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fntdata" ContentType="application/x-fontdata"/>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comments/comment1.xml" ContentType="application/vnd.openxmlformats-officedocument.presentationml.comments+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897" r:id="rId1"/>
    <p:sldMasterId id="2147483938" r:id="rId2"/>
  </p:sldMasterIdLst>
  <p:notesMasterIdLst>
    <p:notesMasterId r:id="rId41"/>
  </p:notesMasterIdLst>
  <p:sldIdLst>
    <p:sldId id="286" r:id="rId3"/>
    <p:sldId id="257" r:id="rId4"/>
    <p:sldId id="265" r:id="rId5"/>
    <p:sldId id="264" r:id="rId6"/>
    <p:sldId id="343" r:id="rId7"/>
    <p:sldId id="344" r:id="rId8"/>
    <p:sldId id="345" r:id="rId9"/>
    <p:sldId id="272" r:id="rId10"/>
    <p:sldId id="287" r:id="rId11"/>
    <p:sldId id="273" r:id="rId12"/>
    <p:sldId id="288" r:id="rId13"/>
    <p:sldId id="342" r:id="rId14"/>
    <p:sldId id="274" r:id="rId15"/>
    <p:sldId id="350" r:id="rId16"/>
    <p:sldId id="351" r:id="rId17"/>
    <p:sldId id="352" r:id="rId18"/>
    <p:sldId id="353" r:id="rId19"/>
    <p:sldId id="354" r:id="rId20"/>
    <p:sldId id="340" r:id="rId21"/>
    <p:sldId id="329" r:id="rId22"/>
    <p:sldId id="293" r:id="rId23"/>
    <p:sldId id="330" r:id="rId24"/>
    <p:sldId id="337" r:id="rId25"/>
    <p:sldId id="336" r:id="rId26"/>
    <p:sldId id="346" r:id="rId27"/>
    <p:sldId id="349" r:id="rId28"/>
    <p:sldId id="331" r:id="rId29"/>
    <p:sldId id="341" r:id="rId30"/>
    <p:sldId id="334" r:id="rId31"/>
    <p:sldId id="332" r:id="rId32"/>
    <p:sldId id="335" r:id="rId33"/>
    <p:sldId id="294" r:id="rId34"/>
    <p:sldId id="348" r:id="rId35"/>
    <p:sldId id="295" r:id="rId36"/>
    <p:sldId id="302" r:id="rId37"/>
    <p:sldId id="333" r:id="rId38"/>
    <p:sldId id="298" r:id="rId39"/>
    <p:sldId id="301" r:id="rId40"/>
  </p:sldIdLst>
  <p:sldSz cx="9144000" cy="6858000" type="screen4x3"/>
  <p:notesSz cx="6858000" cy="9296400"/>
  <p:embeddedFontLst>
    <p:embeddedFont>
      <p:font typeface="Calibri" pitchFamily="34" charset="0"/>
      <p:regular r:id="rId42"/>
      <p:bold r:id="rId43"/>
      <p:italic r:id="rId44"/>
      <p:boldItalic r:id="rId45"/>
    </p:embeddedFont>
    <p:embeddedFont>
      <p:font typeface="Arial Black" pitchFamily="34" charset="0"/>
      <p:bold r:id="rId46"/>
    </p:embeddedFont>
    <p:embeddedFont>
      <p:font typeface="ＭＳ Ｐゴシック" pitchFamily="34" charset="-128"/>
      <p:regular r:id="rId47"/>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Marcus Phipps" initials="MP" lastIdx="3"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0D900"/>
    <a:srgbClr val="FFC900"/>
    <a:srgbClr val="5F5C5C"/>
    <a:srgbClr val="2C2B2B"/>
    <a:srgbClr val="0071A0"/>
    <a:srgbClr val="0096D6"/>
    <a:srgbClr val="4B4D4E"/>
    <a:srgbClr val="E0EEFA"/>
    <a:srgbClr val="6DB344"/>
    <a:srgbClr val="7AA32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1238" autoAdjust="0"/>
    <p:restoredTop sz="91124" autoAdjust="0"/>
  </p:normalViewPr>
  <p:slideViewPr>
    <p:cSldViewPr snapToGrid="0" snapToObjects="1">
      <p:cViewPr>
        <p:scale>
          <a:sx n="90" d="100"/>
          <a:sy n="90" d="100"/>
        </p:scale>
        <p:origin x="-1272" y="144"/>
      </p:cViewPr>
      <p:guideLst>
        <p:guide orient="horz" pos="271"/>
        <p:guide pos="223"/>
      </p:guideLst>
    </p:cSldViewPr>
  </p:slideViewPr>
  <p:notesTextViewPr>
    <p:cViewPr>
      <p:scale>
        <a:sx n="100" d="100"/>
        <a:sy n="100" d="100"/>
      </p:scale>
      <p:origin x="0" y="0"/>
    </p:cViewPr>
  </p:notesTextViewPr>
  <p:sorterViewPr>
    <p:cViewPr>
      <p:scale>
        <a:sx n="141" d="100"/>
        <a:sy n="141" d="100"/>
      </p:scale>
      <p:origin x="0" y="1968"/>
    </p:cViewPr>
  </p:sorterViewPr>
  <p:notesViewPr>
    <p:cSldViewPr snapToGrid="0" snapToObjects="1">
      <p:cViewPr>
        <p:scale>
          <a:sx n="100" d="100"/>
          <a:sy n="100" d="100"/>
        </p:scale>
        <p:origin x="-2820" y="846"/>
      </p:cViewPr>
      <p:guideLst>
        <p:guide orient="horz" pos="2928"/>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font" Target="fonts/font1.fntdata"/><Relationship Id="rId47" Type="http://schemas.openxmlformats.org/officeDocument/2006/relationships/font" Target="fonts/font6.fntdata"/><Relationship Id="rId50" Type="http://schemas.openxmlformats.org/officeDocument/2006/relationships/viewProps" Target="view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font" Target="fonts/font5.fntdata"/><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font" Target="fonts/font4.fntdata"/><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font" Target="fonts/font3.fntdata"/><Relationship Id="rId52"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font" Target="fonts/font2.fntdata"/><Relationship Id="rId48" Type="http://schemas.openxmlformats.org/officeDocument/2006/relationships/commentAuthors" Target="commentAuthors.xml"/><Relationship Id="rId8" Type="http://schemas.openxmlformats.org/officeDocument/2006/relationships/slide" Target="slides/slide6.xml"/><Relationship Id="rId51" Type="http://schemas.openxmlformats.org/officeDocument/2006/relationships/theme" Target="theme/theme1.xml"/></Relationships>
</file>

<file path=ppt/comments/comment1.xml><?xml version="1.0" encoding="utf-8"?>
<p:cmLst xmlns:a="http://schemas.openxmlformats.org/drawingml/2006/main" xmlns:r="http://schemas.openxmlformats.org/officeDocument/2006/relationships" xmlns:p="http://schemas.openxmlformats.org/presentationml/2006/main">
  <p:cm authorId="0" dt="2013-04-25T15:11:56.865" idx="1">
    <p:pos x="3550" y="-919"/>
    <p:text>DUARTE:  can you show how these things all come together.  Show that DC isn't distinct in the middle, but they all work together and the sythesis of the three. </p:text>
  </p:cm>
  <p:cm authorId="0" dt="2013-04-23T09:44:59.489" idx="2">
    <p:pos x="5489" y="-1329"/>
    <p:text>Show what the overlaps are between the areas.  Can be a few slides
</p:text>
  </p:cm>
  <p:cm authorId="0" dt="2013-04-25T15:13:29.169" idx="3">
    <p:pos x="844" y="-1095"/>
    <p:text>See "UDC Infographic" deck for more products and ifnormation about this one.  We need this to be very creative, visually interesting way of telling the story that all these pieces come together</p:text>
  </p:cm>
</p:cmLst>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513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65138"/>
          </a:xfrm>
          <a:prstGeom prst="rect">
            <a:avLst/>
          </a:prstGeom>
        </p:spPr>
        <p:txBody>
          <a:bodyPr vert="horz" lIns="91440" tIns="45720" rIns="91440" bIns="45720" rtlCol="0"/>
          <a:lstStyle>
            <a:lvl1pPr algn="r">
              <a:defRPr sz="1200"/>
            </a:lvl1pPr>
          </a:lstStyle>
          <a:p>
            <a:fld id="{10D21C97-EE0E-D145-9B72-FF8C6F18E19F}" type="datetimeFigureOut">
              <a:rPr lang="en-US" smtClean="0"/>
              <a:t>5/31/2013</a:t>
            </a:fld>
            <a:endParaRPr lang="en-US" dirty="0"/>
          </a:p>
        </p:txBody>
      </p:sp>
      <p:sp>
        <p:nvSpPr>
          <p:cNvPr id="4" name="Slide Image Placeholder 3"/>
          <p:cNvSpPr>
            <a:spLocks noGrp="1" noRot="1" noChangeAspect="1"/>
          </p:cNvSpPr>
          <p:nvPr>
            <p:ph type="sldImg" idx="2"/>
          </p:nvPr>
        </p:nvSpPr>
        <p:spPr>
          <a:xfrm>
            <a:off x="1104900" y="696913"/>
            <a:ext cx="4648200" cy="348615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16425"/>
            <a:ext cx="5486400" cy="4183063"/>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675"/>
            <a:ext cx="2971800" cy="465138"/>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829675"/>
            <a:ext cx="2971800" cy="465138"/>
          </a:xfrm>
          <a:prstGeom prst="rect">
            <a:avLst/>
          </a:prstGeom>
        </p:spPr>
        <p:txBody>
          <a:bodyPr vert="horz" lIns="91440" tIns="45720" rIns="91440" bIns="45720" rtlCol="0" anchor="b"/>
          <a:lstStyle>
            <a:lvl1pPr algn="r">
              <a:defRPr sz="1200"/>
            </a:lvl1pPr>
          </a:lstStyle>
          <a:p>
            <a:fld id="{60160187-1386-374E-8B4A-E116FBEEE413}" type="slidenum">
              <a:rPr lang="en-US" smtClean="0"/>
              <a:t>‹#›</a:t>
            </a:fld>
            <a:endParaRPr lang="en-US" dirty="0"/>
          </a:p>
        </p:txBody>
      </p:sp>
    </p:spTree>
    <p:extLst>
      <p:ext uri="{BB962C8B-B14F-4D97-AF65-F5344CB8AC3E}">
        <p14:creationId xmlns:p14="http://schemas.microsoft.com/office/powerpoint/2010/main" val="3918895785"/>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www.idc.com/getdoc.jsp?containerId=prUS23897813" TargetMode="External"/><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0160187-1386-374E-8B4A-E116FBEEE413}" type="slidenum">
              <a:rPr lang="en-US" smtClean="0"/>
              <a:t>1</a:t>
            </a:fld>
            <a:endParaRPr lang="en-US" dirty="0"/>
          </a:p>
        </p:txBody>
      </p:sp>
    </p:spTree>
    <p:extLst>
      <p:ext uri="{BB962C8B-B14F-4D97-AF65-F5344CB8AC3E}">
        <p14:creationId xmlns:p14="http://schemas.microsoft.com/office/powerpoint/2010/main" val="48326409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100" dirty="0" smtClean="0"/>
              <a:t>Cisco has been serving</a:t>
            </a:r>
            <a:r>
              <a:rPr lang="en-US" sz="1100" baseline="0" dirty="0" smtClean="0"/>
              <a:t> midsize customers for years. We have spoken to 1,000’2 of midsize customer to better understand their business priorities and how those priorities drive IT initiatives. Combining this with market trends that impact you most and our leadership in  Enterprise we have identified the following business priorities and how they impact IT.</a:t>
            </a:r>
          </a:p>
          <a:p>
            <a:pPr marL="114300" lvl="3" indent="-114300">
              <a:spcBef>
                <a:spcPts val="400"/>
              </a:spcBef>
              <a:buFont typeface="Arial"/>
              <a:buChar char="•"/>
            </a:pPr>
            <a:r>
              <a:rPr lang="en-US" sz="1100" dirty="0" smtClean="0"/>
              <a:t>Grow the business – all business’</a:t>
            </a:r>
            <a:r>
              <a:rPr lang="en-US" sz="1100" baseline="0" dirty="0" smtClean="0"/>
              <a:t> want to grow,  it’s about top line revenue: reaching new customers, adding capabilities to expand offerings for your customer or expanding geographically. To remain competitive and attractive as a great place to work you need to grow your business</a:t>
            </a:r>
          </a:p>
          <a:p>
            <a:pPr marL="114300" lvl="3" indent="-114300">
              <a:spcBef>
                <a:spcPts val="400"/>
              </a:spcBef>
              <a:buFont typeface="Arial"/>
              <a:buChar char="•"/>
            </a:pPr>
            <a:r>
              <a:rPr lang="en-US" sz="1100" baseline="0" dirty="0" smtClean="0"/>
              <a:t>Workforce productivity is important to the bottom line. Talent is scarce and innovation is happening all around your employees with the consumer effect. You need to increase productivity, but minimize costs. Investing strategically can deliver ROI that helps the bottom line and increases capacity which will help you grow your business</a:t>
            </a:r>
          </a:p>
          <a:p>
            <a:pPr marL="114300" lvl="3" indent="-114300">
              <a:spcBef>
                <a:spcPts val="400"/>
              </a:spcBef>
              <a:buFont typeface="Arial"/>
              <a:buChar char="•"/>
            </a:pPr>
            <a:r>
              <a:rPr lang="en-US" sz="1100" baseline="0" dirty="0" smtClean="0"/>
              <a:t>The customer experience is number 1 on your mind. Without the customer there is no business. Their expectations are changing and you need to deliver enhanced experiences and ways to interact with them that saves both you and the customer time and money</a:t>
            </a:r>
          </a:p>
          <a:p>
            <a:pPr marL="114300" lvl="3" indent="-114300">
              <a:spcBef>
                <a:spcPts val="400"/>
              </a:spcBef>
              <a:buFont typeface="Arial"/>
              <a:buChar char="•"/>
            </a:pPr>
            <a:r>
              <a:rPr lang="en-US" sz="1100" baseline="0" dirty="0" smtClean="0"/>
              <a:t>We know that IT has typically been viewed as an expense. Our Cisco Partners can show you how to invest strategically in IT, giving you the gains you are looking for in the short term and over the long haul. Our innovation cycles and R&amp;D investments allow us to bring better products , services and capabilities to your business – so you can focus on the business not the network</a:t>
            </a:r>
          </a:p>
          <a:p>
            <a:pPr marL="114300" lvl="3" indent="-114300">
              <a:spcBef>
                <a:spcPts val="400"/>
              </a:spcBef>
              <a:buFont typeface="Arial"/>
              <a:buChar char="•"/>
            </a:pPr>
            <a:r>
              <a:rPr lang="en-US" sz="1100" baseline="0" dirty="0" smtClean="0"/>
              <a:t>All this is driving you to do more with less. You  have lots of questions, you need help – Cisco and our partners can help you address all 5 and more of your IT initiatives and challenges. </a:t>
            </a:r>
          </a:p>
          <a:p>
            <a:pPr marL="114300" lvl="3" indent="-114300">
              <a:spcBef>
                <a:spcPts val="400"/>
              </a:spcBef>
              <a:buFont typeface="Arial"/>
              <a:buChar char="•"/>
            </a:pPr>
            <a:endParaRPr lang="en-US" sz="1100" baseline="0" dirty="0" smtClean="0"/>
          </a:p>
          <a:p>
            <a:r>
              <a:rPr lang="en-US" sz="1100" dirty="0" smtClean="0"/>
              <a:t>Let’s see how Cisco and our partners can help you with each of your initiatives.</a:t>
            </a:r>
          </a:p>
          <a:p>
            <a:endParaRPr lang="en-US" sz="1100" dirty="0"/>
          </a:p>
        </p:txBody>
      </p:sp>
      <p:sp>
        <p:nvSpPr>
          <p:cNvPr id="4" name="Slide Number Placeholder 3"/>
          <p:cNvSpPr>
            <a:spLocks noGrp="1"/>
          </p:cNvSpPr>
          <p:nvPr>
            <p:ph type="sldNum" sz="quarter" idx="10"/>
          </p:nvPr>
        </p:nvSpPr>
        <p:spPr/>
        <p:txBody>
          <a:bodyPr/>
          <a:lstStyle/>
          <a:p>
            <a:fld id="{60160187-1386-374E-8B4A-E116FBEEE413}" type="slidenum">
              <a:rPr lang="en-US" smtClean="0"/>
              <a:t>10</a:t>
            </a:fld>
            <a:endParaRPr lang="en-US" dirty="0"/>
          </a:p>
        </p:txBody>
      </p:sp>
    </p:spTree>
    <p:extLst>
      <p:ext uri="{BB962C8B-B14F-4D97-AF65-F5344CB8AC3E}">
        <p14:creationId xmlns:p14="http://schemas.microsoft.com/office/powerpoint/2010/main" val="306550686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0160187-1386-374E-8B4A-E116FBEEE413}" type="slidenum">
              <a:rPr lang="en-US" smtClean="0"/>
              <a:t>11</a:t>
            </a:fld>
            <a:endParaRPr lang="en-US" dirty="0"/>
          </a:p>
        </p:txBody>
      </p:sp>
    </p:spTree>
    <p:extLst>
      <p:ext uri="{BB962C8B-B14F-4D97-AF65-F5344CB8AC3E}">
        <p14:creationId xmlns:p14="http://schemas.microsoft.com/office/powerpoint/2010/main" val="127633771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spcBef>
                <a:spcPts val="600"/>
              </a:spcBef>
              <a:buFont typeface="Arial"/>
              <a:buNone/>
            </a:pPr>
            <a:r>
              <a:rPr lang="en-US" dirty="0" smtClean="0"/>
              <a:t>Why Cisco’s </a:t>
            </a:r>
            <a:r>
              <a:rPr lang="en-US" b="1" dirty="0" smtClean="0"/>
              <a:t>Made for Midmarket portfolio</a:t>
            </a:r>
            <a:r>
              <a:rPr lang="en-US" dirty="0" smtClean="0"/>
              <a:t>?</a:t>
            </a:r>
          </a:p>
          <a:p>
            <a:pPr marL="285750" lvl="0" indent="-285750">
              <a:spcBef>
                <a:spcPts val="600"/>
              </a:spcBef>
              <a:buFont typeface="Arial"/>
              <a:buChar char="•"/>
            </a:pPr>
            <a:r>
              <a:rPr lang="en-US" dirty="0" smtClean="0"/>
              <a:t>Broadest portfolio Industry leadership with significant R&amp;D</a:t>
            </a:r>
          </a:p>
          <a:p>
            <a:pPr marL="285750" lvl="0" indent="-285750">
              <a:spcBef>
                <a:spcPts val="600"/>
              </a:spcBef>
              <a:buFont typeface="Arial"/>
              <a:buChar char="•"/>
            </a:pPr>
            <a:r>
              <a:rPr lang="en-US" dirty="0" smtClean="0"/>
              <a:t>Global network of trusted and highly skilled partners</a:t>
            </a:r>
          </a:p>
          <a:p>
            <a:pPr marL="285750" lvl="0" indent="-285750">
              <a:spcBef>
                <a:spcPts val="600"/>
              </a:spcBef>
              <a:buFont typeface="Arial"/>
              <a:buChar char="•"/>
            </a:pPr>
            <a:r>
              <a:rPr lang="en-US" dirty="0" smtClean="0"/>
              <a:t>Services  - Software-enabled  and built through 28 years of industry experience</a:t>
            </a:r>
          </a:p>
          <a:p>
            <a:pPr marL="285750" lvl="0" indent="-285750">
              <a:spcBef>
                <a:spcPts val="600"/>
              </a:spcBef>
              <a:buFont typeface="Arial"/>
              <a:buChar char="•"/>
            </a:pPr>
            <a:r>
              <a:rPr lang="en-US" dirty="0" smtClean="0"/>
              <a:t>Investment Protection -  Best in class total cost of ownership</a:t>
            </a:r>
          </a:p>
          <a:p>
            <a:pPr marL="285750" lvl="0" indent="-285750">
              <a:spcBef>
                <a:spcPts val="600"/>
              </a:spcBef>
              <a:buFont typeface="Arial"/>
              <a:buChar char="•"/>
            </a:pPr>
            <a:r>
              <a:rPr lang="en-US" dirty="0" smtClean="0"/>
              <a:t>Customer Choice - Flexibility/Deployment Models including On-premises, Managed and Cloud options</a:t>
            </a:r>
          </a:p>
          <a:p>
            <a:pPr marL="285750" lvl="0" indent="-285750">
              <a:spcBef>
                <a:spcPts val="600"/>
              </a:spcBef>
              <a:buFont typeface="Arial"/>
              <a:buChar char="•"/>
            </a:pPr>
            <a:r>
              <a:rPr lang="en-US" dirty="0" smtClean="0"/>
              <a:t>Simple and easy to deploy, manage, operate, and scale </a:t>
            </a:r>
          </a:p>
          <a:p>
            <a:endParaRPr lang="en-US" dirty="0"/>
          </a:p>
        </p:txBody>
      </p:sp>
      <p:sp>
        <p:nvSpPr>
          <p:cNvPr id="4" name="Slide Number Placeholder 3"/>
          <p:cNvSpPr>
            <a:spLocks noGrp="1"/>
          </p:cNvSpPr>
          <p:nvPr>
            <p:ph type="sldNum" sz="quarter" idx="10"/>
          </p:nvPr>
        </p:nvSpPr>
        <p:spPr/>
        <p:txBody>
          <a:bodyPr/>
          <a:lstStyle/>
          <a:p>
            <a:fld id="{60160187-1386-374E-8B4A-E116FBEEE413}" type="slidenum">
              <a:rPr lang="en-US" smtClean="0"/>
              <a:t>12</a:t>
            </a:fld>
            <a:endParaRPr lang="en-US"/>
          </a:p>
        </p:txBody>
      </p:sp>
    </p:spTree>
    <p:extLst>
      <p:ext uri="{BB962C8B-B14F-4D97-AF65-F5344CB8AC3E}">
        <p14:creationId xmlns:p14="http://schemas.microsoft.com/office/powerpoint/2010/main" val="422029434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0160187-1386-374E-8B4A-E116FBEEE413}" type="slidenum">
              <a:rPr lang="en-US" smtClean="0"/>
              <a:t>13</a:t>
            </a:fld>
            <a:endParaRPr lang="en-US" dirty="0"/>
          </a:p>
        </p:txBody>
      </p:sp>
    </p:spTree>
    <p:extLst>
      <p:ext uri="{BB962C8B-B14F-4D97-AF65-F5344CB8AC3E}">
        <p14:creationId xmlns:p14="http://schemas.microsoft.com/office/powerpoint/2010/main" val="295266612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7800" lvl="3" indent="-177800">
              <a:spcBef>
                <a:spcPts val="600"/>
              </a:spcBef>
              <a:buFont typeface="Arial"/>
              <a:buChar char="•"/>
            </a:pPr>
            <a:r>
              <a:rPr lang="en-US" dirty="0" smtClean="0"/>
              <a:t>Cloud-managed networking for ease of management and operations, Branch-in-a-box with visibility, optimization, security</a:t>
            </a:r>
          </a:p>
          <a:p>
            <a:pPr marL="177800" lvl="3" indent="-177800">
              <a:spcBef>
                <a:spcPts val="600"/>
              </a:spcBef>
              <a:buFont typeface="Arial"/>
              <a:buChar char="•"/>
            </a:pPr>
            <a:r>
              <a:rPr lang="en-US" dirty="0" smtClean="0"/>
              <a:t>Unified Fabric convergence and NX-OS integrates and simplifies network and security</a:t>
            </a:r>
          </a:p>
          <a:p>
            <a:pPr marL="177800" lvl="3" indent="-177800">
              <a:spcBef>
                <a:spcPts val="600"/>
              </a:spcBef>
              <a:buFont typeface="Arial"/>
              <a:buChar char="•"/>
            </a:pPr>
            <a:r>
              <a:rPr lang="en-US" dirty="0" smtClean="0"/>
              <a:t>Secure through common policy, cloud-based threat protection, and network-delivered enforcement, rapidly deliver new services with security that is consistent and aligned to the business objective</a:t>
            </a:r>
          </a:p>
          <a:p>
            <a:pPr marL="177800" marR="0" lvl="3" indent="-177800" algn="l" defTabSz="457200" rtl="0" eaLnBrk="1" fontAlgn="auto" latinLnBrk="0" hangingPunct="1">
              <a:lnSpc>
                <a:spcPct val="100000"/>
              </a:lnSpc>
              <a:spcBef>
                <a:spcPts val="600"/>
              </a:spcBef>
              <a:spcAft>
                <a:spcPts val="0"/>
              </a:spcAft>
              <a:buClrTx/>
              <a:buSzTx/>
              <a:buFont typeface="Arial"/>
              <a:buChar char="•"/>
              <a:tabLst/>
              <a:defRPr/>
            </a:pPr>
            <a:r>
              <a:rPr lang="en-US" dirty="0" smtClean="0"/>
              <a:t>Proof point specific</a:t>
            </a:r>
            <a:r>
              <a:rPr lang="en-US" baseline="0" dirty="0" smtClean="0"/>
              <a:t> to for front office and product networks for discreet manufacturing: </a:t>
            </a:r>
            <a:r>
              <a:rPr lang="en-US" dirty="0" smtClean="0"/>
              <a:t>Build one common, converged, and rugged plant-to-business network. System resiliency for industrial applications, from plant device management to manufacturing execution systems (MES).</a:t>
            </a:r>
          </a:p>
          <a:p>
            <a:pPr marL="177800" lvl="3" indent="-177800">
              <a:spcBef>
                <a:spcPts val="600"/>
              </a:spcBef>
              <a:buFont typeface="Arial"/>
              <a:buChar char="•"/>
            </a:pPr>
            <a:endParaRPr lang="en-US" dirty="0" smtClean="0">
              <a:solidFill>
                <a:srgbClr val="0071A0"/>
              </a:solidFill>
            </a:endParaRPr>
          </a:p>
          <a:p>
            <a:pPr marL="177800" lvl="3" indent="-177800">
              <a:spcBef>
                <a:spcPts val="600"/>
              </a:spcBef>
              <a:buFont typeface="Arial"/>
              <a:buChar char="•"/>
            </a:pPr>
            <a:endParaRPr lang="en-US" dirty="0" smtClean="0">
              <a:solidFill>
                <a:srgbClr val="0071A0"/>
              </a:solidFill>
            </a:endParaRPr>
          </a:p>
          <a:p>
            <a:endParaRPr lang="en-US" dirty="0"/>
          </a:p>
        </p:txBody>
      </p:sp>
      <p:sp>
        <p:nvSpPr>
          <p:cNvPr id="4" name="Slide Number Placeholder 3"/>
          <p:cNvSpPr>
            <a:spLocks noGrp="1"/>
          </p:cNvSpPr>
          <p:nvPr>
            <p:ph type="sldNum" sz="quarter" idx="10"/>
          </p:nvPr>
        </p:nvSpPr>
        <p:spPr/>
        <p:txBody>
          <a:bodyPr/>
          <a:lstStyle/>
          <a:p>
            <a:fld id="{60160187-1386-374E-8B4A-E116FBEEE413}" type="slidenum">
              <a:rPr lang="en-US" smtClean="0"/>
              <a:t>14</a:t>
            </a:fld>
            <a:endParaRPr lang="en-US" dirty="0"/>
          </a:p>
        </p:txBody>
      </p:sp>
    </p:spTree>
    <p:extLst>
      <p:ext uri="{BB962C8B-B14F-4D97-AF65-F5344CB8AC3E}">
        <p14:creationId xmlns:p14="http://schemas.microsoft.com/office/powerpoint/2010/main" val="241525710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7800" indent="-177800" defTabSz="914323">
              <a:spcBef>
                <a:spcPts val="600"/>
              </a:spcBef>
              <a:buFont typeface="Arial"/>
              <a:buChar char="•"/>
            </a:pPr>
            <a:r>
              <a:rPr lang="en-US" dirty="0" smtClean="0"/>
              <a:t>Branch-in-a-box for simplified management, lower TCO and rapid deployment </a:t>
            </a:r>
          </a:p>
          <a:p>
            <a:pPr marL="177800" indent="-177800" defTabSz="914323">
              <a:spcBef>
                <a:spcPts val="600"/>
              </a:spcBef>
              <a:buFont typeface="Arial"/>
              <a:buChar char="•"/>
            </a:pPr>
            <a:r>
              <a:rPr lang="en-US" dirty="0" smtClean="0"/>
              <a:t>Integrated systems with application partners, orchestration/ automation, dynamic resource elasticity</a:t>
            </a:r>
          </a:p>
          <a:p>
            <a:pPr marL="177800" indent="-177800" defTabSz="914323">
              <a:spcBef>
                <a:spcPts val="600"/>
              </a:spcBef>
              <a:buFont typeface="Arial"/>
              <a:buChar char="•"/>
            </a:pPr>
            <a:r>
              <a:rPr lang="en-US" dirty="0" smtClean="0"/>
              <a:t>Flexible, customizable, scalable Collaboration delivery models Mix/match apps/services and endpoints; support of 3</a:t>
            </a:r>
            <a:r>
              <a:rPr lang="en-US" baseline="30000" dirty="0" smtClean="0"/>
              <a:t>rd</a:t>
            </a:r>
            <a:r>
              <a:rPr lang="en-US" dirty="0" smtClean="0"/>
              <a:t>-party  applications </a:t>
            </a:r>
          </a:p>
          <a:p>
            <a:pPr marL="177800" indent="-177800" defTabSz="914323">
              <a:spcBef>
                <a:spcPts val="600"/>
              </a:spcBef>
              <a:buFont typeface="Arial"/>
              <a:buChar char="•"/>
            </a:pPr>
            <a:r>
              <a:rPr lang="en-US" dirty="0" smtClean="0"/>
              <a:t>Secure through common policy, cloud-based threat protection, and network-delivered enforcement, rapidly deliver new services with security that is consistent and aligned to the business objective.</a:t>
            </a:r>
          </a:p>
          <a:p>
            <a:endParaRPr lang="en-US" dirty="0"/>
          </a:p>
        </p:txBody>
      </p:sp>
      <p:sp>
        <p:nvSpPr>
          <p:cNvPr id="4" name="Slide Number Placeholder 3"/>
          <p:cNvSpPr>
            <a:spLocks noGrp="1"/>
          </p:cNvSpPr>
          <p:nvPr>
            <p:ph type="sldNum" sz="quarter" idx="10"/>
          </p:nvPr>
        </p:nvSpPr>
        <p:spPr/>
        <p:txBody>
          <a:bodyPr/>
          <a:lstStyle/>
          <a:p>
            <a:fld id="{60160187-1386-374E-8B4A-E116FBEEE413}" type="slidenum">
              <a:rPr lang="en-US" smtClean="0"/>
              <a:t>15</a:t>
            </a:fld>
            <a:endParaRPr lang="en-US" dirty="0"/>
          </a:p>
        </p:txBody>
      </p:sp>
    </p:spTree>
    <p:extLst>
      <p:ext uri="{BB962C8B-B14F-4D97-AF65-F5344CB8AC3E}">
        <p14:creationId xmlns:p14="http://schemas.microsoft.com/office/powerpoint/2010/main" val="350483978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7800" indent="-177800">
              <a:spcBef>
                <a:spcPts val="600"/>
              </a:spcBef>
              <a:buFont typeface="Arial"/>
              <a:buChar char="•"/>
            </a:pPr>
            <a:r>
              <a:rPr lang="en-US" dirty="0" smtClean="0"/>
              <a:t>Unified Access is simple, affordable grow-as-you-go with secure pervasive wireless coverage, centralized control, visibility, and management</a:t>
            </a:r>
            <a:endParaRPr lang="en-US" b="1" dirty="0" smtClean="0"/>
          </a:p>
          <a:p>
            <a:pPr marL="177800" indent="-177800">
              <a:spcBef>
                <a:spcPts val="600"/>
              </a:spcBef>
              <a:buFont typeface="Arial"/>
              <a:buChar char="•"/>
            </a:pPr>
            <a:r>
              <a:rPr lang="en-US" dirty="0" smtClean="0"/>
              <a:t>BOYD</a:t>
            </a:r>
            <a:r>
              <a:rPr lang="en-US" b="1" dirty="0" smtClean="0"/>
              <a:t> </a:t>
            </a:r>
            <a:r>
              <a:rPr lang="en-US" dirty="0" smtClean="0"/>
              <a:t>offers unified policy for highly secure access, an uncompromised user experience,  instant onboarding and automated  policy simplifying operations for IT.</a:t>
            </a:r>
          </a:p>
          <a:p>
            <a:pPr marL="177800" indent="-177800">
              <a:spcBef>
                <a:spcPts val="600"/>
              </a:spcBef>
              <a:buFont typeface="Arial"/>
              <a:buChar char="•"/>
            </a:pPr>
            <a:r>
              <a:rPr lang="en-US" dirty="0" smtClean="0"/>
              <a:t>Virtual Desktop - Enable highly secure access to applications across fixed and mobile devices</a:t>
            </a:r>
          </a:p>
          <a:p>
            <a:pPr marL="177800" indent="-177800">
              <a:spcBef>
                <a:spcPts val="600"/>
              </a:spcBef>
              <a:buFont typeface="Arial"/>
              <a:buChar char="•"/>
            </a:pPr>
            <a:r>
              <a:rPr lang="en-US" dirty="0" smtClean="0"/>
              <a:t>Collaborative workspaces are simple, reliable, secure, efficient for any  user,  on any device, from any location; centralized control, management, administration</a:t>
            </a:r>
          </a:p>
          <a:p>
            <a:endParaRPr lang="en-US" dirty="0"/>
          </a:p>
        </p:txBody>
      </p:sp>
      <p:sp>
        <p:nvSpPr>
          <p:cNvPr id="4" name="Slide Number Placeholder 3"/>
          <p:cNvSpPr>
            <a:spLocks noGrp="1"/>
          </p:cNvSpPr>
          <p:nvPr>
            <p:ph type="sldNum" sz="quarter" idx="10"/>
          </p:nvPr>
        </p:nvSpPr>
        <p:spPr/>
        <p:txBody>
          <a:bodyPr/>
          <a:lstStyle/>
          <a:p>
            <a:fld id="{60160187-1386-374E-8B4A-E116FBEEE413}" type="slidenum">
              <a:rPr lang="en-US" smtClean="0"/>
              <a:t>16</a:t>
            </a:fld>
            <a:endParaRPr lang="en-US" dirty="0"/>
          </a:p>
        </p:txBody>
      </p:sp>
    </p:spTree>
    <p:extLst>
      <p:ext uri="{BB962C8B-B14F-4D97-AF65-F5344CB8AC3E}">
        <p14:creationId xmlns:p14="http://schemas.microsoft.com/office/powerpoint/2010/main" val="118725711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defTabSz="914323">
              <a:lnSpc>
                <a:spcPts val="1800"/>
              </a:lnSpc>
              <a:spcBef>
                <a:spcPts val="600"/>
              </a:spcBef>
              <a:buFont typeface="Arial" pitchFamily="34" charset="0"/>
              <a:buChar char="•"/>
            </a:pPr>
            <a:r>
              <a:rPr lang="en-US" sz="1200" dirty="0" smtClean="0"/>
              <a:t>Converged networking, computing, and virtualization ready platform for branch office</a:t>
            </a:r>
          </a:p>
          <a:p>
            <a:pPr marL="171450" indent="-171450" defTabSz="914323">
              <a:lnSpc>
                <a:spcPts val="1800"/>
              </a:lnSpc>
              <a:spcBef>
                <a:spcPts val="600"/>
              </a:spcBef>
              <a:buFont typeface="Arial" pitchFamily="34" charset="0"/>
              <a:buChar char="•"/>
            </a:pPr>
            <a:r>
              <a:rPr lang="en-US" sz="1200" dirty="0" smtClean="0"/>
              <a:t>Fabric resilience, network virtualization, fabric convergence platform delivers simplicity, agility, efficiency </a:t>
            </a:r>
          </a:p>
          <a:p>
            <a:pPr marL="171450" indent="-171450" defTabSz="914323">
              <a:lnSpc>
                <a:spcPts val="1800"/>
              </a:lnSpc>
              <a:spcBef>
                <a:spcPts val="600"/>
              </a:spcBef>
              <a:buFont typeface="Arial" pitchFamily="34" charset="0"/>
              <a:buChar char="•"/>
            </a:pPr>
            <a:r>
              <a:rPr lang="en-US" sz="1200" dirty="0" smtClean="0"/>
              <a:t>Pre-loaded software images for all collaboration applications delivered on a virtualization-optimized server infrastructure</a:t>
            </a:r>
            <a:endParaRPr lang="en-GB" sz="1200" dirty="0" smtClean="0"/>
          </a:p>
          <a:p>
            <a:pPr marL="171450" indent="-171450" defTabSz="914323">
              <a:lnSpc>
                <a:spcPts val="1800"/>
              </a:lnSpc>
              <a:spcBef>
                <a:spcPts val="600"/>
              </a:spcBef>
              <a:buFont typeface="Arial" pitchFamily="34" charset="0"/>
              <a:buChar char="•"/>
            </a:pPr>
            <a:r>
              <a:rPr lang="en-US" sz="1200" dirty="0" smtClean="0"/>
              <a:t>Secure by unifying network and security technologies, deliver consistent and actionable security across physical and virtual domains</a:t>
            </a:r>
            <a:endParaRPr lang="en-US" dirty="0"/>
          </a:p>
        </p:txBody>
      </p:sp>
      <p:sp>
        <p:nvSpPr>
          <p:cNvPr id="4" name="Slide Number Placeholder 3"/>
          <p:cNvSpPr>
            <a:spLocks noGrp="1"/>
          </p:cNvSpPr>
          <p:nvPr>
            <p:ph type="sldNum" sz="quarter" idx="10"/>
          </p:nvPr>
        </p:nvSpPr>
        <p:spPr/>
        <p:txBody>
          <a:bodyPr/>
          <a:lstStyle/>
          <a:p>
            <a:fld id="{60160187-1386-374E-8B4A-E116FBEEE413}" type="slidenum">
              <a:rPr lang="en-US" smtClean="0"/>
              <a:t>17</a:t>
            </a:fld>
            <a:endParaRPr lang="en-US" dirty="0"/>
          </a:p>
        </p:txBody>
      </p:sp>
    </p:spTree>
    <p:extLst>
      <p:ext uri="{BB962C8B-B14F-4D97-AF65-F5344CB8AC3E}">
        <p14:creationId xmlns:p14="http://schemas.microsoft.com/office/powerpoint/2010/main" val="151706092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7800" indent="-177800">
              <a:spcBef>
                <a:spcPts val="600"/>
              </a:spcBef>
              <a:buFont typeface="Arial"/>
              <a:buChar char="•"/>
            </a:pPr>
            <a:r>
              <a:rPr lang="en-US" dirty="0" smtClean="0">
                <a:solidFill>
                  <a:schemeClr val="tx1">
                    <a:lumMod val="75000"/>
                  </a:schemeClr>
                </a:solidFill>
              </a:rPr>
              <a:t>Secure and direct access to any cloud, uncompromised cloud application experience to remote users/branches</a:t>
            </a:r>
          </a:p>
          <a:p>
            <a:pPr marL="177800" indent="-177800" defTabSz="914323">
              <a:spcBef>
                <a:spcPts val="600"/>
              </a:spcBef>
              <a:buFont typeface="Arial"/>
              <a:buChar char="•"/>
            </a:pPr>
            <a:r>
              <a:rPr lang="en-US" dirty="0" smtClean="0">
                <a:solidFill>
                  <a:schemeClr val="tx1">
                    <a:lumMod val="75000"/>
                  </a:schemeClr>
                </a:solidFill>
              </a:rPr>
              <a:t>Simplified computing/  management  for private cloud</a:t>
            </a:r>
          </a:p>
          <a:p>
            <a:pPr marL="177800" indent="-177800" defTabSz="914323">
              <a:spcBef>
                <a:spcPts val="600"/>
              </a:spcBef>
              <a:buFont typeface="Arial"/>
              <a:buChar char="•"/>
            </a:pPr>
            <a:r>
              <a:rPr lang="en-US" dirty="0" smtClean="0">
                <a:solidFill>
                  <a:schemeClr val="tx1">
                    <a:lumMod val="75000"/>
                  </a:schemeClr>
                </a:solidFill>
              </a:rPr>
              <a:t>Continuity of security and management in hybrid clouds</a:t>
            </a:r>
          </a:p>
          <a:p>
            <a:pPr marL="177800" indent="-177800" defTabSz="914323">
              <a:spcBef>
                <a:spcPts val="600"/>
              </a:spcBef>
              <a:buFont typeface="Arial"/>
              <a:buChar char="•"/>
            </a:pPr>
            <a:r>
              <a:rPr lang="en-US" dirty="0" smtClean="0">
                <a:solidFill>
                  <a:schemeClr val="tx1">
                    <a:lumMod val="75000"/>
                  </a:schemeClr>
                </a:solidFill>
              </a:rPr>
              <a:t>Choice of consumption models, unrivaled applications and services experiences for any user, any device, any location; seamless migration paths</a:t>
            </a:r>
          </a:p>
          <a:p>
            <a:pPr marL="177800" indent="-177800" defTabSz="914323">
              <a:spcBef>
                <a:spcPts val="600"/>
              </a:spcBef>
              <a:buFont typeface="Arial"/>
              <a:buChar char="•"/>
            </a:pPr>
            <a:r>
              <a:rPr lang="en-US" dirty="0" smtClean="0">
                <a:solidFill>
                  <a:schemeClr val="tx1">
                    <a:lumMod val="75000"/>
                  </a:schemeClr>
                </a:solidFill>
              </a:rPr>
              <a:t>Assure a chain of trust from the user to the application.  Ensure rapid provisioning, optimal performance, and actionable security of private and public cloud applications</a:t>
            </a:r>
          </a:p>
          <a:p>
            <a:endParaRPr lang="en-US" dirty="0"/>
          </a:p>
        </p:txBody>
      </p:sp>
      <p:sp>
        <p:nvSpPr>
          <p:cNvPr id="4" name="Slide Number Placeholder 3"/>
          <p:cNvSpPr>
            <a:spLocks noGrp="1"/>
          </p:cNvSpPr>
          <p:nvPr>
            <p:ph type="sldNum" sz="quarter" idx="10"/>
          </p:nvPr>
        </p:nvSpPr>
        <p:spPr/>
        <p:txBody>
          <a:bodyPr/>
          <a:lstStyle/>
          <a:p>
            <a:fld id="{60160187-1386-374E-8B4A-E116FBEEE413}" type="slidenum">
              <a:rPr lang="en-US" smtClean="0"/>
              <a:t>18</a:t>
            </a:fld>
            <a:endParaRPr lang="en-US" dirty="0"/>
          </a:p>
        </p:txBody>
      </p:sp>
    </p:spTree>
    <p:extLst>
      <p:ext uri="{BB962C8B-B14F-4D97-AF65-F5344CB8AC3E}">
        <p14:creationId xmlns:p14="http://schemas.microsoft.com/office/powerpoint/2010/main" val="385244872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effectLst/>
                <a:latin typeface="+mn-lt"/>
                <a:ea typeface="+mn-ea"/>
                <a:cs typeface="+mn-cs"/>
              </a:rPr>
              <a:t>Cisco’s </a:t>
            </a:r>
            <a:r>
              <a:rPr lang="en-US" sz="1200" b="1" kern="1200" dirty="0" smtClean="0">
                <a:effectLst/>
                <a:latin typeface="+mn-lt"/>
                <a:ea typeface="+mn-ea"/>
                <a:cs typeface="+mn-cs"/>
              </a:rPr>
              <a:t>Made for Midmarket portfolio</a:t>
            </a:r>
            <a:r>
              <a:rPr lang="en-US" sz="1200" kern="1200" dirty="0" smtClean="0">
                <a:effectLst/>
                <a:latin typeface="+mn-lt"/>
                <a:ea typeface="+mn-ea"/>
                <a:cs typeface="+mn-cs"/>
              </a:rPr>
              <a:t> is the industry’s most competitive midmarket portfolio.  It consists of existing and new offerings that solve midsize customers IT and business challenges. Together with the expertise of our partners, our portfolio delivers operational efficiencies that free up IT resources enabling customers and their partners to focus on higher value projects. Cisco’s Midmarket portfolio helps customers:</a:t>
            </a:r>
          </a:p>
          <a:p>
            <a:r>
              <a:rPr lang="en-US" sz="1200" kern="1200" dirty="0" smtClean="0">
                <a:effectLst/>
                <a:latin typeface="+mn-lt"/>
                <a:ea typeface="+mn-ea"/>
                <a:cs typeface="+mn-cs"/>
              </a:rPr>
              <a:t> </a:t>
            </a:r>
          </a:p>
          <a:p>
            <a:endParaRPr lang="en-US" sz="1200" dirty="0" smtClean="0"/>
          </a:p>
          <a:p>
            <a:r>
              <a:rPr lang="en-US" sz="1200" dirty="0" smtClean="0"/>
              <a:t>New New switch in Unified Access</a:t>
            </a:r>
            <a:r>
              <a:rPr lang="en-US" sz="1200" baseline="0" dirty="0" smtClean="0"/>
              <a:t> portfolio: </a:t>
            </a:r>
            <a:r>
              <a:rPr lang="en-US" sz="1200" dirty="0" smtClean="0"/>
              <a:t>2960X/XR, Meraki MSD, New Smart Solution Virtual Foundation and New Unified Services Router CSR1KV</a:t>
            </a:r>
          </a:p>
          <a:p>
            <a:endParaRPr lang="en-US" sz="1200" dirty="0" smtClean="0"/>
          </a:p>
          <a:p>
            <a:r>
              <a:rPr lang="en-US" sz="1200" dirty="0" smtClean="0"/>
              <a:t>Updated Offerings include: UCS, Nexus 6000, BE6k, ASA 5500X, Cloupia, Expresspod, Flexpod and Cloud Collaboration Service</a:t>
            </a:r>
          </a:p>
          <a:p>
            <a:endParaRPr lang="en-US" dirty="0"/>
          </a:p>
        </p:txBody>
      </p:sp>
      <p:sp>
        <p:nvSpPr>
          <p:cNvPr id="4" name="Slide Number Placeholder 3"/>
          <p:cNvSpPr>
            <a:spLocks noGrp="1"/>
          </p:cNvSpPr>
          <p:nvPr>
            <p:ph type="sldNum" sz="quarter" idx="10"/>
          </p:nvPr>
        </p:nvSpPr>
        <p:spPr/>
        <p:txBody>
          <a:bodyPr/>
          <a:lstStyle/>
          <a:p>
            <a:fld id="{60160187-1386-374E-8B4A-E116FBEEE413}" type="slidenum">
              <a:rPr lang="en-US" smtClean="0"/>
              <a:t>19</a:t>
            </a:fld>
            <a:endParaRPr lang="en-US" dirty="0"/>
          </a:p>
        </p:txBody>
      </p:sp>
    </p:spTree>
    <p:extLst>
      <p:ext uri="{BB962C8B-B14F-4D97-AF65-F5344CB8AC3E}">
        <p14:creationId xmlns:p14="http://schemas.microsoft.com/office/powerpoint/2010/main" val="7805991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0160187-1386-374E-8B4A-E116FBEEE413}" type="slidenum">
              <a:rPr lang="en-US" smtClean="0"/>
              <a:t>2</a:t>
            </a:fld>
            <a:endParaRPr lang="en-US" dirty="0"/>
          </a:p>
        </p:txBody>
      </p:sp>
    </p:spTree>
    <p:extLst>
      <p:ext uri="{BB962C8B-B14F-4D97-AF65-F5344CB8AC3E}">
        <p14:creationId xmlns:p14="http://schemas.microsoft.com/office/powerpoint/2010/main" val="153483424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Let’s start with Cisco’s Services</a:t>
            </a:r>
            <a:endParaRPr lang="en-US" dirty="0"/>
          </a:p>
        </p:txBody>
      </p:sp>
      <p:sp>
        <p:nvSpPr>
          <p:cNvPr id="4" name="Slide Number Placeholder 3"/>
          <p:cNvSpPr>
            <a:spLocks noGrp="1"/>
          </p:cNvSpPr>
          <p:nvPr>
            <p:ph type="sldNum" sz="quarter" idx="10"/>
          </p:nvPr>
        </p:nvSpPr>
        <p:spPr/>
        <p:txBody>
          <a:bodyPr/>
          <a:lstStyle/>
          <a:p>
            <a:fld id="{60160187-1386-374E-8B4A-E116FBEEE413}" type="slidenum">
              <a:rPr lang="en-US" smtClean="0"/>
              <a:t>20</a:t>
            </a:fld>
            <a:endParaRPr lang="en-US" dirty="0"/>
          </a:p>
        </p:txBody>
      </p:sp>
    </p:spTree>
    <p:extLst>
      <p:ext uri="{BB962C8B-B14F-4D97-AF65-F5344CB8AC3E}">
        <p14:creationId xmlns:p14="http://schemas.microsoft.com/office/powerpoint/2010/main" val="377638821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However your organization is focused, Cisco and our partners can help you get the most value from your IT and communications investments. Quickly, and cost-effectively. </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We can help you innovate with new capabilities to better serve more people. Resolve problems quickly and effectively. And deploy sophisticated applications and services more easily.</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Our people and our partners can do it like no one else.</a:t>
            </a:r>
          </a:p>
          <a:p>
            <a:r>
              <a:rPr lang="en-US" sz="1200" kern="1200" dirty="0" smtClean="0">
                <a:solidFill>
                  <a:schemeClr val="tx1"/>
                </a:solidFill>
                <a:effectLst/>
                <a:latin typeface="+mn-lt"/>
                <a:ea typeface="+mn-ea"/>
                <a:cs typeface="+mn-cs"/>
              </a:rPr>
              <a:t>We believe that the best way to solve today’s business challenges is to look for tomorrow’s opportunities. And then make sure your network and team are ready. </a:t>
            </a:r>
          </a:p>
          <a:p>
            <a:r>
              <a:rPr lang="en-US" sz="1200" kern="1200" dirty="0" smtClean="0">
                <a:solidFill>
                  <a:schemeClr val="tx1"/>
                </a:solidFill>
                <a:effectLst/>
                <a:latin typeface="+mn-lt"/>
                <a:ea typeface="+mn-ea"/>
                <a:cs typeface="+mn-cs"/>
              </a:rPr>
              <a:t>Together, we deliver award-winning services with a history of market changing innovation. </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Only Cisco offers software-enabled services built through 28 years of industry experience, delivered through our global network of highly qualified partners. These services provide the visibility and insight you need to simplify IT operations. Manage and reduce risk. And make your network more secure and resilient.</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Cisco and our partners help you make the most of tomorrow’s opportunities. </a:t>
            </a:r>
          </a:p>
          <a:p>
            <a:pPr marL="0" marR="0" indent="0" algn="l" defTabSz="4572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60160187-1386-374E-8B4A-E116FBEEE413}" type="slidenum">
              <a:rPr lang="en-US" smtClean="0"/>
              <a:t>21</a:t>
            </a:fld>
            <a:endParaRPr lang="en-US" dirty="0"/>
          </a:p>
        </p:txBody>
      </p:sp>
    </p:spTree>
    <p:extLst>
      <p:ext uri="{BB962C8B-B14F-4D97-AF65-F5344CB8AC3E}">
        <p14:creationId xmlns:p14="http://schemas.microsoft.com/office/powerpoint/2010/main" val="116774939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0160187-1386-374E-8B4A-E116FBEEE413}" type="slidenum">
              <a:rPr lang="en-US" smtClean="0"/>
              <a:t>22</a:t>
            </a:fld>
            <a:endParaRPr lang="en-US" dirty="0"/>
          </a:p>
        </p:txBody>
      </p:sp>
    </p:spTree>
    <p:extLst>
      <p:ext uri="{BB962C8B-B14F-4D97-AF65-F5344CB8AC3E}">
        <p14:creationId xmlns:p14="http://schemas.microsoft.com/office/powerpoint/2010/main" val="88957570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t>Now, an introduction on what the Unified Data Center platform is.  The Unified Data Center platform, or what we'll call UDC, it's a fabric-based architecture that brings together three fundamental components.  It brings together unified fabric, which is the core networking hardware and software.  That has been integrated into unified computing, which is what the Unified Computing System( UCS) delivers.  Then underpinning all of that is what we call unified management.  Unified management is integrated both into unified fabric and unified computing, and there are specific elements itself around cloud automation and management, which we'll actually hear about in the next section on the enterprise cloud strategy.</a:t>
            </a:r>
          </a:p>
          <a:p>
            <a:endParaRPr lang="en-US" sz="1000" dirty="0"/>
          </a:p>
          <a:p>
            <a:r>
              <a:rPr lang="en-US" sz="1000" dirty="0"/>
              <a:t>What are the benefits of the unified data center platform?  The first is, as I mentioned, we've taken the third approach.  So we're not taking a software-only approach.  We're not taking a highly-specialized approach.  Our fabric is based on integrative hardware and software.  So ASICs are included networking infrastructure and in the computing architecture. The best of software, programmability and open APIs to be able to speak to that infrastructure, are core to that infrastructure so it can integrate into whatever application environment that you're going to create.  </a:t>
            </a:r>
          </a:p>
          <a:p>
            <a:endParaRPr lang="en-US" sz="1000" dirty="0"/>
          </a:p>
          <a:p>
            <a:r>
              <a:rPr lang="en-US" sz="1000" dirty="0"/>
              <a:t>We're going to continue to see moving forward new innovations through that foundation of hardware and software that continue to bring physical and virtual together for any application.   They should be managed and should be thought of in the same way because if you really want to take an application view, it's the application that matters.  It's what the application is going to require of the infrastructure that's important.  </a:t>
            </a:r>
          </a:p>
          <a:p>
            <a:r>
              <a:rPr lang="en-US" sz="1000" dirty="0"/>
              <a:t>We talk about management being one of the key challenges that customers were facing when they looked at the economics of the data center and the fact that legacy and infrastructure was really driving management costs up because it wasn't designed to work together.  The unified data center platform was designed to work together as one holistic system.  By centralizing management for compute overall and then for network and then finding means of bringing those together is actually a very, very key element in simplifying IT.  It's actually for customers who deployed UCS.  It's one of the key factors for why they went with UCS because if they'd look at the blade chassis of UCS versus a blade chassis of someone else, once central point of management versus many points of management was absolutely huge for them.  We'll go through how we do that actually in a few minutes. </a:t>
            </a:r>
          </a:p>
          <a:p>
            <a:endParaRPr lang="en-US" sz="1000" baseline="0" dirty="0" smtClean="0"/>
          </a:p>
        </p:txBody>
      </p:sp>
      <p:sp>
        <p:nvSpPr>
          <p:cNvPr id="4" name="Slide Number Placeholder 3"/>
          <p:cNvSpPr>
            <a:spLocks noGrp="1"/>
          </p:cNvSpPr>
          <p:nvPr>
            <p:ph type="sldNum" sz="quarter" idx="10"/>
          </p:nvPr>
        </p:nvSpPr>
        <p:spPr/>
        <p:txBody>
          <a:bodyPr/>
          <a:lstStyle/>
          <a:p>
            <a:fld id="{855009F9-AB37-4942-8A56-2091085FD48F}" type="slidenum">
              <a:rPr lang="en-US" smtClean="0"/>
              <a:pPr/>
              <a:t>23</a:t>
            </a:fld>
            <a:endParaRPr lang="en-US" dirty="0"/>
          </a:p>
        </p:txBody>
      </p:sp>
    </p:spTree>
    <p:extLst>
      <p:ext uri="{BB962C8B-B14F-4D97-AF65-F5344CB8AC3E}">
        <p14:creationId xmlns:p14="http://schemas.microsoft.com/office/powerpoint/2010/main" val="349522188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3" name="Rectangle 11"/>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FE736DFC-FCC9-420C-81BF-BD607D3953B0}" type="slidenum">
              <a:rPr lang="en-US"/>
              <a:pPr fontAlgn="base">
                <a:spcBef>
                  <a:spcPct val="0"/>
                </a:spcBef>
                <a:spcAft>
                  <a:spcPct val="0"/>
                </a:spcAft>
              </a:pPr>
              <a:t>24</a:t>
            </a:fld>
            <a:endParaRPr lang="en-US" dirty="0"/>
          </a:p>
        </p:txBody>
      </p:sp>
      <p:sp>
        <p:nvSpPr>
          <p:cNvPr id="69634" name="Rectangle 2"/>
          <p:cNvSpPr>
            <a:spLocks noGrp="1" noRot="1" noChangeAspect="1" noChangeArrowheads="1" noTextEdit="1"/>
          </p:cNvSpPr>
          <p:nvPr>
            <p:ph type="sldImg"/>
          </p:nvPr>
        </p:nvSpPr>
        <p:spPr bwMode="auto">
          <a:xfrm>
            <a:off x="1106488" y="700088"/>
            <a:ext cx="4646612" cy="3484562"/>
          </a:xfrm>
          <a:noFill/>
          <a:ln>
            <a:solidFill>
              <a:srgbClr val="000000"/>
            </a:solidFill>
            <a:miter lim="800000"/>
            <a:headEnd/>
            <a:tailEnd/>
          </a:ln>
        </p:spPr>
      </p:sp>
      <p:sp>
        <p:nvSpPr>
          <p:cNvPr id="69635" name="Rectangle 3"/>
          <p:cNvSpPr>
            <a:spLocks noGrp="1" noChangeArrowheads="1"/>
          </p:cNvSpPr>
          <p:nvPr>
            <p:ph type="body" idx="1"/>
          </p:nvPr>
        </p:nvSpPr>
        <p:spPr bwMode="auto">
          <a:xfrm>
            <a:off x="685800" y="4349115"/>
            <a:ext cx="5486400" cy="4181767"/>
          </a:xfrm>
          <a:noFill/>
        </p:spPr>
        <p:txBody>
          <a:bodyPr wrap="square" numCol="1" anchor="t" anchorCtr="0" compatLnSpc="1">
            <a:prstTxWarp prst="textNoShape">
              <a:avLst/>
            </a:prstTxWarp>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000" baseline="0" dirty="0" smtClean="0">
                <a:cs typeface="Arial" pitchFamily="34" charset="0"/>
              </a:rPr>
              <a:t>Let’s start with Cisco’s on-premise</a:t>
            </a:r>
            <a:r>
              <a:rPr lang="en-US" sz="1000" dirty="0" smtClean="0">
                <a:cs typeface="Arial" pitchFamily="34" charset="0"/>
              </a:rPr>
              <a:t> solution offers: </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000" baseline="0" dirty="0" smtClean="0">
              <a:cs typeface="Arial" pitchFamily="34" charset="0"/>
            </a:endParaRPr>
          </a:p>
          <a:p>
            <a:pPr marL="0" marR="0" indent="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000" b="1" dirty="0" smtClean="0">
                <a:cs typeface="Arial" pitchFamily="34" charset="0"/>
              </a:rPr>
              <a:t>Cisco Business Edition 3000 </a:t>
            </a:r>
            <a:r>
              <a:rPr lang="en-US" sz="1000" dirty="0" smtClean="0">
                <a:cs typeface="Arial" pitchFamily="34" charset="0"/>
              </a:rPr>
              <a:t>is</a:t>
            </a:r>
            <a:r>
              <a:rPr lang="en-US" sz="1000" b="1" dirty="0" smtClean="0">
                <a:cs typeface="Arial" pitchFamily="34" charset="0"/>
              </a:rPr>
              <a:t> </a:t>
            </a:r>
            <a:r>
              <a:rPr lang="en-US" sz="1000" baseline="0" dirty="0" smtClean="0">
                <a:cs typeface="Arial" pitchFamily="34" charset="0"/>
              </a:rPr>
              <a:t>a highly reliable and secure solution that provides essential communications features for businesses, including </a:t>
            </a:r>
            <a:r>
              <a:rPr lang="en-US" sz="1000" dirty="0" smtClean="0">
                <a:cs typeface="Arial" pitchFamily="34" charset="0"/>
              </a:rPr>
              <a:t>the ability to mobile-enable your employees</a:t>
            </a:r>
            <a:r>
              <a:rPr lang="en-US" sz="1000" baseline="0" dirty="0" smtClean="0">
                <a:cs typeface="Arial" pitchFamily="34" charset="0"/>
              </a:rPr>
              <a:t>, deliver high quality point-to-point video with industry-leading endpoints, support unified messaging to access your voicemail and email on any device, and connectivity for all locations deployed. </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000" dirty="0" smtClean="0">
              <a:cs typeface="Arial"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000" dirty="0" smtClean="0">
                <a:cs typeface="Arial" pitchFamily="34" charset="0"/>
              </a:rPr>
              <a:t>In addition, there are Cloud-based services available to the Business Edition 3000, which include web conferencing and desktop sharing with WebEx, and instant Messaging and presence services via Cisco Jabber. We will discuss these capabilities later in this presentation.</a:t>
            </a:r>
            <a:endParaRPr lang="en-US" sz="1000" baseline="0" dirty="0" smtClean="0">
              <a:cs typeface="Arial"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sz="1000" baseline="0" dirty="0" smtClean="0">
              <a:cs typeface="Arial" pitchFamily="34" charset="0"/>
            </a:endParaRPr>
          </a:p>
          <a:p>
            <a:pPr marL="0" marR="0" indent="0" algn="l" defTabSz="914400" rtl="0" eaLnBrk="1" fontAlgn="auto" latinLnBrk="0" hangingPunct="1">
              <a:lnSpc>
                <a:spcPct val="100000"/>
              </a:lnSpc>
              <a:spcBef>
                <a:spcPts val="600"/>
              </a:spcBef>
              <a:spcAft>
                <a:spcPts val="600"/>
              </a:spcAft>
              <a:buClr>
                <a:schemeClr val="tx1"/>
              </a:buClr>
              <a:buSzTx/>
              <a:buFont typeface="Arial" pitchFamily="34" charset="0"/>
              <a:buChar char="•"/>
              <a:tabLst/>
              <a:defRPr/>
            </a:pPr>
            <a:r>
              <a:rPr lang="en-US" sz="1000" b="1" dirty="0" smtClean="0">
                <a:cs typeface="Arial" pitchFamily="34" charset="0"/>
              </a:rPr>
              <a:t>Cisco Business Edition 6000 </a:t>
            </a:r>
            <a:r>
              <a:rPr lang="en-US" sz="1000" dirty="0" smtClean="0">
                <a:cs typeface="Arial" pitchFamily="34" charset="0"/>
              </a:rPr>
              <a:t>is </a:t>
            </a:r>
            <a:r>
              <a:rPr lang="en-US" sz="1000" baseline="0" dirty="0" smtClean="0">
                <a:cs typeface="Arial" pitchFamily="34" charset="0"/>
              </a:rPr>
              <a:t>single-server</a:t>
            </a:r>
            <a:r>
              <a:rPr lang="en-US" sz="1000" dirty="0" smtClean="0">
                <a:cs typeface="Arial" pitchFamily="34" charset="0"/>
              </a:rPr>
              <a:t> business communications </a:t>
            </a:r>
            <a:r>
              <a:rPr lang="en-US" sz="1000" baseline="0" dirty="0" smtClean="0">
                <a:cs typeface="Arial" pitchFamily="34" charset="0"/>
              </a:rPr>
              <a:t>solution that </a:t>
            </a:r>
            <a:r>
              <a:rPr lang="en-US" sz="1000" dirty="0" smtClean="0">
                <a:cs typeface="Arial" pitchFamily="34" charset="0"/>
              </a:rPr>
              <a:t>provides growing businesses with full-featured collaboration capabilities, all integrated</a:t>
            </a:r>
            <a:r>
              <a:rPr lang="en-US" sz="1000" baseline="0" dirty="0" smtClean="0">
                <a:cs typeface="Arial" pitchFamily="34" charset="0"/>
              </a:rPr>
              <a:t> in one virtualized server.</a:t>
            </a:r>
            <a:r>
              <a:rPr lang="en-US" sz="1000" dirty="0" smtClean="0">
                <a:cs typeface="Arial" pitchFamily="34" charset="0"/>
              </a:rPr>
              <a:t>  The solution</a:t>
            </a:r>
            <a:r>
              <a:rPr lang="en-US" sz="1000" baseline="0" dirty="0" smtClean="0">
                <a:cs typeface="Arial" pitchFamily="34" charset="0"/>
              </a:rPr>
              <a:t> is built with the powerful voice </a:t>
            </a:r>
            <a:r>
              <a:rPr lang="en-US" sz="1000" dirty="0" smtClean="0">
                <a:cs typeface="Arial" pitchFamily="34" charset="0"/>
              </a:rPr>
              <a:t>an</a:t>
            </a:r>
            <a:r>
              <a:rPr lang="en-US" sz="1000" baseline="0" dirty="0" smtClean="0">
                <a:cs typeface="Arial" pitchFamily="34" charset="0"/>
              </a:rPr>
              <a:t>d video call control engine in Cisco Unified Communications Manager. </a:t>
            </a:r>
          </a:p>
          <a:p>
            <a:pPr marL="0" marR="0" indent="0" algn="l" defTabSz="914400" rtl="0" eaLnBrk="1" fontAlgn="auto" latinLnBrk="0" hangingPunct="1">
              <a:lnSpc>
                <a:spcPct val="100000"/>
              </a:lnSpc>
              <a:spcBef>
                <a:spcPts val="600"/>
              </a:spcBef>
              <a:spcAft>
                <a:spcPts val="600"/>
              </a:spcAft>
              <a:buClr>
                <a:schemeClr val="tx1"/>
              </a:buClr>
              <a:buSzTx/>
              <a:tabLst/>
              <a:defRPr/>
            </a:pPr>
            <a:r>
              <a:rPr lang="en-US" sz="1000" baseline="0" dirty="0" smtClean="0">
                <a:cs typeface="Arial" pitchFamily="34" charset="0"/>
              </a:rPr>
              <a:t>It</a:t>
            </a:r>
            <a:r>
              <a:rPr lang="en-US" sz="1000" dirty="0" smtClean="0">
                <a:cs typeface="Arial" pitchFamily="34" charset="0"/>
              </a:rPr>
              <a:t> is </a:t>
            </a:r>
            <a:r>
              <a:rPr lang="en-US" sz="1000" baseline="0" dirty="0" smtClean="0">
                <a:cs typeface="Arial" pitchFamily="34" charset="0"/>
              </a:rPr>
              <a:t>simple to manage and maintain with embedded Cisco Prime Unified Provisioning Manager, and has a flexible architecture to mix and match collaboration applications and endpoints,</a:t>
            </a:r>
            <a:r>
              <a:rPr lang="en-US" sz="1000" dirty="0" smtClean="0">
                <a:cs typeface="Arial" pitchFamily="34" charset="0"/>
              </a:rPr>
              <a:t> </a:t>
            </a:r>
            <a:r>
              <a:rPr lang="en-US" sz="1000" b="1" dirty="0" smtClean="0">
                <a:cs typeface="Arial" pitchFamily="34" charset="0"/>
              </a:rPr>
              <a:t>delivering to your business</a:t>
            </a:r>
            <a:r>
              <a:rPr lang="en-US" sz="1000" b="1" baseline="0" dirty="0" smtClean="0">
                <a:cs typeface="Arial" pitchFamily="34" charset="0"/>
              </a:rPr>
              <a:t> interoperable advanced video communications, </a:t>
            </a:r>
            <a:r>
              <a:rPr lang="en-US" sz="1000" baseline="0" dirty="0" smtClean="0">
                <a:cs typeface="Arial" pitchFamily="34" charset="0"/>
              </a:rPr>
              <a:t>enhanced mobility and bring your own device (BYOD) capabilities with Cisco Jabber, high-quality conferencing with Cisco WebEx, and award-winning customer collaboration with Cisco Unified Contact Center Express, and more. </a:t>
            </a:r>
          </a:p>
          <a:p>
            <a:pPr marL="0" marR="0" indent="0" algn="l" defTabSz="914400" rtl="0" eaLnBrk="1" fontAlgn="auto" latinLnBrk="0" hangingPunct="1">
              <a:lnSpc>
                <a:spcPct val="100000"/>
              </a:lnSpc>
              <a:spcBef>
                <a:spcPts val="600"/>
              </a:spcBef>
              <a:spcAft>
                <a:spcPts val="600"/>
              </a:spcAft>
              <a:buClr>
                <a:schemeClr val="tx1"/>
              </a:buClr>
              <a:buSzTx/>
              <a:buFontTx/>
              <a:buNone/>
              <a:tabLst/>
              <a:defRPr/>
            </a:pPr>
            <a:r>
              <a:rPr lang="en-US" sz="1000" dirty="0" smtClean="0">
                <a:cs typeface="Arial" pitchFamily="34" charset="0"/>
              </a:rPr>
              <a:t>The</a:t>
            </a:r>
            <a:r>
              <a:rPr lang="en-US" sz="1000" baseline="0" dirty="0" smtClean="0">
                <a:cs typeface="Arial" pitchFamily="34" charset="0"/>
              </a:rPr>
              <a:t> Business Edition 6000 enables growing companies like yours the ability to choose the </a:t>
            </a:r>
            <a:r>
              <a:rPr lang="en-US" sz="1000" dirty="0" smtClean="0">
                <a:cs typeface="Arial" pitchFamily="34" charset="0"/>
              </a:rPr>
              <a:t>exact collaboration services you need to meet the high-expectations of your employees, customers, and business</a:t>
            </a:r>
            <a:r>
              <a:rPr lang="en-US" sz="1000" baseline="0" dirty="0" smtClean="0">
                <a:cs typeface="Arial" pitchFamily="34" charset="0"/>
              </a:rPr>
              <a:t> </a:t>
            </a:r>
            <a:r>
              <a:rPr lang="en-US" sz="1000" dirty="0" smtClean="0">
                <a:cs typeface="Arial" pitchFamily="34" charset="0"/>
              </a:rPr>
              <a:t>partners today,</a:t>
            </a:r>
            <a:r>
              <a:rPr lang="en-US" sz="1000" baseline="0" dirty="0" smtClean="0">
                <a:cs typeface="Arial" pitchFamily="34" charset="0"/>
              </a:rPr>
              <a:t> while scaling with the pace of </a:t>
            </a:r>
            <a:r>
              <a:rPr lang="en-US" sz="1000" dirty="0" smtClean="0">
                <a:cs typeface="Arial" pitchFamily="34" charset="0"/>
              </a:rPr>
              <a:t>your</a:t>
            </a:r>
            <a:r>
              <a:rPr lang="en-US" sz="1000" baseline="0" dirty="0" smtClean="0">
                <a:cs typeface="Arial" pitchFamily="34" charset="0"/>
              </a:rPr>
              <a:t> company’s growth for tomorrow. </a:t>
            </a:r>
          </a:p>
          <a:p>
            <a:pPr>
              <a:spcBef>
                <a:spcPts val="600"/>
              </a:spcBef>
              <a:spcAft>
                <a:spcPts val="600"/>
              </a:spcAft>
              <a:buClr>
                <a:schemeClr val="tx1"/>
              </a:buClr>
            </a:pPr>
            <a:endParaRPr lang="en-US" sz="1000" i="1" dirty="0" smtClean="0">
              <a:cs typeface="Arial" pitchFamily="34" charset="0"/>
            </a:endParaRPr>
          </a:p>
          <a:p>
            <a:pPr>
              <a:spcBef>
                <a:spcPts val="600"/>
              </a:spcBef>
              <a:spcAft>
                <a:spcPts val="600"/>
              </a:spcAft>
              <a:buClr>
                <a:schemeClr val="tx1"/>
              </a:buClr>
            </a:pPr>
            <a:r>
              <a:rPr lang="en-US" sz="1000" i="1" dirty="0" smtClean="0">
                <a:cs typeface="Arial" pitchFamily="34" charset="0"/>
              </a:rPr>
              <a:t>Speaker Note: For individual product slides, refer to Backup section. </a:t>
            </a:r>
          </a:p>
          <a:p>
            <a:endParaRPr lang="en-US" sz="1000" kern="1200" dirty="0" smtClean="0">
              <a:solidFill>
                <a:schemeClr val="tx1"/>
              </a:solidFill>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Autofit/>
          </a:bodyPr>
          <a:lstStyle/>
          <a:p>
            <a:pPr>
              <a:spcBef>
                <a:spcPts val="499"/>
              </a:spcBef>
              <a:defRPr/>
            </a:pPr>
            <a:r>
              <a:rPr lang="en-US" sz="1000" dirty="0" smtClean="0"/>
              <a:t>The diagram you see here outlines the main components of the borderless network architecture – it links applications, users, and end-point devices with operational processes and the network.</a:t>
            </a:r>
          </a:p>
          <a:p>
            <a:pPr>
              <a:spcBef>
                <a:spcPts val="499"/>
              </a:spcBef>
              <a:defRPr/>
            </a:pPr>
            <a:r>
              <a:rPr lang="en-US" sz="1000" dirty="0" smtClean="0"/>
              <a:t>It serves as both a framework for our system and architecture roadmap, as well as the deployment blueprint for Borderless Organizations. Let me briefly walk through its main elements. </a:t>
            </a:r>
          </a:p>
          <a:p>
            <a:pPr>
              <a:spcBef>
                <a:spcPts val="499"/>
              </a:spcBef>
              <a:defRPr/>
            </a:pPr>
            <a:r>
              <a:rPr lang="en-US" sz="1000" dirty="0" smtClean="0"/>
              <a:t>There are key pillars of functionality that Cisco Borderless Networks delivers on – primarily video, green, security, mobility, and application performance—on an end-to-end basis. For innovative organizations, these are key areas of investment and differentiation. The critical network services and proof-points of these pillars include </a:t>
            </a:r>
            <a:r>
              <a:rPr lang="en-US" sz="1000" dirty="0" err="1" smtClean="0"/>
              <a:t>Medianet</a:t>
            </a:r>
            <a:r>
              <a:rPr lang="en-US" sz="1000" dirty="0" smtClean="0"/>
              <a:t>, </a:t>
            </a:r>
            <a:r>
              <a:rPr lang="en-US" sz="1000" dirty="0" err="1" smtClean="0"/>
              <a:t>TrustSec</a:t>
            </a:r>
            <a:r>
              <a:rPr lang="en-US" sz="1000" dirty="0" smtClean="0"/>
              <a:t> and </a:t>
            </a:r>
            <a:r>
              <a:rPr lang="en-US" sz="1000" dirty="0" err="1" smtClean="0"/>
              <a:t>EnergyWise</a:t>
            </a:r>
            <a:r>
              <a:rPr lang="en-US" sz="1000" dirty="0" smtClean="0"/>
              <a:t>; they are delivered by the core infrastructure including routing, switching, mobility, security and WAN Optimization components. </a:t>
            </a:r>
          </a:p>
          <a:p>
            <a:pPr>
              <a:spcBef>
                <a:spcPts val="499"/>
              </a:spcBef>
              <a:defRPr/>
            </a:pPr>
            <a:r>
              <a:rPr lang="en-US" sz="1000" dirty="0" smtClean="0"/>
              <a:t>Equally important to the Borderless Network architecture is how the user experience is impacted by these network services—when mobile, when engaging with video, and in the workplace—however it’s defined. Network services integrate with endpoint technologies like </a:t>
            </a:r>
            <a:r>
              <a:rPr lang="en-US" sz="1000" dirty="0" err="1" smtClean="0"/>
              <a:t>AnyConnect</a:t>
            </a:r>
            <a:r>
              <a:rPr lang="en-US" sz="1000" dirty="0" smtClean="0"/>
              <a:t>, to deliver always-on, seamless, reliable, secure connectivity regardless of location or device.</a:t>
            </a:r>
          </a:p>
          <a:p>
            <a:pPr>
              <a:spcBef>
                <a:spcPts val="499"/>
              </a:spcBef>
              <a:defRPr/>
            </a:pPr>
            <a:r>
              <a:rPr lang="en-US" sz="1000" dirty="0" smtClean="0"/>
              <a:t>Meanwhile, Borderless Management and Policy are built into Network and User Services, offering a flexible and dynamic framework for policy definition and enforcement that spans across video, green, security, mobility, and application performance. </a:t>
            </a:r>
          </a:p>
          <a:p>
            <a:pPr>
              <a:spcBef>
                <a:spcPts val="499"/>
              </a:spcBef>
              <a:defRPr/>
            </a:pPr>
            <a:r>
              <a:rPr lang="en-US" sz="1000" dirty="0" smtClean="0"/>
              <a:t>The focus here is to connect the right user, the right device, the right application at the right place, at the right time, to the right network. It enables organizations to offer different levels of access privileges or performance characteristics to users, devices and applications.</a:t>
            </a:r>
          </a:p>
          <a:p>
            <a:pPr>
              <a:spcBef>
                <a:spcPts val="499"/>
              </a:spcBef>
              <a:defRPr/>
            </a:pPr>
            <a:r>
              <a:rPr lang="en-US" sz="1000" dirty="0" smtClean="0"/>
              <a:t>In this framework, policy definition and administration are centralized while control, visibility and enforcement are distributed via the application of dynamic policy assignments.</a:t>
            </a:r>
          </a:p>
          <a:p>
            <a:pPr>
              <a:spcBef>
                <a:spcPts val="499"/>
              </a:spcBef>
              <a:defRPr/>
            </a:pPr>
            <a:r>
              <a:rPr lang="en-US" sz="1000" dirty="0" smtClean="0"/>
              <a:t>Finally, we have the end-point devices that Cisco extends intelligence and awareness to, including cameras, video terminals, IP Phones, and mobile devices so that the experience is seamless and end to end.</a:t>
            </a:r>
          </a:p>
          <a:p>
            <a:pPr>
              <a:spcBef>
                <a:spcPts val="499"/>
              </a:spcBef>
              <a:defRPr/>
            </a:pPr>
            <a:r>
              <a:rPr lang="en-US" sz="1000" dirty="0" smtClean="0"/>
              <a:t>It is this blended approach of technologies and new capabilities that will enable new business models and allow your organization to go Borderless. Let’s take a look now at each of those critical network services I mentioned.</a:t>
            </a:r>
          </a:p>
        </p:txBody>
      </p:sp>
      <p:sp>
        <p:nvSpPr>
          <p:cNvPr id="4" name="Slide Number Placeholder 3"/>
          <p:cNvSpPr>
            <a:spLocks noGrp="1"/>
          </p:cNvSpPr>
          <p:nvPr>
            <p:ph type="sldNum" sz="quarter" idx="10"/>
          </p:nvPr>
        </p:nvSpPr>
        <p:spPr/>
        <p:txBody>
          <a:bodyPr/>
          <a:lstStyle/>
          <a:p>
            <a:fld id="{567B6F56-350B-4E5B-A84B-F03C933C9AF6}" type="slidenum">
              <a:rPr lang="en-US">
                <a:solidFill>
                  <a:prstClr val="black"/>
                </a:solidFill>
              </a:rPr>
              <a:pPr/>
              <a:t>25</a:t>
            </a:fld>
            <a:endParaRPr lang="en-US" dirty="0">
              <a:solidFill>
                <a:prstClr val="black"/>
              </a:solidFill>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04900" y="698500"/>
            <a:ext cx="4648200" cy="3486150"/>
          </a:xfrm>
        </p:spPr>
      </p:sp>
      <p:sp>
        <p:nvSpPr>
          <p:cNvPr id="3" name="Notes Placeholder 2"/>
          <p:cNvSpPr>
            <a:spLocks noGrp="1"/>
          </p:cNvSpPr>
          <p:nvPr>
            <p:ph type="body" idx="1"/>
          </p:nvPr>
        </p:nvSpPr>
        <p:spPr/>
        <p:txBody>
          <a:bodyPr/>
          <a:lstStyle/>
          <a:p>
            <a:pPr defTabSz="914349">
              <a:defRPr/>
            </a:pPr>
            <a:endParaRPr lang="en-US" dirty="0"/>
          </a:p>
        </p:txBody>
      </p:sp>
      <p:sp>
        <p:nvSpPr>
          <p:cNvPr id="4" name="Slide Number Placeholder 3"/>
          <p:cNvSpPr>
            <a:spLocks noGrp="1"/>
          </p:cNvSpPr>
          <p:nvPr>
            <p:ph type="sldNum" sz="quarter" idx="10"/>
          </p:nvPr>
        </p:nvSpPr>
        <p:spPr/>
        <p:txBody>
          <a:bodyPr/>
          <a:lstStyle/>
          <a:p>
            <a:fld id="{23BE9CC6-CE5F-4722-BF54-0FCA1CED43FF}" type="slidenum">
              <a:rPr lang="en-US" smtClean="0">
                <a:solidFill>
                  <a:prstClr val="black"/>
                </a:solidFill>
              </a:rPr>
              <a:pPr/>
              <a:t>26</a:t>
            </a:fld>
            <a:endParaRPr lang="en-US">
              <a:solidFill>
                <a:prstClr val="black"/>
              </a:solidFill>
            </a:endParaRPr>
          </a:p>
        </p:txBody>
      </p:sp>
    </p:spTree>
    <p:extLst>
      <p:ext uri="{BB962C8B-B14F-4D97-AF65-F5344CB8AC3E}">
        <p14:creationId xmlns:p14="http://schemas.microsoft.com/office/powerpoint/2010/main" val="278466713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0160187-1386-374E-8B4A-E116FBEEE413}" type="slidenum">
              <a:rPr lang="en-US" smtClean="0"/>
              <a:t>27</a:t>
            </a:fld>
            <a:endParaRPr lang="en-US" dirty="0"/>
          </a:p>
        </p:txBody>
      </p:sp>
    </p:spTree>
    <p:extLst>
      <p:ext uri="{BB962C8B-B14F-4D97-AF65-F5344CB8AC3E}">
        <p14:creationId xmlns:p14="http://schemas.microsoft.com/office/powerpoint/2010/main" val="415403628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04900" y="696913"/>
            <a:ext cx="4648200" cy="3486150"/>
          </a:xfrm>
        </p:spPr>
      </p:sp>
      <p:sp>
        <p:nvSpPr>
          <p:cNvPr id="3" name="Notes Placeholder 2"/>
          <p:cNvSpPr>
            <a:spLocks noGrp="1"/>
          </p:cNvSpPr>
          <p:nvPr>
            <p:ph type="body" idx="1"/>
          </p:nvPr>
        </p:nvSpPr>
        <p:spPr>
          <a:xfrm>
            <a:off x="685800" y="4384675"/>
            <a:ext cx="5486400" cy="4183063"/>
          </a:xfrm>
        </p:spPr>
        <p:txBody>
          <a:bodyPr/>
          <a:lstStyle/>
          <a:p>
            <a:r>
              <a:rPr lang="en-US" dirty="0" smtClean="0"/>
              <a:t>Cisco</a:t>
            </a:r>
            <a:r>
              <a:rPr lang="en-US" baseline="0" dirty="0" smtClean="0"/>
              <a:t> is adding Smart Solution to address business care </a:t>
            </a:r>
            <a:r>
              <a:rPr lang="en-US" baseline="0" dirty="0" err="1" smtClean="0"/>
              <a:t>abouts</a:t>
            </a:r>
            <a:r>
              <a:rPr lang="en-US" baseline="0" dirty="0" smtClean="0"/>
              <a:t> and be more relevant outside of IT. There are now Smart Solutions that are right sized for Midmarket including BYOD, Flexpod, Connected Industries, Virtual Desktop which is entering it’s trial and pilot period in June 2013. Virtual Foundation is our most recent addition to the portfolio</a:t>
            </a:r>
          </a:p>
          <a:p>
            <a:endParaRPr lang="en-US" baseline="0" dirty="0" smtClean="0"/>
          </a:p>
          <a:p>
            <a:pPr marL="0" indent="0">
              <a:spcBef>
                <a:spcPts val="10"/>
              </a:spcBef>
              <a:buClr>
                <a:srgbClr val="6DB344"/>
              </a:buClr>
              <a:buFont typeface="Arial" pitchFamily="34" charset="0"/>
              <a:buNone/>
            </a:pPr>
            <a:r>
              <a:rPr lang="en-US" dirty="0" smtClean="0"/>
              <a:t>Smart Solution Components:</a:t>
            </a:r>
          </a:p>
          <a:p>
            <a:pPr>
              <a:spcBef>
                <a:spcPts val="600"/>
              </a:spcBef>
            </a:pPr>
            <a:r>
              <a:rPr lang="en-US" dirty="0" smtClean="0"/>
              <a:t>Validated and documented Smart Business Architecture</a:t>
            </a:r>
          </a:p>
          <a:p>
            <a:pPr>
              <a:spcBef>
                <a:spcPts val="600"/>
              </a:spcBef>
            </a:pPr>
            <a:r>
              <a:rPr lang="en-US" dirty="0" smtClean="0"/>
              <a:t>Integrated Cisco and partner solutions and roadmaps </a:t>
            </a:r>
          </a:p>
          <a:p>
            <a:pPr>
              <a:spcBef>
                <a:spcPts val="600"/>
              </a:spcBef>
            </a:pPr>
            <a:r>
              <a:rPr lang="en-US" dirty="0" smtClean="0"/>
              <a:t>Comprehensive support and service network </a:t>
            </a:r>
          </a:p>
          <a:p>
            <a:pPr lvl="1">
              <a:spcBef>
                <a:spcPts val="600"/>
              </a:spcBef>
            </a:pPr>
            <a:r>
              <a:rPr lang="en-US" dirty="0" smtClean="0"/>
              <a:t>Lifecycle services with smart capabilities </a:t>
            </a:r>
          </a:p>
          <a:p>
            <a:pPr lvl="1">
              <a:spcBef>
                <a:spcPts val="600"/>
              </a:spcBef>
            </a:pPr>
            <a:r>
              <a:rPr lang="en-US" dirty="0" smtClean="0"/>
              <a:t>Five year product warranty</a:t>
            </a:r>
          </a:p>
          <a:p>
            <a:pPr>
              <a:spcBef>
                <a:spcPts val="600"/>
              </a:spcBef>
            </a:pPr>
            <a:r>
              <a:rPr lang="en-US" dirty="0" smtClean="0"/>
              <a:t>ROI tools and financing</a:t>
            </a:r>
          </a:p>
          <a:p>
            <a:endParaRPr lang="en-US" dirty="0"/>
          </a:p>
        </p:txBody>
      </p:sp>
      <p:sp>
        <p:nvSpPr>
          <p:cNvPr id="4" name="Slide Number Placeholder 3"/>
          <p:cNvSpPr>
            <a:spLocks noGrp="1"/>
          </p:cNvSpPr>
          <p:nvPr>
            <p:ph type="sldNum" sz="quarter" idx="10"/>
          </p:nvPr>
        </p:nvSpPr>
        <p:spPr/>
        <p:txBody>
          <a:bodyPr/>
          <a:lstStyle/>
          <a:p>
            <a:fld id="{2245027E-657E-4C4E-9A32-29318DE6140C}" type="slidenum">
              <a:rPr lang="en-US" smtClean="0">
                <a:solidFill>
                  <a:prstClr val="black"/>
                </a:solidFill>
              </a:rPr>
              <a:pPr/>
              <a:t>28</a:t>
            </a:fld>
            <a:endParaRPr lang="en-US">
              <a:solidFill>
                <a:prstClr val="black"/>
              </a:solidFill>
            </a:endParaRPr>
          </a:p>
        </p:txBody>
      </p:sp>
    </p:spTree>
    <p:extLst>
      <p:ext uri="{BB962C8B-B14F-4D97-AF65-F5344CB8AC3E}">
        <p14:creationId xmlns:p14="http://schemas.microsoft.com/office/powerpoint/2010/main" val="230249284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100" kern="1200" dirty="0" smtClean="0">
                <a:solidFill>
                  <a:schemeClr val="tx1"/>
                </a:solidFill>
                <a:effectLst/>
              </a:rPr>
              <a:t>The lack of IT resources and sometimes skill sets restrict you from taking on complex</a:t>
            </a:r>
            <a:r>
              <a:rPr lang="en-US" sz="1100" kern="1200" baseline="0" dirty="0" smtClean="0">
                <a:solidFill>
                  <a:schemeClr val="tx1"/>
                </a:solidFill>
                <a:effectLst/>
              </a:rPr>
              <a:t> solutions. Our partners that represent the Smart Solution portfolio can </a:t>
            </a:r>
            <a:r>
              <a:rPr lang="en-US" sz="1100" kern="1200" dirty="0" smtClean="0">
                <a:solidFill>
                  <a:schemeClr val="tx1"/>
                </a:solidFill>
                <a:effectLst/>
              </a:rPr>
              <a:t> become  true advisor and add huge amounts of value to </a:t>
            </a:r>
            <a:r>
              <a:rPr lang="en-US" sz="1100" kern="1200" baseline="0" dirty="0" smtClean="0">
                <a:solidFill>
                  <a:schemeClr val="tx1"/>
                </a:solidFill>
                <a:effectLst/>
              </a:rPr>
              <a:t> your operation by bringing skills you may not have and capacity you can’t hire for</a:t>
            </a:r>
            <a:r>
              <a:rPr lang="en-US" sz="1100" kern="1200" dirty="0" smtClean="0">
                <a:solidFill>
                  <a:schemeClr val="tx1"/>
                </a:solidFill>
                <a:effectLst/>
              </a:rPr>
              <a:t>. Since we know you prefer complete and</a:t>
            </a:r>
            <a:r>
              <a:rPr lang="en-US" sz="1100" kern="1200" baseline="0" dirty="0" smtClean="0">
                <a:solidFill>
                  <a:schemeClr val="tx1"/>
                </a:solidFill>
                <a:effectLst/>
              </a:rPr>
              <a:t> more turnkey</a:t>
            </a:r>
            <a:r>
              <a:rPr lang="en-US" sz="1100" kern="1200" dirty="0" smtClean="0">
                <a:solidFill>
                  <a:schemeClr val="tx1"/>
                </a:solidFill>
                <a:effectLst/>
              </a:rPr>
              <a:t> solutions Smart Solutions can be a viable option.</a:t>
            </a:r>
          </a:p>
          <a:p>
            <a:endParaRPr lang="en-US" sz="1100" kern="1200" dirty="0" smtClean="0">
              <a:solidFill>
                <a:schemeClr val="tx1"/>
              </a:solidFill>
              <a:effectLst/>
            </a:endParaRPr>
          </a:p>
          <a:p>
            <a:r>
              <a:rPr lang="en-US" sz="1100" kern="1200" dirty="0" smtClean="0">
                <a:solidFill>
                  <a:schemeClr val="tx1"/>
                </a:solidFill>
                <a:effectLst/>
              </a:rPr>
              <a:t>Cisco Smart Solutions help partners close the time from quote to contract from a typical 22 day cycle to 2 days. That means you realize the benefit of the IT solution quicker. They are also easier and faster to deploy pushing</a:t>
            </a:r>
            <a:r>
              <a:rPr lang="en-US" sz="1100" kern="1200" baseline="0" dirty="0" smtClean="0">
                <a:solidFill>
                  <a:schemeClr val="tx1"/>
                </a:solidFill>
                <a:effectLst/>
              </a:rPr>
              <a:t> pilot to production times in half and sometimes 75% because Cisco Smart solutions are pretested and integrated. We provide partners with design and implementation  guidance so they can get you the solution you need faster.</a:t>
            </a:r>
          </a:p>
          <a:p>
            <a:endParaRPr lang="en-US" sz="1100" kern="1200" baseline="0" dirty="0" smtClean="0">
              <a:effectLst/>
            </a:endParaRPr>
          </a:p>
          <a:p>
            <a:r>
              <a:rPr lang="en-US" sz="1100" kern="1200" baseline="0" dirty="0" smtClean="0">
                <a:effectLst/>
              </a:rPr>
              <a:t>Smart Solutions solve multiple challenges in IT from addressing costs, application performance, deployment time.</a:t>
            </a:r>
            <a:endParaRPr lang="en-US" sz="1100" kern="1200" dirty="0" smtClean="0">
              <a:effectLst/>
            </a:endParaRPr>
          </a:p>
          <a:p>
            <a:pPr algn="l"/>
            <a:r>
              <a:rPr lang="en-US" sz="1100" b="1" dirty="0" smtClean="0"/>
              <a:t>BOYD </a:t>
            </a:r>
            <a:r>
              <a:rPr lang="en-US" sz="1100" dirty="0" smtClean="0"/>
              <a:t>offers unified policy for highly secure access, an uncompromised user experience,  instant onboarding and automated  policy simplifying operations for IT.</a:t>
            </a:r>
          </a:p>
          <a:p>
            <a:pPr algn="l"/>
            <a:r>
              <a:rPr lang="en-US" sz="1100" b="1" dirty="0" smtClean="0"/>
              <a:t>Virtual Desktop </a:t>
            </a:r>
            <a:r>
              <a:rPr lang="en-US" sz="1100" dirty="0" smtClean="0"/>
              <a:t>- Enable highly secure access to applications across fixed and mobile devices</a:t>
            </a:r>
          </a:p>
          <a:p>
            <a:pPr marL="0" marR="0" indent="0" algn="l" defTabSz="457200" rtl="0" eaLnBrk="1" fontAlgn="auto" latinLnBrk="0" hangingPunct="1">
              <a:lnSpc>
                <a:spcPct val="100000"/>
              </a:lnSpc>
              <a:spcBef>
                <a:spcPts val="0"/>
              </a:spcBef>
              <a:spcAft>
                <a:spcPts val="0"/>
              </a:spcAft>
              <a:buClrTx/>
              <a:buSzTx/>
              <a:buFontTx/>
              <a:buNone/>
              <a:tabLst/>
              <a:defRPr/>
            </a:pPr>
            <a:r>
              <a:rPr lang="en-US" sz="1100" b="1" dirty="0" smtClean="0"/>
              <a:t>Virtual Foundation</a:t>
            </a:r>
            <a:r>
              <a:rPr lang="en-US" sz="1100" dirty="0" smtClean="0"/>
              <a:t>: End-to-end virtualization covering  the server infrastructure, LAN, WAN and security infrastructure. </a:t>
            </a:r>
            <a:r>
              <a:rPr lang="en-GB" sz="1100" dirty="0" smtClean="0"/>
              <a:t>I</a:t>
            </a:r>
            <a:r>
              <a:rPr lang="en-US" sz="1100" dirty="0" smtClean="0"/>
              <a:t>increases IT efficiency and responsiveness when deploying new business applications with uncompromised security, visibility, and control.</a:t>
            </a:r>
          </a:p>
          <a:p>
            <a:pPr marL="0" marR="0" indent="0" algn="l" defTabSz="457200" rtl="0" eaLnBrk="1" fontAlgn="auto" latinLnBrk="0" hangingPunct="1">
              <a:lnSpc>
                <a:spcPct val="100000"/>
              </a:lnSpc>
              <a:spcBef>
                <a:spcPts val="0"/>
              </a:spcBef>
              <a:spcAft>
                <a:spcPts val="0"/>
              </a:spcAft>
              <a:buClrTx/>
              <a:buSzTx/>
              <a:buFontTx/>
              <a:buNone/>
              <a:tabLst/>
              <a:defRPr/>
            </a:pPr>
            <a:endParaRPr lang="en-US" sz="1100"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US" sz="1100" b="1" dirty="0" smtClean="0"/>
              <a:t>Industrial Networking: </a:t>
            </a:r>
            <a:r>
              <a:rPr lang="en-US" sz="1100" dirty="0" smtClean="0"/>
              <a:t>Build one common, converged, and rugged plant-to-business network. System resiliency for </a:t>
            </a:r>
            <a:r>
              <a:rPr lang="en-US" sz="1100" b="1" dirty="0" smtClean="0"/>
              <a:t>industrial </a:t>
            </a:r>
            <a:r>
              <a:rPr lang="en-US" sz="1100" dirty="0" smtClean="0"/>
              <a:t>applications, from plant device management to manufacturing execution systems (MES</a:t>
            </a:r>
          </a:p>
          <a:p>
            <a:pPr marL="0" marR="0" indent="0" algn="l" defTabSz="457200" rtl="0" eaLnBrk="1" fontAlgn="auto" latinLnBrk="0" hangingPunct="1">
              <a:lnSpc>
                <a:spcPct val="100000"/>
              </a:lnSpc>
              <a:spcBef>
                <a:spcPts val="0"/>
              </a:spcBef>
              <a:spcAft>
                <a:spcPts val="0"/>
              </a:spcAft>
              <a:buClrTx/>
              <a:buSzTx/>
              <a:buFontTx/>
              <a:buNone/>
              <a:tabLst/>
              <a:defRPr/>
            </a:pPr>
            <a:endParaRPr lang="en-US" sz="1100" dirty="0" smtClean="0"/>
          </a:p>
          <a:p>
            <a:pPr lvl="0" algn="l"/>
            <a:r>
              <a:rPr lang="en-US" sz="1100" b="1" dirty="0" smtClean="0"/>
              <a:t>Flexpod</a:t>
            </a:r>
            <a:r>
              <a:rPr lang="en-US" sz="1100" dirty="0" smtClean="0"/>
              <a:t> A single platform built from unified computing, fabric, and storage technologies, with popular and trusted software virtualization. Help enable you to centrally manage all your infrastructure pools Cisco UCS,</a:t>
            </a:r>
            <a:r>
              <a:rPr lang="en-US" sz="1100" baseline="0" dirty="0" smtClean="0"/>
              <a:t> Nexus and Netapp storage</a:t>
            </a:r>
            <a:endParaRPr lang="en-US" sz="1100" dirty="0" smtClean="0"/>
          </a:p>
          <a:p>
            <a:pPr lvl="0"/>
            <a:endParaRPr lang="en-US" sz="1100" dirty="0" smtClean="0"/>
          </a:p>
          <a:p>
            <a:pPr lvl="0"/>
            <a:endParaRPr lang="en-US" sz="1200" dirty="0" smtClean="0"/>
          </a:p>
          <a:p>
            <a:pPr marL="0" marR="0" indent="0" algn="l" defTabSz="457200" rtl="0" eaLnBrk="1" fontAlgn="auto" latinLnBrk="0" hangingPunct="1">
              <a:lnSpc>
                <a:spcPct val="100000"/>
              </a:lnSpc>
              <a:spcBef>
                <a:spcPts val="0"/>
              </a:spcBef>
              <a:spcAft>
                <a:spcPts val="0"/>
              </a:spcAft>
              <a:buClrTx/>
              <a:buSzTx/>
              <a:buFontTx/>
              <a:buNone/>
              <a:tabLst/>
              <a:defRPr/>
            </a:pPr>
            <a:endParaRPr lang="en-US" sz="1200" dirty="0" smtClean="0"/>
          </a:p>
          <a:p>
            <a:endParaRPr lang="en-US" dirty="0"/>
          </a:p>
        </p:txBody>
      </p:sp>
      <p:sp>
        <p:nvSpPr>
          <p:cNvPr id="4" name="Slide Number Placeholder 3"/>
          <p:cNvSpPr>
            <a:spLocks noGrp="1"/>
          </p:cNvSpPr>
          <p:nvPr>
            <p:ph type="sldNum" sz="quarter" idx="10"/>
          </p:nvPr>
        </p:nvSpPr>
        <p:spPr/>
        <p:txBody>
          <a:bodyPr/>
          <a:lstStyle/>
          <a:p>
            <a:fld id="{60160187-1386-374E-8B4A-E116FBEEE413}" type="slidenum">
              <a:rPr lang="en-US" smtClean="0"/>
              <a:t>29</a:t>
            </a:fld>
            <a:endParaRPr lang="en-US" dirty="0"/>
          </a:p>
        </p:txBody>
      </p:sp>
    </p:spTree>
    <p:extLst>
      <p:ext uri="{BB962C8B-B14F-4D97-AF65-F5344CB8AC3E}">
        <p14:creationId xmlns:p14="http://schemas.microsoft.com/office/powerpoint/2010/main" val="68441446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0160187-1386-374E-8B4A-E116FBEEE413}" type="slidenum">
              <a:rPr lang="en-US" smtClean="0"/>
              <a:t>3</a:t>
            </a:fld>
            <a:endParaRPr lang="en-US" dirty="0"/>
          </a:p>
        </p:txBody>
      </p:sp>
    </p:spTree>
    <p:extLst>
      <p:ext uri="{BB962C8B-B14F-4D97-AF65-F5344CB8AC3E}">
        <p14:creationId xmlns:p14="http://schemas.microsoft.com/office/powerpoint/2010/main" val="378753273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0160187-1386-374E-8B4A-E116FBEEE413}" type="slidenum">
              <a:rPr lang="en-US" smtClean="0"/>
              <a:t>30</a:t>
            </a:fld>
            <a:endParaRPr lang="en-US" dirty="0"/>
          </a:p>
        </p:txBody>
      </p:sp>
    </p:spTree>
    <p:extLst>
      <p:ext uri="{BB962C8B-B14F-4D97-AF65-F5344CB8AC3E}">
        <p14:creationId xmlns:p14="http://schemas.microsoft.com/office/powerpoint/2010/main" val="386926705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lvl="0" indent="-171450">
              <a:buFont typeface="Arial" pitchFamily="34" charset="0"/>
              <a:buChar char="•"/>
            </a:pPr>
            <a:r>
              <a:rPr lang="en-US" sz="1200" kern="1200" dirty="0" smtClean="0">
                <a:solidFill>
                  <a:schemeClr val="tx1"/>
                </a:solidFill>
                <a:effectLst/>
                <a:latin typeface="+mn-lt"/>
                <a:ea typeface="+mn-ea"/>
                <a:cs typeface="+mn-cs"/>
              </a:rPr>
              <a:t>Cisco enables partners to support your business priorities giving you, the customer options. When making a choice</a:t>
            </a:r>
            <a:r>
              <a:rPr lang="en-US" sz="1200" kern="1200" baseline="0" dirty="0" smtClean="0">
                <a:solidFill>
                  <a:schemeClr val="tx1"/>
                </a:solidFill>
                <a:effectLst/>
                <a:latin typeface="+mn-lt"/>
                <a:ea typeface="+mn-ea"/>
                <a:cs typeface="+mn-cs"/>
              </a:rPr>
              <a:t> of cloud and managed services solutions be sure they are Cisco Powered. </a:t>
            </a:r>
          </a:p>
          <a:p>
            <a:pPr marL="171450" lvl="0" indent="-171450">
              <a:buFont typeface="Arial" pitchFamily="34" charset="0"/>
              <a:buChar char="•"/>
            </a:pPr>
            <a:r>
              <a:rPr lang="en-US" sz="1200" kern="1200" baseline="0" dirty="0" smtClean="0">
                <a:solidFill>
                  <a:schemeClr val="tx1"/>
                </a:solidFill>
                <a:effectLst/>
                <a:latin typeface="+mn-lt"/>
                <a:ea typeface="+mn-ea"/>
                <a:cs typeface="+mn-cs"/>
              </a:rPr>
              <a:t>Partners</a:t>
            </a:r>
            <a:r>
              <a:rPr lang="en-US" sz="1200" kern="1200" dirty="0" smtClean="0">
                <a:solidFill>
                  <a:schemeClr val="tx1"/>
                </a:solidFill>
                <a:effectLst/>
                <a:latin typeface="+mn-lt"/>
                <a:ea typeface="+mn-ea"/>
                <a:cs typeface="+mn-cs"/>
              </a:rPr>
              <a:t> deliver these services to you as a service with integrated, pretested Cisco and partner infrastructure solutions. Building upon Cisco's end-to-end collaboration architecture and Cisco Validated Designs, partners build cloud collaboration services that support customer business priorities</a:t>
            </a:r>
          </a:p>
          <a:p>
            <a:pPr marL="171450" lvl="0" indent="-171450">
              <a:buFont typeface="Arial" pitchFamily="34" charset="0"/>
              <a:buChar char="•"/>
            </a:pPr>
            <a:endParaRPr lang="en-US" sz="1200" kern="1200" dirty="0" smtClean="0">
              <a:solidFill>
                <a:schemeClr val="tx1"/>
              </a:solidFill>
              <a:effectLst/>
              <a:latin typeface="+mn-lt"/>
              <a:ea typeface="+mn-ea"/>
              <a:cs typeface="+mn-cs"/>
            </a:endParaRPr>
          </a:p>
          <a:p>
            <a:pPr marL="0" lvl="0" indent="0" algn="l">
              <a:buFont typeface="Arial" pitchFamily="34" charset="0"/>
              <a:buNone/>
            </a:pPr>
            <a:r>
              <a:rPr lang="en-US" sz="1200" kern="1200" dirty="0" smtClean="0">
                <a:solidFill>
                  <a:schemeClr val="tx1"/>
                </a:solidFill>
                <a:effectLst/>
                <a:latin typeface="+mn-lt"/>
                <a:ea typeface="+mn-ea"/>
                <a:cs typeface="+mn-cs"/>
              </a:rPr>
              <a:t>Two recent offerings designed with</a:t>
            </a:r>
            <a:r>
              <a:rPr lang="en-US" sz="1200" kern="1200" baseline="0" dirty="0" smtClean="0">
                <a:solidFill>
                  <a:schemeClr val="tx1"/>
                </a:solidFill>
                <a:effectLst/>
                <a:latin typeface="+mn-lt"/>
                <a:ea typeface="+mn-ea"/>
                <a:cs typeface="+mn-cs"/>
              </a:rPr>
              <a:t> the midsize customer in mind are;</a:t>
            </a:r>
            <a:endParaRPr lang="en-US" sz="1200" kern="1200" dirty="0" smtClean="0">
              <a:solidFill>
                <a:schemeClr val="tx1"/>
              </a:solidFill>
              <a:effectLst/>
              <a:latin typeface="+mn-lt"/>
              <a:ea typeface="+mn-ea"/>
              <a:cs typeface="+mn-cs"/>
            </a:endParaRPr>
          </a:p>
          <a:p>
            <a:pPr marL="171450" lvl="0" indent="-171450">
              <a:buFont typeface="Arial" pitchFamily="34" charset="0"/>
              <a:buChar char="•"/>
            </a:pPr>
            <a:r>
              <a:rPr lang="en-US" sz="1200" kern="1200" dirty="0" smtClean="0">
                <a:solidFill>
                  <a:schemeClr val="tx1"/>
                </a:solidFill>
                <a:effectLst/>
                <a:latin typeface="+mn-lt"/>
                <a:ea typeface="+mn-ea"/>
                <a:cs typeface="+mn-cs"/>
              </a:rPr>
              <a:t>Managed Network Solutions (Meraki) Network as a service that is easy to deploy and manage over the web</a:t>
            </a:r>
          </a:p>
          <a:p>
            <a:pPr marL="171450" lvl="0" indent="-171450">
              <a:buFont typeface="Arial" pitchFamily="34" charset="0"/>
              <a:buChar char="•"/>
            </a:pPr>
            <a:r>
              <a:rPr lang="en-US" sz="1200" kern="1200" dirty="0" smtClean="0">
                <a:solidFill>
                  <a:schemeClr val="tx1"/>
                </a:solidFill>
                <a:effectLst/>
                <a:latin typeface="+mn-lt"/>
                <a:ea typeface="+mn-ea"/>
                <a:cs typeface="+mn-cs"/>
              </a:rPr>
              <a:t>Cloud Collaboration Services - In addition to our on prem option, we now have a Cloud based collaboration service that you can purchase from a Cisco XX Partner that is right sized for Midmarket customers. </a:t>
            </a:r>
          </a:p>
          <a:p>
            <a:pPr marL="171450" lvl="0" indent="-171450">
              <a:buFont typeface="Arial" pitchFamily="34" charset="0"/>
              <a:buChar char="•"/>
            </a:pPr>
            <a:endParaRPr lang="en-US" sz="1200" kern="1200" dirty="0" smtClean="0">
              <a:effectLst/>
              <a:latin typeface="+mn-lt"/>
              <a:ea typeface="+mn-ea"/>
              <a:cs typeface="+mn-cs"/>
            </a:endParaRPr>
          </a:p>
          <a:p>
            <a:pPr lvl="0"/>
            <a:endParaRPr lang="en-US" sz="1200" kern="1200" dirty="0" smtClean="0">
              <a:effectLst/>
              <a:latin typeface="+mn-lt"/>
              <a:ea typeface="+mn-ea"/>
              <a:cs typeface="+mn-cs"/>
            </a:endParaRPr>
          </a:p>
          <a:p>
            <a:pPr lvl="0"/>
            <a:endParaRPr lang="en-US" sz="1200" kern="1200" dirty="0">
              <a:effectLst/>
              <a:latin typeface="+mn-lt"/>
              <a:ea typeface="+mn-ea"/>
              <a:cs typeface="+mn-cs"/>
            </a:endParaRPr>
          </a:p>
        </p:txBody>
      </p:sp>
      <p:sp>
        <p:nvSpPr>
          <p:cNvPr id="4" name="Slide Number Placeholder 3"/>
          <p:cNvSpPr>
            <a:spLocks noGrp="1"/>
          </p:cNvSpPr>
          <p:nvPr>
            <p:ph type="sldNum" sz="quarter" idx="10"/>
          </p:nvPr>
        </p:nvSpPr>
        <p:spPr/>
        <p:txBody>
          <a:bodyPr/>
          <a:lstStyle/>
          <a:p>
            <a:fld id="{B7AB5A54-CC61-4CFC-A730-46EEA153F93E}" type="slidenum">
              <a:rPr lang="en-US" smtClean="0"/>
              <a:t>31</a:t>
            </a:fld>
            <a:endParaRPr lang="en-US" dirty="0"/>
          </a:p>
        </p:txBody>
      </p:sp>
    </p:spTree>
    <p:extLst>
      <p:ext uri="{BB962C8B-B14F-4D97-AF65-F5344CB8AC3E}">
        <p14:creationId xmlns:p14="http://schemas.microsoft.com/office/powerpoint/2010/main" val="3099633075"/>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smtClean="0">
                <a:solidFill>
                  <a:schemeClr val="tx1"/>
                </a:solidFill>
                <a:effectLst/>
                <a:latin typeface="+mn-lt"/>
                <a:ea typeface="+mn-ea"/>
                <a:cs typeface="+mn-cs"/>
              </a:rPr>
              <a:t>In addition, Cisco Capital delivers financing solutions designed to support the customers' business goals and technology needs both now and in the future. Our end-to-end, affordable and competitive financing solutions can help customers make the most of Cisco innovation and optimise technology lifecycles - avoiding obsolescence thanks to flexible upgrade and migration options, as well as easy equipment disposal or recycling. It can also protect their current capital and cash flow, with predictable payment schedule which alleviate budget pressures which weigh heavy on businesses in today’s economic climate.</a:t>
            </a:r>
            <a:endParaRPr lang="en-US" sz="1200" kern="1200" dirty="0" smtClean="0">
              <a:solidFill>
                <a:schemeClr val="tx1"/>
              </a:solidFill>
              <a:effectLst/>
              <a:latin typeface="+mn-lt"/>
              <a:ea typeface="+mn-ea"/>
              <a:cs typeface="+mn-cs"/>
            </a:endParaRPr>
          </a:p>
          <a:p>
            <a:r>
              <a:rPr lang="en-US" sz="1200" b="1" kern="1200" dirty="0" smtClean="0">
                <a:solidFill>
                  <a:schemeClr val="tx1"/>
                </a:solidFill>
                <a:effectLst/>
                <a:latin typeface="+mn-lt"/>
                <a:ea typeface="+mn-ea"/>
                <a:cs typeface="+mn-cs"/>
              </a:rPr>
              <a:t> </a:t>
            </a:r>
            <a:endParaRPr lang="en-US" sz="1200"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60160187-1386-374E-8B4A-E116FBEEE413}" type="slidenum">
              <a:rPr lang="en-US" smtClean="0"/>
              <a:t>32</a:t>
            </a:fld>
            <a:endParaRPr lang="en-US" dirty="0"/>
          </a:p>
        </p:txBody>
      </p:sp>
    </p:spTree>
    <p:extLst>
      <p:ext uri="{BB962C8B-B14F-4D97-AF65-F5344CB8AC3E}">
        <p14:creationId xmlns:p14="http://schemas.microsoft.com/office/powerpoint/2010/main" val="1319307443"/>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0160187-1386-374E-8B4A-E116FBEEE413}" type="slidenum">
              <a:rPr lang="en-US" smtClean="0"/>
              <a:t>33</a:t>
            </a:fld>
            <a:endParaRPr lang="en-US" dirty="0"/>
          </a:p>
        </p:txBody>
      </p:sp>
    </p:spTree>
    <p:extLst>
      <p:ext uri="{BB962C8B-B14F-4D97-AF65-F5344CB8AC3E}">
        <p14:creationId xmlns:p14="http://schemas.microsoft.com/office/powerpoint/2010/main" val="3435234248"/>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050" dirty="0" smtClean="0"/>
              <a:t> </a:t>
            </a:r>
            <a:r>
              <a:rPr lang="en-US" dirty="0" smtClean="0"/>
              <a:t>Can embed part or full video if desired</a:t>
            </a:r>
          </a:p>
          <a:p>
            <a:endParaRPr lang="en-US" dirty="0"/>
          </a:p>
        </p:txBody>
      </p:sp>
      <p:sp>
        <p:nvSpPr>
          <p:cNvPr id="4" name="Slide Number Placeholder 3"/>
          <p:cNvSpPr>
            <a:spLocks noGrp="1"/>
          </p:cNvSpPr>
          <p:nvPr>
            <p:ph type="sldNum" sz="quarter" idx="10"/>
          </p:nvPr>
        </p:nvSpPr>
        <p:spPr/>
        <p:txBody>
          <a:bodyPr/>
          <a:lstStyle/>
          <a:p>
            <a:fld id="{60160187-1386-374E-8B4A-E116FBEEE413}" type="slidenum">
              <a:rPr lang="en-US" smtClean="0"/>
              <a:t>34</a:t>
            </a:fld>
            <a:endParaRPr lang="en-US" dirty="0"/>
          </a:p>
        </p:txBody>
      </p:sp>
    </p:spTree>
    <p:extLst>
      <p:ext uri="{BB962C8B-B14F-4D97-AF65-F5344CB8AC3E}">
        <p14:creationId xmlns:p14="http://schemas.microsoft.com/office/powerpoint/2010/main" val="1434109919"/>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0160187-1386-374E-8B4A-E116FBEEE413}" type="slidenum">
              <a:rPr lang="en-US" smtClean="0"/>
              <a:t>35</a:t>
            </a:fld>
            <a:endParaRPr lang="en-US" dirty="0"/>
          </a:p>
        </p:txBody>
      </p:sp>
    </p:spTree>
    <p:extLst>
      <p:ext uri="{BB962C8B-B14F-4D97-AF65-F5344CB8AC3E}">
        <p14:creationId xmlns:p14="http://schemas.microsoft.com/office/powerpoint/2010/main" val="2650972807"/>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74320" lvl="2" indent="-177800">
              <a:spcBef>
                <a:spcPts val="600"/>
              </a:spcBef>
              <a:buFont typeface="Arial"/>
              <a:buChar char="•"/>
            </a:pPr>
            <a:r>
              <a:rPr lang="en-US" dirty="0" smtClean="0"/>
              <a:t>Offer choices: Public, private, or hybrid cloud mobility, routing, and switching</a:t>
            </a:r>
          </a:p>
          <a:p>
            <a:pPr marL="274320" lvl="2" indent="-177800">
              <a:spcBef>
                <a:spcPts val="600"/>
              </a:spcBef>
              <a:buFont typeface="Arial"/>
              <a:buChar char="•"/>
            </a:pPr>
            <a:r>
              <a:rPr lang="en-US" dirty="0" smtClean="0"/>
              <a:t>Empower your workforce with connections: BYOD anytime, anywhere</a:t>
            </a:r>
          </a:p>
          <a:p>
            <a:pPr marL="274320" lvl="2" indent="-177800">
              <a:spcBef>
                <a:spcPts val="600"/>
              </a:spcBef>
              <a:buFont typeface="Arial"/>
              <a:buChar char="•"/>
            </a:pPr>
            <a:r>
              <a:rPr lang="en-US" dirty="0" smtClean="0"/>
              <a:t>Simplify the IT process: Rapidly deliver new applications/services through the cloud</a:t>
            </a:r>
          </a:p>
          <a:p>
            <a:pPr marL="274320" lvl="2" indent="-177800">
              <a:spcBef>
                <a:spcPts val="600"/>
              </a:spcBef>
              <a:buFont typeface="Arial"/>
              <a:buChar char="•"/>
            </a:pPr>
            <a:r>
              <a:rPr lang="en-US" dirty="0" smtClean="0"/>
              <a:t>Optimize: Consolidate compute, storage, networking, virtualization, and management into a single data center platform</a:t>
            </a:r>
          </a:p>
          <a:p>
            <a:pPr marL="274320" lvl="2" indent="-177800">
              <a:spcBef>
                <a:spcPts val="600"/>
              </a:spcBef>
              <a:buFont typeface="Arial"/>
              <a:buChar char="•"/>
            </a:pPr>
            <a:r>
              <a:rPr lang="en-US" dirty="0" smtClean="0"/>
              <a:t>Enjoy peace of mind: Maintain robust security; address threats quickly, easily, and proactively</a:t>
            </a:r>
          </a:p>
          <a:p>
            <a:pPr marL="274320" lvl="2" indent="-177800">
              <a:spcBef>
                <a:spcPts val="600"/>
              </a:spcBef>
              <a:buFont typeface="Arial"/>
              <a:buChar char="•"/>
            </a:pPr>
            <a:r>
              <a:rPr lang="en-US" dirty="0" smtClean="0"/>
              <a:t>Help you respond and evolve to business needs: Roll out innovative applications</a:t>
            </a:r>
          </a:p>
        </p:txBody>
      </p:sp>
      <p:sp>
        <p:nvSpPr>
          <p:cNvPr id="4" name="Slide Number Placeholder 3"/>
          <p:cNvSpPr>
            <a:spLocks noGrp="1"/>
          </p:cNvSpPr>
          <p:nvPr>
            <p:ph type="sldNum" sz="quarter" idx="10"/>
          </p:nvPr>
        </p:nvSpPr>
        <p:spPr/>
        <p:txBody>
          <a:bodyPr/>
          <a:lstStyle/>
          <a:p>
            <a:fld id="{60160187-1386-374E-8B4A-E116FBEEE413}" type="slidenum">
              <a:rPr lang="en-US" smtClean="0"/>
              <a:t>36</a:t>
            </a:fld>
            <a:endParaRPr lang="en-US" dirty="0"/>
          </a:p>
        </p:txBody>
      </p:sp>
    </p:spTree>
    <p:extLst>
      <p:ext uri="{BB962C8B-B14F-4D97-AF65-F5344CB8AC3E}">
        <p14:creationId xmlns:p14="http://schemas.microsoft.com/office/powerpoint/2010/main" val="2720373732"/>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416425"/>
            <a:ext cx="5486400" cy="4756150"/>
          </a:xfrm>
        </p:spPr>
        <p:txBody>
          <a:bodyPr/>
          <a:lstStyle/>
          <a:p>
            <a:r>
              <a:rPr lang="en-US" sz="1100" i="1" dirty="0" smtClean="0"/>
              <a:t>Speaker notes:</a:t>
            </a:r>
          </a:p>
          <a:p>
            <a:r>
              <a:rPr lang="en-US" sz="1100" b="1" dirty="0" smtClean="0"/>
              <a:t>Minimize risk</a:t>
            </a:r>
            <a:r>
              <a:rPr lang="en-US" sz="1100" dirty="0" smtClean="0"/>
              <a:t> – Cisco provides the broadest set of product and services offerings that are secure, reliable with high availability– A broad breadth of redundant power options, switch stacking technology, Rapid Spanning Tree, network resiliency, self-healing (3G/4G Dial Back-up for reconnection, 2960XR)</a:t>
            </a:r>
          </a:p>
          <a:p>
            <a:r>
              <a:rPr lang="en-US" sz="1100" dirty="0" smtClean="0"/>
              <a:t> </a:t>
            </a:r>
          </a:p>
          <a:p>
            <a:r>
              <a:rPr lang="en-US" sz="1100" dirty="0" smtClean="0"/>
              <a:t>Cisco has a long history of offering life-cycle management capabilities within its product line allowing it to provide best in class midmarket solutions.  – ex. 4500 allowing older line cards to still work</a:t>
            </a:r>
          </a:p>
          <a:p>
            <a:r>
              <a:rPr lang="en-US" sz="1100" dirty="0" smtClean="0"/>
              <a:t> </a:t>
            </a:r>
          </a:p>
          <a:p>
            <a:r>
              <a:rPr lang="en-US" sz="1100" dirty="0" smtClean="0"/>
              <a:t>We have a proven track record for delivering the highest value of IT at the lowest total cost of ownership – for any size business.</a:t>
            </a:r>
          </a:p>
          <a:p>
            <a:r>
              <a:rPr lang="en-US" sz="1100" dirty="0" smtClean="0"/>
              <a:t> Speaker notes:</a:t>
            </a:r>
          </a:p>
          <a:p>
            <a:r>
              <a:rPr lang="en-US" sz="1100" i="1" dirty="0" smtClean="0"/>
              <a:t> </a:t>
            </a:r>
          </a:p>
          <a:p>
            <a:r>
              <a:rPr lang="en-US" sz="1100" i="1" dirty="0" smtClean="0"/>
              <a:t>Speaker notes:</a:t>
            </a:r>
          </a:p>
          <a:p>
            <a:r>
              <a:rPr lang="en-US" sz="1100" dirty="0" smtClean="0"/>
              <a:t>With over 30 years of IT leadership, we can help you differentiate your business and reach your goals through a reliable, affordable and secure IT infrastructure.</a:t>
            </a:r>
          </a:p>
          <a:p>
            <a:r>
              <a:rPr lang="en-US" sz="1100" dirty="0" smtClean="0"/>
              <a:t> </a:t>
            </a:r>
          </a:p>
          <a:p>
            <a:r>
              <a:rPr lang="en-US" sz="1100" dirty="0" smtClean="0"/>
              <a:t>Innovation with a technology R&amp;D investment of over US$5.8 billion</a:t>
            </a:r>
          </a:p>
          <a:p>
            <a:endParaRPr lang="en-US" sz="1100" dirty="0" smtClean="0"/>
          </a:p>
          <a:p>
            <a:r>
              <a:rPr lang="en-US" sz="1100" dirty="0" smtClean="0"/>
              <a:t>We know that you depend upon partners for technical expertise, supplemental staffing, and to support new applications and technologies. That’s why we’ve made significant investments in our global network of trusted partners. Our partners will make selection, deployment, and management simple, so you can focus on your business. </a:t>
            </a:r>
          </a:p>
          <a:p>
            <a:r>
              <a:rPr lang="en-US" sz="1100" dirty="0" smtClean="0"/>
              <a:t>Selected partners also offer Cisco Smart Solutions for Midsize Businesses that are fully tested and integrated to reduce costs and accelerate deployment times. These solutions are built upon the best practices of Cisco Validated Designs.</a:t>
            </a:r>
          </a:p>
          <a:p>
            <a:endParaRPr lang="en-US" sz="1100" dirty="0"/>
          </a:p>
        </p:txBody>
      </p:sp>
      <p:sp>
        <p:nvSpPr>
          <p:cNvPr id="4" name="Slide Number Placeholder 3"/>
          <p:cNvSpPr>
            <a:spLocks noGrp="1"/>
          </p:cNvSpPr>
          <p:nvPr>
            <p:ph type="sldNum" sz="quarter" idx="10"/>
          </p:nvPr>
        </p:nvSpPr>
        <p:spPr/>
        <p:txBody>
          <a:bodyPr/>
          <a:lstStyle/>
          <a:p>
            <a:fld id="{60160187-1386-374E-8B4A-E116FBEEE413}" type="slidenum">
              <a:rPr lang="en-US" smtClean="0"/>
              <a:t>37</a:t>
            </a:fld>
            <a:endParaRPr lang="en-US" dirty="0"/>
          </a:p>
        </p:txBody>
      </p:sp>
    </p:spTree>
    <p:extLst>
      <p:ext uri="{BB962C8B-B14F-4D97-AF65-F5344CB8AC3E}">
        <p14:creationId xmlns:p14="http://schemas.microsoft.com/office/powerpoint/2010/main" val="3291844663"/>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04900" y="696913"/>
            <a:ext cx="4648200" cy="3486150"/>
          </a:xfrm>
        </p:spPr>
      </p:sp>
      <p:sp>
        <p:nvSpPr>
          <p:cNvPr id="3" name="Notes Placeholder 2"/>
          <p:cNvSpPr>
            <a:spLocks noGrp="1"/>
          </p:cNvSpPr>
          <p:nvPr>
            <p:ph type="body" idx="1"/>
          </p:nvPr>
        </p:nvSpPr>
        <p:spPr/>
        <p:txBody>
          <a:bodyPr/>
          <a:lstStyle/>
          <a:p>
            <a:r>
              <a:rPr lang="en-US" dirty="0" smtClean="0"/>
              <a:t>Thank</a:t>
            </a:r>
            <a:r>
              <a:rPr lang="en-US" baseline="0" dirty="0" smtClean="0"/>
              <a:t> You.</a:t>
            </a:r>
            <a:endParaRPr lang="en-US" dirty="0"/>
          </a:p>
        </p:txBody>
      </p:sp>
      <p:sp>
        <p:nvSpPr>
          <p:cNvPr id="4" name="Slide Number Placeholder 3"/>
          <p:cNvSpPr>
            <a:spLocks noGrp="1"/>
          </p:cNvSpPr>
          <p:nvPr>
            <p:ph type="sldNum" sz="quarter" idx="10"/>
          </p:nvPr>
        </p:nvSpPr>
        <p:spPr/>
        <p:txBody>
          <a:bodyPr/>
          <a:lstStyle/>
          <a:p>
            <a:fld id="{6C03C8E3-0962-49CB-A1FE-BF1F50BD275C}" type="slidenum">
              <a:rPr lang="en-US" smtClean="0">
                <a:solidFill>
                  <a:prstClr val="black"/>
                </a:solidFill>
                <a:latin typeface="Calibri"/>
              </a:rPr>
              <a:pPr/>
              <a:t>38</a:t>
            </a:fld>
            <a:endParaRPr lang="en-US" dirty="0">
              <a:solidFill>
                <a:prstClr val="black"/>
              </a:solidFill>
              <a:latin typeface="Calibri"/>
            </a:endParaRPr>
          </a:p>
        </p:txBody>
      </p:sp>
    </p:spTree>
    <p:extLst>
      <p:ext uri="{BB962C8B-B14F-4D97-AF65-F5344CB8AC3E}">
        <p14:creationId xmlns:p14="http://schemas.microsoft.com/office/powerpoint/2010/main" val="241107201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In a world where the only constant is change, no action can be a bigger risk to one’s business than not taking action.  The best option is to manage this risk to enjoy the benefits offered with change. </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Change will look different for businesses around the world based on a number of factors such as local economic conditions and available infrastructure. Success for either the retailer in India or a K-12 school in the United States depends on their agility and willingness to evolve.</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Today, Midmarket businesses find themselves needing to anticipate and adapt to take advantage of mega market trends like mobility, cloud and risk mitigation while providing their customers and employees with reliable, secure and affordable solutions – with minimal risk to current service levels.</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60160187-1386-374E-8B4A-E116FBEEE413}" type="slidenum">
              <a:rPr lang="en-US" smtClean="0"/>
              <a:t>4</a:t>
            </a:fld>
            <a:endParaRPr lang="en-US" dirty="0"/>
          </a:p>
        </p:txBody>
      </p:sp>
    </p:spTree>
    <p:extLst>
      <p:ext uri="{BB962C8B-B14F-4D97-AF65-F5344CB8AC3E}">
        <p14:creationId xmlns:p14="http://schemas.microsoft.com/office/powerpoint/2010/main" val="22308530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4163" lvl="2" indent="-176213">
              <a:buFont typeface="Arial"/>
              <a:buChar char="•"/>
            </a:pPr>
            <a:r>
              <a:rPr lang="en-US" sz="1000" dirty="0" smtClean="0"/>
              <a:t>In 2011, smartphone sales surpassed personal computers (Source: Silicon Valley Insider)</a:t>
            </a:r>
          </a:p>
          <a:p>
            <a:pPr marL="284163" lvl="2" indent="-176213">
              <a:buFont typeface="Arial"/>
              <a:buChar char="•"/>
            </a:pPr>
            <a:r>
              <a:rPr lang="en-US" sz="1000" dirty="0" smtClean="0"/>
              <a:t>BYOD will become the top technology trend for 2013, with mobile devices surpassing PCs as the most common web access tool in the midmarket (Source: Gartner 2013)</a:t>
            </a:r>
          </a:p>
          <a:p>
            <a:pPr marL="284163" lvl="2" indent="-176213">
              <a:buFont typeface="Arial"/>
              <a:buChar char="•"/>
            </a:pPr>
            <a:r>
              <a:rPr lang="en-US" sz="1000" dirty="0" smtClean="0"/>
              <a:t>In 2016, mobile device sales will outpace personal computers 4:1 (Source: Silicon Valley Insider)</a:t>
            </a:r>
          </a:p>
          <a:p>
            <a:pPr marL="284163" lvl="2" indent="-176213">
              <a:buFont typeface="Arial"/>
              <a:buChar char="•"/>
            </a:pPr>
            <a:r>
              <a:rPr lang="en-US" sz="1000" dirty="0" smtClean="0"/>
              <a:t>2.5+ billion of 5.9 billion mobile subscribers access the Internet (Source: ITU October 2011)</a:t>
            </a:r>
          </a:p>
          <a:p>
            <a:pPr marL="284163" lvl="2" indent="-176213">
              <a:buFont typeface="Arial"/>
              <a:buChar char="•"/>
            </a:pPr>
            <a:r>
              <a:rPr lang="en-US" sz="1000" dirty="0" smtClean="0"/>
              <a:t>Spending growth on smartphones continues to roughly double any other category of IT spend (need source) </a:t>
            </a:r>
          </a:p>
          <a:p>
            <a:r>
              <a:rPr lang="en-US" sz="1000" b="1" kern="1200" dirty="0" smtClean="0">
                <a:solidFill>
                  <a:schemeClr val="tx1"/>
                </a:solidFill>
                <a:effectLst/>
              </a:rPr>
              <a:t>MOBILITY TREND:</a:t>
            </a:r>
            <a:endParaRPr lang="en-US" sz="1000" kern="1200" dirty="0" smtClean="0">
              <a:solidFill>
                <a:schemeClr val="tx1"/>
              </a:solidFill>
              <a:effectLst/>
            </a:endParaRPr>
          </a:p>
          <a:p>
            <a:pPr eaLnBrk="0" fontAlgn="base" hangingPunct="0"/>
            <a:r>
              <a:rPr lang="en-US" sz="1000" kern="1200" dirty="0" smtClean="0">
                <a:solidFill>
                  <a:schemeClr val="tx1"/>
                </a:solidFill>
                <a:effectLst/>
              </a:rPr>
              <a:t>The proliferation of new devices, increasing desire for constant connectivity and the shrinking of the global business arena has necessitated the development of enhanced </a:t>
            </a:r>
            <a:r>
              <a:rPr lang="en-US" sz="1000" b="1" kern="1200" dirty="0" smtClean="0">
                <a:solidFill>
                  <a:schemeClr val="tx1"/>
                </a:solidFill>
                <a:effectLst/>
              </a:rPr>
              <a:t>mobility</a:t>
            </a:r>
            <a:r>
              <a:rPr lang="en-US" sz="1000" kern="1200" dirty="0" smtClean="0">
                <a:solidFill>
                  <a:schemeClr val="tx1"/>
                </a:solidFill>
                <a:effectLst/>
              </a:rPr>
              <a:t> technologies. Right now, 40% of the wireless subscribers access the internet over cellular networks.  That’s more than more than </a:t>
            </a:r>
            <a:r>
              <a:rPr lang="en-US" sz="1000" kern="1200" dirty="0" err="1" smtClean="0">
                <a:solidFill>
                  <a:schemeClr val="tx1"/>
                </a:solidFill>
                <a:effectLst/>
              </a:rPr>
              <a:t>2.5B</a:t>
            </a:r>
            <a:r>
              <a:rPr lang="en-US" sz="1000" kern="1200" dirty="0" smtClean="0">
                <a:solidFill>
                  <a:schemeClr val="tx1"/>
                </a:solidFill>
                <a:effectLst/>
              </a:rPr>
              <a:t> devices – and growing!  Businesses are already feeling the impact on their budgets, spending on smartphones and wireless service has been growing at twice the rate of any other category of IT. And, the best part about the latest generation of smart devices (phones and tablets) is that employees love using them. In fact, employees are usually more productive and more innovative when they’re allowed to use the devices they love.</a:t>
            </a:r>
          </a:p>
          <a:p>
            <a:r>
              <a:rPr lang="en-US" sz="1000" kern="1200" dirty="0" smtClean="0">
                <a:solidFill>
                  <a:schemeClr val="tx1"/>
                </a:solidFill>
                <a:effectLst/>
              </a:rPr>
              <a:t> </a:t>
            </a:r>
          </a:p>
          <a:p>
            <a:r>
              <a:rPr lang="en-US" sz="1000" kern="1200" dirty="0" smtClean="0">
                <a:solidFill>
                  <a:schemeClr val="tx1"/>
                </a:solidFill>
                <a:effectLst/>
              </a:rPr>
              <a:t>What does this mean to your business leaders?  </a:t>
            </a:r>
          </a:p>
          <a:p>
            <a:pPr lvl="0"/>
            <a:r>
              <a:rPr lang="en-US" sz="1000" kern="1200" dirty="0" smtClean="0">
                <a:solidFill>
                  <a:schemeClr val="tx1"/>
                </a:solidFill>
                <a:effectLst/>
              </a:rPr>
              <a:t>Customers expect immediate access to content, products, services &amp; ability to process payments via mobile devices.  All with better customer experience levels!  Can gain competitive advantage as employee productivity and creativity is enhanced when allowed to use devices they love</a:t>
            </a:r>
          </a:p>
          <a:p>
            <a:r>
              <a:rPr lang="en-US" sz="1000" kern="1200" dirty="0" smtClean="0">
                <a:solidFill>
                  <a:schemeClr val="tx1"/>
                </a:solidFill>
                <a:effectLst/>
              </a:rPr>
              <a:t> </a:t>
            </a:r>
          </a:p>
          <a:p>
            <a:r>
              <a:rPr lang="en-US" sz="1000" kern="1200" dirty="0" smtClean="0">
                <a:solidFill>
                  <a:schemeClr val="tx1"/>
                </a:solidFill>
                <a:effectLst/>
              </a:rPr>
              <a:t>How will this impact your IT department / role?</a:t>
            </a:r>
          </a:p>
          <a:p>
            <a:pPr marL="171450" lvl="0" indent="-171450">
              <a:buFont typeface="Arial" pitchFamily="34" charset="0"/>
              <a:buChar char="•"/>
            </a:pPr>
            <a:r>
              <a:rPr lang="en-US" sz="1000" kern="1200" dirty="0" smtClean="0">
                <a:solidFill>
                  <a:schemeClr val="tx1"/>
                </a:solidFill>
                <a:effectLst/>
              </a:rPr>
              <a:t>Increased desire and requirements for constant connectivity </a:t>
            </a:r>
          </a:p>
          <a:p>
            <a:pPr marL="171450" lvl="0" indent="-171450">
              <a:buFont typeface="Arial" pitchFamily="34" charset="0"/>
              <a:buChar char="•"/>
            </a:pPr>
            <a:r>
              <a:rPr lang="en-US" sz="1000" kern="1200" dirty="0" smtClean="0">
                <a:solidFill>
                  <a:schemeClr val="tx1"/>
                </a:solidFill>
                <a:effectLst/>
              </a:rPr>
              <a:t>Security risk increase as personally owned devices access network</a:t>
            </a:r>
          </a:p>
          <a:p>
            <a:pPr marL="171450" lvl="0" indent="-171450">
              <a:buFont typeface="Arial" pitchFamily="34" charset="0"/>
              <a:buChar char="•"/>
            </a:pPr>
            <a:r>
              <a:rPr lang="en-US" sz="1000" kern="1200" dirty="0" smtClean="0">
                <a:solidFill>
                  <a:schemeClr val="tx1"/>
                </a:solidFill>
                <a:effectLst/>
              </a:rPr>
              <a:t>Need to deliver user experience optimization for permitted devices</a:t>
            </a:r>
          </a:p>
          <a:p>
            <a:r>
              <a:rPr lang="en-US" sz="1000" kern="1200" dirty="0" smtClean="0">
                <a:solidFill>
                  <a:schemeClr val="tx1"/>
                </a:solidFill>
                <a:effectLst/>
              </a:rPr>
              <a:t> </a:t>
            </a:r>
          </a:p>
          <a:p>
            <a:r>
              <a:rPr lang="en-US" sz="1000" kern="1200" dirty="0" smtClean="0">
                <a:solidFill>
                  <a:schemeClr val="tx1"/>
                </a:solidFill>
                <a:effectLst/>
              </a:rPr>
              <a:t>BACKGROUND NOTES:</a:t>
            </a:r>
          </a:p>
          <a:p>
            <a:pPr lvl="0"/>
            <a:r>
              <a:rPr lang="en-US" sz="1000" kern="1200" dirty="0" smtClean="0">
                <a:solidFill>
                  <a:schemeClr val="tx1"/>
                </a:solidFill>
                <a:effectLst/>
              </a:rPr>
              <a:t>In 2011, smartphone sales surpassed personal computers (Source: Silicon Valley Insider)</a:t>
            </a:r>
          </a:p>
          <a:p>
            <a:pPr lvl="0"/>
            <a:r>
              <a:rPr lang="en-US" sz="1000" kern="1200" dirty="0" smtClean="0">
                <a:solidFill>
                  <a:schemeClr val="tx1"/>
                </a:solidFill>
                <a:effectLst/>
              </a:rPr>
              <a:t>BYOD will become the top technology trend for 2013, with mobile devices surpassing PCs as the most common web access tool in the midmarket (Source: Gartner 2013)</a:t>
            </a:r>
          </a:p>
          <a:p>
            <a:pPr lvl="0"/>
            <a:r>
              <a:rPr lang="en-US" sz="1000" kern="1200" dirty="0" smtClean="0">
                <a:solidFill>
                  <a:schemeClr val="tx1"/>
                </a:solidFill>
                <a:effectLst/>
              </a:rPr>
              <a:t>In 2016, mobile device sales will outpace personal computers 4:1 (Source: Silicon Valley Insider)</a:t>
            </a:r>
          </a:p>
          <a:p>
            <a:pPr lvl="0"/>
            <a:r>
              <a:rPr lang="en-US" sz="1000" kern="1200" dirty="0" smtClean="0">
                <a:solidFill>
                  <a:schemeClr val="tx1"/>
                </a:solidFill>
                <a:effectLst/>
              </a:rPr>
              <a:t>2.5+ billion of 5.9 billion mobile subscribers access the Internet (Source: </a:t>
            </a:r>
            <a:r>
              <a:rPr lang="en-US" sz="1000" kern="1200" dirty="0" err="1" smtClean="0">
                <a:solidFill>
                  <a:schemeClr val="tx1"/>
                </a:solidFill>
                <a:effectLst/>
              </a:rPr>
              <a:t>ITU</a:t>
            </a:r>
            <a:r>
              <a:rPr lang="en-US" sz="1000" kern="1200" dirty="0" smtClean="0">
                <a:solidFill>
                  <a:schemeClr val="tx1"/>
                </a:solidFill>
                <a:effectLst/>
              </a:rPr>
              <a:t> October 2011)</a:t>
            </a:r>
          </a:p>
          <a:p>
            <a:r>
              <a:rPr lang="en-US" sz="1000" b="0" i="0" kern="1200" dirty="0" smtClean="0">
                <a:solidFill>
                  <a:schemeClr val="tx1"/>
                </a:solidFill>
                <a:effectLst/>
              </a:rPr>
              <a:t>he majority of </a:t>
            </a:r>
            <a:r>
              <a:rPr lang="en-US" sz="1000" b="0" i="0" kern="1200" dirty="0" err="1" smtClean="0">
                <a:solidFill>
                  <a:schemeClr val="tx1"/>
                </a:solidFill>
                <a:effectLst/>
              </a:rPr>
              <a:t>mcommerce</a:t>
            </a:r>
            <a:r>
              <a:rPr lang="en-US" sz="1000" b="0" i="0" kern="1200" dirty="0" smtClean="0">
                <a:solidFill>
                  <a:schemeClr val="tx1"/>
                </a:solidFill>
                <a:effectLst/>
              </a:rPr>
              <a:t> sales this year will be made on tablets, compared with the 35% of </a:t>
            </a:r>
            <a:r>
              <a:rPr lang="en-US" sz="1000" b="0" i="0" kern="1200" dirty="0" err="1" smtClean="0">
                <a:solidFill>
                  <a:schemeClr val="tx1"/>
                </a:solidFill>
                <a:effectLst/>
              </a:rPr>
              <a:t>mcommerce</a:t>
            </a:r>
            <a:r>
              <a:rPr lang="en-US" sz="1000" b="0" i="0" kern="1200" dirty="0" smtClean="0">
                <a:solidFill>
                  <a:schemeClr val="tx1"/>
                </a:solidFill>
                <a:effectLst/>
              </a:rPr>
              <a:t> sales expected to be made on smartphone devices. By 2017, tablets’ share of US retail </a:t>
            </a:r>
            <a:r>
              <a:rPr lang="en-US" sz="1000" b="0" i="0" kern="1200" dirty="0" err="1" smtClean="0">
                <a:solidFill>
                  <a:schemeClr val="tx1"/>
                </a:solidFill>
                <a:effectLst/>
              </a:rPr>
              <a:t>mcommerce</a:t>
            </a:r>
            <a:r>
              <a:rPr lang="en-US" sz="1000" b="0" i="0" kern="1200" dirty="0" smtClean="0">
                <a:solidFill>
                  <a:schemeClr val="tx1"/>
                </a:solidFill>
                <a:effectLst/>
              </a:rPr>
              <a:t> sales will rise to 71.5%, vs. 27% for smartphones.(www.emarketer.com)</a:t>
            </a:r>
            <a:r>
              <a:rPr lang="en-US" sz="1000" kern="1200" dirty="0" smtClean="0">
                <a:solidFill>
                  <a:schemeClr val="tx1"/>
                </a:solidFill>
                <a:effectLst/>
              </a:rPr>
              <a:t> </a:t>
            </a:r>
          </a:p>
          <a:p>
            <a:pPr eaLnBrk="0" fontAlgn="base" hangingPunct="0"/>
            <a:endParaRPr lang="en-US" sz="1000" kern="1200" dirty="0" smtClean="0">
              <a:solidFill>
                <a:schemeClr val="tx1"/>
              </a:solidFill>
              <a:effectLst/>
            </a:endParaRPr>
          </a:p>
          <a:p>
            <a:pPr marL="284163" lvl="2" indent="-176213">
              <a:spcBef>
                <a:spcPts val="600"/>
              </a:spcBef>
              <a:buFont typeface="Arial"/>
              <a:buChar char="•"/>
            </a:pPr>
            <a:endParaRPr lang="en-US" sz="1000" dirty="0" smtClean="0"/>
          </a:p>
          <a:p>
            <a:endParaRPr lang="en-US" sz="1000" dirty="0"/>
          </a:p>
        </p:txBody>
      </p:sp>
      <p:sp>
        <p:nvSpPr>
          <p:cNvPr id="4" name="Slide Number Placeholder 3"/>
          <p:cNvSpPr>
            <a:spLocks noGrp="1"/>
          </p:cNvSpPr>
          <p:nvPr>
            <p:ph type="sldNum" sz="quarter" idx="10"/>
          </p:nvPr>
        </p:nvSpPr>
        <p:spPr/>
        <p:txBody>
          <a:bodyPr/>
          <a:lstStyle/>
          <a:p>
            <a:fld id="{60160187-1386-374E-8B4A-E116FBEEE413}" type="slidenum">
              <a:rPr lang="en-US" smtClean="0"/>
              <a:pPr/>
              <a:t>5</a:t>
            </a:fld>
            <a:endParaRPr lang="en-US" dirty="0"/>
          </a:p>
        </p:txBody>
      </p:sp>
    </p:spTree>
    <p:extLst>
      <p:ext uri="{BB962C8B-B14F-4D97-AF65-F5344CB8AC3E}">
        <p14:creationId xmlns:p14="http://schemas.microsoft.com/office/powerpoint/2010/main" val="97718385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4163" lvl="2" indent="-176213">
              <a:buFont typeface="Arial"/>
              <a:buChar char="•"/>
            </a:pPr>
            <a:r>
              <a:rPr lang="en-US" sz="1000" dirty="0" smtClean="0"/>
              <a:t>Public clouds level the playing field for all sized business  </a:t>
            </a:r>
          </a:p>
          <a:p>
            <a:pPr marL="284163" lvl="2" indent="-176213">
              <a:buFont typeface="Arial"/>
              <a:buChar char="•"/>
            </a:pPr>
            <a:r>
              <a:rPr lang="en-US" sz="1000" dirty="0" smtClean="0"/>
              <a:t>More than 1/3 of midmarket businesses used cloud applications in 2011 (Source: IDC)</a:t>
            </a:r>
          </a:p>
          <a:p>
            <a:pPr marL="284163" lvl="2" indent="-176213">
              <a:buFont typeface="Arial"/>
              <a:buChar char="•"/>
            </a:pPr>
            <a:r>
              <a:rPr lang="en-US" sz="1000" dirty="0" smtClean="0"/>
              <a:t>400% increase in spending on public IT cloud services (2009–2015) (Source: IDC)</a:t>
            </a:r>
          </a:p>
          <a:p>
            <a:pPr marL="284163" lvl="2" indent="-176213">
              <a:buFont typeface="Arial"/>
              <a:buChar char="•"/>
            </a:pPr>
            <a:r>
              <a:rPr lang="en-US" sz="1000" dirty="0" smtClean="0"/>
              <a:t>80% of net new commercial applications will be developed for the cloud in 2012 (Source: IDC)</a:t>
            </a:r>
          </a:p>
          <a:p>
            <a:r>
              <a:rPr lang="en-US" sz="1000" b="1" kern="1200" dirty="0" smtClean="0">
                <a:solidFill>
                  <a:schemeClr val="tx1"/>
                </a:solidFill>
                <a:effectLst/>
              </a:rPr>
              <a:t>CLOUD TREND</a:t>
            </a:r>
            <a:endParaRPr lang="en-US" sz="1000" kern="1200" dirty="0" smtClean="0">
              <a:solidFill>
                <a:schemeClr val="tx1"/>
              </a:solidFill>
              <a:effectLst/>
            </a:endParaRPr>
          </a:p>
          <a:p>
            <a:pPr eaLnBrk="0" fontAlgn="base" hangingPunct="0"/>
            <a:r>
              <a:rPr lang="en-US" sz="1000" kern="1200" dirty="0" smtClean="0">
                <a:solidFill>
                  <a:schemeClr val="tx1"/>
                </a:solidFill>
                <a:effectLst/>
              </a:rPr>
              <a:t>Constrained IT resources paired with an increasing number of new applications needing to be deployed as a business directive has resulted in a movement toward the </a:t>
            </a:r>
            <a:r>
              <a:rPr lang="en-US" sz="1000" b="1" kern="1200" dirty="0" smtClean="0">
                <a:solidFill>
                  <a:schemeClr val="tx1"/>
                </a:solidFill>
                <a:effectLst/>
              </a:rPr>
              <a:t>cloud</a:t>
            </a:r>
            <a:r>
              <a:rPr lang="en-US" sz="1000" kern="1200" dirty="0" smtClean="0">
                <a:solidFill>
                  <a:schemeClr val="tx1"/>
                </a:solidFill>
                <a:effectLst/>
              </a:rPr>
              <a:t>. The key thing for midsized businesses is that the cloud is the great equalizer.  It used to be that only large enterprises could afford industry-leading applications for things like Customer Relationship Management and Enterprise Resource Planning.  But cloud computing has leveled the playing field in two ways.  First, the number of applications that are now available as Software-as-a-Service (or as a public cloud) has dramatically increased.  Second, many of the worlds leading applications vendors now offer their traditional software packages optimized for midsized businesses to deploy them cost effectively with server virtualization and private cloud technology.</a:t>
            </a:r>
          </a:p>
          <a:p>
            <a:r>
              <a:rPr lang="en-US" sz="1000" kern="1200" dirty="0" smtClean="0">
                <a:solidFill>
                  <a:schemeClr val="tx1"/>
                </a:solidFill>
                <a:effectLst/>
              </a:rPr>
              <a:t> </a:t>
            </a:r>
          </a:p>
          <a:p>
            <a:r>
              <a:rPr lang="en-US" sz="1000" kern="1200" dirty="0" smtClean="0">
                <a:solidFill>
                  <a:schemeClr val="tx1"/>
                </a:solidFill>
                <a:effectLst/>
              </a:rPr>
              <a:t>What does this mean to your business leaders?  </a:t>
            </a:r>
          </a:p>
          <a:p>
            <a:pPr marL="171450" lvl="0" indent="-171450">
              <a:buFont typeface="Arial" pitchFamily="34" charset="0"/>
              <a:buChar char="•"/>
            </a:pPr>
            <a:r>
              <a:rPr lang="en-US" sz="1000" kern="1200" dirty="0" smtClean="0">
                <a:solidFill>
                  <a:schemeClr val="tx1"/>
                </a:solidFill>
                <a:effectLst/>
              </a:rPr>
              <a:t>Affordable access to industry leading apps like CRM &amp; </a:t>
            </a:r>
            <a:r>
              <a:rPr lang="en-US" sz="1000" kern="1200" dirty="0" err="1" smtClean="0">
                <a:solidFill>
                  <a:schemeClr val="tx1"/>
                </a:solidFill>
                <a:effectLst/>
              </a:rPr>
              <a:t>ERP</a:t>
            </a:r>
            <a:endParaRPr lang="en-US" sz="1000" kern="1200" dirty="0" smtClean="0">
              <a:solidFill>
                <a:schemeClr val="tx1"/>
              </a:solidFill>
              <a:effectLst/>
            </a:endParaRPr>
          </a:p>
          <a:p>
            <a:pPr marL="171450" lvl="0" indent="-171450">
              <a:buFont typeface="Arial" pitchFamily="34" charset="0"/>
              <a:buChar char="•"/>
            </a:pPr>
            <a:r>
              <a:rPr lang="en-US" sz="1000" kern="1200" dirty="0" smtClean="0">
                <a:solidFill>
                  <a:schemeClr val="tx1"/>
                </a:solidFill>
                <a:effectLst/>
              </a:rPr>
              <a:t>Ability to accelerate innovation &amp; enhance customer experience as a differentiator </a:t>
            </a:r>
          </a:p>
          <a:p>
            <a:pPr marL="171450" lvl="0" indent="-171450">
              <a:buFont typeface="Arial" pitchFamily="34" charset="0"/>
              <a:buChar char="•"/>
            </a:pPr>
            <a:r>
              <a:rPr lang="en-US" sz="1000" kern="1200" dirty="0" smtClean="0">
                <a:solidFill>
                  <a:schemeClr val="tx1"/>
                </a:solidFill>
                <a:effectLst/>
              </a:rPr>
              <a:t>Business leaders will drive more technology decisions and IT will be expected to be more involved with the business.</a:t>
            </a:r>
          </a:p>
          <a:p>
            <a:r>
              <a:rPr lang="en-US" sz="1000" kern="1200" dirty="0" smtClean="0">
                <a:solidFill>
                  <a:schemeClr val="tx1"/>
                </a:solidFill>
                <a:effectLst/>
              </a:rPr>
              <a:t> </a:t>
            </a:r>
          </a:p>
          <a:p>
            <a:r>
              <a:rPr lang="en-US" sz="1000" kern="1200" dirty="0" smtClean="0">
                <a:solidFill>
                  <a:schemeClr val="tx1"/>
                </a:solidFill>
                <a:effectLst/>
              </a:rPr>
              <a:t>How will this impact your IT department / role?</a:t>
            </a:r>
          </a:p>
          <a:p>
            <a:pPr lvl="0"/>
            <a:r>
              <a:rPr lang="en-US" sz="1000" kern="1200" dirty="0" smtClean="0">
                <a:solidFill>
                  <a:schemeClr val="tx1"/>
                </a:solidFill>
                <a:effectLst/>
              </a:rPr>
              <a:t>Need to understand evolution of IT’s role as cloud services adaption increases, including:</a:t>
            </a:r>
          </a:p>
          <a:p>
            <a:pPr marL="171450" indent="-171450">
              <a:buFont typeface="Arial" pitchFamily="34" charset="0"/>
              <a:buChar char="•"/>
            </a:pPr>
            <a:r>
              <a:rPr lang="en-US" sz="1000" kern="1200" dirty="0" smtClean="0">
                <a:solidFill>
                  <a:schemeClr val="tx1"/>
                </a:solidFill>
                <a:effectLst/>
              </a:rPr>
              <a:t>Manage on-premise, private cloud, and public cloud services</a:t>
            </a:r>
          </a:p>
          <a:p>
            <a:pPr marL="171450" indent="-171450">
              <a:buFont typeface="Arial" pitchFamily="34" charset="0"/>
              <a:buChar char="•"/>
            </a:pPr>
            <a:r>
              <a:rPr lang="en-US" sz="1000" kern="1200" dirty="0" smtClean="0">
                <a:solidFill>
                  <a:schemeClr val="tx1"/>
                </a:solidFill>
                <a:effectLst/>
              </a:rPr>
              <a:t>Map business requirements to IT service provision capabilities</a:t>
            </a:r>
          </a:p>
          <a:p>
            <a:pPr marL="171450" indent="-171450">
              <a:buFont typeface="Arial" pitchFamily="34" charset="0"/>
              <a:buChar char="•"/>
            </a:pPr>
            <a:r>
              <a:rPr lang="en-US" sz="1000" kern="1200" dirty="0" smtClean="0">
                <a:solidFill>
                  <a:schemeClr val="tx1"/>
                </a:solidFill>
                <a:effectLst/>
              </a:rPr>
              <a:t>Lead services portfolio mix and management strategy</a:t>
            </a:r>
          </a:p>
          <a:p>
            <a:pPr marL="171450" indent="-171450">
              <a:buFont typeface="Arial" pitchFamily="34" charset="0"/>
              <a:buChar char="•"/>
            </a:pPr>
            <a:r>
              <a:rPr lang="en-US" sz="1000" kern="1200" dirty="0" smtClean="0">
                <a:solidFill>
                  <a:schemeClr val="tx1"/>
                </a:solidFill>
                <a:effectLst/>
              </a:rPr>
              <a:t>Own SLA management with Cloud Providers</a:t>
            </a:r>
          </a:p>
          <a:p>
            <a:pPr lvl="0"/>
            <a:r>
              <a:rPr lang="en-US" sz="1000" kern="1200" dirty="0" smtClean="0">
                <a:solidFill>
                  <a:schemeClr val="tx1"/>
                </a:solidFill>
                <a:effectLst/>
              </a:rPr>
              <a:t>Ensure cloud provider meets business risk and compliance requirements</a:t>
            </a:r>
          </a:p>
          <a:p>
            <a:pPr lvl="0"/>
            <a:r>
              <a:rPr lang="en-US" sz="1000" kern="1200" dirty="0" smtClean="0">
                <a:solidFill>
                  <a:schemeClr val="tx1"/>
                </a:solidFill>
                <a:effectLst/>
              </a:rPr>
              <a:t>Focus on enhancing user experience</a:t>
            </a:r>
          </a:p>
          <a:p>
            <a:r>
              <a:rPr lang="en-US" sz="1000" kern="1200" dirty="0" smtClean="0">
                <a:solidFill>
                  <a:schemeClr val="tx1"/>
                </a:solidFill>
                <a:effectLst/>
              </a:rPr>
              <a:t> </a:t>
            </a:r>
          </a:p>
          <a:p>
            <a:r>
              <a:rPr lang="en-US" sz="1000" kern="1200" dirty="0" smtClean="0">
                <a:solidFill>
                  <a:schemeClr val="tx1"/>
                </a:solidFill>
                <a:effectLst/>
              </a:rPr>
              <a:t>BACKGROUND NOTES:</a:t>
            </a:r>
          </a:p>
          <a:p>
            <a:pPr lvl="0"/>
            <a:r>
              <a:rPr lang="en-US" sz="1000" kern="1200" dirty="0" smtClean="0">
                <a:solidFill>
                  <a:schemeClr val="tx1"/>
                </a:solidFill>
                <a:effectLst/>
              </a:rPr>
              <a:t>Public clouds level the playing field for all sized business  </a:t>
            </a:r>
          </a:p>
          <a:p>
            <a:pPr lvl="0"/>
            <a:r>
              <a:rPr lang="en-US" sz="1000" kern="1200" dirty="0" smtClean="0">
                <a:solidFill>
                  <a:schemeClr val="tx1"/>
                </a:solidFill>
                <a:effectLst/>
              </a:rPr>
              <a:t>More than 1/3 of midmarket businesses used cloud applications in 2011 (Source: IDC)</a:t>
            </a:r>
          </a:p>
          <a:p>
            <a:pPr lvl="0"/>
            <a:r>
              <a:rPr lang="en-US" sz="1000" kern="1200" dirty="0" smtClean="0">
                <a:solidFill>
                  <a:schemeClr val="tx1"/>
                </a:solidFill>
                <a:effectLst/>
              </a:rPr>
              <a:t>400% increase in spending on public IT cloud services (2009–2015) (Source: IDC)</a:t>
            </a:r>
          </a:p>
          <a:p>
            <a:pPr lvl="0"/>
            <a:r>
              <a:rPr lang="en-US" sz="1000" kern="1200" dirty="0" smtClean="0">
                <a:solidFill>
                  <a:schemeClr val="tx1"/>
                </a:solidFill>
                <a:effectLst/>
              </a:rPr>
              <a:t>80% of net new commercial applications will be developed for the cloud in 2012 (Source: IDC)</a:t>
            </a:r>
          </a:p>
          <a:p>
            <a:r>
              <a:rPr lang="en-US" sz="1000" kern="1200" dirty="0" smtClean="0">
                <a:solidFill>
                  <a:schemeClr val="tx1"/>
                </a:solidFill>
                <a:effectLst/>
              </a:rPr>
              <a:t> </a:t>
            </a:r>
          </a:p>
          <a:p>
            <a:r>
              <a:rPr lang="en-US" sz="1000" kern="1200" dirty="0" smtClean="0">
                <a:solidFill>
                  <a:schemeClr val="tx1"/>
                </a:solidFill>
                <a:effectLst/>
              </a:rPr>
              <a:t>Sources Talking Points:</a:t>
            </a:r>
          </a:p>
          <a:p>
            <a:r>
              <a:rPr lang="en-US" sz="1000" kern="1200" dirty="0" smtClean="0">
                <a:solidFill>
                  <a:schemeClr val="tx1"/>
                </a:solidFill>
                <a:effectLst/>
              </a:rPr>
              <a:t>IBM http://public.dhe.ibm.com/common/ssi/ecm/en/itw03003gben/ITW03003GBEN.PDF</a:t>
            </a:r>
          </a:p>
          <a:p>
            <a:r>
              <a:rPr lang="en-US" sz="1000" kern="1200" dirty="0" smtClean="0">
                <a:solidFill>
                  <a:schemeClr val="tx1"/>
                </a:solidFill>
                <a:effectLst/>
              </a:rPr>
              <a:t>http://www2.axway.com/en/lp/cloud-impact-adoption</a:t>
            </a:r>
          </a:p>
          <a:p>
            <a:r>
              <a:rPr lang="en-US" sz="1000" kern="1200" dirty="0" smtClean="0">
                <a:solidFill>
                  <a:schemeClr val="tx1"/>
                </a:solidFill>
                <a:effectLst/>
              </a:rPr>
              <a:t>http://www.kpmg.com/Global/en/IssuesAndInsights/ArticlesPublications/cloud-service-providers-survey/Documents/the-cloud-takes-shapev2.pdf</a:t>
            </a:r>
          </a:p>
          <a:p>
            <a:endParaRPr lang="en-US" sz="1000" dirty="0"/>
          </a:p>
        </p:txBody>
      </p:sp>
      <p:sp>
        <p:nvSpPr>
          <p:cNvPr id="4" name="Slide Number Placeholder 3"/>
          <p:cNvSpPr>
            <a:spLocks noGrp="1"/>
          </p:cNvSpPr>
          <p:nvPr>
            <p:ph type="sldNum" sz="quarter" idx="10"/>
          </p:nvPr>
        </p:nvSpPr>
        <p:spPr/>
        <p:txBody>
          <a:bodyPr/>
          <a:lstStyle/>
          <a:p>
            <a:fld id="{60160187-1386-374E-8B4A-E116FBEEE413}" type="slidenum">
              <a:rPr lang="en-US" smtClean="0"/>
              <a:pPr/>
              <a:t>6</a:t>
            </a:fld>
            <a:endParaRPr lang="en-US"/>
          </a:p>
        </p:txBody>
      </p:sp>
    </p:spTree>
    <p:extLst>
      <p:ext uri="{BB962C8B-B14F-4D97-AF65-F5344CB8AC3E}">
        <p14:creationId xmlns:p14="http://schemas.microsoft.com/office/powerpoint/2010/main" val="334608283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7800" marR="0" lvl="2" indent="-177800" algn="l" defTabSz="457200" rtl="0" eaLnBrk="1" fontAlgn="auto" latinLnBrk="0" hangingPunct="1">
              <a:buClrTx/>
              <a:buSzTx/>
              <a:buFont typeface="Arial"/>
              <a:buChar char="•"/>
              <a:tabLst/>
              <a:defRPr/>
            </a:pPr>
            <a:r>
              <a:rPr lang="en-US" sz="1000" dirty="0" smtClean="0"/>
              <a:t>All business models and arrangements are beset with a range of risks: shifting competitive landscape; talent and technology; credit, market, and operations; and geopolitical (Source: IDC, 2013)</a:t>
            </a:r>
          </a:p>
          <a:p>
            <a:pPr marL="177800" lvl="2" indent="-177800">
              <a:buFont typeface="Arial"/>
              <a:buChar char="•"/>
            </a:pPr>
            <a:r>
              <a:rPr lang="en-US" sz="1000" dirty="0" smtClean="0"/>
              <a:t>45% of small and medium-sized businesses plan to purchase/upgrade solutions in data backup, security, servicer virtualization, and desktop virtualization through 2014 (Source: IDC 2013)</a:t>
            </a:r>
          </a:p>
          <a:p>
            <a:pPr marL="177800" lvl="2" indent="-177800">
              <a:buFont typeface="Arial"/>
              <a:buChar char="•"/>
            </a:pPr>
            <a:r>
              <a:rPr lang="en-US" sz="1000" dirty="0" smtClean="0"/>
              <a:t>Not all vendors invest similarly in developing “long lifecycle” products that will meet service requirements for five or more years (Source: Deloitte, 2012)</a:t>
            </a:r>
          </a:p>
          <a:p>
            <a:pPr marL="177800" lvl="2" indent="-177800">
              <a:buFont typeface="Arial"/>
              <a:buChar char="•"/>
            </a:pPr>
            <a:r>
              <a:rPr lang="en-US" sz="1000" dirty="0" smtClean="0"/>
              <a:t>IT continues to become intimately embedded into every commercial, business, and personal process (Source: IDC, 2013)</a:t>
            </a:r>
          </a:p>
          <a:p>
            <a:pPr marL="177800" lvl="2" indent="-177800">
              <a:buFont typeface="Arial"/>
              <a:buChar char="•"/>
            </a:pPr>
            <a:r>
              <a:rPr lang="en-US" sz="1000" dirty="0" smtClean="0"/>
              <a:t>A firm’s ability to weather storms depends on how seriously executives take risk management when the sun is shining and no clouds are on the horizon (Source: Harvard Business Review, 2012)</a:t>
            </a:r>
          </a:p>
          <a:p>
            <a:r>
              <a:rPr lang="en-US" sz="1000" b="1" kern="1200" dirty="0" smtClean="0">
                <a:solidFill>
                  <a:schemeClr val="tx1"/>
                </a:solidFill>
                <a:effectLst/>
              </a:rPr>
              <a:t>RISK MITIGATION:</a:t>
            </a:r>
            <a:endParaRPr lang="en-US" sz="1000" kern="1200" dirty="0" smtClean="0">
              <a:solidFill>
                <a:schemeClr val="tx1"/>
              </a:solidFill>
              <a:effectLst/>
            </a:endParaRPr>
          </a:p>
          <a:p>
            <a:r>
              <a:rPr lang="en-US" sz="1000" kern="1200" dirty="0" smtClean="0">
                <a:solidFill>
                  <a:schemeClr val="tx1"/>
                </a:solidFill>
                <a:effectLst/>
              </a:rPr>
              <a:t>Information Technology has become deeply embedded into everything we do as individuals and in business. An increasing number of emerging security threats to business’ intellectual property, </a:t>
            </a:r>
          </a:p>
          <a:p>
            <a:r>
              <a:rPr lang="en-US" sz="1000" kern="1200" dirty="0" smtClean="0">
                <a:solidFill>
                  <a:schemeClr val="tx1"/>
                </a:solidFill>
                <a:effectLst/>
              </a:rPr>
              <a:t>financial data and even personnel data has led to technological innovations that reduce risk. </a:t>
            </a:r>
          </a:p>
          <a:p>
            <a:r>
              <a:rPr lang="en-US" sz="1000" kern="1200" dirty="0" smtClean="0">
                <a:solidFill>
                  <a:schemeClr val="tx1"/>
                </a:solidFill>
                <a:effectLst/>
              </a:rPr>
              <a:t>When IDC looked at the sources of risk, it grouped them into 4 categories – two of which directly </a:t>
            </a:r>
          </a:p>
          <a:p>
            <a:r>
              <a:rPr lang="en-US" sz="1000" kern="1200" dirty="0" smtClean="0">
                <a:solidFill>
                  <a:schemeClr val="tx1"/>
                </a:solidFill>
                <a:effectLst/>
              </a:rPr>
              <a:t>pertain to our discussion today: the Shifting Competitive Landscape and Talent and Technology.  </a:t>
            </a:r>
          </a:p>
          <a:p>
            <a:r>
              <a:rPr lang="en-US" sz="1000" b="1" kern="1200" dirty="0" smtClean="0">
                <a:solidFill>
                  <a:schemeClr val="tx1"/>
                </a:solidFill>
                <a:effectLst/>
              </a:rPr>
              <a:t> </a:t>
            </a:r>
            <a:endParaRPr lang="en-US" sz="1000" kern="1200" dirty="0" smtClean="0">
              <a:solidFill>
                <a:schemeClr val="tx1"/>
              </a:solidFill>
              <a:effectLst/>
            </a:endParaRPr>
          </a:p>
          <a:p>
            <a:r>
              <a:rPr lang="en-US" sz="1000" kern="1200" dirty="0" smtClean="0">
                <a:solidFill>
                  <a:schemeClr val="tx1"/>
                </a:solidFill>
                <a:effectLst/>
              </a:rPr>
              <a:t>What does this mean to your business leaders?  </a:t>
            </a:r>
          </a:p>
          <a:p>
            <a:pPr lvl="0"/>
            <a:r>
              <a:rPr lang="en-US" sz="1000" kern="1200" dirty="0" smtClean="0">
                <a:solidFill>
                  <a:schemeClr val="tx1"/>
                </a:solidFill>
                <a:effectLst/>
              </a:rPr>
              <a:t>Increased security threats to business’ intellectual property, financial &amp; personnel data </a:t>
            </a:r>
          </a:p>
          <a:p>
            <a:pPr lvl="0"/>
            <a:r>
              <a:rPr lang="en-US" sz="1000" kern="1200" dirty="0" smtClean="0">
                <a:solidFill>
                  <a:schemeClr val="tx1"/>
                </a:solidFill>
                <a:effectLst/>
              </a:rPr>
              <a:t>Compliance requirements particularly in insurance, capital markets, banks &amp; energy</a:t>
            </a:r>
          </a:p>
          <a:p>
            <a:pPr lvl="0"/>
            <a:r>
              <a:rPr lang="en-US" sz="1000" kern="1200" dirty="0" smtClean="0">
                <a:solidFill>
                  <a:schemeClr val="tx1"/>
                </a:solidFill>
                <a:effectLst/>
              </a:rPr>
              <a:t>Disaster recovery &amp; crisis management risk mitigation plans to ensure that they have the people, networks, IT services, facilities and whatever else is needed to meet the recovery objectives of the business should a disaster occur (natural disasters, pandemics, fires, thefts and even IT attacks) </a:t>
            </a:r>
          </a:p>
          <a:p>
            <a:pPr lvl="0"/>
            <a:r>
              <a:rPr lang="en-US" sz="1000" kern="1200" dirty="0" smtClean="0">
                <a:solidFill>
                  <a:schemeClr val="tx1"/>
                </a:solidFill>
                <a:effectLst/>
              </a:rPr>
              <a:t>Implications of market expansion &amp; new product launches impact on supply chain flexibility &amp; visibility </a:t>
            </a:r>
          </a:p>
          <a:p>
            <a:r>
              <a:rPr lang="en-US" sz="1000" kern="1200" dirty="0" smtClean="0">
                <a:solidFill>
                  <a:schemeClr val="tx1"/>
                </a:solidFill>
                <a:effectLst/>
              </a:rPr>
              <a:t> </a:t>
            </a:r>
          </a:p>
          <a:p>
            <a:r>
              <a:rPr lang="en-US" sz="1000" kern="1200" dirty="0" smtClean="0">
                <a:solidFill>
                  <a:schemeClr val="tx1"/>
                </a:solidFill>
                <a:effectLst/>
              </a:rPr>
              <a:t>How will this impact your IT department / role?</a:t>
            </a:r>
          </a:p>
          <a:p>
            <a:pPr lvl="0"/>
            <a:r>
              <a:rPr lang="en-US" sz="1000" kern="1200" dirty="0" smtClean="0">
                <a:solidFill>
                  <a:schemeClr val="tx1"/>
                </a:solidFill>
                <a:effectLst/>
              </a:rPr>
              <a:t>IT security restructure due to new wave of cyber security fraud and attacks </a:t>
            </a:r>
          </a:p>
          <a:p>
            <a:pPr lvl="0"/>
            <a:r>
              <a:rPr lang="en-US" sz="1000" kern="1200" dirty="0" smtClean="0">
                <a:solidFill>
                  <a:schemeClr val="tx1"/>
                </a:solidFill>
                <a:effectLst/>
              </a:rPr>
              <a:t>Need to understand implications of Big Data IT requirements </a:t>
            </a:r>
          </a:p>
          <a:p>
            <a:pPr lvl="0"/>
            <a:r>
              <a:rPr lang="en-US" sz="1000" kern="1200" dirty="0" smtClean="0">
                <a:solidFill>
                  <a:schemeClr val="tx1"/>
                </a:solidFill>
                <a:effectLst/>
              </a:rPr>
              <a:t>Understand IT’s role to keep data and information accessible for business operations, </a:t>
            </a:r>
          </a:p>
          <a:p>
            <a:r>
              <a:rPr lang="en-US" sz="1000" kern="1200" dirty="0" smtClean="0">
                <a:solidFill>
                  <a:schemeClr val="tx1"/>
                </a:solidFill>
                <a:effectLst/>
              </a:rPr>
              <a:t>compliance audits and legal requests.  Meaning, what infrastructure, processes, people and </a:t>
            </a:r>
          </a:p>
          <a:p>
            <a:r>
              <a:rPr lang="en-US" sz="1000" kern="1200" dirty="0" smtClean="0">
                <a:solidFill>
                  <a:schemeClr val="tx1"/>
                </a:solidFill>
                <a:effectLst/>
              </a:rPr>
              <a:t>systems does an organization needs in order to keep data and information accessible </a:t>
            </a:r>
          </a:p>
          <a:p>
            <a:r>
              <a:rPr lang="en-US" sz="1000" kern="1200" dirty="0" smtClean="0">
                <a:solidFill>
                  <a:schemeClr val="tx1"/>
                </a:solidFill>
                <a:effectLst/>
              </a:rPr>
              <a:t>for business operations, compliance audits and legal requests? How does it back up and </a:t>
            </a:r>
          </a:p>
          <a:p>
            <a:r>
              <a:rPr lang="en-US" sz="1000" kern="1200" dirty="0" smtClean="0">
                <a:solidFill>
                  <a:schemeClr val="tx1"/>
                </a:solidFill>
                <a:effectLst/>
              </a:rPr>
              <a:t>quickly retrieve critical data and information whenever and wherever it is needed? </a:t>
            </a:r>
          </a:p>
          <a:p>
            <a:r>
              <a:rPr lang="en-US" sz="1000" kern="1200" dirty="0" smtClean="0">
                <a:solidFill>
                  <a:schemeClr val="tx1"/>
                </a:solidFill>
                <a:effectLst/>
              </a:rPr>
              <a:t>How does it protect that data against viruses, worms, theft and loss? How </a:t>
            </a:r>
          </a:p>
          <a:p>
            <a:r>
              <a:rPr lang="en-US" sz="1000" kern="1200" dirty="0" smtClean="0">
                <a:solidFill>
                  <a:schemeClr val="tx1"/>
                </a:solidFill>
                <a:effectLst/>
              </a:rPr>
              <a:t>can the organization make sure data is reliable, authentic and continuously </a:t>
            </a:r>
          </a:p>
          <a:p>
            <a:r>
              <a:rPr lang="en-US" sz="1000" kern="1200" dirty="0" smtClean="0">
                <a:solidFill>
                  <a:schemeClr val="tx1"/>
                </a:solidFill>
                <a:effectLst/>
              </a:rPr>
              <a:t>available?</a:t>
            </a:r>
          </a:p>
          <a:p>
            <a:r>
              <a:rPr lang="en-US" sz="1000" b="1" kern="1200" dirty="0" smtClean="0">
                <a:solidFill>
                  <a:schemeClr val="tx1"/>
                </a:solidFill>
                <a:effectLst/>
              </a:rPr>
              <a:t> </a:t>
            </a:r>
            <a:endParaRPr lang="en-US" sz="1000" kern="1200" dirty="0" smtClean="0">
              <a:solidFill>
                <a:schemeClr val="tx1"/>
              </a:solidFill>
              <a:effectLst/>
            </a:endParaRPr>
          </a:p>
          <a:p>
            <a:r>
              <a:rPr lang="en-US" sz="1000" kern="1200" dirty="0" smtClean="0">
                <a:solidFill>
                  <a:schemeClr val="tx1"/>
                </a:solidFill>
                <a:effectLst/>
              </a:rPr>
              <a:t>BACKGROUND NOTES:</a:t>
            </a:r>
          </a:p>
          <a:p>
            <a:pPr lvl="0"/>
            <a:r>
              <a:rPr lang="en-US" sz="1000" kern="1200" dirty="0" smtClean="0">
                <a:solidFill>
                  <a:schemeClr val="tx1"/>
                </a:solidFill>
                <a:effectLst/>
              </a:rPr>
              <a:t>45% of small and medium-sized businesses plan to purchase/upgrade solutions in data backup, security, servicer virtualization, and desktop virtualization through 2014 (Source: IDC 2013)</a:t>
            </a:r>
          </a:p>
          <a:p>
            <a:pPr lvl="0"/>
            <a:r>
              <a:rPr lang="en-US" sz="1000" kern="1200" dirty="0" smtClean="0">
                <a:solidFill>
                  <a:schemeClr val="tx1"/>
                </a:solidFill>
                <a:effectLst/>
              </a:rPr>
              <a:t>All business models and arrangements are beset with a range of risks: shifting competitive landscape; talent and technology; credit, market, and operations; and geopolitical (Source: IDC, 2013)</a:t>
            </a:r>
          </a:p>
          <a:p>
            <a:pPr lvl="0"/>
            <a:r>
              <a:rPr lang="en-US" sz="1000" kern="1200" dirty="0" smtClean="0">
                <a:solidFill>
                  <a:schemeClr val="tx1"/>
                </a:solidFill>
                <a:effectLst/>
              </a:rPr>
              <a:t>Not all vendors invest similarly in developing “long lifecycle” products that will meet service requirements for five or more years (Source: Deloitte, 2012)</a:t>
            </a:r>
          </a:p>
          <a:p>
            <a:pPr lvl="0"/>
            <a:r>
              <a:rPr lang="en-US" sz="1000" kern="1200" dirty="0" smtClean="0">
                <a:solidFill>
                  <a:schemeClr val="tx1"/>
                </a:solidFill>
                <a:effectLst/>
              </a:rPr>
              <a:t>IT continues to become intimately embedded into every commercial, business, and personal process (Source: IDC, 2013)</a:t>
            </a:r>
          </a:p>
          <a:p>
            <a:pPr lvl="0"/>
            <a:r>
              <a:rPr lang="en-US" sz="1000" kern="1200" dirty="0" smtClean="0">
                <a:solidFill>
                  <a:schemeClr val="tx1"/>
                </a:solidFill>
                <a:effectLst/>
              </a:rPr>
              <a:t>A firm’s ability to weather storms depends on how seriously executives take risk management when the sun is shining and no clouds are on the horizon (Source: Harvard Business Review, 2012)</a:t>
            </a:r>
          </a:p>
          <a:p>
            <a:r>
              <a:rPr lang="en-US" sz="1000" b="1" kern="1200" dirty="0" smtClean="0">
                <a:solidFill>
                  <a:schemeClr val="tx1"/>
                </a:solidFill>
                <a:effectLst/>
              </a:rPr>
              <a:t> </a:t>
            </a:r>
            <a:endParaRPr lang="en-US" sz="1000" kern="1200" dirty="0" smtClean="0">
              <a:solidFill>
                <a:schemeClr val="tx1"/>
              </a:solidFill>
              <a:effectLst/>
            </a:endParaRPr>
          </a:p>
          <a:p>
            <a:r>
              <a:rPr lang="en-US" sz="1000" kern="1200" dirty="0" smtClean="0">
                <a:solidFill>
                  <a:schemeClr val="tx1"/>
                </a:solidFill>
                <a:effectLst/>
              </a:rPr>
              <a:t>Sources Talking Points:</a:t>
            </a:r>
          </a:p>
          <a:p>
            <a:r>
              <a:rPr lang="en-US" sz="1000" kern="1200" dirty="0" smtClean="0">
                <a:solidFill>
                  <a:schemeClr val="tx1"/>
                </a:solidFill>
                <a:effectLst/>
              </a:rPr>
              <a:t>IDC 1</a:t>
            </a:r>
            <a:r>
              <a:rPr lang="en-US" sz="1000" kern="1200" baseline="30000" dirty="0" smtClean="0">
                <a:solidFill>
                  <a:schemeClr val="tx1"/>
                </a:solidFill>
                <a:effectLst/>
              </a:rPr>
              <a:t>st</a:t>
            </a:r>
            <a:r>
              <a:rPr lang="en-US" sz="1000" kern="1200" dirty="0" smtClean="0">
                <a:solidFill>
                  <a:schemeClr val="tx1"/>
                </a:solidFill>
                <a:effectLst/>
              </a:rPr>
              <a:t> &amp; 3</a:t>
            </a:r>
            <a:r>
              <a:rPr lang="en-US" sz="1000" kern="1200" baseline="30000" dirty="0" smtClean="0">
                <a:solidFill>
                  <a:schemeClr val="tx1"/>
                </a:solidFill>
                <a:effectLst/>
              </a:rPr>
              <a:t>rd</a:t>
            </a:r>
            <a:r>
              <a:rPr lang="en-US" sz="1000" kern="1200" dirty="0" smtClean="0">
                <a:solidFill>
                  <a:schemeClr val="tx1"/>
                </a:solidFill>
                <a:effectLst/>
              </a:rPr>
              <a:t> quotes: IDC Chief Risk Officers 2013 Top 10 Predictions, webcast slides: </a:t>
            </a:r>
            <a:r>
              <a:rPr lang="en-US" sz="1000" u="sng" kern="1200" dirty="0" smtClean="0">
                <a:solidFill>
                  <a:schemeClr val="tx1"/>
                </a:solidFill>
                <a:effectLst/>
                <a:hlinkClick r:id="rId3"/>
              </a:rPr>
              <a:t>http://www.idc.com/getdoc.jsp?containerId=prUS23897813#.URmsFErBMhM</a:t>
            </a:r>
            <a:endParaRPr lang="en-US" sz="1000" kern="1200" dirty="0" smtClean="0">
              <a:solidFill>
                <a:schemeClr val="tx1"/>
              </a:solidFill>
              <a:effectLst/>
            </a:endParaRPr>
          </a:p>
          <a:p>
            <a:r>
              <a:rPr lang="en-US" sz="1000" u="sng" kern="1200" dirty="0" smtClean="0">
                <a:solidFill>
                  <a:schemeClr val="tx1"/>
                </a:solidFill>
                <a:effectLst/>
              </a:rPr>
              <a:t>IBM: http://www-935.ibm.com/services/pl/gts/html/pdf/gmw14000-usen-00.pdf</a:t>
            </a:r>
            <a:endParaRPr lang="en-US" sz="1000" kern="1200" dirty="0" smtClean="0">
              <a:solidFill>
                <a:schemeClr val="tx1"/>
              </a:solidFill>
              <a:effectLst/>
            </a:endParaRPr>
          </a:p>
          <a:p>
            <a:r>
              <a:rPr lang="en-US" sz="1000" b="1" kern="1200" dirty="0" smtClean="0">
                <a:solidFill>
                  <a:schemeClr val="tx1"/>
                </a:solidFill>
                <a:effectLst/>
              </a:rPr>
              <a:t> </a:t>
            </a:r>
            <a:endParaRPr lang="en-US" sz="1000" kern="1200" dirty="0" smtClean="0">
              <a:solidFill>
                <a:schemeClr val="tx1"/>
              </a:solidFill>
              <a:effectLst/>
            </a:endParaRPr>
          </a:p>
          <a:p>
            <a:r>
              <a:rPr lang="en-US" sz="1000" b="1" kern="1200" dirty="0" smtClean="0">
                <a:solidFill>
                  <a:schemeClr val="tx1"/>
                </a:solidFill>
                <a:effectLst/>
              </a:rPr>
              <a:t> </a:t>
            </a:r>
            <a:endParaRPr lang="en-US" sz="1000" kern="1200" dirty="0" smtClean="0">
              <a:solidFill>
                <a:schemeClr val="tx1"/>
              </a:solidFill>
              <a:effectLst/>
            </a:endParaRPr>
          </a:p>
          <a:p>
            <a:endParaRPr lang="en-US" sz="1000" dirty="0"/>
          </a:p>
        </p:txBody>
      </p:sp>
      <p:sp>
        <p:nvSpPr>
          <p:cNvPr id="4" name="Slide Number Placeholder 3"/>
          <p:cNvSpPr>
            <a:spLocks noGrp="1"/>
          </p:cNvSpPr>
          <p:nvPr>
            <p:ph type="sldNum" sz="quarter" idx="10"/>
          </p:nvPr>
        </p:nvSpPr>
        <p:spPr/>
        <p:txBody>
          <a:bodyPr/>
          <a:lstStyle/>
          <a:p>
            <a:fld id="{60160187-1386-374E-8B4A-E116FBEEE413}" type="slidenum">
              <a:rPr lang="en-US" smtClean="0"/>
              <a:pPr/>
              <a:t>7</a:t>
            </a:fld>
            <a:endParaRPr lang="en-US"/>
          </a:p>
        </p:txBody>
      </p:sp>
    </p:spTree>
    <p:extLst>
      <p:ext uri="{BB962C8B-B14F-4D97-AF65-F5344CB8AC3E}">
        <p14:creationId xmlns:p14="http://schemas.microsoft.com/office/powerpoint/2010/main" val="149230897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Midmarket businesses are faced with increasing demands, minimal resources and limited budgets. They are being asked to reduce costs, improve productivity, deliver IT efficiencies and drive business growth and profitability. Their customers want a faster, personalized experience. Their employees want the ability to access any application, anytime, anywhere, from the device of their choice. Employees are demanding the same technology experience in their workplace that they have in their personal lives. </a:t>
            </a:r>
          </a:p>
          <a:p>
            <a:r>
              <a:rPr lang="en-US" sz="1200" kern="1200" dirty="0" smtClean="0">
                <a:solidFill>
                  <a:schemeClr val="tx1"/>
                </a:solidFill>
                <a:effectLst/>
                <a:latin typeface="+mn-lt"/>
                <a:ea typeface="+mn-ea"/>
                <a:cs typeface="+mn-cs"/>
              </a:rPr>
              <a:t>Midmarket businesses are looking to technology, IT services, and new business models for help.  Help to insure reliable and secure connectivity, the rapid deployment of affordable solutions and services through on demand expertise to reduce risk of the new services and solutions they offer to their customers and employees</a:t>
            </a:r>
            <a:r>
              <a:rPr lang="en-GB" sz="1200" kern="1200" dirty="0" smtClean="0">
                <a:solidFill>
                  <a:schemeClr val="tx1"/>
                </a:solidFill>
                <a:effectLst/>
                <a:latin typeface="+mn-lt"/>
                <a:ea typeface="+mn-ea"/>
                <a:cs typeface="+mn-cs"/>
              </a:rPr>
              <a:t>. </a:t>
            </a:r>
            <a:endParaRPr lang="en-US" sz="1200"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60160187-1386-374E-8B4A-E116FBEEE413}" type="slidenum">
              <a:rPr lang="en-US" smtClean="0"/>
              <a:t>8</a:t>
            </a:fld>
            <a:endParaRPr lang="en-US" dirty="0"/>
          </a:p>
        </p:txBody>
      </p:sp>
    </p:spTree>
    <p:extLst>
      <p:ext uri="{BB962C8B-B14F-4D97-AF65-F5344CB8AC3E}">
        <p14:creationId xmlns:p14="http://schemas.microsoft.com/office/powerpoint/2010/main" val="352815580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0160187-1386-374E-8B4A-E116FBEEE413}" type="slidenum">
              <a:rPr lang="en-US" smtClean="0"/>
              <a:t>9</a:t>
            </a:fld>
            <a:endParaRPr lang="en-US" dirty="0"/>
          </a:p>
        </p:txBody>
      </p:sp>
    </p:spTree>
    <p:extLst>
      <p:ext uri="{BB962C8B-B14F-4D97-AF65-F5344CB8AC3E}">
        <p14:creationId xmlns:p14="http://schemas.microsoft.com/office/powerpoint/2010/main" val="408510244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Master" Target="../slideMasters/slideMaster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Master" Target="../slideMasters/slideMaster2.xml"/><Relationship Id="rId6" Type="http://schemas.openxmlformats.org/officeDocument/2006/relationships/image" Target="../media/image12.png"/><Relationship Id="rId5" Type="http://schemas.openxmlformats.org/officeDocument/2006/relationships/image" Target="../media/image11.jpeg"/><Relationship Id="rId4" Type="http://schemas.openxmlformats.org/officeDocument/2006/relationships/image" Target="../media/image10.jpe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Bullet">
    <p:spTree>
      <p:nvGrpSpPr>
        <p:cNvPr id="1" name=""/>
        <p:cNvGrpSpPr/>
        <p:nvPr/>
      </p:nvGrpSpPr>
      <p:grpSpPr>
        <a:xfrm>
          <a:off x="0" y="0"/>
          <a:ext cx="0" cy="0"/>
          <a:chOff x="0" y="0"/>
          <a:chExt cx="0" cy="0"/>
        </a:xfrm>
      </p:grpSpPr>
      <p:sp>
        <p:nvSpPr>
          <p:cNvPr id="2" name="Title 1"/>
          <p:cNvSpPr>
            <a:spLocks noGrp="1"/>
          </p:cNvSpPr>
          <p:nvPr>
            <p:ph type="title"/>
          </p:nvPr>
        </p:nvSpPr>
        <p:spPr>
          <a:xfrm>
            <a:off x="229702" y="195153"/>
            <a:ext cx="8588861" cy="838200"/>
          </a:xfrm>
        </p:spPr>
        <p:txBody>
          <a:bodyPr/>
          <a:lstStyle>
            <a:lvl1pPr algn="l" defTabSz="914400" rtl="0" eaLnBrk="1" latinLnBrk="0" hangingPunct="1">
              <a:lnSpc>
                <a:spcPct val="80000"/>
              </a:lnSpc>
              <a:spcBef>
                <a:spcPct val="0"/>
              </a:spcBef>
              <a:buNone/>
              <a:defRPr lang="en-US" sz="3600" b="0" kern="1200" spc="0" baseline="0" dirty="0">
                <a:solidFill>
                  <a:schemeClr val="bg1"/>
                </a:solidFill>
                <a:latin typeface="+mj-lt"/>
                <a:ea typeface="+mj-ea"/>
                <a:cs typeface="+mj-cs"/>
              </a:defRPr>
            </a:lvl1pPr>
          </a:lstStyle>
          <a:p>
            <a:r>
              <a:rPr lang="en-US" dirty="0" smtClean="0"/>
              <a:t>Click to edit Master title style</a:t>
            </a:r>
            <a:endParaRPr lang="en-US" dirty="0"/>
          </a:p>
        </p:txBody>
      </p:sp>
      <p:sp>
        <p:nvSpPr>
          <p:cNvPr id="4" name="Text Placeholder 3"/>
          <p:cNvSpPr>
            <a:spLocks noGrp="1"/>
          </p:cNvSpPr>
          <p:nvPr>
            <p:ph type="body" sz="quarter" idx="10"/>
          </p:nvPr>
        </p:nvSpPr>
        <p:spPr>
          <a:xfrm>
            <a:off x="239713" y="1344168"/>
            <a:ext cx="8578850" cy="4965192"/>
          </a:xfrm>
        </p:spPr>
        <p:txBody>
          <a:bodyPr/>
          <a:lstStyle>
            <a:lvl1pPr>
              <a:lnSpc>
                <a:spcPct val="95000"/>
              </a:lnSpc>
              <a:spcBef>
                <a:spcPts val="1480"/>
              </a:spcBef>
              <a:defRPr sz="2200">
                <a:solidFill>
                  <a:srgbClr val="435153"/>
                </a:solidFill>
                <a:latin typeface="+mj-lt"/>
              </a:defRPr>
            </a:lvl1pPr>
            <a:lvl2pPr>
              <a:lnSpc>
                <a:spcPct val="95000"/>
              </a:lnSpc>
              <a:spcBef>
                <a:spcPts val="600"/>
              </a:spcBef>
              <a:defRPr>
                <a:solidFill>
                  <a:srgbClr val="435153"/>
                </a:solidFill>
                <a:latin typeface="+mj-lt"/>
              </a:defRPr>
            </a:lvl2pPr>
            <a:lvl3pPr>
              <a:defRPr>
                <a:solidFill>
                  <a:srgbClr val="435153"/>
                </a:solidFill>
                <a:latin typeface="+mj-lt"/>
              </a:defRPr>
            </a:lvl3pPr>
            <a:lvl4pPr>
              <a:defRPr>
                <a:solidFill>
                  <a:srgbClr val="435153"/>
                </a:solidFill>
                <a:latin typeface="+mj-lt"/>
              </a:defRPr>
            </a:lvl4pPr>
            <a:lvl5pPr>
              <a:defRPr>
                <a:solidFill>
                  <a:srgbClr val="435153"/>
                </a:solidFill>
                <a:latin typeface="+mj-l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wipe dir="r"/>
  </p:transition>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5_Title Slide-animated White">
    <p:spTree>
      <p:nvGrpSpPr>
        <p:cNvPr id="1" name=""/>
        <p:cNvGrpSpPr/>
        <p:nvPr/>
      </p:nvGrpSpPr>
      <p:grpSpPr>
        <a:xfrm>
          <a:off x="0" y="0"/>
          <a:ext cx="0" cy="0"/>
          <a:chOff x="0" y="0"/>
          <a:chExt cx="0" cy="0"/>
        </a:xfrm>
      </p:grpSpPr>
      <p:pic>
        <p:nvPicPr>
          <p:cNvPr id="7" name="Picture 6" descr="A19809x04G_alt.jpg"/>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 y="2399868"/>
            <a:ext cx="9144000" cy="4458135"/>
          </a:xfrm>
          <a:prstGeom prst="rect">
            <a:avLst/>
          </a:prstGeom>
        </p:spPr>
      </p:pic>
      <p:sp>
        <p:nvSpPr>
          <p:cNvPr id="24" name="Text Box 13"/>
          <p:cNvSpPr txBox="1">
            <a:spLocks noChangeArrowheads="1"/>
          </p:cNvSpPr>
          <p:nvPr userDrawn="1"/>
        </p:nvSpPr>
        <p:spPr bwMode="auto">
          <a:xfrm>
            <a:off x="0" y="529131"/>
            <a:ext cx="9118584" cy="2465397"/>
          </a:xfrm>
          <a:prstGeom prst="rect">
            <a:avLst/>
          </a:prstGeom>
          <a:gradFill flip="none" rotWithShape="1">
            <a:gsLst>
              <a:gs pos="0">
                <a:srgbClr val="000000">
                  <a:alpha val="78000"/>
                </a:srgbClr>
              </a:gs>
              <a:gs pos="51000">
                <a:srgbClr val="000000">
                  <a:alpha val="78000"/>
                </a:srgbClr>
              </a:gs>
              <a:gs pos="98000">
                <a:srgbClr val="000000">
                  <a:alpha val="0"/>
                </a:srgbClr>
              </a:gs>
            </a:gsLst>
            <a:lin ang="5400000" scaled="0"/>
            <a:tileRect/>
          </a:gradFill>
          <a:ln w="9525">
            <a:noFill/>
            <a:miter lim="800000"/>
            <a:headEnd/>
            <a:tailEnd/>
          </a:ln>
        </p:spPr>
        <p:txBody>
          <a:bodyPr wrap="square" lIns="68589" tIns="68589" rIns="68589" bIns="68589" anchor="ctr" anchorCtr="0">
            <a:noAutofit/>
          </a:bodyPr>
          <a:lstStyle>
            <a:defPPr>
              <a:defRPr lang="en-US"/>
            </a:defPPr>
            <a:lvl1pPr algn="ctr">
              <a:lnSpc>
                <a:spcPct val="85000"/>
              </a:lnSpc>
              <a:defRPr sz="1400">
                <a:solidFill>
                  <a:schemeClr val="bg1"/>
                </a:solidFill>
              </a:defRPr>
            </a:lvl1pPr>
          </a:lstStyle>
          <a:p>
            <a:pPr algn="l" defTabSz="685891"/>
            <a:endParaRPr lang="en-US" dirty="0">
              <a:solidFill>
                <a:srgbClr val="FFFFFF"/>
              </a:solidFill>
              <a:effectLst>
                <a:outerShdw blurRad="38100" dist="38100" dir="2700000" algn="tl">
                  <a:srgbClr val="000000">
                    <a:alpha val="43137"/>
                  </a:srgbClr>
                </a:outerShdw>
              </a:effectLst>
              <a:latin typeface="Arial"/>
            </a:endParaRPr>
          </a:p>
        </p:txBody>
      </p:sp>
      <p:sp>
        <p:nvSpPr>
          <p:cNvPr id="42" name="Title 1"/>
          <p:cNvSpPr>
            <a:spLocks noGrp="1"/>
          </p:cNvSpPr>
          <p:nvPr>
            <p:ph type="ctrTitle" hasCustomPrompt="1"/>
          </p:nvPr>
        </p:nvSpPr>
        <p:spPr>
          <a:xfrm>
            <a:off x="265668" y="966402"/>
            <a:ext cx="4364103" cy="1411043"/>
          </a:xfrm>
        </p:spPr>
        <p:txBody>
          <a:bodyPr/>
          <a:lstStyle>
            <a:lvl1pPr algn="l" defTabSz="685891" rtl="0" eaLnBrk="1" latinLnBrk="0" hangingPunct="1">
              <a:lnSpc>
                <a:spcPct val="90000"/>
              </a:lnSpc>
              <a:spcBef>
                <a:spcPct val="0"/>
              </a:spcBef>
              <a:buNone/>
              <a:defRPr lang="en-US" sz="3000" b="0" kern="1200" spc="0" baseline="0" dirty="0">
                <a:solidFill>
                  <a:srgbClr val="FFFFFF"/>
                </a:solidFill>
                <a:effectLst>
                  <a:outerShdw blurRad="38100" dist="38100" dir="2700000" algn="tl">
                    <a:srgbClr val="000000">
                      <a:alpha val="43137"/>
                    </a:srgbClr>
                  </a:outerShdw>
                </a:effectLst>
                <a:latin typeface="+mj-lt"/>
                <a:ea typeface="+mj-ea"/>
                <a:cs typeface="+mj-cs"/>
              </a:defRPr>
            </a:lvl1pPr>
          </a:lstStyle>
          <a:p>
            <a:r>
              <a:rPr lang="en-US" dirty="0" smtClean="0"/>
              <a:t>Segue Slide</a:t>
            </a:r>
            <a:endParaRPr lang="en-US" dirty="0"/>
          </a:p>
        </p:txBody>
      </p:sp>
      <p:sp>
        <p:nvSpPr>
          <p:cNvPr id="60" name="Rectangle 4"/>
          <p:cNvSpPr>
            <a:spLocks noChangeArrowheads="1"/>
          </p:cNvSpPr>
          <p:nvPr userDrawn="1"/>
        </p:nvSpPr>
        <p:spPr bwMode="ltGray">
          <a:xfrm>
            <a:off x="265668" y="6591583"/>
            <a:ext cx="3420515" cy="169923"/>
          </a:xfrm>
          <a:prstGeom prst="rect">
            <a:avLst/>
          </a:prstGeom>
          <a:noFill/>
          <a:ln w="9525">
            <a:noFill/>
            <a:miter lim="800000"/>
            <a:headEnd/>
            <a:tailEnd/>
          </a:ln>
          <a:effectLst/>
        </p:spPr>
        <p:txBody>
          <a:bodyPr wrap="square" lIns="61601" tIns="30800" rIns="61601" bIns="30800" anchor="b" anchorCtr="0">
            <a:spAutoFit/>
          </a:bodyPr>
          <a:lstStyle/>
          <a:p>
            <a:pPr defTabSz="610872"/>
            <a:r>
              <a:rPr lang="en-US" sz="700" dirty="0" smtClean="0">
                <a:solidFill>
                  <a:srgbClr val="FFFFFF">
                    <a:lumMod val="50000"/>
                  </a:srgbClr>
                </a:solidFill>
                <a:latin typeface="Arial"/>
              </a:rPr>
              <a:t>C97-722470-00 © 2012 Cisco and/or its affiliates. All rights reserved.</a:t>
            </a:r>
            <a:endParaRPr lang="en-US" sz="700" dirty="0">
              <a:solidFill>
                <a:srgbClr val="FFFFFF">
                  <a:lumMod val="50000"/>
                </a:srgbClr>
              </a:solidFill>
              <a:latin typeface="Arial"/>
            </a:endParaRPr>
          </a:p>
        </p:txBody>
      </p:sp>
      <p:sp>
        <p:nvSpPr>
          <p:cNvPr id="61" name="Rectangle 5"/>
          <p:cNvSpPr>
            <a:spLocks noChangeArrowheads="1"/>
          </p:cNvSpPr>
          <p:nvPr userDrawn="1"/>
        </p:nvSpPr>
        <p:spPr bwMode="ltGray">
          <a:xfrm>
            <a:off x="7727754" y="6589849"/>
            <a:ext cx="847898" cy="169923"/>
          </a:xfrm>
          <a:prstGeom prst="rect">
            <a:avLst/>
          </a:prstGeom>
          <a:noFill/>
          <a:ln w="9525">
            <a:noFill/>
            <a:miter lim="800000"/>
            <a:headEnd/>
            <a:tailEnd/>
          </a:ln>
          <a:effectLst/>
        </p:spPr>
        <p:txBody>
          <a:bodyPr wrap="none" lIns="61601" tIns="30800" rIns="61601" bIns="30800" anchor="b">
            <a:spAutoFit/>
          </a:bodyPr>
          <a:lstStyle/>
          <a:p>
            <a:pPr algn="r" defTabSz="610872"/>
            <a:r>
              <a:rPr lang="en-US" sz="700" dirty="0">
                <a:solidFill>
                  <a:srgbClr val="C0C0C0"/>
                </a:solidFill>
                <a:latin typeface="Arial"/>
              </a:rPr>
              <a:t>Cisco Confidential</a:t>
            </a:r>
          </a:p>
        </p:txBody>
      </p:sp>
      <p:sp>
        <p:nvSpPr>
          <p:cNvPr id="62" name="Rectangle 7"/>
          <p:cNvSpPr>
            <a:spLocks noChangeArrowheads="1"/>
          </p:cNvSpPr>
          <p:nvPr userDrawn="1"/>
        </p:nvSpPr>
        <p:spPr bwMode="ltGray">
          <a:xfrm>
            <a:off x="8647254" y="6585745"/>
            <a:ext cx="234117" cy="169923"/>
          </a:xfrm>
          <a:prstGeom prst="rect">
            <a:avLst/>
          </a:prstGeom>
          <a:noFill/>
          <a:ln w="9525" algn="ctr">
            <a:noFill/>
            <a:miter lim="800000"/>
            <a:headEnd/>
            <a:tailEnd/>
          </a:ln>
          <a:effectLst/>
        </p:spPr>
        <p:txBody>
          <a:bodyPr wrap="none" lIns="61601" tIns="30800" rIns="61601" bIns="30800" anchor="b">
            <a:spAutoFit/>
          </a:bodyPr>
          <a:lstStyle/>
          <a:p>
            <a:pPr algn="r" defTabSz="610872"/>
            <a:fld id="{DFCF27A5-1A5B-48D3-A060-2758FFBB1ADD}" type="slidenum">
              <a:rPr lang="en-US" sz="700">
                <a:solidFill>
                  <a:srgbClr val="C0C0C0"/>
                </a:solidFill>
                <a:latin typeface="Arial"/>
              </a:rPr>
              <a:pPr algn="r" defTabSz="610872"/>
              <a:t>‹#›</a:t>
            </a:fld>
            <a:endParaRPr lang="en-US" sz="700" dirty="0">
              <a:solidFill>
                <a:srgbClr val="C0C0C0"/>
              </a:solidFill>
              <a:latin typeface="Arial"/>
            </a:endParaRPr>
          </a:p>
        </p:txBody>
      </p:sp>
      <p:grpSp>
        <p:nvGrpSpPr>
          <p:cNvPr id="2" name="Group 1"/>
          <p:cNvGrpSpPr/>
          <p:nvPr userDrawn="1"/>
        </p:nvGrpSpPr>
        <p:grpSpPr>
          <a:xfrm>
            <a:off x="27" y="2371917"/>
            <a:ext cx="9143998" cy="186491"/>
            <a:chOff x="35" y="882679"/>
            <a:chExt cx="12188823" cy="186490"/>
          </a:xfrm>
        </p:grpSpPr>
        <p:sp>
          <p:nvSpPr>
            <p:cNvPr id="25" name="Rectangle 24"/>
            <p:cNvSpPr/>
            <p:nvPr userDrawn="1"/>
          </p:nvSpPr>
          <p:spPr>
            <a:xfrm flipV="1">
              <a:off x="35" y="910112"/>
              <a:ext cx="12188823" cy="159057"/>
            </a:xfrm>
            <a:prstGeom prst="rect">
              <a:avLst/>
            </a:prstGeom>
            <a:gradFill rotWithShape="1">
              <a:gsLst>
                <a:gs pos="0">
                  <a:srgbClr val="000000">
                    <a:alpha val="0"/>
                  </a:srgbClr>
                </a:gs>
                <a:gs pos="100000">
                  <a:srgbClr val="000000">
                    <a:alpha val="65000"/>
                  </a:srgbClr>
                </a:gs>
              </a:gsLst>
              <a:lin ang="5400000" scaled="1"/>
            </a:gradFill>
            <a:ln w="9525" algn="ctr">
              <a:noFill/>
              <a:round/>
              <a:headEnd/>
              <a:tailEnd/>
            </a:ln>
          </p:spPr>
          <p:txBody>
            <a:bodyPr/>
            <a:lstStyle/>
            <a:p>
              <a:pPr defTabSz="681626"/>
              <a:endParaRPr lang="en-US" dirty="0" smtClean="0">
                <a:solidFill>
                  <a:srgbClr val="0096D6"/>
                </a:solidFill>
                <a:latin typeface="Arial"/>
              </a:endParaRPr>
            </a:p>
          </p:txBody>
        </p:sp>
        <p:sp>
          <p:nvSpPr>
            <p:cNvPr id="26" name="Rectangle 25"/>
            <p:cNvSpPr/>
            <p:nvPr userDrawn="1"/>
          </p:nvSpPr>
          <p:spPr>
            <a:xfrm>
              <a:off x="35" y="882679"/>
              <a:ext cx="12188823" cy="27432"/>
            </a:xfrm>
            <a:prstGeom prst="rect">
              <a:avLst/>
            </a:prstGeom>
            <a:gradFill rotWithShape="1">
              <a:gsLst>
                <a:gs pos="0">
                  <a:srgbClr val="FFFFFF">
                    <a:alpha val="35000"/>
                  </a:srgbClr>
                </a:gs>
                <a:gs pos="100000">
                  <a:srgbClr val="FFFFFF">
                    <a:alpha val="0"/>
                  </a:srgbClr>
                </a:gs>
              </a:gsLst>
              <a:lin ang="0" scaled="1"/>
            </a:gradFill>
            <a:ln w="9525" algn="ctr">
              <a:noFill/>
              <a:round/>
              <a:headEnd/>
              <a:tailEnd/>
            </a:ln>
          </p:spPr>
          <p:txBody>
            <a:bodyPr/>
            <a:lstStyle/>
            <a:p>
              <a:pPr defTabSz="681626"/>
              <a:endParaRPr lang="en-US" dirty="0" smtClean="0">
                <a:solidFill>
                  <a:srgbClr val="0096D6"/>
                </a:solidFill>
                <a:latin typeface="Arial"/>
              </a:endParaRPr>
            </a:p>
          </p:txBody>
        </p:sp>
      </p:grpSp>
      <p:grpSp>
        <p:nvGrpSpPr>
          <p:cNvPr id="31" name="Group 9"/>
          <p:cNvGrpSpPr/>
          <p:nvPr userDrawn="1"/>
        </p:nvGrpSpPr>
        <p:grpSpPr>
          <a:xfrm flipH="1">
            <a:off x="27" y="6216928"/>
            <a:ext cx="9143998" cy="187632"/>
            <a:chOff x="0" y="925450"/>
            <a:chExt cx="12188824" cy="187632"/>
          </a:xfrm>
        </p:grpSpPr>
        <p:sp>
          <p:nvSpPr>
            <p:cNvPr id="32" name="Rectangle 31"/>
            <p:cNvSpPr/>
            <p:nvPr userDrawn="1"/>
          </p:nvSpPr>
          <p:spPr>
            <a:xfrm>
              <a:off x="0" y="925450"/>
              <a:ext cx="12188824" cy="159057"/>
            </a:xfrm>
            <a:prstGeom prst="rect">
              <a:avLst/>
            </a:prstGeom>
            <a:gradFill rotWithShape="1">
              <a:gsLst>
                <a:gs pos="0">
                  <a:srgbClr val="000000">
                    <a:alpha val="0"/>
                  </a:srgbClr>
                </a:gs>
                <a:gs pos="100000">
                  <a:srgbClr val="000000">
                    <a:alpha val="65000"/>
                  </a:srgbClr>
                </a:gs>
              </a:gsLst>
              <a:lin ang="5400000" scaled="1"/>
            </a:gradFill>
            <a:ln w="9525" algn="ctr">
              <a:noFill/>
              <a:round/>
              <a:headEnd/>
              <a:tailEnd/>
            </a:ln>
          </p:spPr>
          <p:txBody>
            <a:bodyPr/>
            <a:lstStyle/>
            <a:p>
              <a:pPr defTabSz="681626"/>
              <a:endParaRPr lang="en-US" dirty="0" smtClean="0">
                <a:solidFill>
                  <a:srgbClr val="0096D6"/>
                </a:solidFill>
                <a:latin typeface="Arial"/>
              </a:endParaRPr>
            </a:p>
          </p:txBody>
        </p:sp>
        <p:sp>
          <p:nvSpPr>
            <p:cNvPr id="33" name="Rectangle 32"/>
            <p:cNvSpPr/>
            <p:nvPr userDrawn="1"/>
          </p:nvSpPr>
          <p:spPr>
            <a:xfrm>
              <a:off x="0" y="1085650"/>
              <a:ext cx="12188824" cy="27432"/>
            </a:xfrm>
            <a:prstGeom prst="rect">
              <a:avLst/>
            </a:prstGeom>
            <a:gradFill rotWithShape="1">
              <a:gsLst>
                <a:gs pos="0">
                  <a:srgbClr val="FFFFFF">
                    <a:alpha val="35000"/>
                  </a:srgbClr>
                </a:gs>
                <a:gs pos="100000">
                  <a:srgbClr val="FFFFFF">
                    <a:alpha val="0"/>
                  </a:srgbClr>
                </a:gs>
              </a:gsLst>
              <a:lin ang="0" scaled="1"/>
            </a:gradFill>
            <a:ln w="9525" algn="ctr">
              <a:noFill/>
              <a:round/>
              <a:headEnd/>
              <a:tailEnd/>
            </a:ln>
          </p:spPr>
          <p:txBody>
            <a:bodyPr/>
            <a:lstStyle/>
            <a:p>
              <a:pPr defTabSz="681626"/>
              <a:endParaRPr lang="en-US" dirty="0" smtClean="0">
                <a:solidFill>
                  <a:srgbClr val="0096D6"/>
                </a:solidFill>
                <a:latin typeface="Arial"/>
              </a:endParaRPr>
            </a:p>
          </p:txBody>
        </p:sp>
      </p:grpSp>
      <p:grpSp>
        <p:nvGrpSpPr>
          <p:cNvPr id="34" name="Group 67"/>
          <p:cNvGrpSpPr/>
          <p:nvPr userDrawn="1"/>
        </p:nvGrpSpPr>
        <p:grpSpPr>
          <a:xfrm>
            <a:off x="201148" y="215286"/>
            <a:ext cx="630141" cy="447811"/>
            <a:chOff x="609606" y="528528"/>
            <a:chExt cx="1444732" cy="763787"/>
          </a:xfrm>
          <a:solidFill>
            <a:schemeClr val="bg1"/>
          </a:solidFill>
        </p:grpSpPr>
        <p:sp>
          <p:nvSpPr>
            <p:cNvPr id="35" name="Rectangle 34"/>
            <p:cNvSpPr>
              <a:spLocks noChangeArrowheads="1"/>
            </p:cNvSpPr>
            <p:nvPr/>
          </p:nvSpPr>
          <p:spPr bwMode="black">
            <a:xfrm>
              <a:off x="1016583" y="1035671"/>
              <a:ext cx="65914" cy="249729"/>
            </a:xfrm>
            <a:prstGeom prst="rect">
              <a:avLst/>
            </a:prstGeom>
            <a:grpFill/>
            <a:ln w="9525">
              <a:noFill/>
              <a:miter lim="800000"/>
              <a:headEnd/>
              <a:tailEnd/>
            </a:ln>
          </p:spPr>
          <p:txBody>
            <a:bodyPr/>
            <a:lstStyle/>
            <a:p>
              <a:pPr defTabSz="685891"/>
              <a:endParaRPr lang="en-US" sz="1400" dirty="0">
                <a:solidFill>
                  <a:srgbClr val="0096D6"/>
                </a:solidFill>
                <a:latin typeface="Arial"/>
              </a:endParaRPr>
            </a:p>
          </p:txBody>
        </p:sp>
        <p:sp>
          <p:nvSpPr>
            <p:cNvPr id="36" name="Freeform 35"/>
            <p:cNvSpPr>
              <a:spLocks/>
            </p:cNvSpPr>
            <p:nvPr/>
          </p:nvSpPr>
          <p:spPr bwMode="black">
            <a:xfrm>
              <a:off x="1400565" y="1028755"/>
              <a:ext cx="190842" cy="263560"/>
            </a:xfrm>
            <a:custGeom>
              <a:avLst/>
              <a:gdLst/>
              <a:ahLst/>
              <a:cxnLst>
                <a:cxn ang="0">
                  <a:pos x="58" y="24"/>
                </a:cxn>
                <a:cxn ang="0">
                  <a:pos x="42" y="20"/>
                </a:cxn>
                <a:cxn ang="0">
                  <a:pos x="21" y="40"/>
                </a:cxn>
                <a:cxn ang="0">
                  <a:pos x="42" y="60"/>
                </a:cxn>
                <a:cxn ang="0">
                  <a:pos x="58" y="56"/>
                </a:cxn>
                <a:cxn ang="0">
                  <a:pos x="58" y="77"/>
                </a:cxn>
                <a:cxn ang="0">
                  <a:pos x="41" y="80"/>
                </a:cxn>
                <a:cxn ang="0">
                  <a:pos x="0" y="40"/>
                </a:cxn>
                <a:cxn ang="0">
                  <a:pos x="41" y="0"/>
                </a:cxn>
                <a:cxn ang="0">
                  <a:pos x="58" y="3"/>
                </a:cxn>
                <a:cxn ang="0">
                  <a:pos x="58" y="24"/>
                </a:cxn>
              </a:cxnLst>
              <a:rect l="0" t="0" r="r" b="b"/>
              <a:pathLst>
                <a:path w="58" h="80">
                  <a:moveTo>
                    <a:pt x="58" y="24"/>
                  </a:moveTo>
                  <a:cubicBezTo>
                    <a:pt x="58" y="23"/>
                    <a:pt x="51" y="20"/>
                    <a:pt x="42" y="20"/>
                  </a:cubicBezTo>
                  <a:cubicBezTo>
                    <a:pt x="30" y="20"/>
                    <a:pt x="21" y="28"/>
                    <a:pt x="21" y="40"/>
                  </a:cubicBezTo>
                  <a:cubicBezTo>
                    <a:pt x="21" y="51"/>
                    <a:pt x="29" y="60"/>
                    <a:pt x="42" y="60"/>
                  </a:cubicBezTo>
                  <a:cubicBezTo>
                    <a:pt x="51" y="60"/>
                    <a:pt x="57" y="57"/>
                    <a:pt x="58" y="56"/>
                  </a:cubicBezTo>
                  <a:cubicBezTo>
                    <a:pt x="58" y="77"/>
                    <a:pt x="58" y="77"/>
                    <a:pt x="58" y="77"/>
                  </a:cubicBezTo>
                  <a:cubicBezTo>
                    <a:pt x="56" y="78"/>
                    <a:pt x="49" y="80"/>
                    <a:pt x="41" y="80"/>
                  </a:cubicBezTo>
                  <a:cubicBezTo>
                    <a:pt x="19" y="80"/>
                    <a:pt x="0" y="65"/>
                    <a:pt x="0" y="40"/>
                  </a:cubicBezTo>
                  <a:cubicBezTo>
                    <a:pt x="0" y="17"/>
                    <a:pt x="17" y="0"/>
                    <a:pt x="41" y="0"/>
                  </a:cubicBezTo>
                  <a:cubicBezTo>
                    <a:pt x="50" y="0"/>
                    <a:pt x="56" y="3"/>
                    <a:pt x="58" y="3"/>
                  </a:cubicBezTo>
                  <a:lnTo>
                    <a:pt x="58" y="24"/>
                  </a:lnTo>
                  <a:close/>
                </a:path>
              </a:pathLst>
            </a:custGeom>
            <a:grpFill/>
            <a:ln w="9525">
              <a:noFill/>
              <a:round/>
              <a:headEnd/>
              <a:tailEnd/>
            </a:ln>
          </p:spPr>
          <p:txBody>
            <a:bodyPr/>
            <a:lstStyle/>
            <a:p>
              <a:pPr defTabSz="685891"/>
              <a:endParaRPr lang="en-US" sz="1400" dirty="0">
                <a:solidFill>
                  <a:srgbClr val="0096D6"/>
                </a:solidFill>
                <a:latin typeface="Arial"/>
              </a:endParaRPr>
            </a:p>
          </p:txBody>
        </p:sp>
        <p:sp>
          <p:nvSpPr>
            <p:cNvPr id="37" name="Freeform 36"/>
            <p:cNvSpPr>
              <a:spLocks/>
            </p:cNvSpPr>
            <p:nvPr/>
          </p:nvSpPr>
          <p:spPr bwMode="black">
            <a:xfrm>
              <a:off x="740666" y="1028755"/>
              <a:ext cx="190842" cy="263560"/>
            </a:xfrm>
            <a:custGeom>
              <a:avLst/>
              <a:gdLst/>
              <a:ahLst/>
              <a:cxnLst>
                <a:cxn ang="0">
                  <a:pos x="58" y="24"/>
                </a:cxn>
                <a:cxn ang="0">
                  <a:pos x="42" y="20"/>
                </a:cxn>
                <a:cxn ang="0">
                  <a:pos x="21" y="40"/>
                </a:cxn>
                <a:cxn ang="0">
                  <a:pos x="42" y="60"/>
                </a:cxn>
                <a:cxn ang="0">
                  <a:pos x="58" y="56"/>
                </a:cxn>
                <a:cxn ang="0">
                  <a:pos x="58" y="77"/>
                </a:cxn>
                <a:cxn ang="0">
                  <a:pos x="40" y="80"/>
                </a:cxn>
                <a:cxn ang="0">
                  <a:pos x="0" y="40"/>
                </a:cxn>
                <a:cxn ang="0">
                  <a:pos x="40" y="0"/>
                </a:cxn>
                <a:cxn ang="0">
                  <a:pos x="58" y="3"/>
                </a:cxn>
                <a:cxn ang="0">
                  <a:pos x="58" y="24"/>
                </a:cxn>
              </a:cxnLst>
              <a:rect l="0" t="0" r="r" b="b"/>
              <a:pathLst>
                <a:path w="58" h="80">
                  <a:moveTo>
                    <a:pt x="58" y="24"/>
                  </a:moveTo>
                  <a:cubicBezTo>
                    <a:pt x="57" y="23"/>
                    <a:pt x="51" y="20"/>
                    <a:pt x="42" y="20"/>
                  </a:cubicBezTo>
                  <a:cubicBezTo>
                    <a:pt x="29" y="20"/>
                    <a:pt x="21" y="28"/>
                    <a:pt x="21" y="40"/>
                  </a:cubicBezTo>
                  <a:cubicBezTo>
                    <a:pt x="21" y="51"/>
                    <a:pt x="29" y="60"/>
                    <a:pt x="42" y="60"/>
                  </a:cubicBezTo>
                  <a:cubicBezTo>
                    <a:pt x="51" y="60"/>
                    <a:pt x="57" y="57"/>
                    <a:pt x="58" y="56"/>
                  </a:cubicBezTo>
                  <a:cubicBezTo>
                    <a:pt x="58" y="77"/>
                    <a:pt x="58" y="77"/>
                    <a:pt x="58" y="77"/>
                  </a:cubicBezTo>
                  <a:cubicBezTo>
                    <a:pt x="56" y="78"/>
                    <a:pt x="49" y="80"/>
                    <a:pt x="40" y="80"/>
                  </a:cubicBezTo>
                  <a:cubicBezTo>
                    <a:pt x="19" y="80"/>
                    <a:pt x="0" y="65"/>
                    <a:pt x="0" y="40"/>
                  </a:cubicBezTo>
                  <a:cubicBezTo>
                    <a:pt x="0" y="17"/>
                    <a:pt x="17" y="0"/>
                    <a:pt x="40" y="0"/>
                  </a:cubicBezTo>
                  <a:cubicBezTo>
                    <a:pt x="49" y="0"/>
                    <a:pt x="56" y="3"/>
                    <a:pt x="58" y="3"/>
                  </a:cubicBezTo>
                  <a:lnTo>
                    <a:pt x="58" y="24"/>
                  </a:lnTo>
                  <a:close/>
                </a:path>
              </a:pathLst>
            </a:custGeom>
            <a:grpFill/>
            <a:ln w="9525">
              <a:noFill/>
              <a:round/>
              <a:headEnd/>
              <a:tailEnd/>
            </a:ln>
          </p:spPr>
          <p:txBody>
            <a:bodyPr/>
            <a:lstStyle/>
            <a:p>
              <a:pPr defTabSz="685891"/>
              <a:endParaRPr lang="en-US" sz="1400" dirty="0">
                <a:solidFill>
                  <a:srgbClr val="0096D6"/>
                </a:solidFill>
                <a:latin typeface="Arial"/>
              </a:endParaRPr>
            </a:p>
          </p:txBody>
        </p:sp>
        <p:sp>
          <p:nvSpPr>
            <p:cNvPr id="38" name="Freeform 37"/>
            <p:cNvSpPr>
              <a:spLocks noEditPoints="1"/>
            </p:cNvSpPr>
            <p:nvPr/>
          </p:nvSpPr>
          <p:spPr bwMode="black">
            <a:xfrm>
              <a:off x="1660386" y="1028755"/>
              <a:ext cx="262121" cy="263560"/>
            </a:xfrm>
            <a:custGeom>
              <a:avLst/>
              <a:gdLst/>
              <a:ahLst/>
              <a:cxnLst>
                <a:cxn ang="0">
                  <a:pos x="80" y="40"/>
                </a:cxn>
                <a:cxn ang="0">
                  <a:pos x="40" y="80"/>
                </a:cxn>
                <a:cxn ang="0">
                  <a:pos x="0" y="40"/>
                </a:cxn>
                <a:cxn ang="0">
                  <a:pos x="40" y="0"/>
                </a:cxn>
                <a:cxn ang="0">
                  <a:pos x="80" y="40"/>
                </a:cxn>
                <a:cxn ang="0">
                  <a:pos x="40" y="20"/>
                </a:cxn>
                <a:cxn ang="0">
                  <a:pos x="20" y="40"/>
                </a:cxn>
                <a:cxn ang="0">
                  <a:pos x="40" y="60"/>
                </a:cxn>
                <a:cxn ang="0">
                  <a:pos x="60" y="40"/>
                </a:cxn>
                <a:cxn ang="0">
                  <a:pos x="40" y="20"/>
                </a:cxn>
              </a:cxnLst>
              <a:rect l="0" t="0" r="r" b="b"/>
              <a:pathLst>
                <a:path w="80" h="80">
                  <a:moveTo>
                    <a:pt x="80" y="40"/>
                  </a:moveTo>
                  <a:cubicBezTo>
                    <a:pt x="80" y="62"/>
                    <a:pt x="64" y="80"/>
                    <a:pt x="40" y="80"/>
                  </a:cubicBezTo>
                  <a:cubicBezTo>
                    <a:pt x="16" y="80"/>
                    <a:pt x="0" y="62"/>
                    <a:pt x="0" y="40"/>
                  </a:cubicBezTo>
                  <a:cubicBezTo>
                    <a:pt x="0" y="18"/>
                    <a:pt x="16" y="0"/>
                    <a:pt x="40" y="0"/>
                  </a:cubicBezTo>
                  <a:cubicBezTo>
                    <a:pt x="64" y="0"/>
                    <a:pt x="80" y="18"/>
                    <a:pt x="80" y="40"/>
                  </a:cubicBezTo>
                  <a:moveTo>
                    <a:pt x="40" y="20"/>
                  </a:moveTo>
                  <a:cubicBezTo>
                    <a:pt x="29" y="20"/>
                    <a:pt x="20" y="29"/>
                    <a:pt x="20" y="40"/>
                  </a:cubicBezTo>
                  <a:cubicBezTo>
                    <a:pt x="20" y="51"/>
                    <a:pt x="29" y="60"/>
                    <a:pt x="40" y="60"/>
                  </a:cubicBezTo>
                  <a:cubicBezTo>
                    <a:pt x="51" y="60"/>
                    <a:pt x="60" y="51"/>
                    <a:pt x="60" y="40"/>
                  </a:cubicBezTo>
                  <a:cubicBezTo>
                    <a:pt x="60" y="29"/>
                    <a:pt x="51" y="20"/>
                    <a:pt x="40" y="20"/>
                  </a:cubicBezTo>
                </a:path>
              </a:pathLst>
            </a:custGeom>
            <a:grpFill/>
            <a:ln w="9525">
              <a:noFill/>
              <a:round/>
              <a:headEnd/>
              <a:tailEnd/>
            </a:ln>
          </p:spPr>
          <p:txBody>
            <a:bodyPr/>
            <a:lstStyle/>
            <a:p>
              <a:pPr defTabSz="685891"/>
              <a:endParaRPr lang="en-US" sz="1400" dirty="0">
                <a:solidFill>
                  <a:srgbClr val="0096D6"/>
                </a:solidFill>
                <a:latin typeface="Arial"/>
              </a:endParaRPr>
            </a:p>
          </p:txBody>
        </p:sp>
        <p:sp>
          <p:nvSpPr>
            <p:cNvPr id="39" name="Freeform 38"/>
            <p:cNvSpPr>
              <a:spLocks/>
            </p:cNvSpPr>
            <p:nvPr/>
          </p:nvSpPr>
          <p:spPr bwMode="black">
            <a:xfrm>
              <a:off x="1167569" y="1028755"/>
              <a:ext cx="170915" cy="263560"/>
            </a:xfrm>
            <a:custGeom>
              <a:avLst/>
              <a:gdLst/>
              <a:ahLst/>
              <a:cxnLst>
                <a:cxn ang="0">
                  <a:pos x="47" y="19"/>
                </a:cxn>
                <a:cxn ang="0">
                  <a:pos x="32" y="17"/>
                </a:cxn>
                <a:cxn ang="0">
                  <a:pos x="20" y="23"/>
                </a:cxn>
                <a:cxn ang="0">
                  <a:pos x="29" y="30"/>
                </a:cxn>
                <a:cxn ang="0">
                  <a:pos x="34" y="32"/>
                </a:cxn>
                <a:cxn ang="0">
                  <a:pos x="52" y="54"/>
                </a:cxn>
                <a:cxn ang="0">
                  <a:pos x="21" y="80"/>
                </a:cxn>
                <a:cxn ang="0">
                  <a:pos x="0" y="77"/>
                </a:cxn>
                <a:cxn ang="0">
                  <a:pos x="0" y="60"/>
                </a:cxn>
                <a:cxn ang="0">
                  <a:pos x="18" y="63"/>
                </a:cxn>
                <a:cxn ang="0">
                  <a:pos x="32" y="56"/>
                </a:cxn>
                <a:cxn ang="0">
                  <a:pos x="23" y="48"/>
                </a:cxn>
                <a:cxn ang="0">
                  <a:pos x="19" y="47"/>
                </a:cxn>
                <a:cxn ang="0">
                  <a:pos x="0" y="24"/>
                </a:cxn>
                <a:cxn ang="0">
                  <a:pos x="28" y="0"/>
                </a:cxn>
                <a:cxn ang="0">
                  <a:pos x="47" y="3"/>
                </a:cxn>
                <a:cxn ang="0">
                  <a:pos x="47" y="19"/>
                </a:cxn>
              </a:cxnLst>
              <a:rect l="0" t="0" r="r" b="b"/>
              <a:pathLst>
                <a:path w="52" h="80">
                  <a:moveTo>
                    <a:pt x="47" y="19"/>
                  </a:moveTo>
                  <a:cubicBezTo>
                    <a:pt x="47" y="19"/>
                    <a:pt x="38" y="17"/>
                    <a:pt x="32" y="17"/>
                  </a:cubicBezTo>
                  <a:cubicBezTo>
                    <a:pt x="24" y="17"/>
                    <a:pt x="20" y="19"/>
                    <a:pt x="20" y="23"/>
                  </a:cubicBezTo>
                  <a:cubicBezTo>
                    <a:pt x="20" y="28"/>
                    <a:pt x="26" y="29"/>
                    <a:pt x="29" y="30"/>
                  </a:cubicBezTo>
                  <a:cubicBezTo>
                    <a:pt x="34" y="32"/>
                    <a:pt x="34" y="32"/>
                    <a:pt x="34" y="32"/>
                  </a:cubicBezTo>
                  <a:cubicBezTo>
                    <a:pt x="47" y="36"/>
                    <a:pt x="52" y="45"/>
                    <a:pt x="52" y="54"/>
                  </a:cubicBezTo>
                  <a:cubicBezTo>
                    <a:pt x="52" y="73"/>
                    <a:pt x="35" y="80"/>
                    <a:pt x="21" y="80"/>
                  </a:cubicBezTo>
                  <a:cubicBezTo>
                    <a:pt x="10" y="80"/>
                    <a:pt x="1" y="78"/>
                    <a:pt x="0" y="77"/>
                  </a:cubicBezTo>
                  <a:cubicBezTo>
                    <a:pt x="0" y="60"/>
                    <a:pt x="0" y="60"/>
                    <a:pt x="0" y="60"/>
                  </a:cubicBezTo>
                  <a:cubicBezTo>
                    <a:pt x="2" y="60"/>
                    <a:pt x="10" y="63"/>
                    <a:pt x="18" y="63"/>
                  </a:cubicBezTo>
                  <a:cubicBezTo>
                    <a:pt x="28" y="63"/>
                    <a:pt x="32" y="60"/>
                    <a:pt x="32" y="56"/>
                  </a:cubicBezTo>
                  <a:cubicBezTo>
                    <a:pt x="32" y="52"/>
                    <a:pt x="28" y="49"/>
                    <a:pt x="23" y="48"/>
                  </a:cubicBezTo>
                  <a:cubicBezTo>
                    <a:pt x="22" y="48"/>
                    <a:pt x="21" y="47"/>
                    <a:pt x="19" y="47"/>
                  </a:cubicBezTo>
                  <a:cubicBezTo>
                    <a:pt x="9" y="43"/>
                    <a:pt x="0" y="37"/>
                    <a:pt x="0" y="24"/>
                  </a:cubicBezTo>
                  <a:cubicBezTo>
                    <a:pt x="0" y="10"/>
                    <a:pt x="10" y="0"/>
                    <a:pt x="28" y="0"/>
                  </a:cubicBezTo>
                  <a:cubicBezTo>
                    <a:pt x="37" y="0"/>
                    <a:pt x="46" y="3"/>
                    <a:pt x="47" y="3"/>
                  </a:cubicBezTo>
                  <a:lnTo>
                    <a:pt x="47" y="19"/>
                  </a:lnTo>
                  <a:close/>
                </a:path>
              </a:pathLst>
            </a:custGeom>
            <a:grpFill/>
            <a:ln w="9525">
              <a:noFill/>
              <a:round/>
              <a:headEnd/>
              <a:tailEnd/>
            </a:ln>
          </p:spPr>
          <p:txBody>
            <a:bodyPr/>
            <a:lstStyle/>
            <a:p>
              <a:pPr defTabSz="685891"/>
              <a:endParaRPr lang="en-US" sz="1400" dirty="0">
                <a:solidFill>
                  <a:srgbClr val="0096D6"/>
                </a:solidFill>
                <a:latin typeface="Arial"/>
              </a:endParaRPr>
            </a:p>
          </p:txBody>
        </p:sp>
        <p:sp>
          <p:nvSpPr>
            <p:cNvPr id="56" name="Freeform 55"/>
            <p:cNvSpPr>
              <a:spLocks/>
            </p:cNvSpPr>
            <p:nvPr/>
          </p:nvSpPr>
          <p:spPr bwMode="black">
            <a:xfrm>
              <a:off x="609606" y="732922"/>
              <a:ext cx="62081" cy="128323"/>
            </a:xfrm>
            <a:custGeom>
              <a:avLst/>
              <a:gdLst/>
              <a:ahLst/>
              <a:cxnLst>
                <a:cxn ang="0">
                  <a:pos x="19" y="10"/>
                </a:cxn>
                <a:cxn ang="0">
                  <a:pos x="10" y="0"/>
                </a:cxn>
                <a:cxn ang="0">
                  <a:pos x="0" y="10"/>
                </a:cxn>
                <a:cxn ang="0">
                  <a:pos x="0" y="30"/>
                </a:cxn>
                <a:cxn ang="0">
                  <a:pos x="10" y="39"/>
                </a:cxn>
                <a:cxn ang="0">
                  <a:pos x="19" y="30"/>
                </a:cxn>
                <a:cxn ang="0">
                  <a:pos x="19" y="10"/>
                </a:cxn>
              </a:cxnLst>
              <a:rect l="0" t="0" r="r" b="b"/>
              <a:pathLst>
                <a:path w="19" h="39">
                  <a:moveTo>
                    <a:pt x="19" y="10"/>
                  </a:moveTo>
                  <a:cubicBezTo>
                    <a:pt x="19" y="4"/>
                    <a:pt x="15" y="0"/>
                    <a:pt x="10" y="0"/>
                  </a:cubicBezTo>
                  <a:cubicBezTo>
                    <a:pt x="4" y="0"/>
                    <a:pt x="0" y="4"/>
                    <a:pt x="0" y="10"/>
                  </a:cubicBezTo>
                  <a:cubicBezTo>
                    <a:pt x="0" y="30"/>
                    <a:pt x="0" y="30"/>
                    <a:pt x="0" y="30"/>
                  </a:cubicBezTo>
                  <a:cubicBezTo>
                    <a:pt x="0" y="35"/>
                    <a:pt x="4" y="39"/>
                    <a:pt x="10" y="39"/>
                  </a:cubicBezTo>
                  <a:cubicBezTo>
                    <a:pt x="15" y="39"/>
                    <a:pt x="19" y="35"/>
                    <a:pt x="19" y="30"/>
                  </a:cubicBezTo>
                  <a:lnTo>
                    <a:pt x="19" y="10"/>
                  </a:lnTo>
                  <a:close/>
                </a:path>
              </a:pathLst>
            </a:custGeom>
            <a:grpFill/>
            <a:ln w="9525">
              <a:noFill/>
              <a:round/>
              <a:headEnd/>
              <a:tailEnd/>
            </a:ln>
          </p:spPr>
          <p:txBody>
            <a:bodyPr/>
            <a:lstStyle/>
            <a:p>
              <a:pPr defTabSz="685891"/>
              <a:endParaRPr lang="en-US" sz="1400" dirty="0">
                <a:solidFill>
                  <a:srgbClr val="0096D6"/>
                </a:solidFill>
                <a:latin typeface="Arial"/>
              </a:endParaRPr>
            </a:p>
          </p:txBody>
        </p:sp>
        <p:sp>
          <p:nvSpPr>
            <p:cNvPr id="57" name="Freeform 56"/>
            <p:cNvSpPr>
              <a:spLocks/>
            </p:cNvSpPr>
            <p:nvPr/>
          </p:nvSpPr>
          <p:spPr bwMode="black">
            <a:xfrm>
              <a:off x="783587" y="646860"/>
              <a:ext cx="62081" cy="214383"/>
            </a:xfrm>
            <a:custGeom>
              <a:avLst/>
              <a:gdLst/>
              <a:ahLst/>
              <a:cxnLst>
                <a:cxn ang="0">
                  <a:pos x="19" y="9"/>
                </a:cxn>
                <a:cxn ang="0">
                  <a:pos x="9" y="0"/>
                </a:cxn>
                <a:cxn ang="0">
                  <a:pos x="0" y="9"/>
                </a:cxn>
                <a:cxn ang="0">
                  <a:pos x="0" y="56"/>
                </a:cxn>
                <a:cxn ang="0">
                  <a:pos x="9" y="65"/>
                </a:cxn>
                <a:cxn ang="0">
                  <a:pos x="19" y="56"/>
                </a:cxn>
                <a:cxn ang="0">
                  <a:pos x="19" y="9"/>
                </a:cxn>
              </a:cxnLst>
              <a:rect l="0" t="0" r="r" b="b"/>
              <a:pathLst>
                <a:path w="19" h="65">
                  <a:moveTo>
                    <a:pt x="19" y="9"/>
                  </a:moveTo>
                  <a:cubicBezTo>
                    <a:pt x="19" y="4"/>
                    <a:pt x="14" y="0"/>
                    <a:pt x="9" y="0"/>
                  </a:cubicBezTo>
                  <a:cubicBezTo>
                    <a:pt x="4" y="0"/>
                    <a:pt x="0" y="4"/>
                    <a:pt x="0" y="9"/>
                  </a:cubicBezTo>
                  <a:cubicBezTo>
                    <a:pt x="0" y="56"/>
                    <a:pt x="0" y="56"/>
                    <a:pt x="0" y="56"/>
                  </a:cubicBezTo>
                  <a:cubicBezTo>
                    <a:pt x="0" y="61"/>
                    <a:pt x="4" y="65"/>
                    <a:pt x="9" y="65"/>
                  </a:cubicBezTo>
                  <a:cubicBezTo>
                    <a:pt x="14" y="65"/>
                    <a:pt x="19" y="61"/>
                    <a:pt x="19" y="56"/>
                  </a:cubicBezTo>
                  <a:lnTo>
                    <a:pt x="19" y="9"/>
                  </a:lnTo>
                  <a:close/>
                </a:path>
              </a:pathLst>
            </a:custGeom>
            <a:grpFill/>
            <a:ln w="9525">
              <a:noFill/>
              <a:round/>
              <a:headEnd/>
              <a:tailEnd/>
            </a:ln>
          </p:spPr>
          <p:txBody>
            <a:bodyPr/>
            <a:lstStyle/>
            <a:p>
              <a:pPr defTabSz="685891"/>
              <a:endParaRPr lang="en-US" sz="1400" dirty="0">
                <a:solidFill>
                  <a:srgbClr val="0096D6"/>
                </a:solidFill>
                <a:latin typeface="Arial"/>
              </a:endParaRPr>
            </a:p>
          </p:txBody>
        </p:sp>
        <p:sp>
          <p:nvSpPr>
            <p:cNvPr id="58" name="Freeform 57"/>
            <p:cNvSpPr>
              <a:spLocks/>
            </p:cNvSpPr>
            <p:nvPr/>
          </p:nvSpPr>
          <p:spPr bwMode="black">
            <a:xfrm>
              <a:off x="954502" y="528528"/>
              <a:ext cx="62081" cy="394956"/>
            </a:xfrm>
            <a:custGeom>
              <a:avLst/>
              <a:gdLst/>
              <a:ahLst/>
              <a:cxnLst>
                <a:cxn ang="0">
                  <a:pos x="19" y="9"/>
                </a:cxn>
                <a:cxn ang="0">
                  <a:pos x="10" y="0"/>
                </a:cxn>
                <a:cxn ang="0">
                  <a:pos x="0" y="9"/>
                </a:cxn>
                <a:cxn ang="0">
                  <a:pos x="0" y="111"/>
                </a:cxn>
                <a:cxn ang="0">
                  <a:pos x="10" y="120"/>
                </a:cxn>
                <a:cxn ang="0">
                  <a:pos x="19" y="111"/>
                </a:cxn>
                <a:cxn ang="0">
                  <a:pos x="19" y="9"/>
                </a:cxn>
              </a:cxnLst>
              <a:rect l="0" t="0" r="r" b="b"/>
              <a:pathLst>
                <a:path w="19" h="120">
                  <a:moveTo>
                    <a:pt x="19" y="9"/>
                  </a:moveTo>
                  <a:cubicBezTo>
                    <a:pt x="19" y="4"/>
                    <a:pt x="15" y="0"/>
                    <a:pt x="10" y="0"/>
                  </a:cubicBezTo>
                  <a:cubicBezTo>
                    <a:pt x="5" y="0"/>
                    <a:pt x="0" y="4"/>
                    <a:pt x="0" y="9"/>
                  </a:cubicBezTo>
                  <a:cubicBezTo>
                    <a:pt x="0" y="111"/>
                    <a:pt x="0" y="111"/>
                    <a:pt x="0" y="111"/>
                  </a:cubicBezTo>
                  <a:cubicBezTo>
                    <a:pt x="0" y="116"/>
                    <a:pt x="5" y="120"/>
                    <a:pt x="10" y="120"/>
                  </a:cubicBezTo>
                  <a:cubicBezTo>
                    <a:pt x="15" y="120"/>
                    <a:pt x="19" y="116"/>
                    <a:pt x="19" y="111"/>
                  </a:cubicBezTo>
                  <a:lnTo>
                    <a:pt x="19" y="9"/>
                  </a:lnTo>
                  <a:close/>
                </a:path>
              </a:pathLst>
            </a:custGeom>
            <a:grpFill/>
            <a:ln w="9525">
              <a:noFill/>
              <a:round/>
              <a:headEnd/>
              <a:tailEnd/>
            </a:ln>
          </p:spPr>
          <p:txBody>
            <a:bodyPr/>
            <a:lstStyle/>
            <a:p>
              <a:pPr defTabSz="685891"/>
              <a:endParaRPr lang="en-US" sz="1400" dirty="0">
                <a:solidFill>
                  <a:srgbClr val="0096D6"/>
                </a:solidFill>
                <a:latin typeface="Arial"/>
              </a:endParaRPr>
            </a:p>
          </p:txBody>
        </p:sp>
        <p:sp>
          <p:nvSpPr>
            <p:cNvPr id="64" name="Freeform 63"/>
            <p:cNvSpPr>
              <a:spLocks/>
            </p:cNvSpPr>
            <p:nvPr/>
          </p:nvSpPr>
          <p:spPr bwMode="black">
            <a:xfrm>
              <a:off x="1128481" y="646860"/>
              <a:ext cx="62081" cy="214383"/>
            </a:xfrm>
            <a:custGeom>
              <a:avLst/>
              <a:gdLst/>
              <a:ahLst/>
              <a:cxnLst>
                <a:cxn ang="0">
                  <a:pos x="19" y="9"/>
                </a:cxn>
                <a:cxn ang="0">
                  <a:pos x="9" y="0"/>
                </a:cxn>
                <a:cxn ang="0">
                  <a:pos x="0" y="9"/>
                </a:cxn>
                <a:cxn ang="0">
                  <a:pos x="0" y="56"/>
                </a:cxn>
                <a:cxn ang="0">
                  <a:pos x="9" y="65"/>
                </a:cxn>
                <a:cxn ang="0">
                  <a:pos x="19" y="56"/>
                </a:cxn>
                <a:cxn ang="0">
                  <a:pos x="19" y="9"/>
                </a:cxn>
              </a:cxnLst>
              <a:rect l="0" t="0" r="r" b="b"/>
              <a:pathLst>
                <a:path w="19" h="65">
                  <a:moveTo>
                    <a:pt x="19" y="9"/>
                  </a:moveTo>
                  <a:cubicBezTo>
                    <a:pt x="19" y="4"/>
                    <a:pt x="15" y="0"/>
                    <a:pt x="9" y="0"/>
                  </a:cubicBezTo>
                  <a:cubicBezTo>
                    <a:pt x="4" y="0"/>
                    <a:pt x="0" y="4"/>
                    <a:pt x="0" y="9"/>
                  </a:cubicBezTo>
                  <a:cubicBezTo>
                    <a:pt x="0" y="56"/>
                    <a:pt x="0" y="56"/>
                    <a:pt x="0" y="56"/>
                  </a:cubicBezTo>
                  <a:cubicBezTo>
                    <a:pt x="0" y="61"/>
                    <a:pt x="4" y="65"/>
                    <a:pt x="9" y="65"/>
                  </a:cubicBezTo>
                  <a:cubicBezTo>
                    <a:pt x="15" y="65"/>
                    <a:pt x="19" y="61"/>
                    <a:pt x="19" y="56"/>
                  </a:cubicBezTo>
                  <a:lnTo>
                    <a:pt x="19" y="9"/>
                  </a:lnTo>
                  <a:close/>
                </a:path>
              </a:pathLst>
            </a:custGeom>
            <a:grpFill/>
            <a:ln w="9525">
              <a:noFill/>
              <a:round/>
              <a:headEnd/>
              <a:tailEnd/>
            </a:ln>
          </p:spPr>
          <p:txBody>
            <a:bodyPr/>
            <a:lstStyle/>
            <a:p>
              <a:pPr defTabSz="685891"/>
              <a:endParaRPr lang="en-US" sz="1400" dirty="0">
                <a:solidFill>
                  <a:srgbClr val="0096D6"/>
                </a:solidFill>
                <a:latin typeface="Arial"/>
              </a:endParaRPr>
            </a:p>
          </p:txBody>
        </p:sp>
        <p:sp>
          <p:nvSpPr>
            <p:cNvPr id="65" name="Freeform 64"/>
            <p:cNvSpPr>
              <a:spLocks/>
            </p:cNvSpPr>
            <p:nvPr/>
          </p:nvSpPr>
          <p:spPr bwMode="black">
            <a:xfrm>
              <a:off x="1298630" y="732922"/>
              <a:ext cx="65914" cy="128323"/>
            </a:xfrm>
            <a:custGeom>
              <a:avLst/>
              <a:gdLst/>
              <a:ahLst/>
              <a:cxnLst>
                <a:cxn ang="0">
                  <a:pos x="20" y="10"/>
                </a:cxn>
                <a:cxn ang="0">
                  <a:pos x="10" y="0"/>
                </a:cxn>
                <a:cxn ang="0">
                  <a:pos x="0" y="10"/>
                </a:cxn>
                <a:cxn ang="0">
                  <a:pos x="0" y="30"/>
                </a:cxn>
                <a:cxn ang="0">
                  <a:pos x="10" y="39"/>
                </a:cxn>
                <a:cxn ang="0">
                  <a:pos x="20" y="30"/>
                </a:cxn>
                <a:cxn ang="0">
                  <a:pos x="20" y="10"/>
                </a:cxn>
              </a:cxnLst>
              <a:rect l="0" t="0" r="r" b="b"/>
              <a:pathLst>
                <a:path w="20" h="39">
                  <a:moveTo>
                    <a:pt x="20" y="10"/>
                  </a:moveTo>
                  <a:cubicBezTo>
                    <a:pt x="20" y="4"/>
                    <a:pt x="15" y="0"/>
                    <a:pt x="10" y="0"/>
                  </a:cubicBezTo>
                  <a:cubicBezTo>
                    <a:pt x="5" y="0"/>
                    <a:pt x="0" y="4"/>
                    <a:pt x="0" y="10"/>
                  </a:cubicBezTo>
                  <a:cubicBezTo>
                    <a:pt x="0" y="30"/>
                    <a:pt x="0" y="30"/>
                    <a:pt x="0" y="30"/>
                  </a:cubicBezTo>
                  <a:cubicBezTo>
                    <a:pt x="0" y="35"/>
                    <a:pt x="5" y="39"/>
                    <a:pt x="10" y="39"/>
                  </a:cubicBezTo>
                  <a:cubicBezTo>
                    <a:pt x="15" y="39"/>
                    <a:pt x="20" y="35"/>
                    <a:pt x="20" y="30"/>
                  </a:cubicBezTo>
                  <a:lnTo>
                    <a:pt x="20" y="10"/>
                  </a:lnTo>
                  <a:close/>
                </a:path>
              </a:pathLst>
            </a:custGeom>
            <a:grpFill/>
            <a:ln w="9525">
              <a:noFill/>
              <a:round/>
              <a:headEnd/>
              <a:tailEnd/>
            </a:ln>
          </p:spPr>
          <p:txBody>
            <a:bodyPr/>
            <a:lstStyle/>
            <a:p>
              <a:pPr defTabSz="685891"/>
              <a:endParaRPr lang="en-US" sz="1400" dirty="0">
                <a:solidFill>
                  <a:srgbClr val="0096D6"/>
                </a:solidFill>
                <a:latin typeface="Arial"/>
              </a:endParaRPr>
            </a:p>
          </p:txBody>
        </p:sp>
        <p:sp>
          <p:nvSpPr>
            <p:cNvPr id="66" name="Freeform 65"/>
            <p:cNvSpPr>
              <a:spLocks/>
            </p:cNvSpPr>
            <p:nvPr/>
          </p:nvSpPr>
          <p:spPr bwMode="black">
            <a:xfrm>
              <a:off x="1472609" y="646860"/>
              <a:ext cx="62847" cy="214383"/>
            </a:xfrm>
            <a:custGeom>
              <a:avLst/>
              <a:gdLst/>
              <a:ahLst/>
              <a:cxnLst>
                <a:cxn ang="0">
                  <a:pos x="19" y="9"/>
                </a:cxn>
                <a:cxn ang="0">
                  <a:pos x="10" y="0"/>
                </a:cxn>
                <a:cxn ang="0">
                  <a:pos x="0" y="9"/>
                </a:cxn>
                <a:cxn ang="0">
                  <a:pos x="0" y="56"/>
                </a:cxn>
                <a:cxn ang="0">
                  <a:pos x="10" y="65"/>
                </a:cxn>
                <a:cxn ang="0">
                  <a:pos x="19" y="56"/>
                </a:cxn>
                <a:cxn ang="0">
                  <a:pos x="19" y="9"/>
                </a:cxn>
              </a:cxnLst>
              <a:rect l="0" t="0" r="r" b="b"/>
              <a:pathLst>
                <a:path w="19" h="65">
                  <a:moveTo>
                    <a:pt x="19" y="9"/>
                  </a:moveTo>
                  <a:cubicBezTo>
                    <a:pt x="19" y="4"/>
                    <a:pt x="15" y="0"/>
                    <a:pt x="10" y="0"/>
                  </a:cubicBezTo>
                  <a:cubicBezTo>
                    <a:pt x="4" y="0"/>
                    <a:pt x="0" y="4"/>
                    <a:pt x="0" y="9"/>
                  </a:cubicBezTo>
                  <a:cubicBezTo>
                    <a:pt x="0" y="56"/>
                    <a:pt x="0" y="56"/>
                    <a:pt x="0" y="56"/>
                  </a:cubicBezTo>
                  <a:cubicBezTo>
                    <a:pt x="0" y="61"/>
                    <a:pt x="4" y="65"/>
                    <a:pt x="10" y="65"/>
                  </a:cubicBezTo>
                  <a:cubicBezTo>
                    <a:pt x="15" y="65"/>
                    <a:pt x="19" y="61"/>
                    <a:pt x="19" y="56"/>
                  </a:cubicBezTo>
                  <a:lnTo>
                    <a:pt x="19" y="9"/>
                  </a:lnTo>
                  <a:close/>
                </a:path>
              </a:pathLst>
            </a:custGeom>
            <a:grpFill/>
            <a:ln w="9525">
              <a:noFill/>
              <a:round/>
              <a:headEnd/>
              <a:tailEnd/>
            </a:ln>
          </p:spPr>
          <p:txBody>
            <a:bodyPr/>
            <a:lstStyle/>
            <a:p>
              <a:pPr defTabSz="685891"/>
              <a:endParaRPr lang="en-US" sz="1400" dirty="0">
                <a:solidFill>
                  <a:srgbClr val="0096D6"/>
                </a:solidFill>
                <a:latin typeface="Arial"/>
              </a:endParaRPr>
            </a:p>
          </p:txBody>
        </p:sp>
        <p:sp>
          <p:nvSpPr>
            <p:cNvPr id="67" name="Freeform 66"/>
            <p:cNvSpPr>
              <a:spLocks/>
            </p:cNvSpPr>
            <p:nvPr/>
          </p:nvSpPr>
          <p:spPr bwMode="black">
            <a:xfrm>
              <a:off x="1646588" y="528528"/>
              <a:ext cx="62847" cy="394956"/>
            </a:xfrm>
            <a:custGeom>
              <a:avLst/>
              <a:gdLst/>
              <a:ahLst/>
              <a:cxnLst>
                <a:cxn ang="0">
                  <a:pos x="19" y="9"/>
                </a:cxn>
                <a:cxn ang="0">
                  <a:pos x="9" y="0"/>
                </a:cxn>
                <a:cxn ang="0">
                  <a:pos x="0" y="9"/>
                </a:cxn>
                <a:cxn ang="0">
                  <a:pos x="0" y="111"/>
                </a:cxn>
                <a:cxn ang="0">
                  <a:pos x="9" y="120"/>
                </a:cxn>
                <a:cxn ang="0">
                  <a:pos x="19" y="111"/>
                </a:cxn>
                <a:cxn ang="0">
                  <a:pos x="19" y="9"/>
                </a:cxn>
              </a:cxnLst>
              <a:rect l="0" t="0" r="r" b="b"/>
              <a:pathLst>
                <a:path w="19" h="120">
                  <a:moveTo>
                    <a:pt x="19" y="9"/>
                  </a:moveTo>
                  <a:cubicBezTo>
                    <a:pt x="19" y="4"/>
                    <a:pt x="15" y="0"/>
                    <a:pt x="9" y="0"/>
                  </a:cubicBezTo>
                  <a:cubicBezTo>
                    <a:pt x="4" y="0"/>
                    <a:pt x="0" y="4"/>
                    <a:pt x="0" y="9"/>
                  </a:cubicBezTo>
                  <a:cubicBezTo>
                    <a:pt x="0" y="111"/>
                    <a:pt x="0" y="111"/>
                    <a:pt x="0" y="111"/>
                  </a:cubicBezTo>
                  <a:cubicBezTo>
                    <a:pt x="0" y="116"/>
                    <a:pt x="4" y="120"/>
                    <a:pt x="9" y="120"/>
                  </a:cubicBezTo>
                  <a:cubicBezTo>
                    <a:pt x="15" y="120"/>
                    <a:pt x="19" y="116"/>
                    <a:pt x="19" y="111"/>
                  </a:cubicBezTo>
                  <a:lnTo>
                    <a:pt x="19" y="9"/>
                  </a:lnTo>
                  <a:close/>
                </a:path>
              </a:pathLst>
            </a:custGeom>
            <a:grpFill/>
            <a:ln w="9525">
              <a:noFill/>
              <a:round/>
              <a:headEnd/>
              <a:tailEnd/>
            </a:ln>
          </p:spPr>
          <p:txBody>
            <a:bodyPr/>
            <a:lstStyle/>
            <a:p>
              <a:pPr defTabSz="685891"/>
              <a:endParaRPr lang="en-US" sz="1400" dirty="0">
                <a:solidFill>
                  <a:srgbClr val="0096D6"/>
                </a:solidFill>
                <a:latin typeface="Arial"/>
              </a:endParaRPr>
            </a:p>
          </p:txBody>
        </p:sp>
        <p:sp>
          <p:nvSpPr>
            <p:cNvPr id="68" name="Freeform 67"/>
            <p:cNvSpPr>
              <a:spLocks/>
            </p:cNvSpPr>
            <p:nvPr/>
          </p:nvSpPr>
          <p:spPr bwMode="black">
            <a:xfrm>
              <a:off x="1817502" y="646864"/>
              <a:ext cx="62847" cy="214383"/>
            </a:xfrm>
            <a:custGeom>
              <a:avLst/>
              <a:gdLst/>
              <a:ahLst/>
              <a:cxnLst>
                <a:cxn ang="0">
                  <a:pos x="19" y="9"/>
                </a:cxn>
                <a:cxn ang="0">
                  <a:pos x="10" y="0"/>
                </a:cxn>
                <a:cxn ang="0">
                  <a:pos x="0" y="9"/>
                </a:cxn>
                <a:cxn ang="0">
                  <a:pos x="0" y="56"/>
                </a:cxn>
                <a:cxn ang="0">
                  <a:pos x="10" y="65"/>
                </a:cxn>
                <a:cxn ang="0">
                  <a:pos x="19" y="56"/>
                </a:cxn>
                <a:cxn ang="0">
                  <a:pos x="19" y="9"/>
                </a:cxn>
              </a:cxnLst>
              <a:rect l="0" t="0" r="r" b="b"/>
              <a:pathLst>
                <a:path w="19" h="65">
                  <a:moveTo>
                    <a:pt x="19" y="9"/>
                  </a:moveTo>
                  <a:cubicBezTo>
                    <a:pt x="19" y="4"/>
                    <a:pt x="15" y="0"/>
                    <a:pt x="10" y="0"/>
                  </a:cubicBezTo>
                  <a:cubicBezTo>
                    <a:pt x="5" y="0"/>
                    <a:pt x="0" y="4"/>
                    <a:pt x="0" y="9"/>
                  </a:cubicBezTo>
                  <a:cubicBezTo>
                    <a:pt x="0" y="56"/>
                    <a:pt x="0" y="56"/>
                    <a:pt x="0" y="56"/>
                  </a:cubicBezTo>
                  <a:cubicBezTo>
                    <a:pt x="0" y="61"/>
                    <a:pt x="5" y="65"/>
                    <a:pt x="10" y="65"/>
                  </a:cubicBezTo>
                  <a:cubicBezTo>
                    <a:pt x="15" y="65"/>
                    <a:pt x="19" y="61"/>
                    <a:pt x="19" y="56"/>
                  </a:cubicBezTo>
                  <a:lnTo>
                    <a:pt x="19" y="9"/>
                  </a:lnTo>
                  <a:close/>
                </a:path>
              </a:pathLst>
            </a:custGeom>
            <a:grpFill/>
            <a:ln w="9525">
              <a:noFill/>
              <a:round/>
              <a:headEnd/>
              <a:tailEnd/>
            </a:ln>
          </p:spPr>
          <p:txBody>
            <a:bodyPr/>
            <a:lstStyle/>
            <a:p>
              <a:pPr defTabSz="685891"/>
              <a:endParaRPr lang="en-US" sz="1400" dirty="0">
                <a:solidFill>
                  <a:srgbClr val="0096D6"/>
                </a:solidFill>
                <a:latin typeface="Arial"/>
              </a:endParaRPr>
            </a:p>
          </p:txBody>
        </p:sp>
        <p:sp>
          <p:nvSpPr>
            <p:cNvPr id="69" name="Freeform 68"/>
            <p:cNvSpPr>
              <a:spLocks/>
            </p:cNvSpPr>
            <p:nvPr/>
          </p:nvSpPr>
          <p:spPr bwMode="black">
            <a:xfrm>
              <a:off x="1991491" y="732927"/>
              <a:ext cx="62847" cy="128323"/>
            </a:xfrm>
            <a:custGeom>
              <a:avLst/>
              <a:gdLst/>
              <a:ahLst/>
              <a:cxnLst>
                <a:cxn ang="0">
                  <a:pos x="19" y="10"/>
                </a:cxn>
                <a:cxn ang="0">
                  <a:pos x="9" y="0"/>
                </a:cxn>
                <a:cxn ang="0">
                  <a:pos x="0" y="10"/>
                </a:cxn>
                <a:cxn ang="0">
                  <a:pos x="0" y="30"/>
                </a:cxn>
                <a:cxn ang="0">
                  <a:pos x="9" y="39"/>
                </a:cxn>
                <a:cxn ang="0">
                  <a:pos x="19" y="30"/>
                </a:cxn>
                <a:cxn ang="0">
                  <a:pos x="19" y="10"/>
                </a:cxn>
              </a:cxnLst>
              <a:rect l="0" t="0" r="r" b="b"/>
              <a:pathLst>
                <a:path w="19" h="39">
                  <a:moveTo>
                    <a:pt x="19" y="10"/>
                  </a:moveTo>
                  <a:cubicBezTo>
                    <a:pt x="19" y="4"/>
                    <a:pt x="15" y="0"/>
                    <a:pt x="9" y="0"/>
                  </a:cubicBezTo>
                  <a:cubicBezTo>
                    <a:pt x="4" y="0"/>
                    <a:pt x="0" y="4"/>
                    <a:pt x="0" y="10"/>
                  </a:cubicBezTo>
                  <a:cubicBezTo>
                    <a:pt x="0" y="30"/>
                    <a:pt x="0" y="30"/>
                    <a:pt x="0" y="30"/>
                  </a:cubicBezTo>
                  <a:cubicBezTo>
                    <a:pt x="0" y="35"/>
                    <a:pt x="4" y="39"/>
                    <a:pt x="9" y="39"/>
                  </a:cubicBezTo>
                  <a:cubicBezTo>
                    <a:pt x="15" y="39"/>
                    <a:pt x="19" y="35"/>
                    <a:pt x="19" y="30"/>
                  </a:cubicBezTo>
                  <a:lnTo>
                    <a:pt x="19" y="10"/>
                  </a:lnTo>
                  <a:close/>
                </a:path>
              </a:pathLst>
            </a:custGeom>
            <a:grpFill/>
            <a:ln w="9525">
              <a:noFill/>
              <a:round/>
              <a:headEnd/>
              <a:tailEnd/>
            </a:ln>
          </p:spPr>
          <p:txBody>
            <a:bodyPr/>
            <a:lstStyle/>
            <a:p>
              <a:pPr defTabSz="685891"/>
              <a:endParaRPr lang="en-US" sz="1400" dirty="0">
                <a:solidFill>
                  <a:srgbClr val="0096D6"/>
                </a:solidFill>
                <a:latin typeface="Arial"/>
              </a:endParaRPr>
            </a:p>
          </p:txBody>
        </p:sp>
      </p:grpSp>
    </p:spTree>
    <p:extLst>
      <p:ext uri="{BB962C8B-B14F-4D97-AF65-F5344CB8AC3E}">
        <p14:creationId xmlns:p14="http://schemas.microsoft.com/office/powerpoint/2010/main" val="3292819228"/>
      </p:ext>
    </p:extLst>
  </p:cSld>
  <p:clrMapOvr>
    <a:masterClrMapping/>
  </p:clrMapOvr>
  <p:transition>
    <p:wipe/>
  </p:transition>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6_Title Slide-animated White">
    <p:spTree>
      <p:nvGrpSpPr>
        <p:cNvPr id="1" name=""/>
        <p:cNvGrpSpPr/>
        <p:nvPr/>
      </p:nvGrpSpPr>
      <p:grpSpPr>
        <a:xfrm>
          <a:off x="0" y="0"/>
          <a:ext cx="0" cy="0"/>
          <a:chOff x="0" y="0"/>
          <a:chExt cx="0" cy="0"/>
        </a:xfrm>
      </p:grpSpPr>
      <p:pic>
        <p:nvPicPr>
          <p:cNvPr id="2" name="Picture 1" descr="A20003x31B_MR.jpg"/>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a:xfrm>
            <a:off x="1" y="2399350"/>
            <a:ext cx="9131298" cy="3976635"/>
          </a:xfrm>
          <a:prstGeom prst="rect">
            <a:avLst/>
          </a:prstGeom>
        </p:spPr>
      </p:pic>
      <p:sp>
        <p:nvSpPr>
          <p:cNvPr id="27" name="Text Box 13"/>
          <p:cNvSpPr txBox="1">
            <a:spLocks noChangeArrowheads="1"/>
          </p:cNvSpPr>
          <p:nvPr userDrawn="1"/>
        </p:nvSpPr>
        <p:spPr bwMode="auto">
          <a:xfrm flipV="1">
            <a:off x="0" y="5748421"/>
            <a:ext cx="9118584" cy="837827"/>
          </a:xfrm>
          <a:prstGeom prst="rect">
            <a:avLst/>
          </a:prstGeom>
          <a:gradFill flip="none" rotWithShape="1">
            <a:gsLst>
              <a:gs pos="0">
                <a:srgbClr val="000000">
                  <a:alpha val="78000"/>
                </a:srgbClr>
              </a:gs>
              <a:gs pos="51000">
                <a:srgbClr val="000000">
                  <a:alpha val="78000"/>
                </a:srgbClr>
              </a:gs>
              <a:gs pos="98000">
                <a:srgbClr val="000000">
                  <a:alpha val="0"/>
                </a:srgbClr>
              </a:gs>
            </a:gsLst>
            <a:lin ang="5400000" scaled="0"/>
            <a:tileRect/>
          </a:gradFill>
          <a:ln w="9525">
            <a:noFill/>
            <a:miter lim="800000"/>
            <a:headEnd/>
            <a:tailEnd/>
          </a:ln>
        </p:spPr>
        <p:txBody>
          <a:bodyPr wrap="square" lIns="68589" tIns="68589" rIns="68589" bIns="68589" anchor="ctr" anchorCtr="0">
            <a:noAutofit/>
          </a:bodyPr>
          <a:lstStyle>
            <a:defPPr>
              <a:defRPr lang="en-US"/>
            </a:defPPr>
            <a:lvl1pPr algn="ctr">
              <a:lnSpc>
                <a:spcPct val="85000"/>
              </a:lnSpc>
              <a:defRPr sz="1400">
                <a:solidFill>
                  <a:schemeClr val="bg1"/>
                </a:solidFill>
              </a:defRPr>
            </a:lvl1pPr>
          </a:lstStyle>
          <a:p>
            <a:pPr algn="l" defTabSz="685891"/>
            <a:endParaRPr lang="en-US" dirty="0">
              <a:solidFill>
                <a:srgbClr val="FFFFFF"/>
              </a:solidFill>
              <a:effectLst>
                <a:outerShdw blurRad="38100" dist="38100" dir="2700000" algn="tl">
                  <a:srgbClr val="000000">
                    <a:alpha val="43137"/>
                  </a:srgbClr>
                </a:outerShdw>
              </a:effectLst>
              <a:latin typeface="Arial"/>
            </a:endParaRPr>
          </a:p>
        </p:txBody>
      </p:sp>
      <p:sp>
        <p:nvSpPr>
          <p:cNvPr id="42" name="Title 1"/>
          <p:cNvSpPr>
            <a:spLocks noGrp="1"/>
          </p:cNvSpPr>
          <p:nvPr>
            <p:ph type="ctrTitle" hasCustomPrompt="1"/>
          </p:nvPr>
        </p:nvSpPr>
        <p:spPr>
          <a:xfrm>
            <a:off x="265668" y="966402"/>
            <a:ext cx="4364103" cy="1411043"/>
          </a:xfrm>
        </p:spPr>
        <p:txBody>
          <a:bodyPr/>
          <a:lstStyle>
            <a:lvl1pPr algn="l" defTabSz="685891" rtl="0" eaLnBrk="1" latinLnBrk="0" hangingPunct="1">
              <a:lnSpc>
                <a:spcPct val="90000"/>
              </a:lnSpc>
              <a:spcBef>
                <a:spcPct val="0"/>
              </a:spcBef>
              <a:buNone/>
              <a:defRPr lang="en-US" sz="3000" b="0" kern="1200" spc="0" baseline="0" dirty="0">
                <a:solidFill>
                  <a:srgbClr val="FFFFFF"/>
                </a:solidFill>
                <a:effectLst>
                  <a:outerShdw blurRad="38100" dist="38100" dir="2700000" algn="tl">
                    <a:srgbClr val="000000">
                      <a:alpha val="43137"/>
                    </a:srgbClr>
                  </a:outerShdw>
                </a:effectLst>
                <a:latin typeface="+mj-lt"/>
                <a:ea typeface="+mj-ea"/>
                <a:cs typeface="+mj-cs"/>
              </a:defRPr>
            </a:lvl1pPr>
          </a:lstStyle>
          <a:p>
            <a:r>
              <a:rPr lang="en-US" dirty="0" smtClean="0"/>
              <a:t>Segue Slide</a:t>
            </a:r>
            <a:endParaRPr lang="en-US" dirty="0"/>
          </a:p>
        </p:txBody>
      </p:sp>
      <p:grpSp>
        <p:nvGrpSpPr>
          <p:cNvPr id="26" name="Group 9"/>
          <p:cNvGrpSpPr/>
          <p:nvPr userDrawn="1"/>
        </p:nvGrpSpPr>
        <p:grpSpPr>
          <a:xfrm flipH="1">
            <a:off x="27" y="6216928"/>
            <a:ext cx="9143998" cy="187632"/>
            <a:chOff x="0" y="925450"/>
            <a:chExt cx="12188824" cy="187632"/>
          </a:xfrm>
        </p:grpSpPr>
        <p:sp>
          <p:nvSpPr>
            <p:cNvPr id="28" name="Rectangle 27"/>
            <p:cNvSpPr/>
            <p:nvPr userDrawn="1"/>
          </p:nvSpPr>
          <p:spPr>
            <a:xfrm>
              <a:off x="0" y="925450"/>
              <a:ext cx="12188824" cy="159057"/>
            </a:xfrm>
            <a:prstGeom prst="rect">
              <a:avLst/>
            </a:prstGeom>
            <a:gradFill rotWithShape="1">
              <a:gsLst>
                <a:gs pos="0">
                  <a:srgbClr val="000000">
                    <a:alpha val="0"/>
                  </a:srgbClr>
                </a:gs>
                <a:gs pos="100000">
                  <a:srgbClr val="000000">
                    <a:alpha val="65000"/>
                  </a:srgbClr>
                </a:gs>
              </a:gsLst>
              <a:lin ang="5400000" scaled="1"/>
            </a:gradFill>
            <a:ln w="9525" algn="ctr">
              <a:noFill/>
              <a:round/>
              <a:headEnd/>
              <a:tailEnd/>
            </a:ln>
          </p:spPr>
          <p:txBody>
            <a:bodyPr/>
            <a:lstStyle/>
            <a:p>
              <a:pPr defTabSz="681626"/>
              <a:endParaRPr lang="en-US" dirty="0" smtClean="0">
                <a:solidFill>
                  <a:srgbClr val="0096D6"/>
                </a:solidFill>
                <a:latin typeface="Arial"/>
              </a:endParaRPr>
            </a:p>
          </p:txBody>
        </p:sp>
        <p:sp>
          <p:nvSpPr>
            <p:cNvPr id="29" name="Rectangle 28"/>
            <p:cNvSpPr/>
            <p:nvPr userDrawn="1"/>
          </p:nvSpPr>
          <p:spPr>
            <a:xfrm>
              <a:off x="0" y="1085650"/>
              <a:ext cx="12188824" cy="27432"/>
            </a:xfrm>
            <a:prstGeom prst="rect">
              <a:avLst/>
            </a:prstGeom>
            <a:gradFill rotWithShape="1">
              <a:gsLst>
                <a:gs pos="0">
                  <a:srgbClr val="FFFFFF">
                    <a:alpha val="35000"/>
                  </a:srgbClr>
                </a:gs>
                <a:gs pos="100000">
                  <a:srgbClr val="FFFFFF">
                    <a:alpha val="0"/>
                  </a:srgbClr>
                </a:gs>
              </a:gsLst>
              <a:lin ang="0" scaled="1"/>
            </a:gradFill>
            <a:ln w="9525" algn="ctr">
              <a:noFill/>
              <a:round/>
              <a:headEnd/>
              <a:tailEnd/>
            </a:ln>
          </p:spPr>
          <p:txBody>
            <a:bodyPr/>
            <a:lstStyle/>
            <a:p>
              <a:pPr defTabSz="681626"/>
              <a:endParaRPr lang="en-US" dirty="0" smtClean="0">
                <a:solidFill>
                  <a:srgbClr val="0096D6"/>
                </a:solidFill>
                <a:latin typeface="Arial"/>
              </a:endParaRPr>
            </a:p>
          </p:txBody>
        </p:sp>
      </p:grpSp>
      <p:grpSp>
        <p:nvGrpSpPr>
          <p:cNvPr id="33" name="Group 32"/>
          <p:cNvGrpSpPr/>
          <p:nvPr userDrawn="1"/>
        </p:nvGrpSpPr>
        <p:grpSpPr>
          <a:xfrm>
            <a:off x="27" y="2371917"/>
            <a:ext cx="9143998" cy="186491"/>
            <a:chOff x="35" y="882679"/>
            <a:chExt cx="12188823" cy="186490"/>
          </a:xfrm>
        </p:grpSpPr>
        <p:sp>
          <p:nvSpPr>
            <p:cNvPr id="34" name="Rectangle 33"/>
            <p:cNvSpPr/>
            <p:nvPr userDrawn="1"/>
          </p:nvSpPr>
          <p:spPr>
            <a:xfrm flipV="1">
              <a:off x="35" y="910112"/>
              <a:ext cx="12188823" cy="159057"/>
            </a:xfrm>
            <a:prstGeom prst="rect">
              <a:avLst/>
            </a:prstGeom>
            <a:gradFill rotWithShape="1">
              <a:gsLst>
                <a:gs pos="0">
                  <a:srgbClr val="000000">
                    <a:alpha val="0"/>
                  </a:srgbClr>
                </a:gs>
                <a:gs pos="100000">
                  <a:srgbClr val="000000">
                    <a:alpha val="65000"/>
                  </a:srgbClr>
                </a:gs>
              </a:gsLst>
              <a:lin ang="5400000" scaled="1"/>
            </a:gradFill>
            <a:ln w="9525" algn="ctr">
              <a:noFill/>
              <a:round/>
              <a:headEnd/>
              <a:tailEnd/>
            </a:ln>
          </p:spPr>
          <p:txBody>
            <a:bodyPr/>
            <a:lstStyle/>
            <a:p>
              <a:pPr defTabSz="681626"/>
              <a:endParaRPr lang="en-US" dirty="0" smtClean="0">
                <a:solidFill>
                  <a:srgbClr val="0096D6"/>
                </a:solidFill>
                <a:latin typeface="Arial"/>
              </a:endParaRPr>
            </a:p>
          </p:txBody>
        </p:sp>
        <p:sp>
          <p:nvSpPr>
            <p:cNvPr id="35" name="Rectangle 34"/>
            <p:cNvSpPr/>
            <p:nvPr userDrawn="1"/>
          </p:nvSpPr>
          <p:spPr>
            <a:xfrm>
              <a:off x="35" y="882679"/>
              <a:ext cx="12188823" cy="27432"/>
            </a:xfrm>
            <a:prstGeom prst="rect">
              <a:avLst/>
            </a:prstGeom>
            <a:gradFill rotWithShape="1">
              <a:gsLst>
                <a:gs pos="0">
                  <a:srgbClr val="FFFFFF">
                    <a:alpha val="35000"/>
                  </a:srgbClr>
                </a:gs>
                <a:gs pos="100000">
                  <a:srgbClr val="FFFFFF">
                    <a:alpha val="0"/>
                  </a:srgbClr>
                </a:gs>
              </a:gsLst>
              <a:lin ang="0" scaled="1"/>
            </a:gradFill>
            <a:ln w="9525" algn="ctr">
              <a:noFill/>
              <a:round/>
              <a:headEnd/>
              <a:tailEnd/>
            </a:ln>
          </p:spPr>
          <p:txBody>
            <a:bodyPr/>
            <a:lstStyle/>
            <a:p>
              <a:pPr defTabSz="681626"/>
              <a:endParaRPr lang="en-US" dirty="0" smtClean="0">
                <a:solidFill>
                  <a:srgbClr val="0096D6"/>
                </a:solidFill>
                <a:latin typeface="Arial"/>
              </a:endParaRPr>
            </a:p>
          </p:txBody>
        </p:sp>
      </p:grpSp>
      <p:grpSp>
        <p:nvGrpSpPr>
          <p:cNvPr id="36" name="Group 67"/>
          <p:cNvGrpSpPr/>
          <p:nvPr userDrawn="1"/>
        </p:nvGrpSpPr>
        <p:grpSpPr>
          <a:xfrm>
            <a:off x="201148" y="215286"/>
            <a:ext cx="630141" cy="447811"/>
            <a:chOff x="609606" y="528528"/>
            <a:chExt cx="1444732" cy="763787"/>
          </a:xfrm>
          <a:solidFill>
            <a:schemeClr val="bg1"/>
          </a:solidFill>
        </p:grpSpPr>
        <p:sp>
          <p:nvSpPr>
            <p:cNvPr id="37" name="Rectangle 36"/>
            <p:cNvSpPr>
              <a:spLocks noChangeArrowheads="1"/>
            </p:cNvSpPr>
            <p:nvPr/>
          </p:nvSpPr>
          <p:spPr bwMode="black">
            <a:xfrm>
              <a:off x="1016583" y="1035671"/>
              <a:ext cx="65914" cy="249729"/>
            </a:xfrm>
            <a:prstGeom prst="rect">
              <a:avLst/>
            </a:prstGeom>
            <a:grpFill/>
            <a:ln w="9525">
              <a:noFill/>
              <a:miter lim="800000"/>
              <a:headEnd/>
              <a:tailEnd/>
            </a:ln>
          </p:spPr>
          <p:txBody>
            <a:bodyPr/>
            <a:lstStyle/>
            <a:p>
              <a:pPr defTabSz="685891"/>
              <a:endParaRPr lang="en-US" sz="1400" dirty="0">
                <a:solidFill>
                  <a:srgbClr val="0096D6"/>
                </a:solidFill>
                <a:latin typeface="Arial"/>
              </a:endParaRPr>
            </a:p>
          </p:txBody>
        </p:sp>
        <p:sp>
          <p:nvSpPr>
            <p:cNvPr id="38" name="Freeform 37"/>
            <p:cNvSpPr>
              <a:spLocks/>
            </p:cNvSpPr>
            <p:nvPr/>
          </p:nvSpPr>
          <p:spPr bwMode="black">
            <a:xfrm>
              <a:off x="1400565" y="1028755"/>
              <a:ext cx="190842" cy="263560"/>
            </a:xfrm>
            <a:custGeom>
              <a:avLst/>
              <a:gdLst/>
              <a:ahLst/>
              <a:cxnLst>
                <a:cxn ang="0">
                  <a:pos x="58" y="24"/>
                </a:cxn>
                <a:cxn ang="0">
                  <a:pos x="42" y="20"/>
                </a:cxn>
                <a:cxn ang="0">
                  <a:pos x="21" y="40"/>
                </a:cxn>
                <a:cxn ang="0">
                  <a:pos x="42" y="60"/>
                </a:cxn>
                <a:cxn ang="0">
                  <a:pos x="58" y="56"/>
                </a:cxn>
                <a:cxn ang="0">
                  <a:pos x="58" y="77"/>
                </a:cxn>
                <a:cxn ang="0">
                  <a:pos x="41" y="80"/>
                </a:cxn>
                <a:cxn ang="0">
                  <a:pos x="0" y="40"/>
                </a:cxn>
                <a:cxn ang="0">
                  <a:pos x="41" y="0"/>
                </a:cxn>
                <a:cxn ang="0">
                  <a:pos x="58" y="3"/>
                </a:cxn>
                <a:cxn ang="0">
                  <a:pos x="58" y="24"/>
                </a:cxn>
              </a:cxnLst>
              <a:rect l="0" t="0" r="r" b="b"/>
              <a:pathLst>
                <a:path w="58" h="80">
                  <a:moveTo>
                    <a:pt x="58" y="24"/>
                  </a:moveTo>
                  <a:cubicBezTo>
                    <a:pt x="58" y="23"/>
                    <a:pt x="51" y="20"/>
                    <a:pt x="42" y="20"/>
                  </a:cubicBezTo>
                  <a:cubicBezTo>
                    <a:pt x="30" y="20"/>
                    <a:pt x="21" y="28"/>
                    <a:pt x="21" y="40"/>
                  </a:cubicBezTo>
                  <a:cubicBezTo>
                    <a:pt x="21" y="51"/>
                    <a:pt x="29" y="60"/>
                    <a:pt x="42" y="60"/>
                  </a:cubicBezTo>
                  <a:cubicBezTo>
                    <a:pt x="51" y="60"/>
                    <a:pt x="57" y="57"/>
                    <a:pt x="58" y="56"/>
                  </a:cubicBezTo>
                  <a:cubicBezTo>
                    <a:pt x="58" y="77"/>
                    <a:pt x="58" y="77"/>
                    <a:pt x="58" y="77"/>
                  </a:cubicBezTo>
                  <a:cubicBezTo>
                    <a:pt x="56" y="78"/>
                    <a:pt x="49" y="80"/>
                    <a:pt x="41" y="80"/>
                  </a:cubicBezTo>
                  <a:cubicBezTo>
                    <a:pt x="19" y="80"/>
                    <a:pt x="0" y="65"/>
                    <a:pt x="0" y="40"/>
                  </a:cubicBezTo>
                  <a:cubicBezTo>
                    <a:pt x="0" y="17"/>
                    <a:pt x="17" y="0"/>
                    <a:pt x="41" y="0"/>
                  </a:cubicBezTo>
                  <a:cubicBezTo>
                    <a:pt x="50" y="0"/>
                    <a:pt x="56" y="3"/>
                    <a:pt x="58" y="3"/>
                  </a:cubicBezTo>
                  <a:lnTo>
                    <a:pt x="58" y="24"/>
                  </a:lnTo>
                  <a:close/>
                </a:path>
              </a:pathLst>
            </a:custGeom>
            <a:grpFill/>
            <a:ln w="9525">
              <a:noFill/>
              <a:round/>
              <a:headEnd/>
              <a:tailEnd/>
            </a:ln>
          </p:spPr>
          <p:txBody>
            <a:bodyPr/>
            <a:lstStyle/>
            <a:p>
              <a:pPr defTabSz="685891"/>
              <a:endParaRPr lang="en-US" sz="1400" dirty="0">
                <a:solidFill>
                  <a:srgbClr val="0096D6"/>
                </a:solidFill>
                <a:latin typeface="Arial"/>
              </a:endParaRPr>
            </a:p>
          </p:txBody>
        </p:sp>
        <p:sp>
          <p:nvSpPr>
            <p:cNvPr id="39" name="Freeform 38"/>
            <p:cNvSpPr>
              <a:spLocks/>
            </p:cNvSpPr>
            <p:nvPr/>
          </p:nvSpPr>
          <p:spPr bwMode="black">
            <a:xfrm>
              <a:off x="740666" y="1028755"/>
              <a:ext cx="190842" cy="263560"/>
            </a:xfrm>
            <a:custGeom>
              <a:avLst/>
              <a:gdLst/>
              <a:ahLst/>
              <a:cxnLst>
                <a:cxn ang="0">
                  <a:pos x="58" y="24"/>
                </a:cxn>
                <a:cxn ang="0">
                  <a:pos x="42" y="20"/>
                </a:cxn>
                <a:cxn ang="0">
                  <a:pos x="21" y="40"/>
                </a:cxn>
                <a:cxn ang="0">
                  <a:pos x="42" y="60"/>
                </a:cxn>
                <a:cxn ang="0">
                  <a:pos x="58" y="56"/>
                </a:cxn>
                <a:cxn ang="0">
                  <a:pos x="58" y="77"/>
                </a:cxn>
                <a:cxn ang="0">
                  <a:pos x="40" y="80"/>
                </a:cxn>
                <a:cxn ang="0">
                  <a:pos x="0" y="40"/>
                </a:cxn>
                <a:cxn ang="0">
                  <a:pos x="40" y="0"/>
                </a:cxn>
                <a:cxn ang="0">
                  <a:pos x="58" y="3"/>
                </a:cxn>
                <a:cxn ang="0">
                  <a:pos x="58" y="24"/>
                </a:cxn>
              </a:cxnLst>
              <a:rect l="0" t="0" r="r" b="b"/>
              <a:pathLst>
                <a:path w="58" h="80">
                  <a:moveTo>
                    <a:pt x="58" y="24"/>
                  </a:moveTo>
                  <a:cubicBezTo>
                    <a:pt x="57" y="23"/>
                    <a:pt x="51" y="20"/>
                    <a:pt x="42" y="20"/>
                  </a:cubicBezTo>
                  <a:cubicBezTo>
                    <a:pt x="29" y="20"/>
                    <a:pt x="21" y="28"/>
                    <a:pt x="21" y="40"/>
                  </a:cubicBezTo>
                  <a:cubicBezTo>
                    <a:pt x="21" y="51"/>
                    <a:pt x="29" y="60"/>
                    <a:pt x="42" y="60"/>
                  </a:cubicBezTo>
                  <a:cubicBezTo>
                    <a:pt x="51" y="60"/>
                    <a:pt x="57" y="57"/>
                    <a:pt x="58" y="56"/>
                  </a:cubicBezTo>
                  <a:cubicBezTo>
                    <a:pt x="58" y="77"/>
                    <a:pt x="58" y="77"/>
                    <a:pt x="58" y="77"/>
                  </a:cubicBezTo>
                  <a:cubicBezTo>
                    <a:pt x="56" y="78"/>
                    <a:pt x="49" y="80"/>
                    <a:pt x="40" y="80"/>
                  </a:cubicBezTo>
                  <a:cubicBezTo>
                    <a:pt x="19" y="80"/>
                    <a:pt x="0" y="65"/>
                    <a:pt x="0" y="40"/>
                  </a:cubicBezTo>
                  <a:cubicBezTo>
                    <a:pt x="0" y="17"/>
                    <a:pt x="17" y="0"/>
                    <a:pt x="40" y="0"/>
                  </a:cubicBezTo>
                  <a:cubicBezTo>
                    <a:pt x="49" y="0"/>
                    <a:pt x="56" y="3"/>
                    <a:pt x="58" y="3"/>
                  </a:cubicBezTo>
                  <a:lnTo>
                    <a:pt x="58" y="24"/>
                  </a:lnTo>
                  <a:close/>
                </a:path>
              </a:pathLst>
            </a:custGeom>
            <a:grpFill/>
            <a:ln w="9525">
              <a:noFill/>
              <a:round/>
              <a:headEnd/>
              <a:tailEnd/>
            </a:ln>
          </p:spPr>
          <p:txBody>
            <a:bodyPr/>
            <a:lstStyle/>
            <a:p>
              <a:pPr defTabSz="685891"/>
              <a:endParaRPr lang="en-US" sz="1400" dirty="0">
                <a:solidFill>
                  <a:srgbClr val="0096D6"/>
                </a:solidFill>
                <a:latin typeface="Arial"/>
              </a:endParaRPr>
            </a:p>
          </p:txBody>
        </p:sp>
        <p:sp>
          <p:nvSpPr>
            <p:cNvPr id="40" name="Freeform 39"/>
            <p:cNvSpPr>
              <a:spLocks noEditPoints="1"/>
            </p:cNvSpPr>
            <p:nvPr/>
          </p:nvSpPr>
          <p:spPr bwMode="black">
            <a:xfrm>
              <a:off x="1660386" y="1028755"/>
              <a:ext cx="262121" cy="263560"/>
            </a:xfrm>
            <a:custGeom>
              <a:avLst/>
              <a:gdLst/>
              <a:ahLst/>
              <a:cxnLst>
                <a:cxn ang="0">
                  <a:pos x="80" y="40"/>
                </a:cxn>
                <a:cxn ang="0">
                  <a:pos x="40" y="80"/>
                </a:cxn>
                <a:cxn ang="0">
                  <a:pos x="0" y="40"/>
                </a:cxn>
                <a:cxn ang="0">
                  <a:pos x="40" y="0"/>
                </a:cxn>
                <a:cxn ang="0">
                  <a:pos x="80" y="40"/>
                </a:cxn>
                <a:cxn ang="0">
                  <a:pos x="40" y="20"/>
                </a:cxn>
                <a:cxn ang="0">
                  <a:pos x="20" y="40"/>
                </a:cxn>
                <a:cxn ang="0">
                  <a:pos x="40" y="60"/>
                </a:cxn>
                <a:cxn ang="0">
                  <a:pos x="60" y="40"/>
                </a:cxn>
                <a:cxn ang="0">
                  <a:pos x="40" y="20"/>
                </a:cxn>
              </a:cxnLst>
              <a:rect l="0" t="0" r="r" b="b"/>
              <a:pathLst>
                <a:path w="80" h="80">
                  <a:moveTo>
                    <a:pt x="80" y="40"/>
                  </a:moveTo>
                  <a:cubicBezTo>
                    <a:pt x="80" y="62"/>
                    <a:pt x="64" y="80"/>
                    <a:pt x="40" y="80"/>
                  </a:cubicBezTo>
                  <a:cubicBezTo>
                    <a:pt x="16" y="80"/>
                    <a:pt x="0" y="62"/>
                    <a:pt x="0" y="40"/>
                  </a:cubicBezTo>
                  <a:cubicBezTo>
                    <a:pt x="0" y="18"/>
                    <a:pt x="16" y="0"/>
                    <a:pt x="40" y="0"/>
                  </a:cubicBezTo>
                  <a:cubicBezTo>
                    <a:pt x="64" y="0"/>
                    <a:pt x="80" y="18"/>
                    <a:pt x="80" y="40"/>
                  </a:cubicBezTo>
                  <a:moveTo>
                    <a:pt x="40" y="20"/>
                  </a:moveTo>
                  <a:cubicBezTo>
                    <a:pt x="29" y="20"/>
                    <a:pt x="20" y="29"/>
                    <a:pt x="20" y="40"/>
                  </a:cubicBezTo>
                  <a:cubicBezTo>
                    <a:pt x="20" y="51"/>
                    <a:pt x="29" y="60"/>
                    <a:pt x="40" y="60"/>
                  </a:cubicBezTo>
                  <a:cubicBezTo>
                    <a:pt x="51" y="60"/>
                    <a:pt x="60" y="51"/>
                    <a:pt x="60" y="40"/>
                  </a:cubicBezTo>
                  <a:cubicBezTo>
                    <a:pt x="60" y="29"/>
                    <a:pt x="51" y="20"/>
                    <a:pt x="40" y="20"/>
                  </a:cubicBezTo>
                </a:path>
              </a:pathLst>
            </a:custGeom>
            <a:grpFill/>
            <a:ln w="9525">
              <a:noFill/>
              <a:round/>
              <a:headEnd/>
              <a:tailEnd/>
            </a:ln>
          </p:spPr>
          <p:txBody>
            <a:bodyPr/>
            <a:lstStyle/>
            <a:p>
              <a:pPr defTabSz="685891"/>
              <a:endParaRPr lang="en-US" sz="1400" dirty="0">
                <a:solidFill>
                  <a:srgbClr val="0096D6"/>
                </a:solidFill>
                <a:latin typeface="Arial"/>
              </a:endParaRPr>
            </a:p>
          </p:txBody>
        </p:sp>
        <p:sp>
          <p:nvSpPr>
            <p:cNvPr id="41" name="Freeform 40"/>
            <p:cNvSpPr>
              <a:spLocks/>
            </p:cNvSpPr>
            <p:nvPr/>
          </p:nvSpPr>
          <p:spPr bwMode="black">
            <a:xfrm>
              <a:off x="1167569" y="1028755"/>
              <a:ext cx="170915" cy="263560"/>
            </a:xfrm>
            <a:custGeom>
              <a:avLst/>
              <a:gdLst/>
              <a:ahLst/>
              <a:cxnLst>
                <a:cxn ang="0">
                  <a:pos x="47" y="19"/>
                </a:cxn>
                <a:cxn ang="0">
                  <a:pos x="32" y="17"/>
                </a:cxn>
                <a:cxn ang="0">
                  <a:pos x="20" y="23"/>
                </a:cxn>
                <a:cxn ang="0">
                  <a:pos x="29" y="30"/>
                </a:cxn>
                <a:cxn ang="0">
                  <a:pos x="34" y="32"/>
                </a:cxn>
                <a:cxn ang="0">
                  <a:pos x="52" y="54"/>
                </a:cxn>
                <a:cxn ang="0">
                  <a:pos x="21" y="80"/>
                </a:cxn>
                <a:cxn ang="0">
                  <a:pos x="0" y="77"/>
                </a:cxn>
                <a:cxn ang="0">
                  <a:pos x="0" y="60"/>
                </a:cxn>
                <a:cxn ang="0">
                  <a:pos x="18" y="63"/>
                </a:cxn>
                <a:cxn ang="0">
                  <a:pos x="32" y="56"/>
                </a:cxn>
                <a:cxn ang="0">
                  <a:pos x="23" y="48"/>
                </a:cxn>
                <a:cxn ang="0">
                  <a:pos x="19" y="47"/>
                </a:cxn>
                <a:cxn ang="0">
                  <a:pos x="0" y="24"/>
                </a:cxn>
                <a:cxn ang="0">
                  <a:pos x="28" y="0"/>
                </a:cxn>
                <a:cxn ang="0">
                  <a:pos x="47" y="3"/>
                </a:cxn>
                <a:cxn ang="0">
                  <a:pos x="47" y="19"/>
                </a:cxn>
              </a:cxnLst>
              <a:rect l="0" t="0" r="r" b="b"/>
              <a:pathLst>
                <a:path w="52" h="80">
                  <a:moveTo>
                    <a:pt x="47" y="19"/>
                  </a:moveTo>
                  <a:cubicBezTo>
                    <a:pt x="47" y="19"/>
                    <a:pt x="38" y="17"/>
                    <a:pt x="32" y="17"/>
                  </a:cubicBezTo>
                  <a:cubicBezTo>
                    <a:pt x="24" y="17"/>
                    <a:pt x="20" y="19"/>
                    <a:pt x="20" y="23"/>
                  </a:cubicBezTo>
                  <a:cubicBezTo>
                    <a:pt x="20" y="28"/>
                    <a:pt x="26" y="29"/>
                    <a:pt x="29" y="30"/>
                  </a:cubicBezTo>
                  <a:cubicBezTo>
                    <a:pt x="34" y="32"/>
                    <a:pt x="34" y="32"/>
                    <a:pt x="34" y="32"/>
                  </a:cubicBezTo>
                  <a:cubicBezTo>
                    <a:pt x="47" y="36"/>
                    <a:pt x="52" y="45"/>
                    <a:pt x="52" y="54"/>
                  </a:cubicBezTo>
                  <a:cubicBezTo>
                    <a:pt x="52" y="73"/>
                    <a:pt x="35" y="80"/>
                    <a:pt x="21" y="80"/>
                  </a:cubicBezTo>
                  <a:cubicBezTo>
                    <a:pt x="10" y="80"/>
                    <a:pt x="1" y="78"/>
                    <a:pt x="0" y="77"/>
                  </a:cubicBezTo>
                  <a:cubicBezTo>
                    <a:pt x="0" y="60"/>
                    <a:pt x="0" y="60"/>
                    <a:pt x="0" y="60"/>
                  </a:cubicBezTo>
                  <a:cubicBezTo>
                    <a:pt x="2" y="60"/>
                    <a:pt x="10" y="63"/>
                    <a:pt x="18" y="63"/>
                  </a:cubicBezTo>
                  <a:cubicBezTo>
                    <a:pt x="28" y="63"/>
                    <a:pt x="32" y="60"/>
                    <a:pt x="32" y="56"/>
                  </a:cubicBezTo>
                  <a:cubicBezTo>
                    <a:pt x="32" y="52"/>
                    <a:pt x="28" y="49"/>
                    <a:pt x="23" y="48"/>
                  </a:cubicBezTo>
                  <a:cubicBezTo>
                    <a:pt x="22" y="48"/>
                    <a:pt x="21" y="47"/>
                    <a:pt x="19" y="47"/>
                  </a:cubicBezTo>
                  <a:cubicBezTo>
                    <a:pt x="9" y="43"/>
                    <a:pt x="0" y="37"/>
                    <a:pt x="0" y="24"/>
                  </a:cubicBezTo>
                  <a:cubicBezTo>
                    <a:pt x="0" y="10"/>
                    <a:pt x="10" y="0"/>
                    <a:pt x="28" y="0"/>
                  </a:cubicBezTo>
                  <a:cubicBezTo>
                    <a:pt x="37" y="0"/>
                    <a:pt x="46" y="3"/>
                    <a:pt x="47" y="3"/>
                  </a:cubicBezTo>
                  <a:lnTo>
                    <a:pt x="47" y="19"/>
                  </a:lnTo>
                  <a:close/>
                </a:path>
              </a:pathLst>
            </a:custGeom>
            <a:grpFill/>
            <a:ln w="9525">
              <a:noFill/>
              <a:round/>
              <a:headEnd/>
              <a:tailEnd/>
            </a:ln>
          </p:spPr>
          <p:txBody>
            <a:bodyPr/>
            <a:lstStyle/>
            <a:p>
              <a:pPr defTabSz="685891"/>
              <a:endParaRPr lang="en-US" sz="1400" dirty="0">
                <a:solidFill>
                  <a:srgbClr val="0096D6"/>
                </a:solidFill>
                <a:latin typeface="Arial"/>
              </a:endParaRPr>
            </a:p>
          </p:txBody>
        </p:sp>
        <p:sp>
          <p:nvSpPr>
            <p:cNvPr id="43" name="Freeform 42"/>
            <p:cNvSpPr>
              <a:spLocks/>
            </p:cNvSpPr>
            <p:nvPr/>
          </p:nvSpPr>
          <p:spPr bwMode="black">
            <a:xfrm>
              <a:off x="609606" y="732922"/>
              <a:ext cx="62081" cy="128323"/>
            </a:xfrm>
            <a:custGeom>
              <a:avLst/>
              <a:gdLst/>
              <a:ahLst/>
              <a:cxnLst>
                <a:cxn ang="0">
                  <a:pos x="19" y="10"/>
                </a:cxn>
                <a:cxn ang="0">
                  <a:pos x="10" y="0"/>
                </a:cxn>
                <a:cxn ang="0">
                  <a:pos x="0" y="10"/>
                </a:cxn>
                <a:cxn ang="0">
                  <a:pos x="0" y="30"/>
                </a:cxn>
                <a:cxn ang="0">
                  <a:pos x="10" y="39"/>
                </a:cxn>
                <a:cxn ang="0">
                  <a:pos x="19" y="30"/>
                </a:cxn>
                <a:cxn ang="0">
                  <a:pos x="19" y="10"/>
                </a:cxn>
              </a:cxnLst>
              <a:rect l="0" t="0" r="r" b="b"/>
              <a:pathLst>
                <a:path w="19" h="39">
                  <a:moveTo>
                    <a:pt x="19" y="10"/>
                  </a:moveTo>
                  <a:cubicBezTo>
                    <a:pt x="19" y="4"/>
                    <a:pt x="15" y="0"/>
                    <a:pt x="10" y="0"/>
                  </a:cubicBezTo>
                  <a:cubicBezTo>
                    <a:pt x="4" y="0"/>
                    <a:pt x="0" y="4"/>
                    <a:pt x="0" y="10"/>
                  </a:cubicBezTo>
                  <a:cubicBezTo>
                    <a:pt x="0" y="30"/>
                    <a:pt x="0" y="30"/>
                    <a:pt x="0" y="30"/>
                  </a:cubicBezTo>
                  <a:cubicBezTo>
                    <a:pt x="0" y="35"/>
                    <a:pt x="4" y="39"/>
                    <a:pt x="10" y="39"/>
                  </a:cubicBezTo>
                  <a:cubicBezTo>
                    <a:pt x="15" y="39"/>
                    <a:pt x="19" y="35"/>
                    <a:pt x="19" y="30"/>
                  </a:cubicBezTo>
                  <a:lnTo>
                    <a:pt x="19" y="10"/>
                  </a:lnTo>
                  <a:close/>
                </a:path>
              </a:pathLst>
            </a:custGeom>
            <a:grpFill/>
            <a:ln w="9525">
              <a:noFill/>
              <a:round/>
              <a:headEnd/>
              <a:tailEnd/>
            </a:ln>
          </p:spPr>
          <p:txBody>
            <a:bodyPr/>
            <a:lstStyle/>
            <a:p>
              <a:pPr defTabSz="685891"/>
              <a:endParaRPr lang="en-US" sz="1400" dirty="0">
                <a:solidFill>
                  <a:srgbClr val="0096D6"/>
                </a:solidFill>
                <a:latin typeface="Arial"/>
              </a:endParaRPr>
            </a:p>
          </p:txBody>
        </p:sp>
        <p:sp>
          <p:nvSpPr>
            <p:cNvPr id="56" name="Freeform 55"/>
            <p:cNvSpPr>
              <a:spLocks/>
            </p:cNvSpPr>
            <p:nvPr/>
          </p:nvSpPr>
          <p:spPr bwMode="black">
            <a:xfrm>
              <a:off x="783587" y="646860"/>
              <a:ext cx="62081" cy="214383"/>
            </a:xfrm>
            <a:custGeom>
              <a:avLst/>
              <a:gdLst/>
              <a:ahLst/>
              <a:cxnLst>
                <a:cxn ang="0">
                  <a:pos x="19" y="9"/>
                </a:cxn>
                <a:cxn ang="0">
                  <a:pos x="9" y="0"/>
                </a:cxn>
                <a:cxn ang="0">
                  <a:pos x="0" y="9"/>
                </a:cxn>
                <a:cxn ang="0">
                  <a:pos x="0" y="56"/>
                </a:cxn>
                <a:cxn ang="0">
                  <a:pos x="9" y="65"/>
                </a:cxn>
                <a:cxn ang="0">
                  <a:pos x="19" y="56"/>
                </a:cxn>
                <a:cxn ang="0">
                  <a:pos x="19" y="9"/>
                </a:cxn>
              </a:cxnLst>
              <a:rect l="0" t="0" r="r" b="b"/>
              <a:pathLst>
                <a:path w="19" h="65">
                  <a:moveTo>
                    <a:pt x="19" y="9"/>
                  </a:moveTo>
                  <a:cubicBezTo>
                    <a:pt x="19" y="4"/>
                    <a:pt x="14" y="0"/>
                    <a:pt x="9" y="0"/>
                  </a:cubicBezTo>
                  <a:cubicBezTo>
                    <a:pt x="4" y="0"/>
                    <a:pt x="0" y="4"/>
                    <a:pt x="0" y="9"/>
                  </a:cubicBezTo>
                  <a:cubicBezTo>
                    <a:pt x="0" y="56"/>
                    <a:pt x="0" y="56"/>
                    <a:pt x="0" y="56"/>
                  </a:cubicBezTo>
                  <a:cubicBezTo>
                    <a:pt x="0" y="61"/>
                    <a:pt x="4" y="65"/>
                    <a:pt x="9" y="65"/>
                  </a:cubicBezTo>
                  <a:cubicBezTo>
                    <a:pt x="14" y="65"/>
                    <a:pt x="19" y="61"/>
                    <a:pt x="19" y="56"/>
                  </a:cubicBezTo>
                  <a:lnTo>
                    <a:pt x="19" y="9"/>
                  </a:lnTo>
                  <a:close/>
                </a:path>
              </a:pathLst>
            </a:custGeom>
            <a:grpFill/>
            <a:ln w="9525">
              <a:noFill/>
              <a:round/>
              <a:headEnd/>
              <a:tailEnd/>
            </a:ln>
          </p:spPr>
          <p:txBody>
            <a:bodyPr/>
            <a:lstStyle/>
            <a:p>
              <a:pPr defTabSz="685891"/>
              <a:endParaRPr lang="en-US" sz="1400" dirty="0">
                <a:solidFill>
                  <a:srgbClr val="0096D6"/>
                </a:solidFill>
                <a:latin typeface="Arial"/>
              </a:endParaRPr>
            </a:p>
          </p:txBody>
        </p:sp>
        <p:sp>
          <p:nvSpPr>
            <p:cNvPr id="57" name="Freeform 56"/>
            <p:cNvSpPr>
              <a:spLocks/>
            </p:cNvSpPr>
            <p:nvPr/>
          </p:nvSpPr>
          <p:spPr bwMode="black">
            <a:xfrm>
              <a:off x="954502" y="528528"/>
              <a:ext cx="62081" cy="394956"/>
            </a:xfrm>
            <a:custGeom>
              <a:avLst/>
              <a:gdLst/>
              <a:ahLst/>
              <a:cxnLst>
                <a:cxn ang="0">
                  <a:pos x="19" y="9"/>
                </a:cxn>
                <a:cxn ang="0">
                  <a:pos x="10" y="0"/>
                </a:cxn>
                <a:cxn ang="0">
                  <a:pos x="0" y="9"/>
                </a:cxn>
                <a:cxn ang="0">
                  <a:pos x="0" y="111"/>
                </a:cxn>
                <a:cxn ang="0">
                  <a:pos x="10" y="120"/>
                </a:cxn>
                <a:cxn ang="0">
                  <a:pos x="19" y="111"/>
                </a:cxn>
                <a:cxn ang="0">
                  <a:pos x="19" y="9"/>
                </a:cxn>
              </a:cxnLst>
              <a:rect l="0" t="0" r="r" b="b"/>
              <a:pathLst>
                <a:path w="19" h="120">
                  <a:moveTo>
                    <a:pt x="19" y="9"/>
                  </a:moveTo>
                  <a:cubicBezTo>
                    <a:pt x="19" y="4"/>
                    <a:pt x="15" y="0"/>
                    <a:pt x="10" y="0"/>
                  </a:cubicBezTo>
                  <a:cubicBezTo>
                    <a:pt x="5" y="0"/>
                    <a:pt x="0" y="4"/>
                    <a:pt x="0" y="9"/>
                  </a:cubicBezTo>
                  <a:cubicBezTo>
                    <a:pt x="0" y="111"/>
                    <a:pt x="0" y="111"/>
                    <a:pt x="0" y="111"/>
                  </a:cubicBezTo>
                  <a:cubicBezTo>
                    <a:pt x="0" y="116"/>
                    <a:pt x="5" y="120"/>
                    <a:pt x="10" y="120"/>
                  </a:cubicBezTo>
                  <a:cubicBezTo>
                    <a:pt x="15" y="120"/>
                    <a:pt x="19" y="116"/>
                    <a:pt x="19" y="111"/>
                  </a:cubicBezTo>
                  <a:lnTo>
                    <a:pt x="19" y="9"/>
                  </a:lnTo>
                  <a:close/>
                </a:path>
              </a:pathLst>
            </a:custGeom>
            <a:grpFill/>
            <a:ln w="9525">
              <a:noFill/>
              <a:round/>
              <a:headEnd/>
              <a:tailEnd/>
            </a:ln>
          </p:spPr>
          <p:txBody>
            <a:bodyPr/>
            <a:lstStyle/>
            <a:p>
              <a:pPr defTabSz="685891"/>
              <a:endParaRPr lang="en-US" sz="1400" dirty="0">
                <a:solidFill>
                  <a:srgbClr val="0096D6"/>
                </a:solidFill>
                <a:latin typeface="Arial"/>
              </a:endParaRPr>
            </a:p>
          </p:txBody>
        </p:sp>
        <p:sp>
          <p:nvSpPr>
            <p:cNvPr id="58" name="Freeform 57"/>
            <p:cNvSpPr>
              <a:spLocks/>
            </p:cNvSpPr>
            <p:nvPr/>
          </p:nvSpPr>
          <p:spPr bwMode="black">
            <a:xfrm>
              <a:off x="1128481" y="646860"/>
              <a:ext cx="62081" cy="214383"/>
            </a:xfrm>
            <a:custGeom>
              <a:avLst/>
              <a:gdLst/>
              <a:ahLst/>
              <a:cxnLst>
                <a:cxn ang="0">
                  <a:pos x="19" y="9"/>
                </a:cxn>
                <a:cxn ang="0">
                  <a:pos x="9" y="0"/>
                </a:cxn>
                <a:cxn ang="0">
                  <a:pos x="0" y="9"/>
                </a:cxn>
                <a:cxn ang="0">
                  <a:pos x="0" y="56"/>
                </a:cxn>
                <a:cxn ang="0">
                  <a:pos x="9" y="65"/>
                </a:cxn>
                <a:cxn ang="0">
                  <a:pos x="19" y="56"/>
                </a:cxn>
                <a:cxn ang="0">
                  <a:pos x="19" y="9"/>
                </a:cxn>
              </a:cxnLst>
              <a:rect l="0" t="0" r="r" b="b"/>
              <a:pathLst>
                <a:path w="19" h="65">
                  <a:moveTo>
                    <a:pt x="19" y="9"/>
                  </a:moveTo>
                  <a:cubicBezTo>
                    <a:pt x="19" y="4"/>
                    <a:pt x="15" y="0"/>
                    <a:pt x="9" y="0"/>
                  </a:cubicBezTo>
                  <a:cubicBezTo>
                    <a:pt x="4" y="0"/>
                    <a:pt x="0" y="4"/>
                    <a:pt x="0" y="9"/>
                  </a:cubicBezTo>
                  <a:cubicBezTo>
                    <a:pt x="0" y="56"/>
                    <a:pt x="0" y="56"/>
                    <a:pt x="0" y="56"/>
                  </a:cubicBezTo>
                  <a:cubicBezTo>
                    <a:pt x="0" y="61"/>
                    <a:pt x="4" y="65"/>
                    <a:pt x="9" y="65"/>
                  </a:cubicBezTo>
                  <a:cubicBezTo>
                    <a:pt x="15" y="65"/>
                    <a:pt x="19" y="61"/>
                    <a:pt x="19" y="56"/>
                  </a:cubicBezTo>
                  <a:lnTo>
                    <a:pt x="19" y="9"/>
                  </a:lnTo>
                  <a:close/>
                </a:path>
              </a:pathLst>
            </a:custGeom>
            <a:grpFill/>
            <a:ln w="9525">
              <a:noFill/>
              <a:round/>
              <a:headEnd/>
              <a:tailEnd/>
            </a:ln>
          </p:spPr>
          <p:txBody>
            <a:bodyPr/>
            <a:lstStyle/>
            <a:p>
              <a:pPr defTabSz="685891"/>
              <a:endParaRPr lang="en-US" sz="1400" dirty="0">
                <a:solidFill>
                  <a:srgbClr val="0096D6"/>
                </a:solidFill>
                <a:latin typeface="Arial"/>
              </a:endParaRPr>
            </a:p>
          </p:txBody>
        </p:sp>
        <p:sp>
          <p:nvSpPr>
            <p:cNvPr id="63" name="Freeform 62"/>
            <p:cNvSpPr>
              <a:spLocks/>
            </p:cNvSpPr>
            <p:nvPr/>
          </p:nvSpPr>
          <p:spPr bwMode="black">
            <a:xfrm>
              <a:off x="1298630" y="732922"/>
              <a:ext cx="65914" cy="128323"/>
            </a:xfrm>
            <a:custGeom>
              <a:avLst/>
              <a:gdLst/>
              <a:ahLst/>
              <a:cxnLst>
                <a:cxn ang="0">
                  <a:pos x="20" y="10"/>
                </a:cxn>
                <a:cxn ang="0">
                  <a:pos x="10" y="0"/>
                </a:cxn>
                <a:cxn ang="0">
                  <a:pos x="0" y="10"/>
                </a:cxn>
                <a:cxn ang="0">
                  <a:pos x="0" y="30"/>
                </a:cxn>
                <a:cxn ang="0">
                  <a:pos x="10" y="39"/>
                </a:cxn>
                <a:cxn ang="0">
                  <a:pos x="20" y="30"/>
                </a:cxn>
                <a:cxn ang="0">
                  <a:pos x="20" y="10"/>
                </a:cxn>
              </a:cxnLst>
              <a:rect l="0" t="0" r="r" b="b"/>
              <a:pathLst>
                <a:path w="20" h="39">
                  <a:moveTo>
                    <a:pt x="20" y="10"/>
                  </a:moveTo>
                  <a:cubicBezTo>
                    <a:pt x="20" y="4"/>
                    <a:pt x="15" y="0"/>
                    <a:pt x="10" y="0"/>
                  </a:cubicBezTo>
                  <a:cubicBezTo>
                    <a:pt x="5" y="0"/>
                    <a:pt x="0" y="4"/>
                    <a:pt x="0" y="10"/>
                  </a:cubicBezTo>
                  <a:cubicBezTo>
                    <a:pt x="0" y="30"/>
                    <a:pt x="0" y="30"/>
                    <a:pt x="0" y="30"/>
                  </a:cubicBezTo>
                  <a:cubicBezTo>
                    <a:pt x="0" y="35"/>
                    <a:pt x="5" y="39"/>
                    <a:pt x="10" y="39"/>
                  </a:cubicBezTo>
                  <a:cubicBezTo>
                    <a:pt x="15" y="39"/>
                    <a:pt x="20" y="35"/>
                    <a:pt x="20" y="30"/>
                  </a:cubicBezTo>
                  <a:lnTo>
                    <a:pt x="20" y="10"/>
                  </a:lnTo>
                  <a:close/>
                </a:path>
              </a:pathLst>
            </a:custGeom>
            <a:grpFill/>
            <a:ln w="9525">
              <a:noFill/>
              <a:round/>
              <a:headEnd/>
              <a:tailEnd/>
            </a:ln>
          </p:spPr>
          <p:txBody>
            <a:bodyPr/>
            <a:lstStyle/>
            <a:p>
              <a:pPr defTabSz="685891"/>
              <a:endParaRPr lang="en-US" sz="1400" dirty="0">
                <a:solidFill>
                  <a:srgbClr val="0096D6"/>
                </a:solidFill>
                <a:latin typeface="Arial"/>
              </a:endParaRPr>
            </a:p>
          </p:txBody>
        </p:sp>
        <p:sp>
          <p:nvSpPr>
            <p:cNvPr id="64" name="Freeform 63"/>
            <p:cNvSpPr>
              <a:spLocks/>
            </p:cNvSpPr>
            <p:nvPr/>
          </p:nvSpPr>
          <p:spPr bwMode="black">
            <a:xfrm>
              <a:off x="1472609" y="646860"/>
              <a:ext cx="62847" cy="214383"/>
            </a:xfrm>
            <a:custGeom>
              <a:avLst/>
              <a:gdLst/>
              <a:ahLst/>
              <a:cxnLst>
                <a:cxn ang="0">
                  <a:pos x="19" y="9"/>
                </a:cxn>
                <a:cxn ang="0">
                  <a:pos x="10" y="0"/>
                </a:cxn>
                <a:cxn ang="0">
                  <a:pos x="0" y="9"/>
                </a:cxn>
                <a:cxn ang="0">
                  <a:pos x="0" y="56"/>
                </a:cxn>
                <a:cxn ang="0">
                  <a:pos x="10" y="65"/>
                </a:cxn>
                <a:cxn ang="0">
                  <a:pos x="19" y="56"/>
                </a:cxn>
                <a:cxn ang="0">
                  <a:pos x="19" y="9"/>
                </a:cxn>
              </a:cxnLst>
              <a:rect l="0" t="0" r="r" b="b"/>
              <a:pathLst>
                <a:path w="19" h="65">
                  <a:moveTo>
                    <a:pt x="19" y="9"/>
                  </a:moveTo>
                  <a:cubicBezTo>
                    <a:pt x="19" y="4"/>
                    <a:pt x="15" y="0"/>
                    <a:pt x="10" y="0"/>
                  </a:cubicBezTo>
                  <a:cubicBezTo>
                    <a:pt x="4" y="0"/>
                    <a:pt x="0" y="4"/>
                    <a:pt x="0" y="9"/>
                  </a:cubicBezTo>
                  <a:cubicBezTo>
                    <a:pt x="0" y="56"/>
                    <a:pt x="0" y="56"/>
                    <a:pt x="0" y="56"/>
                  </a:cubicBezTo>
                  <a:cubicBezTo>
                    <a:pt x="0" y="61"/>
                    <a:pt x="4" y="65"/>
                    <a:pt x="10" y="65"/>
                  </a:cubicBezTo>
                  <a:cubicBezTo>
                    <a:pt x="15" y="65"/>
                    <a:pt x="19" y="61"/>
                    <a:pt x="19" y="56"/>
                  </a:cubicBezTo>
                  <a:lnTo>
                    <a:pt x="19" y="9"/>
                  </a:lnTo>
                  <a:close/>
                </a:path>
              </a:pathLst>
            </a:custGeom>
            <a:grpFill/>
            <a:ln w="9525">
              <a:noFill/>
              <a:round/>
              <a:headEnd/>
              <a:tailEnd/>
            </a:ln>
          </p:spPr>
          <p:txBody>
            <a:bodyPr/>
            <a:lstStyle/>
            <a:p>
              <a:pPr defTabSz="685891"/>
              <a:endParaRPr lang="en-US" sz="1400" dirty="0">
                <a:solidFill>
                  <a:srgbClr val="0096D6"/>
                </a:solidFill>
                <a:latin typeface="Arial"/>
              </a:endParaRPr>
            </a:p>
          </p:txBody>
        </p:sp>
        <p:sp>
          <p:nvSpPr>
            <p:cNvPr id="68" name="Freeform 67"/>
            <p:cNvSpPr>
              <a:spLocks/>
            </p:cNvSpPr>
            <p:nvPr/>
          </p:nvSpPr>
          <p:spPr bwMode="black">
            <a:xfrm>
              <a:off x="1646588" y="528528"/>
              <a:ext cx="62847" cy="394956"/>
            </a:xfrm>
            <a:custGeom>
              <a:avLst/>
              <a:gdLst/>
              <a:ahLst/>
              <a:cxnLst>
                <a:cxn ang="0">
                  <a:pos x="19" y="9"/>
                </a:cxn>
                <a:cxn ang="0">
                  <a:pos x="9" y="0"/>
                </a:cxn>
                <a:cxn ang="0">
                  <a:pos x="0" y="9"/>
                </a:cxn>
                <a:cxn ang="0">
                  <a:pos x="0" y="111"/>
                </a:cxn>
                <a:cxn ang="0">
                  <a:pos x="9" y="120"/>
                </a:cxn>
                <a:cxn ang="0">
                  <a:pos x="19" y="111"/>
                </a:cxn>
                <a:cxn ang="0">
                  <a:pos x="19" y="9"/>
                </a:cxn>
              </a:cxnLst>
              <a:rect l="0" t="0" r="r" b="b"/>
              <a:pathLst>
                <a:path w="19" h="120">
                  <a:moveTo>
                    <a:pt x="19" y="9"/>
                  </a:moveTo>
                  <a:cubicBezTo>
                    <a:pt x="19" y="4"/>
                    <a:pt x="15" y="0"/>
                    <a:pt x="9" y="0"/>
                  </a:cubicBezTo>
                  <a:cubicBezTo>
                    <a:pt x="4" y="0"/>
                    <a:pt x="0" y="4"/>
                    <a:pt x="0" y="9"/>
                  </a:cubicBezTo>
                  <a:cubicBezTo>
                    <a:pt x="0" y="111"/>
                    <a:pt x="0" y="111"/>
                    <a:pt x="0" y="111"/>
                  </a:cubicBezTo>
                  <a:cubicBezTo>
                    <a:pt x="0" y="116"/>
                    <a:pt x="4" y="120"/>
                    <a:pt x="9" y="120"/>
                  </a:cubicBezTo>
                  <a:cubicBezTo>
                    <a:pt x="15" y="120"/>
                    <a:pt x="19" y="116"/>
                    <a:pt x="19" y="111"/>
                  </a:cubicBezTo>
                  <a:lnTo>
                    <a:pt x="19" y="9"/>
                  </a:lnTo>
                  <a:close/>
                </a:path>
              </a:pathLst>
            </a:custGeom>
            <a:grpFill/>
            <a:ln w="9525">
              <a:noFill/>
              <a:round/>
              <a:headEnd/>
              <a:tailEnd/>
            </a:ln>
          </p:spPr>
          <p:txBody>
            <a:bodyPr/>
            <a:lstStyle/>
            <a:p>
              <a:pPr defTabSz="685891"/>
              <a:endParaRPr lang="en-US" sz="1400" dirty="0">
                <a:solidFill>
                  <a:srgbClr val="0096D6"/>
                </a:solidFill>
                <a:latin typeface="Arial"/>
              </a:endParaRPr>
            </a:p>
          </p:txBody>
        </p:sp>
        <p:sp>
          <p:nvSpPr>
            <p:cNvPr id="69" name="Freeform 68"/>
            <p:cNvSpPr>
              <a:spLocks/>
            </p:cNvSpPr>
            <p:nvPr/>
          </p:nvSpPr>
          <p:spPr bwMode="black">
            <a:xfrm>
              <a:off x="1817502" y="646864"/>
              <a:ext cx="62847" cy="214383"/>
            </a:xfrm>
            <a:custGeom>
              <a:avLst/>
              <a:gdLst/>
              <a:ahLst/>
              <a:cxnLst>
                <a:cxn ang="0">
                  <a:pos x="19" y="9"/>
                </a:cxn>
                <a:cxn ang="0">
                  <a:pos x="10" y="0"/>
                </a:cxn>
                <a:cxn ang="0">
                  <a:pos x="0" y="9"/>
                </a:cxn>
                <a:cxn ang="0">
                  <a:pos x="0" y="56"/>
                </a:cxn>
                <a:cxn ang="0">
                  <a:pos x="10" y="65"/>
                </a:cxn>
                <a:cxn ang="0">
                  <a:pos x="19" y="56"/>
                </a:cxn>
                <a:cxn ang="0">
                  <a:pos x="19" y="9"/>
                </a:cxn>
              </a:cxnLst>
              <a:rect l="0" t="0" r="r" b="b"/>
              <a:pathLst>
                <a:path w="19" h="65">
                  <a:moveTo>
                    <a:pt x="19" y="9"/>
                  </a:moveTo>
                  <a:cubicBezTo>
                    <a:pt x="19" y="4"/>
                    <a:pt x="15" y="0"/>
                    <a:pt x="10" y="0"/>
                  </a:cubicBezTo>
                  <a:cubicBezTo>
                    <a:pt x="5" y="0"/>
                    <a:pt x="0" y="4"/>
                    <a:pt x="0" y="9"/>
                  </a:cubicBezTo>
                  <a:cubicBezTo>
                    <a:pt x="0" y="56"/>
                    <a:pt x="0" y="56"/>
                    <a:pt x="0" y="56"/>
                  </a:cubicBezTo>
                  <a:cubicBezTo>
                    <a:pt x="0" y="61"/>
                    <a:pt x="5" y="65"/>
                    <a:pt x="10" y="65"/>
                  </a:cubicBezTo>
                  <a:cubicBezTo>
                    <a:pt x="15" y="65"/>
                    <a:pt x="19" y="61"/>
                    <a:pt x="19" y="56"/>
                  </a:cubicBezTo>
                  <a:lnTo>
                    <a:pt x="19" y="9"/>
                  </a:lnTo>
                  <a:close/>
                </a:path>
              </a:pathLst>
            </a:custGeom>
            <a:grpFill/>
            <a:ln w="9525">
              <a:noFill/>
              <a:round/>
              <a:headEnd/>
              <a:tailEnd/>
            </a:ln>
          </p:spPr>
          <p:txBody>
            <a:bodyPr/>
            <a:lstStyle/>
            <a:p>
              <a:pPr defTabSz="685891"/>
              <a:endParaRPr lang="en-US" sz="1400" dirty="0">
                <a:solidFill>
                  <a:srgbClr val="0096D6"/>
                </a:solidFill>
                <a:latin typeface="Arial"/>
              </a:endParaRPr>
            </a:p>
          </p:txBody>
        </p:sp>
        <p:sp>
          <p:nvSpPr>
            <p:cNvPr id="70" name="Freeform 69"/>
            <p:cNvSpPr>
              <a:spLocks/>
            </p:cNvSpPr>
            <p:nvPr/>
          </p:nvSpPr>
          <p:spPr bwMode="black">
            <a:xfrm>
              <a:off x="1991491" y="732927"/>
              <a:ext cx="62847" cy="128323"/>
            </a:xfrm>
            <a:custGeom>
              <a:avLst/>
              <a:gdLst/>
              <a:ahLst/>
              <a:cxnLst>
                <a:cxn ang="0">
                  <a:pos x="19" y="10"/>
                </a:cxn>
                <a:cxn ang="0">
                  <a:pos x="9" y="0"/>
                </a:cxn>
                <a:cxn ang="0">
                  <a:pos x="0" y="10"/>
                </a:cxn>
                <a:cxn ang="0">
                  <a:pos x="0" y="30"/>
                </a:cxn>
                <a:cxn ang="0">
                  <a:pos x="9" y="39"/>
                </a:cxn>
                <a:cxn ang="0">
                  <a:pos x="19" y="30"/>
                </a:cxn>
                <a:cxn ang="0">
                  <a:pos x="19" y="10"/>
                </a:cxn>
              </a:cxnLst>
              <a:rect l="0" t="0" r="r" b="b"/>
              <a:pathLst>
                <a:path w="19" h="39">
                  <a:moveTo>
                    <a:pt x="19" y="10"/>
                  </a:moveTo>
                  <a:cubicBezTo>
                    <a:pt x="19" y="4"/>
                    <a:pt x="15" y="0"/>
                    <a:pt x="9" y="0"/>
                  </a:cubicBezTo>
                  <a:cubicBezTo>
                    <a:pt x="4" y="0"/>
                    <a:pt x="0" y="4"/>
                    <a:pt x="0" y="10"/>
                  </a:cubicBezTo>
                  <a:cubicBezTo>
                    <a:pt x="0" y="30"/>
                    <a:pt x="0" y="30"/>
                    <a:pt x="0" y="30"/>
                  </a:cubicBezTo>
                  <a:cubicBezTo>
                    <a:pt x="0" y="35"/>
                    <a:pt x="4" y="39"/>
                    <a:pt x="9" y="39"/>
                  </a:cubicBezTo>
                  <a:cubicBezTo>
                    <a:pt x="15" y="39"/>
                    <a:pt x="19" y="35"/>
                    <a:pt x="19" y="30"/>
                  </a:cubicBezTo>
                  <a:lnTo>
                    <a:pt x="19" y="10"/>
                  </a:lnTo>
                  <a:close/>
                </a:path>
              </a:pathLst>
            </a:custGeom>
            <a:grpFill/>
            <a:ln w="9525">
              <a:noFill/>
              <a:round/>
              <a:headEnd/>
              <a:tailEnd/>
            </a:ln>
          </p:spPr>
          <p:txBody>
            <a:bodyPr/>
            <a:lstStyle/>
            <a:p>
              <a:pPr defTabSz="685891"/>
              <a:endParaRPr lang="en-US" sz="1400" dirty="0">
                <a:solidFill>
                  <a:srgbClr val="0096D6"/>
                </a:solidFill>
                <a:latin typeface="Arial"/>
              </a:endParaRPr>
            </a:p>
          </p:txBody>
        </p:sp>
      </p:grpSp>
    </p:spTree>
    <p:extLst>
      <p:ext uri="{BB962C8B-B14F-4D97-AF65-F5344CB8AC3E}">
        <p14:creationId xmlns:p14="http://schemas.microsoft.com/office/powerpoint/2010/main" val="2198259967"/>
      </p:ext>
    </p:extLst>
  </p:cSld>
  <p:clrMapOvr>
    <a:masterClrMapping/>
  </p:clrMapOvr>
  <p:transition>
    <p:wipe/>
  </p:transition>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5_Segue">
    <p:spTree>
      <p:nvGrpSpPr>
        <p:cNvPr id="1" name=""/>
        <p:cNvGrpSpPr/>
        <p:nvPr/>
      </p:nvGrpSpPr>
      <p:grpSpPr>
        <a:xfrm>
          <a:off x="0" y="0"/>
          <a:ext cx="0" cy="0"/>
          <a:chOff x="0" y="0"/>
          <a:chExt cx="0" cy="0"/>
        </a:xfrm>
      </p:grpSpPr>
      <p:pic>
        <p:nvPicPr>
          <p:cNvPr id="13" name="Picture 12" descr="A20003x31B_MR.jpg"/>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a:xfrm>
            <a:off x="2" y="910114"/>
            <a:ext cx="9143999" cy="5465873"/>
          </a:xfrm>
          <a:prstGeom prst="rect">
            <a:avLst/>
          </a:prstGeom>
        </p:spPr>
      </p:pic>
      <p:grpSp>
        <p:nvGrpSpPr>
          <p:cNvPr id="10" name="Group 67"/>
          <p:cNvGrpSpPr/>
          <p:nvPr userDrawn="1"/>
        </p:nvGrpSpPr>
        <p:grpSpPr>
          <a:xfrm>
            <a:off x="201148" y="215286"/>
            <a:ext cx="630141" cy="447811"/>
            <a:chOff x="609606" y="528528"/>
            <a:chExt cx="1444732" cy="763787"/>
          </a:xfrm>
          <a:solidFill>
            <a:schemeClr val="bg1"/>
          </a:solidFill>
        </p:grpSpPr>
        <p:sp>
          <p:nvSpPr>
            <p:cNvPr id="14" name="Rectangle 13"/>
            <p:cNvSpPr>
              <a:spLocks noChangeArrowheads="1"/>
            </p:cNvSpPr>
            <p:nvPr/>
          </p:nvSpPr>
          <p:spPr bwMode="black">
            <a:xfrm>
              <a:off x="1016583" y="1035671"/>
              <a:ext cx="65914" cy="249729"/>
            </a:xfrm>
            <a:prstGeom prst="rect">
              <a:avLst/>
            </a:prstGeom>
            <a:grpFill/>
            <a:ln w="9525">
              <a:noFill/>
              <a:miter lim="800000"/>
              <a:headEnd/>
              <a:tailEnd/>
            </a:ln>
          </p:spPr>
          <p:txBody>
            <a:bodyPr/>
            <a:lstStyle/>
            <a:p>
              <a:pPr defTabSz="685891"/>
              <a:endParaRPr lang="en-US" sz="1400" dirty="0">
                <a:solidFill>
                  <a:srgbClr val="0096D6"/>
                </a:solidFill>
                <a:latin typeface="Arial"/>
              </a:endParaRPr>
            </a:p>
          </p:txBody>
        </p:sp>
        <p:sp>
          <p:nvSpPr>
            <p:cNvPr id="15" name="Freeform 14"/>
            <p:cNvSpPr>
              <a:spLocks/>
            </p:cNvSpPr>
            <p:nvPr/>
          </p:nvSpPr>
          <p:spPr bwMode="black">
            <a:xfrm>
              <a:off x="1400565" y="1028755"/>
              <a:ext cx="190842" cy="263560"/>
            </a:xfrm>
            <a:custGeom>
              <a:avLst/>
              <a:gdLst/>
              <a:ahLst/>
              <a:cxnLst>
                <a:cxn ang="0">
                  <a:pos x="58" y="24"/>
                </a:cxn>
                <a:cxn ang="0">
                  <a:pos x="42" y="20"/>
                </a:cxn>
                <a:cxn ang="0">
                  <a:pos x="21" y="40"/>
                </a:cxn>
                <a:cxn ang="0">
                  <a:pos x="42" y="60"/>
                </a:cxn>
                <a:cxn ang="0">
                  <a:pos x="58" y="56"/>
                </a:cxn>
                <a:cxn ang="0">
                  <a:pos x="58" y="77"/>
                </a:cxn>
                <a:cxn ang="0">
                  <a:pos x="41" y="80"/>
                </a:cxn>
                <a:cxn ang="0">
                  <a:pos x="0" y="40"/>
                </a:cxn>
                <a:cxn ang="0">
                  <a:pos x="41" y="0"/>
                </a:cxn>
                <a:cxn ang="0">
                  <a:pos x="58" y="3"/>
                </a:cxn>
                <a:cxn ang="0">
                  <a:pos x="58" y="24"/>
                </a:cxn>
              </a:cxnLst>
              <a:rect l="0" t="0" r="r" b="b"/>
              <a:pathLst>
                <a:path w="58" h="80">
                  <a:moveTo>
                    <a:pt x="58" y="24"/>
                  </a:moveTo>
                  <a:cubicBezTo>
                    <a:pt x="58" y="23"/>
                    <a:pt x="51" y="20"/>
                    <a:pt x="42" y="20"/>
                  </a:cubicBezTo>
                  <a:cubicBezTo>
                    <a:pt x="30" y="20"/>
                    <a:pt x="21" y="28"/>
                    <a:pt x="21" y="40"/>
                  </a:cubicBezTo>
                  <a:cubicBezTo>
                    <a:pt x="21" y="51"/>
                    <a:pt x="29" y="60"/>
                    <a:pt x="42" y="60"/>
                  </a:cubicBezTo>
                  <a:cubicBezTo>
                    <a:pt x="51" y="60"/>
                    <a:pt x="57" y="57"/>
                    <a:pt x="58" y="56"/>
                  </a:cubicBezTo>
                  <a:cubicBezTo>
                    <a:pt x="58" y="77"/>
                    <a:pt x="58" y="77"/>
                    <a:pt x="58" y="77"/>
                  </a:cubicBezTo>
                  <a:cubicBezTo>
                    <a:pt x="56" y="78"/>
                    <a:pt x="49" y="80"/>
                    <a:pt x="41" y="80"/>
                  </a:cubicBezTo>
                  <a:cubicBezTo>
                    <a:pt x="19" y="80"/>
                    <a:pt x="0" y="65"/>
                    <a:pt x="0" y="40"/>
                  </a:cubicBezTo>
                  <a:cubicBezTo>
                    <a:pt x="0" y="17"/>
                    <a:pt x="17" y="0"/>
                    <a:pt x="41" y="0"/>
                  </a:cubicBezTo>
                  <a:cubicBezTo>
                    <a:pt x="50" y="0"/>
                    <a:pt x="56" y="3"/>
                    <a:pt x="58" y="3"/>
                  </a:cubicBezTo>
                  <a:lnTo>
                    <a:pt x="58" y="24"/>
                  </a:lnTo>
                  <a:close/>
                </a:path>
              </a:pathLst>
            </a:custGeom>
            <a:grpFill/>
            <a:ln w="9525">
              <a:noFill/>
              <a:round/>
              <a:headEnd/>
              <a:tailEnd/>
            </a:ln>
          </p:spPr>
          <p:txBody>
            <a:bodyPr/>
            <a:lstStyle/>
            <a:p>
              <a:pPr defTabSz="685891"/>
              <a:endParaRPr lang="en-US" sz="1400" dirty="0">
                <a:solidFill>
                  <a:srgbClr val="0096D6"/>
                </a:solidFill>
                <a:latin typeface="Arial"/>
              </a:endParaRPr>
            </a:p>
          </p:txBody>
        </p:sp>
        <p:sp>
          <p:nvSpPr>
            <p:cNvPr id="18" name="Freeform 17"/>
            <p:cNvSpPr>
              <a:spLocks/>
            </p:cNvSpPr>
            <p:nvPr/>
          </p:nvSpPr>
          <p:spPr bwMode="black">
            <a:xfrm>
              <a:off x="740666" y="1028755"/>
              <a:ext cx="190842" cy="263560"/>
            </a:xfrm>
            <a:custGeom>
              <a:avLst/>
              <a:gdLst/>
              <a:ahLst/>
              <a:cxnLst>
                <a:cxn ang="0">
                  <a:pos x="58" y="24"/>
                </a:cxn>
                <a:cxn ang="0">
                  <a:pos x="42" y="20"/>
                </a:cxn>
                <a:cxn ang="0">
                  <a:pos x="21" y="40"/>
                </a:cxn>
                <a:cxn ang="0">
                  <a:pos x="42" y="60"/>
                </a:cxn>
                <a:cxn ang="0">
                  <a:pos x="58" y="56"/>
                </a:cxn>
                <a:cxn ang="0">
                  <a:pos x="58" y="77"/>
                </a:cxn>
                <a:cxn ang="0">
                  <a:pos x="40" y="80"/>
                </a:cxn>
                <a:cxn ang="0">
                  <a:pos x="0" y="40"/>
                </a:cxn>
                <a:cxn ang="0">
                  <a:pos x="40" y="0"/>
                </a:cxn>
                <a:cxn ang="0">
                  <a:pos x="58" y="3"/>
                </a:cxn>
                <a:cxn ang="0">
                  <a:pos x="58" y="24"/>
                </a:cxn>
              </a:cxnLst>
              <a:rect l="0" t="0" r="r" b="b"/>
              <a:pathLst>
                <a:path w="58" h="80">
                  <a:moveTo>
                    <a:pt x="58" y="24"/>
                  </a:moveTo>
                  <a:cubicBezTo>
                    <a:pt x="57" y="23"/>
                    <a:pt x="51" y="20"/>
                    <a:pt x="42" y="20"/>
                  </a:cubicBezTo>
                  <a:cubicBezTo>
                    <a:pt x="29" y="20"/>
                    <a:pt x="21" y="28"/>
                    <a:pt x="21" y="40"/>
                  </a:cubicBezTo>
                  <a:cubicBezTo>
                    <a:pt x="21" y="51"/>
                    <a:pt x="29" y="60"/>
                    <a:pt x="42" y="60"/>
                  </a:cubicBezTo>
                  <a:cubicBezTo>
                    <a:pt x="51" y="60"/>
                    <a:pt x="57" y="57"/>
                    <a:pt x="58" y="56"/>
                  </a:cubicBezTo>
                  <a:cubicBezTo>
                    <a:pt x="58" y="77"/>
                    <a:pt x="58" y="77"/>
                    <a:pt x="58" y="77"/>
                  </a:cubicBezTo>
                  <a:cubicBezTo>
                    <a:pt x="56" y="78"/>
                    <a:pt x="49" y="80"/>
                    <a:pt x="40" y="80"/>
                  </a:cubicBezTo>
                  <a:cubicBezTo>
                    <a:pt x="19" y="80"/>
                    <a:pt x="0" y="65"/>
                    <a:pt x="0" y="40"/>
                  </a:cubicBezTo>
                  <a:cubicBezTo>
                    <a:pt x="0" y="17"/>
                    <a:pt x="17" y="0"/>
                    <a:pt x="40" y="0"/>
                  </a:cubicBezTo>
                  <a:cubicBezTo>
                    <a:pt x="49" y="0"/>
                    <a:pt x="56" y="3"/>
                    <a:pt x="58" y="3"/>
                  </a:cubicBezTo>
                  <a:lnTo>
                    <a:pt x="58" y="24"/>
                  </a:lnTo>
                  <a:close/>
                </a:path>
              </a:pathLst>
            </a:custGeom>
            <a:grpFill/>
            <a:ln w="9525">
              <a:noFill/>
              <a:round/>
              <a:headEnd/>
              <a:tailEnd/>
            </a:ln>
          </p:spPr>
          <p:txBody>
            <a:bodyPr/>
            <a:lstStyle/>
            <a:p>
              <a:pPr defTabSz="685891"/>
              <a:endParaRPr lang="en-US" sz="1400" dirty="0">
                <a:solidFill>
                  <a:srgbClr val="0096D6"/>
                </a:solidFill>
                <a:latin typeface="Arial"/>
              </a:endParaRPr>
            </a:p>
          </p:txBody>
        </p:sp>
        <p:sp>
          <p:nvSpPr>
            <p:cNvPr id="19" name="Freeform 18"/>
            <p:cNvSpPr>
              <a:spLocks noEditPoints="1"/>
            </p:cNvSpPr>
            <p:nvPr/>
          </p:nvSpPr>
          <p:spPr bwMode="black">
            <a:xfrm>
              <a:off x="1660386" y="1028755"/>
              <a:ext cx="262121" cy="263560"/>
            </a:xfrm>
            <a:custGeom>
              <a:avLst/>
              <a:gdLst/>
              <a:ahLst/>
              <a:cxnLst>
                <a:cxn ang="0">
                  <a:pos x="80" y="40"/>
                </a:cxn>
                <a:cxn ang="0">
                  <a:pos x="40" y="80"/>
                </a:cxn>
                <a:cxn ang="0">
                  <a:pos x="0" y="40"/>
                </a:cxn>
                <a:cxn ang="0">
                  <a:pos x="40" y="0"/>
                </a:cxn>
                <a:cxn ang="0">
                  <a:pos x="80" y="40"/>
                </a:cxn>
                <a:cxn ang="0">
                  <a:pos x="40" y="20"/>
                </a:cxn>
                <a:cxn ang="0">
                  <a:pos x="20" y="40"/>
                </a:cxn>
                <a:cxn ang="0">
                  <a:pos x="40" y="60"/>
                </a:cxn>
                <a:cxn ang="0">
                  <a:pos x="60" y="40"/>
                </a:cxn>
                <a:cxn ang="0">
                  <a:pos x="40" y="20"/>
                </a:cxn>
              </a:cxnLst>
              <a:rect l="0" t="0" r="r" b="b"/>
              <a:pathLst>
                <a:path w="80" h="80">
                  <a:moveTo>
                    <a:pt x="80" y="40"/>
                  </a:moveTo>
                  <a:cubicBezTo>
                    <a:pt x="80" y="62"/>
                    <a:pt x="64" y="80"/>
                    <a:pt x="40" y="80"/>
                  </a:cubicBezTo>
                  <a:cubicBezTo>
                    <a:pt x="16" y="80"/>
                    <a:pt x="0" y="62"/>
                    <a:pt x="0" y="40"/>
                  </a:cubicBezTo>
                  <a:cubicBezTo>
                    <a:pt x="0" y="18"/>
                    <a:pt x="16" y="0"/>
                    <a:pt x="40" y="0"/>
                  </a:cubicBezTo>
                  <a:cubicBezTo>
                    <a:pt x="64" y="0"/>
                    <a:pt x="80" y="18"/>
                    <a:pt x="80" y="40"/>
                  </a:cubicBezTo>
                  <a:moveTo>
                    <a:pt x="40" y="20"/>
                  </a:moveTo>
                  <a:cubicBezTo>
                    <a:pt x="29" y="20"/>
                    <a:pt x="20" y="29"/>
                    <a:pt x="20" y="40"/>
                  </a:cubicBezTo>
                  <a:cubicBezTo>
                    <a:pt x="20" y="51"/>
                    <a:pt x="29" y="60"/>
                    <a:pt x="40" y="60"/>
                  </a:cubicBezTo>
                  <a:cubicBezTo>
                    <a:pt x="51" y="60"/>
                    <a:pt x="60" y="51"/>
                    <a:pt x="60" y="40"/>
                  </a:cubicBezTo>
                  <a:cubicBezTo>
                    <a:pt x="60" y="29"/>
                    <a:pt x="51" y="20"/>
                    <a:pt x="40" y="20"/>
                  </a:cubicBezTo>
                </a:path>
              </a:pathLst>
            </a:custGeom>
            <a:grpFill/>
            <a:ln w="9525">
              <a:noFill/>
              <a:round/>
              <a:headEnd/>
              <a:tailEnd/>
            </a:ln>
          </p:spPr>
          <p:txBody>
            <a:bodyPr/>
            <a:lstStyle/>
            <a:p>
              <a:pPr defTabSz="685891"/>
              <a:endParaRPr lang="en-US" sz="1400" dirty="0">
                <a:solidFill>
                  <a:srgbClr val="0096D6"/>
                </a:solidFill>
                <a:latin typeface="Arial"/>
              </a:endParaRPr>
            </a:p>
          </p:txBody>
        </p:sp>
        <p:sp>
          <p:nvSpPr>
            <p:cNvPr id="20" name="Freeform 19"/>
            <p:cNvSpPr>
              <a:spLocks/>
            </p:cNvSpPr>
            <p:nvPr/>
          </p:nvSpPr>
          <p:spPr bwMode="black">
            <a:xfrm>
              <a:off x="1167569" y="1028755"/>
              <a:ext cx="170915" cy="263560"/>
            </a:xfrm>
            <a:custGeom>
              <a:avLst/>
              <a:gdLst/>
              <a:ahLst/>
              <a:cxnLst>
                <a:cxn ang="0">
                  <a:pos x="47" y="19"/>
                </a:cxn>
                <a:cxn ang="0">
                  <a:pos x="32" y="17"/>
                </a:cxn>
                <a:cxn ang="0">
                  <a:pos x="20" y="23"/>
                </a:cxn>
                <a:cxn ang="0">
                  <a:pos x="29" y="30"/>
                </a:cxn>
                <a:cxn ang="0">
                  <a:pos x="34" y="32"/>
                </a:cxn>
                <a:cxn ang="0">
                  <a:pos x="52" y="54"/>
                </a:cxn>
                <a:cxn ang="0">
                  <a:pos x="21" y="80"/>
                </a:cxn>
                <a:cxn ang="0">
                  <a:pos x="0" y="77"/>
                </a:cxn>
                <a:cxn ang="0">
                  <a:pos x="0" y="60"/>
                </a:cxn>
                <a:cxn ang="0">
                  <a:pos x="18" y="63"/>
                </a:cxn>
                <a:cxn ang="0">
                  <a:pos x="32" y="56"/>
                </a:cxn>
                <a:cxn ang="0">
                  <a:pos x="23" y="48"/>
                </a:cxn>
                <a:cxn ang="0">
                  <a:pos x="19" y="47"/>
                </a:cxn>
                <a:cxn ang="0">
                  <a:pos x="0" y="24"/>
                </a:cxn>
                <a:cxn ang="0">
                  <a:pos x="28" y="0"/>
                </a:cxn>
                <a:cxn ang="0">
                  <a:pos x="47" y="3"/>
                </a:cxn>
                <a:cxn ang="0">
                  <a:pos x="47" y="19"/>
                </a:cxn>
              </a:cxnLst>
              <a:rect l="0" t="0" r="r" b="b"/>
              <a:pathLst>
                <a:path w="52" h="80">
                  <a:moveTo>
                    <a:pt x="47" y="19"/>
                  </a:moveTo>
                  <a:cubicBezTo>
                    <a:pt x="47" y="19"/>
                    <a:pt x="38" y="17"/>
                    <a:pt x="32" y="17"/>
                  </a:cubicBezTo>
                  <a:cubicBezTo>
                    <a:pt x="24" y="17"/>
                    <a:pt x="20" y="19"/>
                    <a:pt x="20" y="23"/>
                  </a:cubicBezTo>
                  <a:cubicBezTo>
                    <a:pt x="20" y="28"/>
                    <a:pt x="26" y="29"/>
                    <a:pt x="29" y="30"/>
                  </a:cubicBezTo>
                  <a:cubicBezTo>
                    <a:pt x="34" y="32"/>
                    <a:pt x="34" y="32"/>
                    <a:pt x="34" y="32"/>
                  </a:cubicBezTo>
                  <a:cubicBezTo>
                    <a:pt x="47" y="36"/>
                    <a:pt x="52" y="45"/>
                    <a:pt x="52" y="54"/>
                  </a:cubicBezTo>
                  <a:cubicBezTo>
                    <a:pt x="52" y="73"/>
                    <a:pt x="35" y="80"/>
                    <a:pt x="21" y="80"/>
                  </a:cubicBezTo>
                  <a:cubicBezTo>
                    <a:pt x="10" y="80"/>
                    <a:pt x="1" y="78"/>
                    <a:pt x="0" y="77"/>
                  </a:cubicBezTo>
                  <a:cubicBezTo>
                    <a:pt x="0" y="60"/>
                    <a:pt x="0" y="60"/>
                    <a:pt x="0" y="60"/>
                  </a:cubicBezTo>
                  <a:cubicBezTo>
                    <a:pt x="2" y="60"/>
                    <a:pt x="10" y="63"/>
                    <a:pt x="18" y="63"/>
                  </a:cubicBezTo>
                  <a:cubicBezTo>
                    <a:pt x="28" y="63"/>
                    <a:pt x="32" y="60"/>
                    <a:pt x="32" y="56"/>
                  </a:cubicBezTo>
                  <a:cubicBezTo>
                    <a:pt x="32" y="52"/>
                    <a:pt x="28" y="49"/>
                    <a:pt x="23" y="48"/>
                  </a:cubicBezTo>
                  <a:cubicBezTo>
                    <a:pt x="22" y="48"/>
                    <a:pt x="21" y="47"/>
                    <a:pt x="19" y="47"/>
                  </a:cubicBezTo>
                  <a:cubicBezTo>
                    <a:pt x="9" y="43"/>
                    <a:pt x="0" y="37"/>
                    <a:pt x="0" y="24"/>
                  </a:cubicBezTo>
                  <a:cubicBezTo>
                    <a:pt x="0" y="10"/>
                    <a:pt x="10" y="0"/>
                    <a:pt x="28" y="0"/>
                  </a:cubicBezTo>
                  <a:cubicBezTo>
                    <a:pt x="37" y="0"/>
                    <a:pt x="46" y="3"/>
                    <a:pt x="47" y="3"/>
                  </a:cubicBezTo>
                  <a:lnTo>
                    <a:pt x="47" y="19"/>
                  </a:lnTo>
                  <a:close/>
                </a:path>
              </a:pathLst>
            </a:custGeom>
            <a:grpFill/>
            <a:ln w="9525">
              <a:noFill/>
              <a:round/>
              <a:headEnd/>
              <a:tailEnd/>
            </a:ln>
          </p:spPr>
          <p:txBody>
            <a:bodyPr/>
            <a:lstStyle/>
            <a:p>
              <a:pPr defTabSz="685891"/>
              <a:endParaRPr lang="en-US" sz="1400" dirty="0">
                <a:solidFill>
                  <a:srgbClr val="0096D6"/>
                </a:solidFill>
                <a:latin typeface="Arial"/>
              </a:endParaRPr>
            </a:p>
          </p:txBody>
        </p:sp>
        <p:sp>
          <p:nvSpPr>
            <p:cNvPr id="21" name="Freeform 20"/>
            <p:cNvSpPr>
              <a:spLocks/>
            </p:cNvSpPr>
            <p:nvPr/>
          </p:nvSpPr>
          <p:spPr bwMode="black">
            <a:xfrm>
              <a:off x="609606" y="732922"/>
              <a:ext cx="62081" cy="128323"/>
            </a:xfrm>
            <a:custGeom>
              <a:avLst/>
              <a:gdLst/>
              <a:ahLst/>
              <a:cxnLst>
                <a:cxn ang="0">
                  <a:pos x="19" y="10"/>
                </a:cxn>
                <a:cxn ang="0">
                  <a:pos x="10" y="0"/>
                </a:cxn>
                <a:cxn ang="0">
                  <a:pos x="0" y="10"/>
                </a:cxn>
                <a:cxn ang="0">
                  <a:pos x="0" y="30"/>
                </a:cxn>
                <a:cxn ang="0">
                  <a:pos x="10" y="39"/>
                </a:cxn>
                <a:cxn ang="0">
                  <a:pos x="19" y="30"/>
                </a:cxn>
                <a:cxn ang="0">
                  <a:pos x="19" y="10"/>
                </a:cxn>
              </a:cxnLst>
              <a:rect l="0" t="0" r="r" b="b"/>
              <a:pathLst>
                <a:path w="19" h="39">
                  <a:moveTo>
                    <a:pt x="19" y="10"/>
                  </a:moveTo>
                  <a:cubicBezTo>
                    <a:pt x="19" y="4"/>
                    <a:pt x="15" y="0"/>
                    <a:pt x="10" y="0"/>
                  </a:cubicBezTo>
                  <a:cubicBezTo>
                    <a:pt x="4" y="0"/>
                    <a:pt x="0" y="4"/>
                    <a:pt x="0" y="10"/>
                  </a:cubicBezTo>
                  <a:cubicBezTo>
                    <a:pt x="0" y="30"/>
                    <a:pt x="0" y="30"/>
                    <a:pt x="0" y="30"/>
                  </a:cubicBezTo>
                  <a:cubicBezTo>
                    <a:pt x="0" y="35"/>
                    <a:pt x="4" y="39"/>
                    <a:pt x="10" y="39"/>
                  </a:cubicBezTo>
                  <a:cubicBezTo>
                    <a:pt x="15" y="39"/>
                    <a:pt x="19" y="35"/>
                    <a:pt x="19" y="30"/>
                  </a:cubicBezTo>
                  <a:lnTo>
                    <a:pt x="19" y="10"/>
                  </a:lnTo>
                  <a:close/>
                </a:path>
              </a:pathLst>
            </a:custGeom>
            <a:grpFill/>
            <a:ln w="9525">
              <a:noFill/>
              <a:round/>
              <a:headEnd/>
              <a:tailEnd/>
            </a:ln>
          </p:spPr>
          <p:txBody>
            <a:bodyPr/>
            <a:lstStyle/>
            <a:p>
              <a:pPr defTabSz="685891"/>
              <a:endParaRPr lang="en-US" sz="1400" dirty="0">
                <a:solidFill>
                  <a:srgbClr val="0096D6"/>
                </a:solidFill>
                <a:latin typeface="Arial"/>
              </a:endParaRPr>
            </a:p>
          </p:txBody>
        </p:sp>
        <p:sp>
          <p:nvSpPr>
            <p:cNvPr id="22" name="Freeform 21"/>
            <p:cNvSpPr>
              <a:spLocks/>
            </p:cNvSpPr>
            <p:nvPr/>
          </p:nvSpPr>
          <p:spPr bwMode="black">
            <a:xfrm>
              <a:off x="783587" y="646860"/>
              <a:ext cx="62081" cy="214383"/>
            </a:xfrm>
            <a:custGeom>
              <a:avLst/>
              <a:gdLst/>
              <a:ahLst/>
              <a:cxnLst>
                <a:cxn ang="0">
                  <a:pos x="19" y="9"/>
                </a:cxn>
                <a:cxn ang="0">
                  <a:pos x="9" y="0"/>
                </a:cxn>
                <a:cxn ang="0">
                  <a:pos x="0" y="9"/>
                </a:cxn>
                <a:cxn ang="0">
                  <a:pos x="0" y="56"/>
                </a:cxn>
                <a:cxn ang="0">
                  <a:pos x="9" y="65"/>
                </a:cxn>
                <a:cxn ang="0">
                  <a:pos x="19" y="56"/>
                </a:cxn>
                <a:cxn ang="0">
                  <a:pos x="19" y="9"/>
                </a:cxn>
              </a:cxnLst>
              <a:rect l="0" t="0" r="r" b="b"/>
              <a:pathLst>
                <a:path w="19" h="65">
                  <a:moveTo>
                    <a:pt x="19" y="9"/>
                  </a:moveTo>
                  <a:cubicBezTo>
                    <a:pt x="19" y="4"/>
                    <a:pt x="14" y="0"/>
                    <a:pt x="9" y="0"/>
                  </a:cubicBezTo>
                  <a:cubicBezTo>
                    <a:pt x="4" y="0"/>
                    <a:pt x="0" y="4"/>
                    <a:pt x="0" y="9"/>
                  </a:cubicBezTo>
                  <a:cubicBezTo>
                    <a:pt x="0" y="56"/>
                    <a:pt x="0" y="56"/>
                    <a:pt x="0" y="56"/>
                  </a:cubicBezTo>
                  <a:cubicBezTo>
                    <a:pt x="0" y="61"/>
                    <a:pt x="4" y="65"/>
                    <a:pt x="9" y="65"/>
                  </a:cubicBezTo>
                  <a:cubicBezTo>
                    <a:pt x="14" y="65"/>
                    <a:pt x="19" y="61"/>
                    <a:pt x="19" y="56"/>
                  </a:cubicBezTo>
                  <a:lnTo>
                    <a:pt x="19" y="9"/>
                  </a:lnTo>
                  <a:close/>
                </a:path>
              </a:pathLst>
            </a:custGeom>
            <a:grpFill/>
            <a:ln w="9525">
              <a:noFill/>
              <a:round/>
              <a:headEnd/>
              <a:tailEnd/>
            </a:ln>
          </p:spPr>
          <p:txBody>
            <a:bodyPr/>
            <a:lstStyle/>
            <a:p>
              <a:pPr defTabSz="685891"/>
              <a:endParaRPr lang="en-US" sz="1400" dirty="0">
                <a:solidFill>
                  <a:srgbClr val="0096D6"/>
                </a:solidFill>
                <a:latin typeface="Arial"/>
              </a:endParaRPr>
            </a:p>
          </p:txBody>
        </p:sp>
        <p:sp>
          <p:nvSpPr>
            <p:cNvPr id="23" name="Freeform 22"/>
            <p:cNvSpPr>
              <a:spLocks/>
            </p:cNvSpPr>
            <p:nvPr/>
          </p:nvSpPr>
          <p:spPr bwMode="black">
            <a:xfrm>
              <a:off x="954502" y="528528"/>
              <a:ext cx="62081" cy="394956"/>
            </a:xfrm>
            <a:custGeom>
              <a:avLst/>
              <a:gdLst/>
              <a:ahLst/>
              <a:cxnLst>
                <a:cxn ang="0">
                  <a:pos x="19" y="9"/>
                </a:cxn>
                <a:cxn ang="0">
                  <a:pos x="10" y="0"/>
                </a:cxn>
                <a:cxn ang="0">
                  <a:pos x="0" y="9"/>
                </a:cxn>
                <a:cxn ang="0">
                  <a:pos x="0" y="111"/>
                </a:cxn>
                <a:cxn ang="0">
                  <a:pos x="10" y="120"/>
                </a:cxn>
                <a:cxn ang="0">
                  <a:pos x="19" y="111"/>
                </a:cxn>
                <a:cxn ang="0">
                  <a:pos x="19" y="9"/>
                </a:cxn>
              </a:cxnLst>
              <a:rect l="0" t="0" r="r" b="b"/>
              <a:pathLst>
                <a:path w="19" h="120">
                  <a:moveTo>
                    <a:pt x="19" y="9"/>
                  </a:moveTo>
                  <a:cubicBezTo>
                    <a:pt x="19" y="4"/>
                    <a:pt x="15" y="0"/>
                    <a:pt x="10" y="0"/>
                  </a:cubicBezTo>
                  <a:cubicBezTo>
                    <a:pt x="5" y="0"/>
                    <a:pt x="0" y="4"/>
                    <a:pt x="0" y="9"/>
                  </a:cubicBezTo>
                  <a:cubicBezTo>
                    <a:pt x="0" y="111"/>
                    <a:pt x="0" y="111"/>
                    <a:pt x="0" y="111"/>
                  </a:cubicBezTo>
                  <a:cubicBezTo>
                    <a:pt x="0" y="116"/>
                    <a:pt x="5" y="120"/>
                    <a:pt x="10" y="120"/>
                  </a:cubicBezTo>
                  <a:cubicBezTo>
                    <a:pt x="15" y="120"/>
                    <a:pt x="19" y="116"/>
                    <a:pt x="19" y="111"/>
                  </a:cubicBezTo>
                  <a:lnTo>
                    <a:pt x="19" y="9"/>
                  </a:lnTo>
                  <a:close/>
                </a:path>
              </a:pathLst>
            </a:custGeom>
            <a:grpFill/>
            <a:ln w="9525">
              <a:noFill/>
              <a:round/>
              <a:headEnd/>
              <a:tailEnd/>
            </a:ln>
          </p:spPr>
          <p:txBody>
            <a:bodyPr/>
            <a:lstStyle/>
            <a:p>
              <a:pPr defTabSz="685891"/>
              <a:endParaRPr lang="en-US" sz="1400" dirty="0">
                <a:solidFill>
                  <a:srgbClr val="0096D6"/>
                </a:solidFill>
                <a:latin typeface="Arial"/>
              </a:endParaRPr>
            </a:p>
          </p:txBody>
        </p:sp>
        <p:sp>
          <p:nvSpPr>
            <p:cNvPr id="24" name="Freeform 23"/>
            <p:cNvSpPr>
              <a:spLocks/>
            </p:cNvSpPr>
            <p:nvPr/>
          </p:nvSpPr>
          <p:spPr bwMode="black">
            <a:xfrm>
              <a:off x="1128481" y="646860"/>
              <a:ext cx="62081" cy="214383"/>
            </a:xfrm>
            <a:custGeom>
              <a:avLst/>
              <a:gdLst/>
              <a:ahLst/>
              <a:cxnLst>
                <a:cxn ang="0">
                  <a:pos x="19" y="9"/>
                </a:cxn>
                <a:cxn ang="0">
                  <a:pos x="9" y="0"/>
                </a:cxn>
                <a:cxn ang="0">
                  <a:pos x="0" y="9"/>
                </a:cxn>
                <a:cxn ang="0">
                  <a:pos x="0" y="56"/>
                </a:cxn>
                <a:cxn ang="0">
                  <a:pos x="9" y="65"/>
                </a:cxn>
                <a:cxn ang="0">
                  <a:pos x="19" y="56"/>
                </a:cxn>
                <a:cxn ang="0">
                  <a:pos x="19" y="9"/>
                </a:cxn>
              </a:cxnLst>
              <a:rect l="0" t="0" r="r" b="b"/>
              <a:pathLst>
                <a:path w="19" h="65">
                  <a:moveTo>
                    <a:pt x="19" y="9"/>
                  </a:moveTo>
                  <a:cubicBezTo>
                    <a:pt x="19" y="4"/>
                    <a:pt x="15" y="0"/>
                    <a:pt x="9" y="0"/>
                  </a:cubicBezTo>
                  <a:cubicBezTo>
                    <a:pt x="4" y="0"/>
                    <a:pt x="0" y="4"/>
                    <a:pt x="0" y="9"/>
                  </a:cubicBezTo>
                  <a:cubicBezTo>
                    <a:pt x="0" y="56"/>
                    <a:pt x="0" y="56"/>
                    <a:pt x="0" y="56"/>
                  </a:cubicBezTo>
                  <a:cubicBezTo>
                    <a:pt x="0" y="61"/>
                    <a:pt x="4" y="65"/>
                    <a:pt x="9" y="65"/>
                  </a:cubicBezTo>
                  <a:cubicBezTo>
                    <a:pt x="15" y="65"/>
                    <a:pt x="19" y="61"/>
                    <a:pt x="19" y="56"/>
                  </a:cubicBezTo>
                  <a:lnTo>
                    <a:pt x="19" y="9"/>
                  </a:lnTo>
                  <a:close/>
                </a:path>
              </a:pathLst>
            </a:custGeom>
            <a:grpFill/>
            <a:ln w="9525">
              <a:noFill/>
              <a:round/>
              <a:headEnd/>
              <a:tailEnd/>
            </a:ln>
          </p:spPr>
          <p:txBody>
            <a:bodyPr/>
            <a:lstStyle/>
            <a:p>
              <a:pPr defTabSz="685891"/>
              <a:endParaRPr lang="en-US" sz="1400" dirty="0">
                <a:solidFill>
                  <a:srgbClr val="0096D6"/>
                </a:solidFill>
                <a:latin typeface="Arial"/>
              </a:endParaRPr>
            </a:p>
          </p:txBody>
        </p:sp>
        <p:sp>
          <p:nvSpPr>
            <p:cNvPr id="25" name="Freeform 24"/>
            <p:cNvSpPr>
              <a:spLocks/>
            </p:cNvSpPr>
            <p:nvPr/>
          </p:nvSpPr>
          <p:spPr bwMode="black">
            <a:xfrm>
              <a:off x="1298630" y="732922"/>
              <a:ext cx="65914" cy="128323"/>
            </a:xfrm>
            <a:custGeom>
              <a:avLst/>
              <a:gdLst/>
              <a:ahLst/>
              <a:cxnLst>
                <a:cxn ang="0">
                  <a:pos x="20" y="10"/>
                </a:cxn>
                <a:cxn ang="0">
                  <a:pos x="10" y="0"/>
                </a:cxn>
                <a:cxn ang="0">
                  <a:pos x="0" y="10"/>
                </a:cxn>
                <a:cxn ang="0">
                  <a:pos x="0" y="30"/>
                </a:cxn>
                <a:cxn ang="0">
                  <a:pos x="10" y="39"/>
                </a:cxn>
                <a:cxn ang="0">
                  <a:pos x="20" y="30"/>
                </a:cxn>
                <a:cxn ang="0">
                  <a:pos x="20" y="10"/>
                </a:cxn>
              </a:cxnLst>
              <a:rect l="0" t="0" r="r" b="b"/>
              <a:pathLst>
                <a:path w="20" h="39">
                  <a:moveTo>
                    <a:pt x="20" y="10"/>
                  </a:moveTo>
                  <a:cubicBezTo>
                    <a:pt x="20" y="4"/>
                    <a:pt x="15" y="0"/>
                    <a:pt x="10" y="0"/>
                  </a:cubicBezTo>
                  <a:cubicBezTo>
                    <a:pt x="5" y="0"/>
                    <a:pt x="0" y="4"/>
                    <a:pt x="0" y="10"/>
                  </a:cubicBezTo>
                  <a:cubicBezTo>
                    <a:pt x="0" y="30"/>
                    <a:pt x="0" y="30"/>
                    <a:pt x="0" y="30"/>
                  </a:cubicBezTo>
                  <a:cubicBezTo>
                    <a:pt x="0" y="35"/>
                    <a:pt x="5" y="39"/>
                    <a:pt x="10" y="39"/>
                  </a:cubicBezTo>
                  <a:cubicBezTo>
                    <a:pt x="15" y="39"/>
                    <a:pt x="20" y="35"/>
                    <a:pt x="20" y="30"/>
                  </a:cubicBezTo>
                  <a:lnTo>
                    <a:pt x="20" y="10"/>
                  </a:lnTo>
                  <a:close/>
                </a:path>
              </a:pathLst>
            </a:custGeom>
            <a:grpFill/>
            <a:ln w="9525">
              <a:noFill/>
              <a:round/>
              <a:headEnd/>
              <a:tailEnd/>
            </a:ln>
          </p:spPr>
          <p:txBody>
            <a:bodyPr/>
            <a:lstStyle/>
            <a:p>
              <a:pPr defTabSz="685891"/>
              <a:endParaRPr lang="en-US" sz="1400" dirty="0">
                <a:solidFill>
                  <a:srgbClr val="0096D6"/>
                </a:solidFill>
                <a:latin typeface="Arial"/>
              </a:endParaRPr>
            </a:p>
          </p:txBody>
        </p:sp>
        <p:sp>
          <p:nvSpPr>
            <p:cNvPr id="26" name="Freeform 25"/>
            <p:cNvSpPr>
              <a:spLocks/>
            </p:cNvSpPr>
            <p:nvPr/>
          </p:nvSpPr>
          <p:spPr bwMode="black">
            <a:xfrm>
              <a:off x="1472609" y="646860"/>
              <a:ext cx="62847" cy="214383"/>
            </a:xfrm>
            <a:custGeom>
              <a:avLst/>
              <a:gdLst/>
              <a:ahLst/>
              <a:cxnLst>
                <a:cxn ang="0">
                  <a:pos x="19" y="9"/>
                </a:cxn>
                <a:cxn ang="0">
                  <a:pos x="10" y="0"/>
                </a:cxn>
                <a:cxn ang="0">
                  <a:pos x="0" y="9"/>
                </a:cxn>
                <a:cxn ang="0">
                  <a:pos x="0" y="56"/>
                </a:cxn>
                <a:cxn ang="0">
                  <a:pos x="10" y="65"/>
                </a:cxn>
                <a:cxn ang="0">
                  <a:pos x="19" y="56"/>
                </a:cxn>
                <a:cxn ang="0">
                  <a:pos x="19" y="9"/>
                </a:cxn>
              </a:cxnLst>
              <a:rect l="0" t="0" r="r" b="b"/>
              <a:pathLst>
                <a:path w="19" h="65">
                  <a:moveTo>
                    <a:pt x="19" y="9"/>
                  </a:moveTo>
                  <a:cubicBezTo>
                    <a:pt x="19" y="4"/>
                    <a:pt x="15" y="0"/>
                    <a:pt x="10" y="0"/>
                  </a:cubicBezTo>
                  <a:cubicBezTo>
                    <a:pt x="4" y="0"/>
                    <a:pt x="0" y="4"/>
                    <a:pt x="0" y="9"/>
                  </a:cubicBezTo>
                  <a:cubicBezTo>
                    <a:pt x="0" y="56"/>
                    <a:pt x="0" y="56"/>
                    <a:pt x="0" y="56"/>
                  </a:cubicBezTo>
                  <a:cubicBezTo>
                    <a:pt x="0" y="61"/>
                    <a:pt x="4" y="65"/>
                    <a:pt x="10" y="65"/>
                  </a:cubicBezTo>
                  <a:cubicBezTo>
                    <a:pt x="15" y="65"/>
                    <a:pt x="19" y="61"/>
                    <a:pt x="19" y="56"/>
                  </a:cubicBezTo>
                  <a:lnTo>
                    <a:pt x="19" y="9"/>
                  </a:lnTo>
                  <a:close/>
                </a:path>
              </a:pathLst>
            </a:custGeom>
            <a:grpFill/>
            <a:ln w="9525">
              <a:noFill/>
              <a:round/>
              <a:headEnd/>
              <a:tailEnd/>
            </a:ln>
          </p:spPr>
          <p:txBody>
            <a:bodyPr/>
            <a:lstStyle/>
            <a:p>
              <a:pPr defTabSz="685891"/>
              <a:endParaRPr lang="en-US" sz="1400" dirty="0">
                <a:solidFill>
                  <a:srgbClr val="0096D6"/>
                </a:solidFill>
                <a:latin typeface="Arial"/>
              </a:endParaRPr>
            </a:p>
          </p:txBody>
        </p:sp>
        <p:sp>
          <p:nvSpPr>
            <p:cNvPr id="27" name="Freeform 26"/>
            <p:cNvSpPr>
              <a:spLocks/>
            </p:cNvSpPr>
            <p:nvPr/>
          </p:nvSpPr>
          <p:spPr bwMode="black">
            <a:xfrm>
              <a:off x="1646588" y="528528"/>
              <a:ext cx="62847" cy="394956"/>
            </a:xfrm>
            <a:custGeom>
              <a:avLst/>
              <a:gdLst/>
              <a:ahLst/>
              <a:cxnLst>
                <a:cxn ang="0">
                  <a:pos x="19" y="9"/>
                </a:cxn>
                <a:cxn ang="0">
                  <a:pos x="9" y="0"/>
                </a:cxn>
                <a:cxn ang="0">
                  <a:pos x="0" y="9"/>
                </a:cxn>
                <a:cxn ang="0">
                  <a:pos x="0" y="111"/>
                </a:cxn>
                <a:cxn ang="0">
                  <a:pos x="9" y="120"/>
                </a:cxn>
                <a:cxn ang="0">
                  <a:pos x="19" y="111"/>
                </a:cxn>
                <a:cxn ang="0">
                  <a:pos x="19" y="9"/>
                </a:cxn>
              </a:cxnLst>
              <a:rect l="0" t="0" r="r" b="b"/>
              <a:pathLst>
                <a:path w="19" h="120">
                  <a:moveTo>
                    <a:pt x="19" y="9"/>
                  </a:moveTo>
                  <a:cubicBezTo>
                    <a:pt x="19" y="4"/>
                    <a:pt x="15" y="0"/>
                    <a:pt x="9" y="0"/>
                  </a:cubicBezTo>
                  <a:cubicBezTo>
                    <a:pt x="4" y="0"/>
                    <a:pt x="0" y="4"/>
                    <a:pt x="0" y="9"/>
                  </a:cubicBezTo>
                  <a:cubicBezTo>
                    <a:pt x="0" y="111"/>
                    <a:pt x="0" y="111"/>
                    <a:pt x="0" y="111"/>
                  </a:cubicBezTo>
                  <a:cubicBezTo>
                    <a:pt x="0" y="116"/>
                    <a:pt x="4" y="120"/>
                    <a:pt x="9" y="120"/>
                  </a:cubicBezTo>
                  <a:cubicBezTo>
                    <a:pt x="15" y="120"/>
                    <a:pt x="19" y="116"/>
                    <a:pt x="19" y="111"/>
                  </a:cubicBezTo>
                  <a:lnTo>
                    <a:pt x="19" y="9"/>
                  </a:lnTo>
                  <a:close/>
                </a:path>
              </a:pathLst>
            </a:custGeom>
            <a:grpFill/>
            <a:ln w="9525">
              <a:noFill/>
              <a:round/>
              <a:headEnd/>
              <a:tailEnd/>
            </a:ln>
          </p:spPr>
          <p:txBody>
            <a:bodyPr/>
            <a:lstStyle/>
            <a:p>
              <a:pPr defTabSz="685891"/>
              <a:endParaRPr lang="en-US" sz="1400" dirty="0">
                <a:solidFill>
                  <a:srgbClr val="0096D6"/>
                </a:solidFill>
                <a:latin typeface="Arial"/>
              </a:endParaRPr>
            </a:p>
          </p:txBody>
        </p:sp>
        <p:sp>
          <p:nvSpPr>
            <p:cNvPr id="28" name="Freeform 27"/>
            <p:cNvSpPr>
              <a:spLocks/>
            </p:cNvSpPr>
            <p:nvPr/>
          </p:nvSpPr>
          <p:spPr bwMode="black">
            <a:xfrm>
              <a:off x="1817502" y="646864"/>
              <a:ext cx="62847" cy="214383"/>
            </a:xfrm>
            <a:custGeom>
              <a:avLst/>
              <a:gdLst/>
              <a:ahLst/>
              <a:cxnLst>
                <a:cxn ang="0">
                  <a:pos x="19" y="9"/>
                </a:cxn>
                <a:cxn ang="0">
                  <a:pos x="10" y="0"/>
                </a:cxn>
                <a:cxn ang="0">
                  <a:pos x="0" y="9"/>
                </a:cxn>
                <a:cxn ang="0">
                  <a:pos x="0" y="56"/>
                </a:cxn>
                <a:cxn ang="0">
                  <a:pos x="10" y="65"/>
                </a:cxn>
                <a:cxn ang="0">
                  <a:pos x="19" y="56"/>
                </a:cxn>
                <a:cxn ang="0">
                  <a:pos x="19" y="9"/>
                </a:cxn>
              </a:cxnLst>
              <a:rect l="0" t="0" r="r" b="b"/>
              <a:pathLst>
                <a:path w="19" h="65">
                  <a:moveTo>
                    <a:pt x="19" y="9"/>
                  </a:moveTo>
                  <a:cubicBezTo>
                    <a:pt x="19" y="4"/>
                    <a:pt x="15" y="0"/>
                    <a:pt x="10" y="0"/>
                  </a:cubicBezTo>
                  <a:cubicBezTo>
                    <a:pt x="5" y="0"/>
                    <a:pt x="0" y="4"/>
                    <a:pt x="0" y="9"/>
                  </a:cubicBezTo>
                  <a:cubicBezTo>
                    <a:pt x="0" y="56"/>
                    <a:pt x="0" y="56"/>
                    <a:pt x="0" y="56"/>
                  </a:cubicBezTo>
                  <a:cubicBezTo>
                    <a:pt x="0" y="61"/>
                    <a:pt x="5" y="65"/>
                    <a:pt x="10" y="65"/>
                  </a:cubicBezTo>
                  <a:cubicBezTo>
                    <a:pt x="15" y="65"/>
                    <a:pt x="19" y="61"/>
                    <a:pt x="19" y="56"/>
                  </a:cubicBezTo>
                  <a:lnTo>
                    <a:pt x="19" y="9"/>
                  </a:lnTo>
                  <a:close/>
                </a:path>
              </a:pathLst>
            </a:custGeom>
            <a:grpFill/>
            <a:ln w="9525">
              <a:noFill/>
              <a:round/>
              <a:headEnd/>
              <a:tailEnd/>
            </a:ln>
          </p:spPr>
          <p:txBody>
            <a:bodyPr/>
            <a:lstStyle/>
            <a:p>
              <a:pPr defTabSz="685891"/>
              <a:endParaRPr lang="en-US" sz="1400" dirty="0">
                <a:solidFill>
                  <a:srgbClr val="0096D6"/>
                </a:solidFill>
                <a:latin typeface="Arial"/>
              </a:endParaRPr>
            </a:p>
          </p:txBody>
        </p:sp>
        <p:sp>
          <p:nvSpPr>
            <p:cNvPr id="29" name="Freeform 28"/>
            <p:cNvSpPr>
              <a:spLocks/>
            </p:cNvSpPr>
            <p:nvPr/>
          </p:nvSpPr>
          <p:spPr bwMode="black">
            <a:xfrm>
              <a:off x="1991491" y="732927"/>
              <a:ext cx="62847" cy="128323"/>
            </a:xfrm>
            <a:custGeom>
              <a:avLst/>
              <a:gdLst/>
              <a:ahLst/>
              <a:cxnLst>
                <a:cxn ang="0">
                  <a:pos x="19" y="10"/>
                </a:cxn>
                <a:cxn ang="0">
                  <a:pos x="9" y="0"/>
                </a:cxn>
                <a:cxn ang="0">
                  <a:pos x="0" y="10"/>
                </a:cxn>
                <a:cxn ang="0">
                  <a:pos x="0" y="30"/>
                </a:cxn>
                <a:cxn ang="0">
                  <a:pos x="9" y="39"/>
                </a:cxn>
                <a:cxn ang="0">
                  <a:pos x="19" y="30"/>
                </a:cxn>
                <a:cxn ang="0">
                  <a:pos x="19" y="10"/>
                </a:cxn>
              </a:cxnLst>
              <a:rect l="0" t="0" r="r" b="b"/>
              <a:pathLst>
                <a:path w="19" h="39">
                  <a:moveTo>
                    <a:pt x="19" y="10"/>
                  </a:moveTo>
                  <a:cubicBezTo>
                    <a:pt x="19" y="4"/>
                    <a:pt x="15" y="0"/>
                    <a:pt x="9" y="0"/>
                  </a:cubicBezTo>
                  <a:cubicBezTo>
                    <a:pt x="4" y="0"/>
                    <a:pt x="0" y="4"/>
                    <a:pt x="0" y="10"/>
                  </a:cubicBezTo>
                  <a:cubicBezTo>
                    <a:pt x="0" y="30"/>
                    <a:pt x="0" y="30"/>
                    <a:pt x="0" y="30"/>
                  </a:cubicBezTo>
                  <a:cubicBezTo>
                    <a:pt x="0" y="35"/>
                    <a:pt x="4" y="39"/>
                    <a:pt x="9" y="39"/>
                  </a:cubicBezTo>
                  <a:cubicBezTo>
                    <a:pt x="15" y="39"/>
                    <a:pt x="19" y="35"/>
                    <a:pt x="19" y="30"/>
                  </a:cubicBezTo>
                  <a:lnTo>
                    <a:pt x="19" y="10"/>
                  </a:lnTo>
                  <a:close/>
                </a:path>
              </a:pathLst>
            </a:custGeom>
            <a:grpFill/>
            <a:ln w="9525">
              <a:noFill/>
              <a:round/>
              <a:headEnd/>
              <a:tailEnd/>
            </a:ln>
          </p:spPr>
          <p:txBody>
            <a:bodyPr/>
            <a:lstStyle/>
            <a:p>
              <a:pPr defTabSz="685891"/>
              <a:endParaRPr lang="en-US" sz="1400" dirty="0">
                <a:solidFill>
                  <a:srgbClr val="0096D6"/>
                </a:solidFill>
                <a:latin typeface="Arial"/>
              </a:endParaRPr>
            </a:p>
          </p:txBody>
        </p:sp>
      </p:grpSp>
      <p:sp>
        <p:nvSpPr>
          <p:cNvPr id="30" name="Text Box 13"/>
          <p:cNvSpPr txBox="1">
            <a:spLocks noChangeArrowheads="1"/>
          </p:cNvSpPr>
          <p:nvPr userDrawn="1"/>
        </p:nvSpPr>
        <p:spPr bwMode="auto">
          <a:xfrm flipV="1">
            <a:off x="0" y="5748421"/>
            <a:ext cx="9118584" cy="837827"/>
          </a:xfrm>
          <a:prstGeom prst="rect">
            <a:avLst/>
          </a:prstGeom>
          <a:gradFill flip="none" rotWithShape="1">
            <a:gsLst>
              <a:gs pos="0">
                <a:srgbClr val="000000">
                  <a:alpha val="78000"/>
                </a:srgbClr>
              </a:gs>
              <a:gs pos="51000">
                <a:srgbClr val="000000">
                  <a:alpha val="78000"/>
                </a:srgbClr>
              </a:gs>
              <a:gs pos="98000">
                <a:srgbClr val="000000">
                  <a:alpha val="0"/>
                </a:srgbClr>
              </a:gs>
            </a:gsLst>
            <a:lin ang="5400000" scaled="0"/>
            <a:tileRect/>
          </a:gradFill>
          <a:ln w="9525">
            <a:noFill/>
            <a:miter lim="800000"/>
            <a:headEnd/>
            <a:tailEnd/>
          </a:ln>
        </p:spPr>
        <p:txBody>
          <a:bodyPr wrap="square" lIns="68589" tIns="68589" rIns="68589" bIns="68589" anchor="ctr" anchorCtr="0">
            <a:noAutofit/>
          </a:bodyPr>
          <a:lstStyle>
            <a:defPPr>
              <a:defRPr lang="en-US"/>
            </a:defPPr>
            <a:lvl1pPr algn="ctr">
              <a:lnSpc>
                <a:spcPct val="85000"/>
              </a:lnSpc>
              <a:defRPr sz="1400">
                <a:solidFill>
                  <a:schemeClr val="bg1"/>
                </a:solidFill>
              </a:defRPr>
            </a:lvl1pPr>
          </a:lstStyle>
          <a:p>
            <a:pPr algn="l" defTabSz="685891"/>
            <a:endParaRPr lang="en-US" dirty="0">
              <a:solidFill>
                <a:srgbClr val="FFFFFF"/>
              </a:solidFill>
              <a:effectLst>
                <a:outerShdw blurRad="38100" dist="38100" dir="2700000" algn="tl">
                  <a:srgbClr val="000000">
                    <a:alpha val="43137"/>
                  </a:srgbClr>
                </a:outerShdw>
              </a:effectLst>
              <a:latin typeface="Arial"/>
            </a:endParaRPr>
          </a:p>
        </p:txBody>
      </p:sp>
      <p:grpSp>
        <p:nvGrpSpPr>
          <p:cNvPr id="31" name="Group 9"/>
          <p:cNvGrpSpPr/>
          <p:nvPr userDrawn="1"/>
        </p:nvGrpSpPr>
        <p:grpSpPr>
          <a:xfrm flipH="1">
            <a:off x="27" y="6216928"/>
            <a:ext cx="9143998" cy="187632"/>
            <a:chOff x="0" y="925450"/>
            <a:chExt cx="12188824" cy="187632"/>
          </a:xfrm>
        </p:grpSpPr>
        <p:sp>
          <p:nvSpPr>
            <p:cNvPr id="32" name="Rectangle 31"/>
            <p:cNvSpPr/>
            <p:nvPr userDrawn="1"/>
          </p:nvSpPr>
          <p:spPr>
            <a:xfrm>
              <a:off x="0" y="925450"/>
              <a:ext cx="12188824" cy="159057"/>
            </a:xfrm>
            <a:prstGeom prst="rect">
              <a:avLst/>
            </a:prstGeom>
            <a:gradFill rotWithShape="1">
              <a:gsLst>
                <a:gs pos="0">
                  <a:srgbClr val="000000">
                    <a:alpha val="0"/>
                  </a:srgbClr>
                </a:gs>
                <a:gs pos="100000">
                  <a:srgbClr val="000000">
                    <a:alpha val="65000"/>
                  </a:srgbClr>
                </a:gs>
              </a:gsLst>
              <a:lin ang="5400000" scaled="1"/>
            </a:gradFill>
            <a:ln w="9525" algn="ctr">
              <a:noFill/>
              <a:round/>
              <a:headEnd/>
              <a:tailEnd/>
            </a:ln>
          </p:spPr>
          <p:txBody>
            <a:bodyPr/>
            <a:lstStyle/>
            <a:p>
              <a:pPr defTabSz="681626"/>
              <a:endParaRPr lang="en-US" dirty="0" smtClean="0">
                <a:solidFill>
                  <a:srgbClr val="0096D6"/>
                </a:solidFill>
                <a:latin typeface="Arial"/>
              </a:endParaRPr>
            </a:p>
          </p:txBody>
        </p:sp>
        <p:sp>
          <p:nvSpPr>
            <p:cNvPr id="33" name="Rectangle 32"/>
            <p:cNvSpPr/>
            <p:nvPr userDrawn="1"/>
          </p:nvSpPr>
          <p:spPr>
            <a:xfrm>
              <a:off x="0" y="1085650"/>
              <a:ext cx="12188824" cy="27432"/>
            </a:xfrm>
            <a:prstGeom prst="rect">
              <a:avLst/>
            </a:prstGeom>
            <a:gradFill rotWithShape="1">
              <a:gsLst>
                <a:gs pos="0">
                  <a:srgbClr val="FFFFFF">
                    <a:alpha val="35000"/>
                  </a:srgbClr>
                </a:gs>
                <a:gs pos="100000">
                  <a:srgbClr val="FFFFFF">
                    <a:alpha val="0"/>
                  </a:srgbClr>
                </a:gs>
              </a:gsLst>
              <a:lin ang="0" scaled="1"/>
            </a:gradFill>
            <a:ln w="9525" algn="ctr">
              <a:noFill/>
              <a:round/>
              <a:headEnd/>
              <a:tailEnd/>
            </a:ln>
          </p:spPr>
          <p:txBody>
            <a:bodyPr/>
            <a:lstStyle/>
            <a:p>
              <a:pPr defTabSz="681626"/>
              <a:endParaRPr lang="en-US" dirty="0" smtClean="0">
                <a:solidFill>
                  <a:srgbClr val="0096D6"/>
                </a:solidFill>
                <a:latin typeface="Arial"/>
              </a:endParaRPr>
            </a:p>
          </p:txBody>
        </p:sp>
      </p:grpSp>
      <p:sp>
        <p:nvSpPr>
          <p:cNvPr id="34" name="Rectangle 33"/>
          <p:cNvSpPr/>
          <p:nvPr userDrawn="1"/>
        </p:nvSpPr>
        <p:spPr>
          <a:xfrm flipV="1">
            <a:off x="27" y="910114"/>
            <a:ext cx="9143998" cy="159057"/>
          </a:xfrm>
          <a:prstGeom prst="rect">
            <a:avLst/>
          </a:prstGeom>
          <a:gradFill rotWithShape="1">
            <a:gsLst>
              <a:gs pos="0">
                <a:srgbClr val="000000">
                  <a:alpha val="0"/>
                </a:srgbClr>
              </a:gs>
              <a:gs pos="100000">
                <a:srgbClr val="000000">
                  <a:alpha val="65000"/>
                </a:srgbClr>
              </a:gs>
            </a:gsLst>
            <a:lin ang="5400000" scaled="1"/>
          </a:gradFill>
          <a:ln w="9525" algn="ctr">
            <a:noFill/>
            <a:round/>
            <a:headEnd/>
            <a:tailEnd/>
          </a:ln>
        </p:spPr>
        <p:txBody>
          <a:bodyPr lIns="68589" tIns="34295" rIns="68589" bIns="34295"/>
          <a:lstStyle/>
          <a:p>
            <a:pPr defTabSz="681626"/>
            <a:endParaRPr lang="en-US" dirty="0" smtClean="0">
              <a:solidFill>
                <a:srgbClr val="0096D6"/>
              </a:solidFill>
              <a:latin typeface="Arial"/>
            </a:endParaRPr>
          </a:p>
        </p:txBody>
      </p:sp>
      <p:sp>
        <p:nvSpPr>
          <p:cNvPr id="35" name="Rectangle 34"/>
          <p:cNvSpPr/>
          <p:nvPr userDrawn="1"/>
        </p:nvSpPr>
        <p:spPr>
          <a:xfrm>
            <a:off x="27" y="882679"/>
            <a:ext cx="9143998" cy="27432"/>
          </a:xfrm>
          <a:prstGeom prst="rect">
            <a:avLst/>
          </a:prstGeom>
          <a:gradFill rotWithShape="1">
            <a:gsLst>
              <a:gs pos="0">
                <a:srgbClr val="FFFFFF">
                  <a:alpha val="35000"/>
                </a:srgbClr>
              </a:gs>
              <a:gs pos="100000">
                <a:srgbClr val="FFFFFF">
                  <a:alpha val="0"/>
                </a:srgbClr>
              </a:gs>
            </a:gsLst>
            <a:lin ang="0" scaled="1"/>
          </a:gradFill>
          <a:ln w="9525" algn="ctr">
            <a:noFill/>
            <a:round/>
            <a:headEnd/>
            <a:tailEnd/>
          </a:ln>
        </p:spPr>
        <p:txBody>
          <a:bodyPr lIns="68589" tIns="34295" rIns="68589" bIns="34295"/>
          <a:lstStyle/>
          <a:p>
            <a:pPr defTabSz="681626"/>
            <a:endParaRPr lang="en-US" dirty="0" smtClean="0">
              <a:solidFill>
                <a:srgbClr val="0096D6"/>
              </a:solidFill>
              <a:latin typeface="Arial"/>
            </a:endParaRPr>
          </a:p>
        </p:txBody>
      </p:sp>
    </p:spTree>
    <p:extLst>
      <p:ext uri="{BB962C8B-B14F-4D97-AF65-F5344CB8AC3E}">
        <p14:creationId xmlns:p14="http://schemas.microsoft.com/office/powerpoint/2010/main" val="2745105528"/>
      </p:ext>
    </p:extLst>
  </p:cSld>
  <p:clrMapOvr>
    <a:masterClrMapping/>
  </p:clrMapOvr>
  <p:transition>
    <p:wipe/>
  </p:transition>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Closing Slide_green">
    <p:spTree>
      <p:nvGrpSpPr>
        <p:cNvPr id="1" name=""/>
        <p:cNvGrpSpPr/>
        <p:nvPr/>
      </p:nvGrpSpPr>
      <p:grpSpPr>
        <a:xfrm>
          <a:off x="0" y="0"/>
          <a:ext cx="0" cy="0"/>
          <a:chOff x="0" y="0"/>
          <a:chExt cx="0" cy="0"/>
        </a:xfrm>
      </p:grpSpPr>
      <p:pic>
        <p:nvPicPr>
          <p:cNvPr id="21" name="Picture 20" descr="A20003x31B_MR.jpg"/>
          <p:cNvPicPr>
            <a:picLocks noChangeAspect="1"/>
          </p:cNvPicPr>
          <p:nvPr userDrawn="1"/>
        </p:nvPicPr>
        <p:blipFill rotWithShape="1">
          <a:blip r:embed="rId2" cstate="print">
            <a:extLst>
              <a:ext uri="{28A0092B-C50C-407E-A947-70E740481C1C}">
                <a14:useLocalDpi xmlns:a14="http://schemas.microsoft.com/office/drawing/2010/main"/>
              </a:ext>
            </a:extLst>
          </a:blip>
          <a:srcRect t="-3"/>
          <a:stretch/>
        </p:blipFill>
        <p:spPr>
          <a:xfrm>
            <a:off x="2" y="3"/>
            <a:ext cx="9143999" cy="6857999"/>
          </a:xfrm>
          <a:prstGeom prst="rect">
            <a:avLst/>
          </a:prstGeom>
        </p:spPr>
      </p:pic>
      <p:sp>
        <p:nvSpPr>
          <p:cNvPr id="18" name="Rectangle 4"/>
          <p:cNvSpPr>
            <a:spLocks noChangeArrowheads="1"/>
          </p:cNvSpPr>
          <p:nvPr userDrawn="1"/>
        </p:nvSpPr>
        <p:spPr bwMode="ltGray">
          <a:xfrm>
            <a:off x="265668" y="6591583"/>
            <a:ext cx="3420515" cy="169923"/>
          </a:xfrm>
          <a:prstGeom prst="rect">
            <a:avLst/>
          </a:prstGeom>
          <a:noFill/>
          <a:ln w="9525">
            <a:noFill/>
            <a:miter lim="800000"/>
            <a:headEnd/>
            <a:tailEnd/>
          </a:ln>
          <a:effectLst/>
        </p:spPr>
        <p:txBody>
          <a:bodyPr wrap="square" lIns="61601" tIns="30800" rIns="61601" bIns="30800" anchor="b" anchorCtr="0">
            <a:spAutoFit/>
          </a:bodyPr>
          <a:lstStyle/>
          <a:p>
            <a:pPr defTabSz="610872"/>
            <a:r>
              <a:rPr lang="en-US" sz="700" dirty="0" smtClean="0">
                <a:solidFill>
                  <a:srgbClr val="FFFFFF">
                    <a:lumMod val="50000"/>
                  </a:srgbClr>
                </a:solidFill>
                <a:latin typeface="Arial"/>
              </a:rPr>
              <a:t>C97-722470-00 © 2012 Cisco and/or its affiliates. All rights reserved.</a:t>
            </a:r>
            <a:endParaRPr lang="en-US" sz="700" dirty="0">
              <a:solidFill>
                <a:srgbClr val="FFFFFF">
                  <a:lumMod val="50000"/>
                </a:srgbClr>
              </a:solidFill>
              <a:latin typeface="Arial"/>
            </a:endParaRPr>
          </a:p>
        </p:txBody>
      </p:sp>
      <p:sp>
        <p:nvSpPr>
          <p:cNvPr id="19" name="Rectangle 5"/>
          <p:cNvSpPr>
            <a:spLocks noChangeArrowheads="1"/>
          </p:cNvSpPr>
          <p:nvPr userDrawn="1"/>
        </p:nvSpPr>
        <p:spPr bwMode="ltGray">
          <a:xfrm>
            <a:off x="7727754" y="6589849"/>
            <a:ext cx="847898" cy="169923"/>
          </a:xfrm>
          <a:prstGeom prst="rect">
            <a:avLst/>
          </a:prstGeom>
          <a:noFill/>
          <a:ln w="9525">
            <a:noFill/>
            <a:miter lim="800000"/>
            <a:headEnd/>
            <a:tailEnd/>
          </a:ln>
          <a:effectLst/>
        </p:spPr>
        <p:txBody>
          <a:bodyPr wrap="none" lIns="61601" tIns="30800" rIns="61601" bIns="30800" anchor="b">
            <a:spAutoFit/>
          </a:bodyPr>
          <a:lstStyle/>
          <a:p>
            <a:pPr algn="r" defTabSz="610872"/>
            <a:r>
              <a:rPr lang="en-US" sz="700" dirty="0">
                <a:solidFill>
                  <a:srgbClr val="C0C0C0"/>
                </a:solidFill>
                <a:latin typeface="Arial"/>
              </a:rPr>
              <a:t>Cisco Confidential</a:t>
            </a:r>
          </a:p>
        </p:txBody>
      </p:sp>
      <p:sp>
        <p:nvSpPr>
          <p:cNvPr id="20" name="Rectangle 7"/>
          <p:cNvSpPr>
            <a:spLocks noChangeArrowheads="1"/>
          </p:cNvSpPr>
          <p:nvPr userDrawn="1"/>
        </p:nvSpPr>
        <p:spPr bwMode="ltGray">
          <a:xfrm>
            <a:off x="8647254" y="6585745"/>
            <a:ext cx="234117" cy="169923"/>
          </a:xfrm>
          <a:prstGeom prst="rect">
            <a:avLst/>
          </a:prstGeom>
          <a:noFill/>
          <a:ln w="9525" algn="ctr">
            <a:noFill/>
            <a:miter lim="800000"/>
            <a:headEnd/>
            <a:tailEnd/>
          </a:ln>
          <a:effectLst/>
        </p:spPr>
        <p:txBody>
          <a:bodyPr wrap="none" lIns="61601" tIns="30800" rIns="61601" bIns="30800" anchor="b">
            <a:spAutoFit/>
          </a:bodyPr>
          <a:lstStyle/>
          <a:p>
            <a:pPr algn="r" defTabSz="610872"/>
            <a:fld id="{DFCF27A5-1A5B-48D3-A060-2758FFBB1ADD}" type="slidenum">
              <a:rPr lang="en-US" sz="700">
                <a:solidFill>
                  <a:srgbClr val="C0C0C0"/>
                </a:solidFill>
                <a:latin typeface="Arial"/>
              </a:rPr>
              <a:pPr algn="r" defTabSz="610872"/>
              <a:t>‹#›</a:t>
            </a:fld>
            <a:endParaRPr lang="en-US" sz="700" dirty="0">
              <a:solidFill>
                <a:srgbClr val="C0C0C0"/>
              </a:solidFill>
              <a:latin typeface="Arial"/>
            </a:endParaRPr>
          </a:p>
        </p:txBody>
      </p:sp>
      <p:grpSp>
        <p:nvGrpSpPr>
          <p:cNvPr id="22" name="Group 38"/>
          <p:cNvGrpSpPr/>
          <p:nvPr userDrawn="1"/>
        </p:nvGrpSpPr>
        <p:grpSpPr>
          <a:xfrm>
            <a:off x="3557324" y="2892570"/>
            <a:ext cx="2029353" cy="1072860"/>
            <a:chOff x="609600" y="528537"/>
            <a:chExt cx="1444734" cy="763789"/>
          </a:xfrm>
          <a:solidFill>
            <a:schemeClr val="bg1"/>
          </a:solidFill>
        </p:grpSpPr>
        <p:sp>
          <p:nvSpPr>
            <p:cNvPr id="23" name="Rectangle 22"/>
            <p:cNvSpPr>
              <a:spLocks noChangeArrowheads="1"/>
            </p:cNvSpPr>
            <p:nvPr/>
          </p:nvSpPr>
          <p:spPr bwMode="black">
            <a:xfrm>
              <a:off x="1016578" y="1035681"/>
              <a:ext cx="65914" cy="249730"/>
            </a:xfrm>
            <a:prstGeom prst="rect">
              <a:avLst/>
            </a:prstGeom>
            <a:grpFill/>
            <a:ln w="9525">
              <a:noFill/>
              <a:miter lim="800000"/>
              <a:headEnd/>
              <a:tailEnd/>
            </a:ln>
          </p:spPr>
          <p:txBody>
            <a:bodyPr/>
            <a:lstStyle/>
            <a:p>
              <a:endParaRPr lang="en-US" dirty="0">
                <a:latin typeface="+mj-lt"/>
              </a:endParaRPr>
            </a:p>
          </p:txBody>
        </p:sp>
        <p:sp>
          <p:nvSpPr>
            <p:cNvPr id="24" name="Freeform 23"/>
            <p:cNvSpPr>
              <a:spLocks/>
            </p:cNvSpPr>
            <p:nvPr/>
          </p:nvSpPr>
          <p:spPr bwMode="black">
            <a:xfrm>
              <a:off x="1400563" y="1028765"/>
              <a:ext cx="190843" cy="263561"/>
            </a:xfrm>
            <a:custGeom>
              <a:avLst/>
              <a:gdLst/>
              <a:ahLst/>
              <a:cxnLst>
                <a:cxn ang="0">
                  <a:pos x="58" y="24"/>
                </a:cxn>
                <a:cxn ang="0">
                  <a:pos x="42" y="20"/>
                </a:cxn>
                <a:cxn ang="0">
                  <a:pos x="21" y="40"/>
                </a:cxn>
                <a:cxn ang="0">
                  <a:pos x="42" y="60"/>
                </a:cxn>
                <a:cxn ang="0">
                  <a:pos x="58" y="56"/>
                </a:cxn>
                <a:cxn ang="0">
                  <a:pos x="58" y="77"/>
                </a:cxn>
                <a:cxn ang="0">
                  <a:pos x="41" y="80"/>
                </a:cxn>
                <a:cxn ang="0">
                  <a:pos x="0" y="40"/>
                </a:cxn>
                <a:cxn ang="0">
                  <a:pos x="41" y="0"/>
                </a:cxn>
                <a:cxn ang="0">
                  <a:pos x="58" y="3"/>
                </a:cxn>
                <a:cxn ang="0">
                  <a:pos x="58" y="24"/>
                </a:cxn>
              </a:cxnLst>
              <a:rect l="0" t="0" r="r" b="b"/>
              <a:pathLst>
                <a:path w="58" h="80">
                  <a:moveTo>
                    <a:pt x="58" y="24"/>
                  </a:moveTo>
                  <a:cubicBezTo>
                    <a:pt x="58" y="23"/>
                    <a:pt x="51" y="20"/>
                    <a:pt x="42" y="20"/>
                  </a:cubicBezTo>
                  <a:cubicBezTo>
                    <a:pt x="30" y="20"/>
                    <a:pt x="21" y="28"/>
                    <a:pt x="21" y="40"/>
                  </a:cubicBezTo>
                  <a:cubicBezTo>
                    <a:pt x="21" y="51"/>
                    <a:pt x="29" y="60"/>
                    <a:pt x="42" y="60"/>
                  </a:cubicBezTo>
                  <a:cubicBezTo>
                    <a:pt x="51" y="60"/>
                    <a:pt x="57" y="57"/>
                    <a:pt x="58" y="56"/>
                  </a:cubicBezTo>
                  <a:cubicBezTo>
                    <a:pt x="58" y="77"/>
                    <a:pt x="58" y="77"/>
                    <a:pt x="58" y="77"/>
                  </a:cubicBezTo>
                  <a:cubicBezTo>
                    <a:pt x="56" y="78"/>
                    <a:pt x="49" y="80"/>
                    <a:pt x="41" y="80"/>
                  </a:cubicBezTo>
                  <a:cubicBezTo>
                    <a:pt x="19" y="80"/>
                    <a:pt x="0" y="65"/>
                    <a:pt x="0" y="40"/>
                  </a:cubicBezTo>
                  <a:cubicBezTo>
                    <a:pt x="0" y="17"/>
                    <a:pt x="17" y="0"/>
                    <a:pt x="41" y="0"/>
                  </a:cubicBezTo>
                  <a:cubicBezTo>
                    <a:pt x="50" y="0"/>
                    <a:pt x="56" y="3"/>
                    <a:pt x="58" y="3"/>
                  </a:cubicBezTo>
                  <a:lnTo>
                    <a:pt x="58" y="24"/>
                  </a:lnTo>
                  <a:close/>
                </a:path>
              </a:pathLst>
            </a:custGeom>
            <a:grpFill/>
            <a:ln w="9525">
              <a:noFill/>
              <a:round/>
              <a:headEnd/>
              <a:tailEnd/>
            </a:ln>
          </p:spPr>
          <p:txBody>
            <a:bodyPr/>
            <a:lstStyle/>
            <a:p>
              <a:endParaRPr lang="en-US" dirty="0">
                <a:latin typeface="+mj-lt"/>
              </a:endParaRPr>
            </a:p>
          </p:txBody>
        </p:sp>
        <p:sp>
          <p:nvSpPr>
            <p:cNvPr id="25" name="Freeform 24"/>
            <p:cNvSpPr>
              <a:spLocks/>
            </p:cNvSpPr>
            <p:nvPr/>
          </p:nvSpPr>
          <p:spPr bwMode="black">
            <a:xfrm>
              <a:off x="740661" y="1028765"/>
              <a:ext cx="190843" cy="263561"/>
            </a:xfrm>
            <a:custGeom>
              <a:avLst/>
              <a:gdLst/>
              <a:ahLst/>
              <a:cxnLst>
                <a:cxn ang="0">
                  <a:pos x="58" y="24"/>
                </a:cxn>
                <a:cxn ang="0">
                  <a:pos x="42" y="20"/>
                </a:cxn>
                <a:cxn ang="0">
                  <a:pos x="21" y="40"/>
                </a:cxn>
                <a:cxn ang="0">
                  <a:pos x="42" y="60"/>
                </a:cxn>
                <a:cxn ang="0">
                  <a:pos x="58" y="56"/>
                </a:cxn>
                <a:cxn ang="0">
                  <a:pos x="58" y="77"/>
                </a:cxn>
                <a:cxn ang="0">
                  <a:pos x="40" y="80"/>
                </a:cxn>
                <a:cxn ang="0">
                  <a:pos x="0" y="40"/>
                </a:cxn>
                <a:cxn ang="0">
                  <a:pos x="40" y="0"/>
                </a:cxn>
                <a:cxn ang="0">
                  <a:pos x="58" y="3"/>
                </a:cxn>
                <a:cxn ang="0">
                  <a:pos x="58" y="24"/>
                </a:cxn>
              </a:cxnLst>
              <a:rect l="0" t="0" r="r" b="b"/>
              <a:pathLst>
                <a:path w="58" h="80">
                  <a:moveTo>
                    <a:pt x="58" y="24"/>
                  </a:moveTo>
                  <a:cubicBezTo>
                    <a:pt x="57" y="23"/>
                    <a:pt x="51" y="20"/>
                    <a:pt x="42" y="20"/>
                  </a:cubicBezTo>
                  <a:cubicBezTo>
                    <a:pt x="29" y="20"/>
                    <a:pt x="21" y="28"/>
                    <a:pt x="21" y="40"/>
                  </a:cubicBezTo>
                  <a:cubicBezTo>
                    <a:pt x="21" y="51"/>
                    <a:pt x="29" y="60"/>
                    <a:pt x="42" y="60"/>
                  </a:cubicBezTo>
                  <a:cubicBezTo>
                    <a:pt x="51" y="60"/>
                    <a:pt x="57" y="57"/>
                    <a:pt x="58" y="56"/>
                  </a:cubicBezTo>
                  <a:cubicBezTo>
                    <a:pt x="58" y="77"/>
                    <a:pt x="58" y="77"/>
                    <a:pt x="58" y="77"/>
                  </a:cubicBezTo>
                  <a:cubicBezTo>
                    <a:pt x="56" y="78"/>
                    <a:pt x="49" y="80"/>
                    <a:pt x="40" y="80"/>
                  </a:cubicBezTo>
                  <a:cubicBezTo>
                    <a:pt x="19" y="80"/>
                    <a:pt x="0" y="65"/>
                    <a:pt x="0" y="40"/>
                  </a:cubicBezTo>
                  <a:cubicBezTo>
                    <a:pt x="0" y="17"/>
                    <a:pt x="17" y="0"/>
                    <a:pt x="40" y="0"/>
                  </a:cubicBezTo>
                  <a:cubicBezTo>
                    <a:pt x="49" y="0"/>
                    <a:pt x="56" y="3"/>
                    <a:pt x="58" y="3"/>
                  </a:cubicBezTo>
                  <a:lnTo>
                    <a:pt x="58" y="24"/>
                  </a:lnTo>
                  <a:close/>
                </a:path>
              </a:pathLst>
            </a:custGeom>
            <a:grpFill/>
            <a:ln w="9525">
              <a:noFill/>
              <a:round/>
              <a:headEnd/>
              <a:tailEnd/>
            </a:ln>
          </p:spPr>
          <p:txBody>
            <a:bodyPr/>
            <a:lstStyle/>
            <a:p>
              <a:endParaRPr lang="en-US" dirty="0">
                <a:latin typeface="+mj-lt"/>
              </a:endParaRPr>
            </a:p>
          </p:txBody>
        </p:sp>
        <p:sp>
          <p:nvSpPr>
            <p:cNvPr id="26" name="Freeform 25"/>
            <p:cNvSpPr>
              <a:spLocks noEditPoints="1"/>
            </p:cNvSpPr>
            <p:nvPr/>
          </p:nvSpPr>
          <p:spPr bwMode="black">
            <a:xfrm>
              <a:off x="1660385" y="1028765"/>
              <a:ext cx="262122" cy="263561"/>
            </a:xfrm>
            <a:custGeom>
              <a:avLst/>
              <a:gdLst/>
              <a:ahLst/>
              <a:cxnLst>
                <a:cxn ang="0">
                  <a:pos x="80" y="40"/>
                </a:cxn>
                <a:cxn ang="0">
                  <a:pos x="40" y="80"/>
                </a:cxn>
                <a:cxn ang="0">
                  <a:pos x="0" y="40"/>
                </a:cxn>
                <a:cxn ang="0">
                  <a:pos x="40" y="0"/>
                </a:cxn>
                <a:cxn ang="0">
                  <a:pos x="80" y="40"/>
                </a:cxn>
                <a:cxn ang="0">
                  <a:pos x="40" y="20"/>
                </a:cxn>
                <a:cxn ang="0">
                  <a:pos x="20" y="40"/>
                </a:cxn>
                <a:cxn ang="0">
                  <a:pos x="40" y="60"/>
                </a:cxn>
                <a:cxn ang="0">
                  <a:pos x="60" y="40"/>
                </a:cxn>
                <a:cxn ang="0">
                  <a:pos x="40" y="20"/>
                </a:cxn>
              </a:cxnLst>
              <a:rect l="0" t="0" r="r" b="b"/>
              <a:pathLst>
                <a:path w="80" h="80">
                  <a:moveTo>
                    <a:pt x="80" y="40"/>
                  </a:moveTo>
                  <a:cubicBezTo>
                    <a:pt x="80" y="62"/>
                    <a:pt x="64" y="80"/>
                    <a:pt x="40" y="80"/>
                  </a:cubicBezTo>
                  <a:cubicBezTo>
                    <a:pt x="16" y="80"/>
                    <a:pt x="0" y="62"/>
                    <a:pt x="0" y="40"/>
                  </a:cubicBezTo>
                  <a:cubicBezTo>
                    <a:pt x="0" y="18"/>
                    <a:pt x="16" y="0"/>
                    <a:pt x="40" y="0"/>
                  </a:cubicBezTo>
                  <a:cubicBezTo>
                    <a:pt x="64" y="0"/>
                    <a:pt x="80" y="18"/>
                    <a:pt x="80" y="40"/>
                  </a:cubicBezTo>
                  <a:moveTo>
                    <a:pt x="40" y="20"/>
                  </a:moveTo>
                  <a:cubicBezTo>
                    <a:pt x="29" y="20"/>
                    <a:pt x="20" y="29"/>
                    <a:pt x="20" y="40"/>
                  </a:cubicBezTo>
                  <a:cubicBezTo>
                    <a:pt x="20" y="51"/>
                    <a:pt x="29" y="60"/>
                    <a:pt x="40" y="60"/>
                  </a:cubicBezTo>
                  <a:cubicBezTo>
                    <a:pt x="51" y="60"/>
                    <a:pt x="60" y="51"/>
                    <a:pt x="60" y="40"/>
                  </a:cubicBezTo>
                  <a:cubicBezTo>
                    <a:pt x="60" y="29"/>
                    <a:pt x="51" y="20"/>
                    <a:pt x="40" y="20"/>
                  </a:cubicBezTo>
                </a:path>
              </a:pathLst>
            </a:custGeom>
            <a:grpFill/>
            <a:ln w="9525">
              <a:noFill/>
              <a:round/>
              <a:headEnd/>
              <a:tailEnd/>
            </a:ln>
          </p:spPr>
          <p:txBody>
            <a:bodyPr/>
            <a:lstStyle/>
            <a:p>
              <a:endParaRPr lang="en-US" dirty="0">
                <a:latin typeface="+mj-lt"/>
              </a:endParaRPr>
            </a:p>
          </p:txBody>
        </p:sp>
        <p:sp>
          <p:nvSpPr>
            <p:cNvPr id="27" name="Freeform 26"/>
            <p:cNvSpPr>
              <a:spLocks/>
            </p:cNvSpPr>
            <p:nvPr/>
          </p:nvSpPr>
          <p:spPr bwMode="black">
            <a:xfrm>
              <a:off x="1167566" y="1028765"/>
              <a:ext cx="170916" cy="263561"/>
            </a:xfrm>
            <a:custGeom>
              <a:avLst/>
              <a:gdLst/>
              <a:ahLst/>
              <a:cxnLst>
                <a:cxn ang="0">
                  <a:pos x="47" y="19"/>
                </a:cxn>
                <a:cxn ang="0">
                  <a:pos x="32" y="17"/>
                </a:cxn>
                <a:cxn ang="0">
                  <a:pos x="20" y="23"/>
                </a:cxn>
                <a:cxn ang="0">
                  <a:pos x="29" y="30"/>
                </a:cxn>
                <a:cxn ang="0">
                  <a:pos x="34" y="32"/>
                </a:cxn>
                <a:cxn ang="0">
                  <a:pos x="52" y="54"/>
                </a:cxn>
                <a:cxn ang="0">
                  <a:pos x="21" y="80"/>
                </a:cxn>
                <a:cxn ang="0">
                  <a:pos x="0" y="77"/>
                </a:cxn>
                <a:cxn ang="0">
                  <a:pos x="0" y="60"/>
                </a:cxn>
                <a:cxn ang="0">
                  <a:pos x="18" y="63"/>
                </a:cxn>
                <a:cxn ang="0">
                  <a:pos x="32" y="56"/>
                </a:cxn>
                <a:cxn ang="0">
                  <a:pos x="23" y="48"/>
                </a:cxn>
                <a:cxn ang="0">
                  <a:pos x="19" y="47"/>
                </a:cxn>
                <a:cxn ang="0">
                  <a:pos x="0" y="24"/>
                </a:cxn>
                <a:cxn ang="0">
                  <a:pos x="28" y="0"/>
                </a:cxn>
                <a:cxn ang="0">
                  <a:pos x="47" y="3"/>
                </a:cxn>
                <a:cxn ang="0">
                  <a:pos x="47" y="19"/>
                </a:cxn>
              </a:cxnLst>
              <a:rect l="0" t="0" r="r" b="b"/>
              <a:pathLst>
                <a:path w="52" h="80">
                  <a:moveTo>
                    <a:pt x="47" y="19"/>
                  </a:moveTo>
                  <a:cubicBezTo>
                    <a:pt x="47" y="19"/>
                    <a:pt x="38" y="17"/>
                    <a:pt x="32" y="17"/>
                  </a:cubicBezTo>
                  <a:cubicBezTo>
                    <a:pt x="24" y="17"/>
                    <a:pt x="20" y="19"/>
                    <a:pt x="20" y="23"/>
                  </a:cubicBezTo>
                  <a:cubicBezTo>
                    <a:pt x="20" y="28"/>
                    <a:pt x="26" y="29"/>
                    <a:pt x="29" y="30"/>
                  </a:cubicBezTo>
                  <a:cubicBezTo>
                    <a:pt x="34" y="32"/>
                    <a:pt x="34" y="32"/>
                    <a:pt x="34" y="32"/>
                  </a:cubicBezTo>
                  <a:cubicBezTo>
                    <a:pt x="47" y="36"/>
                    <a:pt x="52" y="45"/>
                    <a:pt x="52" y="54"/>
                  </a:cubicBezTo>
                  <a:cubicBezTo>
                    <a:pt x="52" y="73"/>
                    <a:pt x="35" y="80"/>
                    <a:pt x="21" y="80"/>
                  </a:cubicBezTo>
                  <a:cubicBezTo>
                    <a:pt x="10" y="80"/>
                    <a:pt x="1" y="78"/>
                    <a:pt x="0" y="77"/>
                  </a:cubicBezTo>
                  <a:cubicBezTo>
                    <a:pt x="0" y="60"/>
                    <a:pt x="0" y="60"/>
                    <a:pt x="0" y="60"/>
                  </a:cubicBezTo>
                  <a:cubicBezTo>
                    <a:pt x="2" y="60"/>
                    <a:pt x="10" y="63"/>
                    <a:pt x="18" y="63"/>
                  </a:cubicBezTo>
                  <a:cubicBezTo>
                    <a:pt x="28" y="63"/>
                    <a:pt x="32" y="60"/>
                    <a:pt x="32" y="56"/>
                  </a:cubicBezTo>
                  <a:cubicBezTo>
                    <a:pt x="32" y="52"/>
                    <a:pt x="28" y="49"/>
                    <a:pt x="23" y="48"/>
                  </a:cubicBezTo>
                  <a:cubicBezTo>
                    <a:pt x="22" y="48"/>
                    <a:pt x="21" y="47"/>
                    <a:pt x="19" y="47"/>
                  </a:cubicBezTo>
                  <a:cubicBezTo>
                    <a:pt x="9" y="43"/>
                    <a:pt x="0" y="37"/>
                    <a:pt x="0" y="24"/>
                  </a:cubicBezTo>
                  <a:cubicBezTo>
                    <a:pt x="0" y="10"/>
                    <a:pt x="10" y="0"/>
                    <a:pt x="28" y="0"/>
                  </a:cubicBezTo>
                  <a:cubicBezTo>
                    <a:pt x="37" y="0"/>
                    <a:pt x="46" y="3"/>
                    <a:pt x="47" y="3"/>
                  </a:cubicBezTo>
                  <a:lnTo>
                    <a:pt x="47" y="19"/>
                  </a:lnTo>
                  <a:close/>
                </a:path>
              </a:pathLst>
            </a:custGeom>
            <a:grpFill/>
            <a:ln w="9525">
              <a:noFill/>
              <a:round/>
              <a:headEnd/>
              <a:tailEnd/>
            </a:ln>
          </p:spPr>
          <p:txBody>
            <a:bodyPr/>
            <a:lstStyle/>
            <a:p>
              <a:endParaRPr lang="en-US" dirty="0">
                <a:latin typeface="+mj-lt"/>
              </a:endParaRPr>
            </a:p>
          </p:txBody>
        </p:sp>
        <p:sp>
          <p:nvSpPr>
            <p:cNvPr id="28" name="Freeform 27"/>
            <p:cNvSpPr>
              <a:spLocks/>
            </p:cNvSpPr>
            <p:nvPr/>
          </p:nvSpPr>
          <p:spPr bwMode="black">
            <a:xfrm>
              <a:off x="609600" y="732931"/>
              <a:ext cx="62081" cy="128323"/>
            </a:xfrm>
            <a:custGeom>
              <a:avLst/>
              <a:gdLst/>
              <a:ahLst/>
              <a:cxnLst>
                <a:cxn ang="0">
                  <a:pos x="19" y="10"/>
                </a:cxn>
                <a:cxn ang="0">
                  <a:pos x="10" y="0"/>
                </a:cxn>
                <a:cxn ang="0">
                  <a:pos x="0" y="10"/>
                </a:cxn>
                <a:cxn ang="0">
                  <a:pos x="0" y="30"/>
                </a:cxn>
                <a:cxn ang="0">
                  <a:pos x="10" y="39"/>
                </a:cxn>
                <a:cxn ang="0">
                  <a:pos x="19" y="30"/>
                </a:cxn>
                <a:cxn ang="0">
                  <a:pos x="19" y="10"/>
                </a:cxn>
              </a:cxnLst>
              <a:rect l="0" t="0" r="r" b="b"/>
              <a:pathLst>
                <a:path w="19" h="39">
                  <a:moveTo>
                    <a:pt x="19" y="10"/>
                  </a:moveTo>
                  <a:cubicBezTo>
                    <a:pt x="19" y="4"/>
                    <a:pt x="15" y="0"/>
                    <a:pt x="10" y="0"/>
                  </a:cubicBezTo>
                  <a:cubicBezTo>
                    <a:pt x="4" y="0"/>
                    <a:pt x="0" y="4"/>
                    <a:pt x="0" y="10"/>
                  </a:cubicBezTo>
                  <a:cubicBezTo>
                    <a:pt x="0" y="30"/>
                    <a:pt x="0" y="30"/>
                    <a:pt x="0" y="30"/>
                  </a:cubicBezTo>
                  <a:cubicBezTo>
                    <a:pt x="0" y="35"/>
                    <a:pt x="4" y="39"/>
                    <a:pt x="10" y="39"/>
                  </a:cubicBezTo>
                  <a:cubicBezTo>
                    <a:pt x="15" y="39"/>
                    <a:pt x="19" y="35"/>
                    <a:pt x="19" y="30"/>
                  </a:cubicBezTo>
                  <a:lnTo>
                    <a:pt x="19" y="10"/>
                  </a:lnTo>
                  <a:close/>
                </a:path>
              </a:pathLst>
            </a:custGeom>
            <a:grpFill/>
            <a:ln w="9525">
              <a:noFill/>
              <a:round/>
              <a:headEnd/>
              <a:tailEnd/>
            </a:ln>
          </p:spPr>
          <p:txBody>
            <a:bodyPr/>
            <a:lstStyle/>
            <a:p>
              <a:endParaRPr lang="en-US" dirty="0">
                <a:latin typeface="+mj-lt"/>
              </a:endParaRPr>
            </a:p>
          </p:txBody>
        </p:sp>
        <p:sp>
          <p:nvSpPr>
            <p:cNvPr id="29" name="Freeform 28"/>
            <p:cNvSpPr>
              <a:spLocks/>
            </p:cNvSpPr>
            <p:nvPr/>
          </p:nvSpPr>
          <p:spPr bwMode="black">
            <a:xfrm>
              <a:off x="783581" y="646870"/>
              <a:ext cx="62081" cy="214384"/>
            </a:xfrm>
            <a:custGeom>
              <a:avLst/>
              <a:gdLst/>
              <a:ahLst/>
              <a:cxnLst>
                <a:cxn ang="0">
                  <a:pos x="19" y="9"/>
                </a:cxn>
                <a:cxn ang="0">
                  <a:pos x="9" y="0"/>
                </a:cxn>
                <a:cxn ang="0">
                  <a:pos x="0" y="9"/>
                </a:cxn>
                <a:cxn ang="0">
                  <a:pos x="0" y="56"/>
                </a:cxn>
                <a:cxn ang="0">
                  <a:pos x="9" y="65"/>
                </a:cxn>
                <a:cxn ang="0">
                  <a:pos x="19" y="56"/>
                </a:cxn>
                <a:cxn ang="0">
                  <a:pos x="19" y="9"/>
                </a:cxn>
              </a:cxnLst>
              <a:rect l="0" t="0" r="r" b="b"/>
              <a:pathLst>
                <a:path w="19" h="65">
                  <a:moveTo>
                    <a:pt x="19" y="9"/>
                  </a:moveTo>
                  <a:cubicBezTo>
                    <a:pt x="19" y="4"/>
                    <a:pt x="14" y="0"/>
                    <a:pt x="9" y="0"/>
                  </a:cubicBezTo>
                  <a:cubicBezTo>
                    <a:pt x="4" y="0"/>
                    <a:pt x="0" y="4"/>
                    <a:pt x="0" y="9"/>
                  </a:cubicBezTo>
                  <a:cubicBezTo>
                    <a:pt x="0" y="56"/>
                    <a:pt x="0" y="56"/>
                    <a:pt x="0" y="56"/>
                  </a:cubicBezTo>
                  <a:cubicBezTo>
                    <a:pt x="0" y="61"/>
                    <a:pt x="4" y="65"/>
                    <a:pt x="9" y="65"/>
                  </a:cubicBezTo>
                  <a:cubicBezTo>
                    <a:pt x="14" y="65"/>
                    <a:pt x="19" y="61"/>
                    <a:pt x="19" y="56"/>
                  </a:cubicBezTo>
                  <a:lnTo>
                    <a:pt x="19" y="9"/>
                  </a:lnTo>
                  <a:close/>
                </a:path>
              </a:pathLst>
            </a:custGeom>
            <a:grpFill/>
            <a:ln w="9525">
              <a:noFill/>
              <a:round/>
              <a:headEnd/>
              <a:tailEnd/>
            </a:ln>
          </p:spPr>
          <p:txBody>
            <a:bodyPr/>
            <a:lstStyle/>
            <a:p>
              <a:endParaRPr lang="en-US" dirty="0">
                <a:latin typeface="+mj-lt"/>
              </a:endParaRPr>
            </a:p>
          </p:txBody>
        </p:sp>
        <p:sp>
          <p:nvSpPr>
            <p:cNvPr id="30" name="Freeform 29"/>
            <p:cNvSpPr>
              <a:spLocks/>
            </p:cNvSpPr>
            <p:nvPr/>
          </p:nvSpPr>
          <p:spPr bwMode="black">
            <a:xfrm>
              <a:off x="954497" y="528537"/>
              <a:ext cx="62081" cy="394958"/>
            </a:xfrm>
            <a:custGeom>
              <a:avLst/>
              <a:gdLst/>
              <a:ahLst/>
              <a:cxnLst>
                <a:cxn ang="0">
                  <a:pos x="19" y="9"/>
                </a:cxn>
                <a:cxn ang="0">
                  <a:pos x="10" y="0"/>
                </a:cxn>
                <a:cxn ang="0">
                  <a:pos x="0" y="9"/>
                </a:cxn>
                <a:cxn ang="0">
                  <a:pos x="0" y="111"/>
                </a:cxn>
                <a:cxn ang="0">
                  <a:pos x="10" y="120"/>
                </a:cxn>
                <a:cxn ang="0">
                  <a:pos x="19" y="111"/>
                </a:cxn>
                <a:cxn ang="0">
                  <a:pos x="19" y="9"/>
                </a:cxn>
              </a:cxnLst>
              <a:rect l="0" t="0" r="r" b="b"/>
              <a:pathLst>
                <a:path w="19" h="120">
                  <a:moveTo>
                    <a:pt x="19" y="9"/>
                  </a:moveTo>
                  <a:cubicBezTo>
                    <a:pt x="19" y="4"/>
                    <a:pt x="15" y="0"/>
                    <a:pt x="10" y="0"/>
                  </a:cubicBezTo>
                  <a:cubicBezTo>
                    <a:pt x="5" y="0"/>
                    <a:pt x="0" y="4"/>
                    <a:pt x="0" y="9"/>
                  </a:cubicBezTo>
                  <a:cubicBezTo>
                    <a:pt x="0" y="111"/>
                    <a:pt x="0" y="111"/>
                    <a:pt x="0" y="111"/>
                  </a:cubicBezTo>
                  <a:cubicBezTo>
                    <a:pt x="0" y="116"/>
                    <a:pt x="5" y="120"/>
                    <a:pt x="10" y="120"/>
                  </a:cubicBezTo>
                  <a:cubicBezTo>
                    <a:pt x="15" y="120"/>
                    <a:pt x="19" y="116"/>
                    <a:pt x="19" y="111"/>
                  </a:cubicBezTo>
                  <a:lnTo>
                    <a:pt x="19" y="9"/>
                  </a:lnTo>
                  <a:close/>
                </a:path>
              </a:pathLst>
            </a:custGeom>
            <a:grpFill/>
            <a:ln w="9525">
              <a:noFill/>
              <a:round/>
              <a:headEnd/>
              <a:tailEnd/>
            </a:ln>
          </p:spPr>
          <p:txBody>
            <a:bodyPr/>
            <a:lstStyle/>
            <a:p>
              <a:endParaRPr lang="en-US" dirty="0">
                <a:latin typeface="+mj-lt"/>
              </a:endParaRPr>
            </a:p>
          </p:txBody>
        </p:sp>
        <p:sp>
          <p:nvSpPr>
            <p:cNvPr id="31" name="Freeform 30"/>
            <p:cNvSpPr>
              <a:spLocks/>
            </p:cNvSpPr>
            <p:nvPr/>
          </p:nvSpPr>
          <p:spPr bwMode="black">
            <a:xfrm>
              <a:off x="1128478" y="646870"/>
              <a:ext cx="62081" cy="214384"/>
            </a:xfrm>
            <a:custGeom>
              <a:avLst/>
              <a:gdLst/>
              <a:ahLst/>
              <a:cxnLst>
                <a:cxn ang="0">
                  <a:pos x="19" y="9"/>
                </a:cxn>
                <a:cxn ang="0">
                  <a:pos x="9" y="0"/>
                </a:cxn>
                <a:cxn ang="0">
                  <a:pos x="0" y="9"/>
                </a:cxn>
                <a:cxn ang="0">
                  <a:pos x="0" y="56"/>
                </a:cxn>
                <a:cxn ang="0">
                  <a:pos x="9" y="65"/>
                </a:cxn>
                <a:cxn ang="0">
                  <a:pos x="19" y="56"/>
                </a:cxn>
                <a:cxn ang="0">
                  <a:pos x="19" y="9"/>
                </a:cxn>
              </a:cxnLst>
              <a:rect l="0" t="0" r="r" b="b"/>
              <a:pathLst>
                <a:path w="19" h="65">
                  <a:moveTo>
                    <a:pt x="19" y="9"/>
                  </a:moveTo>
                  <a:cubicBezTo>
                    <a:pt x="19" y="4"/>
                    <a:pt x="15" y="0"/>
                    <a:pt x="9" y="0"/>
                  </a:cubicBezTo>
                  <a:cubicBezTo>
                    <a:pt x="4" y="0"/>
                    <a:pt x="0" y="4"/>
                    <a:pt x="0" y="9"/>
                  </a:cubicBezTo>
                  <a:cubicBezTo>
                    <a:pt x="0" y="56"/>
                    <a:pt x="0" y="56"/>
                    <a:pt x="0" y="56"/>
                  </a:cubicBezTo>
                  <a:cubicBezTo>
                    <a:pt x="0" y="61"/>
                    <a:pt x="4" y="65"/>
                    <a:pt x="9" y="65"/>
                  </a:cubicBezTo>
                  <a:cubicBezTo>
                    <a:pt x="15" y="65"/>
                    <a:pt x="19" y="61"/>
                    <a:pt x="19" y="56"/>
                  </a:cubicBezTo>
                  <a:lnTo>
                    <a:pt x="19" y="9"/>
                  </a:lnTo>
                  <a:close/>
                </a:path>
              </a:pathLst>
            </a:custGeom>
            <a:grpFill/>
            <a:ln w="9525">
              <a:noFill/>
              <a:round/>
              <a:headEnd/>
              <a:tailEnd/>
            </a:ln>
          </p:spPr>
          <p:txBody>
            <a:bodyPr/>
            <a:lstStyle/>
            <a:p>
              <a:endParaRPr lang="en-US" dirty="0">
                <a:latin typeface="+mj-lt"/>
              </a:endParaRPr>
            </a:p>
          </p:txBody>
        </p:sp>
        <p:sp>
          <p:nvSpPr>
            <p:cNvPr id="32" name="Freeform 31"/>
            <p:cNvSpPr>
              <a:spLocks/>
            </p:cNvSpPr>
            <p:nvPr/>
          </p:nvSpPr>
          <p:spPr bwMode="black">
            <a:xfrm>
              <a:off x="1298627" y="732931"/>
              <a:ext cx="65914" cy="128323"/>
            </a:xfrm>
            <a:custGeom>
              <a:avLst/>
              <a:gdLst/>
              <a:ahLst/>
              <a:cxnLst>
                <a:cxn ang="0">
                  <a:pos x="20" y="10"/>
                </a:cxn>
                <a:cxn ang="0">
                  <a:pos x="10" y="0"/>
                </a:cxn>
                <a:cxn ang="0">
                  <a:pos x="0" y="10"/>
                </a:cxn>
                <a:cxn ang="0">
                  <a:pos x="0" y="30"/>
                </a:cxn>
                <a:cxn ang="0">
                  <a:pos x="10" y="39"/>
                </a:cxn>
                <a:cxn ang="0">
                  <a:pos x="20" y="30"/>
                </a:cxn>
                <a:cxn ang="0">
                  <a:pos x="20" y="10"/>
                </a:cxn>
              </a:cxnLst>
              <a:rect l="0" t="0" r="r" b="b"/>
              <a:pathLst>
                <a:path w="20" h="39">
                  <a:moveTo>
                    <a:pt x="20" y="10"/>
                  </a:moveTo>
                  <a:cubicBezTo>
                    <a:pt x="20" y="4"/>
                    <a:pt x="15" y="0"/>
                    <a:pt x="10" y="0"/>
                  </a:cubicBezTo>
                  <a:cubicBezTo>
                    <a:pt x="5" y="0"/>
                    <a:pt x="0" y="4"/>
                    <a:pt x="0" y="10"/>
                  </a:cubicBezTo>
                  <a:cubicBezTo>
                    <a:pt x="0" y="30"/>
                    <a:pt x="0" y="30"/>
                    <a:pt x="0" y="30"/>
                  </a:cubicBezTo>
                  <a:cubicBezTo>
                    <a:pt x="0" y="35"/>
                    <a:pt x="5" y="39"/>
                    <a:pt x="10" y="39"/>
                  </a:cubicBezTo>
                  <a:cubicBezTo>
                    <a:pt x="15" y="39"/>
                    <a:pt x="20" y="35"/>
                    <a:pt x="20" y="30"/>
                  </a:cubicBezTo>
                  <a:lnTo>
                    <a:pt x="20" y="10"/>
                  </a:lnTo>
                  <a:close/>
                </a:path>
              </a:pathLst>
            </a:custGeom>
            <a:grpFill/>
            <a:ln w="9525">
              <a:noFill/>
              <a:round/>
              <a:headEnd/>
              <a:tailEnd/>
            </a:ln>
          </p:spPr>
          <p:txBody>
            <a:bodyPr/>
            <a:lstStyle/>
            <a:p>
              <a:endParaRPr lang="en-US" dirty="0">
                <a:latin typeface="+mj-lt"/>
              </a:endParaRPr>
            </a:p>
          </p:txBody>
        </p:sp>
        <p:sp>
          <p:nvSpPr>
            <p:cNvPr id="33" name="Freeform 32"/>
            <p:cNvSpPr>
              <a:spLocks/>
            </p:cNvSpPr>
            <p:nvPr/>
          </p:nvSpPr>
          <p:spPr bwMode="black">
            <a:xfrm>
              <a:off x="1472608" y="646870"/>
              <a:ext cx="62848" cy="214384"/>
            </a:xfrm>
            <a:custGeom>
              <a:avLst/>
              <a:gdLst/>
              <a:ahLst/>
              <a:cxnLst>
                <a:cxn ang="0">
                  <a:pos x="19" y="9"/>
                </a:cxn>
                <a:cxn ang="0">
                  <a:pos x="10" y="0"/>
                </a:cxn>
                <a:cxn ang="0">
                  <a:pos x="0" y="9"/>
                </a:cxn>
                <a:cxn ang="0">
                  <a:pos x="0" y="56"/>
                </a:cxn>
                <a:cxn ang="0">
                  <a:pos x="10" y="65"/>
                </a:cxn>
                <a:cxn ang="0">
                  <a:pos x="19" y="56"/>
                </a:cxn>
                <a:cxn ang="0">
                  <a:pos x="19" y="9"/>
                </a:cxn>
              </a:cxnLst>
              <a:rect l="0" t="0" r="r" b="b"/>
              <a:pathLst>
                <a:path w="19" h="65">
                  <a:moveTo>
                    <a:pt x="19" y="9"/>
                  </a:moveTo>
                  <a:cubicBezTo>
                    <a:pt x="19" y="4"/>
                    <a:pt x="15" y="0"/>
                    <a:pt x="10" y="0"/>
                  </a:cubicBezTo>
                  <a:cubicBezTo>
                    <a:pt x="4" y="0"/>
                    <a:pt x="0" y="4"/>
                    <a:pt x="0" y="9"/>
                  </a:cubicBezTo>
                  <a:cubicBezTo>
                    <a:pt x="0" y="56"/>
                    <a:pt x="0" y="56"/>
                    <a:pt x="0" y="56"/>
                  </a:cubicBezTo>
                  <a:cubicBezTo>
                    <a:pt x="0" y="61"/>
                    <a:pt x="4" y="65"/>
                    <a:pt x="10" y="65"/>
                  </a:cubicBezTo>
                  <a:cubicBezTo>
                    <a:pt x="15" y="65"/>
                    <a:pt x="19" y="61"/>
                    <a:pt x="19" y="56"/>
                  </a:cubicBezTo>
                  <a:lnTo>
                    <a:pt x="19" y="9"/>
                  </a:lnTo>
                  <a:close/>
                </a:path>
              </a:pathLst>
            </a:custGeom>
            <a:grpFill/>
            <a:ln w="9525">
              <a:noFill/>
              <a:round/>
              <a:headEnd/>
              <a:tailEnd/>
            </a:ln>
          </p:spPr>
          <p:txBody>
            <a:bodyPr/>
            <a:lstStyle/>
            <a:p>
              <a:endParaRPr lang="en-US" dirty="0">
                <a:latin typeface="+mj-lt"/>
              </a:endParaRPr>
            </a:p>
          </p:txBody>
        </p:sp>
        <p:sp>
          <p:nvSpPr>
            <p:cNvPr id="48" name="Freeform 47"/>
            <p:cNvSpPr>
              <a:spLocks/>
            </p:cNvSpPr>
            <p:nvPr/>
          </p:nvSpPr>
          <p:spPr bwMode="black">
            <a:xfrm>
              <a:off x="1646590" y="528537"/>
              <a:ext cx="62848" cy="394958"/>
            </a:xfrm>
            <a:custGeom>
              <a:avLst/>
              <a:gdLst/>
              <a:ahLst/>
              <a:cxnLst>
                <a:cxn ang="0">
                  <a:pos x="19" y="9"/>
                </a:cxn>
                <a:cxn ang="0">
                  <a:pos x="9" y="0"/>
                </a:cxn>
                <a:cxn ang="0">
                  <a:pos x="0" y="9"/>
                </a:cxn>
                <a:cxn ang="0">
                  <a:pos x="0" y="111"/>
                </a:cxn>
                <a:cxn ang="0">
                  <a:pos x="9" y="120"/>
                </a:cxn>
                <a:cxn ang="0">
                  <a:pos x="19" y="111"/>
                </a:cxn>
                <a:cxn ang="0">
                  <a:pos x="19" y="9"/>
                </a:cxn>
              </a:cxnLst>
              <a:rect l="0" t="0" r="r" b="b"/>
              <a:pathLst>
                <a:path w="19" h="120">
                  <a:moveTo>
                    <a:pt x="19" y="9"/>
                  </a:moveTo>
                  <a:cubicBezTo>
                    <a:pt x="19" y="4"/>
                    <a:pt x="15" y="0"/>
                    <a:pt x="9" y="0"/>
                  </a:cubicBezTo>
                  <a:cubicBezTo>
                    <a:pt x="4" y="0"/>
                    <a:pt x="0" y="4"/>
                    <a:pt x="0" y="9"/>
                  </a:cubicBezTo>
                  <a:cubicBezTo>
                    <a:pt x="0" y="111"/>
                    <a:pt x="0" y="111"/>
                    <a:pt x="0" y="111"/>
                  </a:cubicBezTo>
                  <a:cubicBezTo>
                    <a:pt x="0" y="116"/>
                    <a:pt x="4" y="120"/>
                    <a:pt x="9" y="120"/>
                  </a:cubicBezTo>
                  <a:cubicBezTo>
                    <a:pt x="15" y="120"/>
                    <a:pt x="19" y="116"/>
                    <a:pt x="19" y="111"/>
                  </a:cubicBezTo>
                  <a:lnTo>
                    <a:pt x="19" y="9"/>
                  </a:lnTo>
                  <a:close/>
                </a:path>
              </a:pathLst>
            </a:custGeom>
            <a:grpFill/>
            <a:ln w="9525">
              <a:noFill/>
              <a:round/>
              <a:headEnd/>
              <a:tailEnd/>
            </a:ln>
          </p:spPr>
          <p:txBody>
            <a:bodyPr/>
            <a:lstStyle/>
            <a:p>
              <a:endParaRPr lang="en-US" dirty="0">
                <a:latin typeface="+mj-lt"/>
              </a:endParaRPr>
            </a:p>
          </p:txBody>
        </p:sp>
        <p:sp>
          <p:nvSpPr>
            <p:cNvPr id="49" name="Freeform 48"/>
            <p:cNvSpPr>
              <a:spLocks/>
            </p:cNvSpPr>
            <p:nvPr/>
          </p:nvSpPr>
          <p:spPr bwMode="black">
            <a:xfrm>
              <a:off x="1817505" y="646870"/>
              <a:ext cx="62848" cy="214384"/>
            </a:xfrm>
            <a:custGeom>
              <a:avLst/>
              <a:gdLst/>
              <a:ahLst/>
              <a:cxnLst>
                <a:cxn ang="0">
                  <a:pos x="19" y="9"/>
                </a:cxn>
                <a:cxn ang="0">
                  <a:pos x="10" y="0"/>
                </a:cxn>
                <a:cxn ang="0">
                  <a:pos x="0" y="9"/>
                </a:cxn>
                <a:cxn ang="0">
                  <a:pos x="0" y="56"/>
                </a:cxn>
                <a:cxn ang="0">
                  <a:pos x="10" y="65"/>
                </a:cxn>
                <a:cxn ang="0">
                  <a:pos x="19" y="56"/>
                </a:cxn>
                <a:cxn ang="0">
                  <a:pos x="19" y="9"/>
                </a:cxn>
              </a:cxnLst>
              <a:rect l="0" t="0" r="r" b="b"/>
              <a:pathLst>
                <a:path w="19" h="65">
                  <a:moveTo>
                    <a:pt x="19" y="9"/>
                  </a:moveTo>
                  <a:cubicBezTo>
                    <a:pt x="19" y="4"/>
                    <a:pt x="15" y="0"/>
                    <a:pt x="10" y="0"/>
                  </a:cubicBezTo>
                  <a:cubicBezTo>
                    <a:pt x="5" y="0"/>
                    <a:pt x="0" y="4"/>
                    <a:pt x="0" y="9"/>
                  </a:cubicBezTo>
                  <a:cubicBezTo>
                    <a:pt x="0" y="56"/>
                    <a:pt x="0" y="56"/>
                    <a:pt x="0" y="56"/>
                  </a:cubicBezTo>
                  <a:cubicBezTo>
                    <a:pt x="0" y="61"/>
                    <a:pt x="5" y="65"/>
                    <a:pt x="10" y="65"/>
                  </a:cubicBezTo>
                  <a:cubicBezTo>
                    <a:pt x="15" y="65"/>
                    <a:pt x="19" y="61"/>
                    <a:pt x="19" y="56"/>
                  </a:cubicBezTo>
                  <a:lnTo>
                    <a:pt x="19" y="9"/>
                  </a:lnTo>
                  <a:close/>
                </a:path>
              </a:pathLst>
            </a:custGeom>
            <a:grpFill/>
            <a:ln w="9525">
              <a:noFill/>
              <a:round/>
              <a:headEnd/>
              <a:tailEnd/>
            </a:ln>
          </p:spPr>
          <p:txBody>
            <a:bodyPr/>
            <a:lstStyle/>
            <a:p>
              <a:endParaRPr lang="en-US" dirty="0">
                <a:latin typeface="+mj-lt"/>
              </a:endParaRPr>
            </a:p>
          </p:txBody>
        </p:sp>
        <p:sp>
          <p:nvSpPr>
            <p:cNvPr id="50" name="Freeform 49"/>
            <p:cNvSpPr>
              <a:spLocks/>
            </p:cNvSpPr>
            <p:nvPr/>
          </p:nvSpPr>
          <p:spPr bwMode="black">
            <a:xfrm>
              <a:off x="1991486" y="732931"/>
              <a:ext cx="62848" cy="128323"/>
            </a:xfrm>
            <a:custGeom>
              <a:avLst/>
              <a:gdLst/>
              <a:ahLst/>
              <a:cxnLst>
                <a:cxn ang="0">
                  <a:pos x="19" y="10"/>
                </a:cxn>
                <a:cxn ang="0">
                  <a:pos x="9" y="0"/>
                </a:cxn>
                <a:cxn ang="0">
                  <a:pos x="0" y="10"/>
                </a:cxn>
                <a:cxn ang="0">
                  <a:pos x="0" y="30"/>
                </a:cxn>
                <a:cxn ang="0">
                  <a:pos x="9" y="39"/>
                </a:cxn>
                <a:cxn ang="0">
                  <a:pos x="19" y="30"/>
                </a:cxn>
                <a:cxn ang="0">
                  <a:pos x="19" y="10"/>
                </a:cxn>
              </a:cxnLst>
              <a:rect l="0" t="0" r="r" b="b"/>
              <a:pathLst>
                <a:path w="19" h="39">
                  <a:moveTo>
                    <a:pt x="19" y="10"/>
                  </a:moveTo>
                  <a:cubicBezTo>
                    <a:pt x="19" y="4"/>
                    <a:pt x="15" y="0"/>
                    <a:pt x="9" y="0"/>
                  </a:cubicBezTo>
                  <a:cubicBezTo>
                    <a:pt x="4" y="0"/>
                    <a:pt x="0" y="4"/>
                    <a:pt x="0" y="10"/>
                  </a:cubicBezTo>
                  <a:cubicBezTo>
                    <a:pt x="0" y="30"/>
                    <a:pt x="0" y="30"/>
                    <a:pt x="0" y="30"/>
                  </a:cubicBezTo>
                  <a:cubicBezTo>
                    <a:pt x="0" y="35"/>
                    <a:pt x="4" y="39"/>
                    <a:pt x="9" y="39"/>
                  </a:cubicBezTo>
                  <a:cubicBezTo>
                    <a:pt x="15" y="39"/>
                    <a:pt x="19" y="35"/>
                    <a:pt x="19" y="30"/>
                  </a:cubicBezTo>
                  <a:lnTo>
                    <a:pt x="19" y="10"/>
                  </a:lnTo>
                  <a:close/>
                </a:path>
              </a:pathLst>
            </a:custGeom>
            <a:grpFill/>
            <a:ln w="9525">
              <a:noFill/>
              <a:round/>
              <a:headEnd/>
              <a:tailEnd/>
            </a:ln>
          </p:spPr>
          <p:txBody>
            <a:bodyPr/>
            <a:lstStyle/>
            <a:p>
              <a:endParaRPr lang="en-US" dirty="0">
                <a:latin typeface="+mj-lt"/>
              </a:endParaRPr>
            </a:p>
          </p:txBody>
        </p:sp>
      </p:grpSp>
    </p:spTree>
    <p:extLst>
      <p:ext uri="{BB962C8B-B14F-4D97-AF65-F5344CB8AC3E}">
        <p14:creationId xmlns:p14="http://schemas.microsoft.com/office/powerpoint/2010/main" val="2978256032"/>
      </p:ext>
    </p:extLst>
  </p:cSld>
  <p:clrMapOvr>
    <a:masterClrMapping/>
  </p:clrMapOvr>
  <p:transition>
    <p:wipe/>
  </p:transition>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cSld name="Storytelling">
    <p:spTree>
      <p:nvGrpSpPr>
        <p:cNvPr id="1" name=""/>
        <p:cNvGrpSpPr/>
        <p:nvPr/>
      </p:nvGrpSpPr>
      <p:grpSpPr>
        <a:xfrm>
          <a:off x="0" y="0"/>
          <a:ext cx="0" cy="0"/>
          <a:chOff x="0" y="0"/>
          <a:chExt cx="0" cy="0"/>
        </a:xfrm>
      </p:grpSpPr>
      <p:sp>
        <p:nvSpPr>
          <p:cNvPr id="4" name="Title 1"/>
          <p:cNvSpPr>
            <a:spLocks noGrp="1"/>
          </p:cNvSpPr>
          <p:nvPr>
            <p:ph type="title" hasCustomPrompt="1"/>
          </p:nvPr>
        </p:nvSpPr>
        <p:spPr>
          <a:xfrm>
            <a:off x="229702" y="1918744"/>
            <a:ext cx="4117446" cy="3020519"/>
          </a:xfrm>
        </p:spPr>
        <p:txBody>
          <a:bodyPr vert="horz" lIns="61724" tIns="34292" rIns="61724" bIns="34292" rtlCol="0" anchor="ctr" anchorCtr="0">
            <a:noAutofit/>
          </a:bodyPr>
          <a:lstStyle>
            <a:lvl1pPr marL="0" indent="0" algn="l" defTabSz="685834" rtl="0" eaLnBrk="1" latinLnBrk="0" hangingPunct="1">
              <a:lnSpc>
                <a:spcPct val="80000"/>
              </a:lnSpc>
              <a:spcBef>
                <a:spcPct val="0"/>
              </a:spcBef>
              <a:buClr>
                <a:schemeClr val="tx1"/>
              </a:buClr>
              <a:buFont typeface="Ciscolight" pitchFamily="2" charset="0"/>
              <a:buNone/>
              <a:defRPr lang="en-US" sz="4100" b="0" kern="1200" spc="0" baseline="0" dirty="0">
                <a:gradFill>
                  <a:gsLst>
                    <a:gs pos="0">
                      <a:srgbClr val="00B2F0"/>
                    </a:gs>
                    <a:gs pos="44000">
                      <a:srgbClr val="40FFFE"/>
                    </a:gs>
                    <a:gs pos="100000">
                      <a:srgbClr val="96CA4B"/>
                    </a:gs>
                  </a:gsLst>
                  <a:lin ang="4800000" scaled="0"/>
                </a:gradFill>
                <a:latin typeface="+mj-lt"/>
                <a:ea typeface="+mj-ea"/>
                <a:cs typeface="+mj-cs"/>
              </a:defRPr>
            </a:lvl1pPr>
          </a:lstStyle>
          <a:p>
            <a:r>
              <a:rPr lang="en-US" dirty="0" smtClean="0"/>
              <a:t>Telling Shared Experiences</a:t>
            </a:r>
            <a:endParaRPr lang="en-US" dirty="0"/>
          </a:p>
        </p:txBody>
      </p:sp>
      <p:sp>
        <p:nvSpPr>
          <p:cNvPr id="9" name="Text Placeholder 3"/>
          <p:cNvSpPr>
            <a:spLocks noGrp="1"/>
          </p:cNvSpPr>
          <p:nvPr>
            <p:ph type="body" sz="quarter" idx="11" hasCustomPrompt="1"/>
          </p:nvPr>
        </p:nvSpPr>
        <p:spPr>
          <a:xfrm>
            <a:off x="4922520" y="310896"/>
            <a:ext cx="3895344" cy="6208776"/>
          </a:xfrm>
        </p:spPr>
        <p:txBody>
          <a:bodyPr anchor="ctr" anchorCtr="0">
            <a:noAutofit/>
          </a:bodyPr>
          <a:lstStyle>
            <a:lvl1pPr marL="0" indent="0">
              <a:buFontTx/>
              <a:buNone/>
              <a:defRPr sz="1500" baseline="0">
                <a:solidFill>
                  <a:schemeClr val="bg1"/>
                </a:solidFill>
                <a:latin typeface="+mj-lt"/>
              </a:defRPr>
            </a:lvl1pPr>
            <a:lvl2pPr>
              <a:defRPr sz="1500"/>
            </a:lvl2pPr>
            <a:lvl3pPr>
              <a:defRPr sz="1500"/>
            </a:lvl3pPr>
            <a:lvl4pPr>
              <a:defRPr sz="1500"/>
            </a:lvl4pPr>
            <a:lvl5pPr>
              <a:defRPr sz="1500"/>
            </a:lvl5pPr>
          </a:lstStyle>
          <a:p>
            <a:pPr lvl="0"/>
            <a:r>
              <a:rPr lang="en-US" dirty="0" smtClean="0"/>
              <a:t>Tell your story here</a:t>
            </a:r>
            <a:endParaRPr lang="en-US" dirty="0"/>
          </a:p>
        </p:txBody>
      </p:sp>
    </p:spTree>
    <p:extLst>
      <p:ext uri="{BB962C8B-B14F-4D97-AF65-F5344CB8AC3E}">
        <p14:creationId xmlns:p14="http://schemas.microsoft.com/office/powerpoint/2010/main" val="2703890927"/>
      </p:ext>
    </p:extLst>
  </p:cSld>
  <p:clrMapOvr>
    <a:masterClrMapping/>
  </p:clrMapOvr>
  <p:transition>
    <p:wipe/>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Bullet_Heavy Text">
    <p:spTree>
      <p:nvGrpSpPr>
        <p:cNvPr id="1" name=""/>
        <p:cNvGrpSpPr/>
        <p:nvPr/>
      </p:nvGrpSpPr>
      <p:grpSpPr>
        <a:xfrm>
          <a:off x="0" y="0"/>
          <a:ext cx="0" cy="0"/>
          <a:chOff x="0" y="0"/>
          <a:chExt cx="0" cy="0"/>
        </a:xfrm>
      </p:grpSpPr>
      <p:sp>
        <p:nvSpPr>
          <p:cNvPr id="2" name="Title 1"/>
          <p:cNvSpPr>
            <a:spLocks noGrp="1"/>
          </p:cNvSpPr>
          <p:nvPr>
            <p:ph type="title"/>
          </p:nvPr>
        </p:nvSpPr>
        <p:spPr>
          <a:xfrm>
            <a:off x="229702" y="178220"/>
            <a:ext cx="8588861" cy="838200"/>
          </a:xfrm>
        </p:spPr>
        <p:txBody>
          <a:bodyPr/>
          <a:lstStyle>
            <a:lvl1pPr algn="l" defTabSz="914400" rtl="0" eaLnBrk="1" latinLnBrk="0" hangingPunct="1">
              <a:lnSpc>
                <a:spcPct val="80000"/>
              </a:lnSpc>
              <a:spcBef>
                <a:spcPct val="0"/>
              </a:spcBef>
              <a:buNone/>
              <a:defRPr lang="en-US" sz="3600" b="0" kern="1200" spc="0" baseline="0" dirty="0">
                <a:solidFill>
                  <a:srgbClr val="FFFFFF"/>
                </a:solidFill>
                <a:latin typeface="+mj-lt"/>
                <a:ea typeface="+mj-ea"/>
                <a:cs typeface="+mj-cs"/>
              </a:defRPr>
            </a:lvl1pPr>
          </a:lstStyle>
          <a:p>
            <a:r>
              <a:rPr lang="en-US" dirty="0" smtClean="0"/>
              <a:t>Click to edit Master title style</a:t>
            </a:r>
            <a:endParaRPr lang="en-US" dirty="0"/>
          </a:p>
        </p:txBody>
      </p:sp>
      <p:sp>
        <p:nvSpPr>
          <p:cNvPr id="4" name="Text Placeholder 3"/>
          <p:cNvSpPr>
            <a:spLocks noGrp="1" noChangeAspect="1"/>
          </p:cNvSpPr>
          <p:nvPr>
            <p:ph type="body" sz="quarter" idx="10"/>
          </p:nvPr>
        </p:nvSpPr>
        <p:spPr>
          <a:xfrm>
            <a:off x="239713" y="1339745"/>
            <a:ext cx="4122425" cy="4965700"/>
          </a:xfrm>
        </p:spPr>
        <p:txBody>
          <a:bodyPr>
            <a:noAutofit/>
          </a:bodyPr>
          <a:lstStyle>
            <a:lvl1pPr>
              <a:lnSpc>
                <a:spcPct val="95000"/>
              </a:lnSpc>
              <a:spcBef>
                <a:spcPts val="1480"/>
              </a:spcBef>
              <a:defRPr sz="1800">
                <a:solidFill>
                  <a:srgbClr val="435153"/>
                </a:solidFill>
                <a:latin typeface="+mj-lt"/>
              </a:defRPr>
            </a:lvl1pPr>
            <a:lvl2pPr>
              <a:lnSpc>
                <a:spcPct val="95000"/>
              </a:lnSpc>
              <a:spcBef>
                <a:spcPts val="600"/>
              </a:spcBef>
              <a:defRPr sz="1400">
                <a:solidFill>
                  <a:srgbClr val="435153"/>
                </a:solidFill>
                <a:latin typeface="+mj-lt"/>
              </a:defRPr>
            </a:lvl2pPr>
            <a:lvl3pPr>
              <a:defRPr sz="1200">
                <a:solidFill>
                  <a:srgbClr val="435153"/>
                </a:solidFill>
                <a:latin typeface="+mj-lt"/>
              </a:defRPr>
            </a:lvl3pPr>
            <a:lvl4pPr>
              <a:defRPr sz="1100">
                <a:solidFill>
                  <a:srgbClr val="435153"/>
                </a:solidFill>
                <a:latin typeface="+mj-lt"/>
              </a:defRPr>
            </a:lvl4pPr>
            <a:lvl5pPr>
              <a:defRPr sz="1100">
                <a:solidFill>
                  <a:srgbClr val="435153"/>
                </a:solidFill>
                <a:latin typeface="+mj-l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3"/>
          <p:cNvSpPr>
            <a:spLocks noGrp="1"/>
          </p:cNvSpPr>
          <p:nvPr>
            <p:ph type="body" sz="quarter" idx="11"/>
          </p:nvPr>
        </p:nvSpPr>
        <p:spPr>
          <a:xfrm>
            <a:off x="4706781" y="1339745"/>
            <a:ext cx="4122425" cy="4965700"/>
          </a:xfrm>
        </p:spPr>
        <p:txBody>
          <a:bodyPr>
            <a:noAutofit/>
          </a:bodyPr>
          <a:lstStyle>
            <a:lvl1pPr>
              <a:lnSpc>
                <a:spcPct val="95000"/>
              </a:lnSpc>
              <a:spcBef>
                <a:spcPts val="1480"/>
              </a:spcBef>
              <a:defRPr sz="1800">
                <a:solidFill>
                  <a:srgbClr val="435153"/>
                </a:solidFill>
                <a:latin typeface="+mj-lt"/>
              </a:defRPr>
            </a:lvl1pPr>
            <a:lvl2pPr>
              <a:lnSpc>
                <a:spcPct val="95000"/>
              </a:lnSpc>
              <a:spcBef>
                <a:spcPts val="600"/>
              </a:spcBef>
              <a:defRPr sz="1400">
                <a:solidFill>
                  <a:srgbClr val="435153"/>
                </a:solidFill>
                <a:latin typeface="+mj-lt"/>
              </a:defRPr>
            </a:lvl2pPr>
            <a:lvl3pPr>
              <a:defRPr sz="1200">
                <a:solidFill>
                  <a:srgbClr val="435153"/>
                </a:solidFill>
                <a:latin typeface="+mj-lt"/>
              </a:defRPr>
            </a:lvl3pPr>
            <a:lvl4pPr>
              <a:defRPr sz="1100">
                <a:solidFill>
                  <a:srgbClr val="435153"/>
                </a:solidFill>
                <a:latin typeface="+mj-lt"/>
              </a:defRPr>
            </a:lvl4pPr>
            <a:lvl5pPr>
              <a:defRPr sz="1100">
                <a:solidFill>
                  <a:srgbClr val="435153"/>
                </a:solidFill>
                <a:latin typeface="+mj-l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wipe dir="r"/>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Bullet_Title only">
    <p:spTree>
      <p:nvGrpSpPr>
        <p:cNvPr id="1" name=""/>
        <p:cNvGrpSpPr/>
        <p:nvPr/>
      </p:nvGrpSpPr>
      <p:grpSpPr>
        <a:xfrm>
          <a:off x="0" y="0"/>
          <a:ext cx="0" cy="0"/>
          <a:chOff x="0" y="0"/>
          <a:chExt cx="0" cy="0"/>
        </a:xfrm>
      </p:grpSpPr>
      <p:sp>
        <p:nvSpPr>
          <p:cNvPr id="2" name="Title 1"/>
          <p:cNvSpPr>
            <a:spLocks noGrp="1"/>
          </p:cNvSpPr>
          <p:nvPr>
            <p:ph type="title"/>
          </p:nvPr>
        </p:nvSpPr>
        <p:spPr>
          <a:xfrm>
            <a:off x="229702" y="178220"/>
            <a:ext cx="8588861" cy="838200"/>
          </a:xfrm>
        </p:spPr>
        <p:txBody>
          <a:bodyPr/>
          <a:lstStyle>
            <a:lvl1pPr>
              <a:defRPr>
                <a:solidFill>
                  <a:srgbClr val="FFFFFF"/>
                </a:solidFill>
                <a:latin typeface="+mj-lt"/>
              </a:defRPr>
            </a:lvl1pPr>
          </a:lstStyle>
          <a:p>
            <a:r>
              <a:rPr lang="en-US" dirty="0" smtClean="0"/>
              <a:t>Click to edit Master title style</a:t>
            </a:r>
            <a:endParaRPr lang="en-US" dirty="0"/>
          </a:p>
        </p:txBody>
      </p:sp>
    </p:spTree>
  </p:cSld>
  <p:clrMapOvr>
    <a:masterClrMapping/>
  </p:clrMapOvr>
  <p:transition>
    <p:wipe dir="r"/>
  </p:transition>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itle and Chart">
    <p:spTree>
      <p:nvGrpSpPr>
        <p:cNvPr id="1" name=""/>
        <p:cNvGrpSpPr/>
        <p:nvPr/>
      </p:nvGrpSpPr>
      <p:grpSpPr>
        <a:xfrm>
          <a:off x="0" y="0"/>
          <a:ext cx="0" cy="0"/>
          <a:chOff x="0" y="0"/>
          <a:chExt cx="0" cy="0"/>
        </a:xfrm>
      </p:grpSpPr>
      <p:sp>
        <p:nvSpPr>
          <p:cNvPr id="39" name="Title 1"/>
          <p:cNvSpPr>
            <a:spLocks noGrp="1"/>
          </p:cNvSpPr>
          <p:nvPr>
            <p:ph type="title" hasCustomPrompt="1"/>
          </p:nvPr>
        </p:nvSpPr>
        <p:spPr>
          <a:xfrm>
            <a:off x="246972" y="185715"/>
            <a:ext cx="8567244" cy="838200"/>
          </a:xfrm>
        </p:spPr>
        <p:txBody>
          <a:bodyPr/>
          <a:lstStyle>
            <a:lvl1pPr algn="l" defTabSz="914400" rtl="0" eaLnBrk="1" latinLnBrk="0" hangingPunct="1">
              <a:lnSpc>
                <a:spcPct val="80000"/>
              </a:lnSpc>
              <a:spcBef>
                <a:spcPct val="0"/>
              </a:spcBef>
              <a:buNone/>
              <a:defRPr lang="en-US" sz="3600" b="0" kern="1200" spc="0" baseline="0" dirty="0">
                <a:solidFill>
                  <a:srgbClr val="FFFFFF"/>
                </a:solidFill>
                <a:latin typeface="+mj-lt"/>
                <a:ea typeface="+mj-ea"/>
                <a:cs typeface="+mj-cs"/>
              </a:defRPr>
            </a:lvl1pPr>
          </a:lstStyle>
          <a:p>
            <a:r>
              <a:rPr lang="en-US" dirty="0" smtClean="0"/>
              <a:t>Slide Title Goes Here</a:t>
            </a:r>
            <a:endParaRPr lang="en-US" dirty="0"/>
          </a:p>
        </p:txBody>
      </p:sp>
      <p:sp>
        <p:nvSpPr>
          <p:cNvPr id="36" name="Chart Placeholder 35"/>
          <p:cNvSpPr>
            <a:spLocks noGrp="1"/>
          </p:cNvSpPr>
          <p:nvPr>
            <p:ph type="chart" sz="quarter" idx="10"/>
          </p:nvPr>
        </p:nvSpPr>
        <p:spPr>
          <a:xfrm>
            <a:off x="359764" y="1476375"/>
            <a:ext cx="8439461" cy="4305300"/>
          </a:xfrm>
        </p:spPr>
        <p:txBody>
          <a:bodyPr anchor="ctr" anchorCtr="1"/>
          <a:lstStyle>
            <a:lvl1pPr>
              <a:buNone/>
              <a:defRPr>
                <a:latin typeface="+mj-lt"/>
              </a:defRPr>
            </a:lvl1pPr>
          </a:lstStyle>
          <a:p>
            <a:r>
              <a:rPr lang="en-US" dirty="0" smtClean="0"/>
              <a:t>Click icon to add chart</a:t>
            </a:r>
            <a:endParaRPr lang="en-US" dirty="0"/>
          </a:p>
        </p:txBody>
      </p:sp>
      <p:sp>
        <p:nvSpPr>
          <p:cNvPr id="4" name="Text Placeholder 9"/>
          <p:cNvSpPr>
            <a:spLocks noGrp="1"/>
          </p:cNvSpPr>
          <p:nvPr>
            <p:ph type="body" sz="quarter" idx="11" hasCustomPrompt="1"/>
          </p:nvPr>
        </p:nvSpPr>
        <p:spPr>
          <a:xfrm>
            <a:off x="249466" y="6062114"/>
            <a:ext cx="7461250" cy="276999"/>
          </a:xfrm>
        </p:spPr>
        <p:txBody>
          <a:bodyPr wrap="square" anchor="b" anchorCtr="0">
            <a:noAutofit/>
          </a:bodyPr>
          <a:lstStyle>
            <a:lvl1pPr algn="l" defTabSz="804863">
              <a:lnSpc>
                <a:spcPct val="100000"/>
              </a:lnSpc>
              <a:spcBef>
                <a:spcPct val="50000"/>
              </a:spcBef>
              <a:buNone/>
              <a:defRPr sz="1200">
                <a:solidFill>
                  <a:schemeClr val="bg1">
                    <a:lumMod val="50000"/>
                  </a:schemeClr>
                </a:solidFill>
                <a:latin typeface="+mj-lt"/>
              </a:defRPr>
            </a:lvl1pPr>
            <a:lvl2pPr>
              <a:buFont typeface="Arial" pitchFamily="34" charset="0"/>
              <a:buNone/>
              <a:defRPr sz="1400"/>
            </a:lvl2pPr>
            <a:lvl3pPr>
              <a:buFont typeface="Arial" pitchFamily="34" charset="0"/>
              <a:buNone/>
              <a:defRPr sz="1400"/>
            </a:lvl3pPr>
            <a:lvl4pPr>
              <a:buFont typeface="Arial" pitchFamily="34" charset="0"/>
              <a:buNone/>
              <a:defRPr sz="1400"/>
            </a:lvl4pPr>
            <a:lvl5pPr>
              <a:buFont typeface="Arial" pitchFamily="34" charset="0"/>
              <a:buNone/>
              <a:defRPr sz="1400"/>
            </a:lvl5pPr>
          </a:lstStyle>
          <a:p>
            <a:pPr lvl="0"/>
            <a:r>
              <a:rPr lang="en-US" dirty="0" smtClean="0"/>
              <a:t>Source: Placeholder for Notes Is 12 Points</a:t>
            </a:r>
          </a:p>
        </p:txBody>
      </p:sp>
    </p:spTree>
  </p:cSld>
  <p:clrMapOvr>
    <a:masterClrMapping/>
  </p:clrMapOvr>
  <p:transition>
    <p:wipe dir="r"/>
  </p:transition>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p:cSld name="Blank">
    <p:spTree>
      <p:nvGrpSpPr>
        <p:cNvPr id="1" name=""/>
        <p:cNvGrpSpPr/>
        <p:nvPr/>
      </p:nvGrpSpPr>
      <p:grpSpPr>
        <a:xfrm>
          <a:off x="0" y="0"/>
          <a:ext cx="0" cy="0"/>
          <a:chOff x="0" y="0"/>
          <a:chExt cx="0" cy="0"/>
        </a:xfrm>
      </p:grpSpPr>
      <p:sp>
        <p:nvSpPr>
          <p:cNvPr id="3" name="Rectangle 5"/>
          <p:cNvSpPr>
            <a:spLocks noChangeArrowheads="1"/>
          </p:cNvSpPr>
          <p:nvPr userDrawn="1"/>
        </p:nvSpPr>
        <p:spPr bwMode="ltGray">
          <a:xfrm>
            <a:off x="7763787" y="6584512"/>
            <a:ext cx="811863" cy="175257"/>
          </a:xfrm>
          <a:prstGeom prst="rect">
            <a:avLst/>
          </a:prstGeom>
          <a:noFill/>
          <a:ln w="9525">
            <a:noFill/>
            <a:miter lim="800000"/>
            <a:headEnd/>
            <a:tailEnd/>
          </a:ln>
          <a:effectLst/>
        </p:spPr>
        <p:txBody>
          <a:bodyPr wrap="none" lIns="82124" tIns="41061" rIns="82124" bIns="41061" anchor="b">
            <a:spAutoFit/>
          </a:bodyPr>
          <a:lstStyle/>
          <a:p>
            <a:pPr marL="0" algn="r" defTabSz="814388" rtl="0" eaLnBrk="1" latinLnBrk="0" hangingPunct="1">
              <a:lnSpc>
                <a:spcPct val="100000"/>
              </a:lnSpc>
            </a:pPr>
            <a:r>
              <a:rPr lang="en-US" sz="600" kern="1200" dirty="0">
                <a:solidFill>
                  <a:srgbClr val="C0C0C0"/>
                </a:solidFill>
                <a:latin typeface="+mj-lt"/>
                <a:ea typeface="+mn-ea"/>
                <a:cs typeface="+mn-cs"/>
              </a:rPr>
              <a:t>Cisco Confidential</a:t>
            </a:r>
          </a:p>
        </p:txBody>
      </p:sp>
      <p:sp>
        <p:nvSpPr>
          <p:cNvPr id="5" name="Rectangle 4"/>
          <p:cNvSpPr>
            <a:spLocks noChangeArrowheads="1"/>
          </p:cNvSpPr>
          <p:nvPr userDrawn="1"/>
        </p:nvSpPr>
        <p:spPr bwMode="ltGray">
          <a:xfrm>
            <a:off x="251373" y="6586246"/>
            <a:ext cx="3420515" cy="175257"/>
          </a:xfrm>
          <a:prstGeom prst="rect">
            <a:avLst/>
          </a:prstGeom>
          <a:noFill/>
          <a:ln w="9525">
            <a:noFill/>
            <a:miter lim="800000"/>
            <a:headEnd/>
            <a:tailEnd/>
          </a:ln>
          <a:effectLst/>
        </p:spPr>
        <p:txBody>
          <a:bodyPr wrap="square" lIns="82124" tIns="41061" rIns="82124" bIns="41061" anchor="b" anchorCtr="0">
            <a:spAutoFit/>
          </a:bodyPr>
          <a:lstStyle/>
          <a:p>
            <a:pPr algn="l" defTabSz="814388">
              <a:lnSpc>
                <a:spcPct val="100000"/>
              </a:lnSpc>
            </a:pPr>
            <a:r>
              <a:rPr lang="en-US" sz="600" dirty="0" smtClean="0">
                <a:solidFill>
                  <a:srgbClr val="C0C0C0"/>
                </a:solidFill>
                <a:latin typeface="+mj-lt"/>
              </a:rPr>
              <a:t>© 2013</a:t>
            </a:r>
            <a:r>
              <a:rPr lang="en-US" sz="600" baseline="0" dirty="0" smtClean="0">
                <a:solidFill>
                  <a:srgbClr val="C0C0C0"/>
                </a:solidFill>
                <a:latin typeface="+mj-lt"/>
              </a:rPr>
              <a:t>  </a:t>
            </a:r>
            <a:r>
              <a:rPr lang="en-US" sz="600" dirty="0" smtClean="0">
                <a:solidFill>
                  <a:srgbClr val="C0C0C0"/>
                </a:solidFill>
                <a:latin typeface="+mj-lt"/>
              </a:rPr>
              <a:t>Cisco and/or its affiliates. All rights reserved.</a:t>
            </a:r>
            <a:endParaRPr lang="en-US" sz="600" dirty="0">
              <a:solidFill>
                <a:srgbClr val="C0C0C0"/>
              </a:solidFill>
              <a:latin typeface="+mj-lt"/>
            </a:endParaRPr>
          </a:p>
        </p:txBody>
      </p:sp>
      <p:sp>
        <p:nvSpPr>
          <p:cNvPr id="6" name="Rectangle 7"/>
          <p:cNvSpPr>
            <a:spLocks noChangeArrowheads="1"/>
          </p:cNvSpPr>
          <p:nvPr userDrawn="1"/>
        </p:nvSpPr>
        <p:spPr bwMode="ltGray">
          <a:xfrm>
            <a:off x="8639981" y="6580408"/>
            <a:ext cx="260429" cy="175257"/>
          </a:xfrm>
          <a:prstGeom prst="rect">
            <a:avLst/>
          </a:prstGeom>
          <a:noFill/>
          <a:ln w="9525" algn="ctr">
            <a:noFill/>
            <a:miter lim="800000"/>
            <a:headEnd/>
            <a:tailEnd/>
          </a:ln>
          <a:effectLst/>
        </p:spPr>
        <p:txBody>
          <a:bodyPr wrap="none" lIns="82124" tIns="41061" rIns="82124" bIns="41061" anchor="b">
            <a:spAutoFit/>
          </a:bodyPr>
          <a:lstStyle/>
          <a:p>
            <a:pPr algn="r" defTabSz="814388">
              <a:lnSpc>
                <a:spcPct val="100000"/>
              </a:lnSpc>
            </a:pPr>
            <a:fld id="{DFCF27A5-1A5B-48D3-A060-2758FFBB1ADD}" type="slidenum">
              <a:rPr lang="en-US" sz="600">
                <a:solidFill>
                  <a:srgbClr val="C0C0C0"/>
                </a:solidFill>
                <a:latin typeface="+mj-lt"/>
              </a:rPr>
              <a:pPr algn="r" defTabSz="814388">
                <a:lnSpc>
                  <a:spcPct val="100000"/>
                </a:lnSpc>
              </a:pPr>
              <a:t>‹#›</a:t>
            </a:fld>
            <a:endParaRPr lang="en-US" sz="600" dirty="0">
              <a:solidFill>
                <a:srgbClr val="C0C0C0"/>
              </a:solidFill>
              <a:latin typeface="+mj-lt"/>
            </a:endParaRPr>
          </a:p>
        </p:txBody>
      </p:sp>
    </p:spTree>
  </p:cSld>
  <p:clrMapOvr>
    <a:masterClrMapping/>
  </p:clrMapOvr>
  <p:transition>
    <p:wipe dir="r"/>
  </p:transition>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Title_Only">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18807" y="41036"/>
            <a:ext cx="8689063" cy="1081322"/>
          </a:xfrm>
        </p:spPr>
        <p:txBody>
          <a:bodyPr vert="horz" wrap="square" lIns="182880" tIns="182880" rIns="91440" bIns="91440" rtlCol="0" anchor="ctr" anchorCtr="0">
            <a:spAutoFit/>
          </a:bodyPr>
          <a:lstStyle>
            <a:lvl1pPr>
              <a:defRPr lang="en-US" sz="3200" dirty="0"/>
            </a:lvl1pPr>
          </a:lstStyle>
          <a:p>
            <a:pPr lvl="0"/>
            <a:r>
              <a:rPr lang="en-US" dirty="0" smtClean="0"/>
              <a:t>Click to edit Master title style</a:t>
            </a:r>
            <a:br>
              <a:rPr lang="en-US" dirty="0" smtClean="0"/>
            </a:br>
            <a:r>
              <a:rPr lang="en-US" dirty="0" smtClean="0"/>
              <a:t>Test</a:t>
            </a:r>
            <a:endParaRPr lang="en-US" dirty="0"/>
          </a:p>
        </p:txBody>
      </p:sp>
    </p:spTree>
    <p:extLst>
      <p:ext uri="{BB962C8B-B14F-4D97-AF65-F5344CB8AC3E}">
        <p14:creationId xmlns:p14="http://schemas.microsoft.com/office/powerpoint/2010/main" val="2963730762"/>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Blank (no color bar)">
    <p:spTree>
      <p:nvGrpSpPr>
        <p:cNvPr id="1" name=""/>
        <p:cNvGrpSpPr/>
        <p:nvPr/>
      </p:nvGrpSpPr>
      <p:grpSpPr>
        <a:xfrm>
          <a:off x="0" y="0"/>
          <a:ext cx="0" cy="0"/>
          <a:chOff x="0" y="0"/>
          <a:chExt cx="0" cy="0"/>
        </a:xfrm>
      </p:grpSpPr>
      <p:sp useBgFill="1">
        <p:nvSpPr>
          <p:cNvPr id="2" name="Rectangle 1"/>
          <p:cNvSpPr/>
          <p:nvPr userDrawn="1"/>
        </p:nvSpPr>
        <p:spPr>
          <a:xfrm>
            <a:off x="237565" y="6293227"/>
            <a:ext cx="8668870" cy="313765"/>
          </a:xfrm>
          <a:prstGeom prst="rect">
            <a:avLst/>
          </a:prstGeom>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p>
        </p:txBody>
      </p:sp>
    </p:spTree>
    <p:extLst>
      <p:ext uri="{BB962C8B-B14F-4D97-AF65-F5344CB8AC3E}">
        <p14:creationId xmlns:p14="http://schemas.microsoft.com/office/powerpoint/2010/main" val="1869642876"/>
      </p:ext>
    </p:extLst>
  </p:cSld>
  <p:clrMapOvr>
    <a:masterClrMapping/>
  </p:clrMapOvr>
  <p:transition>
    <p:fade/>
  </p:transition>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userDrawn="1">
  <p:cSld name="1_Bullet_Title only">
    <p:spTree>
      <p:nvGrpSpPr>
        <p:cNvPr id="1" name=""/>
        <p:cNvGrpSpPr/>
        <p:nvPr/>
      </p:nvGrpSpPr>
      <p:grpSpPr>
        <a:xfrm>
          <a:off x="0" y="0"/>
          <a:ext cx="0" cy="0"/>
          <a:chOff x="0" y="0"/>
          <a:chExt cx="0" cy="0"/>
        </a:xfrm>
      </p:grpSpPr>
      <p:pic>
        <p:nvPicPr>
          <p:cNvPr id="42" name="Picture 41" descr="02_Green Sweater Kids - Network Bkgd Teal.jpg"/>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0"/>
            <a:ext cx="9144000" cy="6856214"/>
          </a:xfrm>
          <a:prstGeom prst="rect">
            <a:avLst/>
          </a:prstGeom>
        </p:spPr>
      </p:pic>
      <p:sp>
        <p:nvSpPr>
          <p:cNvPr id="43" name="Rectangle 42"/>
          <p:cNvSpPr/>
          <p:nvPr userDrawn="1"/>
        </p:nvSpPr>
        <p:spPr>
          <a:xfrm>
            <a:off x="0" y="6362702"/>
            <a:ext cx="9144000" cy="495299"/>
          </a:xfrm>
          <a:prstGeom prst="rect">
            <a:avLst/>
          </a:prstGeom>
          <a:solidFill>
            <a:srgbClr val="00000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solidFill>
                <a:srgbClr val="FFFFFF"/>
              </a:solidFill>
            </a:endParaRPr>
          </a:p>
        </p:txBody>
      </p:sp>
      <p:sp>
        <p:nvSpPr>
          <p:cNvPr id="44" name="Rectangle 4"/>
          <p:cNvSpPr>
            <a:spLocks noChangeArrowheads="1"/>
          </p:cNvSpPr>
          <p:nvPr userDrawn="1"/>
        </p:nvSpPr>
        <p:spPr bwMode="ltGray">
          <a:xfrm>
            <a:off x="265666" y="6586248"/>
            <a:ext cx="3420515" cy="175257"/>
          </a:xfrm>
          <a:prstGeom prst="rect">
            <a:avLst/>
          </a:prstGeom>
          <a:noFill/>
          <a:ln w="9525">
            <a:noFill/>
            <a:miter lim="800000"/>
            <a:headEnd/>
            <a:tailEnd/>
          </a:ln>
          <a:effectLst/>
        </p:spPr>
        <p:txBody>
          <a:bodyPr wrap="square" lIns="82124" tIns="41061" rIns="82124" bIns="41061" anchor="b" anchorCtr="0">
            <a:spAutoFit/>
          </a:bodyPr>
          <a:lstStyle/>
          <a:p>
            <a:pPr defTabSz="814388"/>
            <a:r>
              <a:rPr lang="en-US" sz="600" dirty="0" smtClean="0">
                <a:solidFill>
                  <a:srgbClr val="C0C0C0"/>
                </a:solidFill>
              </a:rPr>
              <a:t>© 2013 Cisco and/or its affiliates. All rights reserved.</a:t>
            </a:r>
            <a:endParaRPr lang="en-US" sz="600" dirty="0">
              <a:solidFill>
                <a:srgbClr val="C0C0C0"/>
              </a:solidFill>
            </a:endParaRPr>
          </a:p>
        </p:txBody>
      </p:sp>
      <p:sp>
        <p:nvSpPr>
          <p:cNvPr id="45" name="Rectangle 5"/>
          <p:cNvSpPr>
            <a:spLocks noChangeArrowheads="1"/>
          </p:cNvSpPr>
          <p:nvPr userDrawn="1"/>
        </p:nvSpPr>
        <p:spPr bwMode="ltGray">
          <a:xfrm>
            <a:off x="7784628" y="6584514"/>
            <a:ext cx="791023" cy="175257"/>
          </a:xfrm>
          <a:prstGeom prst="rect">
            <a:avLst/>
          </a:prstGeom>
          <a:noFill/>
          <a:ln w="9525">
            <a:noFill/>
            <a:miter lim="800000"/>
            <a:headEnd/>
            <a:tailEnd/>
          </a:ln>
          <a:effectLst/>
        </p:spPr>
        <p:txBody>
          <a:bodyPr wrap="none" lIns="82124" tIns="41061" rIns="82124" bIns="41061" anchor="b">
            <a:spAutoFit/>
          </a:bodyPr>
          <a:lstStyle/>
          <a:p>
            <a:pPr algn="r" defTabSz="814388"/>
            <a:r>
              <a:rPr lang="en-US" sz="600" dirty="0">
                <a:solidFill>
                  <a:srgbClr val="C0C0C0"/>
                </a:solidFill>
              </a:rPr>
              <a:t>Cisco Confidential</a:t>
            </a:r>
          </a:p>
        </p:txBody>
      </p:sp>
      <p:sp>
        <p:nvSpPr>
          <p:cNvPr id="46" name="Rectangle 7"/>
          <p:cNvSpPr>
            <a:spLocks noChangeArrowheads="1"/>
          </p:cNvSpPr>
          <p:nvPr userDrawn="1"/>
        </p:nvSpPr>
        <p:spPr bwMode="ltGray">
          <a:xfrm>
            <a:off x="8620939" y="6580410"/>
            <a:ext cx="260430" cy="175257"/>
          </a:xfrm>
          <a:prstGeom prst="rect">
            <a:avLst/>
          </a:prstGeom>
          <a:noFill/>
          <a:ln w="9525" algn="ctr">
            <a:noFill/>
            <a:miter lim="800000"/>
            <a:headEnd/>
            <a:tailEnd/>
          </a:ln>
          <a:effectLst/>
        </p:spPr>
        <p:txBody>
          <a:bodyPr wrap="none" lIns="82124" tIns="41061" rIns="82124" bIns="41061" anchor="b">
            <a:spAutoFit/>
          </a:bodyPr>
          <a:lstStyle/>
          <a:p>
            <a:pPr algn="r" defTabSz="814388"/>
            <a:fld id="{DFCF27A5-1A5B-48D3-A060-2758FFBB1ADD}" type="slidenum">
              <a:rPr lang="en-US" sz="600">
                <a:solidFill>
                  <a:srgbClr val="C0C0C0"/>
                </a:solidFill>
              </a:rPr>
              <a:pPr algn="r" defTabSz="814388"/>
              <a:t>‹#›</a:t>
            </a:fld>
            <a:endParaRPr lang="en-US" sz="600" dirty="0">
              <a:solidFill>
                <a:srgbClr val="C0C0C0"/>
              </a:solidFill>
            </a:endParaRPr>
          </a:p>
        </p:txBody>
      </p:sp>
      <p:grpSp>
        <p:nvGrpSpPr>
          <p:cNvPr id="47" name="Group 46"/>
          <p:cNvGrpSpPr/>
          <p:nvPr userDrawn="1"/>
        </p:nvGrpSpPr>
        <p:grpSpPr>
          <a:xfrm>
            <a:off x="0" y="0"/>
            <a:ext cx="9144000" cy="1088978"/>
            <a:chOff x="0" y="0"/>
            <a:chExt cx="12188825" cy="1088978"/>
          </a:xfrm>
        </p:grpSpPr>
        <p:grpSp>
          <p:nvGrpSpPr>
            <p:cNvPr id="48" name="Group 47"/>
            <p:cNvGrpSpPr/>
            <p:nvPr/>
          </p:nvGrpSpPr>
          <p:grpSpPr>
            <a:xfrm>
              <a:off x="0" y="0"/>
              <a:ext cx="12188825" cy="1088978"/>
              <a:chOff x="0" y="1333499"/>
              <a:chExt cx="12188825" cy="1088978"/>
            </a:xfrm>
          </p:grpSpPr>
          <p:pic>
            <p:nvPicPr>
              <p:cNvPr id="52" name="Picture 51" descr="Top Bar Shadow.png"/>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0" y="2238375"/>
                <a:ext cx="12188825" cy="184102"/>
              </a:xfrm>
              <a:prstGeom prst="rect">
                <a:avLst/>
              </a:prstGeom>
            </p:spPr>
          </p:pic>
          <p:sp>
            <p:nvSpPr>
              <p:cNvPr id="53" name="Rectangle 52"/>
              <p:cNvSpPr/>
              <p:nvPr/>
            </p:nvSpPr>
            <p:spPr>
              <a:xfrm>
                <a:off x="0" y="1333499"/>
                <a:ext cx="12188825" cy="917575"/>
              </a:xfrm>
              <a:prstGeom prst="rect">
                <a:avLst/>
              </a:prstGeom>
              <a:solidFill>
                <a:srgbClr val="00000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solidFill>
                    <a:srgbClr val="FFFFFF"/>
                  </a:solidFill>
                </a:endParaRPr>
              </a:p>
            </p:txBody>
          </p:sp>
        </p:grpSp>
        <p:pic>
          <p:nvPicPr>
            <p:cNvPr id="49" name="Picture 48" descr="Cisco Logo Small Corner.png"/>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349251" y="266700"/>
              <a:ext cx="857143" cy="444445"/>
            </a:xfrm>
            <a:prstGeom prst="rect">
              <a:avLst/>
            </a:prstGeom>
          </p:spPr>
        </p:pic>
        <p:pic>
          <p:nvPicPr>
            <p:cNvPr id="50" name="Picture 49"/>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1600201" y="504825"/>
              <a:ext cx="3142857" cy="241270"/>
            </a:xfrm>
            <a:prstGeom prst="rect">
              <a:avLst/>
            </a:prstGeom>
          </p:spPr>
        </p:pic>
        <p:pic>
          <p:nvPicPr>
            <p:cNvPr id="51" name="Picture 50"/>
            <p:cNvPicPr>
              <a:picLocks noChangeAspect="1"/>
            </p:cNvPicPr>
            <p:nvPr/>
          </p:nvPicPr>
          <p:blipFill>
            <a:blip r:embed="rId6">
              <a:extLst>
                <a:ext uri="{28A0092B-C50C-407E-A947-70E740481C1C}">
                  <a14:useLocalDpi xmlns:a14="http://schemas.microsoft.com/office/drawing/2010/main"/>
                </a:ext>
              </a:extLst>
            </a:blip>
            <a:stretch>
              <a:fillRect/>
            </a:stretch>
          </p:blipFill>
          <p:spPr>
            <a:xfrm>
              <a:off x="9426575" y="539750"/>
              <a:ext cx="2514286" cy="165079"/>
            </a:xfrm>
            <a:prstGeom prst="rect">
              <a:avLst/>
            </a:prstGeom>
          </p:spPr>
        </p:pic>
      </p:grpSp>
    </p:spTree>
    <p:extLst>
      <p:ext uri="{BB962C8B-B14F-4D97-AF65-F5344CB8AC3E}">
        <p14:creationId xmlns:p14="http://schemas.microsoft.com/office/powerpoint/2010/main" val="1208966813"/>
      </p:ext>
    </p:extLst>
  </p:cSld>
  <p:clrMapOvr>
    <a:masterClrMapping/>
  </p:clrMapOvr>
  <p:transition>
    <p:wipe dir="r"/>
  </p:transition>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3_Title Slide-animated White">
    <p:spTree>
      <p:nvGrpSpPr>
        <p:cNvPr id="1" name=""/>
        <p:cNvGrpSpPr/>
        <p:nvPr/>
      </p:nvGrpSpPr>
      <p:grpSpPr>
        <a:xfrm>
          <a:off x="0" y="0"/>
          <a:ext cx="0" cy="0"/>
          <a:chOff x="0" y="0"/>
          <a:chExt cx="0" cy="0"/>
        </a:xfrm>
      </p:grpSpPr>
      <p:pic>
        <p:nvPicPr>
          <p:cNvPr id="29" name="Picture 28" descr="A20003x31B_MR.jpg"/>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a:xfrm>
            <a:off x="1" y="910111"/>
            <a:ext cx="9144025" cy="5465875"/>
          </a:xfrm>
          <a:prstGeom prst="rect">
            <a:avLst/>
          </a:prstGeom>
        </p:spPr>
      </p:pic>
      <p:pic>
        <p:nvPicPr>
          <p:cNvPr id="31" name="Picture 30" descr="A20003x16C_150.jpg"/>
          <p:cNvPicPr>
            <a:picLocks noChangeAspect="1"/>
          </p:cNvPicPr>
          <p:nvPr userDrawn="1"/>
        </p:nvPicPr>
        <p:blipFill rotWithShape="1">
          <a:blip r:embed="rId3" cstate="print">
            <a:extLst>
              <a:ext uri="{28A0092B-C50C-407E-A947-70E740481C1C}">
                <a14:useLocalDpi xmlns:a14="http://schemas.microsoft.com/office/drawing/2010/main"/>
              </a:ext>
            </a:extLst>
          </a:blip>
          <a:srcRect/>
          <a:stretch/>
        </p:blipFill>
        <p:spPr>
          <a:xfrm>
            <a:off x="6100343" y="910115"/>
            <a:ext cx="3043658" cy="3459119"/>
          </a:xfrm>
          <a:prstGeom prst="rect">
            <a:avLst/>
          </a:prstGeom>
        </p:spPr>
      </p:pic>
      <p:pic>
        <p:nvPicPr>
          <p:cNvPr id="32" name="Picture 31" descr="A20003x10C_150.jpg"/>
          <p:cNvPicPr>
            <a:picLocks noChangeAspect="1"/>
          </p:cNvPicPr>
          <p:nvPr userDrawn="1"/>
        </p:nvPicPr>
        <p:blipFill rotWithShape="1">
          <a:blip r:embed="rId4" cstate="print">
            <a:extLst>
              <a:ext uri="{28A0092B-C50C-407E-A947-70E740481C1C}">
                <a14:useLocalDpi xmlns:a14="http://schemas.microsoft.com/office/drawing/2010/main"/>
              </a:ext>
            </a:extLst>
          </a:blip>
          <a:srcRect/>
          <a:stretch/>
        </p:blipFill>
        <p:spPr>
          <a:xfrm>
            <a:off x="0" y="910113"/>
            <a:ext cx="2447092" cy="2443575"/>
          </a:xfrm>
          <a:prstGeom prst="rect">
            <a:avLst/>
          </a:prstGeom>
        </p:spPr>
      </p:pic>
      <p:pic>
        <p:nvPicPr>
          <p:cNvPr id="33" name="Picture 32" descr="A20003x12B_150dpi.jpg"/>
          <p:cNvPicPr>
            <a:picLocks noChangeAspect="1"/>
          </p:cNvPicPr>
          <p:nvPr userDrawn="1"/>
        </p:nvPicPr>
        <p:blipFill rotWithShape="1">
          <a:blip r:embed="rId5" cstate="email">
            <a:extLst>
              <a:ext uri="{28A0092B-C50C-407E-A947-70E740481C1C}">
                <a14:useLocalDpi xmlns:a14="http://schemas.microsoft.com/office/drawing/2010/main"/>
              </a:ext>
            </a:extLst>
          </a:blip>
          <a:stretch/>
        </p:blipFill>
        <p:spPr>
          <a:xfrm>
            <a:off x="6100345" y="4369234"/>
            <a:ext cx="3043657" cy="2007073"/>
          </a:xfrm>
          <a:prstGeom prst="rect">
            <a:avLst/>
          </a:prstGeom>
        </p:spPr>
      </p:pic>
      <p:grpSp>
        <p:nvGrpSpPr>
          <p:cNvPr id="34" name="Group 67"/>
          <p:cNvGrpSpPr/>
          <p:nvPr userDrawn="1"/>
        </p:nvGrpSpPr>
        <p:grpSpPr>
          <a:xfrm>
            <a:off x="201148" y="215286"/>
            <a:ext cx="630141" cy="447811"/>
            <a:chOff x="609606" y="528528"/>
            <a:chExt cx="1444732" cy="763787"/>
          </a:xfrm>
          <a:solidFill>
            <a:schemeClr val="bg1"/>
          </a:solidFill>
        </p:grpSpPr>
        <p:sp>
          <p:nvSpPr>
            <p:cNvPr id="35" name="Rectangle 34"/>
            <p:cNvSpPr>
              <a:spLocks noChangeArrowheads="1"/>
            </p:cNvSpPr>
            <p:nvPr/>
          </p:nvSpPr>
          <p:spPr bwMode="black">
            <a:xfrm>
              <a:off x="1016583" y="1035671"/>
              <a:ext cx="65914" cy="249729"/>
            </a:xfrm>
            <a:prstGeom prst="rect">
              <a:avLst/>
            </a:prstGeom>
            <a:grpFill/>
            <a:ln w="9525">
              <a:noFill/>
              <a:miter lim="800000"/>
              <a:headEnd/>
              <a:tailEnd/>
            </a:ln>
          </p:spPr>
          <p:txBody>
            <a:bodyPr/>
            <a:lstStyle/>
            <a:p>
              <a:pPr defTabSz="685891"/>
              <a:endParaRPr lang="en-US" sz="1400" dirty="0">
                <a:solidFill>
                  <a:srgbClr val="0096D6"/>
                </a:solidFill>
                <a:latin typeface="Arial"/>
              </a:endParaRPr>
            </a:p>
          </p:txBody>
        </p:sp>
        <p:sp>
          <p:nvSpPr>
            <p:cNvPr id="36" name="Freeform 35"/>
            <p:cNvSpPr>
              <a:spLocks/>
            </p:cNvSpPr>
            <p:nvPr/>
          </p:nvSpPr>
          <p:spPr bwMode="black">
            <a:xfrm>
              <a:off x="1400565" y="1028755"/>
              <a:ext cx="190842" cy="263560"/>
            </a:xfrm>
            <a:custGeom>
              <a:avLst/>
              <a:gdLst/>
              <a:ahLst/>
              <a:cxnLst>
                <a:cxn ang="0">
                  <a:pos x="58" y="24"/>
                </a:cxn>
                <a:cxn ang="0">
                  <a:pos x="42" y="20"/>
                </a:cxn>
                <a:cxn ang="0">
                  <a:pos x="21" y="40"/>
                </a:cxn>
                <a:cxn ang="0">
                  <a:pos x="42" y="60"/>
                </a:cxn>
                <a:cxn ang="0">
                  <a:pos x="58" y="56"/>
                </a:cxn>
                <a:cxn ang="0">
                  <a:pos x="58" y="77"/>
                </a:cxn>
                <a:cxn ang="0">
                  <a:pos x="41" y="80"/>
                </a:cxn>
                <a:cxn ang="0">
                  <a:pos x="0" y="40"/>
                </a:cxn>
                <a:cxn ang="0">
                  <a:pos x="41" y="0"/>
                </a:cxn>
                <a:cxn ang="0">
                  <a:pos x="58" y="3"/>
                </a:cxn>
                <a:cxn ang="0">
                  <a:pos x="58" y="24"/>
                </a:cxn>
              </a:cxnLst>
              <a:rect l="0" t="0" r="r" b="b"/>
              <a:pathLst>
                <a:path w="58" h="80">
                  <a:moveTo>
                    <a:pt x="58" y="24"/>
                  </a:moveTo>
                  <a:cubicBezTo>
                    <a:pt x="58" y="23"/>
                    <a:pt x="51" y="20"/>
                    <a:pt x="42" y="20"/>
                  </a:cubicBezTo>
                  <a:cubicBezTo>
                    <a:pt x="30" y="20"/>
                    <a:pt x="21" y="28"/>
                    <a:pt x="21" y="40"/>
                  </a:cubicBezTo>
                  <a:cubicBezTo>
                    <a:pt x="21" y="51"/>
                    <a:pt x="29" y="60"/>
                    <a:pt x="42" y="60"/>
                  </a:cubicBezTo>
                  <a:cubicBezTo>
                    <a:pt x="51" y="60"/>
                    <a:pt x="57" y="57"/>
                    <a:pt x="58" y="56"/>
                  </a:cubicBezTo>
                  <a:cubicBezTo>
                    <a:pt x="58" y="77"/>
                    <a:pt x="58" y="77"/>
                    <a:pt x="58" y="77"/>
                  </a:cubicBezTo>
                  <a:cubicBezTo>
                    <a:pt x="56" y="78"/>
                    <a:pt x="49" y="80"/>
                    <a:pt x="41" y="80"/>
                  </a:cubicBezTo>
                  <a:cubicBezTo>
                    <a:pt x="19" y="80"/>
                    <a:pt x="0" y="65"/>
                    <a:pt x="0" y="40"/>
                  </a:cubicBezTo>
                  <a:cubicBezTo>
                    <a:pt x="0" y="17"/>
                    <a:pt x="17" y="0"/>
                    <a:pt x="41" y="0"/>
                  </a:cubicBezTo>
                  <a:cubicBezTo>
                    <a:pt x="50" y="0"/>
                    <a:pt x="56" y="3"/>
                    <a:pt x="58" y="3"/>
                  </a:cubicBezTo>
                  <a:lnTo>
                    <a:pt x="58" y="24"/>
                  </a:lnTo>
                  <a:close/>
                </a:path>
              </a:pathLst>
            </a:custGeom>
            <a:grpFill/>
            <a:ln w="9525">
              <a:noFill/>
              <a:round/>
              <a:headEnd/>
              <a:tailEnd/>
            </a:ln>
          </p:spPr>
          <p:txBody>
            <a:bodyPr/>
            <a:lstStyle/>
            <a:p>
              <a:pPr defTabSz="685891"/>
              <a:endParaRPr lang="en-US" sz="1400" dirty="0">
                <a:solidFill>
                  <a:srgbClr val="0096D6"/>
                </a:solidFill>
                <a:latin typeface="Arial"/>
              </a:endParaRPr>
            </a:p>
          </p:txBody>
        </p:sp>
        <p:sp>
          <p:nvSpPr>
            <p:cNvPr id="37" name="Freeform 36"/>
            <p:cNvSpPr>
              <a:spLocks/>
            </p:cNvSpPr>
            <p:nvPr/>
          </p:nvSpPr>
          <p:spPr bwMode="black">
            <a:xfrm>
              <a:off x="740666" y="1028755"/>
              <a:ext cx="190842" cy="263560"/>
            </a:xfrm>
            <a:custGeom>
              <a:avLst/>
              <a:gdLst/>
              <a:ahLst/>
              <a:cxnLst>
                <a:cxn ang="0">
                  <a:pos x="58" y="24"/>
                </a:cxn>
                <a:cxn ang="0">
                  <a:pos x="42" y="20"/>
                </a:cxn>
                <a:cxn ang="0">
                  <a:pos x="21" y="40"/>
                </a:cxn>
                <a:cxn ang="0">
                  <a:pos x="42" y="60"/>
                </a:cxn>
                <a:cxn ang="0">
                  <a:pos x="58" y="56"/>
                </a:cxn>
                <a:cxn ang="0">
                  <a:pos x="58" y="77"/>
                </a:cxn>
                <a:cxn ang="0">
                  <a:pos x="40" y="80"/>
                </a:cxn>
                <a:cxn ang="0">
                  <a:pos x="0" y="40"/>
                </a:cxn>
                <a:cxn ang="0">
                  <a:pos x="40" y="0"/>
                </a:cxn>
                <a:cxn ang="0">
                  <a:pos x="58" y="3"/>
                </a:cxn>
                <a:cxn ang="0">
                  <a:pos x="58" y="24"/>
                </a:cxn>
              </a:cxnLst>
              <a:rect l="0" t="0" r="r" b="b"/>
              <a:pathLst>
                <a:path w="58" h="80">
                  <a:moveTo>
                    <a:pt x="58" y="24"/>
                  </a:moveTo>
                  <a:cubicBezTo>
                    <a:pt x="57" y="23"/>
                    <a:pt x="51" y="20"/>
                    <a:pt x="42" y="20"/>
                  </a:cubicBezTo>
                  <a:cubicBezTo>
                    <a:pt x="29" y="20"/>
                    <a:pt x="21" y="28"/>
                    <a:pt x="21" y="40"/>
                  </a:cubicBezTo>
                  <a:cubicBezTo>
                    <a:pt x="21" y="51"/>
                    <a:pt x="29" y="60"/>
                    <a:pt x="42" y="60"/>
                  </a:cubicBezTo>
                  <a:cubicBezTo>
                    <a:pt x="51" y="60"/>
                    <a:pt x="57" y="57"/>
                    <a:pt x="58" y="56"/>
                  </a:cubicBezTo>
                  <a:cubicBezTo>
                    <a:pt x="58" y="77"/>
                    <a:pt x="58" y="77"/>
                    <a:pt x="58" y="77"/>
                  </a:cubicBezTo>
                  <a:cubicBezTo>
                    <a:pt x="56" y="78"/>
                    <a:pt x="49" y="80"/>
                    <a:pt x="40" y="80"/>
                  </a:cubicBezTo>
                  <a:cubicBezTo>
                    <a:pt x="19" y="80"/>
                    <a:pt x="0" y="65"/>
                    <a:pt x="0" y="40"/>
                  </a:cubicBezTo>
                  <a:cubicBezTo>
                    <a:pt x="0" y="17"/>
                    <a:pt x="17" y="0"/>
                    <a:pt x="40" y="0"/>
                  </a:cubicBezTo>
                  <a:cubicBezTo>
                    <a:pt x="49" y="0"/>
                    <a:pt x="56" y="3"/>
                    <a:pt x="58" y="3"/>
                  </a:cubicBezTo>
                  <a:lnTo>
                    <a:pt x="58" y="24"/>
                  </a:lnTo>
                  <a:close/>
                </a:path>
              </a:pathLst>
            </a:custGeom>
            <a:grpFill/>
            <a:ln w="9525">
              <a:noFill/>
              <a:round/>
              <a:headEnd/>
              <a:tailEnd/>
            </a:ln>
          </p:spPr>
          <p:txBody>
            <a:bodyPr/>
            <a:lstStyle/>
            <a:p>
              <a:pPr defTabSz="685891"/>
              <a:endParaRPr lang="en-US" sz="1400" dirty="0">
                <a:solidFill>
                  <a:srgbClr val="0096D6"/>
                </a:solidFill>
                <a:latin typeface="Arial"/>
              </a:endParaRPr>
            </a:p>
          </p:txBody>
        </p:sp>
        <p:sp>
          <p:nvSpPr>
            <p:cNvPr id="38" name="Freeform 37"/>
            <p:cNvSpPr>
              <a:spLocks noEditPoints="1"/>
            </p:cNvSpPr>
            <p:nvPr/>
          </p:nvSpPr>
          <p:spPr bwMode="black">
            <a:xfrm>
              <a:off x="1660386" y="1028755"/>
              <a:ext cx="262121" cy="263560"/>
            </a:xfrm>
            <a:custGeom>
              <a:avLst/>
              <a:gdLst/>
              <a:ahLst/>
              <a:cxnLst>
                <a:cxn ang="0">
                  <a:pos x="80" y="40"/>
                </a:cxn>
                <a:cxn ang="0">
                  <a:pos x="40" y="80"/>
                </a:cxn>
                <a:cxn ang="0">
                  <a:pos x="0" y="40"/>
                </a:cxn>
                <a:cxn ang="0">
                  <a:pos x="40" y="0"/>
                </a:cxn>
                <a:cxn ang="0">
                  <a:pos x="80" y="40"/>
                </a:cxn>
                <a:cxn ang="0">
                  <a:pos x="40" y="20"/>
                </a:cxn>
                <a:cxn ang="0">
                  <a:pos x="20" y="40"/>
                </a:cxn>
                <a:cxn ang="0">
                  <a:pos x="40" y="60"/>
                </a:cxn>
                <a:cxn ang="0">
                  <a:pos x="60" y="40"/>
                </a:cxn>
                <a:cxn ang="0">
                  <a:pos x="40" y="20"/>
                </a:cxn>
              </a:cxnLst>
              <a:rect l="0" t="0" r="r" b="b"/>
              <a:pathLst>
                <a:path w="80" h="80">
                  <a:moveTo>
                    <a:pt x="80" y="40"/>
                  </a:moveTo>
                  <a:cubicBezTo>
                    <a:pt x="80" y="62"/>
                    <a:pt x="64" y="80"/>
                    <a:pt x="40" y="80"/>
                  </a:cubicBezTo>
                  <a:cubicBezTo>
                    <a:pt x="16" y="80"/>
                    <a:pt x="0" y="62"/>
                    <a:pt x="0" y="40"/>
                  </a:cubicBezTo>
                  <a:cubicBezTo>
                    <a:pt x="0" y="18"/>
                    <a:pt x="16" y="0"/>
                    <a:pt x="40" y="0"/>
                  </a:cubicBezTo>
                  <a:cubicBezTo>
                    <a:pt x="64" y="0"/>
                    <a:pt x="80" y="18"/>
                    <a:pt x="80" y="40"/>
                  </a:cubicBezTo>
                  <a:moveTo>
                    <a:pt x="40" y="20"/>
                  </a:moveTo>
                  <a:cubicBezTo>
                    <a:pt x="29" y="20"/>
                    <a:pt x="20" y="29"/>
                    <a:pt x="20" y="40"/>
                  </a:cubicBezTo>
                  <a:cubicBezTo>
                    <a:pt x="20" y="51"/>
                    <a:pt x="29" y="60"/>
                    <a:pt x="40" y="60"/>
                  </a:cubicBezTo>
                  <a:cubicBezTo>
                    <a:pt x="51" y="60"/>
                    <a:pt x="60" y="51"/>
                    <a:pt x="60" y="40"/>
                  </a:cubicBezTo>
                  <a:cubicBezTo>
                    <a:pt x="60" y="29"/>
                    <a:pt x="51" y="20"/>
                    <a:pt x="40" y="20"/>
                  </a:cubicBezTo>
                </a:path>
              </a:pathLst>
            </a:custGeom>
            <a:grpFill/>
            <a:ln w="9525">
              <a:noFill/>
              <a:round/>
              <a:headEnd/>
              <a:tailEnd/>
            </a:ln>
          </p:spPr>
          <p:txBody>
            <a:bodyPr/>
            <a:lstStyle/>
            <a:p>
              <a:pPr defTabSz="685891"/>
              <a:endParaRPr lang="en-US" sz="1400" dirty="0">
                <a:solidFill>
                  <a:srgbClr val="0096D6"/>
                </a:solidFill>
                <a:latin typeface="Arial"/>
              </a:endParaRPr>
            </a:p>
          </p:txBody>
        </p:sp>
        <p:sp>
          <p:nvSpPr>
            <p:cNvPr id="39" name="Freeform 38"/>
            <p:cNvSpPr>
              <a:spLocks/>
            </p:cNvSpPr>
            <p:nvPr/>
          </p:nvSpPr>
          <p:spPr bwMode="black">
            <a:xfrm>
              <a:off x="1167569" y="1028755"/>
              <a:ext cx="170915" cy="263560"/>
            </a:xfrm>
            <a:custGeom>
              <a:avLst/>
              <a:gdLst/>
              <a:ahLst/>
              <a:cxnLst>
                <a:cxn ang="0">
                  <a:pos x="47" y="19"/>
                </a:cxn>
                <a:cxn ang="0">
                  <a:pos x="32" y="17"/>
                </a:cxn>
                <a:cxn ang="0">
                  <a:pos x="20" y="23"/>
                </a:cxn>
                <a:cxn ang="0">
                  <a:pos x="29" y="30"/>
                </a:cxn>
                <a:cxn ang="0">
                  <a:pos x="34" y="32"/>
                </a:cxn>
                <a:cxn ang="0">
                  <a:pos x="52" y="54"/>
                </a:cxn>
                <a:cxn ang="0">
                  <a:pos x="21" y="80"/>
                </a:cxn>
                <a:cxn ang="0">
                  <a:pos x="0" y="77"/>
                </a:cxn>
                <a:cxn ang="0">
                  <a:pos x="0" y="60"/>
                </a:cxn>
                <a:cxn ang="0">
                  <a:pos x="18" y="63"/>
                </a:cxn>
                <a:cxn ang="0">
                  <a:pos x="32" y="56"/>
                </a:cxn>
                <a:cxn ang="0">
                  <a:pos x="23" y="48"/>
                </a:cxn>
                <a:cxn ang="0">
                  <a:pos x="19" y="47"/>
                </a:cxn>
                <a:cxn ang="0">
                  <a:pos x="0" y="24"/>
                </a:cxn>
                <a:cxn ang="0">
                  <a:pos x="28" y="0"/>
                </a:cxn>
                <a:cxn ang="0">
                  <a:pos x="47" y="3"/>
                </a:cxn>
                <a:cxn ang="0">
                  <a:pos x="47" y="19"/>
                </a:cxn>
              </a:cxnLst>
              <a:rect l="0" t="0" r="r" b="b"/>
              <a:pathLst>
                <a:path w="52" h="80">
                  <a:moveTo>
                    <a:pt x="47" y="19"/>
                  </a:moveTo>
                  <a:cubicBezTo>
                    <a:pt x="47" y="19"/>
                    <a:pt x="38" y="17"/>
                    <a:pt x="32" y="17"/>
                  </a:cubicBezTo>
                  <a:cubicBezTo>
                    <a:pt x="24" y="17"/>
                    <a:pt x="20" y="19"/>
                    <a:pt x="20" y="23"/>
                  </a:cubicBezTo>
                  <a:cubicBezTo>
                    <a:pt x="20" y="28"/>
                    <a:pt x="26" y="29"/>
                    <a:pt x="29" y="30"/>
                  </a:cubicBezTo>
                  <a:cubicBezTo>
                    <a:pt x="34" y="32"/>
                    <a:pt x="34" y="32"/>
                    <a:pt x="34" y="32"/>
                  </a:cubicBezTo>
                  <a:cubicBezTo>
                    <a:pt x="47" y="36"/>
                    <a:pt x="52" y="45"/>
                    <a:pt x="52" y="54"/>
                  </a:cubicBezTo>
                  <a:cubicBezTo>
                    <a:pt x="52" y="73"/>
                    <a:pt x="35" y="80"/>
                    <a:pt x="21" y="80"/>
                  </a:cubicBezTo>
                  <a:cubicBezTo>
                    <a:pt x="10" y="80"/>
                    <a:pt x="1" y="78"/>
                    <a:pt x="0" y="77"/>
                  </a:cubicBezTo>
                  <a:cubicBezTo>
                    <a:pt x="0" y="60"/>
                    <a:pt x="0" y="60"/>
                    <a:pt x="0" y="60"/>
                  </a:cubicBezTo>
                  <a:cubicBezTo>
                    <a:pt x="2" y="60"/>
                    <a:pt x="10" y="63"/>
                    <a:pt x="18" y="63"/>
                  </a:cubicBezTo>
                  <a:cubicBezTo>
                    <a:pt x="28" y="63"/>
                    <a:pt x="32" y="60"/>
                    <a:pt x="32" y="56"/>
                  </a:cubicBezTo>
                  <a:cubicBezTo>
                    <a:pt x="32" y="52"/>
                    <a:pt x="28" y="49"/>
                    <a:pt x="23" y="48"/>
                  </a:cubicBezTo>
                  <a:cubicBezTo>
                    <a:pt x="22" y="48"/>
                    <a:pt x="21" y="47"/>
                    <a:pt x="19" y="47"/>
                  </a:cubicBezTo>
                  <a:cubicBezTo>
                    <a:pt x="9" y="43"/>
                    <a:pt x="0" y="37"/>
                    <a:pt x="0" y="24"/>
                  </a:cubicBezTo>
                  <a:cubicBezTo>
                    <a:pt x="0" y="10"/>
                    <a:pt x="10" y="0"/>
                    <a:pt x="28" y="0"/>
                  </a:cubicBezTo>
                  <a:cubicBezTo>
                    <a:pt x="37" y="0"/>
                    <a:pt x="46" y="3"/>
                    <a:pt x="47" y="3"/>
                  </a:cubicBezTo>
                  <a:lnTo>
                    <a:pt x="47" y="19"/>
                  </a:lnTo>
                  <a:close/>
                </a:path>
              </a:pathLst>
            </a:custGeom>
            <a:grpFill/>
            <a:ln w="9525">
              <a:noFill/>
              <a:round/>
              <a:headEnd/>
              <a:tailEnd/>
            </a:ln>
          </p:spPr>
          <p:txBody>
            <a:bodyPr/>
            <a:lstStyle/>
            <a:p>
              <a:pPr defTabSz="685891"/>
              <a:endParaRPr lang="en-US" sz="1400" dirty="0">
                <a:solidFill>
                  <a:srgbClr val="0096D6"/>
                </a:solidFill>
                <a:latin typeface="Arial"/>
              </a:endParaRPr>
            </a:p>
          </p:txBody>
        </p:sp>
        <p:sp>
          <p:nvSpPr>
            <p:cNvPr id="40" name="Freeform 39"/>
            <p:cNvSpPr>
              <a:spLocks/>
            </p:cNvSpPr>
            <p:nvPr/>
          </p:nvSpPr>
          <p:spPr bwMode="black">
            <a:xfrm>
              <a:off x="609606" y="732922"/>
              <a:ext cx="62081" cy="128323"/>
            </a:xfrm>
            <a:custGeom>
              <a:avLst/>
              <a:gdLst/>
              <a:ahLst/>
              <a:cxnLst>
                <a:cxn ang="0">
                  <a:pos x="19" y="10"/>
                </a:cxn>
                <a:cxn ang="0">
                  <a:pos x="10" y="0"/>
                </a:cxn>
                <a:cxn ang="0">
                  <a:pos x="0" y="10"/>
                </a:cxn>
                <a:cxn ang="0">
                  <a:pos x="0" y="30"/>
                </a:cxn>
                <a:cxn ang="0">
                  <a:pos x="10" y="39"/>
                </a:cxn>
                <a:cxn ang="0">
                  <a:pos x="19" y="30"/>
                </a:cxn>
                <a:cxn ang="0">
                  <a:pos x="19" y="10"/>
                </a:cxn>
              </a:cxnLst>
              <a:rect l="0" t="0" r="r" b="b"/>
              <a:pathLst>
                <a:path w="19" h="39">
                  <a:moveTo>
                    <a:pt x="19" y="10"/>
                  </a:moveTo>
                  <a:cubicBezTo>
                    <a:pt x="19" y="4"/>
                    <a:pt x="15" y="0"/>
                    <a:pt x="10" y="0"/>
                  </a:cubicBezTo>
                  <a:cubicBezTo>
                    <a:pt x="4" y="0"/>
                    <a:pt x="0" y="4"/>
                    <a:pt x="0" y="10"/>
                  </a:cubicBezTo>
                  <a:cubicBezTo>
                    <a:pt x="0" y="30"/>
                    <a:pt x="0" y="30"/>
                    <a:pt x="0" y="30"/>
                  </a:cubicBezTo>
                  <a:cubicBezTo>
                    <a:pt x="0" y="35"/>
                    <a:pt x="4" y="39"/>
                    <a:pt x="10" y="39"/>
                  </a:cubicBezTo>
                  <a:cubicBezTo>
                    <a:pt x="15" y="39"/>
                    <a:pt x="19" y="35"/>
                    <a:pt x="19" y="30"/>
                  </a:cubicBezTo>
                  <a:lnTo>
                    <a:pt x="19" y="10"/>
                  </a:lnTo>
                  <a:close/>
                </a:path>
              </a:pathLst>
            </a:custGeom>
            <a:grpFill/>
            <a:ln w="9525">
              <a:noFill/>
              <a:round/>
              <a:headEnd/>
              <a:tailEnd/>
            </a:ln>
          </p:spPr>
          <p:txBody>
            <a:bodyPr/>
            <a:lstStyle/>
            <a:p>
              <a:pPr defTabSz="685891"/>
              <a:endParaRPr lang="en-US" sz="1400" dirty="0">
                <a:solidFill>
                  <a:srgbClr val="0096D6"/>
                </a:solidFill>
                <a:latin typeface="Arial"/>
              </a:endParaRPr>
            </a:p>
          </p:txBody>
        </p:sp>
        <p:sp>
          <p:nvSpPr>
            <p:cNvPr id="41" name="Freeform 40"/>
            <p:cNvSpPr>
              <a:spLocks/>
            </p:cNvSpPr>
            <p:nvPr/>
          </p:nvSpPr>
          <p:spPr bwMode="black">
            <a:xfrm>
              <a:off x="783587" y="646860"/>
              <a:ext cx="62081" cy="214383"/>
            </a:xfrm>
            <a:custGeom>
              <a:avLst/>
              <a:gdLst/>
              <a:ahLst/>
              <a:cxnLst>
                <a:cxn ang="0">
                  <a:pos x="19" y="9"/>
                </a:cxn>
                <a:cxn ang="0">
                  <a:pos x="9" y="0"/>
                </a:cxn>
                <a:cxn ang="0">
                  <a:pos x="0" y="9"/>
                </a:cxn>
                <a:cxn ang="0">
                  <a:pos x="0" y="56"/>
                </a:cxn>
                <a:cxn ang="0">
                  <a:pos x="9" y="65"/>
                </a:cxn>
                <a:cxn ang="0">
                  <a:pos x="19" y="56"/>
                </a:cxn>
                <a:cxn ang="0">
                  <a:pos x="19" y="9"/>
                </a:cxn>
              </a:cxnLst>
              <a:rect l="0" t="0" r="r" b="b"/>
              <a:pathLst>
                <a:path w="19" h="65">
                  <a:moveTo>
                    <a:pt x="19" y="9"/>
                  </a:moveTo>
                  <a:cubicBezTo>
                    <a:pt x="19" y="4"/>
                    <a:pt x="14" y="0"/>
                    <a:pt x="9" y="0"/>
                  </a:cubicBezTo>
                  <a:cubicBezTo>
                    <a:pt x="4" y="0"/>
                    <a:pt x="0" y="4"/>
                    <a:pt x="0" y="9"/>
                  </a:cubicBezTo>
                  <a:cubicBezTo>
                    <a:pt x="0" y="56"/>
                    <a:pt x="0" y="56"/>
                    <a:pt x="0" y="56"/>
                  </a:cubicBezTo>
                  <a:cubicBezTo>
                    <a:pt x="0" y="61"/>
                    <a:pt x="4" y="65"/>
                    <a:pt x="9" y="65"/>
                  </a:cubicBezTo>
                  <a:cubicBezTo>
                    <a:pt x="14" y="65"/>
                    <a:pt x="19" y="61"/>
                    <a:pt x="19" y="56"/>
                  </a:cubicBezTo>
                  <a:lnTo>
                    <a:pt x="19" y="9"/>
                  </a:lnTo>
                  <a:close/>
                </a:path>
              </a:pathLst>
            </a:custGeom>
            <a:grpFill/>
            <a:ln w="9525">
              <a:noFill/>
              <a:round/>
              <a:headEnd/>
              <a:tailEnd/>
            </a:ln>
          </p:spPr>
          <p:txBody>
            <a:bodyPr/>
            <a:lstStyle/>
            <a:p>
              <a:pPr defTabSz="685891"/>
              <a:endParaRPr lang="en-US" sz="1400" dirty="0">
                <a:solidFill>
                  <a:srgbClr val="0096D6"/>
                </a:solidFill>
                <a:latin typeface="Arial"/>
              </a:endParaRPr>
            </a:p>
          </p:txBody>
        </p:sp>
        <p:sp>
          <p:nvSpPr>
            <p:cNvPr id="42" name="Freeform 41"/>
            <p:cNvSpPr>
              <a:spLocks/>
            </p:cNvSpPr>
            <p:nvPr/>
          </p:nvSpPr>
          <p:spPr bwMode="black">
            <a:xfrm>
              <a:off x="954502" y="528528"/>
              <a:ext cx="62081" cy="394956"/>
            </a:xfrm>
            <a:custGeom>
              <a:avLst/>
              <a:gdLst/>
              <a:ahLst/>
              <a:cxnLst>
                <a:cxn ang="0">
                  <a:pos x="19" y="9"/>
                </a:cxn>
                <a:cxn ang="0">
                  <a:pos x="10" y="0"/>
                </a:cxn>
                <a:cxn ang="0">
                  <a:pos x="0" y="9"/>
                </a:cxn>
                <a:cxn ang="0">
                  <a:pos x="0" y="111"/>
                </a:cxn>
                <a:cxn ang="0">
                  <a:pos x="10" y="120"/>
                </a:cxn>
                <a:cxn ang="0">
                  <a:pos x="19" y="111"/>
                </a:cxn>
                <a:cxn ang="0">
                  <a:pos x="19" y="9"/>
                </a:cxn>
              </a:cxnLst>
              <a:rect l="0" t="0" r="r" b="b"/>
              <a:pathLst>
                <a:path w="19" h="120">
                  <a:moveTo>
                    <a:pt x="19" y="9"/>
                  </a:moveTo>
                  <a:cubicBezTo>
                    <a:pt x="19" y="4"/>
                    <a:pt x="15" y="0"/>
                    <a:pt x="10" y="0"/>
                  </a:cubicBezTo>
                  <a:cubicBezTo>
                    <a:pt x="5" y="0"/>
                    <a:pt x="0" y="4"/>
                    <a:pt x="0" y="9"/>
                  </a:cubicBezTo>
                  <a:cubicBezTo>
                    <a:pt x="0" y="111"/>
                    <a:pt x="0" y="111"/>
                    <a:pt x="0" y="111"/>
                  </a:cubicBezTo>
                  <a:cubicBezTo>
                    <a:pt x="0" y="116"/>
                    <a:pt x="5" y="120"/>
                    <a:pt x="10" y="120"/>
                  </a:cubicBezTo>
                  <a:cubicBezTo>
                    <a:pt x="15" y="120"/>
                    <a:pt x="19" y="116"/>
                    <a:pt x="19" y="111"/>
                  </a:cubicBezTo>
                  <a:lnTo>
                    <a:pt x="19" y="9"/>
                  </a:lnTo>
                  <a:close/>
                </a:path>
              </a:pathLst>
            </a:custGeom>
            <a:grpFill/>
            <a:ln w="9525">
              <a:noFill/>
              <a:round/>
              <a:headEnd/>
              <a:tailEnd/>
            </a:ln>
          </p:spPr>
          <p:txBody>
            <a:bodyPr/>
            <a:lstStyle/>
            <a:p>
              <a:pPr defTabSz="685891"/>
              <a:endParaRPr lang="en-US" sz="1400" dirty="0">
                <a:solidFill>
                  <a:srgbClr val="0096D6"/>
                </a:solidFill>
                <a:latin typeface="Arial"/>
              </a:endParaRPr>
            </a:p>
          </p:txBody>
        </p:sp>
        <p:sp>
          <p:nvSpPr>
            <p:cNvPr id="43" name="Freeform 42"/>
            <p:cNvSpPr>
              <a:spLocks/>
            </p:cNvSpPr>
            <p:nvPr/>
          </p:nvSpPr>
          <p:spPr bwMode="black">
            <a:xfrm>
              <a:off x="1128481" y="646860"/>
              <a:ext cx="62081" cy="214383"/>
            </a:xfrm>
            <a:custGeom>
              <a:avLst/>
              <a:gdLst/>
              <a:ahLst/>
              <a:cxnLst>
                <a:cxn ang="0">
                  <a:pos x="19" y="9"/>
                </a:cxn>
                <a:cxn ang="0">
                  <a:pos x="9" y="0"/>
                </a:cxn>
                <a:cxn ang="0">
                  <a:pos x="0" y="9"/>
                </a:cxn>
                <a:cxn ang="0">
                  <a:pos x="0" y="56"/>
                </a:cxn>
                <a:cxn ang="0">
                  <a:pos x="9" y="65"/>
                </a:cxn>
                <a:cxn ang="0">
                  <a:pos x="19" y="56"/>
                </a:cxn>
                <a:cxn ang="0">
                  <a:pos x="19" y="9"/>
                </a:cxn>
              </a:cxnLst>
              <a:rect l="0" t="0" r="r" b="b"/>
              <a:pathLst>
                <a:path w="19" h="65">
                  <a:moveTo>
                    <a:pt x="19" y="9"/>
                  </a:moveTo>
                  <a:cubicBezTo>
                    <a:pt x="19" y="4"/>
                    <a:pt x="15" y="0"/>
                    <a:pt x="9" y="0"/>
                  </a:cubicBezTo>
                  <a:cubicBezTo>
                    <a:pt x="4" y="0"/>
                    <a:pt x="0" y="4"/>
                    <a:pt x="0" y="9"/>
                  </a:cubicBezTo>
                  <a:cubicBezTo>
                    <a:pt x="0" y="56"/>
                    <a:pt x="0" y="56"/>
                    <a:pt x="0" y="56"/>
                  </a:cubicBezTo>
                  <a:cubicBezTo>
                    <a:pt x="0" y="61"/>
                    <a:pt x="4" y="65"/>
                    <a:pt x="9" y="65"/>
                  </a:cubicBezTo>
                  <a:cubicBezTo>
                    <a:pt x="15" y="65"/>
                    <a:pt x="19" y="61"/>
                    <a:pt x="19" y="56"/>
                  </a:cubicBezTo>
                  <a:lnTo>
                    <a:pt x="19" y="9"/>
                  </a:lnTo>
                  <a:close/>
                </a:path>
              </a:pathLst>
            </a:custGeom>
            <a:grpFill/>
            <a:ln w="9525">
              <a:noFill/>
              <a:round/>
              <a:headEnd/>
              <a:tailEnd/>
            </a:ln>
          </p:spPr>
          <p:txBody>
            <a:bodyPr/>
            <a:lstStyle/>
            <a:p>
              <a:pPr defTabSz="685891"/>
              <a:endParaRPr lang="en-US" sz="1400" dirty="0">
                <a:solidFill>
                  <a:srgbClr val="0096D6"/>
                </a:solidFill>
                <a:latin typeface="Arial"/>
              </a:endParaRPr>
            </a:p>
          </p:txBody>
        </p:sp>
        <p:sp>
          <p:nvSpPr>
            <p:cNvPr id="44" name="Freeform 43"/>
            <p:cNvSpPr>
              <a:spLocks/>
            </p:cNvSpPr>
            <p:nvPr/>
          </p:nvSpPr>
          <p:spPr bwMode="black">
            <a:xfrm>
              <a:off x="1298630" y="732922"/>
              <a:ext cx="65914" cy="128323"/>
            </a:xfrm>
            <a:custGeom>
              <a:avLst/>
              <a:gdLst/>
              <a:ahLst/>
              <a:cxnLst>
                <a:cxn ang="0">
                  <a:pos x="20" y="10"/>
                </a:cxn>
                <a:cxn ang="0">
                  <a:pos x="10" y="0"/>
                </a:cxn>
                <a:cxn ang="0">
                  <a:pos x="0" y="10"/>
                </a:cxn>
                <a:cxn ang="0">
                  <a:pos x="0" y="30"/>
                </a:cxn>
                <a:cxn ang="0">
                  <a:pos x="10" y="39"/>
                </a:cxn>
                <a:cxn ang="0">
                  <a:pos x="20" y="30"/>
                </a:cxn>
                <a:cxn ang="0">
                  <a:pos x="20" y="10"/>
                </a:cxn>
              </a:cxnLst>
              <a:rect l="0" t="0" r="r" b="b"/>
              <a:pathLst>
                <a:path w="20" h="39">
                  <a:moveTo>
                    <a:pt x="20" y="10"/>
                  </a:moveTo>
                  <a:cubicBezTo>
                    <a:pt x="20" y="4"/>
                    <a:pt x="15" y="0"/>
                    <a:pt x="10" y="0"/>
                  </a:cubicBezTo>
                  <a:cubicBezTo>
                    <a:pt x="5" y="0"/>
                    <a:pt x="0" y="4"/>
                    <a:pt x="0" y="10"/>
                  </a:cubicBezTo>
                  <a:cubicBezTo>
                    <a:pt x="0" y="30"/>
                    <a:pt x="0" y="30"/>
                    <a:pt x="0" y="30"/>
                  </a:cubicBezTo>
                  <a:cubicBezTo>
                    <a:pt x="0" y="35"/>
                    <a:pt x="5" y="39"/>
                    <a:pt x="10" y="39"/>
                  </a:cubicBezTo>
                  <a:cubicBezTo>
                    <a:pt x="15" y="39"/>
                    <a:pt x="20" y="35"/>
                    <a:pt x="20" y="30"/>
                  </a:cubicBezTo>
                  <a:lnTo>
                    <a:pt x="20" y="10"/>
                  </a:lnTo>
                  <a:close/>
                </a:path>
              </a:pathLst>
            </a:custGeom>
            <a:grpFill/>
            <a:ln w="9525">
              <a:noFill/>
              <a:round/>
              <a:headEnd/>
              <a:tailEnd/>
            </a:ln>
          </p:spPr>
          <p:txBody>
            <a:bodyPr/>
            <a:lstStyle/>
            <a:p>
              <a:pPr defTabSz="685891"/>
              <a:endParaRPr lang="en-US" sz="1400" dirty="0">
                <a:solidFill>
                  <a:srgbClr val="0096D6"/>
                </a:solidFill>
                <a:latin typeface="Arial"/>
              </a:endParaRPr>
            </a:p>
          </p:txBody>
        </p:sp>
        <p:sp>
          <p:nvSpPr>
            <p:cNvPr id="45" name="Freeform 44"/>
            <p:cNvSpPr>
              <a:spLocks/>
            </p:cNvSpPr>
            <p:nvPr/>
          </p:nvSpPr>
          <p:spPr bwMode="black">
            <a:xfrm>
              <a:off x="1472609" y="646860"/>
              <a:ext cx="62847" cy="214383"/>
            </a:xfrm>
            <a:custGeom>
              <a:avLst/>
              <a:gdLst/>
              <a:ahLst/>
              <a:cxnLst>
                <a:cxn ang="0">
                  <a:pos x="19" y="9"/>
                </a:cxn>
                <a:cxn ang="0">
                  <a:pos x="10" y="0"/>
                </a:cxn>
                <a:cxn ang="0">
                  <a:pos x="0" y="9"/>
                </a:cxn>
                <a:cxn ang="0">
                  <a:pos x="0" y="56"/>
                </a:cxn>
                <a:cxn ang="0">
                  <a:pos x="10" y="65"/>
                </a:cxn>
                <a:cxn ang="0">
                  <a:pos x="19" y="56"/>
                </a:cxn>
                <a:cxn ang="0">
                  <a:pos x="19" y="9"/>
                </a:cxn>
              </a:cxnLst>
              <a:rect l="0" t="0" r="r" b="b"/>
              <a:pathLst>
                <a:path w="19" h="65">
                  <a:moveTo>
                    <a:pt x="19" y="9"/>
                  </a:moveTo>
                  <a:cubicBezTo>
                    <a:pt x="19" y="4"/>
                    <a:pt x="15" y="0"/>
                    <a:pt x="10" y="0"/>
                  </a:cubicBezTo>
                  <a:cubicBezTo>
                    <a:pt x="4" y="0"/>
                    <a:pt x="0" y="4"/>
                    <a:pt x="0" y="9"/>
                  </a:cubicBezTo>
                  <a:cubicBezTo>
                    <a:pt x="0" y="56"/>
                    <a:pt x="0" y="56"/>
                    <a:pt x="0" y="56"/>
                  </a:cubicBezTo>
                  <a:cubicBezTo>
                    <a:pt x="0" y="61"/>
                    <a:pt x="4" y="65"/>
                    <a:pt x="10" y="65"/>
                  </a:cubicBezTo>
                  <a:cubicBezTo>
                    <a:pt x="15" y="65"/>
                    <a:pt x="19" y="61"/>
                    <a:pt x="19" y="56"/>
                  </a:cubicBezTo>
                  <a:lnTo>
                    <a:pt x="19" y="9"/>
                  </a:lnTo>
                  <a:close/>
                </a:path>
              </a:pathLst>
            </a:custGeom>
            <a:grpFill/>
            <a:ln w="9525">
              <a:noFill/>
              <a:round/>
              <a:headEnd/>
              <a:tailEnd/>
            </a:ln>
          </p:spPr>
          <p:txBody>
            <a:bodyPr/>
            <a:lstStyle/>
            <a:p>
              <a:pPr defTabSz="685891"/>
              <a:endParaRPr lang="en-US" sz="1400" dirty="0">
                <a:solidFill>
                  <a:srgbClr val="0096D6"/>
                </a:solidFill>
                <a:latin typeface="Arial"/>
              </a:endParaRPr>
            </a:p>
          </p:txBody>
        </p:sp>
        <p:sp>
          <p:nvSpPr>
            <p:cNvPr id="46" name="Freeform 45"/>
            <p:cNvSpPr>
              <a:spLocks/>
            </p:cNvSpPr>
            <p:nvPr/>
          </p:nvSpPr>
          <p:spPr bwMode="black">
            <a:xfrm>
              <a:off x="1646588" y="528528"/>
              <a:ext cx="62847" cy="394956"/>
            </a:xfrm>
            <a:custGeom>
              <a:avLst/>
              <a:gdLst/>
              <a:ahLst/>
              <a:cxnLst>
                <a:cxn ang="0">
                  <a:pos x="19" y="9"/>
                </a:cxn>
                <a:cxn ang="0">
                  <a:pos x="9" y="0"/>
                </a:cxn>
                <a:cxn ang="0">
                  <a:pos x="0" y="9"/>
                </a:cxn>
                <a:cxn ang="0">
                  <a:pos x="0" y="111"/>
                </a:cxn>
                <a:cxn ang="0">
                  <a:pos x="9" y="120"/>
                </a:cxn>
                <a:cxn ang="0">
                  <a:pos x="19" y="111"/>
                </a:cxn>
                <a:cxn ang="0">
                  <a:pos x="19" y="9"/>
                </a:cxn>
              </a:cxnLst>
              <a:rect l="0" t="0" r="r" b="b"/>
              <a:pathLst>
                <a:path w="19" h="120">
                  <a:moveTo>
                    <a:pt x="19" y="9"/>
                  </a:moveTo>
                  <a:cubicBezTo>
                    <a:pt x="19" y="4"/>
                    <a:pt x="15" y="0"/>
                    <a:pt x="9" y="0"/>
                  </a:cubicBezTo>
                  <a:cubicBezTo>
                    <a:pt x="4" y="0"/>
                    <a:pt x="0" y="4"/>
                    <a:pt x="0" y="9"/>
                  </a:cubicBezTo>
                  <a:cubicBezTo>
                    <a:pt x="0" y="111"/>
                    <a:pt x="0" y="111"/>
                    <a:pt x="0" y="111"/>
                  </a:cubicBezTo>
                  <a:cubicBezTo>
                    <a:pt x="0" y="116"/>
                    <a:pt x="4" y="120"/>
                    <a:pt x="9" y="120"/>
                  </a:cubicBezTo>
                  <a:cubicBezTo>
                    <a:pt x="15" y="120"/>
                    <a:pt x="19" y="116"/>
                    <a:pt x="19" y="111"/>
                  </a:cubicBezTo>
                  <a:lnTo>
                    <a:pt x="19" y="9"/>
                  </a:lnTo>
                  <a:close/>
                </a:path>
              </a:pathLst>
            </a:custGeom>
            <a:grpFill/>
            <a:ln w="9525">
              <a:noFill/>
              <a:round/>
              <a:headEnd/>
              <a:tailEnd/>
            </a:ln>
          </p:spPr>
          <p:txBody>
            <a:bodyPr/>
            <a:lstStyle/>
            <a:p>
              <a:pPr defTabSz="685891"/>
              <a:endParaRPr lang="en-US" sz="1400" dirty="0">
                <a:solidFill>
                  <a:srgbClr val="0096D6"/>
                </a:solidFill>
                <a:latin typeface="Arial"/>
              </a:endParaRPr>
            </a:p>
          </p:txBody>
        </p:sp>
        <p:sp>
          <p:nvSpPr>
            <p:cNvPr id="47" name="Freeform 46"/>
            <p:cNvSpPr>
              <a:spLocks/>
            </p:cNvSpPr>
            <p:nvPr/>
          </p:nvSpPr>
          <p:spPr bwMode="black">
            <a:xfrm>
              <a:off x="1817502" y="646864"/>
              <a:ext cx="62847" cy="214383"/>
            </a:xfrm>
            <a:custGeom>
              <a:avLst/>
              <a:gdLst/>
              <a:ahLst/>
              <a:cxnLst>
                <a:cxn ang="0">
                  <a:pos x="19" y="9"/>
                </a:cxn>
                <a:cxn ang="0">
                  <a:pos x="10" y="0"/>
                </a:cxn>
                <a:cxn ang="0">
                  <a:pos x="0" y="9"/>
                </a:cxn>
                <a:cxn ang="0">
                  <a:pos x="0" y="56"/>
                </a:cxn>
                <a:cxn ang="0">
                  <a:pos x="10" y="65"/>
                </a:cxn>
                <a:cxn ang="0">
                  <a:pos x="19" y="56"/>
                </a:cxn>
                <a:cxn ang="0">
                  <a:pos x="19" y="9"/>
                </a:cxn>
              </a:cxnLst>
              <a:rect l="0" t="0" r="r" b="b"/>
              <a:pathLst>
                <a:path w="19" h="65">
                  <a:moveTo>
                    <a:pt x="19" y="9"/>
                  </a:moveTo>
                  <a:cubicBezTo>
                    <a:pt x="19" y="4"/>
                    <a:pt x="15" y="0"/>
                    <a:pt x="10" y="0"/>
                  </a:cubicBezTo>
                  <a:cubicBezTo>
                    <a:pt x="5" y="0"/>
                    <a:pt x="0" y="4"/>
                    <a:pt x="0" y="9"/>
                  </a:cubicBezTo>
                  <a:cubicBezTo>
                    <a:pt x="0" y="56"/>
                    <a:pt x="0" y="56"/>
                    <a:pt x="0" y="56"/>
                  </a:cubicBezTo>
                  <a:cubicBezTo>
                    <a:pt x="0" y="61"/>
                    <a:pt x="5" y="65"/>
                    <a:pt x="10" y="65"/>
                  </a:cubicBezTo>
                  <a:cubicBezTo>
                    <a:pt x="15" y="65"/>
                    <a:pt x="19" y="61"/>
                    <a:pt x="19" y="56"/>
                  </a:cubicBezTo>
                  <a:lnTo>
                    <a:pt x="19" y="9"/>
                  </a:lnTo>
                  <a:close/>
                </a:path>
              </a:pathLst>
            </a:custGeom>
            <a:grpFill/>
            <a:ln w="9525">
              <a:noFill/>
              <a:round/>
              <a:headEnd/>
              <a:tailEnd/>
            </a:ln>
          </p:spPr>
          <p:txBody>
            <a:bodyPr/>
            <a:lstStyle/>
            <a:p>
              <a:pPr defTabSz="685891"/>
              <a:endParaRPr lang="en-US" sz="1400" dirty="0">
                <a:solidFill>
                  <a:srgbClr val="0096D6"/>
                </a:solidFill>
                <a:latin typeface="Arial"/>
              </a:endParaRPr>
            </a:p>
          </p:txBody>
        </p:sp>
        <p:sp>
          <p:nvSpPr>
            <p:cNvPr id="48" name="Freeform 47"/>
            <p:cNvSpPr>
              <a:spLocks/>
            </p:cNvSpPr>
            <p:nvPr/>
          </p:nvSpPr>
          <p:spPr bwMode="black">
            <a:xfrm>
              <a:off x="1991491" y="732927"/>
              <a:ext cx="62847" cy="128323"/>
            </a:xfrm>
            <a:custGeom>
              <a:avLst/>
              <a:gdLst/>
              <a:ahLst/>
              <a:cxnLst>
                <a:cxn ang="0">
                  <a:pos x="19" y="10"/>
                </a:cxn>
                <a:cxn ang="0">
                  <a:pos x="9" y="0"/>
                </a:cxn>
                <a:cxn ang="0">
                  <a:pos x="0" y="10"/>
                </a:cxn>
                <a:cxn ang="0">
                  <a:pos x="0" y="30"/>
                </a:cxn>
                <a:cxn ang="0">
                  <a:pos x="9" y="39"/>
                </a:cxn>
                <a:cxn ang="0">
                  <a:pos x="19" y="30"/>
                </a:cxn>
                <a:cxn ang="0">
                  <a:pos x="19" y="10"/>
                </a:cxn>
              </a:cxnLst>
              <a:rect l="0" t="0" r="r" b="b"/>
              <a:pathLst>
                <a:path w="19" h="39">
                  <a:moveTo>
                    <a:pt x="19" y="10"/>
                  </a:moveTo>
                  <a:cubicBezTo>
                    <a:pt x="19" y="4"/>
                    <a:pt x="15" y="0"/>
                    <a:pt x="9" y="0"/>
                  </a:cubicBezTo>
                  <a:cubicBezTo>
                    <a:pt x="4" y="0"/>
                    <a:pt x="0" y="4"/>
                    <a:pt x="0" y="10"/>
                  </a:cubicBezTo>
                  <a:cubicBezTo>
                    <a:pt x="0" y="30"/>
                    <a:pt x="0" y="30"/>
                    <a:pt x="0" y="30"/>
                  </a:cubicBezTo>
                  <a:cubicBezTo>
                    <a:pt x="0" y="35"/>
                    <a:pt x="4" y="39"/>
                    <a:pt x="9" y="39"/>
                  </a:cubicBezTo>
                  <a:cubicBezTo>
                    <a:pt x="15" y="39"/>
                    <a:pt x="19" y="35"/>
                    <a:pt x="19" y="30"/>
                  </a:cubicBezTo>
                  <a:lnTo>
                    <a:pt x="19" y="10"/>
                  </a:lnTo>
                  <a:close/>
                </a:path>
              </a:pathLst>
            </a:custGeom>
            <a:grpFill/>
            <a:ln w="9525">
              <a:noFill/>
              <a:round/>
              <a:headEnd/>
              <a:tailEnd/>
            </a:ln>
          </p:spPr>
          <p:txBody>
            <a:bodyPr/>
            <a:lstStyle/>
            <a:p>
              <a:pPr defTabSz="685891"/>
              <a:endParaRPr lang="en-US" sz="1400" dirty="0">
                <a:solidFill>
                  <a:srgbClr val="0096D6"/>
                </a:solidFill>
                <a:latin typeface="Arial"/>
              </a:endParaRPr>
            </a:p>
          </p:txBody>
        </p:sp>
      </p:grpSp>
      <p:grpSp>
        <p:nvGrpSpPr>
          <p:cNvPr id="51" name="Group 9"/>
          <p:cNvGrpSpPr/>
          <p:nvPr userDrawn="1"/>
        </p:nvGrpSpPr>
        <p:grpSpPr>
          <a:xfrm flipH="1">
            <a:off x="27" y="6216928"/>
            <a:ext cx="9143998" cy="187632"/>
            <a:chOff x="0" y="925450"/>
            <a:chExt cx="12188824" cy="187632"/>
          </a:xfrm>
        </p:grpSpPr>
        <p:sp>
          <p:nvSpPr>
            <p:cNvPr id="52" name="Rectangle 51"/>
            <p:cNvSpPr/>
            <p:nvPr userDrawn="1"/>
          </p:nvSpPr>
          <p:spPr>
            <a:xfrm>
              <a:off x="0" y="925450"/>
              <a:ext cx="12188824" cy="159057"/>
            </a:xfrm>
            <a:prstGeom prst="rect">
              <a:avLst/>
            </a:prstGeom>
            <a:gradFill rotWithShape="1">
              <a:gsLst>
                <a:gs pos="0">
                  <a:srgbClr val="000000">
                    <a:alpha val="0"/>
                  </a:srgbClr>
                </a:gs>
                <a:gs pos="100000">
                  <a:srgbClr val="000000">
                    <a:alpha val="65000"/>
                  </a:srgbClr>
                </a:gs>
              </a:gsLst>
              <a:lin ang="5400000" scaled="1"/>
            </a:gradFill>
            <a:ln w="9525" algn="ctr">
              <a:noFill/>
              <a:round/>
              <a:headEnd/>
              <a:tailEnd/>
            </a:ln>
          </p:spPr>
          <p:txBody>
            <a:bodyPr/>
            <a:lstStyle/>
            <a:p>
              <a:pPr defTabSz="681626"/>
              <a:endParaRPr lang="en-US" dirty="0" smtClean="0">
                <a:solidFill>
                  <a:srgbClr val="0096D6"/>
                </a:solidFill>
                <a:latin typeface="Arial"/>
              </a:endParaRPr>
            </a:p>
          </p:txBody>
        </p:sp>
        <p:sp>
          <p:nvSpPr>
            <p:cNvPr id="53" name="Rectangle 52"/>
            <p:cNvSpPr/>
            <p:nvPr userDrawn="1"/>
          </p:nvSpPr>
          <p:spPr>
            <a:xfrm>
              <a:off x="0" y="1085650"/>
              <a:ext cx="12188824" cy="27432"/>
            </a:xfrm>
            <a:prstGeom prst="rect">
              <a:avLst/>
            </a:prstGeom>
            <a:gradFill rotWithShape="1">
              <a:gsLst>
                <a:gs pos="0">
                  <a:srgbClr val="FFFFFF">
                    <a:alpha val="35000"/>
                  </a:srgbClr>
                </a:gs>
                <a:gs pos="100000">
                  <a:srgbClr val="FFFFFF">
                    <a:alpha val="0"/>
                  </a:srgbClr>
                </a:gs>
              </a:gsLst>
              <a:lin ang="0" scaled="1"/>
            </a:gradFill>
            <a:ln w="9525" algn="ctr">
              <a:noFill/>
              <a:round/>
              <a:headEnd/>
              <a:tailEnd/>
            </a:ln>
          </p:spPr>
          <p:txBody>
            <a:bodyPr/>
            <a:lstStyle/>
            <a:p>
              <a:pPr defTabSz="681626"/>
              <a:endParaRPr lang="en-US" dirty="0" smtClean="0">
                <a:solidFill>
                  <a:srgbClr val="0096D6"/>
                </a:solidFill>
                <a:latin typeface="Arial"/>
              </a:endParaRPr>
            </a:p>
          </p:txBody>
        </p:sp>
      </p:grpSp>
      <p:sp>
        <p:nvSpPr>
          <p:cNvPr id="76" name="Title 1"/>
          <p:cNvSpPr>
            <a:spLocks noGrp="1"/>
          </p:cNvSpPr>
          <p:nvPr userDrawn="1">
            <p:ph type="ctrTitle" hasCustomPrompt="1"/>
          </p:nvPr>
        </p:nvSpPr>
        <p:spPr>
          <a:xfrm>
            <a:off x="94371" y="3829671"/>
            <a:ext cx="5837560" cy="1850787"/>
          </a:xfrm>
        </p:spPr>
        <p:txBody>
          <a:bodyPr/>
          <a:lstStyle>
            <a:lvl1pPr algn="l" defTabSz="685891" rtl="0" eaLnBrk="1" latinLnBrk="0" hangingPunct="1">
              <a:lnSpc>
                <a:spcPct val="90000"/>
              </a:lnSpc>
              <a:spcBef>
                <a:spcPct val="0"/>
              </a:spcBef>
              <a:buNone/>
              <a:defRPr lang="en-US" sz="3600" b="0" kern="1200" spc="0" baseline="0" dirty="0">
                <a:solidFill>
                  <a:srgbClr val="FFFFFF"/>
                </a:solidFill>
                <a:effectLst>
                  <a:outerShdw blurRad="38100" dist="38100" dir="2700000" algn="tl">
                    <a:srgbClr val="000000">
                      <a:alpha val="43137"/>
                    </a:srgbClr>
                  </a:outerShdw>
                </a:effectLst>
                <a:latin typeface="+mj-lt"/>
                <a:ea typeface="+mj-ea"/>
                <a:cs typeface="+mj-cs"/>
              </a:defRPr>
            </a:lvl1pPr>
          </a:lstStyle>
          <a:p>
            <a:r>
              <a:rPr lang="en-US" dirty="0" smtClean="0"/>
              <a:t>Presentation Title Goes Here</a:t>
            </a:r>
            <a:endParaRPr lang="en-US" dirty="0"/>
          </a:p>
        </p:txBody>
      </p:sp>
      <p:sp>
        <p:nvSpPr>
          <p:cNvPr id="102" name="Subtitle 2"/>
          <p:cNvSpPr>
            <a:spLocks noGrp="1"/>
          </p:cNvSpPr>
          <p:nvPr userDrawn="1">
            <p:ph type="subTitle" idx="1" hasCustomPrompt="1"/>
          </p:nvPr>
        </p:nvSpPr>
        <p:spPr>
          <a:xfrm>
            <a:off x="109361" y="5788994"/>
            <a:ext cx="5822569" cy="456513"/>
          </a:xfrm>
        </p:spPr>
        <p:txBody>
          <a:bodyPr anchor="b" anchorCtr="0">
            <a:noAutofit/>
          </a:bodyPr>
          <a:lstStyle>
            <a:lvl1pPr marL="0" indent="0" algn="l">
              <a:buNone/>
              <a:defRPr lang="en-US" sz="1500" b="0" kern="1200" dirty="0">
                <a:solidFill>
                  <a:schemeClr val="bg1"/>
                </a:solidFill>
                <a:effectLst>
                  <a:outerShdw blurRad="38100" dist="38100" dir="2700000" algn="tl">
                    <a:srgbClr val="000000">
                      <a:alpha val="43137"/>
                    </a:srgbClr>
                  </a:outerShdw>
                </a:effectLst>
                <a:latin typeface="+mj-lt"/>
                <a:ea typeface="+mn-ea"/>
                <a:cs typeface="+mn-cs"/>
              </a:defRPr>
            </a:lvl1pPr>
            <a:lvl2pPr marL="342946" indent="0" algn="ctr">
              <a:buNone/>
              <a:defRPr>
                <a:solidFill>
                  <a:schemeClr val="tx1">
                    <a:tint val="75000"/>
                  </a:schemeClr>
                </a:solidFill>
              </a:defRPr>
            </a:lvl2pPr>
            <a:lvl3pPr marL="685891" indent="0" algn="ctr">
              <a:buNone/>
              <a:defRPr>
                <a:solidFill>
                  <a:schemeClr val="tx1">
                    <a:tint val="75000"/>
                  </a:schemeClr>
                </a:solidFill>
              </a:defRPr>
            </a:lvl3pPr>
            <a:lvl4pPr marL="1028837" indent="0" algn="ctr">
              <a:buNone/>
              <a:defRPr>
                <a:solidFill>
                  <a:schemeClr val="tx1">
                    <a:tint val="75000"/>
                  </a:schemeClr>
                </a:solidFill>
              </a:defRPr>
            </a:lvl4pPr>
            <a:lvl5pPr marL="1371783" indent="0" algn="ctr">
              <a:buNone/>
              <a:defRPr>
                <a:solidFill>
                  <a:schemeClr val="tx1">
                    <a:tint val="75000"/>
                  </a:schemeClr>
                </a:solidFill>
              </a:defRPr>
            </a:lvl5pPr>
            <a:lvl6pPr marL="1714729" indent="0" algn="ctr">
              <a:buNone/>
              <a:defRPr>
                <a:solidFill>
                  <a:schemeClr val="tx1">
                    <a:tint val="75000"/>
                  </a:schemeClr>
                </a:solidFill>
              </a:defRPr>
            </a:lvl6pPr>
            <a:lvl7pPr marL="2057674" indent="0" algn="ctr">
              <a:buNone/>
              <a:defRPr>
                <a:solidFill>
                  <a:schemeClr val="tx1">
                    <a:tint val="75000"/>
                  </a:schemeClr>
                </a:solidFill>
              </a:defRPr>
            </a:lvl7pPr>
            <a:lvl8pPr marL="2400620" indent="0" algn="ctr">
              <a:buNone/>
              <a:defRPr>
                <a:solidFill>
                  <a:schemeClr val="tx1">
                    <a:tint val="75000"/>
                  </a:schemeClr>
                </a:solidFill>
              </a:defRPr>
            </a:lvl8pPr>
            <a:lvl9pPr marL="2743566" indent="0" algn="ctr">
              <a:buNone/>
              <a:defRPr>
                <a:solidFill>
                  <a:schemeClr val="tx1">
                    <a:tint val="75000"/>
                  </a:schemeClr>
                </a:solidFill>
              </a:defRPr>
            </a:lvl9pPr>
          </a:lstStyle>
          <a:p>
            <a:pPr marL="0" lvl="0" indent="0" algn="l" defTabSz="685891" rtl="0" eaLnBrk="1" latinLnBrk="0" hangingPunct="1">
              <a:lnSpc>
                <a:spcPct val="95000"/>
              </a:lnSpc>
              <a:spcBef>
                <a:spcPts val="1080"/>
              </a:spcBef>
              <a:buClr>
                <a:srgbClr val="92D050"/>
              </a:buClr>
              <a:buSzPct val="90000"/>
              <a:buFont typeface="Arial" pitchFamily="34" charset="0"/>
              <a:buNone/>
              <a:tabLst/>
            </a:pPr>
            <a:r>
              <a:rPr lang="en-US" dirty="0" smtClean="0"/>
              <a:t>Presenter Name</a:t>
            </a:r>
            <a:endParaRPr lang="en-US" dirty="0"/>
          </a:p>
        </p:txBody>
      </p:sp>
      <p:pic>
        <p:nvPicPr>
          <p:cNvPr id="54" name="Picture 53"/>
          <p:cNvPicPr>
            <a:picLocks noChangeAspect="1"/>
          </p:cNvPicPr>
          <p:nvPr userDrawn="1"/>
        </p:nvPicPr>
        <p:blipFill rotWithShape="1">
          <a:blip r:embed="rId6" cstate="print">
            <a:extLst>
              <a:ext uri="{28A0092B-C50C-407E-A947-70E740481C1C}">
                <a14:useLocalDpi xmlns:a14="http://schemas.microsoft.com/office/drawing/2010/main"/>
              </a:ext>
            </a:extLst>
          </a:blip>
          <a:srcRect b="-1"/>
          <a:stretch/>
        </p:blipFill>
        <p:spPr>
          <a:xfrm>
            <a:off x="2447093" y="910112"/>
            <a:ext cx="3653251" cy="2443575"/>
          </a:xfrm>
          <a:prstGeom prst="rect">
            <a:avLst/>
          </a:prstGeom>
        </p:spPr>
      </p:pic>
      <p:sp>
        <p:nvSpPr>
          <p:cNvPr id="49" name="Rectangle 48"/>
          <p:cNvSpPr/>
          <p:nvPr userDrawn="1"/>
        </p:nvSpPr>
        <p:spPr>
          <a:xfrm flipV="1">
            <a:off x="27" y="910114"/>
            <a:ext cx="9143998" cy="159057"/>
          </a:xfrm>
          <a:prstGeom prst="rect">
            <a:avLst/>
          </a:prstGeom>
          <a:gradFill rotWithShape="1">
            <a:gsLst>
              <a:gs pos="0">
                <a:srgbClr val="000000">
                  <a:alpha val="0"/>
                </a:srgbClr>
              </a:gs>
              <a:gs pos="100000">
                <a:srgbClr val="000000">
                  <a:alpha val="65000"/>
                </a:srgbClr>
              </a:gs>
            </a:gsLst>
            <a:lin ang="5400000" scaled="1"/>
          </a:gradFill>
          <a:ln w="9525" algn="ctr">
            <a:noFill/>
            <a:round/>
            <a:headEnd/>
            <a:tailEnd/>
          </a:ln>
        </p:spPr>
        <p:txBody>
          <a:bodyPr lIns="68589" tIns="34295" rIns="68589" bIns="34295"/>
          <a:lstStyle/>
          <a:p>
            <a:pPr defTabSz="681626"/>
            <a:endParaRPr lang="en-US" dirty="0" smtClean="0">
              <a:solidFill>
                <a:srgbClr val="0096D6"/>
              </a:solidFill>
              <a:latin typeface="Arial"/>
            </a:endParaRPr>
          </a:p>
        </p:txBody>
      </p:sp>
      <p:sp>
        <p:nvSpPr>
          <p:cNvPr id="50" name="Rectangle 49"/>
          <p:cNvSpPr/>
          <p:nvPr userDrawn="1"/>
        </p:nvSpPr>
        <p:spPr>
          <a:xfrm>
            <a:off x="27" y="882679"/>
            <a:ext cx="9143998" cy="27432"/>
          </a:xfrm>
          <a:prstGeom prst="rect">
            <a:avLst/>
          </a:prstGeom>
          <a:gradFill rotWithShape="1">
            <a:gsLst>
              <a:gs pos="0">
                <a:srgbClr val="FFFFFF">
                  <a:alpha val="35000"/>
                </a:srgbClr>
              </a:gs>
              <a:gs pos="100000">
                <a:srgbClr val="FFFFFF">
                  <a:alpha val="0"/>
                </a:srgbClr>
              </a:gs>
            </a:gsLst>
            <a:lin ang="0" scaled="1"/>
          </a:gradFill>
          <a:ln w="9525" algn="ctr">
            <a:noFill/>
            <a:round/>
            <a:headEnd/>
            <a:tailEnd/>
          </a:ln>
        </p:spPr>
        <p:txBody>
          <a:bodyPr lIns="68589" tIns="34295" rIns="68589" bIns="34295"/>
          <a:lstStyle/>
          <a:p>
            <a:pPr defTabSz="681626"/>
            <a:endParaRPr lang="en-US" dirty="0" smtClean="0">
              <a:solidFill>
                <a:srgbClr val="0096D6"/>
              </a:solidFill>
              <a:latin typeface="Arial"/>
            </a:endParaRPr>
          </a:p>
        </p:txBody>
      </p:sp>
    </p:spTree>
    <p:extLst>
      <p:ext uri="{BB962C8B-B14F-4D97-AF65-F5344CB8AC3E}">
        <p14:creationId xmlns:p14="http://schemas.microsoft.com/office/powerpoint/2010/main" val="3065576542"/>
      </p:ext>
    </p:extLst>
  </p:cSld>
  <p:clrMapOvr>
    <a:masterClrMapping/>
  </p:clrMapOvr>
  <p:transition>
    <p:wipe/>
  </p:transition>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2.jpeg"/><Relationship Id="rId5" Type="http://schemas.openxmlformats.org/officeDocument/2006/relationships/slideLayout" Target="../slideLayouts/slideLayout5.xml"/><Relationship Id="rId10" Type="http://schemas.openxmlformats.org/officeDocument/2006/relationships/image" Target="../media/image1.jpeg"/><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1.xml"/><Relationship Id="rId7" Type="http://schemas.openxmlformats.org/officeDocument/2006/relationships/theme" Target="../theme/theme2.xml"/><Relationship Id="rId2" Type="http://schemas.openxmlformats.org/officeDocument/2006/relationships/slideLayout" Target="../slideLayouts/slideLayout10.xml"/><Relationship Id="rId1" Type="http://schemas.openxmlformats.org/officeDocument/2006/relationships/slideLayout" Target="../slideLayouts/slideLayout9.xml"/><Relationship Id="rId6" Type="http://schemas.openxmlformats.org/officeDocument/2006/relationships/slideLayout" Target="../slideLayouts/slideLayout14.xml"/><Relationship Id="rId5" Type="http://schemas.openxmlformats.org/officeDocument/2006/relationships/slideLayout" Target="../slideLayouts/slideLayout13.xml"/><Relationship Id="rId4" Type="http://schemas.openxmlformats.org/officeDocument/2006/relationships/slideLayout" Target="../slideLayouts/slideLayout1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8" name="Picture 7" descr="A20003x31B_MR.jpg"/>
          <p:cNvPicPr>
            <a:picLocks noChangeAspect="1"/>
          </p:cNvPicPr>
          <p:nvPr userDrawn="1"/>
        </p:nvPicPr>
        <p:blipFill rotWithShape="1">
          <a:blip r:embed="rId10" cstate="print">
            <a:extLst>
              <a:ext uri="{28A0092B-C50C-407E-A947-70E740481C1C}">
                <a14:useLocalDpi xmlns:a14="http://schemas.microsoft.com/office/drawing/2010/main"/>
              </a:ext>
            </a:extLst>
          </a:blip>
          <a:srcRect/>
          <a:stretch/>
        </p:blipFill>
        <p:spPr>
          <a:xfrm>
            <a:off x="0" y="0"/>
            <a:ext cx="9144000" cy="1157834"/>
          </a:xfrm>
          <a:prstGeom prst="rect">
            <a:avLst/>
          </a:prstGeom>
        </p:spPr>
      </p:pic>
      <p:sp>
        <p:nvSpPr>
          <p:cNvPr id="12" name="Rectangle 11"/>
          <p:cNvSpPr/>
          <p:nvPr userDrawn="1"/>
        </p:nvSpPr>
        <p:spPr>
          <a:xfrm>
            <a:off x="0" y="0"/>
            <a:ext cx="9144000" cy="1157833"/>
          </a:xfrm>
          <a:prstGeom prst="rect">
            <a:avLst/>
          </a:prstGeom>
          <a:gradFill flip="none" rotWithShape="1">
            <a:gsLst>
              <a:gs pos="31000">
                <a:srgbClr val="000000">
                  <a:alpha val="50000"/>
                </a:srgbClr>
              </a:gs>
              <a:gs pos="100000">
                <a:schemeClr val="accent1">
                  <a:alpha val="50000"/>
                </a:schemeClr>
              </a:gs>
              <a:gs pos="71000">
                <a:schemeClr val="accent3">
                  <a:lumMod val="90000"/>
                  <a:alpha val="50000"/>
                </a:schemeClr>
              </a:gs>
            </a:gsLst>
            <a:lin ang="0" scaled="1"/>
            <a:tileRect/>
          </a:gradFill>
          <a:ln>
            <a:noFill/>
          </a:ln>
          <a:effectLst>
            <a:outerShdw blurRad="76200" dist="50800" dir="5400000" algn="ctr" rotWithShape="0">
              <a:srgbClr val="000000">
                <a:alpha val="27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p>
        </p:txBody>
      </p:sp>
      <p:sp>
        <p:nvSpPr>
          <p:cNvPr id="2" name="Title Placeholder 1"/>
          <p:cNvSpPr>
            <a:spLocks noGrp="1"/>
          </p:cNvSpPr>
          <p:nvPr>
            <p:ph type="title"/>
          </p:nvPr>
        </p:nvSpPr>
        <p:spPr>
          <a:xfrm>
            <a:off x="192281" y="230734"/>
            <a:ext cx="8588861" cy="838200"/>
          </a:xfrm>
          <a:prstGeom prst="rect">
            <a:avLst/>
          </a:prstGeom>
        </p:spPr>
        <p:txBody>
          <a:bodyPr vert="horz" lIns="82296" tIns="45720" rIns="82296" bIns="45720" rtlCol="0" anchor="ctr" anchorCtr="0">
            <a:noAutofit/>
          </a:bodyPr>
          <a:lstStyle/>
          <a:p>
            <a:r>
              <a:rPr lang="en-US" dirty="0" smtClean="0"/>
              <a:t>Slide Title Goes Here</a:t>
            </a:r>
            <a:endParaRPr lang="en-US" dirty="0"/>
          </a:p>
        </p:txBody>
      </p:sp>
      <p:sp>
        <p:nvSpPr>
          <p:cNvPr id="3" name="Text Placeholder 2"/>
          <p:cNvSpPr>
            <a:spLocks noGrp="1"/>
          </p:cNvSpPr>
          <p:nvPr>
            <p:ph type="body" idx="1"/>
          </p:nvPr>
        </p:nvSpPr>
        <p:spPr>
          <a:xfrm>
            <a:off x="229701" y="1339745"/>
            <a:ext cx="8551441" cy="4965699"/>
          </a:xfrm>
          <a:prstGeom prst="rect">
            <a:avLst/>
          </a:prstGeom>
        </p:spPr>
        <p:txBody>
          <a:bodyPr vert="horz" lIns="91440" tIns="45720" rIns="91440" bIns="45720" rtlCol="0">
            <a:noAutofit/>
          </a:bodyPr>
          <a:lstStyle/>
          <a:p>
            <a:pPr lvl="0"/>
            <a:r>
              <a:rPr lang="en-US" dirty="0" smtClean="0"/>
              <a:t>Body Text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 name="Rectangle 4"/>
          <p:cNvSpPr>
            <a:spLocks noChangeArrowheads="1"/>
          </p:cNvSpPr>
          <p:nvPr/>
        </p:nvSpPr>
        <p:spPr bwMode="ltGray">
          <a:xfrm>
            <a:off x="251373" y="6586246"/>
            <a:ext cx="3420515" cy="175257"/>
          </a:xfrm>
          <a:prstGeom prst="rect">
            <a:avLst/>
          </a:prstGeom>
          <a:noFill/>
          <a:ln w="9525">
            <a:noFill/>
            <a:miter lim="800000"/>
            <a:headEnd/>
            <a:tailEnd/>
          </a:ln>
          <a:effectLst/>
        </p:spPr>
        <p:txBody>
          <a:bodyPr wrap="square" lIns="82124" tIns="41061" rIns="82124" bIns="41061" anchor="b" anchorCtr="0">
            <a:spAutoFit/>
          </a:bodyPr>
          <a:lstStyle/>
          <a:p>
            <a:pPr algn="l" defTabSz="814388">
              <a:lnSpc>
                <a:spcPct val="100000"/>
              </a:lnSpc>
            </a:pPr>
            <a:r>
              <a:rPr lang="en-US" sz="600" dirty="0" smtClean="0">
                <a:solidFill>
                  <a:srgbClr val="C0C0C0"/>
                </a:solidFill>
                <a:latin typeface="+mj-lt"/>
              </a:rPr>
              <a:t>© 2013 Cisco and/or its affiliates. All rights reserved.</a:t>
            </a:r>
            <a:endParaRPr lang="en-US" sz="600" dirty="0">
              <a:solidFill>
                <a:srgbClr val="C0C0C0"/>
              </a:solidFill>
              <a:latin typeface="+mj-lt"/>
            </a:endParaRPr>
          </a:p>
        </p:txBody>
      </p:sp>
      <p:sp>
        <p:nvSpPr>
          <p:cNvPr id="11" name="Rectangle 5"/>
          <p:cNvSpPr>
            <a:spLocks noChangeArrowheads="1"/>
          </p:cNvSpPr>
          <p:nvPr/>
        </p:nvSpPr>
        <p:spPr bwMode="ltGray">
          <a:xfrm>
            <a:off x="7763787" y="6584512"/>
            <a:ext cx="811863" cy="175257"/>
          </a:xfrm>
          <a:prstGeom prst="rect">
            <a:avLst/>
          </a:prstGeom>
          <a:noFill/>
          <a:ln w="9525">
            <a:noFill/>
            <a:miter lim="800000"/>
            <a:headEnd/>
            <a:tailEnd/>
          </a:ln>
          <a:effectLst/>
        </p:spPr>
        <p:txBody>
          <a:bodyPr wrap="none" lIns="82124" tIns="41061" rIns="82124" bIns="41061" anchor="b">
            <a:spAutoFit/>
          </a:bodyPr>
          <a:lstStyle/>
          <a:p>
            <a:pPr algn="r" defTabSz="814388">
              <a:lnSpc>
                <a:spcPct val="100000"/>
              </a:lnSpc>
            </a:pPr>
            <a:r>
              <a:rPr lang="en-US" sz="600" dirty="0">
                <a:solidFill>
                  <a:srgbClr val="C0C0C0"/>
                </a:solidFill>
                <a:latin typeface="+mj-lt"/>
              </a:rPr>
              <a:t>Cisco Confidential</a:t>
            </a:r>
          </a:p>
        </p:txBody>
      </p:sp>
      <p:sp>
        <p:nvSpPr>
          <p:cNvPr id="9" name="Rectangle 7"/>
          <p:cNvSpPr>
            <a:spLocks noChangeArrowheads="1"/>
          </p:cNvSpPr>
          <p:nvPr/>
        </p:nvSpPr>
        <p:spPr bwMode="ltGray">
          <a:xfrm>
            <a:off x="8639981" y="6580408"/>
            <a:ext cx="260429" cy="175257"/>
          </a:xfrm>
          <a:prstGeom prst="rect">
            <a:avLst/>
          </a:prstGeom>
          <a:noFill/>
          <a:ln w="9525" algn="ctr">
            <a:noFill/>
            <a:miter lim="800000"/>
            <a:headEnd/>
            <a:tailEnd/>
          </a:ln>
          <a:effectLst/>
        </p:spPr>
        <p:txBody>
          <a:bodyPr wrap="none" lIns="82124" tIns="41061" rIns="82124" bIns="41061" anchor="b">
            <a:spAutoFit/>
          </a:bodyPr>
          <a:lstStyle/>
          <a:p>
            <a:pPr algn="r" defTabSz="814388">
              <a:lnSpc>
                <a:spcPct val="100000"/>
              </a:lnSpc>
            </a:pPr>
            <a:fld id="{DFCF27A5-1A5B-48D3-A060-2758FFBB1ADD}" type="slidenum">
              <a:rPr lang="en-US" sz="600">
                <a:solidFill>
                  <a:srgbClr val="C0C0C0"/>
                </a:solidFill>
                <a:latin typeface="+mj-lt"/>
              </a:rPr>
              <a:pPr algn="r" defTabSz="814388">
                <a:lnSpc>
                  <a:spcPct val="100000"/>
                </a:lnSpc>
              </a:pPr>
              <a:t>‹#›</a:t>
            </a:fld>
            <a:endParaRPr lang="en-US" sz="600" dirty="0">
              <a:solidFill>
                <a:srgbClr val="C0C0C0"/>
              </a:solidFill>
              <a:latin typeface="+mj-lt"/>
            </a:endParaRPr>
          </a:p>
        </p:txBody>
      </p:sp>
      <p:pic>
        <p:nvPicPr>
          <p:cNvPr id="13" name="Picture 12" descr="bottom bar.jpg"/>
          <p:cNvPicPr>
            <a:picLocks noChangeAspect="1"/>
          </p:cNvPicPr>
          <p:nvPr/>
        </p:nvPicPr>
        <p:blipFill>
          <a:blip r:embed="rId11" cstate="print"/>
          <a:stretch>
            <a:fillRect/>
          </a:stretch>
        </p:blipFill>
        <p:spPr>
          <a:xfrm>
            <a:off x="333375" y="6378339"/>
            <a:ext cx="8477250" cy="162912"/>
          </a:xfrm>
          <a:prstGeom prst="rect">
            <a:avLst/>
          </a:prstGeom>
        </p:spPr>
      </p:pic>
    </p:spTree>
  </p:cSld>
  <p:clrMap bg1="lt1" tx1="dk1" bg2="lt2" tx2="dk2" accent1="accent1" accent2="accent2" accent3="accent3" accent4="accent4" accent5="accent5" accent6="accent6" hlink="hlink" folHlink="folHlink"/>
  <p:sldLayoutIdLst>
    <p:sldLayoutId id="2147483901" r:id="rId1"/>
    <p:sldLayoutId id="2147483902" r:id="rId2"/>
    <p:sldLayoutId id="2147483904" r:id="rId3"/>
    <p:sldLayoutId id="2147483907" r:id="rId4"/>
    <p:sldLayoutId id="2147483923" r:id="rId5"/>
    <p:sldLayoutId id="2147483945" r:id="rId6"/>
    <p:sldLayoutId id="2147483946" r:id="rId7"/>
    <p:sldLayoutId id="2147483948" r:id="rId8"/>
  </p:sldLayoutIdLst>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txStyles>
    <p:titleStyle>
      <a:lvl1pPr algn="l" defTabSz="914400" rtl="0" eaLnBrk="1" latinLnBrk="0" hangingPunct="1">
        <a:lnSpc>
          <a:spcPct val="80000"/>
        </a:lnSpc>
        <a:spcBef>
          <a:spcPct val="0"/>
        </a:spcBef>
        <a:buNone/>
        <a:defRPr lang="en-US" sz="3200" b="0" kern="1200" spc="0" baseline="0" dirty="0">
          <a:solidFill>
            <a:schemeClr val="bg1"/>
          </a:solidFill>
          <a:latin typeface="+mj-lt"/>
          <a:ea typeface="+mj-ea"/>
          <a:cs typeface="+mj-cs"/>
        </a:defRPr>
      </a:lvl1pPr>
    </p:titleStyle>
    <p:bodyStyle>
      <a:lvl1pPr marL="228600" indent="-228600" algn="l" defTabSz="914400" rtl="0" eaLnBrk="1" latinLnBrk="0" hangingPunct="1">
        <a:lnSpc>
          <a:spcPct val="95000"/>
        </a:lnSpc>
        <a:spcBef>
          <a:spcPts val="1440"/>
        </a:spcBef>
        <a:buClr>
          <a:schemeClr val="tx2"/>
        </a:buClr>
        <a:buSzPct val="90000"/>
        <a:buFont typeface="Arial" pitchFamily="34" charset="0"/>
        <a:buChar char="•"/>
        <a:tabLst/>
        <a:defRPr lang="en-US" sz="2000" kern="1200" dirty="0" smtClean="0">
          <a:solidFill>
            <a:srgbClr val="546568"/>
          </a:solidFill>
          <a:latin typeface="+mj-lt"/>
          <a:ea typeface="+mn-ea"/>
          <a:cs typeface="+mn-cs"/>
        </a:defRPr>
      </a:lvl1pPr>
      <a:lvl2pPr marL="406400" indent="0" algn="l" defTabSz="914400" rtl="0" eaLnBrk="1" latinLnBrk="0" hangingPunct="1">
        <a:lnSpc>
          <a:spcPct val="95000"/>
        </a:lnSpc>
        <a:spcBef>
          <a:spcPts val="840"/>
        </a:spcBef>
        <a:buClr>
          <a:schemeClr val="tx2"/>
        </a:buClr>
        <a:buFontTx/>
        <a:buNone/>
        <a:defRPr lang="en-US" sz="1800" kern="1200" dirty="0" smtClean="0">
          <a:solidFill>
            <a:srgbClr val="546568"/>
          </a:solidFill>
          <a:latin typeface="+mj-lt"/>
          <a:ea typeface="+mn-ea"/>
          <a:cs typeface="+mn-cs"/>
        </a:defRPr>
      </a:lvl2pPr>
      <a:lvl3pPr marL="571500" indent="-1588" algn="l" defTabSz="914400" rtl="0" eaLnBrk="1" latinLnBrk="0" hangingPunct="1">
        <a:lnSpc>
          <a:spcPct val="95000"/>
        </a:lnSpc>
        <a:spcBef>
          <a:spcPts val="840"/>
        </a:spcBef>
        <a:buFont typeface="Arial" pitchFamily="34" charset="0"/>
        <a:buNone/>
        <a:defRPr lang="en-US" sz="1600" kern="1200" dirty="0" smtClean="0">
          <a:solidFill>
            <a:srgbClr val="546568"/>
          </a:solidFill>
          <a:latin typeface="+mj-lt"/>
          <a:ea typeface="+mn-ea"/>
          <a:cs typeface="+mn-cs"/>
        </a:defRPr>
      </a:lvl3pPr>
      <a:lvl4pPr marL="688975" indent="0" algn="l" defTabSz="914400" rtl="0" eaLnBrk="1" latinLnBrk="0" hangingPunct="1">
        <a:lnSpc>
          <a:spcPct val="95000"/>
        </a:lnSpc>
        <a:spcBef>
          <a:spcPts val="840"/>
        </a:spcBef>
        <a:buFont typeface="Arial" pitchFamily="34" charset="0"/>
        <a:buNone/>
        <a:defRPr lang="en-US" sz="1400" kern="1200" dirty="0" smtClean="0">
          <a:solidFill>
            <a:srgbClr val="546568"/>
          </a:solidFill>
          <a:latin typeface="+mj-lt"/>
          <a:ea typeface="+mn-ea"/>
          <a:cs typeface="+mn-cs"/>
        </a:defRPr>
      </a:lvl4pPr>
      <a:lvl5pPr marL="801688" indent="0" algn="l" defTabSz="914400" rtl="0" eaLnBrk="1" latinLnBrk="0" hangingPunct="1">
        <a:lnSpc>
          <a:spcPct val="95000"/>
        </a:lnSpc>
        <a:spcBef>
          <a:spcPts val="840"/>
        </a:spcBef>
        <a:buFont typeface="Arial" pitchFamily="34" charset="0"/>
        <a:buNone/>
        <a:defRPr lang="en-US" sz="1400" kern="1200" dirty="0">
          <a:solidFill>
            <a:srgbClr val="546568"/>
          </a:solidFill>
          <a:latin typeface="+mj-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rgbClr val="000000"/>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29701" y="432215"/>
            <a:ext cx="8580924" cy="838200"/>
          </a:xfrm>
          <a:prstGeom prst="rect">
            <a:avLst/>
          </a:prstGeom>
        </p:spPr>
        <p:txBody>
          <a:bodyPr vert="horz" lIns="61730" tIns="34295" rIns="61730" bIns="34295" rtlCol="0" anchor="b" anchorCtr="0">
            <a:noAutofit/>
          </a:bodyPr>
          <a:lstStyle/>
          <a:p>
            <a:r>
              <a:rPr lang="en-US" dirty="0" smtClean="0"/>
              <a:t>Slide Title Goes Here</a:t>
            </a:r>
            <a:endParaRPr lang="en-US" dirty="0"/>
          </a:p>
        </p:txBody>
      </p:sp>
      <p:sp>
        <p:nvSpPr>
          <p:cNvPr id="3" name="Text Placeholder 2"/>
          <p:cNvSpPr>
            <a:spLocks noGrp="1"/>
          </p:cNvSpPr>
          <p:nvPr>
            <p:ph type="body" idx="1"/>
          </p:nvPr>
        </p:nvSpPr>
        <p:spPr>
          <a:xfrm>
            <a:off x="229701" y="1339748"/>
            <a:ext cx="8580924" cy="4965699"/>
          </a:xfrm>
          <a:prstGeom prst="rect">
            <a:avLst/>
          </a:prstGeom>
        </p:spPr>
        <p:txBody>
          <a:bodyPr vert="horz" lIns="68589" tIns="34295" rIns="68589" bIns="34295" rtlCol="0">
            <a:noAutofit/>
          </a:bodyPr>
          <a:lstStyle/>
          <a:p>
            <a:pPr lvl="0"/>
            <a:r>
              <a:rPr lang="en-US" dirty="0" smtClean="0"/>
              <a:t>Body Text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 name="Rectangle 4"/>
          <p:cNvSpPr>
            <a:spLocks noChangeArrowheads="1"/>
          </p:cNvSpPr>
          <p:nvPr/>
        </p:nvSpPr>
        <p:spPr bwMode="ltGray">
          <a:xfrm>
            <a:off x="265668" y="6591583"/>
            <a:ext cx="3420515" cy="169923"/>
          </a:xfrm>
          <a:prstGeom prst="rect">
            <a:avLst/>
          </a:prstGeom>
          <a:noFill/>
          <a:ln w="9525">
            <a:noFill/>
            <a:miter lim="800000"/>
            <a:headEnd/>
            <a:tailEnd/>
          </a:ln>
          <a:effectLst/>
        </p:spPr>
        <p:txBody>
          <a:bodyPr wrap="square" lIns="61601" tIns="30800" rIns="61601" bIns="30800" anchor="b" anchorCtr="0">
            <a:spAutoFit/>
          </a:bodyPr>
          <a:lstStyle/>
          <a:p>
            <a:pPr defTabSz="610872"/>
            <a:r>
              <a:rPr lang="en-US" sz="700" dirty="0" smtClean="0">
                <a:solidFill>
                  <a:srgbClr val="FFFFFF">
                    <a:lumMod val="50000"/>
                  </a:srgbClr>
                </a:solidFill>
                <a:latin typeface="Arial"/>
              </a:rPr>
              <a:t>C97-722470-00 © 2012 Cisco and/or its affiliates. All rights reserved.</a:t>
            </a:r>
            <a:endParaRPr lang="en-US" sz="700" dirty="0">
              <a:solidFill>
                <a:srgbClr val="FFFFFF">
                  <a:lumMod val="50000"/>
                </a:srgbClr>
              </a:solidFill>
              <a:latin typeface="Arial"/>
            </a:endParaRPr>
          </a:p>
        </p:txBody>
      </p:sp>
      <p:sp>
        <p:nvSpPr>
          <p:cNvPr id="11" name="Rectangle 5"/>
          <p:cNvSpPr>
            <a:spLocks noChangeArrowheads="1"/>
          </p:cNvSpPr>
          <p:nvPr/>
        </p:nvSpPr>
        <p:spPr bwMode="ltGray">
          <a:xfrm>
            <a:off x="7727754" y="6589849"/>
            <a:ext cx="847898" cy="169923"/>
          </a:xfrm>
          <a:prstGeom prst="rect">
            <a:avLst/>
          </a:prstGeom>
          <a:noFill/>
          <a:ln w="9525">
            <a:noFill/>
            <a:miter lim="800000"/>
            <a:headEnd/>
            <a:tailEnd/>
          </a:ln>
          <a:effectLst/>
        </p:spPr>
        <p:txBody>
          <a:bodyPr wrap="none" lIns="61601" tIns="30800" rIns="61601" bIns="30800" anchor="b">
            <a:spAutoFit/>
          </a:bodyPr>
          <a:lstStyle/>
          <a:p>
            <a:pPr algn="r" defTabSz="610872"/>
            <a:r>
              <a:rPr lang="en-US" sz="700" dirty="0">
                <a:solidFill>
                  <a:srgbClr val="C0C0C0"/>
                </a:solidFill>
                <a:latin typeface="Arial"/>
              </a:rPr>
              <a:t>Cisco Confidential</a:t>
            </a:r>
          </a:p>
        </p:txBody>
      </p:sp>
      <p:sp>
        <p:nvSpPr>
          <p:cNvPr id="9" name="Rectangle 7"/>
          <p:cNvSpPr>
            <a:spLocks noChangeArrowheads="1"/>
          </p:cNvSpPr>
          <p:nvPr/>
        </p:nvSpPr>
        <p:spPr bwMode="ltGray">
          <a:xfrm>
            <a:off x="8647254" y="6585745"/>
            <a:ext cx="234117" cy="169923"/>
          </a:xfrm>
          <a:prstGeom prst="rect">
            <a:avLst/>
          </a:prstGeom>
          <a:noFill/>
          <a:ln w="9525" algn="ctr">
            <a:noFill/>
            <a:miter lim="800000"/>
            <a:headEnd/>
            <a:tailEnd/>
          </a:ln>
          <a:effectLst/>
        </p:spPr>
        <p:txBody>
          <a:bodyPr wrap="none" lIns="61601" tIns="30800" rIns="61601" bIns="30800" anchor="b">
            <a:spAutoFit/>
          </a:bodyPr>
          <a:lstStyle/>
          <a:p>
            <a:pPr algn="r" defTabSz="610872"/>
            <a:fld id="{DFCF27A5-1A5B-48D3-A060-2758FFBB1ADD}" type="slidenum">
              <a:rPr lang="en-US" sz="700">
                <a:solidFill>
                  <a:srgbClr val="C0C0C0"/>
                </a:solidFill>
                <a:latin typeface="Arial"/>
              </a:rPr>
              <a:pPr algn="r" defTabSz="610872"/>
              <a:t>‹#›</a:t>
            </a:fld>
            <a:endParaRPr lang="en-US" sz="700" dirty="0">
              <a:solidFill>
                <a:srgbClr val="C0C0C0"/>
              </a:solidFill>
              <a:latin typeface="Arial"/>
            </a:endParaRPr>
          </a:p>
        </p:txBody>
      </p:sp>
    </p:spTree>
    <p:extLst>
      <p:ext uri="{BB962C8B-B14F-4D97-AF65-F5344CB8AC3E}">
        <p14:creationId xmlns:p14="http://schemas.microsoft.com/office/powerpoint/2010/main" val="377232587"/>
      </p:ext>
    </p:extLst>
  </p:cSld>
  <p:clrMap bg1="lt1" tx1="dk1" bg2="lt2" tx2="dk2" accent1="accent1" accent2="accent2" accent3="accent3" accent4="accent4" accent5="accent5" accent6="accent6" hlink="hlink" folHlink="folHlink"/>
  <p:sldLayoutIdLst>
    <p:sldLayoutId id="2147483939" r:id="rId1"/>
    <p:sldLayoutId id="2147483940" r:id="rId2"/>
    <p:sldLayoutId id="2147483941" r:id="rId3"/>
    <p:sldLayoutId id="2147483942" r:id="rId4"/>
    <p:sldLayoutId id="2147483943" r:id="rId5"/>
    <p:sldLayoutId id="2147483944" r:id="rId6"/>
  </p:sldLayoutIdLst>
  <p:transition>
    <p:wipe/>
  </p:transition>
  <p:timing>
    <p:tnLst>
      <p:par>
        <p:cTn id="1" dur="indefinite" restart="never" nodeType="tmRoot"/>
      </p:par>
    </p:tnLst>
  </p:timing>
  <p:txStyles>
    <p:titleStyle>
      <a:lvl1pPr algn="l" defTabSz="685891" rtl="0" eaLnBrk="1" latinLnBrk="0" hangingPunct="1">
        <a:lnSpc>
          <a:spcPct val="80000"/>
        </a:lnSpc>
        <a:spcBef>
          <a:spcPct val="0"/>
        </a:spcBef>
        <a:buNone/>
        <a:defRPr lang="en-US" sz="2700" b="0" kern="1200" spc="0" baseline="0" dirty="0">
          <a:solidFill>
            <a:srgbClr val="FFFFFF"/>
          </a:solidFill>
          <a:latin typeface="+mj-lt"/>
          <a:ea typeface="+mj-ea"/>
          <a:cs typeface="+mj-cs"/>
        </a:defRPr>
      </a:lvl1pPr>
    </p:titleStyle>
    <p:bodyStyle>
      <a:lvl1pPr marL="171473" indent="-171473" algn="l" defTabSz="685891" rtl="0" eaLnBrk="1" latinLnBrk="0" hangingPunct="1">
        <a:lnSpc>
          <a:spcPct val="95000"/>
        </a:lnSpc>
        <a:spcBef>
          <a:spcPts val="1080"/>
        </a:spcBef>
        <a:buClr>
          <a:srgbClr val="96CA4B"/>
        </a:buClr>
        <a:buSzPct val="90000"/>
        <a:buFont typeface="Arial" pitchFamily="34" charset="0"/>
        <a:buChar char="•"/>
        <a:tabLst/>
        <a:defRPr lang="en-US" sz="1500" kern="1200" dirty="0" smtClean="0">
          <a:solidFill>
            <a:schemeClr val="bg1"/>
          </a:solidFill>
          <a:latin typeface="+mj-lt"/>
          <a:ea typeface="+mn-ea"/>
          <a:cs typeface="+mn-cs"/>
        </a:defRPr>
      </a:lvl1pPr>
      <a:lvl2pPr marL="304841" indent="0" algn="l" defTabSz="685891" rtl="0" eaLnBrk="1" latinLnBrk="0" hangingPunct="1">
        <a:lnSpc>
          <a:spcPct val="95000"/>
        </a:lnSpc>
        <a:spcBef>
          <a:spcPts val="630"/>
        </a:spcBef>
        <a:buClr>
          <a:schemeClr val="tx2"/>
        </a:buClr>
        <a:buFontTx/>
        <a:buNone/>
        <a:defRPr lang="en-US" sz="1400" kern="1200" dirty="0" smtClean="0">
          <a:solidFill>
            <a:schemeClr val="bg1"/>
          </a:solidFill>
          <a:latin typeface="+mj-lt"/>
          <a:ea typeface="+mn-ea"/>
          <a:cs typeface="+mn-cs"/>
        </a:defRPr>
      </a:lvl2pPr>
      <a:lvl3pPr marL="428682" indent="-1191" algn="l" defTabSz="685891" rtl="0" eaLnBrk="1" latinLnBrk="0" hangingPunct="1">
        <a:lnSpc>
          <a:spcPct val="95000"/>
        </a:lnSpc>
        <a:spcBef>
          <a:spcPts val="630"/>
        </a:spcBef>
        <a:buFont typeface="Arial" pitchFamily="34" charset="0"/>
        <a:buNone/>
        <a:defRPr lang="en-US" sz="1200" kern="1200" dirty="0" smtClean="0">
          <a:solidFill>
            <a:schemeClr val="bg1"/>
          </a:solidFill>
          <a:latin typeface="+mj-lt"/>
          <a:ea typeface="+mn-ea"/>
          <a:cs typeface="+mn-cs"/>
        </a:defRPr>
      </a:lvl3pPr>
      <a:lvl4pPr marL="516800" indent="0" algn="l" defTabSz="685891" rtl="0" eaLnBrk="1" latinLnBrk="0" hangingPunct="1">
        <a:lnSpc>
          <a:spcPct val="95000"/>
        </a:lnSpc>
        <a:spcBef>
          <a:spcPts val="630"/>
        </a:spcBef>
        <a:buFont typeface="Arial" pitchFamily="34" charset="0"/>
        <a:buNone/>
        <a:defRPr lang="en-US" sz="1100" kern="1200" dirty="0" smtClean="0">
          <a:solidFill>
            <a:schemeClr val="bg1"/>
          </a:solidFill>
          <a:latin typeface="+mj-lt"/>
          <a:ea typeface="+mn-ea"/>
          <a:cs typeface="+mn-cs"/>
        </a:defRPr>
      </a:lvl4pPr>
      <a:lvl5pPr marL="601346" indent="0" algn="l" defTabSz="685891" rtl="0" eaLnBrk="1" latinLnBrk="0" hangingPunct="1">
        <a:lnSpc>
          <a:spcPct val="95000"/>
        </a:lnSpc>
        <a:spcBef>
          <a:spcPts val="630"/>
        </a:spcBef>
        <a:buFont typeface="Arial" pitchFamily="34" charset="0"/>
        <a:buNone/>
        <a:defRPr lang="en-US" sz="1100" kern="1200" dirty="0">
          <a:solidFill>
            <a:schemeClr val="bg1"/>
          </a:solidFill>
          <a:latin typeface="+mj-lt"/>
          <a:ea typeface="+mn-ea"/>
          <a:cs typeface="+mn-cs"/>
        </a:defRPr>
      </a:lvl5pPr>
      <a:lvl6pPr marL="1886201" indent="-171473" algn="l" defTabSz="685891"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9147" indent="-171473" algn="l" defTabSz="685891"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2093" indent="-171473" algn="l" defTabSz="685891"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5039" indent="-171473" algn="l" defTabSz="685891" rtl="0" eaLnBrk="1" latinLnBrk="0" hangingPunct="1">
        <a:spcBef>
          <a:spcPct val="20000"/>
        </a:spcBef>
        <a:buFont typeface="Arial" pitchFamily="34" charset="0"/>
        <a:buChar char="•"/>
        <a:defRPr sz="1500" kern="1200">
          <a:solidFill>
            <a:schemeClr val="tx1"/>
          </a:solidFill>
          <a:latin typeface="+mn-lt"/>
          <a:ea typeface="+mn-ea"/>
          <a:cs typeface="+mn-cs"/>
        </a:defRPr>
      </a:lvl9pPr>
    </p:bodyStyle>
    <p:otherStyle>
      <a:defPPr>
        <a:defRPr lang="en-US"/>
      </a:defPPr>
      <a:lvl1pPr marL="0" algn="l" defTabSz="685891" rtl="0" eaLnBrk="1" latinLnBrk="0" hangingPunct="1">
        <a:defRPr sz="1400" kern="1200">
          <a:solidFill>
            <a:schemeClr val="tx1"/>
          </a:solidFill>
          <a:latin typeface="+mn-lt"/>
          <a:ea typeface="+mn-ea"/>
          <a:cs typeface="+mn-cs"/>
        </a:defRPr>
      </a:lvl1pPr>
      <a:lvl2pPr marL="342946" algn="l" defTabSz="685891" rtl="0" eaLnBrk="1" latinLnBrk="0" hangingPunct="1">
        <a:defRPr sz="1400" kern="1200">
          <a:solidFill>
            <a:schemeClr val="tx1"/>
          </a:solidFill>
          <a:latin typeface="+mn-lt"/>
          <a:ea typeface="+mn-ea"/>
          <a:cs typeface="+mn-cs"/>
        </a:defRPr>
      </a:lvl2pPr>
      <a:lvl3pPr marL="685891" algn="l" defTabSz="685891" rtl="0" eaLnBrk="1" latinLnBrk="0" hangingPunct="1">
        <a:defRPr sz="1400" kern="1200">
          <a:solidFill>
            <a:schemeClr val="tx1"/>
          </a:solidFill>
          <a:latin typeface="+mn-lt"/>
          <a:ea typeface="+mn-ea"/>
          <a:cs typeface="+mn-cs"/>
        </a:defRPr>
      </a:lvl3pPr>
      <a:lvl4pPr marL="1028837" algn="l" defTabSz="685891" rtl="0" eaLnBrk="1" latinLnBrk="0" hangingPunct="1">
        <a:defRPr sz="1400" kern="1200">
          <a:solidFill>
            <a:schemeClr val="tx1"/>
          </a:solidFill>
          <a:latin typeface="+mn-lt"/>
          <a:ea typeface="+mn-ea"/>
          <a:cs typeface="+mn-cs"/>
        </a:defRPr>
      </a:lvl4pPr>
      <a:lvl5pPr marL="1371783" algn="l" defTabSz="685891" rtl="0" eaLnBrk="1" latinLnBrk="0" hangingPunct="1">
        <a:defRPr sz="1400" kern="1200">
          <a:solidFill>
            <a:schemeClr val="tx1"/>
          </a:solidFill>
          <a:latin typeface="+mn-lt"/>
          <a:ea typeface="+mn-ea"/>
          <a:cs typeface="+mn-cs"/>
        </a:defRPr>
      </a:lvl5pPr>
      <a:lvl6pPr marL="1714729" algn="l" defTabSz="685891" rtl="0" eaLnBrk="1" latinLnBrk="0" hangingPunct="1">
        <a:defRPr sz="1400" kern="1200">
          <a:solidFill>
            <a:schemeClr val="tx1"/>
          </a:solidFill>
          <a:latin typeface="+mn-lt"/>
          <a:ea typeface="+mn-ea"/>
          <a:cs typeface="+mn-cs"/>
        </a:defRPr>
      </a:lvl6pPr>
      <a:lvl7pPr marL="2057674" algn="l" defTabSz="685891" rtl="0" eaLnBrk="1" latinLnBrk="0" hangingPunct="1">
        <a:defRPr sz="1400" kern="1200">
          <a:solidFill>
            <a:schemeClr val="tx1"/>
          </a:solidFill>
          <a:latin typeface="+mn-lt"/>
          <a:ea typeface="+mn-ea"/>
          <a:cs typeface="+mn-cs"/>
        </a:defRPr>
      </a:lvl7pPr>
      <a:lvl8pPr marL="2400620" algn="l" defTabSz="685891" rtl="0" eaLnBrk="1" latinLnBrk="0" hangingPunct="1">
        <a:defRPr sz="1400" kern="1200">
          <a:solidFill>
            <a:schemeClr val="tx1"/>
          </a:solidFill>
          <a:latin typeface="+mn-lt"/>
          <a:ea typeface="+mn-ea"/>
          <a:cs typeface="+mn-cs"/>
        </a:defRPr>
      </a:lvl8pPr>
      <a:lvl9pPr marL="2743566" algn="l" defTabSz="685891" rtl="0" eaLnBrk="1" latinLnBrk="0" hangingPunct="1">
        <a:defRPr sz="1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21.jpeg"/><Relationship Id="rId3" Type="http://schemas.openxmlformats.org/officeDocument/2006/relationships/image" Target="../media/image16.jpeg"/><Relationship Id="rId7" Type="http://schemas.openxmlformats.org/officeDocument/2006/relationships/image" Target="../media/image20.jpeg"/><Relationship Id="rId2" Type="http://schemas.openxmlformats.org/officeDocument/2006/relationships/notesSlide" Target="../notesSlides/notesSlide1.xml"/><Relationship Id="rId1" Type="http://schemas.openxmlformats.org/officeDocument/2006/relationships/slideLayout" Target="../slideLayouts/slideLayout5.xml"/><Relationship Id="rId6" Type="http://schemas.openxmlformats.org/officeDocument/2006/relationships/image" Target="../media/image19.jpeg"/><Relationship Id="rId5" Type="http://schemas.openxmlformats.org/officeDocument/2006/relationships/image" Target="../media/image18.jpeg"/><Relationship Id="rId4" Type="http://schemas.openxmlformats.org/officeDocument/2006/relationships/image" Target="../media/image17.jpeg"/></Relationships>
</file>

<file path=ppt/slides/_rels/slide10.xml.rels><?xml version="1.0" encoding="UTF-8" standalone="yes"?>
<Relationships xmlns="http://schemas.openxmlformats.org/package/2006/relationships"><Relationship Id="rId3" Type="http://schemas.openxmlformats.org/officeDocument/2006/relationships/image" Target="../media/image56.jpeg"/><Relationship Id="rId2" Type="http://schemas.openxmlformats.org/officeDocument/2006/relationships/notesSlide" Target="../notesSlides/notesSlide10.xml"/><Relationship Id="rId1" Type="http://schemas.openxmlformats.org/officeDocument/2006/relationships/slideLayout" Target="../slideLayouts/slideLayout3.xml"/><Relationship Id="rId5" Type="http://schemas.openxmlformats.org/officeDocument/2006/relationships/image" Target="../media/image58.png"/><Relationship Id="rId4" Type="http://schemas.openxmlformats.org/officeDocument/2006/relationships/image" Target="../media/image57.png"/></Relationships>
</file>

<file path=ppt/slides/_rels/slide11.xml.rels><?xml version="1.0" encoding="UTF-8" standalone="yes"?>
<Relationships xmlns="http://schemas.openxmlformats.org/package/2006/relationships"><Relationship Id="rId3" Type="http://schemas.openxmlformats.org/officeDocument/2006/relationships/image" Target="../media/image59.jpeg"/><Relationship Id="rId2" Type="http://schemas.openxmlformats.org/officeDocument/2006/relationships/notesSlide" Target="../notesSlides/notesSlide11.xml"/><Relationship Id="rId1" Type="http://schemas.openxmlformats.org/officeDocument/2006/relationships/slideLayout" Target="../slideLayouts/slideLayout5.xml"/><Relationship Id="rId6" Type="http://schemas.openxmlformats.org/officeDocument/2006/relationships/image" Target="../media/image62.png"/><Relationship Id="rId5" Type="http://schemas.openxmlformats.org/officeDocument/2006/relationships/image" Target="../media/image61.png"/><Relationship Id="rId4" Type="http://schemas.openxmlformats.org/officeDocument/2006/relationships/image" Target="../media/image60.jpeg"/></Relationships>
</file>

<file path=ppt/slides/_rels/slide12.xml.rels><?xml version="1.0" encoding="UTF-8" standalone="yes"?>
<Relationships xmlns="http://schemas.openxmlformats.org/package/2006/relationships"><Relationship Id="rId3" Type="http://schemas.openxmlformats.org/officeDocument/2006/relationships/image" Target="../media/image63.jpeg"/><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8" Type="http://schemas.openxmlformats.org/officeDocument/2006/relationships/image" Target="../media/image68.png"/><Relationship Id="rId3" Type="http://schemas.openxmlformats.org/officeDocument/2006/relationships/image" Target="../media/image43.jpeg"/><Relationship Id="rId7" Type="http://schemas.openxmlformats.org/officeDocument/2006/relationships/image" Target="../media/image67.png"/><Relationship Id="rId2" Type="http://schemas.openxmlformats.org/officeDocument/2006/relationships/notesSlide" Target="../notesSlides/notesSlide13.xml"/><Relationship Id="rId1" Type="http://schemas.openxmlformats.org/officeDocument/2006/relationships/slideLayout" Target="../slideLayouts/slideLayout3.xml"/><Relationship Id="rId6" Type="http://schemas.openxmlformats.org/officeDocument/2006/relationships/image" Target="../media/image66.png"/><Relationship Id="rId5" Type="http://schemas.openxmlformats.org/officeDocument/2006/relationships/image" Target="../media/image65.png"/><Relationship Id="rId4" Type="http://schemas.openxmlformats.org/officeDocument/2006/relationships/image" Target="../media/image64.png"/></Relationships>
</file>

<file path=ppt/slides/_rels/slide14.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notesSlide" Target="../notesSlides/notesSlide14.xml"/><Relationship Id="rId1" Type="http://schemas.openxmlformats.org/officeDocument/2006/relationships/slideLayout" Target="../slideLayouts/slideLayout3.xml"/><Relationship Id="rId4" Type="http://schemas.openxmlformats.org/officeDocument/2006/relationships/image" Target="../media/image65.png"/></Relationships>
</file>

<file path=ppt/slides/_rels/slide15.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notesSlide" Target="../notesSlides/notesSlide15.xml"/><Relationship Id="rId1" Type="http://schemas.openxmlformats.org/officeDocument/2006/relationships/slideLayout" Target="../slideLayouts/slideLayout3.xml"/><Relationship Id="rId4" Type="http://schemas.openxmlformats.org/officeDocument/2006/relationships/image" Target="../media/image68.png"/></Relationships>
</file>

<file path=ppt/slides/_rels/slide16.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notesSlide" Target="../notesSlides/notesSlide16.xml"/><Relationship Id="rId1" Type="http://schemas.openxmlformats.org/officeDocument/2006/relationships/slideLayout" Target="../slideLayouts/slideLayout3.xml"/><Relationship Id="rId4" Type="http://schemas.openxmlformats.org/officeDocument/2006/relationships/image" Target="../media/image67.png"/></Relationships>
</file>

<file path=ppt/slides/_rels/slide17.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notesSlide" Target="../notesSlides/notesSlide17.xml"/><Relationship Id="rId1" Type="http://schemas.openxmlformats.org/officeDocument/2006/relationships/slideLayout" Target="../slideLayouts/slideLayout3.xml"/><Relationship Id="rId4" Type="http://schemas.openxmlformats.org/officeDocument/2006/relationships/image" Target="../media/image66.png"/></Relationships>
</file>

<file path=ppt/slides/_rels/slide18.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notesSlide" Target="../notesSlides/notesSlide18.xml"/><Relationship Id="rId1" Type="http://schemas.openxmlformats.org/officeDocument/2006/relationships/slideLayout" Target="../slideLayouts/slideLayout3.xml"/><Relationship Id="rId4" Type="http://schemas.openxmlformats.org/officeDocument/2006/relationships/image" Target="../media/image64.png"/></Relationships>
</file>

<file path=ppt/slides/_rels/slide19.xml.rels><?xml version="1.0" encoding="UTF-8" standalone="yes"?>
<Relationships xmlns="http://schemas.openxmlformats.org/package/2006/relationships"><Relationship Id="rId3" Type="http://schemas.openxmlformats.org/officeDocument/2006/relationships/image" Target="../media/image69.jpeg"/><Relationship Id="rId2" Type="http://schemas.openxmlformats.org/officeDocument/2006/relationships/notesSlide" Target="../notesSlides/notesSlide19.xml"/><Relationship Id="rId1" Type="http://schemas.openxmlformats.org/officeDocument/2006/relationships/slideLayout" Target="../slideLayouts/slideLayout1.xml"/><Relationship Id="rId5" Type="http://schemas.openxmlformats.org/officeDocument/2006/relationships/image" Target="../media/image71.png"/><Relationship Id="rId4" Type="http://schemas.openxmlformats.org/officeDocument/2006/relationships/image" Target="../media/image70.png"/></Relationships>
</file>

<file path=ppt/slides/_rels/slide2.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23.png"/></Relationships>
</file>

<file path=ppt/slides/_rels/slide20.xml.rels><?xml version="1.0" encoding="UTF-8" standalone="yes"?>
<Relationships xmlns="http://schemas.openxmlformats.org/package/2006/relationships"><Relationship Id="rId3" Type="http://schemas.openxmlformats.org/officeDocument/2006/relationships/image" Target="../media/image69.jpeg"/><Relationship Id="rId2" Type="http://schemas.openxmlformats.org/officeDocument/2006/relationships/notesSlide" Target="../notesSlides/notesSlide20.xml"/><Relationship Id="rId1" Type="http://schemas.openxmlformats.org/officeDocument/2006/relationships/slideLayout" Target="../slideLayouts/slideLayout3.xml"/><Relationship Id="rId5" Type="http://schemas.openxmlformats.org/officeDocument/2006/relationships/image" Target="../media/image71.png"/><Relationship Id="rId4" Type="http://schemas.openxmlformats.org/officeDocument/2006/relationships/image" Target="../media/image70.png"/></Relationships>
</file>

<file path=ppt/slides/_rels/slide21.xml.rels><?xml version="1.0" encoding="UTF-8" standalone="yes"?>
<Relationships xmlns="http://schemas.openxmlformats.org/package/2006/relationships"><Relationship Id="rId3" Type="http://schemas.openxmlformats.org/officeDocument/2006/relationships/image" Target="../media/image72.jpeg"/><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image" Target="../media/image69.jpeg"/><Relationship Id="rId2" Type="http://schemas.openxmlformats.org/officeDocument/2006/relationships/notesSlide" Target="../notesSlides/notesSlide22.xml"/><Relationship Id="rId1" Type="http://schemas.openxmlformats.org/officeDocument/2006/relationships/slideLayout" Target="../slideLayouts/slideLayout3.xml"/><Relationship Id="rId5" Type="http://schemas.openxmlformats.org/officeDocument/2006/relationships/image" Target="../media/image71.png"/><Relationship Id="rId4" Type="http://schemas.openxmlformats.org/officeDocument/2006/relationships/image" Target="../media/image70.png"/></Relationships>
</file>

<file path=ppt/slides/_rels/slide23.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notesSlide" Target="../notesSlides/notesSlide23.xml"/><Relationship Id="rId1" Type="http://schemas.openxmlformats.org/officeDocument/2006/relationships/slideLayout" Target="../slideLayouts/slideLayout6.xml"/><Relationship Id="rId4" Type="http://schemas.openxmlformats.org/officeDocument/2006/relationships/comments" Target="../comments/comment1.xml"/></Relationships>
</file>

<file path=ppt/slides/_rels/slide24.xml.rels><?xml version="1.0" encoding="UTF-8" standalone="yes"?>
<Relationships xmlns="http://schemas.openxmlformats.org/package/2006/relationships"><Relationship Id="rId8" Type="http://schemas.openxmlformats.org/officeDocument/2006/relationships/image" Target="../media/image77.png"/><Relationship Id="rId13" Type="http://schemas.openxmlformats.org/officeDocument/2006/relationships/image" Target="../media/image82.png"/><Relationship Id="rId18" Type="http://schemas.openxmlformats.org/officeDocument/2006/relationships/image" Target="../media/image87.jpeg"/><Relationship Id="rId26" Type="http://schemas.microsoft.com/office/2007/relationships/hdphoto" Target="../media/hdphoto1.wdp"/><Relationship Id="rId3" Type="http://schemas.openxmlformats.org/officeDocument/2006/relationships/image" Target="../media/image43.jpeg"/><Relationship Id="rId21" Type="http://schemas.openxmlformats.org/officeDocument/2006/relationships/image" Target="../media/image90.jpeg"/><Relationship Id="rId7" Type="http://schemas.openxmlformats.org/officeDocument/2006/relationships/image" Target="../media/image76.png"/><Relationship Id="rId12" Type="http://schemas.openxmlformats.org/officeDocument/2006/relationships/image" Target="../media/image81.png"/><Relationship Id="rId17" Type="http://schemas.openxmlformats.org/officeDocument/2006/relationships/image" Target="../media/image86.png"/><Relationship Id="rId25" Type="http://schemas.openxmlformats.org/officeDocument/2006/relationships/image" Target="../media/image94.png"/><Relationship Id="rId2" Type="http://schemas.openxmlformats.org/officeDocument/2006/relationships/notesSlide" Target="../notesSlides/notesSlide24.xml"/><Relationship Id="rId16" Type="http://schemas.openxmlformats.org/officeDocument/2006/relationships/image" Target="../media/image85.emf"/><Relationship Id="rId20" Type="http://schemas.openxmlformats.org/officeDocument/2006/relationships/image" Target="../media/image89.png"/><Relationship Id="rId29" Type="http://schemas.openxmlformats.org/officeDocument/2006/relationships/image" Target="../media/image97.png"/><Relationship Id="rId1" Type="http://schemas.openxmlformats.org/officeDocument/2006/relationships/slideLayout" Target="../slideLayouts/slideLayout3.xml"/><Relationship Id="rId6" Type="http://schemas.openxmlformats.org/officeDocument/2006/relationships/image" Target="../media/image75.png"/><Relationship Id="rId11" Type="http://schemas.openxmlformats.org/officeDocument/2006/relationships/image" Target="../media/image80.png"/><Relationship Id="rId24" Type="http://schemas.openxmlformats.org/officeDocument/2006/relationships/image" Target="../media/image93.png"/><Relationship Id="rId32" Type="http://schemas.openxmlformats.org/officeDocument/2006/relationships/image" Target="../media/image100.jpeg"/><Relationship Id="rId5" Type="http://schemas.openxmlformats.org/officeDocument/2006/relationships/image" Target="../media/image74.png"/><Relationship Id="rId15" Type="http://schemas.openxmlformats.org/officeDocument/2006/relationships/image" Target="../media/image84.png"/><Relationship Id="rId23" Type="http://schemas.openxmlformats.org/officeDocument/2006/relationships/image" Target="../media/image92.png"/><Relationship Id="rId28" Type="http://schemas.openxmlformats.org/officeDocument/2006/relationships/image" Target="../media/image96.png"/><Relationship Id="rId10" Type="http://schemas.openxmlformats.org/officeDocument/2006/relationships/image" Target="../media/image79.png"/><Relationship Id="rId19" Type="http://schemas.openxmlformats.org/officeDocument/2006/relationships/image" Target="../media/image88.png"/><Relationship Id="rId31" Type="http://schemas.openxmlformats.org/officeDocument/2006/relationships/image" Target="../media/image99.png"/><Relationship Id="rId4" Type="http://schemas.openxmlformats.org/officeDocument/2006/relationships/image" Target="../media/image73.png"/><Relationship Id="rId9" Type="http://schemas.openxmlformats.org/officeDocument/2006/relationships/image" Target="../media/image78.png"/><Relationship Id="rId14" Type="http://schemas.openxmlformats.org/officeDocument/2006/relationships/image" Target="../media/image83.png"/><Relationship Id="rId22" Type="http://schemas.openxmlformats.org/officeDocument/2006/relationships/image" Target="../media/image91.jpeg"/><Relationship Id="rId27" Type="http://schemas.openxmlformats.org/officeDocument/2006/relationships/image" Target="../media/image95.jpeg"/><Relationship Id="rId30" Type="http://schemas.openxmlformats.org/officeDocument/2006/relationships/image" Target="../media/image98.png"/></Relationships>
</file>

<file path=ppt/slides/_rels/slide25.xml.rels><?xml version="1.0" encoding="UTF-8" standalone="yes"?>
<Relationships xmlns="http://schemas.openxmlformats.org/package/2006/relationships"><Relationship Id="rId8" Type="http://schemas.openxmlformats.org/officeDocument/2006/relationships/image" Target="../media/image105.png"/><Relationship Id="rId3" Type="http://schemas.openxmlformats.org/officeDocument/2006/relationships/image" Target="../media/image43.jpeg"/><Relationship Id="rId7" Type="http://schemas.openxmlformats.org/officeDocument/2006/relationships/image" Target="../media/image104.png"/><Relationship Id="rId12" Type="http://schemas.openxmlformats.org/officeDocument/2006/relationships/image" Target="../media/image109.png"/><Relationship Id="rId2" Type="http://schemas.openxmlformats.org/officeDocument/2006/relationships/notesSlide" Target="../notesSlides/notesSlide25.xml"/><Relationship Id="rId1" Type="http://schemas.openxmlformats.org/officeDocument/2006/relationships/slideLayout" Target="../slideLayouts/slideLayout3.xml"/><Relationship Id="rId6" Type="http://schemas.openxmlformats.org/officeDocument/2006/relationships/image" Target="../media/image103.png"/><Relationship Id="rId11" Type="http://schemas.openxmlformats.org/officeDocument/2006/relationships/image" Target="../media/image108.png"/><Relationship Id="rId5" Type="http://schemas.openxmlformats.org/officeDocument/2006/relationships/image" Target="../media/image102.png"/><Relationship Id="rId10" Type="http://schemas.openxmlformats.org/officeDocument/2006/relationships/image" Target="../media/image107.png"/><Relationship Id="rId4" Type="http://schemas.openxmlformats.org/officeDocument/2006/relationships/image" Target="../media/image101.png"/><Relationship Id="rId9" Type="http://schemas.openxmlformats.org/officeDocument/2006/relationships/image" Target="../media/image106.png"/></Relationships>
</file>

<file path=ppt/slides/_rels/slide26.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notesSlide" Target="../notesSlides/notesSlide26.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3" Type="http://schemas.openxmlformats.org/officeDocument/2006/relationships/image" Target="../media/image69.jpeg"/><Relationship Id="rId2" Type="http://schemas.openxmlformats.org/officeDocument/2006/relationships/notesSlide" Target="../notesSlides/notesSlide27.xml"/><Relationship Id="rId1" Type="http://schemas.openxmlformats.org/officeDocument/2006/relationships/slideLayout" Target="../slideLayouts/slideLayout3.xml"/><Relationship Id="rId5" Type="http://schemas.openxmlformats.org/officeDocument/2006/relationships/image" Target="../media/image71.png"/><Relationship Id="rId4" Type="http://schemas.openxmlformats.org/officeDocument/2006/relationships/image" Target="../media/image70.png"/></Relationships>
</file>

<file path=ppt/slides/_rels/slide28.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notesSlide" Target="../notesSlides/notesSlide28.xml"/><Relationship Id="rId1" Type="http://schemas.openxmlformats.org/officeDocument/2006/relationships/slideLayout" Target="../slideLayouts/slideLayout7.xml"/><Relationship Id="rId5" Type="http://schemas.openxmlformats.org/officeDocument/2006/relationships/image" Target="../media/image111.png"/><Relationship Id="rId4" Type="http://schemas.openxmlformats.org/officeDocument/2006/relationships/image" Target="../media/image110.png"/></Relationships>
</file>

<file path=ppt/slides/_rels/slide29.xml.rels><?xml version="1.0" encoding="UTF-8" standalone="yes"?>
<Relationships xmlns="http://schemas.openxmlformats.org/package/2006/relationships"><Relationship Id="rId8" Type="http://schemas.openxmlformats.org/officeDocument/2006/relationships/image" Target="../media/image116.png"/><Relationship Id="rId3" Type="http://schemas.openxmlformats.org/officeDocument/2006/relationships/image" Target="../media/image43.jpeg"/><Relationship Id="rId7" Type="http://schemas.openxmlformats.org/officeDocument/2006/relationships/image" Target="../media/image115.png"/><Relationship Id="rId2" Type="http://schemas.openxmlformats.org/officeDocument/2006/relationships/notesSlide" Target="../notesSlides/notesSlide29.xml"/><Relationship Id="rId1" Type="http://schemas.openxmlformats.org/officeDocument/2006/relationships/slideLayout" Target="../slideLayouts/slideLayout3.xml"/><Relationship Id="rId6" Type="http://schemas.openxmlformats.org/officeDocument/2006/relationships/image" Target="../media/image114.png"/><Relationship Id="rId5" Type="http://schemas.openxmlformats.org/officeDocument/2006/relationships/image" Target="../media/image113.png"/><Relationship Id="rId4" Type="http://schemas.openxmlformats.org/officeDocument/2006/relationships/image" Target="../media/image112.png"/></Relationships>
</file>

<file path=ppt/slides/_rels/slide3.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3.xml"/><Relationship Id="rId1" Type="http://schemas.openxmlformats.org/officeDocument/2006/relationships/slideLayout" Target="../slideLayouts/slideLayout5.xml"/><Relationship Id="rId6" Type="http://schemas.openxmlformats.org/officeDocument/2006/relationships/image" Target="../media/image27.jpeg"/><Relationship Id="rId5" Type="http://schemas.openxmlformats.org/officeDocument/2006/relationships/image" Target="../media/image26.jpeg"/><Relationship Id="rId4" Type="http://schemas.openxmlformats.org/officeDocument/2006/relationships/image" Target="../media/image25.jpeg"/></Relationships>
</file>

<file path=ppt/slides/_rels/slide30.xml.rels><?xml version="1.0" encoding="UTF-8" standalone="yes"?>
<Relationships xmlns="http://schemas.openxmlformats.org/package/2006/relationships"><Relationship Id="rId3" Type="http://schemas.openxmlformats.org/officeDocument/2006/relationships/image" Target="../media/image69.jpeg"/><Relationship Id="rId2" Type="http://schemas.openxmlformats.org/officeDocument/2006/relationships/notesSlide" Target="../notesSlides/notesSlide30.xml"/><Relationship Id="rId1" Type="http://schemas.openxmlformats.org/officeDocument/2006/relationships/slideLayout" Target="../slideLayouts/slideLayout3.xml"/><Relationship Id="rId5" Type="http://schemas.openxmlformats.org/officeDocument/2006/relationships/image" Target="../media/image70.png"/><Relationship Id="rId4" Type="http://schemas.openxmlformats.org/officeDocument/2006/relationships/image" Target="../media/image71.png"/></Relationships>
</file>

<file path=ppt/slides/_rels/slide31.xml.rels><?xml version="1.0" encoding="UTF-8" standalone="yes"?>
<Relationships xmlns="http://schemas.openxmlformats.org/package/2006/relationships"><Relationship Id="rId8" Type="http://schemas.openxmlformats.org/officeDocument/2006/relationships/image" Target="../media/image121.png"/><Relationship Id="rId3" Type="http://schemas.openxmlformats.org/officeDocument/2006/relationships/image" Target="../media/image43.jpeg"/><Relationship Id="rId7" Type="http://schemas.openxmlformats.org/officeDocument/2006/relationships/image" Target="../media/image120.jpeg"/><Relationship Id="rId2" Type="http://schemas.openxmlformats.org/officeDocument/2006/relationships/notesSlide" Target="../notesSlides/notesSlide31.xml"/><Relationship Id="rId1" Type="http://schemas.openxmlformats.org/officeDocument/2006/relationships/slideLayout" Target="../slideLayouts/slideLayout1.xml"/><Relationship Id="rId6" Type="http://schemas.openxmlformats.org/officeDocument/2006/relationships/image" Target="../media/image119.jpeg"/><Relationship Id="rId5" Type="http://schemas.openxmlformats.org/officeDocument/2006/relationships/image" Target="../media/image118.png"/><Relationship Id="rId4" Type="http://schemas.openxmlformats.org/officeDocument/2006/relationships/image" Target="../media/image117.jpeg"/><Relationship Id="rId9" Type="http://schemas.openxmlformats.org/officeDocument/2006/relationships/image" Target="../media/image122.png"/></Relationships>
</file>

<file path=ppt/slides/_rels/slide32.xml.rels><?xml version="1.0" encoding="UTF-8" standalone="yes"?>
<Relationships xmlns="http://schemas.openxmlformats.org/package/2006/relationships"><Relationship Id="rId3" Type="http://schemas.openxmlformats.org/officeDocument/2006/relationships/image" Target="../media/image123.jpeg"/><Relationship Id="rId2" Type="http://schemas.openxmlformats.org/officeDocument/2006/relationships/notesSlide" Target="../notesSlides/notesSlide32.xml"/><Relationship Id="rId1" Type="http://schemas.openxmlformats.org/officeDocument/2006/relationships/slideLayout" Target="../slideLayouts/slideLayout3.xml"/><Relationship Id="rId4" Type="http://schemas.openxmlformats.org/officeDocument/2006/relationships/image" Target="../media/image124.png"/></Relationships>
</file>

<file path=ppt/slides/_rels/slide33.xml.rels><?xml version="1.0" encoding="UTF-8" standalone="yes"?>
<Relationships xmlns="http://schemas.openxmlformats.org/package/2006/relationships"><Relationship Id="rId3" Type="http://schemas.openxmlformats.org/officeDocument/2006/relationships/image" Target="../media/image59.jpeg"/><Relationship Id="rId2" Type="http://schemas.openxmlformats.org/officeDocument/2006/relationships/notesSlide" Target="../notesSlides/notesSlide33.xml"/><Relationship Id="rId1" Type="http://schemas.openxmlformats.org/officeDocument/2006/relationships/slideLayout" Target="../slideLayouts/slideLayout5.xml"/><Relationship Id="rId6" Type="http://schemas.openxmlformats.org/officeDocument/2006/relationships/image" Target="../media/image62.png"/><Relationship Id="rId5" Type="http://schemas.openxmlformats.org/officeDocument/2006/relationships/image" Target="../media/image61.png"/><Relationship Id="rId4" Type="http://schemas.openxmlformats.org/officeDocument/2006/relationships/image" Target="../media/image60.jpeg"/></Relationships>
</file>

<file path=ppt/slides/_rels/slide34.xml.rels><?xml version="1.0" encoding="UTF-8" standalone="yes"?>
<Relationships xmlns="http://schemas.openxmlformats.org/package/2006/relationships"><Relationship Id="rId3" Type="http://schemas.openxmlformats.org/officeDocument/2006/relationships/image" Target="../media/image125.png"/><Relationship Id="rId7" Type="http://schemas.openxmlformats.org/officeDocument/2006/relationships/image" Target="../media/image129.jpeg"/><Relationship Id="rId2" Type="http://schemas.openxmlformats.org/officeDocument/2006/relationships/notesSlide" Target="../notesSlides/notesSlide34.xml"/><Relationship Id="rId1" Type="http://schemas.openxmlformats.org/officeDocument/2006/relationships/slideLayout" Target="../slideLayouts/slideLayout3.xml"/><Relationship Id="rId6" Type="http://schemas.openxmlformats.org/officeDocument/2006/relationships/image" Target="../media/image128.jpeg"/><Relationship Id="rId5" Type="http://schemas.openxmlformats.org/officeDocument/2006/relationships/image" Target="../media/image127.jpeg"/><Relationship Id="rId4" Type="http://schemas.openxmlformats.org/officeDocument/2006/relationships/image" Target="../media/image126.png"/></Relationships>
</file>

<file path=ppt/slides/_rels/slide35.xml.rels><?xml version="1.0" encoding="UTF-8" standalone="yes"?>
<Relationships xmlns="http://schemas.openxmlformats.org/package/2006/relationships"><Relationship Id="rId3" Type="http://schemas.openxmlformats.org/officeDocument/2006/relationships/image" Target="../media/image130.jpeg"/><Relationship Id="rId2" Type="http://schemas.openxmlformats.org/officeDocument/2006/relationships/notesSlide" Target="../notesSlides/notesSlide35.xml"/><Relationship Id="rId1" Type="http://schemas.openxmlformats.org/officeDocument/2006/relationships/slideLayout" Target="../slideLayouts/slideLayout3.xml"/><Relationship Id="rId5" Type="http://schemas.openxmlformats.org/officeDocument/2006/relationships/image" Target="../media/image62.png"/><Relationship Id="rId4" Type="http://schemas.openxmlformats.org/officeDocument/2006/relationships/image" Target="../media/image124.png"/></Relationships>
</file>

<file path=ppt/slides/_rels/slide36.xml.rels><?xml version="1.0" encoding="UTF-8" standalone="yes"?>
<Relationships xmlns="http://schemas.openxmlformats.org/package/2006/relationships"><Relationship Id="rId3" Type="http://schemas.openxmlformats.org/officeDocument/2006/relationships/image" Target="../media/image131.jpeg"/><Relationship Id="rId2" Type="http://schemas.openxmlformats.org/officeDocument/2006/relationships/notesSlide" Target="../notesSlides/notesSlide36.xml"/><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3" Type="http://schemas.openxmlformats.org/officeDocument/2006/relationships/image" Target="../media/image132.jpeg"/><Relationship Id="rId2" Type="http://schemas.openxmlformats.org/officeDocument/2006/relationships/notesSlide" Target="../notesSlides/notesSlide37.xml"/><Relationship Id="rId1" Type="http://schemas.openxmlformats.org/officeDocument/2006/relationships/slideLayout" Target="../slideLayouts/slideLayout3.xml"/><Relationship Id="rId4" Type="http://schemas.openxmlformats.org/officeDocument/2006/relationships/image" Target="../media/image133.png"/></Relationships>
</file>

<file path=ppt/slides/_rels/slide38.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38.xml"/><Relationship Id="rId1" Type="http://schemas.openxmlformats.org/officeDocument/2006/relationships/slideLayout" Target="../slideLayouts/slideLayout5.xml"/><Relationship Id="rId4" Type="http://schemas.openxmlformats.org/officeDocument/2006/relationships/hyperlink" Target="http://www.cisco.com/go/midsize" TargetMode="External"/></Relationships>
</file>

<file path=ppt/slides/_rels/slide4.xml.rels><?xml version="1.0" encoding="UTF-8" standalone="yes"?>
<Relationships xmlns="http://schemas.openxmlformats.org/package/2006/relationships"><Relationship Id="rId8" Type="http://schemas.openxmlformats.org/officeDocument/2006/relationships/image" Target="../media/image33.png"/><Relationship Id="rId13" Type="http://schemas.openxmlformats.org/officeDocument/2006/relationships/image" Target="../media/image38.png"/><Relationship Id="rId3" Type="http://schemas.openxmlformats.org/officeDocument/2006/relationships/image" Target="../media/image28.jpeg"/><Relationship Id="rId7" Type="http://schemas.openxmlformats.org/officeDocument/2006/relationships/image" Target="../media/image32.png"/><Relationship Id="rId12" Type="http://schemas.openxmlformats.org/officeDocument/2006/relationships/image" Target="../media/image37.png"/><Relationship Id="rId17" Type="http://schemas.openxmlformats.org/officeDocument/2006/relationships/image" Target="../media/image42.png"/><Relationship Id="rId2" Type="http://schemas.openxmlformats.org/officeDocument/2006/relationships/notesSlide" Target="../notesSlides/notesSlide4.xml"/><Relationship Id="rId16" Type="http://schemas.openxmlformats.org/officeDocument/2006/relationships/image" Target="../media/image41.png"/><Relationship Id="rId1" Type="http://schemas.openxmlformats.org/officeDocument/2006/relationships/slideLayout" Target="../slideLayouts/slideLayout3.xml"/><Relationship Id="rId6" Type="http://schemas.openxmlformats.org/officeDocument/2006/relationships/image" Target="../media/image31.png"/><Relationship Id="rId11" Type="http://schemas.openxmlformats.org/officeDocument/2006/relationships/image" Target="../media/image36.png"/><Relationship Id="rId5" Type="http://schemas.openxmlformats.org/officeDocument/2006/relationships/image" Target="../media/image30.png"/><Relationship Id="rId15" Type="http://schemas.openxmlformats.org/officeDocument/2006/relationships/image" Target="../media/image40.png"/><Relationship Id="rId10" Type="http://schemas.openxmlformats.org/officeDocument/2006/relationships/image" Target="../media/image35.png"/><Relationship Id="rId4" Type="http://schemas.openxmlformats.org/officeDocument/2006/relationships/image" Target="../media/image29.png"/><Relationship Id="rId9" Type="http://schemas.openxmlformats.org/officeDocument/2006/relationships/image" Target="../media/image34.png"/><Relationship Id="rId14" Type="http://schemas.openxmlformats.org/officeDocument/2006/relationships/image" Target="../media/image39.png"/></Relationships>
</file>

<file path=ppt/slides/_rels/slide5.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notesSlide" Target="../notesSlides/notesSlide5.xml"/><Relationship Id="rId1" Type="http://schemas.openxmlformats.org/officeDocument/2006/relationships/slideLayout" Target="../slideLayouts/slideLayout3.xml"/><Relationship Id="rId5" Type="http://schemas.openxmlformats.org/officeDocument/2006/relationships/image" Target="../media/image45.png"/><Relationship Id="rId4" Type="http://schemas.openxmlformats.org/officeDocument/2006/relationships/image" Target="../media/image44.png"/></Relationships>
</file>

<file path=ppt/slides/_rels/slide6.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notesSlide" Target="../notesSlides/notesSlide6.xml"/><Relationship Id="rId1" Type="http://schemas.openxmlformats.org/officeDocument/2006/relationships/slideLayout" Target="../slideLayouts/slideLayout3.xml"/><Relationship Id="rId5" Type="http://schemas.openxmlformats.org/officeDocument/2006/relationships/image" Target="../media/image47.png"/><Relationship Id="rId4" Type="http://schemas.openxmlformats.org/officeDocument/2006/relationships/image" Target="../media/image46.png"/></Relationships>
</file>

<file path=ppt/slides/_rels/slide7.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notesSlide" Target="../notesSlides/notesSlide7.xml"/><Relationship Id="rId1" Type="http://schemas.openxmlformats.org/officeDocument/2006/relationships/slideLayout" Target="../slideLayouts/slideLayout3.xml"/><Relationship Id="rId5" Type="http://schemas.openxmlformats.org/officeDocument/2006/relationships/image" Target="../media/image50.png"/><Relationship Id="rId4" Type="http://schemas.openxmlformats.org/officeDocument/2006/relationships/image" Target="../media/image49.png"/></Relationships>
</file>

<file path=ppt/slides/_rels/slide8.xml.rels><?xml version="1.0" encoding="UTF-8" standalone="yes"?>
<Relationships xmlns="http://schemas.openxmlformats.org/package/2006/relationships"><Relationship Id="rId3" Type="http://schemas.openxmlformats.org/officeDocument/2006/relationships/image" Target="../media/image51.jpe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52.jpeg"/><Relationship Id="rId2" Type="http://schemas.openxmlformats.org/officeDocument/2006/relationships/notesSlide" Target="../notesSlides/notesSlide9.xml"/><Relationship Id="rId1" Type="http://schemas.openxmlformats.org/officeDocument/2006/relationships/slideLayout" Target="../slideLayouts/slideLayout5.xml"/><Relationship Id="rId6" Type="http://schemas.openxmlformats.org/officeDocument/2006/relationships/image" Target="../media/image55.jpeg"/><Relationship Id="rId5" Type="http://schemas.openxmlformats.org/officeDocument/2006/relationships/image" Target="../media/image54.png"/><Relationship Id="rId4" Type="http://schemas.openxmlformats.org/officeDocument/2006/relationships/image" Target="../media/image53.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p:cNvSpPr/>
          <p:nvPr/>
        </p:nvSpPr>
        <p:spPr>
          <a:xfrm>
            <a:off x="0" y="5177562"/>
            <a:ext cx="9144000" cy="1680439"/>
          </a:xfrm>
          <a:prstGeom prst="rect">
            <a:avLst/>
          </a:prstGeom>
          <a:solidFill>
            <a:srgbClr val="FFFFFF"/>
          </a:solidFill>
          <a:ln>
            <a:noFill/>
          </a:ln>
          <a:effectLst>
            <a:outerShdw blurRad="76200" dist="50800" dir="5400000" algn="ctr" rotWithShape="0">
              <a:srgbClr val="000000">
                <a:alpha val="27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p>
        </p:txBody>
      </p:sp>
      <p:pic>
        <p:nvPicPr>
          <p:cNvPr id="3" name="Picture 2" descr="MIK00544.jpg"/>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a:off x="3503243" y="1417056"/>
            <a:ext cx="2923014" cy="3079268"/>
          </a:xfrm>
          <a:prstGeom prst="rect">
            <a:avLst/>
          </a:prstGeom>
        </p:spPr>
      </p:pic>
      <p:pic>
        <p:nvPicPr>
          <p:cNvPr id="4" name="Picture 3" descr="MAI27880.jpg"/>
          <p:cNvPicPr>
            <a:picLocks noChangeAspect="1"/>
          </p:cNvPicPr>
          <p:nvPr/>
        </p:nvPicPr>
        <p:blipFill rotWithShape="1">
          <a:blip r:embed="rId4" cstate="print">
            <a:extLst>
              <a:ext uri="{28A0092B-C50C-407E-A947-70E740481C1C}">
                <a14:useLocalDpi xmlns:a14="http://schemas.microsoft.com/office/drawing/2010/main"/>
              </a:ext>
            </a:extLst>
          </a:blip>
          <a:srcRect/>
          <a:stretch/>
        </p:blipFill>
        <p:spPr>
          <a:xfrm>
            <a:off x="3" y="1417056"/>
            <a:ext cx="3503239" cy="3079268"/>
          </a:xfrm>
          <a:prstGeom prst="rect">
            <a:avLst/>
          </a:prstGeom>
        </p:spPr>
      </p:pic>
      <p:pic>
        <p:nvPicPr>
          <p:cNvPr id="10" name="Picture 9" descr="MAI27569.jpg"/>
          <p:cNvPicPr>
            <a:picLocks noChangeAspect="1"/>
          </p:cNvPicPr>
          <p:nvPr/>
        </p:nvPicPr>
        <p:blipFill rotWithShape="1">
          <a:blip r:embed="rId5" cstate="print">
            <a:extLst>
              <a:ext uri="{28A0092B-C50C-407E-A947-70E740481C1C}">
                <a14:useLocalDpi xmlns:a14="http://schemas.microsoft.com/office/drawing/2010/main"/>
              </a:ext>
            </a:extLst>
          </a:blip>
          <a:srcRect/>
          <a:stretch/>
        </p:blipFill>
        <p:spPr>
          <a:xfrm>
            <a:off x="6426257" y="0"/>
            <a:ext cx="2717750" cy="4496323"/>
          </a:xfrm>
          <a:prstGeom prst="rect">
            <a:avLst/>
          </a:prstGeom>
        </p:spPr>
      </p:pic>
      <p:pic>
        <p:nvPicPr>
          <p:cNvPr id="2" name="Picture 1" descr="MIK00526.jpg"/>
          <p:cNvPicPr>
            <a:picLocks noChangeAspect="1"/>
          </p:cNvPicPr>
          <p:nvPr/>
        </p:nvPicPr>
        <p:blipFill rotWithShape="1">
          <a:blip r:embed="rId6" cstate="print">
            <a:extLst>
              <a:ext uri="{28A0092B-C50C-407E-A947-70E740481C1C}">
                <a14:useLocalDpi xmlns:a14="http://schemas.microsoft.com/office/drawing/2010/main"/>
              </a:ext>
            </a:extLst>
          </a:blip>
          <a:srcRect/>
          <a:stretch/>
        </p:blipFill>
        <p:spPr>
          <a:xfrm>
            <a:off x="0" y="0"/>
            <a:ext cx="1751619" cy="1417055"/>
          </a:xfrm>
          <a:prstGeom prst="rect">
            <a:avLst/>
          </a:prstGeom>
        </p:spPr>
      </p:pic>
      <p:pic>
        <p:nvPicPr>
          <p:cNvPr id="11" name="Picture 10" descr="MIK00518.jpg"/>
          <p:cNvPicPr>
            <a:picLocks noChangeAspect="1"/>
          </p:cNvPicPr>
          <p:nvPr/>
        </p:nvPicPr>
        <p:blipFill rotWithShape="1">
          <a:blip r:embed="rId7" cstate="print">
            <a:extLst>
              <a:ext uri="{28A0092B-C50C-407E-A947-70E740481C1C}">
                <a14:useLocalDpi xmlns:a14="http://schemas.microsoft.com/office/drawing/2010/main"/>
              </a:ext>
            </a:extLst>
          </a:blip>
          <a:srcRect/>
          <a:stretch/>
        </p:blipFill>
        <p:spPr>
          <a:xfrm>
            <a:off x="4959275" y="0"/>
            <a:ext cx="1466982" cy="1417057"/>
          </a:xfrm>
          <a:prstGeom prst="rect">
            <a:avLst/>
          </a:prstGeom>
        </p:spPr>
      </p:pic>
      <p:pic>
        <p:nvPicPr>
          <p:cNvPr id="12" name="Picture 11" descr="MAI27134.jpg"/>
          <p:cNvPicPr>
            <a:picLocks noChangeAspect="1"/>
          </p:cNvPicPr>
          <p:nvPr/>
        </p:nvPicPr>
        <p:blipFill rotWithShape="1">
          <a:blip r:embed="rId8" cstate="print">
            <a:extLst>
              <a:ext uri="{28A0092B-C50C-407E-A947-70E740481C1C}">
                <a14:useLocalDpi xmlns:a14="http://schemas.microsoft.com/office/drawing/2010/main"/>
              </a:ext>
            </a:extLst>
          </a:blip>
          <a:srcRect t="-2"/>
          <a:stretch/>
        </p:blipFill>
        <p:spPr>
          <a:xfrm>
            <a:off x="1751619" y="0"/>
            <a:ext cx="3207656" cy="1417057"/>
          </a:xfrm>
          <a:prstGeom prst="rect">
            <a:avLst/>
          </a:prstGeom>
        </p:spPr>
      </p:pic>
      <p:sp>
        <p:nvSpPr>
          <p:cNvPr id="16" name="Title 15"/>
          <p:cNvSpPr>
            <a:spLocks noGrp="1"/>
          </p:cNvSpPr>
          <p:nvPr>
            <p:ph type="title" idx="4294967295"/>
          </p:nvPr>
        </p:nvSpPr>
        <p:spPr>
          <a:xfrm>
            <a:off x="241300" y="4827618"/>
            <a:ext cx="8902700" cy="609600"/>
          </a:xfrm>
        </p:spPr>
        <p:txBody>
          <a:bodyPr/>
          <a:lstStyle/>
          <a:p>
            <a:r>
              <a:rPr lang="en-US" dirty="0" smtClean="0">
                <a:solidFill>
                  <a:schemeClr val="accent2"/>
                </a:solidFill>
              </a:rPr>
              <a:t>Grow with Cisco’s Made-for-Midmarket Portfolio</a:t>
            </a:r>
            <a:endParaRPr lang="en-US" sz="2400" dirty="0">
              <a:solidFill>
                <a:schemeClr val="accent2"/>
              </a:solidFill>
            </a:endParaRPr>
          </a:p>
        </p:txBody>
      </p:sp>
      <p:grpSp>
        <p:nvGrpSpPr>
          <p:cNvPr id="17" name="Group 67"/>
          <p:cNvGrpSpPr/>
          <p:nvPr/>
        </p:nvGrpSpPr>
        <p:grpSpPr>
          <a:xfrm>
            <a:off x="7905427" y="6107702"/>
            <a:ext cx="1006430" cy="532070"/>
            <a:chOff x="609600" y="528537"/>
            <a:chExt cx="1444734" cy="763789"/>
          </a:xfrm>
          <a:gradFill flip="none" rotWithShape="1">
            <a:gsLst>
              <a:gs pos="11000">
                <a:schemeClr val="accent2"/>
              </a:gs>
              <a:gs pos="100000">
                <a:schemeClr val="accent5"/>
              </a:gs>
            </a:gsLst>
            <a:lin ang="2700000" scaled="1"/>
            <a:tileRect/>
          </a:gradFill>
        </p:grpSpPr>
        <p:sp>
          <p:nvSpPr>
            <p:cNvPr id="18" name="Rectangle 17"/>
            <p:cNvSpPr>
              <a:spLocks noChangeArrowheads="1"/>
            </p:cNvSpPr>
            <p:nvPr/>
          </p:nvSpPr>
          <p:spPr bwMode="black">
            <a:xfrm>
              <a:off x="1016578" y="1035681"/>
              <a:ext cx="65914" cy="249730"/>
            </a:xfrm>
            <a:prstGeom prst="rect">
              <a:avLst/>
            </a:prstGeom>
            <a:grpFill/>
            <a:ln w="9525">
              <a:noFill/>
              <a:miter lim="800000"/>
              <a:headEnd/>
              <a:tailEnd/>
            </a:ln>
          </p:spPr>
          <p:txBody>
            <a:bodyPr/>
            <a:lstStyle/>
            <a:p>
              <a:endParaRPr lang="en-US" dirty="0">
                <a:latin typeface="+mj-lt"/>
              </a:endParaRPr>
            </a:p>
          </p:txBody>
        </p:sp>
        <p:sp>
          <p:nvSpPr>
            <p:cNvPr id="19" name="Freeform 18"/>
            <p:cNvSpPr>
              <a:spLocks/>
            </p:cNvSpPr>
            <p:nvPr/>
          </p:nvSpPr>
          <p:spPr bwMode="black">
            <a:xfrm>
              <a:off x="1400563" y="1028765"/>
              <a:ext cx="190843" cy="263561"/>
            </a:xfrm>
            <a:custGeom>
              <a:avLst/>
              <a:gdLst/>
              <a:ahLst/>
              <a:cxnLst>
                <a:cxn ang="0">
                  <a:pos x="58" y="24"/>
                </a:cxn>
                <a:cxn ang="0">
                  <a:pos x="42" y="20"/>
                </a:cxn>
                <a:cxn ang="0">
                  <a:pos x="21" y="40"/>
                </a:cxn>
                <a:cxn ang="0">
                  <a:pos x="42" y="60"/>
                </a:cxn>
                <a:cxn ang="0">
                  <a:pos x="58" y="56"/>
                </a:cxn>
                <a:cxn ang="0">
                  <a:pos x="58" y="77"/>
                </a:cxn>
                <a:cxn ang="0">
                  <a:pos x="41" y="80"/>
                </a:cxn>
                <a:cxn ang="0">
                  <a:pos x="0" y="40"/>
                </a:cxn>
                <a:cxn ang="0">
                  <a:pos x="41" y="0"/>
                </a:cxn>
                <a:cxn ang="0">
                  <a:pos x="58" y="3"/>
                </a:cxn>
                <a:cxn ang="0">
                  <a:pos x="58" y="24"/>
                </a:cxn>
              </a:cxnLst>
              <a:rect l="0" t="0" r="r" b="b"/>
              <a:pathLst>
                <a:path w="58" h="80">
                  <a:moveTo>
                    <a:pt x="58" y="24"/>
                  </a:moveTo>
                  <a:cubicBezTo>
                    <a:pt x="58" y="23"/>
                    <a:pt x="51" y="20"/>
                    <a:pt x="42" y="20"/>
                  </a:cubicBezTo>
                  <a:cubicBezTo>
                    <a:pt x="30" y="20"/>
                    <a:pt x="21" y="28"/>
                    <a:pt x="21" y="40"/>
                  </a:cubicBezTo>
                  <a:cubicBezTo>
                    <a:pt x="21" y="51"/>
                    <a:pt x="29" y="60"/>
                    <a:pt x="42" y="60"/>
                  </a:cubicBezTo>
                  <a:cubicBezTo>
                    <a:pt x="51" y="60"/>
                    <a:pt x="57" y="57"/>
                    <a:pt x="58" y="56"/>
                  </a:cubicBezTo>
                  <a:cubicBezTo>
                    <a:pt x="58" y="77"/>
                    <a:pt x="58" y="77"/>
                    <a:pt x="58" y="77"/>
                  </a:cubicBezTo>
                  <a:cubicBezTo>
                    <a:pt x="56" y="78"/>
                    <a:pt x="49" y="80"/>
                    <a:pt x="41" y="80"/>
                  </a:cubicBezTo>
                  <a:cubicBezTo>
                    <a:pt x="19" y="80"/>
                    <a:pt x="0" y="65"/>
                    <a:pt x="0" y="40"/>
                  </a:cubicBezTo>
                  <a:cubicBezTo>
                    <a:pt x="0" y="17"/>
                    <a:pt x="17" y="0"/>
                    <a:pt x="41" y="0"/>
                  </a:cubicBezTo>
                  <a:cubicBezTo>
                    <a:pt x="50" y="0"/>
                    <a:pt x="56" y="3"/>
                    <a:pt x="58" y="3"/>
                  </a:cubicBezTo>
                  <a:lnTo>
                    <a:pt x="58" y="24"/>
                  </a:lnTo>
                  <a:close/>
                </a:path>
              </a:pathLst>
            </a:custGeom>
            <a:grpFill/>
            <a:ln w="9525">
              <a:noFill/>
              <a:round/>
              <a:headEnd/>
              <a:tailEnd/>
            </a:ln>
          </p:spPr>
          <p:txBody>
            <a:bodyPr/>
            <a:lstStyle/>
            <a:p>
              <a:endParaRPr lang="en-US" dirty="0">
                <a:latin typeface="+mj-lt"/>
              </a:endParaRPr>
            </a:p>
          </p:txBody>
        </p:sp>
        <p:sp>
          <p:nvSpPr>
            <p:cNvPr id="20" name="Freeform 19"/>
            <p:cNvSpPr>
              <a:spLocks/>
            </p:cNvSpPr>
            <p:nvPr/>
          </p:nvSpPr>
          <p:spPr bwMode="black">
            <a:xfrm>
              <a:off x="740661" y="1028765"/>
              <a:ext cx="190843" cy="263561"/>
            </a:xfrm>
            <a:custGeom>
              <a:avLst/>
              <a:gdLst/>
              <a:ahLst/>
              <a:cxnLst>
                <a:cxn ang="0">
                  <a:pos x="58" y="24"/>
                </a:cxn>
                <a:cxn ang="0">
                  <a:pos x="42" y="20"/>
                </a:cxn>
                <a:cxn ang="0">
                  <a:pos x="21" y="40"/>
                </a:cxn>
                <a:cxn ang="0">
                  <a:pos x="42" y="60"/>
                </a:cxn>
                <a:cxn ang="0">
                  <a:pos x="58" y="56"/>
                </a:cxn>
                <a:cxn ang="0">
                  <a:pos x="58" y="77"/>
                </a:cxn>
                <a:cxn ang="0">
                  <a:pos x="40" y="80"/>
                </a:cxn>
                <a:cxn ang="0">
                  <a:pos x="0" y="40"/>
                </a:cxn>
                <a:cxn ang="0">
                  <a:pos x="40" y="0"/>
                </a:cxn>
                <a:cxn ang="0">
                  <a:pos x="58" y="3"/>
                </a:cxn>
                <a:cxn ang="0">
                  <a:pos x="58" y="24"/>
                </a:cxn>
              </a:cxnLst>
              <a:rect l="0" t="0" r="r" b="b"/>
              <a:pathLst>
                <a:path w="58" h="80">
                  <a:moveTo>
                    <a:pt x="58" y="24"/>
                  </a:moveTo>
                  <a:cubicBezTo>
                    <a:pt x="57" y="23"/>
                    <a:pt x="51" y="20"/>
                    <a:pt x="42" y="20"/>
                  </a:cubicBezTo>
                  <a:cubicBezTo>
                    <a:pt x="29" y="20"/>
                    <a:pt x="21" y="28"/>
                    <a:pt x="21" y="40"/>
                  </a:cubicBezTo>
                  <a:cubicBezTo>
                    <a:pt x="21" y="51"/>
                    <a:pt x="29" y="60"/>
                    <a:pt x="42" y="60"/>
                  </a:cubicBezTo>
                  <a:cubicBezTo>
                    <a:pt x="51" y="60"/>
                    <a:pt x="57" y="57"/>
                    <a:pt x="58" y="56"/>
                  </a:cubicBezTo>
                  <a:cubicBezTo>
                    <a:pt x="58" y="77"/>
                    <a:pt x="58" y="77"/>
                    <a:pt x="58" y="77"/>
                  </a:cubicBezTo>
                  <a:cubicBezTo>
                    <a:pt x="56" y="78"/>
                    <a:pt x="49" y="80"/>
                    <a:pt x="40" y="80"/>
                  </a:cubicBezTo>
                  <a:cubicBezTo>
                    <a:pt x="19" y="80"/>
                    <a:pt x="0" y="65"/>
                    <a:pt x="0" y="40"/>
                  </a:cubicBezTo>
                  <a:cubicBezTo>
                    <a:pt x="0" y="17"/>
                    <a:pt x="17" y="0"/>
                    <a:pt x="40" y="0"/>
                  </a:cubicBezTo>
                  <a:cubicBezTo>
                    <a:pt x="49" y="0"/>
                    <a:pt x="56" y="3"/>
                    <a:pt x="58" y="3"/>
                  </a:cubicBezTo>
                  <a:lnTo>
                    <a:pt x="58" y="24"/>
                  </a:lnTo>
                  <a:close/>
                </a:path>
              </a:pathLst>
            </a:custGeom>
            <a:grpFill/>
            <a:ln w="9525">
              <a:noFill/>
              <a:round/>
              <a:headEnd/>
              <a:tailEnd/>
            </a:ln>
          </p:spPr>
          <p:txBody>
            <a:bodyPr/>
            <a:lstStyle/>
            <a:p>
              <a:endParaRPr lang="en-US" dirty="0">
                <a:latin typeface="+mj-lt"/>
              </a:endParaRPr>
            </a:p>
          </p:txBody>
        </p:sp>
        <p:sp>
          <p:nvSpPr>
            <p:cNvPr id="21" name="Freeform 20"/>
            <p:cNvSpPr>
              <a:spLocks noEditPoints="1"/>
            </p:cNvSpPr>
            <p:nvPr/>
          </p:nvSpPr>
          <p:spPr bwMode="black">
            <a:xfrm>
              <a:off x="1660385" y="1028765"/>
              <a:ext cx="262122" cy="263561"/>
            </a:xfrm>
            <a:custGeom>
              <a:avLst/>
              <a:gdLst/>
              <a:ahLst/>
              <a:cxnLst>
                <a:cxn ang="0">
                  <a:pos x="80" y="40"/>
                </a:cxn>
                <a:cxn ang="0">
                  <a:pos x="40" y="80"/>
                </a:cxn>
                <a:cxn ang="0">
                  <a:pos x="0" y="40"/>
                </a:cxn>
                <a:cxn ang="0">
                  <a:pos x="40" y="0"/>
                </a:cxn>
                <a:cxn ang="0">
                  <a:pos x="80" y="40"/>
                </a:cxn>
                <a:cxn ang="0">
                  <a:pos x="40" y="20"/>
                </a:cxn>
                <a:cxn ang="0">
                  <a:pos x="20" y="40"/>
                </a:cxn>
                <a:cxn ang="0">
                  <a:pos x="40" y="60"/>
                </a:cxn>
                <a:cxn ang="0">
                  <a:pos x="60" y="40"/>
                </a:cxn>
                <a:cxn ang="0">
                  <a:pos x="40" y="20"/>
                </a:cxn>
              </a:cxnLst>
              <a:rect l="0" t="0" r="r" b="b"/>
              <a:pathLst>
                <a:path w="80" h="80">
                  <a:moveTo>
                    <a:pt x="80" y="40"/>
                  </a:moveTo>
                  <a:cubicBezTo>
                    <a:pt x="80" y="62"/>
                    <a:pt x="64" y="80"/>
                    <a:pt x="40" y="80"/>
                  </a:cubicBezTo>
                  <a:cubicBezTo>
                    <a:pt x="16" y="80"/>
                    <a:pt x="0" y="62"/>
                    <a:pt x="0" y="40"/>
                  </a:cubicBezTo>
                  <a:cubicBezTo>
                    <a:pt x="0" y="18"/>
                    <a:pt x="16" y="0"/>
                    <a:pt x="40" y="0"/>
                  </a:cubicBezTo>
                  <a:cubicBezTo>
                    <a:pt x="64" y="0"/>
                    <a:pt x="80" y="18"/>
                    <a:pt x="80" y="40"/>
                  </a:cubicBezTo>
                  <a:moveTo>
                    <a:pt x="40" y="20"/>
                  </a:moveTo>
                  <a:cubicBezTo>
                    <a:pt x="29" y="20"/>
                    <a:pt x="20" y="29"/>
                    <a:pt x="20" y="40"/>
                  </a:cubicBezTo>
                  <a:cubicBezTo>
                    <a:pt x="20" y="51"/>
                    <a:pt x="29" y="60"/>
                    <a:pt x="40" y="60"/>
                  </a:cubicBezTo>
                  <a:cubicBezTo>
                    <a:pt x="51" y="60"/>
                    <a:pt x="60" y="51"/>
                    <a:pt x="60" y="40"/>
                  </a:cubicBezTo>
                  <a:cubicBezTo>
                    <a:pt x="60" y="29"/>
                    <a:pt x="51" y="20"/>
                    <a:pt x="40" y="20"/>
                  </a:cubicBezTo>
                </a:path>
              </a:pathLst>
            </a:custGeom>
            <a:grpFill/>
            <a:ln w="9525">
              <a:noFill/>
              <a:round/>
              <a:headEnd/>
              <a:tailEnd/>
            </a:ln>
          </p:spPr>
          <p:txBody>
            <a:bodyPr/>
            <a:lstStyle/>
            <a:p>
              <a:endParaRPr lang="en-US" dirty="0">
                <a:latin typeface="+mj-lt"/>
              </a:endParaRPr>
            </a:p>
          </p:txBody>
        </p:sp>
        <p:sp>
          <p:nvSpPr>
            <p:cNvPr id="22" name="Freeform 21"/>
            <p:cNvSpPr>
              <a:spLocks/>
            </p:cNvSpPr>
            <p:nvPr/>
          </p:nvSpPr>
          <p:spPr bwMode="black">
            <a:xfrm>
              <a:off x="1167566" y="1028765"/>
              <a:ext cx="170916" cy="263561"/>
            </a:xfrm>
            <a:custGeom>
              <a:avLst/>
              <a:gdLst/>
              <a:ahLst/>
              <a:cxnLst>
                <a:cxn ang="0">
                  <a:pos x="47" y="19"/>
                </a:cxn>
                <a:cxn ang="0">
                  <a:pos x="32" y="17"/>
                </a:cxn>
                <a:cxn ang="0">
                  <a:pos x="20" y="23"/>
                </a:cxn>
                <a:cxn ang="0">
                  <a:pos x="29" y="30"/>
                </a:cxn>
                <a:cxn ang="0">
                  <a:pos x="34" y="32"/>
                </a:cxn>
                <a:cxn ang="0">
                  <a:pos x="52" y="54"/>
                </a:cxn>
                <a:cxn ang="0">
                  <a:pos x="21" y="80"/>
                </a:cxn>
                <a:cxn ang="0">
                  <a:pos x="0" y="77"/>
                </a:cxn>
                <a:cxn ang="0">
                  <a:pos x="0" y="60"/>
                </a:cxn>
                <a:cxn ang="0">
                  <a:pos x="18" y="63"/>
                </a:cxn>
                <a:cxn ang="0">
                  <a:pos x="32" y="56"/>
                </a:cxn>
                <a:cxn ang="0">
                  <a:pos x="23" y="48"/>
                </a:cxn>
                <a:cxn ang="0">
                  <a:pos x="19" y="47"/>
                </a:cxn>
                <a:cxn ang="0">
                  <a:pos x="0" y="24"/>
                </a:cxn>
                <a:cxn ang="0">
                  <a:pos x="28" y="0"/>
                </a:cxn>
                <a:cxn ang="0">
                  <a:pos x="47" y="3"/>
                </a:cxn>
                <a:cxn ang="0">
                  <a:pos x="47" y="19"/>
                </a:cxn>
              </a:cxnLst>
              <a:rect l="0" t="0" r="r" b="b"/>
              <a:pathLst>
                <a:path w="52" h="80">
                  <a:moveTo>
                    <a:pt x="47" y="19"/>
                  </a:moveTo>
                  <a:cubicBezTo>
                    <a:pt x="47" y="19"/>
                    <a:pt x="38" y="17"/>
                    <a:pt x="32" y="17"/>
                  </a:cubicBezTo>
                  <a:cubicBezTo>
                    <a:pt x="24" y="17"/>
                    <a:pt x="20" y="19"/>
                    <a:pt x="20" y="23"/>
                  </a:cubicBezTo>
                  <a:cubicBezTo>
                    <a:pt x="20" y="28"/>
                    <a:pt x="26" y="29"/>
                    <a:pt x="29" y="30"/>
                  </a:cubicBezTo>
                  <a:cubicBezTo>
                    <a:pt x="34" y="32"/>
                    <a:pt x="34" y="32"/>
                    <a:pt x="34" y="32"/>
                  </a:cubicBezTo>
                  <a:cubicBezTo>
                    <a:pt x="47" y="36"/>
                    <a:pt x="52" y="45"/>
                    <a:pt x="52" y="54"/>
                  </a:cubicBezTo>
                  <a:cubicBezTo>
                    <a:pt x="52" y="73"/>
                    <a:pt x="35" y="80"/>
                    <a:pt x="21" y="80"/>
                  </a:cubicBezTo>
                  <a:cubicBezTo>
                    <a:pt x="10" y="80"/>
                    <a:pt x="1" y="78"/>
                    <a:pt x="0" y="77"/>
                  </a:cubicBezTo>
                  <a:cubicBezTo>
                    <a:pt x="0" y="60"/>
                    <a:pt x="0" y="60"/>
                    <a:pt x="0" y="60"/>
                  </a:cubicBezTo>
                  <a:cubicBezTo>
                    <a:pt x="2" y="60"/>
                    <a:pt x="10" y="63"/>
                    <a:pt x="18" y="63"/>
                  </a:cubicBezTo>
                  <a:cubicBezTo>
                    <a:pt x="28" y="63"/>
                    <a:pt x="32" y="60"/>
                    <a:pt x="32" y="56"/>
                  </a:cubicBezTo>
                  <a:cubicBezTo>
                    <a:pt x="32" y="52"/>
                    <a:pt x="28" y="49"/>
                    <a:pt x="23" y="48"/>
                  </a:cubicBezTo>
                  <a:cubicBezTo>
                    <a:pt x="22" y="48"/>
                    <a:pt x="21" y="47"/>
                    <a:pt x="19" y="47"/>
                  </a:cubicBezTo>
                  <a:cubicBezTo>
                    <a:pt x="9" y="43"/>
                    <a:pt x="0" y="37"/>
                    <a:pt x="0" y="24"/>
                  </a:cubicBezTo>
                  <a:cubicBezTo>
                    <a:pt x="0" y="10"/>
                    <a:pt x="10" y="0"/>
                    <a:pt x="28" y="0"/>
                  </a:cubicBezTo>
                  <a:cubicBezTo>
                    <a:pt x="37" y="0"/>
                    <a:pt x="46" y="3"/>
                    <a:pt x="47" y="3"/>
                  </a:cubicBezTo>
                  <a:lnTo>
                    <a:pt x="47" y="19"/>
                  </a:lnTo>
                  <a:close/>
                </a:path>
              </a:pathLst>
            </a:custGeom>
            <a:grpFill/>
            <a:ln w="9525">
              <a:noFill/>
              <a:round/>
              <a:headEnd/>
              <a:tailEnd/>
            </a:ln>
          </p:spPr>
          <p:txBody>
            <a:bodyPr/>
            <a:lstStyle/>
            <a:p>
              <a:endParaRPr lang="en-US" dirty="0">
                <a:latin typeface="+mj-lt"/>
              </a:endParaRPr>
            </a:p>
          </p:txBody>
        </p:sp>
        <p:sp>
          <p:nvSpPr>
            <p:cNvPr id="23" name="Freeform 22"/>
            <p:cNvSpPr>
              <a:spLocks/>
            </p:cNvSpPr>
            <p:nvPr/>
          </p:nvSpPr>
          <p:spPr bwMode="black">
            <a:xfrm>
              <a:off x="609600" y="732931"/>
              <a:ext cx="62081" cy="128323"/>
            </a:xfrm>
            <a:custGeom>
              <a:avLst/>
              <a:gdLst/>
              <a:ahLst/>
              <a:cxnLst>
                <a:cxn ang="0">
                  <a:pos x="19" y="10"/>
                </a:cxn>
                <a:cxn ang="0">
                  <a:pos x="10" y="0"/>
                </a:cxn>
                <a:cxn ang="0">
                  <a:pos x="0" y="10"/>
                </a:cxn>
                <a:cxn ang="0">
                  <a:pos x="0" y="30"/>
                </a:cxn>
                <a:cxn ang="0">
                  <a:pos x="10" y="39"/>
                </a:cxn>
                <a:cxn ang="0">
                  <a:pos x="19" y="30"/>
                </a:cxn>
                <a:cxn ang="0">
                  <a:pos x="19" y="10"/>
                </a:cxn>
              </a:cxnLst>
              <a:rect l="0" t="0" r="r" b="b"/>
              <a:pathLst>
                <a:path w="19" h="39">
                  <a:moveTo>
                    <a:pt x="19" y="10"/>
                  </a:moveTo>
                  <a:cubicBezTo>
                    <a:pt x="19" y="4"/>
                    <a:pt x="15" y="0"/>
                    <a:pt x="10" y="0"/>
                  </a:cubicBezTo>
                  <a:cubicBezTo>
                    <a:pt x="4" y="0"/>
                    <a:pt x="0" y="4"/>
                    <a:pt x="0" y="10"/>
                  </a:cubicBezTo>
                  <a:cubicBezTo>
                    <a:pt x="0" y="30"/>
                    <a:pt x="0" y="30"/>
                    <a:pt x="0" y="30"/>
                  </a:cubicBezTo>
                  <a:cubicBezTo>
                    <a:pt x="0" y="35"/>
                    <a:pt x="4" y="39"/>
                    <a:pt x="10" y="39"/>
                  </a:cubicBezTo>
                  <a:cubicBezTo>
                    <a:pt x="15" y="39"/>
                    <a:pt x="19" y="35"/>
                    <a:pt x="19" y="30"/>
                  </a:cubicBezTo>
                  <a:lnTo>
                    <a:pt x="19" y="10"/>
                  </a:lnTo>
                  <a:close/>
                </a:path>
              </a:pathLst>
            </a:custGeom>
            <a:grpFill/>
            <a:ln w="9525">
              <a:noFill/>
              <a:round/>
              <a:headEnd/>
              <a:tailEnd/>
            </a:ln>
          </p:spPr>
          <p:txBody>
            <a:bodyPr/>
            <a:lstStyle/>
            <a:p>
              <a:endParaRPr lang="en-US" dirty="0">
                <a:latin typeface="+mj-lt"/>
              </a:endParaRPr>
            </a:p>
          </p:txBody>
        </p:sp>
        <p:sp>
          <p:nvSpPr>
            <p:cNvPr id="24" name="Freeform 23"/>
            <p:cNvSpPr>
              <a:spLocks/>
            </p:cNvSpPr>
            <p:nvPr/>
          </p:nvSpPr>
          <p:spPr bwMode="black">
            <a:xfrm>
              <a:off x="783581" y="646870"/>
              <a:ext cx="62081" cy="214384"/>
            </a:xfrm>
            <a:custGeom>
              <a:avLst/>
              <a:gdLst/>
              <a:ahLst/>
              <a:cxnLst>
                <a:cxn ang="0">
                  <a:pos x="19" y="9"/>
                </a:cxn>
                <a:cxn ang="0">
                  <a:pos x="9" y="0"/>
                </a:cxn>
                <a:cxn ang="0">
                  <a:pos x="0" y="9"/>
                </a:cxn>
                <a:cxn ang="0">
                  <a:pos x="0" y="56"/>
                </a:cxn>
                <a:cxn ang="0">
                  <a:pos x="9" y="65"/>
                </a:cxn>
                <a:cxn ang="0">
                  <a:pos x="19" y="56"/>
                </a:cxn>
                <a:cxn ang="0">
                  <a:pos x="19" y="9"/>
                </a:cxn>
              </a:cxnLst>
              <a:rect l="0" t="0" r="r" b="b"/>
              <a:pathLst>
                <a:path w="19" h="65">
                  <a:moveTo>
                    <a:pt x="19" y="9"/>
                  </a:moveTo>
                  <a:cubicBezTo>
                    <a:pt x="19" y="4"/>
                    <a:pt x="14" y="0"/>
                    <a:pt x="9" y="0"/>
                  </a:cubicBezTo>
                  <a:cubicBezTo>
                    <a:pt x="4" y="0"/>
                    <a:pt x="0" y="4"/>
                    <a:pt x="0" y="9"/>
                  </a:cubicBezTo>
                  <a:cubicBezTo>
                    <a:pt x="0" y="56"/>
                    <a:pt x="0" y="56"/>
                    <a:pt x="0" y="56"/>
                  </a:cubicBezTo>
                  <a:cubicBezTo>
                    <a:pt x="0" y="61"/>
                    <a:pt x="4" y="65"/>
                    <a:pt x="9" y="65"/>
                  </a:cubicBezTo>
                  <a:cubicBezTo>
                    <a:pt x="14" y="65"/>
                    <a:pt x="19" y="61"/>
                    <a:pt x="19" y="56"/>
                  </a:cubicBezTo>
                  <a:lnTo>
                    <a:pt x="19" y="9"/>
                  </a:lnTo>
                  <a:close/>
                </a:path>
              </a:pathLst>
            </a:custGeom>
            <a:grpFill/>
            <a:ln w="9525">
              <a:noFill/>
              <a:round/>
              <a:headEnd/>
              <a:tailEnd/>
            </a:ln>
          </p:spPr>
          <p:txBody>
            <a:bodyPr/>
            <a:lstStyle/>
            <a:p>
              <a:endParaRPr lang="en-US" dirty="0">
                <a:latin typeface="+mj-lt"/>
              </a:endParaRPr>
            </a:p>
          </p:txBody>
        </p:sp>
        <p:sp>
          <p:nvSpPr>
            <p:cNvPr id="25" name="Freeform 24"/>
            <p:cNvSpPr>
              <a:spLocks/>
            </p:cNvSpPr>
            <p:nvPr/>
          </p:nvSpPr>
          <p:spPr bwMode="black">
            <a:xfrm>
              <a:off x="954497" y="528537"/>
              <a:ext cx="62081" cy="394958"/>
            </a:xfrm>
            <a:custGeom>
              <a:avLst/>
              <a:gdLst/>
              <a:ahLst/>
              <a:cxnLst>
                <a:cxn ang="0">
                  <a:pos x="19" y="9"/>
                </a:cxn>
                <a:cxn ang="0">
                  <a:pos x="10" y="0"/>
                </a:cxn>
                <a:cxn ang="0">
                  <a:pos x="0" y="9"/>
                </a:cxn>
                <a:cxn ang="0">
                  <a:pos x="0" y="111"/>
                </a:cxn>
                <a:cxn ang="0">
                  <a:pos x="10" y="120"/>
                </a:cxn>
                <a:cxn ang="0">
                  <a:pos x="19" y="111"/>
                </a:cxn>
                <a:cxn ang="0">
                  <a:pos x="19" y="9"/>
                </a:cxn>
              </a:cxnLst>
              <a:rect l="0" t="0" r="r" b="b"/>
              <a:pathLst>
                <a:path w="19" h="120">
                  <a:moveTo>
                    <a:pt x="19" y="9"/>
                  </a:moveTo>
                  <a:cubicBezTo>
                    <a:pt x="19" y="4"/>
                    <a:pt x="15" y="0"/>
                    <a:pt x="10" y="0"/>
                  </a:cubicBezTo>
                  <a:cubicBezTo>
                    <a:pt x="5" y="0"/>
                    <a:pt x="0" y="4"/>
                    <a:pt x="0" y="9"/>
                  </a:cubicBezTo>
                  <a:cubicBezTo>
                    <a:pt x="0" y="111"/>
                    <a:pt x="0" y="111"/>
                    <a:pt x="0" y="111"/>
                  </a:cubicBezTo>
                  <a:cubicBezTo>
                    <a:pt x="0" y="116"/>
                    <a:pt x="5" y="120"/>
                    <a:pt x="10" y="120"/>
                  </a:cubicBezTo>
                  <a:cubicBezTo>
                    <a:pt x="15" y="120"/>
                    <a:pt x="19" y="116"/>
                    <a:pt x="19" y="111"/>
                  </a:cubicBezTo>
                  <a:lnTo>
                    <a:pt x="19" y="9"/>
                  </a:lnTo>
                  <a:close/>
                </a:path>
              </a:pathLst>
            </a:custGeom>
            <a:grpFill/>
            <a:ln w="9525">
              <a:noFill/>
              <a:round/>
              <a:headEnd/>
              <a:tailEnd/>
            </a:ln>
          </p:spPr>
          <p:txBody>
            <a:bodyPr/>
            <a:lstStyle/>
            <a:p>
              <a:endParaRPr lang="en-US" dirty="0">
                <a:latin typeface="+mj-lt"/>
              </a:endParaRPr>
            </a:p>
          </p:txBody>
        </p:sp>
        <p:sp>
          <p:nvSpPr>
            <p:cNvPr id="26" name="Freeform 25"/>
            <p:cNvSpPr>
              <a:spLocks/>
            </p:cNvSpPr>
            <p:nvPr/>
          </p:nvSpPr>
          <p:spPr bwMode="black">
            <a:xfrm>
              <a:off x="1128478" y="646870"/>
              <a:ext cx="62081" cy="214384"/>
            </a:xfrm>
            <a:custGeom>
              <a:avLst/>
              <a:gdLst/>
              <a:ahLst/>
              <a:cxnLst>
                <a:cxn ang="0">
                  <a:pos x="19" y="9"/>
                </a:cxn>
                <a:cxn ang="0">
                  <a:pos x="9" y="0"/>
                </a:cxn>
                <a:cxn ang="0">
                  <a:pos x="0" y="9"/>
                </a:cxn>
                <a:cxn ang="0">
                  <a:pos x="0" y="56"/>
                </a:cxn>
                <a:cxn ang="0">
                  <a:pos x="9" y="65"/>
                </a:cxn>
                <a:cxn ang="0">
                  <a:pos x="19" y="56"/>
                </a:cxn>
                <a:cxn ang="0">
                  <a:pos x="19" y="9"/>
                </a:cxn>
              </a:cxnLst>
              <a:rect l="0" t="0" r="r" b="b"/>
              <a:pathLst>
                <a:path w="19" h="65">
                  <a:moveTo>
                    <a:pt x="19" y="9"/>
                  </a:moveTo>
                  <a:cubicBezTo>
                    <a:pt x="19" y="4"/>
                    <a:pt x="15" y="0"/>
                    <a:pt x="9" y="0"/>
                  </a:cubicBezTo>
                  <a:cubicBezTo>
                    <a:pt x="4" y="0"/>
                    <a:pt x="0" y="4"/>
                    <a:pt x="0" y="9"/>
                  </a:cubicBezTo>
                  <a:cubicBezTo>
                    <a:pt x="0" y="56"/>
                    <a:pt x="0" y="56"/>
                    <a:pt x="0" y="56"/>
                  </a:cubicBezTo>
                  <a:cubicBezTo>
                    <a:pt x="0" y="61"/>
                    <a:pt x="4" y="65"/>
                    <a:pt x="9" y="65"/>
                  </a:cubicBezTo>
                  <a:cubicBezTo>
                    <a:pt x="15" y="65"/>
                    <a:pt x="19" y="61"/>
                    <a:pt x="19" y="56"/>
                  </a:cubicBezTo>
                  <a:lnTo>
                    <a:pt x="19" y="9"/>
                  </a:lnTo>
                  <a:close/>
                </a:path>
              </a:pathLst>
            </a:custGeom>
            <a:grpFill/>
            <a:ln w="9525">
              <a:noFill/>
              <a:round/>
              <a:headEnd/>
              <a:tailEnd/>
            </a:ln>
          </p:spPr>
          <p:txBody>
            <a:bodyPr/>
            <a:lstStyle/>
            <a:p>
              <a:endParaRPr lang="en-US" dirty="0">
                <a:latin typeface="+mj-lt"/>
              </a:endParaRPr>
            </a:p>
          </p:txBody>
        </p:sp>
        <p:sp>
          <p:nvSpPr>
            <p:cNvPr id="27" name="Freeform 26"/>
            <p:cNvSpPr>
              <a:spLocks/>
            </p:cNvSpPr>
            <p:nvPr/>
          </p:nvSpPr>
          <p:spPr bwMode="black">
            <a:xfrm>
              <a:off x="1298627" y="732931"/>
              <a:ext cx="65914" cy="128323"/>
            </a:xfrm>
            <a:custGeom>
              <a:avLst/>
              <a:gdLst/>
              <a:ahLst/>
              <a:cxnLst>
                <a:cxn ang="0">
                  <a:pos x="20" y="10"/>
                </a:cxn>
                <a:cxn ang="0">
                  <a:pos x="10" y="0"/>
                </a:cxn>
                <a:cxn ang="0">
                  <a:pos x="0" y="10"/>
                </a:cxn>
                <a:cxn ang="0">
                  <a:pos x="0" y="30"/>
                </a:cxn>
                <a:cxn ang="0">
                  <a:pos x="10" y="39"/>
                </a:cxn>
                <a:cxn ang="0">
                  <a:pos x="20" y="30"/>
                </a:cxn>
                <a:cxn ang="0">
                  <a:pos x="20" y="10"/>
                </a:cxn>
              </a:cxnLst>
              <a:rect l="0" t="0" r="r" b="b"/>
              <a:pathLst>
                <a:path w="20" h="39">
                  <a:moveTo>
                    <a:pt x="20" y="10"/>
                  </a:moveTo>
                  <a:cubicBezTo>
                    <a:pt x="20" y="4"/>
                    <a:pt x="15" y="0"/>
                    <a:pt x="10" y="0"/>
                  </a:cubicBezTo>
                  <a:cubicBezTo>
                    <a:pt x="5" y="0"/>
                    <a:pt x="0" y="4"/>
                    <a:pt x="0" y="10"/>
                  </a:cubicBezTo>
                  <a:cubicBezTo>
                    <a:pt x="0" y="30"/>
                    <a:pt x="0" y="30"/>
                    <a:pt x="0" y="30"/>
                  </a:cubicBezTo>
                  <a:cubicBezTo>
                    <a:pt x="0" y="35"/>
                    <a:pt x="5" y="39"/>
                    <a:pt x="10" y="39"/>
                  </a:cubicBezTo>
                  <a:cubicBezTo>
                    <a:pt x="15" y="39"/>
                    <a:pt x="20" y="35"/>
                    <a:pt x="20" y="30"/>
                  </a:cubicBezTo>
                  <a:lnTo>
                    <a:pt x="20" y="10"/>
                  </a:lnTo>
                  <a:close/>
                </a:path>
              </a:pathLst>
            </a:custGeom>
            <a:grpFill/>
            <a:ln w="9525">
              <a:noFill/>
              <a:round/>
              <a:headEnd/>
              <a:tailEnd/>
            </a:ln>
          </p:spPr>
          <p:txBody>
            <a:bodyPr/>
            <a:lstStyle/>
            <a:p>
              <a:endParaRPr lang="en-US" dirty="0">
                <a:latin typeface="+mj-lt"/>
              </a:endParaRPr>
            </a:p>
          </p:txBody>
        </p:sp>
        <p:sp>
          <p:nvSpPr>
            <p:cNvPr id="28" name="Freeform 27"/>
            <p:cNvSpPr>
              <a:spLocks/>
            </p:cNvSpPr>
            <p:nvPr/>
          </p:nvSpPr>
          <p:spPr bwMode="black">
            <a:xfrm>
              <a:off x="1472608" y="646870"/>
              <a:ext cx="62848" cy="214384"/>
            </a:xfrm>
            <a:custGeom>
              <a:avLst/>
              <a:gdLst/>
              <a:ahLst/>
              <a:cxnLst>
                <a:cxn ang="0">
                  <a:pos x="19" y="9"/>
                </a:cxn>
                <a:cxn ang="0">
                  <a:pos x="10" y="0"/>
                </a:cxn>
                <a:cxn ang="0">
                  <a:pos x="0" y="9"/>
                </a:cxn>
                <a:cxn ang="0">
                  <a:pos x="0" y="56"/>
                </a:cxn>
                <a:cxn ang="0">
                  <a:pos x="10" y="65"/>
                </a:cxn>
                <a:cxn ang="0">
                  <a:pos x="19" y="56"/>
                </a:cxn>
                <a:cxn ang="0">
                  <a:pos x="19" y="9"/>
                </a:cxn>
              </a:cxnLst>
              <a:rect l="0" t="0" r="r" b="b"/>
              <a:pathLst>
                <a:path w="19" h="65">
                  <a:moveTo>
                    <a:pt x="19" y="9"/>
                  </a:moveTo>
                  <a:cubicBezTo>
                    <a:pt x="19" y="4"/>
                    <a:pt x="15" y="0"/>
                    <a:pt x="10" y="0"/>
                  </a:cubicBezTo>
                  <a:cubicBezTo>
                    <a:pt x="4" y="0"/>
                    <a:pt x="0" y="4"/>
                    <a:pt x="0" y="9"/>
                  </a:cubicBezTo>
                  <a:cubicBezTo>
                    <a:pt x="0" y="56"/>
                    <a:pt x="0" y="56"/>
                    <a:pt x="0" y="56"/>
                  </a:cubicBezTo>
                  <a:cubicBezTo>
                    <a:pt x="0" y="61"/>
                    <a:pt x="4" y="65"/>
                    <a:pt x="10" y="65"/>
                  </a:cubicBezTo>
                  <a:cubicBezTo>
                    <a:pt x="15" y="65"/>
                    <a:pt x="19" y="61"/>
                    <a:pt x="19" y="56"/>
                  </a:cubicBezTo>
                  <a:lnTo>
                    <a:pt x="19" y="9"/>
                  </a:lnTo>
                  <a:close/>
                </a:path>
              </a:pathLst>
            </a:custGeom>
            <a:grpFill/>
            <a:ln w="9525">
              <a:noFill/>
              <a:round/>
              <a:headEnd/>
              <a:tailEnd/>
            </a:ln>
          </p:spPr>
          <p:txBody>
            <a:bodyPr/>
            <a:lstStyle/>
            <a:p>
              <a:endParaRPr lang="en-US" dirty="0">
                <a:latin typeface="+mj-lt"/>
              </a:endParaRPr>
            </a:p>
          </p:txBody>
        </p:sp>
        <p:sp>
          <p:nvSpPr>
            <p:cNvPr id="29" name="Freeform 28"/>
            <p:cNvSpPr>
              <a:spLocks/>
            </p:cNvSpPr>
            <p:nvPr/>
          </p:nvSpPr>
          <p:spPr bwMode="black">
            <a:xfrm>
              <a:off x="1646590" y="528537"/>
              <a:ext cx="62848" cy="394958"/>
            </a:xfrm>
            <a:custGeom>
              <a:avLst/>
              <a:gdLst/>
              <a:ahLst/>
              <a:cxnLst>
                <a:cxn ang="0">
                  <a:pos x="19" y="9"/>
                </a:cxn>
                <a:cxn ang="0">
                  <a:pos x="9" y="0"/>
                </a:cxn>
                <a:cxn ang="0">
                  <a:pos x="0" y="9"/>
                </a:cxn>
                <a:cxn ang="0">
                  <a:pos x="0" y="111"/>
                </a:cxn>
                <a:cxn ang="0">
                  <a:pos x="9" y="120"/>
                </a:cxn>
                <a:cxn ang="0">
                  <a:pos x="19" y="111"/>
                </a:cxn>
                <a:cxn ang="0">
                  <a:pos x="19" y="9"/>
                </a:cxn>
              </a:cxnLst>
              <a:rect l="0" t="0" r="r" b="b"/>
              <a:pathLst>
                <a:path w="19" h="120">
                  <a:moveTo>
                    <a:pt x="19" y="9"/>
                  </a:moveTo>
                  <a:cubicBezTo>
                    <a:pt x="19" y="4"/>
                    <a:pt x="15" y="0"/>
                    <a:pt x="9" y="0"/>
                  </a:cubicBezTo>
                  <a:cubicBezTo>
                    <a:pt x="4" y="0"/>
                    <a:pt x="0" y="4"/>
                    <a:pt x="0" y="9"/>
                  </a:cubicBezTo>
                  <a:cubicBezTo>
                    <a:pt x="0" y="111"/>
                    <a:pt x="0" y="111"/>
                    <a:pt x="0" y="111"/>
                  </a:cubicBezTo>
                  <a:cubicBezTo>
                    <a:pt x="0" y="116"/>
                    <a:pt x="4" y="120"/>
                    <a:pt x="9" y="120"/>
                  </a:cubicBezTo>
                  <a:cubicBezTo>
                    <a:pt x="15" y="120"/>
                    <a:pt x="19" y="116"/>
                    <a:pt x="19" y="111"/>
                  </a:cubicBezTo>
                  <a:lnTo>
                    <a:pt x="19" y="9"/>
                  </a:lnTo>
                  <a:close/>
                </a:path>
              </a:pathLst>
            </a:custGeom>
            <a:grpFill/>
            <a:ln w="9525">
              <a:noFill/>
              <a:round/>
              <a:headEnd/>
              <a:tailEnd/>
            </a:ln>
          </p:spPr>
          <p:txBody>
            <a:bodyPr/>
            <a:lstStyle/>
            <a:p>
              <a:endParaRPr lang="en-US" dirty="0">
                <a:latin typeface="+mj-lt"/>
              </a:endParaRPr>
            </a:p>
          </p:txBody>
        </p:sp>
        <p:sp>
          <p:nvSpPr>
            <p:cNvPr id="30" name="Freeform 29"/>
            <p:cNvSpPr>
              <a:spLocks/>
            </p:cNvSpPr>
            <p:nvPr/>
          </p:nvSpPr>
          <p:spPr bwMode="black">
            <a:xfrm>
              <a:off x="1817505" y="646870"/>
              <a:ext cx="62848" cy="214384"/>
            </a:xfrm>
            <a:custGeom>
              <a:avLst/>
              <a:gdLst/>
              <a:ahLst/>
              <a:cxnLst>
                <a:cxn ang="0">
                  <a:pos x="19" y="9"/>
                </a:cxn>
                <a:cxn ang="0">
                  <a:pos x="10" y="0"/>
                </a:cxn>
                <a:cxn ang="0">
                  <a:pos x="0" y="9"/>
                </a:cxn>
                <a:cxn ang="0">
                  <a:pos x="0" y="56"/>
                </a:cxn>
                <a:cxn ang="0">
                  <a:pos x="10" y="65"/>
                </a:cxn>
                <a:cxn ang="0">
                  <a:pos x="19" y="56"/>
                </a:cxn>
                <a:cxn ang="0">
                  <a:pos x="19" y="9"/>
                </a:cxn>
              </a:cxnLst>
              <a:rect l="0" t="0" r="r" b="b"/>
              <a:pathLst>
                <a:path w="19" h="65">
                  <a:moveTo>
                    <a:pt x="19" y="9"/>
                  </a:moveTo>
                  <a:cubicBezTo>
                    <a:pt x="19" y="4"/>
                    <a:pt x="15" y="0"/>
                    <a:pt x="10" y="0"/>
                  </a:cubicBezTo>
                  <a:cubicBezTo>
                    <a:pt x="5" y="0"/>
                    <a:pt x="0" y="4"/>
                    <a:pt x="0" y="9"/>
                  </a:cubicBezTo>
                  <a:cubicBezTo>
                    <a:pt x="0" y="56"/>
                    <a:pt x="0" y="56"/>
                    <a:pt x="0" y="56"/>
                  </a:cubicBezTo>
                  <a:cubicBezTo>
                    <a:pt x="0" y="61"/>
                    <a:pt x="5" y="65"/>
                    <a:pt x="10" y="65"/>
                  </a:cubicBezTo>
                  <a:cubicBezTo>
                    <a:pt x="15" y="65"/>
                    <a:pt x="19" y="61"/>
                    <a:pt x="19" y="56"/>
                  </a:cubicBezTo>
                  <a:lnTo>
                    <a:pt x="19" y="9"/>
                  </a:lnTo>
                  <a:close/>
                </a:path>
              </a:pathLst>
            </a:custGeom>
            <a:grpFill/>
            <a:ln w="9525">
              <a:noFill/>
              <a:round/>
              <a:headEnd/>
              <a:tailEnd/>
            </a:ln>
          </p:spPr>
          <p:txBody>
            <a:bodyPr/>
            <a:lstStyle/>
            <a:p>
              <a:endParaRPr lang="en-US" dirty="0">
                <a:latin typeface="+mj-lt"/>
              </a:endParaRPr>
            </a:p>
          </p:txBody>
        </p:sp>
        <p:sp>
          <p:nvSpPr>
            <p:cNvPr id="31" name="Freeform 30"/>
            <p:cNvSpPr>
              <a:spLocks/>
            </p:cNvSpPr>
            <p:nvPr/>
          </p:nvSpPr>
          <p:spPr bwMode="black">
            <a:xfrm>
              <a:off x="1991486" y="732931"/>
              <a:ext cx="62848" cy="128323"/>
            </a:xfrm>
            <a:custGeom>
              <a:avLst/>
              <a:gdLst/>
              <a:ahLst/>
              <a:cxnLst>
                <a:cxn ang="0">
                  <a:pos x="19" y="10"/>
                </a:cxn>
                <a:cxn ang="0">
                  <a:pos x="9" y="0"/>
                </a:cxn>
                <a:cxn ang="0">
                  <a:pos x="0" y="10"/>
                </a:cxn>
                <a:cxn ang="0">
                  <a:pos x="0" y="30"/>
                </a:cxn>
                <a:cxn ang="0">
                  <a:pos x="9" y="39"/>
                </a:cxn>
                <a:cxn ang="0">
                  <a:pos x="19" y="30"/>
                </a:cxn>
                <a:cxn ang="0">
                  <a:pos x="19" y="10"/>
                </a:cxn>
              </a:cxnLst>
              <a:rect l="0" t="0" r="r" b="b"/>
              <a:pathLst>
                <a:path w="19" h="39">
                  <a:moveTo>
                    <a:pt x="19" y="10"/>
                  </a:moveTo>
                  <a:cubicBezTo>
                    <a:pt x="19" y="4"/>
                    <a:pt x="15" y="0"/>
                    <a:pt x="9" y="0"/>
                  </a:cubicBezTo>
                  <a:cubicBezTo>
                    <a:pt x="4" y="0"/>
                    <a:pt x="0" y="4"/>
                    <a:pt x="0" y="10"/>
                  </a:cubicBezTo>
                  <a:cubicBezTo>
                    <a:pt x="0" y="30"/>
                    <a:pt x="0" y="30"/>
                    <a:pt x="0" y="30"/>
                  </a:cubicBezTo>
                  <a:cubicBezTo>
                    <a:pt x="0" y="35"/>
                    <a:pt x="4" y="39"/>
                    <a:pt x="9" y="39"/>
                  </a:cubicBezTo>
                  <a:cubicBezTo>
                    <a:pt x="15" y="39"/>
                    <a:pt x="19" y="35"/>
                    <a:pt x="19" y="30"/>
                  </a:cubicBezTo>
                  <a:lnTo>
                    <a:pt x="19" y="10"/>
                  </a:lnTo>
                  <a:close/>
                </a:path>
              </a:pathLst>
            </a:custGeom>
            <a:grpFill/>
            <a:ln w="9525">
              <a:noFill/>
              <a:round/>
              <a:headEnd/>
              <a:tailEnd/>
            </a:ln>
          </p:spPr>
          <p:txBody>
            <a:bodyPr/>
            <a:lstStyle/>
            <a:p>
              <a:endParaRPr lang="en-US" dirty="0">
                <a:latin typeface="+mj-lt"/>
              </a:endParaRPr>
            </a:p>
          </p:txBody>
        </p:sp>
      </p:grpSp>
      <p:cxnSp>
        <p:nvCxnSpPr>
          <p:cNvPr id="32" name="Straight Connector 31"/>
          <p:cNvCxnSpPr/>
          <p:nvPr/>
        </p:nvCxnSpPr>
        <p:spPr>
          <a:xfrm>
            <a:off x="0" y="4496324"/>
            <a:ext cx="9144000" cy="0"/>
          </a:xfrm>
          <a:prstGeom prst="line">
            <a:avLst/>
          </a:prstGeom>
          <a:ln>
            <a:gradFill flip="none" rotWithShape="1">
              <a:gsLst>
                <a:gs pos="0">
                  <a:srgbClr val="000000"/>
                </a:gs>
                <a:gs pos="100000">
                  <a:srgbClr val="000000"/>
                </a:gs>
                <a:gs pos="20000">
                  <a:schemeClr val="bg1">
                    <a:lumMod val="75000"/>
                  </a:schemeClr>
                </a:gs>
                <a:gs pos="80000">
                  <a:schemeClr val="bg1">
                    <a:lumMod val="75000"/>
                  </a:schemeClr>
                </a:gs>
                <a:gs pos="51000">
                  <a:schemeClr val="bg1"/>
                </a:gs>
              </a:gsLst>
              <a:lin ang="0" scaled="1"/>
              <a:tileRect/>
            </a:gradFill>
          </a:ln>
        </p:spPr>
        <p:style>
          <a:lnRef idx="2">
            <a:schemeClr val="accent1"/>
          </a:lnRef>
          <a:fillRef idx="0">
            <a:schemeClr val="accent1"/>
          </a:fillRef>
          <a:effectRef idx="1">
            <a:schemeClr val="accent1"/>
          </a:effectRef>
          <a:fontRef idx="minor">
            <a:schemeClr val="tx1"/>
          </a:fontRef>
        </p:style>
      </p:cxnSp>
      <p:sp>
        <p:nvSpPr>
          <p:cNvPr id="5" name="TextBox 4"/>
          <p:cNvSpPr txBox="1"/>
          <p:nvPr/>
        </p:nvSpPr>
        <p:spPr>
          <a:xfrm>
            <a:off x="245578" y="5367185"/>
            <a:ext cx="8618226" cy="400110"/>
          </a:xfrm>
          <a:prstGeom prst="rect">
            <a:avLst/>
          </a:prstGeom>
          <a:noFill/>
        </p:spPr>
        <p:txBody>
          <a:bodyPr wrap="square" rtlCol="0">
            <a:spAutoFit/>
          </a:bodyPr>
          <a:lstStyle/>
          <a:p>
            <a:r>
              <a:rPr lang="en-US" sz="2000" dirty="0">
                <a:solidFill>
                  <a:schemeClr val="tx1">
                    <a:lumMod val="75000"/>
                  </a:schemeClr>
                </a:solidFill>
              </a:rPr>
              <a:t>Inspire Growth, Productivity, and </a:t>
            </a:r>
            <a:r>
              <a:rPr lang="en-US" sz="2000" dirty="0" smtClean="0">
                <a:solidFill>
                  <a:schemeClr val="tx1">
                    <a:lumMod val="75000"/>
                  </a:schemeClr>
                </a:solidFill>
              </a:rPr>
              <a:t>Better </a:t>
            </a:r>
            <a:r>
              <a:rPr lang="en-US" sz="2000" dirty="0">
                <a:solidFill>
                  <a:schemeClr val="tx1">
                    <a:lumMod val="75000"/>
                  </a:schemeClr>
                </a:solidFill>
              </a:rPr>
              <a:t>Customer Interactions</a:t>
            </a:r>
          </a:p>
        </p:txBody>
      </p:sp>
    </p:spTree>
    <p:extLst>
      <p:ext uri="{BB962C8B-B14F-4D97-AF65-F5344CB8AC3E}">
        <p14:creationId xmlns:p14="http://schemas.microsoft.com/office/powerpoint/2010/main" val="2777000091"/>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500"/>
                                        <p:tgtEl>
                                          <p:spTgt spid="4"/>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fade">
                                      <p:cBhvr>
                                        <p:cTn id="15" dur="500"/>
                                        <p:tgtEl>
                                          <p:spTgt spid="11"/>
                                        </p:tgtEl>
                                      </p:cBhvr>
                                    </p:animEffect>
                                  </p:childTnLst>
                                </p:cTn>
                              </p:par>
                            </p:childTnLst>
                          </p:cTn>
                        </p:par>
                        <p:par>
                          <p:cTn id="16" fill="hold">
                            <p:stCondLst>
                              <p:cond delay="1500"/>
                            </p:stCondLst>
                            <p:childTnLst>
                              <p:par>
                                <p:cTn id="17" presetID="10" presetClass="entr" presetSubtype="0" fill="hold" nodeType="after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fade">
                                      <p:cBhvr>
                                        <p:cTn id="19" dur="500"/>
                                        <p:tgtEl>
                                          <p:spTgt spid="10"/>
                                        </p:tgtEl>
                                      </p:cBhvr>
                                    </p:animEffect>
                                  </p:childTnLst>
                                </p:cTn>
                              </p:par>
                            </p:childTnLst>
                          </p:cTn>
                        </p:par>
                        <p:par>
                          <p:cTn id="20" fill="hold">
                            <p:stCondLst>
                              <p:cond delay="2000"/>
                            </p:stCondLst>
                            <p:childTnLst>
                              <p:par>
                                <p:cTn id="21" presetID="10" presetClass="entr" presetSubtype="0" fill="hold" nodeType="after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fade">
                                      <p:cBhvr>
                                        <p:cTn id="23" dur="500"/>
                                        <p:tgtEl>
                                          <p:spTgt spid="3"/>
                                        </p:tgtEl>
                                      </p:cBhvr>
                                    </p:animEffect>
                                  </p:childTnLst>
                                </p:cTn>
                              </p:par>
                            </p:childTnLst>
                          </p:cTn>
                        </p:par>
                        <p:par>
                          <p:cTn id="24" fill="hold">
                            <p:stCondLst>
                              <p:cond delay="2500"/>
                            </p:stCondLst>
                            <p:childTnLst>
                              <p:par>
                                <p:cTn id="25" presetID="10" presetClass="entr" presetSubtype="0" fill="hold" nodeType="afterEffect">
                                  <p:stCondLst>
                                    <p:cond delay="0"/>
                                  </p:stCondLst>
                                  <p:childTnLst>
                                    <p:set>
                                      <p:cBhvr>
                                        <p:cTn id="26" dur="1" fill="hold">
                                          <p:stCondLst>
                                            <p:cond delay="0"/>
                                          </p:stCondLst>
                                        </p:cTn>
                                        <p:tgtEl>
                                          <p:spTgt spid="2"/>
                                        </p:tgtEl>
                                        <p:attrNameLst>
                                          <p:attrName>style.visibility</p:attrName>
                                        </p:attrNameLst>
                                      </p:cBhvr>
                                      <p:to>
                                        <p:strVal val="visible"/>
                                      </p:to>
                                    </p:set>
                                    <p:animEffect transition="in" filter="fade">
                                      <p:cBhvr>
                                        <p:cTn id="27" dur="500"/>
                                        <p:tgtEl>
                                          <p:spTgt spid="2"/>
                                        </p:tgtEl>
                                      </p:cBhvr>
                                    </p:animEffect>
                                  </p:childTnLst>
                                </p:cTn>
                              </p:par>
                            </p:childTnLst>
                          </p:cTn>
                        </p:par>
                        <p:par>
                          <p:cTn id="28" fill="hold">
                            <p:stCondLst>
                              <p:cond delay="3000"/>
                            </p:stCondLst>
                            <p:childTnLst>
                              <p:par>
                                <p:cTn id="29" presetID="10" presetClass="entr" presetSubtype="0" fill="hold" grpId="0" nodeType="afterEffect">
                                  <p:stCondLst>
                                    <p:cond delay="0"/>
                                  </p:stCondLst>
                                  <p:childTnLst>
                                    <p:set>
                                      <p:cBhvr>
                                        <p:cTn id="30" dur="1" fill="hold">
                                          <p:stCondLst>
                                            <p:cond delay="0"/>
                                          </p:stCondLst>
                                        </p:cTn>
                                        <p:tgtEl>
                                          <p:spTgt spid="16"/>
                                        </p:tgtEl>
                                        <p:attrNameLst>
                                          <p:attrName>style.visibility</p:attrName>
                                        </p:attrNameLst>
                                      </p:cBhvr>
                                      <p:to>
                                        <p:strVal val="visible"/>
                                      </p:to>
                                    </p:set>
                                    <p:animEffect transition="in" filter="fade">
                                      <p:cBhvr>
                                        <p:cTn id="31" dur="500"/>
                                        <p:tgtEl>
                                          <p:spTgt spid="16"/>
                                        </p:tgtEl>
                                      </p:cBhvr>
                                    </p:animEffect>
                                  </p:childTnLst>
                                </p:cTn>
                              </p:par>
                              <p:par>
                                <p:cTn id="32" presetID="10" presetClass="entr" presetSubtype="0" fill="hold" nodeType="withEffect">
                                  <p:stCondLst>
                                    <p:cond delay="0"/>
                                  </p:stCondLst>
                                  <p:childTnLst>
                                    <p:set>
                                      <p:cBhvr>
                                        <p:cTn id="33" dur="1" fill="hold">
                                          <p:stCondLst>
                                            <p:cond delay="0"/>
                                          </p:stCondLst>
                                        </p:cTn>
                                        <p:tgtEl>
                                          <p:spTgt spid="32"/>
                                        </p:tgtEl>
                                        <p:attrNameLst>
                                          <p:attrName>style.visibility</p:attrName>
                                        </p:attrNameLst>
                                      </p:cBhvr>
                                      <p:to>
                                        <p:strVal val="visible"/>
                                      </p:to>
                                    </p:set>
                                    <p:animEffect transition="in" filter="fade">
                                      <p:cBhvr>
                                        <p:cTn id="34" dur="500"/>
                                        <p:tgtEl>
                                          <p:spTgt spid="32"/>
                                        </p:tgtEl>
                                      </p:cBhvr>
                                    </p:animEffect>
                                  </p:childTnLst>
                                </p:cTn>
                              </p:par>
                            </p:childTnLst>
                          </p:cTn>
                        </p:par>
                        <p:par>
                          <p:cTn id="35" fill="hold">
                            <p:stCondLst>
                              <p:cond delay="3500"/>
                            </p:stCondLst>
                            <p:childTnLst>
                              <p:par>
                                <p:cTn id="36" presetID="10" presetClass="entr" presetSubtype="0" fill="hold" nodeType="afterEffect">
                                  <p:stCondLst>
                                    <p:cond delay="0"/>
                                  </p:stCondLst>
                                  <p:childTnLst>
                                    <p:set>
                                      <p:cBhvr>
                                        <p:cTn id="37" dur="1" fill="hold">
                                          <p:stCondLst>
                                            <p:cond delay="0"/>
                                          </p:stCondLst>
                                        </p:cTn>
                                        <p:tgtEl>
                                          <p:spTgt spid="17"/>
                                        </p:tgtEl>
                                        <p:attrNameLst>
                                          <p:attrName>style.visibility</p:attrName>
                                        </p:attrNameLst>
                                      </p:cBhvr>
                                      <p:to>
                                        <p:strVal val="visible"/>
                                      </p:to>
                                    </p:set>
                                    <p:animEffect transition="in" filter="fade">
                                      <p:cBhvr>
                                        <p:cTn id="38" dur="500"/>
                                        <p:tgtEl>
                                          <p:spTgt spid="17"/>
                                        </p:tgtEl>
                                      </p:cBhvr>
                                    </p:animEffect>
                                  </p:childTnLst>
                                </p:cTn>
                              </p:par>
                              <p:par>
                                <p:cTn id="39" presetID="10" presetClass="entr" presetSubtype="0" fill="hold" grpId="0" nodeType="withEffect">
                                  <p:stCondLst>
                                    <p:cond delay="0"/>
                                  </p:stCondLst>
                                  <p:childTnLst>
                                    <p:set>
                                      <p:cBhvr>
                                        <p:cTn id="40" dur="1" fill="hold">
                                          <p:stCondLst>
                                            <p:cond delay="0"/>
                                          </p:stCondLst>
                                        </p:cTn>
                                        <p:tgtEl>
                                          <p:spTgt spid="5"/>
                                        </p:tgtEl>
                                        <p:attrNameLst>
                                          <p:attrName>style.visibility</p:attrName>
                                        </p:attrNameLst>
                                      </p:cBhvr>
                                      <p:to>
                                        <p:strVal val="visible"/>
                                      </p:to>
                                    </p:set>
                                    <p:animEffect transition="in" filter="fade">
                                      <p:cBhvr>
                                        <p:cTn id="41"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5"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Picture 20" descr="G2.jpg"/>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a:off x="0" y="1181100"/>
            <a:ext cx="9144000" cy="5676900"/>
          </a:xfrm>
          <a:prstGeom prst="rect">
            <a:avLst/>
          </a:prstGeom>
        </p:spPr>
      </p:pic>
      <p:sp>
        <p:nvSpPr>
          <p:cNvPr id="11" name="Title 1"/>
          <p:cNvSpPr>
            <a:spLocks noGrp="1"/>
          </p:cNvSpPr>
          <p:nvPr>
            <p:ph type="title"/>
          </p:nvPr>
        </p:nvSpPr>
        <p:spPr>
          <a:xfrm>
            <a:off x="229702" y="202545"/>
            <a:ext cx="8588861" cy="838200"/>
          </a:xfrm>
        </p:spPr>
        <p:txBody>
          <a:bodyPr/>
          <a:lstStyle/>
          <a:p>
            <a:r>
              <a:rPr lang="en-US" sz="3200" dirty="0" smtClean="0">
                <a:solidFill>
                  <a:schemeClr val="bg1"/>
                </a:solidFill>
              </a:rPr>
              <a:t>Business Imperatives Place New </a:t>
            </a:r>
            <a:br>
              <a:rPr lang="en-US" sz="3200" dirty="0" smtClean="0">
                <a:solidFill>
                  <a:schemeClr val="bg1"/>
                </a:solidFill>
              </a:rPr>
            </a:br>
            <a:r>
              <a:rPr lang="en-US" sz="3200" dirty="0" smtClean="0">
                <a:solidFill>
                  <a:schemeClr val="bg1"/>
                </a:solidFill>
              </a:rPr>
              <a:t>Expectations on IT</a:t>
            </a:r>
            <a:endParaRPr lang="en-US" sz="3200" dirty="0">
              <a:solidFill>
                <a:schemeClr val="bg1"/>
              </a:solidFill>
            </a:endParaRPr>
          </a:p>
        </p:txBody>
      </p:sp>
      <p:grpSp>
        <p:nvGrpSpPr>
          <p:cNvPr id="12" name="Group 11"/>
          <p:cNvGrpSpPr/>
          <p:nvPr/>
        </p:nvGrpSpPr>
        <p:grpSpPr>
          <a:xfrm>
            <a:off x="1222475" y="1449036"/>
            <a:ext cx="7089648" cy="2786991"/>
            <a:chOff x="1222475" y="1449036"/>
            <a:chExt cx="7089648" cy="2786991"/>
          </a:xfrm>
        </p:grpSpPr>
        <p:pic>
          <p:nvPicPr>
            <p:cNvPr id="10" name="Picture 9" descr="H1.png"/>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1222475" y="1956123"/>
              <a:ext cx="7089648" cy="2279904"/>
            </a:xfrm>
            <a:prstGeom prst="rect">
              <a:avLst/>
            </a:prstGeom>
            <a:effectLst>
              <a:outerShdw blurRad="50800" dist="38100" dir="2700000" algn="tl" rotWithShape="0">
                <a:prstClr val="black">
                  <a:alpha val="40000"/>
                </a:prstClr>
              </a:outerShdw>
            </a:effectLst>
          </p:spPr>
        </p:pic>
        <p:sp>
          <p:nvSpPr>
            <p:cNvPr id="4" name="TextBox 3"/>
            <p:cNvSpPr txBox="1"/>
            <p:nvPr/>
          </p:nvSpPr>
          <p:spPr>
            <a:xfrm>
              <a:off x="1269653" y="1449036"/>
              <a:ext cx="2505200" cy="430887"/>
            </a:xfrm>
            <a:prstGeom prst="rect">
              <a:avLst/>
            </a:prstGeom>
            <a:noFill/>
          </p:spPr>
          <p:txBody>
            <a:bodyPr wrap="none" rtlCol="0">
              <a:spAutoFit/>
            </a:bodyPr>
            <a:lstStyle/>
            <a:p>
              <a:pPr marL="0" lvl="2"/>
              <a:r>
                <a:rPr lang="en-US" sz="2200" dirty="0">
                  <a:solidFill>
                    <a:srgbClr val="FF6600"/>
                  </a:solidFill>
                </a:rPr>
                <a:t>Business </a:t>
              </a:r>
              <a:r>
                <a:rPr lang="en-US" sz="2200" dirty="0" smtClean="0">
                  <a:solidFill>
                    <a:srgbClr val="FF6600"/>
                  </a:solidFill>
                </a:rPr>
                <a:t>Priorities</a:t>
              </a:r>
              <a:endParaRPr lang="en-US" sz="2200" dirty="0">
                <a:solidFill>
                  <a:srgbClr val="FF6600"/>
                </a:solidFill>
              </a:endParaRPr>
            </a:p>
          </p:txBody>
        </p:sp>
        <p:sp>
          <p:nvSpPr>
            <p:cNvPr id="20" name="TextBox 19"/>
            <p:cNvSpPr txBox="1"/>
            <p:nvPr/>
          </p:nvSpPr>
          <p:spPr>
            <a:xfrm>
              <a:off x="1439863" y="2173794"/>
              <a:ext cx="6319837" cy="1231106"/>
            </a:xfrm>
            <a:prstGeom prst="rect">
              <a:avLst/>
            </a:prstGeom>
            <a:noFill/>
          </p:spPr>
          <p:txBody>
            <a:bodyPr wrap="square" rtlCol="0">
              <a:spAutoFit/>
            </a:bodyPr>
            <a:lstStyle/>
            <a:p>
              <a:pPr marL="114300" lvl="3" indent="-114300">
                <a:spcBef>
                  <a:spcPts val="400"/>
                </a:spcBef>
                <a:buFont typeface="Arial"/>
                <a:buChar char="•"/>
              </a:pPr>
              <a:r>
                <a:rPr lang="en-US" sz="1600" dirty="0" smtClean="0">
                  <a:solidFill>
                    <a:schemeClr val="accent1">
                      <a:lumMod val="75000"/>
                    </a:schemeClr>
                  </a:solidFill>
                </a:rPr>
                <a:t>Grow the business</a:t>
              </a:r>
              <a:endParaRPr lang="en-US" sz="1600" dirty="0">
                <a:solidFill>
                  <a:schemeClr val="accent1">
                    <a:lumMod val="75000"/>
                  </a:schemeClr>
                </a:solidFill>
              </a:endParaRPr>
            </a:p>
            <a:p>
              <a:pPr marL="114300" lvl="3" indent="-114300">
                <a:spcBef>
                  <a:spcPts val="400"/>
                </a:spcBef>
                <a:buFont typeface="Arial"/>
                <a:buChar char="•"/>
              </a:pPr>
              <a:r>
                <a:rPr lang="en-US" sz="1600" dirty="0" smtClean="0">
                  <a:solidFill>
                    <a:schemeClr val="accent1">
                      <a:lumMod val="75000"/>
                    </a:schemeClr>
                  </a:solidFill>
                </a:rPr>
                <a:t>Increase workforce </a:t>
              </a:r>
              <a:r>
                <a:rPr lang="en-US" sz="1600" dirty="0">
                  <a:solidFill>
                    <a:schemeClr val="accent1">
                      <a:lumMod val="75000"/>
                    </a:schemeClr>
                  </a:solidFill>
                </a:rPr>
                <a:t>productivity</a:t>
              </a:r>
            </a:p>
            <a:p>
              <a:pPr marL="114300" lvl="3" indent="-114300">
                <a:spcBef>
                  <a:spcPts val="400"/>
                </a:spcBef>
                <a:buFont typeface="Arial"/>
                <a:buChar char="•"/>
              </a:pPr>
              <a:r>
                <a:rPr lang="en-US" sz="1600" dirty="0">
                  <a:solidFill>
                    <a:schemeClr val="accent1">
                      <a:lumMod val="75000"/>
                    </a:schemeClr>
                  </a:solidFill>
                </a:rPr>
                <a:t>Deliver personalized customer experiences</a:t>
              </a:r>
            </a:p>
            <a:p>
              <a:pPr marL="114300" lvl="3" indent="-114300">
                <a:spcBef>
                  <a:spcPts val="400"/>
                </a:spcBef>
                <a:buFont typeface="Arial"/>
                <a:buChar char="•"/>
              </a:pPr>
              <a:r>
                <a:rPr lang="en-US" sz="1600" dirty="0">
                  <a:solidFill>
                    <a:schemeClr val="accent1">
                      <a:lumMod val="75000"/>
                    </a:schemeClr>
                  </a:solidFill>
                </a:rPr>
                <a:t>Lower costs and deliver IT efficiencies </a:t>
              </a:r>
            </a:p>
          </p:txBody>
        </p:sp>
      </p:grpSp>
      <p:grpSp>
        <p:nvGrpSpPr>
          <p:cNvPr id="17" name="Group 16"/>
          <p:cNvGrpSpPr/>
          <p:nvPr/>
        </p:nvGrpSpPr>
        <p:grpSpPr>
          <a:xfrm>
            <a:off x="1269653" y="4027756"/>
            <a:ext cx="7083755" cy="2756582"/>
            <a:chOff x="1269653" y="4027756"/>
            <a:chExt cx="7083755" cy="2756582"/>
          </a:xfrm>
        </p:grpSpPr>
        <p:pic>
          <p:nvPicPr>
            <p:cNvPr id="9" name="Picture 8" descr="H2.png"/>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1269653" y="4522152"/>
              <a:ext cx="7083755" cy="2058966"/>
            </a:xfrm>
            <a:prstGeom prst="rect">
              <a:avLst/>
            </a:prstGeom>
            <a:effectLst>
              <a:outerShdw blurRad="50800" dist="38100" dir="2700000" algn="tl" rotWithShape="0">
                <a:prstClr val="black">
                  <a:alpha val="40000"/>
                </a:prstClr>
              </a:outerShdw>
            </a:effectLst>
          </p:spPr>
        </p:pic>
        <p:sp>
          <p:nvSpPr>
            <p:cNvPr id="14" name="TextBox 13"/>
            <p:cNvSpPr txBox="1"/>
            <p:nvPr/>
          </p:nvSpPr>
          <p:spPr>
            <a:xfrm>
              <a:off x="1296960" y="4027756"/>
              <a:ext cx="1684714" cy="430887"/>
            </a:xfrm>
            <a:prstGeom prst="rect">
              <a:avLst/>
            </a:prstGeom>
            <a:noFill/>
          </p:spPr>
          <p:txBody>
            <a:bodyPr wrap="none" rtlCol="0">
              <a:spAutoFit/>
            </a:bodyPr>
            <a:lstStyle/>
            <a:p>
              <a:pPr marL="177800" lvl="2" indent="-177800"/>
              <a:r>
                <a:rPr lang="en-US" sz="2200" dirty="0">
                  <a:solidFill>
                    <a:srgbClr val="6DB344"/>
                  </a:solidFill>
                </a:rPr>
                <a:t>IT Initiatives</a:t>
              </a:r>
            </a:p>
          </p:txBody>
        </p:sp>
        <p:sp>
          <p:nvSpPr>
            <p:cNvPr id="3" name="TextBox 2"/>
            <p:cNvSpPr txBox="1"/>
            <p:nvPr/>
          </p:nvSpPr>
          <p:spPr>
            <a:xfrm>
              <a:off x="1322361" y="4711976"/>
              <a:ext cx="6348440" cy="2072362"/>
            </a:xfrm>
            <a:prstGeom prst="rect">
              <a:avLst/>
            </a:prstGeom>
            <a:noFill/>
          </p:spPr>
          <p:txBody>
            <a:bodyPr wrap="square" rtlCol="0">
              <a:spAutoFit/>
            </a:bodyPr>
            <a:lstStyle/>
            <a:p>
              <a:pPr marL="177800" lvl="3" indent="-177800">
                <a:spcBef>
                  <a:spcPts val="400"/>
                </a:spcBef>
                <a:buFont typeface="Arial"/>
                <a:buChar char="•"/>
              </a:pPr>
              <a:r>
                <a:rPr lang="en-US" sz="1600" dirty="0">
                  <a:solidFill>
                    <a:schemeClr val="accent1">
                      <a:lumMod val="75000"/>
                    </a:schemeClr>
                  </a:solidFill>
                </a:rPr>
                <a:t>How can I ensure rapid, secure, and compliant infrastructure deployment?  </a:t>
              </a:r>
              <a:endParaRPr lang="en-US" sz="1600" dirty="0" smtClean="0">
                <a:solidFill>
                  <a:schemeClr val="accent1">
                    <a:lumMod val="75000"/>
                  </a:schemeClr>
                </a:solidFill>
              </a:endParaRPr>
            </a:p>
            <a:p>
              <a:pPr marL="177800" lvl="3" indent="-177800">
                <a:spcBef>
                  <a:spcPts val="400"/>
                </a:spcBef>
                <a:buFont typeface="Arial"/>
                <a:buChar char="•"/>
              </a:pPr>
              <a:r>
                <a:rPr lang="en-US" sz="1600" dirty="0">
                  <a:solidFill>
                    <a:schemeClr val="accent1">
                      <a:lumMod val="75000"/>
                    </a:schemeClr>
                  </a:solidFill>
                </a:rPr>
                <a:t>How can I rapidly deploy new business applications and services?</a:t>
              </a:r>
            </a:p>
            <a:p>
              <a:pPr marL="177800" lvl="3" indent="-177800">
                <a:spcBef>
                  <a:spcPts val="400"/>
                </a:spcBef>
                <a:buFont typeface="Arial"/>
                <a:buChar char="•"/>
              </a:pPr>
              <a:r>
                <a:rPr lang="en-US" sz="1600" dirty="0">
                  <a:solidFill>
                    <a:schemeClr val="accent1">
                      <a:lumMod val="75000"/>
                    </a:schemeClr>
                  </a:solidFill>
                </a:rPr>
                <a:t>How do I support mobility and BYOD?</a:t>
              </a:r>
            </a:p>
            <a:p>
              <a:pPr marL="177800" lvl="3" indent="-177800">
                <a:spcBef>
                  <a:spcPts val="400"/>
                </a:spcBef>
                <a:buFont typeface="Arial"/>
                <a:buChar char="•"/>
              </a:pPr>
              <a:r>
                <a:rPr lang="en-US" sz="1600" dirty="0" smtClean="0">
                  <a:solidFill>
                    <a:schemeClr val="accent1">
                      <a:lumMod val="75000"/>
                    </a:schemeClr>
                  </a:solidFill>
                </a:rPr>
                <a:t>How </a:t>
              </a:r>
              <a:r>
                <a:rPr lang="en-US" sz="1600" dirty="0">
                  <a:solidFill>
                    <a:schemeClr val="accent1">
                      <a:lumMod val="75000"/>
                    </a:schemeClr>
                  </a:solidFill>
                </a:rPr>
                <a:t>do I virtualize my network and data center</a:t>
              </a:r>
              <a:r>
                <a:rPr lang="en-US" sz="1600" dirty="0" smtClean="0">
                  <a:solidFill>
                    <a:schemeClr val="accent1">
                      <a:lumMod val="75000"/>
                    </a:schemeClr>
                  </a:solidFill>
                </a:rPr>
                <a:t>?</a:t>
              </a:r>
            </a:p>
            <a:p>
              <a:pPr marL="177800" lvl="3" indent="-177800">
                <a:spcBef>
                  <a:spcPts val="400"/>
                </a:spcBef>
                <a:buFont typeface="Arial"/>
                <a:buChar char="•"/>
              </a:pPr>
              <a:r>
                <a:rPr lang="en-US" sz="1600" dirty="0">
                  <a:solidFill>
                    <a:schemeClr val="accent1">
                      <a:lumMod val="75000"/>
                    </a:schemeClr>
                  </a:solidFill>
                </a:rPr>
                <a:t>What are my public, private, and hybrid cloud options?</a:t>
              </a:r>
            </a:p>
            <a:p>
              <a:pPr marL="0" lvl="3">
                <a:spcBef>
                  <a:spcPts val="400"/>
                </a:spcBef>
              </a:pPr>
              <a:endParaRPr lang="en-US" sz="1600" dirty="0">
                <a:solidFill>
                  <a:schemeClr val="accent1">
                    <a:lumMod val="75000"/>
                  </a:schemeClr>
                </a:solidFill>
              </a:endParaRPr>
            </a:p>
          </p:txBody>
        </p:sp>
      </p:grpSp>
      <p:cxnSp>
        <p:nvCxnSpPr>
          <p:cNvPr id="18" name="Straight Connector 17"/>
          <p:cNvCxnSpPr/>
          <p:nvPr/>
        </p:nvCxnSpPr>
        <p:spPr>
          <a:xfrm>
            <a:off x="6323" y="1171512"/>
            <a:ext cx="9144000" cy="0"/>
          </a:xfrm>
          <a:prstGeom prst="line">
            <a:avLst/>
          </a:prstGeom>
          <a:ln>
            <a:gradFill flip="none" rotWithShape="1">
              <a:gsLst>
                <a:gs pos="0">
                  <a:srgbClr val="000000"/>
                </a:gs>
                <a:gs pos="100000">
                  <a:srgbClr val="000000"/>
                </a:gs>
                <a:gs pos="20000">
                  <a:schemeClr val="bg1">
                    <a:lumMod val="75000"/>
                  </a:schemeClr>
                </a:gs>
                <a:gs pos="80000">
                  <a:schemeClr val="bg1">
                    <a:lumMod val="75000"/>
                  </a:schemeClr>
                </a:gs>
                <a:gs pos="51000">
                  <a:schemeClr val="bg1"/>
                </a:gs>
              </a:gsLst>
              <a:lin ang="0" scaled="1"/>
              <a:tileRect/>
            </a:gra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985938927"/>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1" fill="hold" nodeType="with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1000"/>
                                        <p:tgtEl>
                                          <p:spTgt spid="12"/>
                                        </p:tgtEl>
                                        <p:attrNameLst>
                                          <p:attrName>ppt_y</p:attrName>
                                        </p:attrNameLst>
                                      </p:cBhvr>
                                      <p:tavLst>
                                        <p:tav tm="0">
                                          <p:val>
                                            <p:strVal val="#ppt_y-#ppt_h*1.125000"/>
                                          </p:val>
                                        </p:tav>
                                        <p:tav tm="100000">
                                          <p:val>
                                            <p:strVal val="#ppt_y"/>
                                          </p:val>
                                        </p:tav>
                                      </p:tavLst>
                                    </p:anim>
                                    <p:animEffect transition="in" filter="wipe(down)">
                                      <p:cBhvr>
                                        <p:cTn id="8" dur="1000"/>
                                        <p:tgtEl>
                                          <p:spTgt spid="12"/>
                                        </p:tgtEl>
                                      </p:cBhvr>
                                    </p:animEffect>
                                  </p:childTnLst>
                                </p:cTn>
                              </p:par>
                            </p:childTnLst>
                          </p:cTn>
                        </p:par>
                        <p:par>
                          <p:cTn id="9" fill="hold">
                            <p:stCondLst>
                              <p:cond delay="1000"/>
                            </p:stCondLst>
                            <p:childTnLst>
                              <p:par>
                                <p:cTn id="10" presetID="12" presetClass="entr" presetSubtype="8" fill="hold" nodeType="afterEffect">
                                  <p:stCondLst>
                                    <p:cond delay="0"/>
                                  </p:stCondLst>
                                  <p:childTnLst>
                                    <p:set>
                                      <p:cBhvr>
                                        <p:cTn id="11" dur="1" fill="hold">
                                          <p:stCondLst>
                                            <p:cond delay="0"/>
                                          </p:stCondLst>
                                        </p:cTn>
                                        <p:tgtEl>
                                          <p:spTgt spid="17"/>
                                        </p:tgtEl>
                                        <p:attrNameLst>
                                          <p:attrName>style.visibility</p:attrName>
                                        </p:attrNameLst>
                                      </p:cBhvr>
                                      <p:to>
                                        <p:strVal val="visible"/>
                                      </p:to>
                                    </p:set>
                                    <p:anim calcmode="lin" valueType="num">
                                      <p:cBhvr additive="base">
                                        <p:cTn id="12" dur="1000"/>
                                        <p:tgtEl>
                                          <p:spTgt spid="17"/>
                                        </p:tgtEl>
                                        <p:attrNameLst>
                                          <p:attrName>ppt_x</p:attrName>
                                        </p:attrNameLst>
                                      </p:cBhvr>
                                      <p:tavLst>
                                        <p:tav tm="0">
                                          <p:val>
                                            <p:strVal val="#ppt_x-#ppt_w*1.125000"/>
                                          </p:val>
                                        </p:tav>
                                        <p:tav tm="100000">
                                          <p:val>
                                            <p:strVal val="#ppt_x"/>
                                          </p:val>
                                        </p:tav>
                                      </p:tavLst>
                                    </p:anim>
                                    <p:animEffect transition="in" filter="wipe(right)">
                                      <p:cBhvr>
                                        <p:cTn id="13"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Rectangle 25"/>
          <p:cNvSpPr/>
          <p:nvPr/>
        </p:nvSpPr>
        <p:spPr>
          <a:xfrm>
            <a:off x="0" y="5879459"/>
            <a:ext cx="9156991" cy="978540"/>
          </a:xfrm>
          <a:prstGeom prst="rect">
            <a:avLst/>
          </a:prstGeom>
          <a:solidFill>
            <a:schemeClr val="bg1"/>
          </a:solidFill>
          <a:ln>
            <a:noFill/>
          </a:ln>
          <a:effectLst>
            <a:outerShdw blurRad="76200" dist="50800" dir="5400000" algn="ctr" rotWithShape="0">
              <a:srgbClr val="000000">
                <a:alpha val="27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p>
        </p:txBody>
      </p:sp>
      <p:pic>
        <p:nvPicPr>
          <p:cNvPr id="11" name="Picture 10"/>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a:off x="6322869" y="4968585"/>
            <a:ext cx="2834122" cy="1889415"/>
          </a:xfrm>
          <a:prstGeom prst="rect">
            <a:avLst/>
          </a:prstGeom>
        </p:spPr>
      </p:pic>
      <p:pic>
        <p:nvPicPr>
          <p:cNvPr id="4" name="Picture 3"/>
          <p:cNvPicPr>
            <a:picLocks noChangeAspect="1"/>
          </p:cNvPicPr>
          <p:nvPr/>
        </p:nvPicPr>
        <p:blipFill rotWithShape="1">
          <a:blip r:embed="rId4" cstate="print">
            <a:extLst>
              <a:ext uri="{28A0092B-C50C-407E-A947-70E740481C1C}">
                <a14:useLocalDpi xmlns:a14="http://schemas.microsoft.com/office/drawing/2010/main"/>
              </a:ext>
            </a:extLst>
          </a:blip>
          <a:srcRect/>
          <a:stretch/>
        </p:blipFill>
        <p:spPr>
          <a:xfrm>
            <a:off x="12332" y="4968584"/>
            <a:ext cx="6310537" cy="1889415"/>
          </a:xfrm>
          <a:prstGeom prst="rect">
            <a:avLst/>
          </a:prstGeom>
        </p:spPr>
      </p:pic>
      <p:pic>
        <p:nvPicPr>
          <p:cNvPr id="25" name="Picture 24"/>
          <p:cNvPicPr>
            <a:picLocks noChangeAspect="1"/>
          </p:cNvPicPr>
          <p:nvPr/>
        </p:nvPicPr>
        <p:blipFill rotWithShape="1">
          <a:blip r:embed="rId5" cstate="print">
            <a:extLst>
              <a:ext uri="{28A0092B-C50C-407E-A947-70E740481C1C}">
                <a14:useLocalDpi xmlns:a14="http://schemas.microsoft.com/office/drawing/2010/main"/>
              </a:ext>
            </a:extLst>
          </a:blip>
          <a:srcRect/>
          <a:stretch/>
        </p:blipFill>
        <p:spPr>
          <a:xfrm>
            <a:off x="-17850" y="0"/>
            <a:ext cx="9174842" cy="3798050"/>
          </a:xfrm>
          <a:prstGeom prst="rect">
            <a:avLst/>
          </a:prstGeom>
        </p:spPr>
      </p:pic>
      <p:cxnSp>
        <p:nvCxnSpPr>
          <p:cNvPr id="47" name="Straight Connector 46"/>
          <p:cNvCxnSpPr/>
          <p:nvPr/>
        </p:nvCxnSpPr>
        <p:spPr>
          <a:xfrm>
            <a:off x="12332" y="4968584"/>
            <a:ext cx="9144000" cy="0"/>
          </a:xfrm>
          <a:prstGeom prst="line">
            <a:avLst/>
          </a:prstGeom>
          <a:ln>
            <a:gradFill flip="none" rotWithShape="1">
              <a:gsLst>
                <a:gs pos="0">
                  <a:srgbClr val="000000"/>
                </a:gs>
                <a:gs pos="100000">
                  <a:srgbClr val="000000"/>
                </a:gs>
                <a:gs pos="20000">
                  <a:schemeClr val="bg1">
                    <a:lumMod val="75000"/>
                  </a:schemeClr>
                </a:gs>
                <a:gs pos="80000">
                  <a:schemeClr val="bg1">
                    <a:lumMod val="75000"/>
                  </a:schemeClr>
                </a:gs>
                <a:gs pos="51000">
                  <a:schemeClr val="bg1"/>
                </a:gs>
              </a:gsLst>
              <a:lin ang="0" scaled="1"/>
              <a:tileRect/>
            </a:gradFill>
          </a:ln>
        </p:spPr>
        <p:style>
          <a:lnRef idx="2">
            <a:schemeClr val="accent1"/>
          </a:lnRef>
          <a:fillRef idx="0">
            <a:schemeClr val="accent1"/>
          </a:fillRef>
          <a:effectRef idx="1">
            <a:schemeClr val="accent1"/>
          </a:effectRef>
          <a:fontRef idx="minor">
            <a:schemeClr val="tx1"/>
          </a:fontRef>
        </p:style>
      </p:cxnSp>
      <p:cxnSp>
        <p:nvCxnSpPr>
          <p:cNvPr id="14" name="Straight Connector 13"/>
          <p:cNvCxnSpPr/>
          <p:nvPr/>
        </p:nvCxnSpPr>
        <p:spPr>
          <a:xfrm>
            <a:off x="-17851" y="3798050"/>
            <a:ext cx="9144000" cy="0"/>
          </a:xfrm>
          <a:prstGeom prst="line">
            <a:avLst/>
          </a:prstGeom>
          <a:ln>
            <a:gradFill flip="none" rotWithShape="1">
              <a:gsLst>
                <a:gs pos="0">
                  <a:srgbClr val="000000"/>
                </a:gs>
                <a:gs pos="100000">
                  <a:srgbClr val="000000"/>
                </a:gs>
                <a:gs pos="20000">
                  <a:schemeClr val="bg1">
                    <a:lumMod val="75000"/>
                  </a:schemeClr>
                </a:gs>
                <a:gs pos="80000">
                  <a:schemeClr val="bg1">
                    <a:lumMod val="75000"/>
                  </a:schemeClr>
                </a:gs>
                <a:gs pos="51000">
                  <a:schemeClr val="bg1"/>
                </a:gs>
              </a:gsLst>
              <a:lin ang="0" scaled="1"/>
              <a:tileRect/>
            </a:gradFill>
          </a:ln>
        </p:spPr>
        <p:style>
          <a:lnRef idx="2">
            <a:schemeClr val="accent1"/>
          </a:lnRef>
          <a:fillRef idx="0">
            <a:schemeClr val="accent1"/>
          </a:fillRef>
          <a:effectRef idx="1">
            <a:schemeClr val="accent1"/>
          </a:effectRef>
          <a:fontRef idx="minor">
            <a:schemeClr val="tx1"/>
          </a:fontRef>
        </p:style>
      </p:cxnSp>
      <p:sp>
        <p:nvSpPr>
          <p:cNvPr id="2" name="TextBox 1"/>
          <p:cNvSpPr txBox="1"/>
          <p:nvPr/>
        </p:nvSpPr>
        <p:spPr>
          <a:xfrm>
            <a:off x="135116" y="4039482"/>
            <a:ext cx="8991033" cy="707886"/>
          </a:xfrm>
          <a:prstGeom prst="rect">
            <a:avLst/>
          </a:prstGeom>
          <a:noFill/>
        </p:spPr>
        <p:txBody>
          <a:bodyPr wrap="square" rtlCol="0">
            <a:spAutoFit/>
          </a:bodyPr>
          <a:lstStyle/>
          <a:p>
            <a:r>
              <a:rPr lang="en-US" sz="4000" dirty="0" smtClean="0">
                <a:solidFill>
                  <a:srgbClr val="6DB344"/>
                </a:solidFill>
              </a:rPr>
              <a:t>Why Cisco</a:t>
            </a:r>
            <a:endParaRPr lang="en-US" sz="4000" dirty="0">
              <a:solidFill>
                <a:srgbClr val="6DB344"/>
              </a:solidFill>
            </a:endParaRPr>
          </a:p>
        </p:txBody>
      </p:sp>
      <p:sp>
        <p:nvSpPr>
          <p:cNvPr id="12" name="Rectangle 11"/>
          <p:cNvSpPr/>
          <p:nvPr/>
        </p:nvSpPr>
        <p:spPr>
          <a:xfrm>
            <a:off x="0" y="0"/>
            <a:ext cx="9144000" cy="3798050"/>
          </a:xfrm>
          <a:prstGeom prst="rect">
            <a:avLst/>
          </a:prstGeom>
          <a:gradFill flip="none" rotWithShape="1">
            <a:gsLst>
              <a:gs pos="65000">
                <a:schemeClr val="accent3">
                  <a:lumMod val="50000"/>
                  <a:alpha val="0"/>
                </a:schemeClr>
              </a:gs>
              <a:gs pos="0">
                <a:schemeClr val="accent3">
                  <a:lumMod val="50000"/>
                  <a:alpha val="70000"/>
                </a:schemeClr>
              </a:gs>
            </a:gsLst>
            <a:lin ang="342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p>
        </p:txBody>
      </p:sp>
      <p:grpSp>
        <p:nvGrpSpPr>
          <p:cNvPr id="10" name="Group 9"/>
          <p:cNvGrpSpPr/>
          <p:nvPr/>
        </p:nvGrpSpPr>
        <p:grpSpPr>
          <a:xfrm>
            <a:off x="4025901" y="4407971"/>
            <a:ext cx="4368800" cy="2085423"/>
            <a:chOff x="4368800" y="4573071"/>
            <a:chExt cx="4368800" cy="2085423"/>
          </a:xfrm>
        </p:grpSpPr>
        <p:pic>
          <p:nvPicPr>
            <p:cNvPr id="13" name="Picture 12" descr="GreenTab.png"/>
            <p:cNvPicPr>
              <a:picLocks noChangeAspect="1"/>
            </p:cNvPicPr>
            <p:nvPr/>
          </p:nvPicPr>
          <p:blipFill>
            <a:blip r:embed="rId6">
              <a:extLst>
                <a:ext uri="{28A0092B-C50C-407E-A947-70E740481C1C}">
                  <a14:useLocalDpi xmlns:a14="http://schemas.microsoft.com/office/drawing/2010/main"/>
                </a:ext>
              </a:extLst>
            </a:blip>
            <a:stretch>
              <a:fillRect/>
            </a:stretch>
          </p:blipFill>
          <p:spPr>
            <a:xfrm rot="10800000">
              <a:off x="4368800" y="4573071"/>
              <a:ext cx="4368800" cy="2085423"/>
            </a:xfrm>
            <a:prstGeom prst="rect">
              <a:avLst/>
            </a:prstGeom>
          </p:spPr>
        </p:pic>
        <p:sp>
          <p:nvSpPr>
            <p:cNvPr id="15" name="TextBox 14"/>
            <p:cNvSpPr txBox="1"/>
            <p:nvPr/>
          </p:nvSpPr>
          <p:spPr>
            <a:xfrm>
              <a:off x="4622377" y="4981687"/>
              <a:ext cx="3937424" cy="1477328"/>
            </a:xfrm>
            <a:prstGeom prst="rect">
              <a:avLst/>
            </a:prstGeom>
            <a:noFill/>
          </p:spPr>
          <p:txBody>
            <a:bodyPr wrap="square" rtlCol="0">
              <a:spAutoFit/>
            </a:bodyPr>
            <a:lstStyle/>
            <a:p>
              <a:r>
                <a:rPr lang="en-US" dirty="0" smtClean="0">
                  <a:ln w="18415" cmpd="sng">
                    <a:solidFill>
                      <a:srgbClr val="FFFFFF"/>
                    </a:solidFill>
                    <a:prstDash val="solid"/>
                  </a:ln>
                  <a:solidFill>
                    <a:srgbClr val="FFFFFF"/>
                  </a:solidFill>
                </a:rPr>
                <a:t>Discover </a:t>
              </a:r>
              <a:r>
                <a:rPr lang="en-US" dirty="0">
                  <a:ln w="18415" cmpd="sng">
                    <a:solidFill>
                      <a:srgbClr val="FFFFFF"/>
                    </a:solidFill>
                    <a:prstDash val="solid"/>
                  </a:ln>
                  <a:solidFill>
                    <a:srgbClr val="FFFFFF"/>
                  </a:solidFill>
                </a:rPr>
                <a:t>how our solutions help you provide innovative and compelling experiences to your customers, clients, patients, or citizens when it matters most. </a:t>
              </a:r>
            </a:p>
          </p:txBody>
        </p:sp>
      </p:grpSp>
    </p:spTree>
    <p:extLst>
      <p:ext uri="{BB962C8B-B14F-4D97-AF65-F5344CB8AC3E}">
        <p14:creationId xmlns:p14="http://schemas.microsoft.com/office/powerpoint/2010/main" val="331889578"/>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with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down)">
                                      <p:cBhvr>
                                        <p:cTn id="7" dur="1000"/>
                                        <p:tgtEl>
                                          <p:spTgt spid="25"/>
                                        </p:tgtEl>
                                      </p:cBhvr>
                                    </p:animEffect>
                                  </p:childTnLst>
                                </p:cTn>
                              </p:par>
                              <p:par>
                                <p:cTn id="8" presetID="22" presetClass="entr" presetSubtype="1"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wipe(up)">
                                      <p:cBhvr>
                                        <p:cTn id="10" dur="1000"/>
                                        <p:tgtEl>
                                          <p:spTgt spid="4"/>
                                        </p:tgtEl>
                                      </p:cBhvr>
                                    </p:animEffect>
                                  </p:childTnLst>
                                </p:cTn>
                              </p:par>
                              <p:par>
                                <p:cTn id="11" presetID="10" presetClass="entr" presetSubtype="0" fill="hold" nodeType="withEffect">
                                  <p:stCondLst>
                                    <p:cond delay="0"/>
                                  </p:stCondLst>
                                  <p:childTnLst>
                                    <p:set>
                                      <p:cBhvr>
                                        <p:cTn id="12" dur="1" fill="hold">
                                          <p:stCondLst>
                                            <p:cond delay="0"/>
                                          </p:stCondLst>
                                        </p:cTn>
                                        <p:tgtEl>
                                          <p:spTgt spid="47"/>
                                        </p:tgtEl>
                                        <p:attrNameLst>
                                          <p:attrName>style.visibility</p:attrName>
                                        </p:attrNameLst>
                                      </p:cBhvr>
                                      <p:to>
                                        <p:strVal val="visible"/>
                                      </p:to>
                                    </p:set>
                                    <p:animEffect transition="in" filter="fade">
                                      <p:cBhvr>
                                        <p:cTn id="13" dur="500"/>
                                        <p:tgtEl>
                                          <p:spTgt spid="47"/>
                                        </p:tgtEl>
                                      </p:cBhvr>
                                    </p:animEffect>
                                  </p:childTnLst>
                                </p:cTn>
                              </p:par>
                              <p:par>
                                <p:cTn id="14" presetID="10" presetClass="entr" presetSubtype="0" fill="hold" nodeType="withEffect">
                                  <p:stCondLst>
                                    <p:cond delay="0"/>
                                  </p:stCondLst>
                                  <p:childTnLst>
                                    <p:set>
                                      <p:cBhvr>
                                        <p:cTn id="15" dur="1" fill="hold">
                                          <p:stCondLst>
                                            <p:cond delay="0"/>
                                          </p:stCondLst>
                                        </p:cTn>
                                        <p:tgtEl>
                                          <p:spTgt spid="14"/>
                                        </p:tgtEl>
                                        <p:attrNameLst>
                                          <p:attrName>style.visibility</p:attrName>
                                        </p:attrNameLst>
                                      </p:cBhvr>
                                      <p:to>
                                        <p:strVal val="visible"/>
                                      </p:to>
                                    </p:set>
                                    <p:animEffect transition="in" filter="fade">
                                      <p:cBhvr>
                                        <p:cTn id="16" dur="500"/>
                                        <p:tgtEl>
                                          <p:spTgt spid="14"/>
                                        </p:tgtEl>
                                      </p:cBhvr>
                                    </p:animEffect>
                                  </p:childTnLst>
                                </p:cTn>
                              </p:par>
                              <p:par>
                                <p:cTn id="17" presetID="22" presetClass="entr" presetSubtype="1" fill="hold" nodeType="with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wipe(up)">
                                      <p:cBhvr>
                                        <p:cTn id="19" dur="1000"/>
                                        <p:tgtEl>
                                          <p:spTgt spid="11"/>
                                        </p:tgtEl>
                                      </p:cBhvr>
                                    </p:animEffect>
                                  </p:childTnLst>
                                </p:cTn>
                              </p:par>
                            </p:childTnLst>
                          </p:cTn>
                        </p:par>
                        <p:par>
                          <p:cTn id="20" fill="hold">
                            <p:stCondLst>
                              <p:cond delay="1000"/>
                            </p:stCondLst>
                            <p:childTnLst>
                              <p:par>
                                <p:cTn id="21" presetID="12" presetClass="entr" presetSubtype="1" fill="hold" nodeType="afterEffect">
                                  <p:stCondLst>
                                    <p:cond delay="0"/>
                                  </p:stCondLst>
                                  <p:childTnLst>
                                    <p:set>
                                      <p:cBhvr>
                                        <p:cTn id="22" dur="1" fill="hold">
                                          <p:stCondLst>
                                            <p:cond delay="0"/>
                                          </p:stCondLst>
                                        </p:cTn>
                                        <p:tgtEl>
                                          <p:spTgt spid="10"/>
                                        </p:tgtEl>
                                        <p:attrNameLst>
                                          <p:attrName>style.visibility</p:attrName>
                                        </p:attrNameLst>
                                      </p:cBhvr>
                                      <p:to>
                                        <p:strVal val="visible"/>
                                      </p:to>
                                    </p:set>
                                    <p:anim calcmode="lin" valueType="num">
                                      <p:cBhvr additive="base">
                                        <p:cTn id="23" dur="1000"/>
                                        <p:tgtEl>
                                          <p:spTgt spid="10"/>
                                        </p:tgtEl>
                                        <p:attrNameLst>
                                          <p:attrName>ppt_y</p:attrName>
                                        </p:attrNameLst>
                                      </p:cBhvr>
                                      <p:tavLst>
                                        <p:tav tm="0">
                                          <p:val>
                                            <p:strVal val="#ppt_y-#ppt_h*1.125000"/>
                                          </p:val>
                                        </p:tav>
                                        <p:tav tm="100000">
                                          <p:val>
                                            <p:strVal val="#ppt_y"/>
                                          </p:val>
                                        </p:tav>
                                      </p:tavLst>
                                    </p:anim>
                                    <p:animEffect transition="in" filter="wipe(down)">
                                      <p:cBhvr>
                                        <p:cTn id="24" dur="1000"/>
                                        <p:tgtEl>
                                          <p:spTgt spid="10"/>
                                        </p:tgtEl>
                                      </p:cBhvr>
                                    </p:animEffect>
                                  </p:childTnLst>
                                </p:cTn>
                              </p:par>
                            </p:childTnLst>
                          </p:cTn>
                        </p:par>
                        <p:par>
                          <p:cTn id="25" fill="hold">
                            <p:stCondLst>
                              <p:cond delay="2000"/>
                            </p:stCondLst>
                            <p:childTnLst>
                              <p:par>
                                <p:cTn id="26" presetID="26" presetClass="emph" presetSubtype="0" fill="hold" nodeType="afterEffect">
                                  <p:stCondLst>
                                    <p:cond delay="0"/>
                                  </p:stCondLst>
                                  <p:childTnLst>
                                    <p:animEffect transition="out" filter="fade">
                                      <p:cBhvr>
                                        <p:cTn id="27" dur="500" tmFilter="0, 0; .2, .5; .8, .5; 1, 0"/>
                                        <p:tgtEl>
                                          <p:spTgt spid="10"/>
                                        </p:tgtEl>
                                      </p:cBhvr>
                                    </p:animEffect>
                                    <p:animScale>
                                      <p:cBhvr>
                                        <p:cTn id="28" dur="250" autoRev="1" fill="hold"/>
                                        <p:tgtEl>
                                          <p:spTgt spid="10"/>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MAI68083.jpg"/>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flipH="1">
            <a:off x="1130299" y="1171513"/>
            <a:ext cx="8020023" cy="5686487"/>
          </a:xfrm>
          <a:prstGeom prst="rect">
            <a:avLst/>
          </a:prstGeom>
        </p:spPr>
      </p:pic>
      <p:sp>
        <p:nvSpPr>
          <p:cNvPr id="12" name="Rectangle 11"/>
          <p:cNvSpPr/>
          <p:nvPr/>
        </p:nvSpPr>
        <p:spPr>
          <a:xfrm>
            <a:off x="0" y="1171513"/>
            <a:ext cx="9150323" cy="5686488"/>
          </a:xfrm>
          <a:prstGeom prst="rect">
            <a:avLst/>
          </a:prstGeom>
          <a:gradFill flip="none" rotWithShape="1">
            <a:gsLst>
              <a:gs pos="74000">
                <a:srgbClr val="FFFFFF"/>
              </a:gs>
              <a:gs pos="29000">
                <a:schemeClr val="bg1">
                  <a:alpha val="0"/>
                </a:schemeClr>
              </a:gs>
              <a:gs pos="55000">
                <a:srgbClr val="FFFFFF">
                  <a:alpha val="84000"/>
                </a:srgbClr>
              </a:gs>
            </a:gsLst>
            <a:lin ang="10800000" scaled="0"/>
            <a:tileRect/>
          </a:gradFill>
          <a:ln>
            <a:noFill/>
          </a:ln>
          <a:effectLst>
            <a:outerShdw blurRad="76200" dist="50800" dir="5400000" algn="ctr" rotWithShape="0">
              <a:srgbClr val="000000">
                <a:alpha val="27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p>
        </p:txBody>
      </p:sp>
      <p:sp>
        <p:nvSpPr>
          <p:cNvPr id="15" name="Rectangle 14"/>
          <p:cNvSpPr/>
          <p:nvPr/>
        </p:nvSpPr>
        <p:spPr>
          <a:xfrm>
            <a:off x="334964" y="1657763"/>
            <a:ext cx="5138737" cy="4324261"/>
          </a:xfrm>
          <a:prstGeom prst="rect">
            <a:avLst/>
          </a:prstGeom>
          <a:noFill/>
        </p:spPr>
        <p:txBody>
          <a:bodyPr wrap="square">
            <a:spAutoFit/>
          </a:bodyPr>
          <a:lstStyle/>
          <a:p>
            <a:pPr marL="285750" lvl="0" indent="-285750">
              <a:lnSpc>
                <a:spcPct val="150000"/>
              </a:lnSpc>
              <a:spcBef>
                <a:spcPts val="600"/>
              </a:spcBef>
              <a:buFont typeface="Arial"/>
              <a:buChar char="•"/>
            </a:pPr>
            <a:r>
              <a:rPr lang="en-US" sz="2000" b="1" dirty="0" smtClean="0"/>
              <a:t>28 Years of IT Industry leadership</a:t>
            </a:r>
          </a:p>
          <a:p>
            <a:pPr marL="285750" lvl="0" indent="-285750">
              <a:lnSpc>
                <a:spcPct val="150000"/>
              </a:lnSpc>
              <a:spcBef>
                <a:spcPts val="600"/>
              </a:spcBef>
              <a:buFont typeface="Arial"/>
              <a:buChar char="•"/>
            </a:pPr>
            <a:r>
              <a:rPr lang="en-US" sz="2000" b="1" dirty="0" smtClean="0"/>
              <a:t>Broadest Portfolio in the Industry</a:t>
            </a:r>
          </a:p>
          <a:p>
            <a:pPr marL="285750" lvl="0" indent="-285750">
              <a:lnSpc>
                <a:spcPct val="150000"/>
              </a:lnSpc>
              <a:spcBef>
                <a:spcPts val="600"/>
              </a:spcBef>
              <a:buFont typeface="Arial"/>
              <a:buChar char="•"/>
            </a:pPr>
            <a:r>
              <a:rPr lang="en-US" sz="2000" b="1" dirty="0" smtClean="0"/>
              <a:t>Global </a:t>
            </a:r>
            <a:r>
              <a:rPr lang="en-US" sz="2000" b="1" dirty="0"/>
              <a:t>n</a:t>
            </a:r>
            <a:r>
              <a:rPr lang="en-US" sz="2000" b="1" dirty="0" smtClean="0"/>
              <a:t>etwork of partners</a:t>
            </a:r>
            <a:endParaRPr lang="en-US" sz="2000" b="1" dirty="0"/>
          </a:p>
          <a:p>
            <a:pPr marL="285750" indent="-285750">
              <a:lnSpc>
                <a:spcPct val="150000"/>
              </a:lnSpc>
              <a:spcBef>
                <a:spcPts val="600"/>
              </a:spcBef>
              <a:buFont typeface="Arial"/>
              <a:buChar char="•"/>
            </a:pPr>
            <a:r>
              <a:rPr lang="en-US" sz="2000" b="1" dirty="0"/>
              <a:t>Best in class total cost of ownership</a:t>
            </a:r>
          </a:p>
          <a:p>
            <a:pPr marL="285750" indent="-285750">
              <a:lnSpc>
                <a:spcPct val="150000"/>
              </a:lnSpc>
              <a:spcBef>
                <a:spcPts val="600"/>
              </a:spcBef>
              <a:buFont typeface="Arial"/>
              <a:buChar char="•"/>
            </a:pPr>
            <a:r>
              <a:rPr lang="en-US" sz="2000" b="1" dirty="0"/>
              <a:t>Multi-billion dollar R&amp;D Investments</a:t>
            </a:r>
          </a:p>
          <a:p>
            <a:pPr marL="285750" lvl="0" indent="-285750">
              <a:lnSpc>
                <a:spcPct val="150000"/>
              </a:lnSpc>
              <a:spcBef>
                <a:spcPts val="600"/>
              </a:spcBef>
              <a:buFont typeface="Arial"/>
              <a:buChar char="•"/>
            </a:pPr>
            <a:r>
              <a:rPr lang="en-US" sz="2000" b="1" dirty="0" smtClean="0"/>
              <a:t>Software-enabled Services</a:t>
            </a:r>
            <a:endParaRPr lang="en-US" sz="2000" b="1" dirty="0"/>
          </a:p>
          <a:p>
            <a:pPr marL="285750" lvl="0" indent="-285750">
              <a:lnSpc>
                <a:spcPct val="150000"/>
              </a:lnSpc>
              <a:spcBef>
                <a:spcPts val="600"/>
              </a:spcBef>
              <a:buFont typeface="Arial"/>
              <a:buChar char="•"/>
            </a:pPr>
            <a:r>
              <a:rPr lang="en-US" sz="2000" b="1" dirty="0" smtClean="0"/>
              <a:t>Flexible consumption model options</a:t>
            </a:r>
            <a:endParaRPr lang="en-US" sz="2000" b="1" dirty="0"/>
          </a:p>
          <a:p>
            <a:pPr marL="285750" indent="-285750">
              <a:lnSpc>
                <a:spcPct val="150000"/>
              </a:lnSpc>
              <a:spcBef>
                <a:spcPts val="600"/>
              </a:spcBef>
              <a:buFont typeface="Arial"/>
              <a:buChar char="•"/>
            </a:pPr>
            <a:r>
              <a:rPr lang="en-US" sz="2000" b="1" dirty="0" smtClean="0"/>
              <a:t>Rapid </a:t>
            </a:r>
            <a:r>
              <a:rPr lang="en-US" sz="2000" b="1" dirty="0"/>
              <a:t>to d</a:t>
            </a:r>
            <a:r>
              <a:rPr lang="en-US" sz="2000" b="1" dirty="0" smtClean="0"/>
              <a:t>eploy, </a:t>
            </a:r>
            <a:r>
              <a:rPr lang="en-US" sz="2000" b="1" dirty="0"/>
              <a:t>e</a:t>
            </a:r>
            <a:r>
              <a:rPr lang="en-US" sz="2000" b="1" dirty="0" smtClean="0"/>
              <a:t>asy to operate</a:t>
            </a:r>
          </a:p>
        </p:txBody>
      </p:sp>
      <p:sp>
        <p:nvSpPr>
          <p:cNvPr id="11" name="Title 1"/>
          <p:cNvSpPr>
            <a:spLocks noGrp="1"/>
          </p:cNvSpPr>
          <p:nvPr>
            <p:ph type="title"/>
          </p:nvPr>
        </p:nvSpPr>
        <p:spPr>
          <a:xfrm>
            <a:off x="229702" y="202545"/>
            <a:ext cx="8588861" cy="838200"/>
          </a:xfrm>
        </p:spPr>
        <p:txBody>
          <a:bodyPr/>
          <a:lstStyle/>
          <a:p>
            <a:r>
              <a:rPr lang="en-US" sz="3200" dirty="0" smtClean="0">
                <a:solidFill>
                  <a:schemeClr val="bg1"/>
                </a:solidFill>
              </a:rPr>
              <a:t>Why </a:t>
            </a:r>
            <a:r>
              <a:rPr lang="en-US" sz="3200" smtClean="0">
                <a:solidFill>
                  <a:schemeClr val="bg1"/>
                </a:solidFill>
              </a:rPr>
              <a:t>Cisco </a:t>
            </a:r>
            <a:r>
              <a:rPr lang="en-US">
                <a:solidFill>
                  <a:schemeClr val="bg1"/>
                </a:solidFill>
              </a:rPr>
              <a:t>Made-for-Midmarket Portfolio</a:t>
            </a:r>
            <a:r>
              <a:rPr lang="en-US" sz="3200" dirty="0" smtClean="0">
                <a:solidFill>
                  <a:schemeClr val="bg1"/>
                </a:solidFill>
              </a:rPr>
              <a:t>?</a:t>
            </a:r>
            <a:endParaRPr lang="en-US" sz="3200" dirty="0">
              <a:solidFill>
                <a:schemeClr val="bg1"/>
              </a:solidFill>
            </a:endParaRPr>
          </a:p>
        </p:txBody>
      </p:sp>
      <p:cxnSp>
        <p:nvCxnSpPr>
          <p:cNvPr id="6" name="Straight Connector 5"/>
          <p:cNvCxnSpPr/>
          <p:nvPr/>
        </p:nvCxnSpPr>
        <p:spPr>
          <a:xfrm>
            <a:off x="6323" y="1171512"/>
            <a:ext cx="9144000" cy="0"/>
          </a:xfrm>
          <a:prstGeom prst="line">
            <a:avLst/>
          </a:prstGeom>
          <a:ln>
            <a:gradFill flip="none" rotWithShape="1">
              <a:gsLst>
                <a:gs pos="0">
                  <a:srgbClr val="000000"/>
                </a:gs>
                <a:gs pos="100000">
                  <a:srgbClr val="000000"/>
                </a:gs>
                <a:gs pos="20000">
                  <a:schemeClr val="bg1">
                    <a:lumMod val="75000"/>
                  </a:schemeClr>
                </a:gs>
                <a:gs pos="80000">
                  <a:schemeClr val="bg1">
                    <a:lumMod val="75000"/>
                  </a:schemeClr>
                </a:gs>
                <a:gs pos="51000">
                  <a:schemeClr val="bg1"/>
                </a:gs>
              </a:gsLst>
              <a:lin ang="0" scaled="1"/>
              <a:tileRect/>
            </a:gra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287511702"/>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up)">
                                      <p:cBhvr>
                                        <p:cTn id="7" dur="10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descr="G2.jpg"/>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a:off x="0" y="1171512"/>
            <a:ext cx="9144000" cy="5686488"/>
          </a:xfrm>
          <a:prstGeom prst="rect">
            <a:avLst/>
          </a:prstGeom>
        </p:spPr>
      </p:pic>
      <p:sp>
        <p:nvSpPr>
          <p:cNvPr id="11" name="Title 1"/>
          <p:cNvSpPr>
            <a:spLocks noGrp="1"/>
          </p:cNvSpPr>
          <p:nvPr>
            <p:ph type="title"/>
          </p:nvPr>
        </p:nvSpPr>
        <p:spPr>
          <a:xfrm>
            <a:off x="229702" y="202545"/>
            <a:ext cx="8588861" cy="838200"/>
          </a:xfrm>
        </p:spPr>
        <p:txBody>
          <a:bodyPr/>
          <a:lstStyle/>
          <a:p>
            <a:r>
              <a:rPr lang="en-US" sz="3200" dirty="0" smtClean="0">
                <a:solidFill>
                  <a:schemeClr val="bg1"/>
                </a:solidFill>
              </a:rPr>
              <a:t>Cisco’s Made-for-Midmarket Portfolio</a:t>
            </a:r>
            <a:endParaRPr lang="en-US" sz="3200" dirty="0">
              <a:solidFill>
                <a:schemeClr val="bg1"/>
              </a:solidFill>
            </a:endParaRPr>
          </a:p>
        </p:txBody>
      </p:sp>
      <p:pic>
        <p:nvPicPr>
          <p:cNvPr id="14" name="Picture 13" descr="G2.jpg"/>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a:off x="-12700" y="1273112"/>
            <a:ext cx="9144000" cy="5686488"/>
          </a:xfrm>
          <a:prstGeom prst="rect">
            <a:avLst/>
          </a:prstGeom>
        </p:spPr>
      </p:pic>
      <p:sp>
        <p:nvSpPr>
          <p:cNvPr id="15" name="Rectangle 14"/>
          <p:cNvSpPr/>
          <p:nvPr/>
        </p:nvSpPr>
        <p:spPr>
          <a:xfrm>
            <a:off x="-12700" y="6055950"/>
            <a:ext cx="9144000" cy="890952"/>
          </a:xfrm>
          <a:prstGeom prst="rect">
            <a:avLst/>
          </a:prstGeom>
          <a:gradFill flip="none" rotWithShape="1">
            <a:gsLst>
              <a:gs pos="0">
                <a:srgbClr val="FFFFFF">
                  <a:alpha val="0"/>
                </a:srgbClr>
              </a:gs>
              <a:gs pos="100000">
                <a:schemeClr val="tx1">
                  <a:lumMod val="40000"/>
                  <a:lumOff val="60000"/>
                </a:schemeClr>
              </a:gs>
            </a:gsLst>
            <a:lin ang="54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p>
        </p:txBody>
      </p:sp>
      <p:sp>
        <p:nvSpPr>
          <p:cNvPr id="23" name="Oval 22"/>
          <p:cNvSpPr/>
          <p:nvPr/>
        </p:nvSpPr>
        <p:spPr>
          <a:xfrm>
            <a:off x="-127001" y="6375401"/>
            <a:ext cx="9290075" cy="495300"/>
          </a:xfrm>
          <a:prstGeom prst="ellipse">
            <a:avLst/>
          </a:prstGeom>
          <a:gradFill flip="none" rotWithShape="1">
            <a:gsLst>
              <a:gs pos="0">
                <a:schemeClr val="tx1">
                  <a:lumMod val="75000"/>
                </a:schemeClr>
              </a:gs>
              <a:gs pos="100000">
                <a:schemeClr val="tx1">
                  <a:lumMod val="20000"/>
                  <a:lumOff val="80000"/>
                  <a:alpha val="0"/>
                </a:schemeClr>
              </a:gs>
            </a:gsLst>
            <a:path path="shape">
              <a:fillToRect l="50000" t="50000" r="50000" b="5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p>
        </p:txBody>
      </p:sp>
      <p:pic>
        <p:nvPicPr>
          <p:cNvPr id="24" name="Picture 23" descr="Person1.png"/>
          <p:cNvPicPr>
            <a:picLocks noChangeAspect="1"/>
          </p:cNvPicPr>
          <p:nvPr/>
        </p:nvPicPr>
        <p:blipFill rotWithShape="1">
          <a:blip r:embed="rId4" cstate="print">
            <a:extLst>
              <a:ext uri="{28A0092B-C50C-407E-A947-70E740481C1C}">
                <a14:useLocalDpi xmlns:a14="http://schemas.microsoft.com/office/drawing/2010/main"/>
              </a:ext>
            </a:extLst>
          </a:blip>
          <a:srcRect/>
          <a:stretch/>
        </p:blipFill>
        <p:spPr>
          <a:xfrm>
            <a:off x="1302567" y="2912432"/>
            <a:ext cx="2551084" cy="3759078"/>
          </a:xfrm>
          <a:prstGeom prst="rect">
            <a:avLst/>
          </a:prstGeom>
          <a:effectLst>
            <a:glow rad="762000">
              <a:schemeClr val="bg1">
                <a:alpha val="44000"/>
              </a:schemeClr>
            </a:glow>
          </a:effectLst>
        </p:spPr>
      </p:pic>
      <p:pic>
        <p:nvPicPr>
          <p:cNvPr id="25" name="Picture 24" descr="Person3.png"/>
          <p:cNvPicPr>
            <a:picLocks noChangeAspect="1"/>
          </p:cNvPicPr>
          <p:nvPr/>
        </p:nvPicPr>
        <p:blipFill rotWithShape="1">
          <a:blip r:embed="rId5" cstate="print">
            <a:extLst>
              <a:ext uri="{28A0092B-C50C-407E-A947-70E740481C1C}">
                <a14:useLocalDpi xmlns:a14="http://schemas.microsoft.com/office/drawing/2010/main"/>
              </a:ext>
            </a:extLst>
          </a:blip>
          <a:srcRect/>
          <a:stretch/>
        </p:blipFill>
        <p:spPr>
          <a:xfrm>
            <a:off x="239414" y="2874516"/>
            <a:ext cx="1228253" cy="3792987"/>
          </a:xfrm>
          <a:prstGeom prst="rect">
            <a:avLst/>
          </a:prstGeom>
          <a:effectLst>
            <a:glow rad="762000">
              <a:schemeClr val="bg1">
                <a:alpha val="44000"/>
              </a:schemeClr>
            </a:glow>
          </a:effectLst>
        </p:spPr>
      </p:pic>
      <p:pic>
        <p:nvPicPr>
          <p:cNvPr id="26" name="Picture 25" descr="P3.png"/>
          <p:cNvPicPr>
            <a:picLocks noChangeAspect="1"/>
          </p:cNvPicPr>
          <p:nvPr/>
        </p:nvPicPr>
        <p:blipFill rotWithShape="1">
          <a:blip r:embed="rId6" cstate="print">
            <a:extLst>
              <a:ext uri="{28A0092B-C50C-407E-A947-70E740481C1C}">
                <a14:useLocalDpi xmlns:a14="http://schemas.microsoft.com/office/drawing/2010/main"/>
              </a:ext>
            </a:extLst>
          </a:blip>
          <a:srcRect t="1" b="1173"/>
          <a:stretch/>
        </p:blipFill>
        <p:spPr>
          <a:xfrm flipH="1">
            <a:off x="5418227" y="2834239"/>
            <a:ext cx="1063845" cy="3884063"/>
          </a:xfrm>
          <a:prstGeom prst="rect">
            <a:avLst/>
          </a:prstGeom>
          <a:effectLst>
            <a:glow rad="762000">
              <a:schemeClr val="bg1">
                <a:alpha val="44000"/>
              </a:schemeClr>
            </a:glow>
          </a:effectLst>
        </p:spPr>
      </p:pic>
      <p:pic>
        <p:nvPicPr>
          <p:cNvPr id="27" name="Picture 26" descr="Person2.png"/>
          <p:cNvPicPr>
            <a:picLocks noChangeAspect="1"/>
          </p:cNvPicPr>
          <p:nvPr/>
        </p:nvPicPr>
        <p:blipFill rotWithShape="1">
          <a:blip r:embed="rId7" cstate="print">
            <a:extLst>
              <a:ext uri="{28A0092B-C50C-407E-A947-70E740481C1C}">
                <a14:useLocalDpi xmlns:a14="http://schemas.microsoft.com/office/drawing/2010/main"/>
              </a:ext>
            </a:extLst>
          </a:blip>
          <a:srcRect/>
          <a:stretch/>
        </p:blipFill>
        <p:spPr>
          <a:xfrm>
            <a:off x="3576149" y="2797961"/>
            <a:ext cx="1453052" cy="3966442"/>
          </a:xfrm>
          <a:prstGeom prst="rect">
            <a:avLst/>
          </a:prstGeom>
          <a:effectLst>
            <a:glow rad="762000">
              <a:schemeClr val="bg1">
                <a:alpha val="44000"/>
              </a:schemeClr>
            </a:glow>
          </a:effectLst>
        </p:spPr>
      </p:pic>
      <p:pic>
        <p:nvPicPr>
          <p:cNvPr id="29" name="Picture 28" descr="Person5.png"/>
          <p:cNvPicPr>
            <a:picLocks noChangeAspect="1"/>
          </p:cNvPicPr>
          <p:nvPr/>
        </p:nvPicPr>
        <p:blipFill rotWithShape="1">
          <a:blip r:embed="rId8" cstate="print">
            <a:extLst>
              <a:ext uri="{28A0092B-C50C-407E-A947-70E740481C1C}">
                <a14:useLocalDpi xmlns:a14="http://schemas.microsoft.com/office/drawing/2010/main"/>
              </a:ext>
            </a:extLst>
          </a:blip>
          <a:srcRect/>
          <a:stretch/>
        </p:blipFill>
        <p:spPr>
          <a:xfrm>
            <a:off x="7368340" y="2797961"/>
            <a:ext cx="1493507" cy="3889887"/>
          </a:xfrm>
          <a:prstGeom prst="rect">
            <a:avLst/>
          </a:prstGeom>
          <a:effectLst>
            <a:glow rad="762000">
              <a:schemeClr val="bg1">
                <a:alpha val="44000"/>
              </a:schemeClr>
            </a:glow>
          </a:effectLst>
        </p:spPr>
      </p:pic>
      <p:sp>
        <p:nvSpPr>
          <p:cNvPr id="18" name="TextBox 17"/>
          <p:cNvSpPr txBox="1"/>
          <p:nvPr/>
        </p:nvSpPr>
        <p:spPr>
          <a:xfrm>
            <a:off x="5029201" y="1978735"/>
            <a:ext cx="3904170" cy="646331"/>
          </a:xfrm>
          <a:prstGeom prst="rect">
            <a:avLst/>
          </a:prstGeom>
          <a:noFill/>
        </p:spPr>
        <p:txBody>
          <a:bodyPr wrap="square" rtlCol="0">
            <a:spAutoFit/>
          </a:bodyPr>
          <a:lstStyle/>
          <a:p>
            <a:pPr marL="0" lvl="3" algn="r">
              <a:spcBef>
                <a:spcPts val="400"/>
              </a:spcBef>
            </a:pPr>
            <a:r>
              <a:rPr lang="en-US" dirty="0">
                <a:solidFill>
                  <a:schemeClr val="accent1">
                    <a:lumMod val="75000"/>
                  </a:schemeClr>
                </a:solidFill>
              </a:rPr>
              <a:t>How can I rapidly deploy new business applications and services?</a:t>
            </a:r>
          </a:p>
        </p:txBody>
      </p:sp>
      <p:sp>
        <p:nvSpPr>
          <p:cNvPr id="20" name="TextBox 19"/>
          <p:cNvSpPr txBox="1"/>
          <p:nvPr/>
        </p:nvSpPr>
        <p:spPr>
          <a:xfrm>
            <a:off x="188614" y="1978735"/>
            <a:ext cx="4357986" cy="974626"/>
          </a:xfrm>
          <a:prstGeom prst="rect">
            <a:avLst/>
          </a:prstGeom>
          <a:noFill/>
        </p:spPr>
        <p:txBody>
          <a:bodyPr wrap="square" rtlCol="0">
            <a:spAutoFit/>
          </a:bodyPr>
          <a:lstStyle/>
          <a:p>
            <a:pPr marL="0" lvl="3">
              <a:spcBef>
                <a:spcPts val="400"/>
              </a:spcBef>
            </a:pPr>
            <a:r>
              <a:rPr lang="en-US" dirty="0">
                <a:solidFill>
                  <a:schemeClr val="accent1">
                    <a:lumMod val="75000"/>
                  </a:schemeClr>
                </a:solidFill>
              </a:rPr>
              <a:t>How can I ensure rapid, secure, and compliant infrastructure deployment?  </a:t>
            </a:r>
          </a:p>
          <a:p>
            <a:pPr marL="0" lvl="3">
              <a:spcBef>
                <a:spcPts val="400"/>
              </a:spcBef>
            </a:pPr>
            <a:endParaRPr lang="en-US" dirty="0">
              <a:solidFill>
                <a:schemeClr val="accent1">
                  <a:lumMod val="75000"/>
                </a:schemeClr>
              </a:solidFill>
            </a:endParaRPr>
          </a:p>
        </p:txBody>
      </p:sp>
      <p:sp>
        <p:nvSpPr>
          <p:cNvPr id="22" name="TextBox 21"/>
          <p:cNvSpPr txBox="1"/>
          <p:nvPr/>
        </p:nvSpPr>
        <p:spPr>
          <a:xfrm>
            <a:off x="3315878" y="1978735"/>
            <a:ext cx="3106986" cy="646331"/>
          </a:xfrm>
          <a:prstGeom prst="rect">
            <a:avLst/>
          </a:prstGeom>
          <a:noFill/>
        </p:spPr>
        <p:txBody>
          <a:bodyPr wrap="square" rtlCol="0">
            <a:spAutoFit/>
          </a:bodyPr>
          <a:lstStyle/>
          <a:p>
            <a:pPr marL="0" lvl="3">
              <a:spcBef>
                <a:spcPts val="400"/>
              </a:spcBef>
            </a:pPr>
            <a:r>
              <a:rPr lang="en-US" dirty="0">
                <a:solidFill>
                  <a:schemeClr val="accent1">
                    <a:lumMod val="75000"/>
                  </a:schemeClr>
                </a:solidFill>
              </a:rPr>
              <a:t>How do I support mobility and BYOD?</a:t>
            </a:r>
          </a:p>
        </p:txBody>
      </p:sp>
      <p:sp>
        <p:nvSpPr>
          <p:cNvPr id="30" name="TextBox 29"/>
          <p:cNvSpPr txBox="1"/>
          <p:nvPr/>
        </p:nvSpPr>
        <p:spPr>
          <a:xfrm>
            <a:off x="4711700" y="1978735"/>
            <a:ext cx="4145470" cy="646331"/>
          </a:xfrm>
          <a:prstGeom prst="rect">
            <a:avLst/>
          </a:prstGeom>
          <a:noFill/>
        </p:spPr>
        <p:txBody>
          <a:bodyPr wrap="square" rtlCol="0">
            <a:spAutoFit/>
          </a:bodyPr>
          <a:lstStyle/>
          <a:p>
            <a:pPr marL="0" lvl="3">
              <a:spcBef>
                <a:spcPts val="400"/>
              </a:spcBef>
            </a:pPr>
            <a:r>
              <a:rPr lang="en-US" dirty="0">
                <a:solidFill>
                  <a:schemeClr val="accent1">
                    <a:lumMod val="75000"/>
                  </a:schemeClr>
                </a:solidFill>
              </a:rPr>
              <a:t>How do I virtualize my network and data center?</a:t>
            </a:r>
          </a:p>
        </p:txBody>
      </p:sp>
      <p:sp>
        <p:nvSpPr>
          <p:cNvPr id="32" name="TextBox 31"/>
          <p:cNvSpPr txBox="1"/>
          <p:nvPr/>
        </p:nvSpPr>
        <p:spPr>
          <a:xfrm>
            <a:off x="1538397" y="1978735"/>
            <a:ext cx="4357678" cy="646331"/>
          </a:xfrm>
          <a:prstGeom prst="rect">
            <a:avLst/>
          </a:prstGeom>
          <a:noFill/>
        </p:spPr>
        <p:txBody>
          <a:bodyPr wrap="square" rtlCol="0">
            <a:spAutoFit/>
          </a:bodyPr>
          <a:lstStyle/>
          <a:p>
            <a:pPr marL="0" lvl="3">
              <a:spcBef>
                <a:spcPts val="400"/>
              </a:spcBef>
            </a:pPr>
            <a:r>
              <a:rPr lang="en-US" dirty="0">
                <a:solidFill>
                  <a:schemeClr val="accent1">
                    <a:lumMod val="75000"/>
                  </a:schemeClr>
                </a:solidFill>
              </a:rPr>
              <a:t>What are my public, private, and hybrid cloud options?</a:t>
            </a:r>
          </a:p>
        </p:txBody>
      </p:sp>
      <p:cxnSp>
        <p:nvCxnSpPr>
          <p:cNvPr id="21" name="Straight Connector 20"/>
          <p:cNvCxnSpPr/>
          <p:nvPr/>
        </p:nvCxnSpPr>
        <p:spPr>
          <a:xfrm>
            <a:off x="6323" y="1171512"/>
            <a:ext cx="9144000" cy="0"/>
          </a:xfrm>
          <a:prstGeom prst="line">
            <a:avLst/>
          </a:prstGeom>
          <a:ln>
            <a:gradFill flip="none" rotWithShape="1">
              <a:gsLst>
                <a:gs pos="0">
                  <a:srgbClr val="000000"/>
                </a:gs>
                <a:gs pos="100000">
                  <a:srgbClr val="000000"/>
                </a:gs>
                <a:gs pos="20000">
                  <a:schemeClr val="bg1">
                    <a:lumMod val="75000"/>
                  </a:schemeClr>
                </a:gs>
                <a:gs pos="80000">
                  <a:schemeClr val="bg1">
                    <a:lumMod val="75000"/>
                  </a:schemeClr>
                </a:gs>
                <a:gs pos="51000">
                  <a:schemeClr val="bg1"/>
                </a:gs>
              </a:gsLst>
              <a:lin ang="0" scaled="1"/>
              <a:tileRect/>
            </a:gra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634992420"/>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down)">
                                      <p:cBhvr>
                                        <p:cTn id="7" dur="500"/>
                                        <p:tgtEl>
                                          <p:spTgt spid="25"/>
                                        </p:tgtEl>
                                      </p:cBhvr>
                                    </p:animEffect>
                                  </p:childTnLst>
                                </p:cTn>
                              </p:par>
                            </p:childTnLst>
                          </p:cTn>
                        </p:par>
                        <p:par>
                          <p:cTn id="8" fill="hold">
                            <p:stCondLst>
                              <p:cond delay="500"/>
                            </p:stCondLst>
                            <p:childTnLst>
                              <p:par>
                                <p:cTn id="9" presetID="12" presetClass="entr" presetSubtype="4"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additive="base">
                                        <p:cTn id="11" dur="500"/>
                                        <p:tgtEl>
                                          <p:spTgt spid="20"/>
                                        </p:tgtEl>
                                        <p:attrNameLst>
                                          <p:attrName>ppt_y</p:attrName>
                                        </p:attrNameLst>
                                      </p:cBhvr>
                                      <p:tavLst>
                                        <p:tav tm="0">
                                          <p:val>
                                            <p:strVal val="#ppt_y+#ppt_h*1.125000"/>
                                          </p:val>
                                        </p:tav>
                                        <p:tav tm="100000">
                                          <p:val>
                                            <p:strVal val="#ppt_y"/>
                                          </p:val>
                                        </p:tav>
                                      </p:tavLst>
                                    </p:anim>
                                    <p:animEffect transition="in" filter="wipe(up)">
                                      <p:cBhvr>
                                        <p:cTn id="12" dur="500"/>
                                        <p:tgtEl>
                                          <p:spTgt spid="20"/>
                                        </p:tgtEl>
                                      </p:cBhvr>
                                    </p:animEffect>
                                  </p:childTnLst>
                                </p:cTn>
                              </p:par>
                            </p:childTnLst>
                          </p:cTn>
                        </p:par>
                      </p:childTnLst>
                    </p:cTn>
                  </p:par>
                  <p:par>
                    <p:cTn id="13" fill="hold">
                      <p:stCondLst>
                        <p:cond delay="indefinite"/>
                      </p:stCondLst>
                      <p:childTnLst>
                        <p:par>
                          <p:cTn id="14" fill="hold">
                            <p:stCondLst>
                              <p:cond delay="0"/>
                            </p:stCondLst>
                            <p:childTnLst>
                              <p:par>
                                <p:cTn id="15" presetID="53" presetClass="exit" presetSubtype="32" fill="hold" grpId="1" nodeType="clickEffect">
                                  <p:stCondLst>
                                    <p:cond delay="0"/>
                                  </p:stCondLst>
                                  <p:childTnLst>
                                    <p:anim calcmode="lin" valueType="num">
                                      <p:cBhvr>
                                        <p:cTn id="16" dur="500"/>
                                        <p:tgtEl>
                                          <p:spTgt spid="20"/>
                                        </p:tgtEl>
                                        <p:attrNameLst>
                                          <p:attrName>ppt_w</p:attrName>
                                        </p:attrNameLst>
                                      </p:cBhvr>
                                      <p:tavLst>
                                        <p:tav tm="0">
                                          <p:val>
                                            <p:strVal val="ppt_w"/>
                                          </p:val>
                                        </p:tav>
                                        <p:tav tm="100000">
                                          <p:val>
                                            <p:fltVal val="0"/>
                                          </p:val>
                                        </p:tav>
                                      </p:tavLst>
                                    </p:anim>
                                    <p:anim calcmode="lin" valueType="num">
                                      <p:cBhvr>
                                        <p:cTn id="17" dur="500"/>
                                        <p:tgtEl>
                                          <p:spTgt spid="20"/>
                                        </p:tgtEl>
                                        <p:attrNameLst>
                                          <p:attrName>ppt_h</p:attrName>
                                        </p:attrNameLst>
                                      </p:cBhvr>
                                      <p:tavLst>
                                        <p:tav tm="0">
                                          <p:val>
                                            <p:strVal val="ppt_h"/>
                                          </p:val>
                                        </p:tav>
                                        <p:tav tm="100000">
                                          <p:val>
                                            <p:fltVal val="0"/>
                                          </p:val>
                                        </p:tav>
                                      </p:tavLst>
                                    </p:anim>
                                    <p:animEffect transition="out" filter="fade">
                                      <p:cBhvr>
                                        <p:cTn id="18" dur="500"/>
                                        <p:tgtEl>
                                          <p:spTgt spid="20"/>
                                        </p:tgtEl>
                                      </p:cBhvr>
                                    </p:animEffect>
                                    <p:set>
                                      <p:cBhvr>
                                        <p:cTn id="19" dur="1" fill="hold">
                                          <p:stCondLst>
                                            <p:cond delay="499"/>
                                          </p:stCondLst>
                                        </p:cTn>
                                        <p:tgtEl>
                                          <p:spTgt spid="20"/>
                                        </p:tgtEl>
                                        <p:attrNameLst>
                                          <p:attrName>style.visibility</p:attrName>
                                        </p:attrNameLst>
                                      </p:cBhvr>
                                      <p:to>
                                        <p:strVal val="hidden"/>
                                      </p:to>
                                    </p:set>
                                  </p:childTnLst>
                                </p:cTn>
                              </p:par>
                            </p:childTnLst>
                          </p:cTn>
                        </p:par>
                        <p:par>
                          <p:cTn id="20" fill="hold">
                            <p:stCondLst>
                              <p:cond delay="500"/>
                            </p:stCondLst>
                            <p:childTnLst>
                              <p:par>
                                <p:cTn id="21" presetID="22" presetClass="entr" presetSubtype="4" fill="hold" nodeType="afterEffect">
                                  <p:stCondLst>
                                    <p:cond delay="0"/>
                                  </p:stCondLst>
                                  <p:childTnLst>
                                    <p:set>
                                      <p:cBhvr>
                                        <p:cTn id="22" dur="1" fill="hold">
                                          <p:stCondLst>
                                            <p:cond delay="0"/>
                                          </p:stCondLst>
                                        </p:cTn>
                                        <p:tgtEl>
                                          <p:spTgt spid="29"/>
                                        </p:tgtEl>
                                        <p:attrNameLst>
                                          <p:attrName>style.visibility</p:attrName>
                                        </p:attrNameLst>
                                      </p:cBhvr>
                                      <p:to>
                                        <p:strVal val="visible"/>
                                      </p:to>
                                    </p:set>
                                    <p:animEffect transition="in" filter="wipe(down)">
                                      <p:cBhvr>
                                        <p:cTn id="23" dur="500"/>
                                        <p:tgtEl>
                                          <p:spTgt spid="29"/>
                                        </p:tgtEl>
                                      </p:cBhvr>
                                    </p:animEffect>
                                  </p:childTnLst>
                                </p:cTn>
                              </p:par>
                            </p:childTnLst>
                          </p:cTn>
                        </p:par>
                        <p:par>
                          <p:cTn id="24" fill="hold">
                            <p:stCondLst>
                              <p:cond delay="1000"/>
                            </p:stCondLst>
                            <p:childTnLst>
                              <p:par>
                                <p:cTn id="25" presetID="12" presetClass="entr" presetSubtype="4" fill="hold" grpId="0" nodeType="afterEffect">
                                  <p:stCondLst>
                                    <p:cond delay="0"/>
                                  </p:stCondLst>
                                  <p:childTnLst>
                                    <p:set>
                                      <p:cBhvr>
                                        <p:cTn id="26" dur="1" fill="hold">
                                          <p:stCondLst>
                                            <p:cond delay="0"/>
                                          </p:stCondLst>
                                        </p:cTn>
                                        <p:tgtEl>
                                          <p:spTgt spid="18"/>
                                        </p:tgtEl>
                                        <p:attrNameLst>
                                          <p:attrName>style.visibility</p:attrName>
                                        </p:attrNameLst>
                                      </p:cBhvr>
                                      <p:to>
                                        <p:strVal val="visible"/>
                                      </p:to>
                                    </p:set>
                                    <p:anim calcmode="lin" valueType="num">
                                      <p:cBhvr additive="base">
                                        <p:cTn id="27" dur="500"/>
                                        <p:tgtEl>
                                          <p:spTgt spid="18"/>
                                        </p:tgtEl>
                                        <p:attrNameLst>
                                          <p:attrName>ppt_y</p:attrName>
                                        </p:attrNameLst>
                                      </p:cBhvr>
                                      <p:tavLst>
                                        <p:tav tm="0">
                                          <p:val>
                                            <p:strVal val="#ppt_y+#ppt_h*1.125000"/>
                                          </p:val>
                                        </p:tav>
                                        <p:tav tm="100000">
                                          <p:val>
                                            <p:strVal val="#ppt_y"/>
                                          </p:val>
                                        </p:tav>
                                      </p:tavLst>
                                    </p:anim>
                                    <p:animEffect transition="in" filter="wipe(up)">
                                      <p:cBhvr>
                                        <p:cTn id="28" dur="500"/>
                                        <p:tgtEl>
                                          <p:spTgt spid="18"/>
                                        </p:tgtEl>
                                      </p:cBhvr>
                                    </p:animEffect>
                                  </p:childTnLst>
                                </p:cTn>
                              </p:par>
                            </p:childTnLst>
                          </p:cTn>
                        </p:par>
                      </p:childTnLst>
                    </p:cTn>
                  </p:par>
                  <p:par>
                    <p:cTn id="29" fill="hold">
                      <p:stCondLst>
                        <p:cond delay="indefinite"/>
                      </p:stCondLst>
                      <p:childTnLst>
                        <p:par>
                          <p:cTn id="30" fill="hold">
                            <p:stCondLst>
                              <p:cond delay="0"/>
                            </p:stCondLst>
                            <p:childTnLst>
                              <p:par>
                                <p:cTn id="31" presetID="53" presetClass="exit" presetSubtype="32" fill="hold" grpId="1" nodeType="clickEffect">
                                  <p:stCondLst>
                                    <p:cond delay="0"/>
                                  </p:stCondLst>
                                  <p:childTnLst>
                                    <p:anim calcmode="lin" valueType="num">
                                      <p:cBhvr>
                                        <p:cTn id="32" dur="500"/>
                                        <p:tgtEl>
                                          <p:spTgt spid="18"/>
                                        </p:tgtEl>
                                        <p:attrNameLst>
                                          <p:attrName>ppt_w</p:attrName>
                                        </p:attrNameLst>
                                      </p:cBhvr>
                                      <p:tavLst>
                                        <p:tav tm="0">
                                          <p:val>
                                            <p:strVal val="ppt_w"/>
                                          </p:val>
                                        </p:tav>
                                        <p:tav tm="100000">
                                          <p:val>
                                            <p:fltVal val="0"/>
                                          </p:val>
                                        </p:tav>
                                      </p:tavLst>
                                    </p:anim>
                                    <p:anim calcmode="lin" valueType="num">
                                      <p:cBhvr>
                                        <p:cTn id="33" dur="500"/>
                                        <p:tgtEl>
                                          <p:spTgt spid="18"/>
                                        </p:tgtEl>
                                        <p:attrNameLst>
                                          <p:attrName>ppt_h</p:attrName>
                                        </p:attrNameLst>
                                      </p:cBhvr>
                                      <p:tavLst>
                                        <p:tav tm="0">
                                          <p:val>
                                            <p:strVal val="ppt_h"/>
                                          </p:val>
                                        </p:tav>
                                        <p:tav tm="100000">
                                          <p:val>
                                            <p:fltVal val="0"/>
                                          </p:val>
                                        </p:tav>
                                      </p:tavLst>
                                    </p:anim>
                                    <p:animEffect transition="out" filter="fade">
                                      <p:cBhvr>
                                        <p:cTn id="34" dur="500"/>
                                        <p:tgtEl>
                                          <p:spTgt spid="18"/>
                                        </p:tgtEl>
                                      </p:cBhvr>
                                    </p:animEffect>
                                    <p:set>
                                      <p:cBhvr>
                                        <p:cTn id="35" dur="1" fill="hold">
                                          <p:stCondLst>
                                            <p:cond delay="499"/>
                                          </p:stCondLst>
                                        </p:cTn>
                                        <p:tgtEl>
                                          <p:spTgt spid="18"/>
                                        </p:tgtEl>
                                        <p:attrNameLst>
                                          <p:attrName>style.visibility</p:attrName>
                                        </p:attrNameLst>
                                      </p:cBhvr>
                                      <p:to>
                                        <p:strVal val="hidden"/>
                                      </p:to>
                                    </p:set>
                                  </p:childTnLst>
                                </p:cTn>
                              </p:par>
                            </p:childTnLst>
                          </p:cTn>
                        </p:par>
                        <p:par>
                          <p:cTn id="36" fill="hold">
                            <p:stCondLst>
                              <p:cond delay="500"/>
                            </p:stCondLst>
                            <p:childTnLst>
                              <p:par>
                                <p:cTn id="37" presetID="22" presetClass="entr" presetSubtype="4" fill="hold" nodeType="afterEffect">
                                  <p:stCondLst>
                                    <p:cond delay="0"/>
                                  </p:stCondLst>
                                  <p:childTnLst>
                                    <p:set>
                                      <p:cBhvr>
                                        <p:cTn id="38" dur="1" fill="hold">
                                          <p:stCondLst>
                                            <p:cond delay="0"/>
                                          </p:stCondLst>
                                        </p:cTn>
                                        <p:tgtEl>
                                          <p:spTgt spid="27"/>
                                        </p:tgtEl>
                                        <p:attrNameLst>
                                          <p:attrName>style.visibility</p:attrName>
                                        </p:attrNameLst>
                                      </p:cBhvr>
                                      <p:to>
                                        <p:strVal val="visible"/>
                                      </p:to>
                                    </p:set>
                                    <p:animEffect transition="in" filter="wipe(down)">
                                      <p:cBhvr>
                                        <p:cTn id="39" dur="500"/>
                                        <p:tgtEl>
                                          <p:spTgt spid="27"/>
                                        </p:tgtEl>
                                      </p:cBhvr>
                                    </p:animEffect>
                                  </p:childTnLst>
                                </p:cTn>
                              </p:par>
                            </p:childTnLst>
                          </p:cTn>
                        </p:par>
                        <p:par>
                          <p:cTn id="40" fill="hold">
                            <p:stCondLst>
                              <p:cond delay="1000"/>
                            </p:stCondLst>
                            <p:childTnLst>
                              <p:par>
                                <p:cTn id="41" presetID="12" presetClass="entr" presetSubtype="4"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 calcmode="lin" valueType="num">
                                      <p:cBhvr additive="base">
                                        <p:cTn id="43" dur="500"/>
                                        <p:tgtEl>
                                          <p:spTgt spid="22"/>
                                        </p:tgtEl>
                                        <p:attrNameLst>
                                          <p:attrName>ppt_y</p:attrName>
                                        </p:attrNameLst>
                                      </p:cBhvr>
                                      <p:tavLst>
                                        <p:tav tm="0">
                                          <p:val>
                                            <p:strVal val="#ppt_y+#ppt_h*1.125000"/>
                                          </p:val>
                                        </p:tav>
                                        <p:tav tm="100000">
                                          <p:val>
                                            <p:strVal val="#ppt_y"/>
                                          </p:val>
                                        </p:tav>
                                      </p:tavLst>
                                    </p:anim>
                                    <p:animEffect transition="in" filter="wipe(up)">
                                      <p:cBhvr>
                                        <p:cTn id="44" dur="500"/>
                                        <p:tgtEl>
                                          <p:spTgt spid="22"/>
                                        </p:tgtEl>
                                      </p:cBhvr>
                                    </p:animEffect>
                                  </p:childTnLst>
                                </p:cTn>
                              </p:par>
                            </p:childTnLst>
                          </p:cTn>
                        </p:par>
                      </p:childTnLst>
                    </p:cTn>
                  </p:par>
                  <p:par>
                    <p:cTn id="45" fill="hold">
                      <p:stCondLst>
                        <p:cond delay="indefinite"/>
                      </p:stCondLst>
                      <p:childTnLst>
                        <p:par>
                          <p:cTn id="46" fill="hold">
                            <p:stCondLst>
                              <p:cond delay="0"/>
                            </p:stCondLst>
                            <p:childTnLst>
                              <p:par>
                                <p:cTn id="47" presetID="53" presetClass="exit" presetSubtype="32" fill="hold" grpId="1" nodeType="clickEffect">
                                  <p:stCondLst>
                                    <p:cond delay="0"/>
                                  </p:stCondLst>
                                  <p:childTnLst>
                                    <p:anim calcmode="lin" valueType="num">
                                      <p:cBhvr>
                                        <p:cTn id="48" dur="500"/>
                                        <p:tgtEl>
                                          <p:spTgt spid="22"/>
                                        </p:tgtEl>
                                        <p:attrNameLst>
                                          <p:attrName>ppt_w</p:attrName>
                                        </p:attrNameLst>
                                      </p:cBhvr>
                                      <p:tavLst>
                                        <p:tav tm="0">
                                          <p:val>
                                            <p:strVal val="ppt_w"/>
                                          </p:val>
                                        </p:tav>
                                        <p:tav tm="100000">
                                          <p:val>
                                            <p:fltVal val="0"/>
                                          </p:val>
                                        </p:tav>
                                      </p:tavLst>
                                    </p:anim>
                                    <p:anim calcmode="lin" valueType="num">
                                      <p:cBhvr>
                                        <p:cTn id="49" dur="500"/>
                                        <p:tgtEl>
                                          <p:spTgt spid="22"/>
                                        </p:tgtEl>
                                        <p:attrNameLst>
                                          <p:attrName>ppt_h</p:attrName>
                                        </p:attrNameLst>
                                      </p:cBhvr>
                                      <p:tavLst>
                                        <p:tav tm="0">
                                          <p:val>
                                            <p:strVal val="ppt_h"/>
                                          </p:val>
                                        </p:tav>
                                        <p:tav tm="100000">
                                          <p:val>
                                            <p:fltVal val="0"/>
                                          </p:val>
                                        </p:tav>
                                      </p:tavLst>
                                    </p:anim>
                                    <p:animEffect transition="out" filter="fade">
                                      <p:cBhvr>
                                        <p:cTn id="50" dur="500"/>
                                        <p:tgtEl>
                                          <p:spTgt spid="22"/>
                                        </p:tgtEl>
                                      </p:cBhvr>
                                    </p:animEffect>
                                    <p:set>
                                      <p:cBhvr>
                                        <p:cTn id="51" dur="1" fill="hold">
                                          <p:stCondLst>
                                            <p:cond delay="499"/>
                                          </p:stCondLst>
                                        </p:cTn>
                                        <p:tgtEl>
                                          <p:spTgt spid="22"/>
                                        </p:tgtEl>
                                        <p:attrNameLst>
                                          <p:attrName>style.visibility</p:attrName>
                                        </p:attrNameLst>
                                      </p:cBhvr>
                                      <p:to>
                                        <p:strVal val="hidden"/>
                                      </p:to>
                                    </p:set>
                                  </p:childTnLst>
                                </p:cTn>
                              </p:par>
                            </p:childTnLst>
                          </p:cTn>
                        </p:par>
                        <p:par>
                          <p:cTn id="52" fill="hold">
                            <p:stCondLst>
                              <p:cond delay="500"/>
                            </p:stCondLst>
                            <p:childTnLst>
                              <p:par>
                                <p:cTn id="53" presetID="22" presetClass="entr" presetSubtype="4" fill="hold" nodeType="afterEffect">
                                  <p:stCondLst>
                                    <p:cond delay="0"/>
                                  </p:stCondLst>
                                  <p:childTnLst>
                                    <p:set>
                                      <p:cBhvr>
                                        <p:cTn id="54" dur="1" fill="hold">
                                          <p:stCondLst>
                                            <p:cond delay="0"/>
                                          </p:stCondLst>
                                        </p:cTn>
                                        <p:tgtEl>
                                          <p:spTgt spid="26"/>
                                        </p:tgtEl>
                                        <p:attrNameLst>
                                          <p:attrName>style.visibility</p:attrName>
                                        </p:attrNameLst>
                                      </p:cBhvr>
                                      <p:to>
                                        <p:strVal val="visible"/>
                                      </p:to>
                                    </p:set>
                                    <p:animEffect transition="in" filter="wipe(down)">
                                      <p:cBhvr>
                                        <p:cTn id="55" dur="500"/>
                                        <p:tgtEl>
                                          <p:spTgt spid="26"/>
                                        </p:tgtEl>
                                      </p:cBhvr>
                                    </p:animEffect>
                                  </p:childTnLst>
                                </p:cTn>
                              </p:par>
                            </p:childTnLst>
                          </p:cTn>
                        </p:par>
                        <p:par>
                          <p:cTn id="56" fill="hold">
                            <p:stCondLst>
                              <p:cond delay="1000"/>
                            </p:stCondLst>
                            <p:childTnLst>
                              <p:par>
                                <p:cTn id="57" presetID="12" presetClass="entr" presetSubtype="4" fill="hold" grpId="0" nodeType="afterEffect">
                                  <p:stCondLst>
                                    <p:cond delay="0"/>
                                  </p:stCondLst>
                                  <p:childTnLst>
                                    <p:set>
                                      <p:cBhvr>
                                        <p:cTn id="58" dur="1" fill="hold">
                                          <p:stCondLst>
                                            <p:cond delay="0"/>
                                          </p:stCondLst>
                                        </p:cTn>
                                        <p:tgtEl>
                                          <p:spTgt spid="30"/>
                                        </p:tgtEl>
                                        <p:attrNameLst>
                                          <p:attrName>style.visibility</p:attrName>
                                        </p:attrNameLst>
                                      </p:cBhvr>
                                      <p:to>
                                        <p:strVal val="visible"/>
                                      </p:to>
                                    </p:set>
                                    <p:anim calcmode="lin" valueType="num">
                                      <p:cBhvr additive="base">
                                        <p:cTn id="59" dur="500"/>
                                        <p:tgtEl>
                                          <p:spTgt spid="30"/>
                                        </p:tgtEl>
                                        <p:attrNameLst>
                                          <p:attrName>ppt_y</p:attrName>
                                        </p:attrNameLst>
                                      </p:cBhvr>
                                      <p:tavLst>
                                        <p:tav tm="0">
                                          <p:val>
                                            <p:strVal val="#ppt_y+#ppt_h*1.125000"/>
                                          </p:val>
                                        </p:tav>
                                        <p:tav tm="100000">
                                          <p:val>
                                            <p:strVal val="#ppt_y"/>
                                          </p:val>
                                        </p:tav>
                                      </p:tavLst>
                                    </p:anim>
                                    <p:animEffect transition="in" filter="wipe(up)">
                                      <p:cBhvr>
                                        <p:cTn id="60" dur="500"/>
                                        <p:tgtEl>
                                          <p:spTgt spid="30"/>
                                        </p:tgtEl>
                                      </p:cBhvr>
                                    </p:animEffect>
                                  </p:childTnLst>
                                </p:cTn>
                              </p:par>
                            </p:childTnLst>
                          </p:cTn>
                        </p:par>
                      </p:childTnLst>
                    </p:cTn>
                  </p:par>
                  <p:par>
                    <p:cTn id="61" fill="hold">
                      <p:stCondLst>
                        <p:cond delay="indefinite"/>
                      </p:stCondLst>
                      <p:childTnLst>
                        <p:par>
                          <p:cTn id="62" fill="hold">
                            <p:stCondLst>
                              <p:cond delay="0"/>
                            </p:stCondLst>
                            <p:childTnLst>
                              <p:par>
                                <p:cTn id="63" presetID="53" presetClass="exit" presetSubtype="32" fill="hold" grpId="1" nodeType="clickEffect">
                                  <p:stCondLst>
                                    <p:cond delay="0"/>
                                  </p:stCondLst>
                                  <p:childTnLst>
                                    <p:anim calcmode="lin" valueType="num">
                                      <p:cBhvr>
                                        <p:cTn id="64" dur="500"/>
                                        <p:tgtEl>
                                          <p:spTgt spid="30"/>
                                        </p:tgtEl>
                                        <p:attrNameLst>
                                          <p:attrName>ppt_w</p:attrName>
                                        </p:attrNameLst>
                                      </p:cBhvr>
                                      <p:tavLst>
                                        <p:tav tm="0">
                                          <p:val>
                                            <p:strVal val="ppt_w"/>
                                          </p:val>
                                        </p:tav>
                                        <p:tav tm="100000">
                                          <p:val>
                                            <p:fltVal val="0"/>
                                          </p:val>
                                        </p:tav>
                                      </p:tavLst>
                                    </p:anim>
                                    <p:anim calcmode="lin" valueType="num">
                                      <p:cBhvr>
                                        <p:cTn id="65" dur="500"/>
                                        <p:tgtEl>
                                          <p:spTgt spid="30"/>
                                        </p:tgtEl>
                                        <p:attrNameLst>
                                          <p:attrName>ppt_h</p:attrName>
                                        </p:attrNameLst>
                                      </p:cBhvr>
                                      <p:tavLst>
                                        <p:tav tm="0">
                                          <p:val>
                                            <p:strVal val="ppt_h"/>
                                          </p:val>
                                        </p:tav>
                                        <p:tav tm="100000">
                                          <p:val>
                                            <p:fltVal val="0"/>
                                          </p:val>
                                        </p:tav>
                                      </p:tavLst>
                                    </p:anim>
                                    <p:animEffect transition="out" filter="fade">
                                      <p:cBhvr>
                                        <p:cTn id="66" dur="500"/>
                                        <p:tgtEl>
                                          <p:spTgt spid="30"/>
                                        </p:tgtEl>
                                      </p:cBhvr>
                                    </p:animEffect>
                                    <p:set>
                                      <p:cBhvr>
                                        <p:cTn id="67" dur="1" fill="hold">
                                          <p:stCondLst>
                                            <p:cond delay="499"/>
                                          </p:stCondLst>
                                        </p:cTn>
                                        <p:tgtEl>
                                          <p:spTgt spid="30"/>
                                        </p:tgtEl>
                                        <p:attrNameLst>
                                          <p:attrName>style.visibility</p:attrName>
                                        </p:attrNameLst>
                                      </p:cBhvr>
                                      <p:to>
                                        <p:strVal val="hidden"/>
                                      </p:to>
                                    </p:set>
                                  </p:childTnLst>
                                </p:cTn>
                              </p:par>
                            </p:childTnLst>
                          </p:cTn>
                        </p:par>
                        <p:par>
                          <p:cTn id="68" fill="hold">
                            <p:stCondLst>
                              <p:cond delay="500"/>
                            </p:stCondLst>
                            <p:childTnLst>
                              <p:par>
                                <p:cTn id="69" presetID="22" presetClass="entr" presetSubtype="4" fill="hold" nodeType="afterEffect">
                                  <p:stCondLst>
                                    <p:cond delay="0"/>
                                  </p:stCondLst>
                                  <p:childTnLst>
                                    <p:set>
                                      <p:cBhvr>
                                        <p:cTn id="70" dur="1" fill="hold">
                                          <p:stCondLst>
                                            <p:cond delay="0"/>
                                          </p:stCondLst>
                                        </p:cTn>
                                        <p:tgtEl>
                                          <p:spTgt spid="24"/>
                                        </p:tgtEl>
                                        <p:attrNameLst>
                                          <p:attrName>style.visibility</p:attrName>
                                        </p:attrNameLst>
                                      </p:cBhvr>
                                      <p:to>
                                        <p:strVal val="visible"/>
                                      </p:to>
                                    </p:set>
                                    <p:animEffect transition="in" filter="wipe(down)">
                                      <p:cBhvr>
                                        <p:cTn id="71" dur="500"/>
                                        <p:tgtEl>
                                          <p:spTgt spid="24"/>
                                        </p:tgtEl>
                                      </p:cBhvr>
                                    </p:animEffect>
                                  </p:childTnLst>
                                </p:cTn>
                              </p:par>
                            </p:childTnLst>
                          </p:cTn>
                        </p:par>
                        <p:par>
                          <p:cTn id="72" fill="hold">
                            <p:stCondLst>
                              <p:cond delay="1000"/>
                            </p:stCondLst>
                            <p:childTnLst>
                              <p:par>
                                <p:cTn id="73" presetID="12" presetClass="entr" presetSubtype="4" fill="hold" grpId="0" nodeType="afterEffect">
                                  <p:stCondLst>
                                    <p:cond delay="0"/>
                                  </p:stCondLst>
                                  <p:childTnLst>
                                    <p:set>
                                      <p:cBhvr>
                                        <p:cTn id="74" dur="1" fill="hold">
                                          <p:stCondLst>
                                            <p:cond delay="0"/>
                                          </p:stCondLst>
                                        </p:cTn>
                                        <p:tgtEl>
                                          <p:spTgt spid="32"/>
                                        </p:tgtEl>
                                        <p:attrNameLst>
                                          <p:attrName>style.visibility</p:attrName>
                                        </p:attrNameLst>
                                      </p:cBhvr>
                                      <p:to>
                                        <p:strVal val="visible"/>
                                      </p:to>
                                    </p:set>
                                    <p:anim calcmode="lin" valueType="num">
                                      <p:cBhvr additive="base">
                                        <p:cTn id="75" dur="500"/>
                                        <p:tgtEl>
                                          <p:spTgt spid="32"/>
                                        </p:tgtEl>
                                        <p:attrNameLst>
                                          <p:attrName>ppt_y</p:attrName>
                                        </p:attrNameLst>
                                      </p:cBhvr>
                                      <p:tavLst>
                                        <p:tav tm="0">
                                          <p:val>
                                            <p:strVal val="#ppt_y+#ppt_h*1.125000"/>
                                          </p:val>
                                        </p:tav>
                                        <p:tav tm="100000">
                                          <p:val>
                                            <p:strVal val="#ppt_y"/>
                                          </p:val>
                                        </p:tav>
                                      </p:tavLst>
                                    </p:anim>
                                    <p:animEffect transition="in" filter="wipe(up)">
                                      <p:cBhvr>
                                        <p:cTn id="76"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18" grpId="1"/>
      <p:bldP spid="20" grpId="0"/>
      <p:bldP spid="20" grpId="1"/>
      <p:bldP spid="22" grpId="0"/>
      <p:bldP spid="22" grpId="1"/>
      <p:bldP spid="30" grpId="0"/>
      <p:bldP spid="30" grpId="1"/>
      <p:bldP spid="32"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descr="G2.jpg"/>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a:off x="0" y="1171512"/>
            <a:ext cx="9144000" cy="5686488"/>
          </a:xfrm>
          <a:prstGeom prst="rect">
            <a:avLst/>
          </a:prstGeom>
        </p:spPr>
      </p:pic>
      <p:sp>
        <p:nvSpPr>
          <p:cNvPr id="21" name="Rectangle 20"/>
          <p:cNvSpPr/>
          <p:nvPr/>
        </p:nvSpPr>
        <p:spPr>
          <a:xfrm>
            <a:off x="0" y="5967048"/>
            <a:ext cx="9144000" cy="890952"/>
          </a:xfrm>
          <a:prstGeom prst="rect">
            <a:avLst/>
          </a:prstGeom>
          <a:gradFill flip="none" rotWithShape="1">
            <a:gsLst>
              <a:gs pos="0">
                <a:srgbClr val="FFFFFF">
                  <a:alpha val="0"/>
                </a:srgbClr>
              </a:gs>
              <a:gs pos="100000">
                <a:schemeClr val="tx1">
                  <a:lumMod val="40000"/>
                  <a:lumOff val="60000"/>
                </a:schemeClr>
              </a:gs>
            </a:gsLst>
            <a:lin ang="54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p>
        </p:txBody>
      </p:sp>
      <p:sp>
        <p:nvSpPr>
          <p:cNvPr id="11" name="Title 1"/>
          <p:cNvSpPr>
            <a:spLocks noGrp="1"/>
          </p:cNvSpPr>
          <p:nvPr>
            <p:ph type="title"/>
          </p:nvPr>
        </p:nvSpPr>
        <p:spPr>
          <a:xfrm>
            <a:off x="229702" y="202545"/>
            <a:ext cx="8588861" cy="838200"/>
          </a:xfrm>
        </p:spPr>
        <p:txBody>
          <a:bodyPr/>
          <a:lstStyle/>
          <a:p>
            <a:r>
              <a:rPr lang="en-US" dirty="0" smtClean="0">
                <a:solidFill>
                  <a:schemeClr val="bg1"/>
                </a:solidFill>
              </a:rPr>
              <a:t>Cisco’s Made-for-Midmarket Portfolio</a:t>
            </a:r>
            <a:endParaRPr lang="en-US" dirty="0">
              <a:solidFill>
                <a:schemeClr val="bg1"/>
              </a:solidFill>
            </a:endParaRPr>
          </a:p>
        </p:txBody>
      </p:sp>
      <p:sp>
        <p:nvSpPr>
          <p:cNvPr id="17" name="Oval 16"/>
          <p:cNvSpPr/>
          <p:nvPr/>
        </p:nvSpPr>
        <p:spPr>
          <a:xfrm>
            <a:off x="-114301" y="6286499"/>
            <a:ext cx="9290075" cy="495300"/>
          </a:xfrm>
          <a:prstGeom prst="ellipse">
            <a:avLst/>
          </a:prstGeom>
          <a:gradFill flip="none" rotWithShape="1">
            <a:gsLst>
              <a:gs pos="0">
                <a:schemeClr val="tx1">
                  <a:lumMod val="75000"/>
                </a:schemeClr>
              </a:gs>
              <a:gs pos="100000">
                <a:schemeClr val="tx1">
                  <a:lumMod val="20000"/>
                  <a:lumOff val="80000"/>
                  <a:alpha val="0"/>
                </a:schemeClr>
              </a:gs>
            </a:gsLst>
            <a:path path="shape">
              <a:fillToRect l="50000" t="50000" r="50000" b="5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p>
        </p:txBody>
      </p:sp>
      <p:pic>
        <p:nvPicPr>
          <p:cNvPr id="13" name="Picture 12" descr="Person3.png"/>
          <p:cNvPicPr>
            <a:picLocks noChangeAspect="1"/>
          </p:cNvPicPr>
          <p:nvPr/>
        </p:nvPicPr>
        <p:blipFill rotWithShape="1">
          <a:blip r:embed="rId4" cstate="print">
            <a:extLst>
              <a:ext uri="{28A0092B-C50C-407E-A947-70E740481C1C}">
                <a14:useLocalDpi xmlns:a14="http://schemas.microsoft.com/office/drawing/2010/main"/>
              </a:ext>
            </a:extLst>
          </a:blip>
          <a:srcRect/>
          <a:stretch/>
        </p:blipFill>
        <p:spPr>
          <a:xfrm>
            <a:off x="912514" y="2062584"/>
            <a:ext cx="1462386" cy="4516017"/>
          </a:xfrm>
          <a:prstGeom prst="rect">
            <a:avLst/>
          </a:prstGeom>
          <a:effectLst>
            <a:glow rad="762000">
              <a:schemeClr val="bg1">
                <a:alpha val="44000"/>
              </a:schemeClr>
            </a:glow>
          </a:effectLst>
        </p:spPr>
      </p:pic>
      <p:sp>
        <p:nvSpPr>
          <p:cNvPr id="9" name="TextBox 8"/>
          <p:cNvSpPr txBox="1"/>
          <p:nvPr/>
        </p:nvSpPr>
        <p:spPr>
          <a:xfrm>
            <a:off x="229702" y="1242992"/>
            <a:ext cx="8914298" cy="830997"/>
          </a:xfrm>
          <a:prstGeom prst="rect">
            <a:avLst/>
          </a:prstGeom>
          <a:noFill/>
        </p:spPr>
        <p:txBody>
          <a:bodyPr wrap="square" rtlCol="0">
            <a:spAutoFit/>
          </a:bodyPr>
          <a:lstStyle/>
          <a:p>
            <a:pPr marL="0" lvl="3">
              <a:spcBef>
                <a:spcPts val="400"/>
              </a:spcBef>
            </a:pPr>
            <a:r>
              <a:rPr lang="en-US" sz="2400" dirty="0">
                <a:solidFill>
                  <a:schemeClr val="accent1">
                    <a:lumMod val="75000"/>
                  </a:schemeClr>
                </a:solidFill>
              </a:rPr>
              <a:t>How can I ensure rapid, secure, and compliant infrastructure deployment?  </a:t>
            </a:r>
          </a:p>
        </p:txBody>
      </p:sp>
      <p:sp>
        <p:nvSpPr>
          <p:cNvPr id="10" name="TextBox 9"/>
          <p:cNvSpPr txBox="1"/>
          <p:nvPr/>
        </p:nvSpPr>
        <p:spPr>
          <a:xfrm>
            <a:off x="2661354" y="2734883"/>
            <a:ext cx="6049961" cy="1400383"/>
          </a:xfrm>
          <a:prstGeom prst="rect">
            <a:avLst/>
          </a:prstGeom>
          <a:noFill/>
        </p:spPr>
        <p:txBody>
          <a:bodyPr wrap="square" rtlCol="0">
            <a:spAutoFit/>
          </a:bodyPr>
          <a:lstStyle/>
          <a:p>
            <a:pPr marL="177800" lvl="3" indent="-177800">
              <a:spcBef>
                <a:spcPts val="600"/>
              </a:spcBef>
              <a:buFont typeface="Arial"/>
              <a:buChar char="•"/>
            </a:pPr>
            <a:r>
              <a:rPr lang="en-US" sz="1400" dirty="0" smtClean="0">
                <a:solidFill>
                  <a:srgbClr val="0071A0"/>
                </a:solidFill>
              </a:rPr>
              <a:t>Ease of management new Cloud-Managed </a:t>
            </a:r>
            <a:r>
              <a:rPr lang="en-US" sz="1400" dirty="0">
                <a:solidFill>
                  <a:srgbClr val="0071A0"/>
                </a:solidFill>
              </a:rPr>
              <a:t>N</a:t>
            </a:r>
            <a:r>
              <a:rPr lang="en-US" sz="1400" dirty="0" smtClean="0">
                <a:solidFill>
                  <a:srgbClr val="0071A0"/>
                </a:solidFill>
              </a:rPr>
              <a:t>etworking </a:t>
            </a:r>
          </a:p>
          <a:p>
            <a:pPr marL="177800" lvl="3" indent="-177800">
              <a:spcBef>
                <a:spcPts val="600"/>
              </a:spcBef>
              <a:buFont typeface="Arial"/>
              <a:buChar char="•"/>
            </a:pPr>
            <a:r>
              <a:rPr lang="en-US" sz="1400" dirty="0" smtClean="0">
                <a:solidFill>
                  <a:srgbClr val="0071A0"/>
                </a:solidFill>
              </a:rPr>
              <a:t>Integrated and Secure Branch-in-a-Box with ISR</a:t>
            </a:r>
          </a:p>
          <a:p>
            <a:pPr marL="177800" lvl="3" indent="-177800">
              <a:spcBef>
                <a:spcPts val="600"/>
              </a:spcBef>
              <a:buFont typeface="Arial"/>
              <a:buChar char="•"/>
            </a:pPr>
            <a:r>
              <a:rPr lang="en-US" sz="1400" dirty="0" smtClean="0">
                <a:solidFill>
                  <a:srgbClr val="0071A0"/>
                </a:solidFill>
              </a:rPr>
              <a:t>Simplified DC </a:t>
            </a:r>
            <a:r>
              <a:rPr lang="en-US" sz="1400" dirty="0">
                <a:solidFill>
                  <a:srgbClr val="0071A0"/>
                </a:solidFill>
              </a:rPr>
              <a:t>Fabric convergence </a:t>
            </a:r>
            <a:r>
              <a:rPr lang="en-US" sz="1400" dirty="0" smtClean="0">
                <a:solidFill>
                  <a:srgbClr val="0071A0"/>
                </a:solidFill>
              </a:rPr>
              <a:t>with </a:t>
            </a:r>
            <a:r>
              <a:rPr lang="en-US" sz="1400" dirty="0">
                <a:solidFill>
                  <a:srgbClr val="0071A0"/>
                </a:solidFill>
              </a:rPr>
              <a:t>NX-OS </a:t>
            </a:r>
            <a:endParaRPr lang="en-US" sz="1400" dirty="0" smtClean="0">
              <a:solidFill>
                <a:srgbClr val="0071A0"/>
              </a:solidFill>
            </a:endParaRPr>
          </a:p>
          <a:p>
            <a:pPr marL="177800" lvl="3" indent="-177800">
              <a:spcBef>
                <a:spcPts val="600"/>
              </a:spcBef>
              <a:buFont typeface="Arial"/>
              <a:buChar char="•"/>
            </a:pPr>
            <a:r>
              <a:rPr lang="en-US" sz="1400" dirty="0" smtClean="0">
                <a:solidFill>
                  <a:srgbClr val="0071A0"/>
                </a:solidFill>
              </a:rPr>
              <a:t>Wired and Mobile Security </a:t>
            </a:r>
            <a:r>
              <a:rPr lang="en-US" sz="1400" dirty="0">
                <a:solidFill>
                  <a:srgbClr val="0071A0"/>
                </a:solidFill>
              </a:rPr>
              <a:t>with common policy, cloud-based threat protection, and network-delivered enforcement</a:t>
            </a:r>
          </a:p>
        </p:txBody>
      </p:sp>
      <p:cxnSp>
        <p:nvCxnSpPr>
          <p:cNvPr id="14" name="Straight Connector 13"/>
          <p:cNvCxnSpPr/>
          <p:nvPr/>
        </p:nvCxnSpPr>
        <p:spPr>
          <a:xfrm>
            <a:off x="6323" y="1171512"/>
            <a:ext cx="9144000" cy="0"/>
          </a:xfrm>
          <a:prstGeom prst="line">
            <a:avLst/>
          </a:prstGeom>
          <a:ln>
            <a:gradFill flip="none" rotWithShape="1">
              <a:gsLst>
                <a:gs pos="0">
                  <a:srgbClr val="000000"/>
                </a:gs>
                <a:gs pos="100000">
                  <a:srgbClr val="000000"/>
                </a:gs>
                <a:gs pos="20000">
                  <a:schemeClr val="bg1">
                    <a:lumMod val="75000"/>
                  </a:schemeClr>
                </a:gs>
                <a:gs pos="80000">
                  <a:schemeClr val="bg1">
                    <a:lumMod val="75000"/>
                  </a:schemeClr>
                </a:gs>
                <a:gs pos="51000">
                  <a:schemeClr val="bg1"/>
                </a:gs>
              </a:gsLst>
              <a:lin ang="0" scaled="1"/>
              <a:tileRect/>
            </a:gradFill>
          </a:ln>
        </p:spPr>
        <p:style>
          <a:lnRef idx="2">
            <a:schemeClr val="accent1"/>
          </a:lnRef>
          <a:fillRef idx="0">
            <a:schemeClr val="accent1"/>
          </a:fillRef>
          <a:effectRef idx="1">
            <a:schemeClr val="accent1"/>
          </a:effectRef>
          <a:fontRef idx="minor">
            <a:schemeClr val="tx1"/>
          </a:fontRef>
        </p:style>
      </p:cxnSp>
      <p:sp>
        <p:nvSpPr>
          <p:cNvPr id="2" name="TextBox 1"/>
          <p:cNvSpPr txBox="1"/>
          <p:nvPr/>
        </p:nvSpPr>
        <p:spPr>
          <a:xfrm>
            <a:off x="2732688" y="2350166"/>
            <a:ext cx="6085875" cy="338554"/>
          </a:xfrm>
          <a:prstGeom prst="rect">
            <a:avLst/>
          </a:prstGeom>
          <a:noFill/>
        </p:spPr>
        <p:txBody>
          <a:bodyPr wrap="square" rtlCol="0">
            <a:spAutoFit/>
          </a:bodyPr>
          <a:lstStyle/>
          <a:p>
            <a:r>
              <a:rPr lang="en-US" sz="1600" b="1" dirty="0" smtClean="0">
                <a:solidFill>
                  <a:schemeClr val="tx1">
                    <a:lumMod val="75000"/>
                  </a:schemeClr>
                </a:solidFill>
              </a:rPr>
              <a:t>Cisco delivers for your midsize business:</a:t>
            </a:r>
            <a:endParaRPr lang="en-US" sz="1600" b="1" dirty="0">
              <a:solidFill>
                <a:schemeClr val="tx1">
                  <a:lumMod val="75000"/>
                </a:schemeClr>
              </a:solidFill>
            </a:endParaRPr>
          </a:p>
        </p:txBody>
      </p:sp>
      <p:sp>
        <p:nvSpPr>
          <p:cNvPr id="15" name="TextBox 14"/>
          <p:cNvSpPr txBox="1"/>
          <p:nvPr/>
        </p:nvSpPr>
        <p:spPr>
          <a:xfrm>
            <a:off x="2732688" y="4492061"/>
            <a:ext cx="6085875" cy="338554"/>
          </a:xfrm>
          <a:prstGeom prst="rect">
            <a:avLst/>
          </a:prstGeom>
          <a:noFill/>
        </p:spPr>
        <p:txBody>
          <a:bodyPr wrap="square" rtlCol="0">
            <a:spAutoFit/>
          </a:bodyPr>
          <a:lstStyle/>
          <a:p>
            <a:r>
              <a:rPr lang="en-US" sz="1600" b="1" dirty="0" smtClean="0">
                <a:solidFill>
                  <a:schemeClr val="tx1">
                    <a:lumMod val="75000"/>
                  </a:schemeClr>
                </a:solidFill>
              </a:rPr>
              <a:t>Business </a:t>
            </a:r>
            <a:r>
              <a:rPr lang="en-US" sz="1600" b="1" dirty="0" smtClean="0">
                <a:solidFill>
                  <a:schemeClr val="tx1">
                    <a:lumMod val="75000"/>
                  </a:schemeClr>
                </a:solidFill>
              </a:rPr>
              <a:t>Value:</a:t>
            </a:r>
            <a:endParaRPr lang="en-US" sz="1600" b="1" dirty="0">
              <a:solidFill>
                <a:schemeClr val="tx1">
                  <a:lumMod val="75000"/>
                </a:schemeClr>
              </a:solidFill>
            </a:endParaRPr>
          </a:p>
        </p:txBody>
      </p:sp>
      <p:sp>
        <p:nvSpPr>
          <p:cNvPr id="16" name="TextBox 15"/>
          <p:cNvSpPr txBox="1"/>
          <p:nvPr/>
        </p:nvSpPr>
        <p:spPr>
          <a:xfrm>
            <a:off x="2661353" y="4850360"/>
            <a:ext cx="6049961" cy="892552"/>
          </a:xfrm>
          <a:prstGeom prst="rect">
            <a:avLst/>
          </a:prstGeom>
          <a:noFill/>
        </p:spPr>
        <p:txBody>
          <a:bodyPr wrap="square" rtlCol="0">
            <a:spAutoFit/>
          </a:bodyPr>
          <a:lstStyle/>
          <a:p>
            <a:pPr marL="177800" lvl="3" indent="-177800">
              <a:spcBef>
                <a:spcPts val="600"/>
              </a:spcBef>
              <a:buFont typeface="Arial"/>
              <a:buChar char="•"/>
            </a:pPr>
            <a:r>
              <a:rPr lang="en-US" sz="1400" dirty="0" smtClean="0">
                <a:solidFill>
                  <a:srgbClr val="0071A0"/>
                </a:solidFill>
              </a:rPr>
              <a:t>Extend IT capabilities quickly to new markets</a:t>
            </a:r>
          </a:p>
          <a:p>
            <a:pPr marL="177800" lvl="3" indent="-177800">
              <a:spcBef>
                <a:spcPts val="600"/>
              </a:spcBef>
              <a:buFont typeface="Arial"/>
              <a:buChar char="•"/>
            </a:pPr>
            <a:r>
              <a:rPr lang="en-US" sz="1400" dirty="0" smtClean="0">
                <a:solidFill>
                  <a:srgbClr val="0071A0"/>
                </a:solidFill>
              </a:rPr>
              <a:t>Minimize intellectual property risk</a:t>
            </a:r>
          </a:p>
          <a:p>
            <a:pPr marL="177800" lvl="3" indent="-177800">
              <a:spcBef>
                <a:spcPts val="600"/>
              </a:spcBef>
              <a:buFont typeface="Arial"/>
              <a:buChar char="•"/>
            </a:pPr>
            <a:r>
              <a:rPr lang="en-US" sz="1400" dirty="0" smtClean="0">
                <a:solidFill>
                  <a:srgbClr val="0071A0"/>
                </a:solidFill>
              </a:rPr>
              <a:t>Protect customer data</a:t>
            </a:r>
            <a:endParaRPr lang="en-US" sz="1400" dirty="0">
              <a:solidFill>
                <a:srgbClr val="0071A0"/>
              </a:solidFill>
            </a:endParaRPr>
          </a:p>
        </p:txBody>
      </p:sp>
    </p:spTree>
    <p:extLst>
      <p:ext uri="{BB962C8B-B14F-4D97-AF65-F5344CB8AC3E}">
        <p14:creationId xmlns:p14="http://schemas.microsoft.com/office/powerpoint/2010/main" val="55387692"/>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down)">
                                      <p:cBhvr>
                                        <p:cTn id="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descr="G2.jpg"/>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a:off x="0" y="1171512"/>
            <a:ext cx="9144000" cy="5686488"/>
          </a:xfrm>
          <a:prstGeom prst="rect">
            <a:avLst/>
          </a:prstGeom>
        </p:spPr>
      </p:pic>
      <p:sp>
        <p:nvSpPr>
          <p:cNvPr id="21" name="Rectangle 20"/>
          <p:cNvSpPr/>
          <p:nvPr/>
        </p:nvSpPr>
        <p:spPr>
          <a:xfrm>
            <a:off x="0" y="5967048"/>
            <a:ext cx="9144000" cy="890952"/>
          </a:xfrm>
          <a:prstGeom prst="rect">
            <a:avLst/>
          </a:prstGeom>
          <a:gradFill flip="none" rotWithShape="1">
            <a:gsLst>
              <a:gs pos="0">
                <a:srgbClr val="FFFFFF">
                  <a:alpha val="0"/>
                </a:srgbClr>
              </a:gs>
              <a:gs pos="100000">
                <a:schemeClr val="tx1">
                  <a:lumMod val="40000"/>
                  <a:lumOff val="60000"/>
                </a:schemeClr>
              </a:gs>
            </a:gsLst>
            <a:lin ang="54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p>
        </p:txBody>
      </p:sp>
      <p:sp>
        <p:nvSpPr>
          <p:cNvPr id="11" name="Title 1"/>
          <p:cNvSpPr>
            <a:spLocks noGrp="1"/>
          </p:cNvSpPr>
          <p:nvPr>
            <p:ph type="title"/>
          </p:nvPr>
        </p:nvSpPr>
        <p:spPr>
          <a:xfrm>
            <a:off x="229702" y="202545"/>
            <a:ext cx="8588861" cy="838200"/>
          </a:xfrm>
        </p:spPr>
        <p:txBody>
          <a:bodyPr/>
          <a:lstStyle/>
          <a:p>
            <a:r>
              <a:rPr lang="en-US" sz="3200" dirty="0" smtClean="0">
                <a:solidFill>
                  <a:schemeClr val="bg1"/>
                </a:solidFill>
              </a:rPr>
              <a:t>Cisco’s Made-for-Midmarket Portfolio</a:t>
            </a:r>
            <a:endParaRPr lang="en-US" sz="3200" dirty="0">
              <a:solidFill>
                <a:schemeClr val="bg1"/>
              </a:solidFill>
            </a:endParaRPr>
          </a:p>
        </p:txBody>
      </p:sp>
      <p:sp>
        <p:nvSpPr>
          <p:cNvPr id="17" name="Oval 16"/>
          <p:cNvSpPr/>
          <p:nvPr/>
        </p:nvSpPr>
        <p:spPr>
          <a:xfrm>
            <a:off x="-114301" y="6286499"/>
            <a:ext cx="9290075" cy="495300"/>
          </a:xfrm>
          <a:prstGeom prst="ellipse">
            <a:avLst/>
          </a:prstGeom>
          <a:gradFill flip="none" rotWithShape="1">
            <a:gsLst>
              <a:gs pos="0">
                <a:schemeClr val="tx1">
                  <a:lumMod val="75000"/>
                </a:schemeClr>
              </a:gs>
              <a:gs pos="100000">
                <a:schemeClr val="tx1">
                  <a:lumMod val="20000"/>
                  <a:lumOff val="80000"/>
                  <a:alpha val="0"/>
                </a:schemeClr>
              </a:gs>
            </a:gsLst>
            <a:path path="shape">
              <a:fillToRect l="50000" t="50000" r="50000" b="5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p>
        </p:txBody>
      </p:sp>
      <p:pic>
        <p:nvPicPr>
          <p:cNvPr id="9" name="Picture 8" descr="Person5.png"/>
          <p:cNvPicPr>
            <a:picLocks noChangeAspect="1"/>
          </p:cNvPicPr>
          <p:nvPr/>
        </p:nvPicPr>
        <p:blipFill rotWithShape="1">
          <a:blip r:embed="rId4" cstate="print">
            <a:extLst>
              <a:ext uri="{28A0092B-C50C-407E-A947-70E740481C1C}">
                <a14:useLocalDpi xmlns:a14="http://schemas.microsoft.com/office/drawing/2010/main"/>
              </a:ext>
            </a:extLst>
          </a:blip>
          <a:srcRect/>
          <a:stretch/>
        </p:blipFill>
        <p:spPr>
          <a:xfrm>
            <a:off x="229702" y="2017757"/>
            <a:ext cx="1764198" cy="4594910"/>
          </a:xfrm>
          <a:prstGeom prst="rect">
            <a:avLst/>
          </a:prstGeom>
          <a:effectLst>
            <a:glow rad="762000">
              <a:schemeClr val="bg1">
                <a:alpha val="44000"/>
              </a:schemeClr>
            </a:glow>
          </a:effectLst>
        </p:spPr>
      </p:pic>
      <p:sp>
        <p:nvSpPr>
          <p:cNvPr id="13" name="TextBox 12"/>
          <p:cNvSpPr txBox="1"/>
          <p:nvPr/>
        </p:nvSpPr>
        <p:spPr>
          <a:xfrm>
            <a:off x="229702" y="1234842"/>
            <a:ext cx="9155598" cy="830997"/>
          </a:xfrm>
          <a:prstGeom prst="rect">
            <a:avLst/>
          </a:prstGeom>
          <a:noFill/>
        </p:spPr>
        <p:txBody>
          <a:bodyPr wrap="square" rtlCol="0">
            <a:spAutoFit/>
          </a:bodyPr>
          <a:lstStyle/>
          <a:p>
            <a:pPr marL="0" lvl="3"/>
            <a:r>
              <a:rPr lang="en-US" sz="2400" dirty="0">
                <a:solidFill>
                  <a:srgbClr val="0071A0"/>
                </a:solidFill>
              </a:rPr>
              <a:t>How can I rapidly deploy new business </a:t>
            </a:r>
            <a:r>
              <a:rPr lang="en-US" sz="2400" dirty="0" smtClean="0">
                <a:solidFill>
                  <a:srgbClr val="0071A0"/>
                </a:solidFill>
              </a:rPr>
              <a:t>applications and </a:t>
            </a:r>
          </a:p>
          <a:p>
            <a:pPr marL="0" lvl="3"/>
            <a:r>
              <a:rPr lang="en-US" sz="2400" dirty="0" smtClean="0">
                <a:solidFill>
                  <a:srgbClr val="0071A0"/>
                </a:solidFill>
              </a:rPr>
              <a:t>services</a:t>
            </a:r>
            <a:r>
              <a:rPr lang="en-US" sz="2400" dirty="0">
                <a:solidFill>
                  <a:srgbClr val="0071A0"/>
                </a:solidFill>
              </a:rPr>
              <a:t>?</a:t>
            </a:r>
          </a:p>
        </p:txBody>
      </p:sp>
      <p:sp>
        <p:nvSpPr>
          <p:cNvPr id="14" name="TextBox 13"/>
          <p:cNvSpPr txBox="1"/>
          <p:nvPr/>
        </p:nvSpPr>
        <p:spPr>
          <a:xfrm>
            <a:off x="2687407" y="2723317"/>
            <a:ext cx="6261101" cy="1184940"/>
          </a:xfrm>
          <a:prstGeom prst="rect">
            <a:avLst/>
          </a:prstGeom>
          <a:noFill/>
        </p:spPr>
        <p:txBody>
          <a:bodyPr wrap="square" rtlCol="0">
            <a:spAutoFit/>
          </a:bodyPr>
          <a:lstStyle/>
          <a:p>
            <a:pPr marL="177800" indent="-177800" defTabSz="914323">
              <a:spcBef>
                <a:spcPts val="600"/>
              </a:spcBef>
              <a:buFont typeface="Arial"/>
              <a:buChar char="•"/>
            </a:pPr>
            <a:r>
              <a:rPr lang="en-US" sz="1400" dirty="0" smtClean="0">
                <a:solidFill>
                  <a:srgbClr val="0071A0"/>
                </a:solidFill>
              </a:rPr>
              <a:t>Rapid </a:t>
            </a:r>
            <a:r>
              <a:rPr lang="en-US" sz="1400" dirty="0">
                <a:solidFill>
                  <a:srgbClr val="0071A0"/>
                </a:solidFill>
              </a:rPr>
              <a:t>deployment </a:t>
            </a:r>
            <a:r>
              <a:rPr lang="en-US" sz="1400" dirty="0" smtClean="0">
                <a:solidFill>
                  <a:srgbClr val="0071A0"/>
                </a:solidFill>
              </a:rPr>
              <a:t>ISR Branch-in-a-Box, lowers TCO</a:t>
            </a:r>
            <a:endParaRPr lang="en-US" sz="1400" dirty="0">
              <a:solidFill>
                <a:srgbClr val="0071A0"/>
              </a:solidFill>
            </a:endParaRPr>
          </a:p>
          <a:p>
            <a:pPr marL="177800" indent="-177800" defTabSz="914323">
              <a:spcBef>
                <a:spcPts val="600"/>
              </a:spcBef>
              <a:buFont typeface="Arial"/>
              <a:buChar char="•"/>
            </a:pPr>
            <a:r>
              <a:rPr lang="en-US" sz="1400" dirty="0" smtClean="0">
                <a:solidFill>
                  <a:srgbClr val="0071A0"/>
                </a:solidFill>
              </a:rPr>
              <a:t>Integrated DC systems with 3</a:t>
            </a:r>
            <a:r>
              <a:rPr lang="en-US" sz="1400" baseline="30000" dirty="0" smtClean="0">
                <a:solidFill>
                  <a:srgbClr val="0071A0"/>
                </a:solidFill>
              </a:rPr>
              <a:t>rd</a:t>
            </a:r>
            <a:r>
              <a:rPr lang="en-US" sz="1400" dirty="0" smtClean="0">
                <a:solidFill>
                  <a:srgbClr val="0071A0"/>
                </a:solidFill>
              </a:rPr>
              <a:t> party partner applications</a:t>
            </a:r>
          </a:p>
          <a:p>
            <a:pPr marL="177800" indent="-177800" defTabSz="914323">
              <a:spcBef>
                <a:spcPts val="600"/>
              </a:spcBef>
              <a:buFont typeface="Arial"/>
              <a:buChar char="•"/>
            </a:pPr>
            <a:r>
              <a:rPr lang="en-US" sz="1400" dirty="0" smtClean="0">
                <a:solidFill>
                  <a:srgbClr val="0071A0"/>
                </a:solidFill>
              </a:rPr>
              <a:t>On-Premise and Cloud Collaboration models </a:t>
            </a:r>
          </a:p>
          <a:p>
            <a:pPr marL="177800" indent="-177800" defTabSz="914323">
              <a:spcBef>
                <a:spcPts val="600"/>
              </a:spcBef>
              <a:buFont typeface="Arial"/>
              <a:buChar char="•"/>
            </a:pPr>
            <a:r>
              <a:rPr lang="en-US" sz="1400" dirty="0" smtClean="0">
                <a:solidFill>
                  <a:srgbClr val="0071A0"/>
                </a:solidFill>
              </a:rPr>
              <a:t>Securely deliver virtualized services </a:t>
            </a:r>
            <a:r>
              <a:rPr lang="en-US" sz="1400" dirty="0">
                <a:solidFill>
                  <a:srgbClr val="0071A0"/>
                </a:solidFill>
              </a:rPr>
              <a:t>with </a:t>
            </a:r>
            <a:r>
              <a:rPr lang="en-US" sz="1400" dirty="0" smtClean="0">
                <a:solidFill>
                  <a:srgbClr val="0071A0"/>
                </a:solidFill>
              </a:rPr>
              <a:t>speed</a:t>
            </a:r>
            <a:endParaRPr lang="en-US" sz="1400" dirty="0">
              <a:solidFill>
                <a:srgbClr val="0071A0"/>
              </a:solidFill>
            </a:endParaRPr>
          </a:p>
        </p:txBody>
      </p:sp>
      <p:cxnSp>
        <p:nvCxnSpPr>
          <p:cNvPr id="10" name="Straight Connector 9"/>
          <p:cNvCxnSpPr/>
          <p:nvPr/>
        </p:nvCxnSpPr>
        <p:spPr>
          <a:xfrm>
            <a:off x="6323" y="1171512"/>
            <a:ext cx="9144000" cy="0"/>
          </a:xfrm>
          <a:prstGeom prst="line">
            <a:avLst/>
          </a:prstGeom>
          <a:ln>
            <a:gradFill flip="none" rotWithShape="1">
              <a:gsLst>
                <a:gs pos="0">
                  <a:srgbClr val="000000"/>
                </a:gs>
                <a:gs pos="100000">
                  <a:srgbClr val="000000"/>
                </a:gs>
                <a:gs pos="20000">
                  <a:schemeClr val="bg1">
                    <a:lumMod val="75000"/>
                  </a:schemeClr>
                </a:gs>
                <a:gs pos="80000">
                  <a:schemeClr val="bg1">
                    <a:lumMod val="75000"/>
                  </a:schemeClr>
                </a:gs>
                <a:gs pos="51000">
                  <a:schemeClr val="bg1"/>
                </a:gs>
              </a:gsLst>
              <a:lin ang="0" scaled="1"/>
              <a:tileRect/>
            </a:gradFill>
          </a:ln>
        </p:spPr>
        <p:style>
          <a:lnRef idx="2">
            <a:schemeClr val="accent1"/>
          </a:lnRef>
          <a:fillRef idx="0">
            <a:schemeClr val="accent1"/>
          </a:fillRef>
          <a:effectRef idx="1">
            <a:schemeClr val="accent1"/>
          </a:effectRef>
          <a:fontRef idx="minor">
            <a:schemeClr val="tx1"/>
          </a:fontRef>
        </p:style>
      </p:cxnSp>
      <p:sp>
        <p:nvSpPr>
          <p:cNvPr id="15" name="TextBox 14"/>
          <p:cNvSpPr txBox="1"/>
          <p:nvPr/>
        </p:nvSpPr>
        <p:spPr>
          <a:xfrm>
            <a:off x="2732688" y="2360799"/>
            <a:ext cx="6085875" cy="338554"/>
          </a:xfrm>
          <a:prstGeom prst="rect">
            <a:avLst/>
          </a:prstGeom>
          <a:noFill/>
        </p:spPr>
        <p:txBody>
          <a:bodyPr wrap="square" rtlCol="0">
            <a:spAutoFit/>
          </a:bodyPr>
          <a:lstStyle/>
          <a:p>
            <a:r>
              <a:rPr lang="en-US" sz="1600" b="1" dirty="0" smtClean="0">
                <a:solidFill>
                  <a:schemeClr val="tx1">
                    <a:lumMod val="75000"/>
                  </a:schemeClr>
                </a:solidFill>
              </a:rPr>
              <a:t>Cisco delivers for your midsize business:</a:t>
            </a:r>
            <a:endParaRPr lang="en-US" sz="1600" b="1" dirty="0">
              <a:solidFill>
                <a:schemeClr val="tx1">
                  <a:lumMod val="75000"/>
                </a:schemeClr>
              </a:solidFill>
            </a:endParaRPr>
          </a:p>
        </p:txBody>
      </p:sp>
      <p:sp>
        <p:nvSpPr>
          <p:cNvPr id="16" name="TextBox 15"/>
          <p:cNvSpPr txBox="1"/>
          <p:nvPr/>
        </p:nvSpPr>
        <p:spPr>
          <a:xfrm>
            <a:off x="2724403" y="4145935"/>
            <a:ext cx="6085875" cy="338554"/>
          </a:xfrm>
          <a:prstGeom prst="rect">
            <a:avLst/>
          </a:prstGeom>
          <a:noFill/>
        </p:spPr>
        <p:txBody>
          <a:bodyPr wrap="square" rtlCol="0">
            <a:spAutoFit/>
          </a:bodyPr>
          <a:lstStyle/>
          <a:p>
            <a:r>
              <a:rPr lang="en-US" sz="1600" b="1" dirty="0" smtClean="0">
                <a:solidFill>
                  <a:schemeClr val="tx1">
                    <a:lumMod val="75000"/>
                  </a:schemeClr>
                </a:solidFill>
              </a:rPr>
              <a:t>Business </a:t>
            </a:r>
            <a:r>
              <a:rPr lang="en-US" sz="1600" b="1" dirty="0" smtClean="0">
                <a:solidFill>
                  <a:schemeClr val="tx1">
                    <a:lumMod val="75000"/>
                  </a:schemeClr>
                </a:solidFill>
              </a:rPr>
              <a:t>Value:</a:t>
            </a:r>
            <a:endParaRPr lang="en-US" sz="1600" b="1" dirty="0">
              <a:solidFill>
                <a:schemeClr val="tx1">
                  <a:lumMod val="75000"/>
                </a:schemeClr>
              </a:solidFill>
            </a:endParaRPr>
          </a:p>
        </p:txBody>
      </p:sp>
      <p:sp>
        <p:nvSpPr>
          <p:cNvPr id="18" name="TextBox 17"/>
          <p:cNvSpPr txBox="1"/>
          <p:nvPr/>
        </p:nvSpPr>
        <p:spPr>
          <a:xfrm>
            <a:off x="2687406" y="4513676"/>
            <a:ext cx="6049961" cy="892552"/>
          </a:xfrm>
          <a:prstGeom prst="rect">
            <a:avLst/>
          </a:prstGeom>
          <a:noFill/>
        </p:spPr>
        <p:txBody>
          <a:bodyPr wrap="square" rtlCol="0">
            <a:spAutoFit/>
          </a:bodyPr>
          <a:lstStyle/>
          <a:p>
            <a:pPr marL="177800" lvl="3" indent="-177800">
              <a:spcBef>
                <a:spcPts val="600"/>
              </a:spcBef>
              <a:buFont typeface="Arial"/>
              <a:buChar char="•"/>
            </a:pPr>
            <a:r>
              <a:rPr lang="en-US" sz="1400" dirty="0" smtClean="0">
                <a:solidFill>
                  <a:srgbClr val="0071A0"/>
                </a:solidFill>
              </a:rPr>
              <a:t>Improve business operations via the latest applications</a:t>
            </a:r>
          </a:p>
          <a:p>
            <a:pPr marL="177800" lvl="3" indent="-177800">
              <a:spcBef>
                <a:spcPts val="600"/>
              </a:spcBef>
              <a:buFont typeface="Arial"/>
              <a:buChar char="•"/>
            </a:pPr>
            <a:r>
              <a:rPr lang="en-US" sz="1400" dirty="0" smtClean="0">
                <a:solidFill>
                  <a:srgbClr val="0071A0"/>
                </a:solidFill>
              </a:rPr>
              <a:t>Reduce application deployment costs</a:t>
            </a:r>
          </a:p>
          <a:p>
            <a:pPr marL="177800" lvl="3" indent="-177800">
              <a:spcBef>
                <a:spcPts val="600"/>
              </a:spcBef>
              <a:buFont typeface="Arial"/>
              <a:buChar char="•"/>
            </a:pPr>
            <a:r>
              <a:rPr lang="en-US" sz="1400" dirty="0" smtClean="0">
                <a:solidFill>
                  <a:srgbClr val="0071A0"/>
                </a:solidFill>
              </a:rPr>
              <a:t>Protect critical application performance for users</a:t>
            </a:r>
            <a:endParaRPr lang="en-US" sz="1400" dirty="0">
              <a:solidFill>
                <a:srgbClr val="0071A0"/>
              </a:solidFill>
            </a:endParaRPr>
          </a:p>
        </p:txBody>
      </p:sp>
    </p:spTree>
    <p:extLst>
      <p:ext uri="{BB962C8B-B14F-4D97-AF65-F5344CB8AC3E}">
        <p14:creationId xmlns:p14="http://schemas.microsoft.com/office/powerpoint/2010/main" val="2871663229"/>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down)">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descr="G2.jpg"/>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a:off x="0" y="1171512"/>
            <a:ext cx="9144000" cy="5686488"/>
          </a:xfrm>
          <a:prstGeom prst="rect">
            <a:avLst/>
          </a:prstGeom>
        </p:spPr>
      </p:pic>
      <p:sp>
        <p:nvSpPr>
          <p:cNvPr id="21" name="Rectangle 20"/>
          <p:cNvSpPr/>
          <p:nvPr/>
        </p:nvSpPr>
        <p:spPr>
          <a:xfrm>
            <a:off x="0" y="5967048"/>
            <a:ext cx="9144000" cy="890952"/>
          </a:xfrm>
          <a:prstGeom prst="rect">
            <a:avLst/>
          </a:prstGeom>
          <a:gradFill flip="none" rotWithShape="1">
            <a:gsLst>
              <a:gs pos="0">
                <a:srgbClr val="FFFFFF">
                  <a:alpha val="0"/>
                </a:srgbClr>
              </a:gs>
              <a:gs pos="100000">
                <a:schemeClr val="tx1">
                  <a:lumMod val="40000"/>
                  <a:lumOff val="60000"/>
                </a:schemeClr>
              </a:gs>
            </a:gsLst>
            <a:lin ang="54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p>
        </p:txBody>
      </p:sp>
      <p:sp>
        <p:nvSpPr>
          <p:cNvPr id="11" name="Title 1"/>
          <p:cNvSpPr>
            <a:spLocks noGrp="1"/>
          </p:cNvSpPr>
          <p:nvPr>
            <p:ph type="title"/>
          </p:nvPr>
        </p:nvSpPr>
        <p:spPr>
          <a:xfrm>
            <a:off x="229702" y="202545"/>
            <a:ext cx="8588861" cy="838200"/>
          </a:xfrm>
        </p:spPr>
        <p:txBody>
          <a:bodyPr/>
          <a:lstStyle/>
          <a:p>
            <a:r>
              <a:rPr lang="en-US" sz="3200" dirty="0" smtClean="0">
                <a:solidFill>
                  <a:schemeClr val="bg1"/>
                </a:solidFill>
              </a:rPr>
              <a:t>Cisco’s Made-for-Midmarket Portfolio</a:t>
            </a:r>
            <a:endParaRPr lang="en-US" sz="3200" dirty="0">
              <a:solidFill>
                <a:schemeClr val="bg1"/>
              </a:solidFill>
            </a:endParaRPr>
          </a:p>
        </p:txBody>
      </p:sp>
      <p:sp>
        <p:nvSpPr>
          <p:cNvPr id="17" name="Oval 16"/>
          <p:cNvSpPr/>
          <p:nvPr/>
        </p:nvSpPr>
        <p:spPr>
          <a:xfrm>
            <a:off x="-114301" y="6286499"/>
            <a:ext cx="9290075" cy="495300"/>
          </a:xfrm>
          <a:prstGeom prst="ellipse">
            <a:avLst/>
          </a:prstGeom>
          <a:gradFill flip="none" rotWithShape="1">
            <a:gsLst>
              <a:gs pos="0">
                <a:schemeClr val="tx1">
                  <a:lumMod val="75000"/>
                </a:schemeClr>
              </a:gs>
              <a:gs pos="100000">
                <a:schemeClr val="tx1">
                  <a:lumMod val="20000"/>
                  <a:lumOff val="80000"/>
                  <a:alpha val="0"/>
                </a:schemeClr>
              </a:gs>
            </a:gsLst>
            <a:path path="shape">
              <a:fillToRect l="50000" t="50000" r="50000" b="5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p>
        </p:txBody>
      </p:sp>
      <p:pic>
        <p:nvPicPr>
          <p:cNvPr id="9" name="Picture 8" descr="Person2.png"/>
          <p:cNvPicPr>
            <a:picLocks noChangeAspect="1"/>
          </p:cNvPicPr>
          <p:nvPr/>
        </p:nvPicPr>
        <p:blipFill rotWithShape="1">
          <a:blip r:embed="rId4" cstate="print">
            <a:extLst>
              <a:ext uri="{28A0092B-C50C-407E-A947-70E740481C1C}">
                <a14:useLocalDpi xmlns:a14="http://schemas.microsoft.com/office/drawing/2010/main"/>
              </a:ext>
            </a:extLst>
          </a:blip>
          <a:srcRect/>
          <a:stretch/>
        </p:blipFill>
        <p:spPr>
          <a:xfrm>
            <a:off x="666812" y="1972965"/>
            <a:ext cx="1708088" cy="4662622"/>
          </a:xfrm>
          <a:prstGeom prst="rect">
            <a:avLst/>
          </a:prstGeom>
          <a:effectLst>
            <a:glow rad="762000">
              <a:schemeClr val="bg1">
                <a:alpha val="44000"/>
              </a:schemeClr>
            </a:glow>
          </a:effectLst>
        </p:spPr>
      </p:pic>
      <p:sp>
        <p:nvSpPr>
          <p:cNvPr id="10" name="TextBox 9"/>
          <p:cNvSpPr txBox="1"/>
          <p:nvPr/>
        </p:nvSpPr>
        <p:spPr>
          <a:xfrm>
            <a:off x="229702" y="1288007"/>
            <a:ext cx="8914298" cy="461665"/>
          </a:xfrm>
          <a:prstGeom prst="rect">
            <a:avLst/>
          </a:prstGeom>
          <a:noFill/>
        </p:spPr>
        <p:txBody>
          <a:bodyPr wrap="square" rtlCol="0">
            <a:spAutoFit/>
          </a:bodyPr>
          <a:lstStyle/>
          <a:p>
            <a:pPr marL="0" lvl="3"/>
            <a:r>
              <a:rPr lang="en-US" sz="2400" dirty="0">
                <a:solidFill>
                  <a:schemeClr val="accent1">
                    <a:lumMod val="75000"/>
                  </a:schemeClr>
                </a:solidFill>
              </a:rPr>
              <a:t>How do I support mobility and BYOD?</a:t>
            </a:r>
          </a:p>
        </p:txBody>
      </p:sp>
      <p:sp>
        <p:nvSpPr>
          <p:cNvPr id="13" name="TextBox 12"/>
          <p:cNvSpPr txBox="1"/>
          <p:nvPr/>
        </p:nvSpPr>
        <p:spPr>
          <a:xfrm>
            <a:off x="3009897" y="2663522"/>
            <a:ext cx="5859463" cy="1692771"/>
          </a:xfrm>
          <a:prstGeom prst="rect">
            <a:avLst/>
          </a:prstGeom>
          <a:noFill/>
        </p:spPr>
        <p:txBody>
          <a:bodyPr wrap="square" rtlCol="0">
            <a:spAutoFit/>
          </a:bodyPr>
          <a:lstStyle/>
          <a:p>
            <a:pPr marL="177800" indent="-177800">
              <a:spcBef>
                <a:spcPts val="600"/>
              </a:spcBef>
              <a:buFont typeface="Arial"/>
              <a:buChar char="•"/>
            </a:pPr>
            <a:r>
              <a:rPr lang="en-US" sz="1400" dirty="0">
                <a:solidFill>
                  <a:srgbClr val="0071A0"/>
                </a:solidFill>
              </a:rPr>
              <a:t>Unified Access </a:t>
            </a:r>
            <a:r>
              <a:rPr lang="en-US" sz="1400" dirty="0" smtClean="0">
                <a:solidFill>
                  <a:srgbClr val="0071A0"/>
                </a:solidFill>
              </a:rPr>
              <a:t>that is </a:t>
            </a:r>
            <a:r>
              <a:rPr lang="en-US" sz="1400" dirty="0">
                <a:solidFill>
                  <a:srgbClr val="0071A0"/>
                </a:solidFill>
              </a:rPr>
              <a:t>simple, </a:t>
            </a:r>
            <a:r>
              <a:rPr lang="en-US" sz="1400" dirty="0" smtClean="0">
                <a:solidFill>
                  <a:srgbClr val="0071A0"/>
                </a:solidFill>
              </a:rPr>
              <a:t>affordable, grow-as-you-go</a:t>
            </a:r>
            <a:endParaRPr lang="en-US" sz="1400" b="1" dirty="0">
              <a:solidFill>
                <a:srgbClr val="0071A0"/>
              </a:solidFill>
            </a:endParaRPr>
          </a:p>
          <a:p>
            <a:pPr marL="177800" indent="-177800">
              <a:spcBef>
                <a:spcPts val="600"/>
              </a:spcBef>
              <a:buFont typeface="Arial"/>
              <a:buChar char="•"/>
            </a:pPr>
            <a:r>
              <a:rPr lang="en-US" sz="1400" dirty="0" smtClean="0">
                <a:solidFill>
                  <a:srgbClr val="0071A0"/>
                </a:solidFill>
              </a:rPr>
              <a:t>BYOD -  simply</a:t>
            </a:r>
            <a:r>
              <a:rPr lang="en-US" sz="1400" dirty="0">
                <a:solidFill>
                  <a:srgbClr val="0071A0"/>
                </a:solidFill>
              </a:rPr>
              <a:t>, </a:t>
            </a:r>
            <a:r>
              <a:rPr lang="en-US" sz="1400" dirty="0" smtClean="0">
                <a:solidFill>
                  <a:srgbClr val="0071A0"/>
                </a:solidFill>
              </a:rPr>
              <a:t>quickly </a:t>
            </a:r>
            <a:r>
              <a:rPr lang="en-US" sz="1400" dirty="0">
                <a:solidFill>
                  <a:srgbClr val="0071A0"/>
                </a:solidFill>
              </a:rPr>
              <a:t>with </a:t>
            </a:r>
            <a:r>
              <a:rPr lang="en-US" sz="1400" dirty="0" smtClean="0">
                <a:solidFill>
                  <a:srgbClr val="0071A0"/>
                </a:solidFill>
              </a:rPr>
              <a:t>secure onboarding </a:t>
            </a:r>
          </a:p>
          <a:p>
            <a:pPr marL="177800" indent="-177800">
              <a:spcBef>
                <a:spcPts val="600"/>
              </a:spcBef>
              <a:buFont typeface="Arial"/>
              <a:buChar char="•"/>
            </a:pPr>
            <a:r>
              <a:rPr lang="en-US" sz="1400" dirty="0" smtClean="0">
                <a:solidFill>
                  <a:srgbClr val="0071A0"/>
                </a:solidFill>
              </a:rPr>
              <a:t>Secure </a:t>
            </a:r>
            <a:r>
              <a:rPr lang="en-US" sz="1400" dirty="0">
                <a:solidFill>
                  <a:srgbClr val="0071A0"/>
                </a:solidFill>
              </a:rPr>
              <a:t>access to applications across fixed and mobile devices</a:t>
            </a:r>
          </a:p>
          <a:p>
            <a:pPr marL="177800" indent="-177800">
              <a:spcBef>
                <a:spcPts val="600"/>
              </a:spcBef>
              <a:buFont typeface="Arial"/>
              <a:buChar char="•"/>
            </a:pPr>
            <a:r>
              <a:rPr lang="en-US" sz="1400" dirty="0" smtClean="0">
                <a:solidFill>
                  <a:srgbClr val="0071A0"/>
                </a:solidFill>
              </a:rPr>
              <a:t>Security for </a:t>
            </a:r>
            <a:r>
              <a:rPr lang="en-US" sz="1400" dirty="0">
                <a:solidFill>
                  <a:srgbClr val="0071A0"/>
                </a:solidFill>
              </a:rPr>
              <a:t>any </a:t>
            </a:r>
            <a:r>
              <a:rPr lang="en-US" sz="1400" dirty="0" smtClean="0">
                <a:solidFill>
                  <a:srgbClr val="0071A0"/>
                </a:solidFill>
              </a:rPr>
              <a:t>user, </a:t>
            </a:r>
            <a:r>
              <a:rPr lang="en-US" sz="1400" dirty="0">
                <a:solidFill>
                  <a:srgbClr val="0071A0"/>
                </a:solidFill>
              </a:rPr>
              <a:t>on any device, from any </a:t>
            </a:r>
            <a:r>
              <a:rPr lang="en-US" sz="1400" dirty="0" smtClean="0">
                <a:solidFill>
                  <a:srgbClr val="0071A0"/>
                </a:solidFill>
              </a:rPr>
              <a:t>location</a:t>
            </a:r>
          </a:p>
          <a:p>
            <a:pPr marL="177800" indent="-177800">
              <a:spcBef>
                <a:spcPts val="600"/>
              </a:spcBef>
              <a:buFont typeface="Arial"/>
              <a:buChar char="•"/>
            </a:pPr>
            <a:r>
              <a:rPr lang="en-US" sz="1400" dirty="0" smtClean="0">
                <a:solidFill>
                  <a:srgbClr val="0071A0"/>
                </a:solidFill>
              </a:rPr>
              <a:t>Collaborative </a:t>
            </a:r>
            <a:r>
              <a:rPr lang="en-US" sz="1400" dirty="0">
                <a:solidFill>
                  <a:srgbClr val="0071A0"/>
                </a:solidFill>
              </a:rPr>
              <a:t>workspaces </a:t>
            </a:r>
            <a:r>
              <a:rPr lang="en-US" sz="1400" dirty="0" smtClean="0">
                <a:solidFill>
                  <a:srgbClr val="0071A0"/>
                </a:solidFill>
              </a:rPr>
              <a:t>with centralized </a:t>
            </a:r>
            <a:r>
              <a:rPr lang="en-US" sz="1400" dirty="0">
                <a:solidFill>
                  <a:srgbClr val="0071A0"/>
                </a:solidFill>
              </a:rPr>
              <a:t>control, management, </a:t>
            </a:r>
            <a:r>
              <a:rPr lang="en-US" sz="1400" dirty="0" smtClean="0">
                <a:solidFill>
                  <a:srgbClr val="0071A0"/>
                </a:solidFill>
              </a:rPr>
              <a:t>administration</a:t>
            </a:r>
            <a:endParaRPr lang="en-US" sz="1400" dirty="0">
              <a:solidFill>
                <a:srgbClr val="0071A0"/>
              </a:solidFill>
            </a:endParaRPr>
          </a:p>
        </p:txBody>
      </p:sp>
      <p:cxnSp>
        <p:nvCxnSpPr>
          <p:cNvPr id="14" name="Straight Connector 13"/>
          <p:cNvCxnSpPr/>
          <p:nvPr/>
        </p:nvCxnSpPr>
        <p:spPr>
          <a:xfrm>
            <a:off x="6323" y="1171512"/>
            <a:ext cx="9144000" cy="0"/>
          </a:xfrm>
          <a:prstGeom prst="line">
            <a:avLst/>
          </a:prstGeom>
          <a:ln>
            <a:gradFill flip="none" rotWithShape="1">
              <a:gsLst>
                <a:gs pos="0">
                  <a:srgbClr val="000000"/>
                </a:gs>
                <a:gs pos="100000">
                  <a:srgbClr val="000000"/>
                </a:gs>
                <a:gs pos="20000">
                  <a:schemeClr val="bg1">
                    <a:lumMod val="75000"/>
                  </a:schemeClr>
                </a:gs>
                <a:gs pos="80000">
                  <a:schemeClr val="bg1">
                    <a:lumMod val="75000"/>
                  </a:schemeClr>
                </a:gs>
                <a:gs pos="51000">
                  <a:schemeClr val="bg1"/>
                </a:gs>
              </a:gsLst>
              <a:lin ang="0" scaled="1"/>
              <a:tileRect/>
            </a:gradFill>
          </a:ln>
        </p:spPr>
        <p:style>
          <a:lnRef idx="2">
            <a:schemeClr val="accent1"/>
          </a:lnRef>
          <a:fillRef idx="0">
            <a:schemeClr val="accent1"/>
          </a:fillRef>
          <a:effectRef idx="1">
            <a:schemeClr val="accent1"/>
          </a:effectRef>
          <a:fontRef idx="minor">
            <a:schemeClr val="tx1"/>
          </a:fontRef>
        </p:style>
      </p:cxnSp>
      <p:sp>
        <p:nvSpPr>
          <p:cNvPr id="15" name="TextBox 14"/>
          <p:cNvSpPr txBox="1"/>
          <p:nvPr/>
        </p:nvSpPr>
        <p:spPr>
          <a:xfrm>
            <a:off x="3058125" y="2254469"/>
            <a:ext cx="6085875" cy="338554"/>
          </a:xfrm>
          <a:prstGeom prst="rect">
            <a:avLst/>
          </a:prstGeom>
          <a:noFill/>
        </p:spPr>
        <p:txBody>
          <a:bodyPr wrap="square" rtlCol="0">
            <a:spAutoFit/>
          </a:bodyPr>
          <a:lstStyle/>
          <a:p>
            <a:r>
              <a:rPr lang="en-US" sz="1600" b="1" dirty="0" smtClean="0">
                <a:solidFill>
                  <a:schemeClr val="tx1">
                    <a:lumMod val="75000"/>
                  </a:schemeClr>
                </a:solidFill>
              </a:rPr>
              <a:t>Cisco delivers for your midsize business:</a:t>
            </a:r>
            <a:endParaRPr lang="en-US" sz="1600" b="1" dirty="0">
              <a:solidFill>
                <a:schemeClr val="tx1">
                  <a:lumMod val="75000"/>
                </a:schemeClr>
              </a:solidFill>
            </a:endParaRPr>
          </a:p>
        </p:txBody>
      </p:sp>
      <p:sp>
        <p:nvSpPr>
          <p:cNvPr id="16" name="TextBox 15"/>
          <p:cNvSpPr txBox="1"/>
          <p:nvPr/>
        </p:nvSpPr>
        <p:spPr>
          <a:xfrm>
            <a:off x="3108194" y="4583116"/>
            <a:ext cx="6085875" cy="338554"/>
          </a:xfrm>
          <a:prstGeom prst="rect">
            <a:avLst/>
          </a:prstGeom>
          <a:noFill/>
        </p:spPr>
        <p:txBody>
          <a:bodyPr wrap="square" rtlCol="0">
            <a:spAutoFit/>
          </a:bodyPr>
          <a:lstStyle/>
          <a:p>
            <a:r>
              <a:rPr lang="en-US" sz="1600" b="1" dirty="0" smtClean="0">
                <a:solidFill>
                  <a:schemeClr val="tx1">
                    <a:lumMod val="75000"/>
                  </a:schemeClr>
                </a:solidFill>
              </a:rPr>
              <a:t>Business </a:t>
            </a:r>
            <a:r>
              <a:rPr lang="en-US" sz="1600" b="1" dirty="0" smtClean="0">
                <a:solidFill>
                  <a:schemeClr val="tx1">
                    <a:lumMod val="75000"/>
                  </a:schemeClr>
                </a:solidFill>
              </a:rPr>
              <a:t>Value:</a:t>
            </a:r>
            <a:endParaRPr lang="en-US" sz="1600" b="1" dirty="0">
              <a:solidFill>
                <a:schemeClr val="tx1">
                  <a:lumMod val="75000"/>
                </a:schemeClr>
              </a:solidFill>
            </a:endParaRPr>
          </a:p>
        </p:txBody>
      </p:sp>
      <p:sp>
        <p:nvSpPr>
          <p:cNvPr id="18" name="TextBox 17"/>
          <p:cNvSpPr txBox="1"/>
          <p:nvPr/>
        </p:nvSpPr>
        <p:spPr>
          <a:xfrm>
            <a:off x="3058125" y="4973314"/>
            <a:ext cx="6049961" cy="892552"/>
          </a:xfrm>
          <a:prstGeom prst="rect">
            <a:avLst/>
          </a:prstGeom>
          <a:noFill/>
        </p:spPr>
        <p:txBody>
          <a:bodyPr wrap="square" rtlCol="0">
            <a:spAutoFit/>
          </a:bodyPr>
          <a:lstStyle/>
          <a:p>
            <a:pPr marL="177800" lvl="3" indent="-177800">
              <a:spcBef>
                <a:spcPts val="600"/>
              </a:spcBef>
              <a:buFont typeface="Arial"/>
              <a:buChar char="•"/>
            </a:pPr>
            <a:r>
              <a:rPr lang="en-US" sz="1400" dirty="0" smtClean="0">
                <a:solidFill>
                  <a:srgbClr val="0071A0"/>
                </a:solidFill>
              </a:rPr>
              <a:t>Support consultants, guests, contractors at your business</a:t>
            </a:r>
          </a:p>
          <a:p>
            <a:pPr marL="177800" lvl="3" indent="-177800">
              <a:spcBef>
                <a:spcPts val="600"/>
              </a:spcBef>
              <a:buFont typeface="Arial"/>
              <a:buChar char="•"/>
            </a:pPr>
            <a:r>
              <a:rPr lang="en-US" sz="1400" dirty="0" smtClean="0">
                <a:solidFill>
                  <a:srgbClr val="0071A0"/>
                </a:solidFill>
              </a:rPr>
              <a:t>Increase </a:t>
            </a:r>
            <a:r>
              <a:rPr lang="en-US" sz="1400" smtClean="0">
                <a:solidFill>
                  <a:srgbClr val="0071A0"/>
                </a:solidFill>
              </a:rPr>
              <a:t>interaction and </a:t>
            </a:r>
            <a:r>
              <a:rPr lang="en-US" sz="1400" dirty="0" smtClean="0">
                <a:solidFill>
                  <a:srgbClr val="0071A0"/>
                </a:solidFill>
              </a:rPr>
              <a:t>creativity amongst employees through mobility</a:t>
            </a:r>
          </a:p>
          <a:p>
            <a:pPr marL="177800" lvl="3" indent="-177800">
              <a:spcBef>
                <a:spcPts val="600"/>
              </a:spcBef>
              <a:buFont typeface="Arial"/>
              <a:buChar char="•"/>
            </a:pPr>
            <a:r>
              <a:rPr lang="en-US" sz="1400" dirty="0" smtClean="0">
                <a:solidFill>
                  <a:srgbClr val="0071A0"/>
                </a:solidFill>
              </a:rPr>
              <a:t>Protect intellectual property in a mobile environment</a:t>
            </a:r>
            <a:endParaRPr lang="en-US" sz="1400" dirty="0">
              <a:solidFill>
                <a:srgbClr val="0071A0"/>
              </a:solidFill>
            </a:endParaRPr>
          </a:p>
        </p:txBody>
      </p:sp>
    </p:spTree>
    <p:extLst>
      <p:ext uri="{BB962C8B-B14F-4D97-AF65-F5344CB8AC3E}">
        <p14:creationId xmlns:p14="http://schemas.microsoft.com/office/powerpoint/2010/main" val="3540495670"/>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down)">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descr="G2.jpg"/>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a:off x="0" y="1171512"/>
            <a:ext cx="9144000" cy="5686488"/>
          </a:xfrm>
          <a:prstGeom prst="rect">
            <a:avLst/>
          </a:prstGeom>
        </p:spPr>
      </p:pic>
      <p:sp>
        <p:nvSpPr>
          <p:cNvPr id="21" name="Rectangle 20"/>
          <p:cNvSpPr/>
          <p:nvPr/>
        </p:nvSpPr>
        <p:spPr>
          <a:xfrm>
            <a:off x="0" y="5967048"/>
            <a:ext cx="9144000" cy="890952"/>
          </a:xfrm>
          <a:prstGeom prst="rect">
            <a:avLst/>
          </a:prstGeom>
          <a:gradFill flip="none" rotWithShape="1">
            <a:gsLst>
              <a:gs pos="0">
                <a:srgbClr val="FFFFFF">
                  <a:alpha val="0"/>
                </a:srgbClr>
              </a:gs>
              <a:gs pos="100000">
                <a:schemeClr val="tx1">
                  <a:lumMod val="40000"/>
                  <a:lumOff val="60000"/>
                </a:schemeClr>
              </a:gs>
            </a:gsLst>
            <a:lin ang="54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p>
        </p:txBody>
      </p:sp>
      <p:sp>
        <p:nvSpPr>
          <p:cNvPr id="11" name="Title 1"/>
          <p:cNvSpPr>
            <a:spLocks noGrp="1"/>
          </p:cNvSpPr>
          <p:nvPr>
            <p:ph type="title"/>
          </p:nvPr>
        </p:nvSpPr>
        <p:spPr>
          <a:xfrm>
            <a:off x="229702" y="202545"/>
            <a:ext cx="8588861" cy="838200"/>
          </a:xfrm>
        </p:spPr>
        <p:txBody>
          <a:bodyPr/>
          <a:lstStyle/>
          <a:p>
            <a:r>
              <a:rPr lang="en-US" sz="3200" dirty="0" smtClean="0">
                <a:solidFill>
                  <a:schemeClr val="bg1"/>
                </a:solidFill>
              </a:rPr>
              <a:t>Cisco’s Made-for-Midmarket Portfolio</a:t>
            </a:r>
            <a:endParaRPr lang="en-US" sz="3200" dirty="0">
              <a:solidFill>
                <a:schemeClr val="bg1"/>
              </a:solidFill>
            </a:endParaRPr>
          </a:p>
        </p:txBody>
      </p:sp>
      <p:sp>
        <p:nvSpPr>
          <p:cNvPr id="17" name="Oval 16"/>
          <p:cNvSpPr/>
          <p:nvPr/>
        </p:nvSpPr>
        <p:spPr>
          <a:xfrm>
            <a:off x="-114301" y="6286499"/>
            <a:ext cx="9290075" cy="495300"/>
          </a:xfrm>
          <a:prstGeom prst="ellipse">
            <a:avLst/>
          </a:prstGeom>
          <a:gradFill flip="none" rotWithShape="1">
            <a:gsLst>
              <a:gs pos="0">
                <a:schemeClr val="tx1">
                  <a:lumMod val="75000"/>
                </a:schemeClr>
              </a:gs>
              <a:gs pos="100000">
                <a:schemeClr val="tx1">
                  <a:lumMod val="20000"/>
                  <a:lumOff val="80000"/>
                  <a:alpha val="0"/>
                </a:schemeClr>
              </a:gs>
            </a:gsLst>
            <a:path path="shape">
              <a:fillToRect l="50000" t="50000" r="50000" b="5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p>
        </p:txBody>
      </p:sp>
      <p:pic>
        <p:nvPicPr>
          <p:cNvPr id="9" name="Picture 8" descr="P3.png"/>
          <p:cNvPicPr>
            <a:picLocks noChangeAspect="1"/>
          </p:cNvPicPr>
          <p:nvPr/>
        </p:nvPicPr>
        <p:blipFill rotWithShape="1">
          <a:blip r:embed="rId4" cstate="print">
            <a:extLst>
              <a:ext uri="{28A0092B-C50C-407E-A947-70E740481C1C}">
                <a14:useLocalDpi xmlns:a14="http://schemas.microsoft.com/office/drawing/2010/main"/>
              </a:ext>
            </a:extLst>
          </a:blip>
          <a:srcRect t="1" b="1173"/>
          <a:stretch/>
        </p:blipFill>
        <p:spPr>
          <a:xfrm flipH="1">
            <a:off x="853903" y="1972965"/>
            <a:ext cx="1275398" cy="4656436"/>
          </a:xfrm>
          <a:prstGeom prst="rect">
            <a:avLst/>
          </a:prstGeom>
          <a:effectLst>
            <a:glow rad="762000">
              <a:schemeClr val="bg1">
                <a:alpha val="44000"/>
              </a:schemeClr>
            </a:glow>
          </a:effectLst>
        </p:spPr>
      </p:pic>
      <p:sp>
        <p:nvSpPr>
          <p:cNvPr id="10" name="TextBox 9"/>
          <p:cNvSpPr txBox="1"/>
          <p:nvPr/>
        </p:nvSpPr>
        <p:spPr>
          <a:xfrm>
            <a:off x="229702" y="1246746"/>
            <a:ext cx="8914298" cy="461665"/>
          </a:xfrm>
          <a:prstGeom prst="rect">
            <a:avLst/>
          </a:prstGeom>
          <a:noFill/>
        </p:spPr>
        <p:txBody>
          <a:bodyPr wrap="square" rtlCol="0">
            <a:spAutoFit/>
          </a:bodyPr>
          <a:lstStyle/>
          <a:p>
            <a:pPr marL="0" lvl="3">
              <a:spcBef>
                <a:spcPts val="400"/>
              </a:spcBef>
            </a:pPr>
            <a:r>
              <a:rPr lang="en-US" sz="2400" dirty="0">
                <a:solidFill>
                  <a:schemeClr val="accent1">
                    <a:lumMod val="75000"/>
                  </a:schemeClr>
                </a:solidFill>
              </a:rPr>
              <a:t>How do I virtualize my network and data center?</a:t>
            </a:r>
          </a:p>
        </p:txBody>
      </p:sp>
      <p:sp>
        <p:nvSpPr>
          <p:cNvPr id="13" name="TextBox 12"/>
          <p:cNvSpPr txBox="1"/>
          <p:nvPr/>
        </p:nvSpPr>
        <p:spPr>
          <a:xfrm>
            <a:off x="2732688" y="2142242"/>
            <a:ext cx="6011313" cy="2416046"/>
          </a:xfrm>
          <a:prstGeom prst="rect">
            <a:avLst/>
          </a:prstGeom>
          <a:noFill/>
        </p:spPr>
        <p:txBody>
          <a:bodyPr wrap="square" rtlCol="0">
            <a:spAutoFit/>
          </a:bodyPr>
          <a:lstStyle/>
          <a:p>
            <a:pPr marL="177800" indent="-177800" defTabSz="914323">
              <a:spcBef>
                <a:spcPts val="600"/>
              </a:spcBef>
              <a:buFont typeface="Arial"/>
              <a:buChar char="•"/>
            </a:pPr>
            <a:r>
              <a:rPr lang="en-US" sz="1400" dirty="0">
                <a:solidFill>
                  <a:srgbClr val="0071A0"/>
                </a:solidFill>
              </a:rPr>
              <a:t>Converged </a:t>
            </a:r>
            <a:r>
              <a:rPr lang="en-US" sz="1400" dirty="0" smtClean="0">
                <a:solidFill>
                  <a:srgbClr val="0071A0"/>
                </a:solidFill>
              </a:rPr>
              <a:t>network, compute, </a:t>
            </a:r>
            <a:r>
              <a:rPr lang="en-US" sz="1400" dirty="0">
                <a:solidFill>
                  <a:srgbClr val="0071A0"/>
                </a:solidFill>
              </a:rPr>
              <a:t>and </a:t>
            </a:r>
            <a:r>
              <a:rPr lang="en-US" sz="1400" dirty="0" smtClean="0">
                <a:solidFill>
                  <a:srgbClr val="0071A0"/>
                </a:solidFill>
              </a:rPr>
              <a:t>virtualization ready platform for branch office with </a:t>
            </a:r>
            <a:r>
              <a:rPr lang="en-US" sz="1400" dirty="0" err="1" smtClean="0">
                <a:solidFill>
                  <a:srgbClr val="0071A0"/>
                </a:solidFill>
              </a:rPr>
              <a:t>ISR</a:t>
            </a:r>
            <a:endParaRPr lang="en-US" sz="1400" dirty="0" smtClean="0">
              <a:solidFill>
                <a:srgbClr val="0071A0"/>
              </a:solidFill>
            </a:endParaRPr>
          </a:p>
          <a:p>
            <a:pPr marL="177800" indent="-177800" defTabSz="914323">
              <a:spcBef>
                <a:spcPts val="600"/>
              </a:spcBef>
              <a:buFont typeface="Arial"/>
              <a:buChar char="•"/>
            </a:pPr>
            <a:r>
              <a:rPr lang="en-US" sz="1400" dirty="0" smtClean="0">
                <a:solidFill>
                  <a:srgbClr val="0071A0"/>
                </a:solidFill>
              </a:rPr>
              <a:t>Converged network and DC fabric virtual infrastructure</a:t>
            </a:r>
            <a:endParaRPr lang="en-US" sz="1400" dirty="0">
              <a:solidFill>
                <a:srgbClr val="0071A0"/>
              </a:solidFill>
            </a:endParaRPr>
          </a:p>
          <a:p>
            <a:pPr marL="177800" indent="-177800" defTabSz="914323">
              <a:spcBef>
                <a:spcPts val="600"/>
              </a:spcBef>
              <a:buFont typeface="Arial"/>
              <a:buChar char="•"/>
            </a:pPr>
            <a:r>
              <a:rPr lang="en-US" sz="1400" dirty="0">
                <a:solidFill>
                  <a:schemeClr val="tx1">
                    <a:lumMod val="75000"/>
                  </a:schemeClr>
                </a:solidFill>
              </a:rPr>
              <a:t>Pre-loaded </a:t>
            </a:r>
            <a:r>
              <a:rPr lang="en-US" sz="1400" dirty="0" smtClean="0">
                <a:solidFill>
                  <a:schemeClr val="tx1">
                    <a:lumMod val="75000"/>
                  </a:schemeClr>
                </a:solidFill>
              </a:rPr>
              <a:t>software for </a:t>
            </a:r>
            <a:r>
              <a:rPr lang="en-US" sz="1400" dirty="0">
                <a:solidFill>
                  <a:schemeClr val="tx1">
                    <a:lumMod val="75000"/>
                  </a:schemeClr>
                </a:solidFill>
              </a:rPr>
              <a:t>collaboration applications </a:t>
            </a:r>
            <a:r>
              <a:rPr lang="en-US" sz="1400" dirty="0" smtClean="0">
                <a:solidFill>
                  <a:schemeClr val="tx1">
                    <a:lumMod val="75000"/>
                  </a:schemeClr>
                </a:solidFill>
              </a:rPr>
              <a:t>on </a:t>
            </a:r>
            <a:r>
              <a:rPr lang="en-US" sz="1400" dirty="0">
                <a:solidFill>
                  <a:schemeClr val="tx1">
                    <a:lumMod val="75000"/>
                  </a:schemeClr>
                </a:solidFill>
              </a:rPr>
              <a:t>a </a:t>
            </a:r>
            <a:r>
              <a:rPr lang="en-US" sz="1400" dirty="0" smtClean="0">
                <a:solidFill>
                  <a:schemeClr val="tx1">
                    <a:lumMod val="75000"/>
                  </a:schemeClr>
                </a:solidFill>
              </a:rPr>
              <a:t>virtualized </a:t>
            </a:r>
            <a:r>
              <a:rPr lang="en-US" sz="1400" dirty="0">
                <a:solidFill>
                  <a:schemeClr val="tx1">
                    <a:lumMod val="75000"/>
                  </a:schemeClr>
                </a:solidFill>
              </a:rPr>
              <a:t>server infrastructure</a:t>
            </a:r>
            <a:endParaRPr lang="en-GB" sz="1400" dirty="0">
              <a:solidFill>
                <a:schemeClr val="tx1">
                  <a:lumMod val="75000"/>
                </a:schemeClr>
              </a:solidFill>
            </a:endParaRPr>
          </a:p>
          <a:p>
            <a:pPr marL="177800" indent="-177800" defTabSz="914323">
              <a:spcBef>
                <a:spcPts val="600"/>
              </a:spcBef>
              <a:buFont typeface="Arial"/>
              <a:buChar char="•"/>
            </a:pPr>
            <a:r>
              <a:rPr lang="en-GB" sz="1400" dirty="0" smtClean="0">
                <a:solidFill>
                  <a:srgbClr val="0071A0"/>
                </a:solidFill>
              </a:rPr>
              <a:t>On-demand </a:t>
            </a:r>
            <a:r>
              <a:rPr lang="en-GB" sz="1400" dirty="0">
                <a:solidFill>
                  <a:srgbClr val="0071A0"/>
                </a:solidFill>
              </a:rPr>
              <a:t>provisioning from shared pools of physical and virtual resources</a:t>
            </a:r>
            <a:endParaRPr lang="en-US" sz="1400" dirty="0">
              <a:solidFill>
                <a:srgbClr val="0071A0"/>
              </a:solidFill>
            </a:endParaRPr>
          </a:p>
          <a:p>
            <a:pPr marL="177800" indent="-177800" defTabSz="914323">
              <a:spcBef>
                <a:spcPts val="600"/>
              </a:spcBef>
              <a:buFont typeface="Arial"/>
              <a:buChar char="•"/>
            </a:pPr>
            <a:r>
              <a:rPr lang="en-US" sz="1400" dirty="0" smtClean="0">
                <a:solidFill>
                  <a:srgbClr val="0071A0"/>
                </a:solidFill>
              </a:rPr>
              <a:t>Secure infrastructure by </a:t>
            </a:r>
            <a:r>
              <a:rPr lang="en-US" sz="1400" dirty="0">
                <a:solidFill>
                  <a:srgbClr val="0071A0"/>
                </a:solidFill>
              </a:rPr>
              <a:t>unifying network and security </a:t>
            </a:r>
            <a:r>
              <a:rPr lang="en-US" sz="1400" dirty="0" smtClean="0">
                <a:solidFill>
                  <a:srgbClr val="0071A0"/>
                </a:solidFill>
              </a:rPr>
              <a:t>technologies</a:t>
            </a:r>
          </a:p>
          <a:p>
            <a:pPr marL="177800" indent="-177800" defTabSz="914323">
              <a:spcBef>
                <a:spcPts val="600"/>
              </a:spcBef>
              <a:buFont typeface="Arial"/>
              <a:buChar char="•"/>
            </a:pPr>
            <a:r>
              <a:rPr lang="en-US" sz="1400" dirty="0">
                <a:solidFill>
                  <a:srgbClr val="0071A0"/>
                </a:solidFill>
              </a:rPr>
              <a:t>A</a:t>
            </a:r>
            <a:r>
              <a:rPr lang="en-US" sz="1400" dirty="0" smtClean="0">
                <a:solidFill>
                  <a:srgbClr val="0071A0"/>
                </a:solidFill>
              </a:rPr>
              <a:t>ctionable </a:t>
            </a:r>
            <a:r>
              <a:rPr lang="en-US" sz="1400" dirty="0">
                <a:solidFill>
                  <a:srgbClr val="0071A0"/>
                </a:solidFill>
              </a:rPr>
              <a:t>security across physical and virtual </a:t>
            </a:r>
            <a:r>
              <a:rPr lang="en-US" sz="1400" dirty="0" smtClean="0">
                <a:solidFill>
                  <a:srgbClr val="0071A0"/>
                </a:solidFill>
              </a:rPr>
              <a:t>domains</a:t>
            </a:r>
          </a:p>
        </p:txBody>
      </p:sp>
      <p:cxnSp>
        <p:nvCxnSpPr>
          <p:cNvPr id="14" name="Straight Connector 13"/>
          <p:cNvCxnSpPr/>
          <p:nvPr/>
        </p:nvCxnSpPr>
        <p:spPr>
          <a:xfrm>
            <a:off x="6323" y="1171512"/>
            <a:ext cx="9144000" cy="0"/>
          </a:xfrm>
          <a:prstGeom prst="line">
            <a:avLst/>
          </a:prstGeom>
          <a:ln>
            <a:gradFill flip="none" rotWithShape="1">
              <a:gsLst>
                <a:gs pos="0">
                  <a:srgbClr val="000000"/>
                </a:gs>
                <a:gs pos="100000">
                  <a:srgbClr val="000000"/>
                </a:gs>
                <a:gs pos="20000">
                  <a:schemeClr val="bg1">
                    <a:lumMod val="75000"/>
                  </a:schemeClr>
                </a:gs>
                <a:gs pos="80000">
                  <a:schemeClr val="bg1">
                    <a:lumMod val="75000"/>
                  </a:schemeClr>
                </a:gs>
                <a:gs pos="51000">
                  <a:schemeClr val="bg1"/>
                </a:gs>
              </a:gsLst>
              <a:lin ang="0" scaled="1"/>
              <a:tileRect/>
            </a:gradFill>
          </a:ln>
        </p:spPr>
        <p:style>
          <a:lnRef idx="2">
            <a:schemeClr val="accent1"/>
          </a:lnRef>
          <a:fillRef idx="0">
            <a:schemeClr val="accent1"/>
          </a:fillRef>
          <a:effectRef idx="1">
            <a:schemeClr val="accent1"/>
          </a:effectRef>
          <a:fontRef idx="minor">
            <a:schemeClr val="tx1"/>
          </a:fontRef>
        </p:style>
      </p:cxnSp>
      <p:sp>
        <p:nvSpPr>
          <p:cNvPr id="15" name="TextBox 14"/>
          <p:cNvSpPr txBox="1"/>
          <p:nvPr/>
        </p:nvSpPr>
        <p:spPr>
          <a:xfrm>
            <a:off x="2753954" y="1803688"/>
            <a:ext cx="6085875" cy="338554"/>
          </a:xfrm>
          <a:prstGeom prst="rect">
            <a:avLst/>
          </a:prstGeom>
          <a:noFill/>
        </p:spPr>
        <p:txBody>
          <a:bodyPr wrap="square" rtlCol="0">
            <a:spAutoFit/>
          </a:bodyPr>
          <a:lstStyle/>
          <a:p>
            <a:r>
              <a:rPr lang="en-US" sz="1600" b="1" dirty="0" smtClean="0">
                <a:solidFill>
                  <a:schemeClr val="tx1">
                    <a:lumMod val="75000"/>
                  </a:schemeClr>
                </a:solidFill>
              </a:rPr>
              <a:t>Cisco delivers for your midsize business:</a:t>
            </a:r>
            <a:endParaRPr lang="en-US" sz="1600" b="1" dirty="0">
              <a:solidFill>
                <a:schemeClr val="tx1">
                  <a:lumMod val="75000"/>
                </a:schemeClr>
              </a:solidFill>
            </a:endParaRPr>
          </a:p>
        </p:txBody>
      </p:sp>
      <p:sp>
        <p:nvSpPr>
          <p:cNvPr id="16" name="TextBox 15"/>
          <p:cNvSpPr txBox="1"/>
          <p:nvPr/>
        </p:nvSpPr>
        <p:spPr>
          <a:xfrm>
            <a:off x="2862633" y="4754095"/>
            <a:ext cx="6085875" cy="338554"/>
          </a:xfrm>
          <a:prstGeom prst="rect">
            <a:avLst/>
          </a:prstGeom>
          <a:noFill/>
        </p:spPr>
        <p:txBody>
          <a:bodyPr wrap="square" rtlCol="0">
            <a:spAutoFit/>
          </a:bodyPr>
          <a:lstStyle/>
          <a:p>
            <a:r>
              <a:rPr lang="en-US" sz="1600" b="1" dirty="0" smtClean="0">
                <a:solidFill>
                  <a:schemeClr val="tx1">
                    <a:lumMod val="75000"/>
                  </a:schemeClr>
                </a:solidFill>
              </a:rPr>
              <a:t>Business </a:t>
            </a:r>
            <a:r>
              <a:rPr lang="en-US" sz="1600" b="1" dirty="0" smtClean="0">
                <a:solidFill>
                  <a:schemeClr val="tx1">
                    <a:lumMod val="75000"/>
                  </a:schemeClr>
                </a:solidFill>
              </a:rPr>
              <a:t>Value:</a:t>
            </a:r>
            <a:endParaRPr lang="en-US" sz="1600" b="1" dirty="0">
              <a:solidFill>
                <a:schemeClr val="tx1">
                  <a:lumMod val="75000"/>
                </a:schemeClr>
              </a:solidFill>
            </a:endParaRPr>
          </a:p>
        </p:txBody>
      </p:sp>
      <p:sp>
        <p:nvSpPr>
          <p:cNvPr id="18" name="TextBox 17"/>
          <p:cNvSpPr txBox="1"/>
          <p:nvPr/>
        </p:nvSpPr>
        <p:spPr>
          <a:xfrm>
            <a:off x="2791298" y="5112394"/>
            <a:ext cx="6049961" cy="892552"/>
          </a:xfrm>
          <a:prstGeom prst="rect">
            <a:avLst/>
          </a:prstGeom>
          <a:noFill/>
        </p:spPr>
        <p:txBody>
          <a:bodyPr wrap="square" rtlCol="0">
            <a:spAutoFit/>
          </a:bodyPr>
          <a:lstStyle/>
          <a:p>
            <a:pPr marL="177800" lvl="3" indent="-177800">
              <a:spcBef>
                <a:spcPts val="600"/>
              </a:spcBef>
              <a:buFont typeface="Arial"/>
              <a:buChar char="•"/>
            </a:pPr>
            <a:r>
              <a:rPr lang="en-US" sz="1400" dirty="0" smtClean="0">
                <a:solidFill>
                  <a:srgbClr val="0071A0"/>
                </a:solidFill>
              </a:rPr>
              <a:t>Improve server, storage, and network </a:t>
            </a:r>
            <a:r>
              <a:rPr lang="en-US" sz="1400" dirty="0" err="1" smtClean="0">
                <a:solidFill>
                  <a:srgbClr val="0071A0"/>
                </a:solidFill>
              </a:rPr>
              <a:t>TCO</a:t>
            </a:r>
            <a:endParaRPr lang="en-US" sz="1400" dirty="0" smtClean="0">
              <a:solidFill>
                <a:srgbClr val="0071A0"/>
              </a:solidFill>
            </a:endParaRPr>
          </a:p>
          <a:p>
            <a:pPr marL="177800" lvl="3" indent="-177800">
              <a:spcBef>
                <a:spcPts val="600"/>
              </a:spcBef>
              <a:buFont typeface="Arial"/>
              <a:buChar char="•"/>
            </a:pPr>
            <a:r>
              <a:rPr lang="en-US" sz="1400" dirty="0" smtClean="0">
                <a:solidFill>
                  <a:srgbClr val="0071A0"/>
                </a:solidFill>
              </a:rPr>
              <a:t>Optimize application performance and ROI</a:t>
            </a:r>
          </a:p>
          <a:p>
            <a:pPr marL="177800" lvl="3" indent="-177800">
              <a:spcBef>
                <a:spcPts val="600"/>
              </a:spcBef>
              <a:buFont typeface="Arial"/>
              <a:buChar char="•"/>
            </a:pPr>
            <a:r>
              <a:rPr lang="en-US" sz="1400" dirty="0" smtClean="0">
                <a:solidFill>
                  <a:srgbClr val="0071A0"/>
                </a:solidFill>
              </a:rPr>
              <a:t>Increase customer satisfaction with customer facing applications</a:t>
            </a:r>
            <a:endParaRPr lang="en-US" sz="1400" dirty="0">
              <a:solidFill>
                <a:srgbClr val="0071A0"/>
              </a:solidFill>
            </a:endParaRPr>
          </a:p>
        </p:txBody>
      </p:sp>
    </p:spTree>
    <p:extLst>
      <p:ext uri="{BB962C8B-B14F-4D97-AF65-F5344CB8AC3E}">
        <p14:creationId xmlns:p14="http://schemas.microsoft.com/office/powerpoint/2010/main" val="3634464383"/>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down)">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descr="G2.jpg"/>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a:off x="0" y="1171512"/>
            <a:ext cx="9144000" cy="5686488"/>
          </a:xfrm>
          <a:prstGeom prst="rect">
            <a:avLst/>
          </a:prstGeom>
        </p:spPr>
      </p:pic>
      <p:sp>
        <p:nvSpPr>
          <p:cNvPr id="21" name="Rectangle 20"/>
          <p:cNvSpPr/>
          <p:nvPr/>
        </p:nvSpPr>
        <p:spPr>
          <a:xfrm>
            <a:off x="0" y="5967048"/>
            <a:ext cx="9144000" cy="890952"/>
          </a:xfrm>
          <a:prstGeom prst="rect">
            <a:avLst/>
          </a:prstGeom>
          <a:gradFill flip="none" rotWithShape="1">
            <a:gsLst>
              <a:gs pos="0">
                <a:srgbClr val="FFFFFF">
                  <a:alpha val="0"/>
                </a:srgbClr>
              </a:gs>
              <a:gs pos="100000">
                <a:schemeClr val="tx1">
                  <a:lumMod val="40000"/>
                  <a:lumOff val="60000"/>
                </a:schemeClr>
              </a:gs>
            </a:gsLst>
            <a:lin ang="54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p>
        </p:txBody>
      </p:sp>
      <p:sp>
        <p:nvSpPr>
          <p:cNvPr id="11" name="Title 1"/>
          <p:cNvSpPr>
            <a:spLocks noGrp="1"/>
          </p:cNvSpPr>
          <p:nvPr>
            <p:ph type="title"/>
          </p:nvPr>
        </p:nvSpPr>
        <p:spPr>
          <a:xfrm>
            <a:off x="229702" y="202545"/>
            <a:ext cx="8588861" cy="838200"/>
          </a:xfrm>
        </p:spPr>
        <p:txBody>
          <a:bodyPr/>
          <a:lstStyle/>
          <a:p>
            <a:r>
              <a:rPr lang="en-US" sz="3200" dirty="0" smtClean="0">
                <a:solidFill>
                  <a:schemeClr val="bg1"/>
                </a:solidFill>
              </a:rPr>
              <a:t>Cisco’s Made-for-Midmarket Portfolio</a:t>
            </a:r>
            <a:endParaRPr lang="en-US" sz="3200" dirty="0">
              <a:solidFill>
                <a:schemeClr val="bg1"/>
              </a:solidFill>
            </a:endParaRPr>
          </a:p>
        </p:txBody>
      </p:sp>
      <p:sp>
        <p:nvSpPr>
          <p:cNvPr id="17" name="Oval 16"/>
          <p:cNvSpPr/>
          <p:nvPr/>
        </p:nvSpPr>
        <p:spPr>
          <a:xfrm>
            <a:off x="-114301" y="6286499"/>
            <a:ext cx="9290075" cy="495300"/>
          </a:xfrm>
          <a:prstGeom prst="ellipse">
            <a:avLst/>
          </a:prstGeom>
          <a:gradFill flip="none" rotWithShape="1">
            <a:gsLst>
              <a:gs pos="0">
                <a:schemeClr val="tx1">
                  <a:lumMod val="75000"/>
                </a:schemeClr>
              </a:gs>
              <a:gs pos="100000">
                <a:schemeClr val="tx1">
                  <a:lumMod val="20000"/>
                  <a:lumOff val="80000"/>
                  <a:alpha val="0"/>
                </a:schemeClr>
              </a:gs>
            </a:gsLst>
            <a:path path="shape">
              <a:fillToRect l="50000" t="50000" r="50000" b="5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p>
        </p:txBody>
      </p:sp>
      <p:pic>
        <p:nvPicPr>
          <p:cNvPr id="19" name="Picture 18" descr="Person1.png"/>
          <p:cNvPicPr>
            <a:picLocks noChangeAspect="1"/>
          </p:cNvPicPr>
          <p:nvPr/>
        </p:nvPicPr>
        <p:blipFill rotWithShape="1">
          <a:blip r:embed="rId4" cstate="print">
            <a:extLst>
              <a:ext uri="{28A0092B-C50C-407E-A947-70E740481C1C}">
                <a14:useLocalDpi xmlns:a14="http://schemas.microsoft.com/office/drawing/2010/main"/>
              </a:ext>
            </a:extLst>
          </a:blip>
          <a:srcRect/>
          <a:stretch/>
        </p:blipFill>
        <p:spPr>
          <a:xfrm>
            <a:off x="6322" y="2119344"/>
            <a:ext cx="3028977" cy="4463264"/>
          </a:xfrm>
          <a:prstGeom prst="rect">
            <a:avLst/>
          </a:prstGeom>
          <a:effectLst>
            <a:glow rad="762000">
              <a:schemeClr val="bg1">
                <a:alpha val="44000"/>
              </a:schemeClr>
            </a:glow>
          </a:effectLst>
        </p:spPr>
      </p:pic>
      <p:sp>
        <p:nvSpPr>
          <p:cNvPr id="2" name="TextBox 1"/>
          <p:cNvSpPr txBox="1"/>
          <p:nvPr/>
        </p:nvSpPr>
        <p:spPr>
          <a:xfrm>
            <a:off x="229702" y="1280467"/>
            <a:ext cx="8914298" cy="461665"/>
          </a:xfrm>
          <a:prstGeom prst="rect">
            <a:avLst/>
          </a:prstGeom>
          <a:noFill/>
        </p:spPr>
        <p:txBody>
          <a:bodyPr wrap="square" rtlCol="0">
            <a:spAutoFit/>
          </a:bodyPr>
          <a:lstStyle/>
          <a:p>
            <a:pPr marL="0" lvl="3"/>
            <a:r>
              <a:rPr lang="en-US" sz="2400" dirty="0">
                <a:solidFill>
                  <a:schemeClr val="accent1">
                    <a:lumMod val="75000"/>
                  </a:schemeClr>
                </a:solidFill>
              </a:rPr>
              <a:t>What are my public, private, and hybrid cloud options</a:t>
            </a:r>
            <a:r>
              <a:rPr lang="en-US" sz="2400" dirty="0" smtClean="0">
                <a:solidFill>
                  <a:schemeClr val="accent1">
                    <a:lumMod val="75000"/>
                  </a:schemeClr>
                </a:solidFill>
              </a:rPr>
              <a:t>?</a:t>
            </a:r>
            <a:endParaRPr lang="en-US" sz="2400" dirty="0"/>
          </a:p>
        </p:txBody>
      </p:sp>
      <p:sp>
        <p:nvSpPr>
          <p:cNvPr id="3" name="TextBox 2"/>
          <p:cNvSpPr txBox="1"/>
          <p:nvPr/>
        </p:nvSpPr>
        <p:spPr>
          <a:xfrm>
            <a:off x="2882897" y="2369195"/>
            <a:ext cx="5859463" cy="2600712"/>
          </a:xfrm>
          <a:prstGeom prst="rect">
            <a:avLst/>
          </a:prstGeom>
          <a:noFill/>
        </p:spPr>
        <p:txBody>
          <a:bodyPr wrap="square" rtlCol="0">
            <a:spAutoFit/>
          </a:bodyPr>
          <a:lstStyle/>
          <a:p>
            <a:pPr marL="177800" indent="-177800">
              <a:spcBef>
                <a:spcPts val="600"/>
              </a:spcBef>
              <a:buFont typeface="Arial"/>
              <a:buChar char="•"/>
            </a:pPr>
            <a:r>
              <a:rPr lang="en-US" sz="1400" dirty="0">
                <a:solidFill>
                  <a:schemeClr val="tx1">
                    <a:lumMod val="75000"/>
                  </a:schemeClr>
                </a:solidFill>
              </a:rPr>
              <a:t>Secure </a:t>
            </a:r>
            <a:r>
              <a:rPr lang="en-US" sz="1400" dirty="0" smtClean="0">
                <a:solidFill>
                  <a:schemeClr val="tx1">
                    <a:lumMod val="75000"/>
                  </a:schemeClr>
                </a:solidFill>
              </a:rPr>
              <a:t>application and services experience for any user, any device and any location</a:t>
            </a:r>
          </a:p>
          <a:p>
            <a:pPr marL="177800" indent="-177800" defTabSz="914323">
              <a:spcBef>
                <a:spcPts val="600"/>
              </a:spcBef>
              <a:buFont typeface="Arial"/>
              <a:buChar char="•"/>
            </a:pPr>
            <a:r>
              <a:rPr lang="en-US" sz="1400" dirty="0" smtClean="0">
                <a:solidFill>
                  <a:schemeClr val="tx1">
                    <a:lumMod val="75000"/>
                  </a:schemeClr>
                </a:solidFill>
              </a:rPr>
              <a:t>Simplified private cloud computing and management</a:t>
            </a:r>
          </a:p>
          <a:p>
            <a:pPr marL="177800" indent="-177800" defTabSz="914323">
              <a:spcBef>
                <a:spcPts val="600"/>
              </a:spcBef>
              <a:buFont typeface="Arial"/>
              <a:buChar char="•"/>
            </a:pPr>
            <a:r>
              <a:rPr lang="en-US" sz="1400" dirty="0" smtClean="0">
                <a:solidFill>
                  <a:schemeClr val="tx1">
                    <a:lumMod val="75000"/>
                  </a:schemeClr>
                </a:solidFill>
              </a:rPr>
              <a:t>Resilient hybrid cloud security </a:t>
            </a:r>
            <a:r>
              <a:rPr lang="en-US" sz="1400" dirty="0">
                <a:solidFill>
                  <a:schemeClr val="tx1">
                    <a:lumMod val="75000"/>
                  </a:schemeClr>
                </a:solidFill>
              </a:rPr>
              <a:t>and management </a:t>
            </a:r>
            <a:endParaRPr lang="en-US" sz="1400" dirty="0" smtClean="0">
              <a:solidFill>
                <a:schemeClr val="tx1">
                  <a:lumMod val="75000"/>
                </a:schemeClr>
              </a:solidFill>
            </a:endParaRPr>
          </a:p>
          <a:p>
            <a:pPr marL="177800" indent="-177800" defTabSz="914323">
              <a:spcBef>
                <a:spcPts val="600"/>
              </a:spcBef>
              <a:buFont typeface="Arial"/>
              <a:buChar char="•"/>
            </a:pPr>
            <a:r>
              <a:rPr lang="en-US" sz="1400" dirty="0" smtClean="0">
                <a:solidFill>
                  <a:schemeClr val="tx1">
                    <a:lumMod val="75000"/>
                  </a:schemeClr>
                </a:solidFill>
              </a:rPr>
              <a:t>Seamless private, hybrid, public cloud migration</a:t>
            </a:r>
          </a:p>
          <a:p>
            <a:pPr marL="177800" indent="-177800" defTabSz="914323">
              <a:spcBef>
                <a:spcPts val="600"/>
              </a:spcBef>
              <a:buFont typeface="Arial"/>
              <a:buChar char="•"/>
            </a:pPr>
            <a:r>
              <a:rPr lang="en-US" sz="1400" dirty="0">
                <a:solidFill>
                  <a:schemeClr val="tx1">
                    <a:lumMod val="75000"/>
                  </a:schemeClr>
                </a:solidFill>
              </a:rPr>
              <a:t>Trust for end-to-end performance from the user to the application</a:t>
            </a:r>
          </a:p>
          <a:p>
            <a:pPr marL="177800" indent="-177800" defTabSz="914323">
              <a:spcBef>
                <a:spcPts val="600"/>
              </a:spcBef>
              <a:buFont typeface="Arial"/>
              <a:buChar char="•"/>
            </a:pPr>
            <a:r>
              <a:rPr lang="en-US" sz="1400" dirty="0" smtClean="0">
                <a:solidFill>
                  <a:schemeClr val="tx1">
                    <a:lumMod val="75000"/>
                  </a:schemeClr>
                </a:solidFill>
              </a:rPr>
              <a:t>Rapid </a:t>
            </a:r>
            <a:r>
              <a:rPr lang="en-US" sz="1400" dirty="0">
                <a:solidFill>
                  <a:schemeClr val="tx1">
                    <a:lumMod val="75000"/>
                  </a:schemeClr>
                </a:solidFill>
              </a:rPr>
              <a:t>provisioning, optimal performance, and actionable security of private and public cloud applications</a:t>
            </a:r>
          </a:p>
          <a:p>
            <a:pPr marL="177800" indent="-177800">
              <a:lnSpc>
                <a:spcPct val="150000"/>
              </a:lnSpc>
              <a:spcBef>
                <a:spcPts val="600"/>
              </a:spcBef>
              <a:buFont typeface="Arial"/>
              <a:buChar char="•"/>
            </a:pPr>
            <a:endParaRPr lang="en-US" sz="1400" dirty="0">
              <a:solidFill>
                <a:schemeClr val="tx1">
                  <a:lumMod val="75000"/>
                </a:schemeClr>
              </a:solidFill>
            </a:endParaRPr>
          </a:p>
        </p:txBody>
      </p:sp>
      <p:cxnSp>
        <p:nvCxnSpPr>
          <p:cNvPr id="10" name="Straight Connector 9"/>
          <p:cNvCxnSpPr/>
          <p:nvPr/>
        </p:nvCxnSpPr>
        <p:spPr>
          <a:xfrm>
            <a:off x="6323" y="1171512"/>
            <a:ext cx="9144000" cy="0"/>
          </a:xfrm>
          <a:prstGeom prst="line">
            <a:avLst/>
          </a:prstGeom>
          <a:ln>
            <a:gradFill flip="none" rotWithShape="1">
              <a:gsLst>
                <a:gs pos="0">
                  <a:srgbClr val="000000"/>
                </a:gs>
                <a:gs pos="100000">
                  <a:srgbClr val="000000"/>
                </a:gs>
                <a:gs pos="20000">
                  <a:schemeClr val="bg1">
                    <a:lumMod val="75000"/>
                  </a:schemeClr>
                </a:gs>
                <a:gs pos="80000">
                  <a:schemeClr val="bg1">
                    <a:lumMod val="75000"/>
                  </a:schemeClr>
                </a:gs>
                <a:gs pos="51000">
                  <a:schemeClr val="bg1"/>
                </a:gs>
              </a:gsLst>
              <a:lin ang="0" scaled="1"/>
              <a:tileRect/>
            </a:gradFill>
          </a:ln>
        </p:spPr>
        <p:style>
          <a:lnRef idx="2">
            <a:schemeClr val="accent1"/>
          </a:lnRef>
          <a:fillRef idx="0">
            <a:schemeClr val="accent1"/>
          </a:fillRef>
          <a:effectRef idx="1">
            <a:schemeClr val="accent1"/>
          </a:effectRef>
          <a:fontRef idx="minor">
            <a:schemeClr val="tx1"/>
          </a:fontRef>
        </p:style>
      </p:cxnSp>
      <p:sp>
        <p:nvSpPr>
          <p:cNvPr id="13" name="TextBox 12"/>
          <p:cNvSpPr txBox="1"/>
          <p:nvPr/>
        </p:nvSpPr>
        <p:spPr>
          <a:xfrm>
            <a:off x="2977394" y="1995346"/>
            <a:ext cx="6085875" cy="338554"/>
          </a:xfrm>
          <a:prstGeom prst="rect">
            <a:avLst/>
          </a:prstGeom>
          <a:noFill/>
        </p:spPr>
        <p:txBody>
          <a:bodyPr wrap="square" rtlCol="0">
            <a:spAutoFit/>
          </a:bodyPr>
          <a:lstStyle/>
          <a:p>
            <a:r>
              <a:rPr lang="en-US" sz="1600" b="1" dirty="0" smtClean="0">
                <a:solidFill>
                  <a:schemeClr val="tx1">
                    <a:lumMod val="75000"/>
                  </a:schemeClr>
                </a:solidFill>
              </a:rPr>
              <a:t>Cisco delivers for your midsize business:</a:t>
            </a:r>
            <a:endParaRPr lang="en-US" sz="1600" b="1" dirty="0">
              <a:solidFill>
                <a:schemeClr val="tx1">
                  <a:lumMod val="75000"/>
                </a:schemeClr>
              </a:solidFill>
            </a:endParaRPr>
          </a:p>
        </p:txBody>
      </p:sp>
      <p:sp>
        <p:nvSpPr>
          <p:cNvPr id="14" name="TextBox 13"/>
          <p:cNvSpPr txBox="1"/>
          <p:nvPr/>
        </p:nvSpPr>
        <p:spPr>
          <a:xfrm>
            <a:off x="3035299" y="4802078"/>
            <a:ext cx="6085875" cy="338554"/>
          </a:xfrm>
          <a:prstGeom prst="rect">
            <a:avLst/>
          </a:prstGeom>
          <a:noFill/>
        </p:spPr>
        <p:txBody>
          <a:bodyPr wrap="square" rtlCol="0">
            <a:spAutoFit/>
          </a:bodyPr>
          <a:lstStyle/>
          <a:p>
            <a:r>
              <a:rPr lang="en-US" sz="1600" b="1" dirty="0" smtClean="0">
                <a:solidFill>
                  <a:schemeClr val="tx1">
                    <a:lumMod val="75000"/>
                  </a:schemeClr>
                </a:solidFill>
              </a:rPr>
              <a:t>Business </a:t>
            </a:r>
            <a:r>
              <a:rPr lang="en-US" sz="1600" b="1" dirty="0" smtClean="0">
                <a:solidFill>
                  <a:schemeClr val="tx1">
                    <a:lumMod val="75000"/>
                  </a:schemeClr>
                </a:solidFill>
              </a:rPr>
              <a:t>Value:</a:t>
            </a:r>
            <a:endParaRPr lang="en-US" sz="1600" b="1" dirty="0">
              <a:solidFill>
                <a:schemeClr val="tx1">
                  <a:lumMod val="75000"/>
                </a:schemeClr>
              </a:solidFill>
            </a:endParaRPr>
          </a:p>
        </p:txBody>
      </p:sp>
      <p:sp>
        <p:nvSpPr>
          <p:cNvPr id="15" name="TextBox 14"/>
          <p:cNvSpPr txBox="1"/>
          <p:nvPr/>
        </p:nvSpPr>
        <p:spPr>
          <a:xfrm>
            <a:off x="2963964" y="5171010"/>
            <a:ext cx="6049961" cy="892552"/>
          </a:xfrm>
          <a:prstGeom prst="rect">
            <a:avLst/>
          </a:prstGeom>
          <a:noFill/>
        </p:spPr>
        <p:txBody>
          <a:bodyPr wrap="square" rtlCol="0">
            <a:spAutoFit/>
          </a:bodyPr>
          <a:lstStyle/>
          <a:p>
            <a:pPr marL="177800" lvl="3" indent="-177800">
              <a:spcBef>
                <a:spcPts val="600"/>
              </a:spcBef>
              <a:buFont typeface="Arial"/>
              <a:buChar char="•"/>
            </a:pPr>
            <a:r>
              <a:rPr lang="en-US" sz="1400" dirty="0" smtClean="0">
                <a:solidFill>
                  <a:srgbClr val="0071A0"/>
                </a:solidFill>
              </a:rPr>
              <a:t>Capture the ROI associated with  elastic IT</a:t>
            </a:r>
          </a:p>
          <a:p>
            <a:pPr marL="177800" lvl="3" indent="-177800">
              <a:spcBef>
                <a:spcPts val="600"/>
              </a:spcBef>
              <a:buFont typeface="Arial"/>
              <a:buChar char="•"/>
            </a:pPr>
            <a:r>
              <a:rPr lang="en-US" sz="1400" dirty="0" smtClean="0">
                <a:solidFill>
                  <a:srgbClr val="0071A0"/>
                </a:solidFill>
              </a:rPr>
              <a:t>Accommodate seasonal demand of IT resources</a:t>
            </a:r>
          </a:p>
          <a:p>
            <a:pPr marL="177800" lvl="3" indent="-177800">
              <a:spcBef>
                <a:spcPts val="600"/>
              </a:spcBef>
              <a:buFont typeface="Arial"/>
              <a:buChar char="•"/>
            </a:pPr>
            <a:r>
              <a:rPr lang="en-US" sz="1400" dirty="0" smtClean="0">
                <a:solidFill>
                  <a:srgbClr val="0071A0"/>
                </a:solidFill>
              </a:rPr>
              <a:t>Improve IT continuity and data backup</a:t>
            </a:r>
            <a:endParaRPr lang="en-US" sz="1400" dirty="0">
              <a:solidFill>
                <a:srgbClr val="0071A0"/>
              </a:solidFill>
            </a:endParaRPr>
          </a:p>
        </p:txBody>
      </p:sp>
    </p:spTree>
    <p:extLst>
      <p:ext uri="{BB962C8B-B14F-4D97-AF65-F5344CB8AC3E}">
        <p14:creationId xmlns:p14="http://schemas.microsoft.com/office/powerpoint/2010/main" val="1964943174"/>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wipe(down)">
                                      <p:cBhvr>
                                        <p:cTn id="7"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 name="Picture 33" descr="G2.jpg"/>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a:off x="0" y="1171512"/>
            <a:ext cx="9144000" cy="5686488"/>
          </a:xfrm>
          <a:prstGeom prst="rect">
            <a:avLst/>
          </a:prstGeom>
        </p:spPr>
      </p:pic>
      <p:grpSp>
        <p:nvGrpSpPr>
          <p:cNvPr id="35" name="Group 34"/>
          <p:cNvGrpSpPr/>
          <p:nvPr/>
        </p:nvGrpSpPr>
        <p:grpSpPr>
          <a:xfrm>
            <a:off x="596900" y="4736980"/>
            <a:ext cx="7708900" cy="1375606"/>
            <a:chOff x="596900" y="4736980"/>
            <a:chExt cx="7708900" cy="1375606"/>
          </a:xfrm>
        </p:grpSpPr>
        <p:pic>
          <p:nvPicPr>
            <p:cNvPr id="36" name="Picture 35" descr="1.png"/>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596900" y="4736980"/>
              <a:ext cx="7708900" cy="613520"/>
            </a:xfrm>
            <a:prstGeom prst="rect">
              <a:avLst/>
            </a:prstGeom>
          </p:spPr>
        </p:pic>
        <p:sp>
          <p:nvSpPr>
            <p:cNvPr id="37" name="Rectangle 36"/>
            <p:cNvSpPr>
              <a:spLocks noChangeAspect="1"/>
            </p:cNvSpPr>
            <p:nvPr/>
          </p:nvSpPr>
          <p:spPr>
            <a:xfrm>
              <a:off x="614742" y="5326453"/>
              <a:ext cx="7670489" cy="786133"/>
            </a:xfrm>
            <a:prstGeom prst="rect">
              <a:avLst/>
            </a:prstGeom>
            <a:gradFill flip="none" rotWithShape="1">
              <a:gsLst>
                <a:gs pos="48000">
                  <a:srgbClr val="0F3C56"/>
                </a:gs>
                <a:gs pos="96000">
                  <a:srgbClr val="145276"/>
                </a:gs>
              </a:gsLst>
              <a:lin ang="16200000" scaled="0"/>
              <a:tileRect/>
            </a:gradFill>
            <a:ln>
              <a:noFill/>
            </a:ln>
            <a:effectLst>
              <a:outerShdw blurRad="50800" dist="38100" dir="5400000" algn="t"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lIns="145029" tIns="72516" rIns="145029" bIns="72516" anchor="ctr"/>
            <a:lstStyle/>
            <a:p>
              <a:pPr algn="ctr" defTabSz="1624650" fontAlgn="auto">
                <a:spcBef>
                  <a:spcPts val="0"/>
                </a:spcBef>
                <a:spcAft>
                  <a:spcPts val="0"/>
                </a:spcAft>
                <a:defRPr/>
              </a:pPr>
              <a:r>
                <a:rPr lang="en-US" sz="1400" b="1" dirty="0" smtClean="0">
                  <a:solidFill>
                    <a:schemeClr val="bg1"/>
                  </a:solidFill>
                  <a:cs typeface="Arial Black"/>
                </a:rPr>
                <a:t>SERVICES</a:t>
              </a:r>
            </a:p>
            <a:p>
              <a:pPr algn="ctr" defTabSz="1624650" fontAlgn="auto">
                <a:spcBef>
                  <a:spcPts val="0"/>
                </a:spcBef>
                <a:spcAft>
                  <a:spcPts val="0"/>
                </a:spcAft>
                <a:defRPr/>
              </a:pPr>
              <a:r>
                <a:rPr lang="en-US" sz="1400" dirty="0" smtClean="0">
                  <a:solidFill>
                    <a:schemeClr val="bg1"/>
                  </a:solidFill>
                  <a:cs typeface="Arial Black"/>
                </a:rPr>
                <a:t>Software</a:t>
              </a:r>
              <a:r>
                <a:rPr lang="en-US" sz="1400" dirty="0">
                  <a:solidFill>
                    <a:schemeClr val="bg1"/>
                  </a:solidFill>
                  <a:cs typeface="Arial Black"/>
                </a:rPr>
                <a:t>-enabled professional services delivered by Cisco partners </a:t>
              </a:r>
            </a:p>
            <a:p>
              <a:pPr algn="ctr" defTabSz="1624650" fontAlgn="auto">
                <a:spcBef>
                  <a:spcPts val="0"/>
                </a:spcBef>
                <a:spcAft>
                  <a:spcPts val="0"/>
                </a:spcAft>
                <a:defRPr/>
              </a:pPr>
              <a:r>
                <a:rPr lang="en-US" sz="1400" dirty="0">
                  <a:solidFill>
                    <a:schemeClr val="bg1"/>
                  </a:solidFill>
                  <a:cs typeface="Arial Black"/>
                </a:rPr>
                <a:t>Proactive maintenance support delivered by Cisco partners; Cisco SMARTnet Service</a:t>
              </a:r>
            </a:p>
          </p:txBody>
        </p:sp>
      </p:grpSp>
      <p:sp>
        <p:nvSpPr>
          <p:cNvPr id="38" name="Rectangle 37"/>
          <p:cNvSpPr/>
          <p:nvPr/>
        </p:nvSpPr>
        <p:spPr>
          <a:xfrm>
            <a:off x="1885010" y="2194560"/>
            <a:ext cx="5226543" cy="650615"/>
          </a:xfrm>
          <a:prstGeom prst="rect">
            <a:avLst/>
          </a:prstGeom>
          <a:gradFill flip="none" rotWithShape="1">
            <a:gsLst>
              <a:gs pos="20000">
                <a:schemeClr val="tx2"/>
              </a:gs>
              <a:gs pos="100000">
                <a:schemeClr val="tx2">
                  <a:lumMod val="40000"/>
                  <a:lumOff val="60000"/>
                </a:schemeClr>
              </a:gs>
            </a:gsLst>
            <a:lin ang="16200000" scaled="0"/>
            <a:tileRect/>
          </a:gradFill>
          <a:ln>
            <a:noFill/>
          </a:ln>
          <a:effectLst>
            <a:outerShdw blurRad="76200" dist="50800" dir="5400000" algn="ctr" rotWithShape="0">
              <a:srgbClr val="000000">
                <a:alpha val="27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p>
        </p:txBody>
      </p:sp>
      <p:sp>
        <p:nvSpPr>
          <p:cNvPr id="39" name="Rectangle 38"/>
          <p:cNvSpPr>
            <a:spLocks noChangeAspect="1"/>
          </p:cNvSpPr>
          <p:nvPr/>
        </p:nvSpPr>
        <p:spPr>
          <a:xfrm>
            <a:off x="1522453" y="2845175"/>
            <a:ext cx="5951656" cy="714553"/>
          </a:xfrm>
          <a:prstGeom prst="rect">
            <a:avLst/>
          </a:prstGeom>
          <a:gradFill flip="none" rotWithShape="1">
            <a:gsLst>
              <a:gs pos="23000">
                <a:srgbClr val="278878"/>
              </a:gs>
              <a:gs pos="100000">
                <a:srgbClr val="36BCA6"/>
              </a:gs>
            </a:gsLst>
            <a:lin ang="16200000" scaled="0"/>
            <a:tileRect/>
          </a:gradFill>
          <a:ln>
            <a:noFill/>
          </a:ln>
          <a:effectLst>
            <a:outerShdw blurRad="50800" dist="38100" dir="5400000" algn="t"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lIns="145029" tIns="72516" rIns="145029" bIns="72516" anchor="ctr"/>
          <a:lstStyle/>
          <a:p>
            <a:pPr algn="ctr" defTabSz="1624650" fontAlgn="auto">
              <a:spcBef>
                <a:spcPts val="0"/>
              </a:spcBef>
              <a:spcAft>
                <a:spcPts val="0"/>
              </a:spcAft>
              <a:defRPr/>
            </a:pPr>
            <a:r>
              <a:rPr lang="en-US" sz="1400" b="1" dirty="0" smtClean="0">
                <a:solidFill>
                  <a:schemeClr val="bg2"/>
                </a:solidFill>
                <a:cs typeface="Arial Black"/>
              </a:rPr>
              <a:t>SMART SOLUTIONS</a:t>
            </a:r>
          </a:p>
          <a:p>
            <a:pPr algn="ctr" defTabSz="1624650" fontAlgn="auto">
              <a:spcBef>
                <a:spcPts val="0"/>
              </a:spcBef>
              <a:spcAft>
                <a:spcPts val="0"/>
              </a:spcAft>
              <a:defRPr/>
            </a:pPr>
            <a:r>
              <a:rPr lang="en-US" sz="1400" dirty="0" smtClean="0">
                <a:solidFill>
                  <a:schemeClr val="bg2"/>
                </a:solidFill>
                <a:cs typeface="Arial Black"/>
              </a:rPr>
              <a:t>BYOD –– </a:t>
            </a:r>
            <a:r>
              <a:rPr lang="en-US" sz="1400" b="1" dirty="0" smtClean="0">
                <a:solidFill>
                  <a:srgbClr val="F2B800"/>
                </a:solidFill>
                <a:cs typeface="Arial Black"/>
              </a:rPr>
              <a:t>Virtual Foundation </a:t>
            </a:r>
            <a:r>
              <a:rPr lang="en-US" sz="1400" dirty="0" smtClean="0">
                <a:solidFill>
                  <a:schemeClr val="bg2"/>
                </a:solidFill>
                <a:cs typeface="Arial Black"/>
              </a:rPr>
              <a:t>– Virtual Desktop – Industrial Networking</a:t>
            </a:r>
            <a:endParaRPr lang="en-US" sz="1400" dirty="0">
              <a:solidFill>
                <a:schemeClr val="bg2"/>
              </a:solidFill>
              <a:cs typeface="Arial Black"/>
            </a:endParaRPr>
          </a:p>
        </p:txBody>
      </p:sp>
      <p:sp>
        <p:nvSpPr>
          <p:cNvPr id="40" name="Text Box 9" descr="14872_11_2008 _Bates_C-Scape"/>
          <p:cNvSpPr txBox="1">
            <a:spLocks noChangeAspect="1" noChangeArrowheads="1"/>
          </p:cNvSpPr>
          <p:nvPr/>
        </p:nvSpPr>
        <p:spPr bwMode="auto">
          <a:xfrm>
            <a:off x="1920240" y="2311737"/>
            <a:ext cx="5191313" cy="411138"/>
          </a:xfrm>
          <a:prstGeom prst="rect">
            <a:avLst/>
          </a:prstGeom>
          <a:noFill/>
          <a:ln w="9525">
            <a:noFill/>
            <a:miter lim="800000"/>
            <a:headEnd/>
            <a:tailEnd/>
          </a:ln>
          <a:effectLst/>
        </p:spPr>
        <p:txBody>
          <a:bodyPr wrap="square" lIns="0" tIns="0" rIns="0" bIns="0" anchor="ctr">
            <a:prstTxWarp prst="textNoShape">
              <a:avLst/>
            </a:prstTxWarp>
            <a:spAutoFit/>
          </a:bodyPr>
          <a:lstStyle/>
          <a:p>
            <a:pPr indent="-920078" algn="ctr" defTabSz="1637455" eaLnBrk="0" fontAlgn="auto" hangingPunct="0">
              <a:lnSpc>
                <a:spcPct val="95000"/>
              </a:lnSpc>
              <a:spcBef>
                <a:spcPts val="0"/>
              </a:spcBef>
              <a:spcAft>
                <a:spcPts val="0"/>
              </a:spcAft>
              <a:buClr>
                <a:srgbClr val="0183B7"/>
              </a:buClr>
              <a:buSzPct val="100000"/>
            </a:pPr>
            <a:r>
              <a:rPr lang="en-US" sz="1400" b="1" dirty="0" smtClean="0">
                <a:solidFill>
                  <a:srgbClr val="4B4D4E"/>
                </a:solidFill>
                <a:latin typeface="Arial"/>
                <a:ea typeface="ＭＳ Ｐゴシック" charset="-128"/>
                <a:cs typeface="ＭＳ Ｐゴシック" charset="-128"/>
              </a:rPr>
              <a:t>Cisco Powered Clouds &amp; MS</a:t>
            </a:r>
          </a:p>
          <a:p>
            <a:pPr indent="-920078" algn="ctr" defTabSz="1637455" eaLnBrk="0" fontAlgn="auto" hangingPunct="0">
              <a:lnSpc>
                <a:spcPct val="95000"/>
              </a:lnSpc>
              <a:spcBef>
                <a:spcPts val="0"/>
              </a:spcBef>
              <a:spcAft>
                <a:spcPts val="0"/>
              </a:spcAft>
              <a:buClr>
                <a:srgbClr val="0183B7"/>
              </a:buClr>
              <a:buSzPct val="100000"/>
            </a:pPr>
            <a:r>
              <a:rPr lang="en-US" sz="1400" b="1" dirty="0" smtClean="0">
                <a:solidFill>
                  <a:srgbClr val="4B4D4E"/>
                </a:solidFill>
                <a:latin typeface="Arial"/>
                <a:ea typeface="ＭＳ Ｐゴシック" charset="-128"/>
                <a:cs typeface="ＭＳ Ｐゴシック" charset="-128"/>
              </a:rPr>
              <a:t>Partner Delivered</a:t>
            </a:r>
          </a:p>
        </p:txBody>
      </p:sp>
      <p:sp>
        <p:nvSpPr>
          <p:cNvPr id="41" name="Rectangle 40"/>
          <p:cNvSpPr/>
          <p:nvPr/>
        </p:nvSpPr>
        <p:spPr>
          <a:xfrm>
            <a:off x="1246509" y="3564637"/>
            <a:ext cx="6503545" cy="1618502"/>
          </a:xfrm>
          <a:prstGeom prst="rect">
            <a:avLst/>
          </a:prstGeom>
          <a:gradFill flip="none" rotWithShape="1">
            <a:gsLst>
              <a:gs pos="100000">
                <a:schemeClr val="tx1"/>
              </a:gs>
              <a:gs pos="0">
                <a:srgbClr val="005D85"/>
              </a:gs>
            </a:gsLst>
            <a:lin ang="162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p>
        </p:txBody>
      </p:sp>
      <p:grpSp>
        <p:nvGrpSpPr>
          <p:cNvPr id="42" name="Group 41"/>
          <p:cNvGrpSpPr/>
          <p:nvPr/>
        </p:nvGrpSpPr>
        <p:grpSpPr>
          <a:xfrm>
            <a:off x="932189" y="3212629"/>
            <a:ext cx="7145476" cy="2150874"/>
            <a:chOff x="1242601" y="2784796"/>
            <a:chExt cx="9524821" cy="2150874"/>
          </a:xfrm>
        </p:grpSpPr>
        <p:sp>
          <p:nvSpPr>
            <p:cNvPr id="43" name="Text Box 9" descr="14872_11_2008 _Bates_C-Scape"/>
            <p:cNvSpPr txBox="1">
              <a:spLocks noChangeAspect="1" noChangeArrowheads="1"/>
            </p:cNvSpPr>
            <p:nvPr/>
          </p:nvSpPr>
          <p:spPr bwMode="auto">
            <a:xfrm rot="16200000">
              <a:off x="349071" y="3678326"/>
              <a:ext cx="2137834" cy="350774"/>
            </a:xfrm>
            <a:prstGeom prst="rect">
              <a:avLst/>
            </a:prstGeom>
            <a:noFill/>
            <a:ln w="9525">
              <a:noFill/>
              <a:miter lim="800000"/>
              <a:headEnd/>
              <a:tailEnd/>
            </a:ln>
            <a:effectLst/>
          </p:spPr>
          <p:txBody>
            <a:bodyPr lIns="0" tIns="0" rIns="0" bIns="0" anchor="ctr">
              <a:prstTxWarp prst="textNoShape">
                <a:avLst/>
              </a:prstTxWarp>
              <a:spAutoFit/>
            </a:bodyPr>
            <a:lstStyle/>
            <a:p>
              <a:pPr indent="-920078" algn="ctr" defTabSz="1637455" eaLnBrk="0" fontAlgn="auto" hangingPunct="0">
                <a:lnSpc>
                  <a:spcPct val="95000"/>
                </a:lnSpc>
                <a:spcBef>
                  <a:spcPts val="0"/>
                </a:spcBef>
                <a:spcAft>
                  <a:spcPts val="0"/>
                </a:spcAft>
                <a:buClr>
                  <a:srgbClr val="0183B7"/>
                </a:buClr>
                <a:buSzPct val="100000"/>
              </a:pPr>
              <a:r>
                <a:rPr lang="en-US" dirty="0" smtClean="0">
                  <a:solidFill>
                    <a:schemeClr val="tx2"/>
                  </a:solidFill>
                  <a:latin typeface="Arial"/>
                  <a:ea typeface="ＭＳ Ｐゴシック" charset="-128"/>
                  <a:cs typeface="ＭＳ Ｐゴシック" charset="-128"/>
                </a:rPr>
                <a:t>Right Size</a:t>
              </a:r>
              <a:endParaRPr lang="en-US" dirty="0">
                <a:solidFill>
                  <a:schemeClr val="tx2"/>
                </a:solidFill>
                <a:latin typeface="Arial"/>
                <a:ea typeface="ＭＳ Ｐゴシック" charset="-128"/>
                <a:cs typeface="ＭＳ Ｐゴシック" charset="-128"/>
              </a:endParaRPr>
            </a:p>
          </p:txBody>
        </p:sp>
        <p:sp>
          <p:nvSpPr>
            <p:cNvPr id="44" name="Text Box 9" descr="14872_11_2008 _Bates_C-Scape"/>
            <p:cNvSpPr txBox="1">
              <a:spLocks noChangeAspect="1" noChangeArrowheads="1"/>
            </p:cNvSpPr>
            <p:nvPr/>
          </p:nvSpPr>
          <p:spPr bwMode="auto">
            <a:xfrm rot="5400000">
              <a:off x="9523118" y="3691366"/>
              <a:ext cx="2137834" cy="350774"/>
            </a:xfrm>
            <a:prstGeom prst="rect">
              <a:avLst/>
            </a:prstGeom>
            <a:noFill/>
            <a:ln w="9525">
              <a:noFill/>
              <a:miter lim="800000"/>
              <a:headEnd/>
              <a:tailEnd/>
            </a:ln>
            <a:effectLst/>
          </p:spPr>
          <p:txBody>
            <a:bodyPr lIns="0" tIns="0" rIns="0" bIns="0" anchor="ctr">
              <a:prstTxWarp prst="textNoShape">
                <a:avLst/>
              </a:prstTxWarp>
              <a:spAutoFit/>
            </a:bodyPr>
            <a:lstStyle/>
            <a:p>
              <a:pPr indent="-920078" algn="ctr" defTabSz="1637455" eaLnBrk="0" fontAlgn="auto" hangingPunct="0">
                <a:lnSpc>
                  <a:spcPct val="95000"/>
                </a:lnSpc>
                <a:spcBef>
                  <a:spcPts val="0"/>
                </a:spcBef>
                <a:spcAft>
                  <a:spcPts val="0"/>
                </a:spcAft>
                <a:buClr>
                  <a:srgbClr val="0183B7"/>
                </a:buClr>
                <a:buSzPct val="100000"/>
              </a:pPr>
              <a:r>
                <a:rPr lang="en-US" dirty="0" smtClean="0">
                  <a:solidFill>
                    <a:schemeClr val="tx2"/>
                  </a:solidFill>
                  <a:latin typeface="Arial"/>
                  <a:ea typeface="ＭＳ Ｐゴシック" charset="-128"/>
                  <a:cs typeface="ＭＳ Ｐゴシック" charset="-128"/>
                </a:rPr>
                <a:t>Right Size</a:t>
              </a:r>
              <a:endParaRPr lang="en-US" dirty="0">
                <a:solidFill>
                  <a:schemeClr val="tx2"/>
                </a:solidFill>
                <a:latin typeface="Arial"/>
                <a:ea typeface="ＭＳ Ｐゴシック" charset="-128"/>
                <a:cs typeface="ＭＳ Ｐゴシック" charset="-128"/>
              </a:endParaRPr>
            </a:p>
          </p:txBody>
        </p:sp>
      </p:grpSp>
      <p:sp>
        <p:nvSpPr>
          <p:cNvPr id="45" name="Rectangle 44"/>
          <p:cNvSpPr/>
          <p:nvPr/>
        </p:nvSpPr>
        <p:spPr>
          <a:xfrm>
            <a:off x="3480777" y="3650276"/>
            <a:ext cx="1878148" cy="1137504"/>
          </a:xfrm>
          <a:prstGeom prst="rect">
            <a:avLst/>
          </a:prstGeom>
          <a:noFill/>
          <a:ln w="31750" cap="flat" cmpd="sng" algn="ctr">
            <a:noFill/>
            <a:prstDash val="solid"/>
            <a:round/>
            <a:headEnd type="none" w="med" len="med"/>
            <a:tailEnd type="none" w="med" len="med"/>
          </a:ln>
          <a:effectLst>
            <a:outerShdw blurRad="63500" sx="102000" sy="102000" algn="ctr" rotWithShape="0">
              <a:prstClr val="black">
                <a:alpha val="40000"/>
              </a:prstClr>
            </a:outerShdw>
          </a:effectLst>
        </p:spPr>
        <p:txBody>
          <a:bodyPr rot="0" spcFirstLastPara="0" vertOverflow="overflow" horzOverflow="overflow" vert="horz" wrap="square" lIns="82124" tIns="41061" rIns="82124" bIns="41061" numCol="1" spcCol="0" rtlCol="0" fromWordArt="0" anchor="t" anchorCtr="0" forceAA="0" compatLnSpc="1">
            <a:prstTxWarp prst="textNoShape">
              <a:avLst/>
            </a:prstTxWarp>
            <a:noAutofit/>
          </a:bodyPr>
          <a:lstStyle/>
          <a:p>
            <a:pPr algn="ctr" defTabSz="814388" eaLnBrk="0" hangingPunct="0">
              <a:lnSpc>
                <a:spcPts val="1400"/>
              </a:lnSpc>
              <a:spcBef>
                <a:spcPts val="700"/>
              </a:spcBef>
            </a:pPr>
            <a:r>
              <a:rPr lang="en-US" sz="1400" b="1" dirty="0" smtClean="0">
                <a:solidFill>
                  <a:srgbClr val="FFFFFF"/>
                </a:solidFill>
              </a:rPr>
              <a:t>DATA CENTER</a:t>
            </a:r>
            <a:endParaRPr lang="en-US" sz="1400" dirty="0" smtClean="0">
              <a:solidFill>
                <a:srgbClr val="FFFFFF"/>
              </a:solidFill>
            </a:endParaRPr>
          </a:p>
          <a:p>
            <a:pPr marL="109538" indent="-109538" defTabSz="814388" eaLnBrk="0" hangingPunct="0">
              <a:lnSpc>
                <a:spcPts val="1400"/>
              </a:lnSpc>
              <a:spcBef>
                <a:spcPts val="700"/>
              </a:spcBef>
              <a:spcAft>
                <a:spcPts val="600"/>
              </a:spcAft>
              <a:buFont typeface="Arial" pitchFamily="34" charset="0"/>
              <a:buChar char="•"/>
            </a:pPr>
            <a:r>
              <a:rPr lang="en-US" sz="1400" dirty="0" smtClean="0">
                <a:solidFill>
                  <a:srgbClr val="FFFFFF"/>
                </a:solidFill>
              </a:rPr>
              <a:t>Unified Computing</a:t>
            </a:r>
          </a:p>
          <a:p>
            <a:pPr marL="109538" indent="-109538" defTabSz="814388" eaLnBrk="0" hangingPunct="0">
              <a:lnSpc>
                <a:spcPts val="1400"/>
              </a:lnSpc>
              <a:spcBef>
                <a:spcPts val="700"/>
              </a:spcBef>
              <a:spcAft>
                <a:spcPts val="600"/>
              </a:spcAft>
              <a:buFont typeface="Arial" pitchFamily="34" charset="0"/>
              <a:buChar char="•"/>
            </a:pPr>
            <a:r>
              <a:rPr lang="en-US" sz="1400" dirty="0" smtClean="0">
                <a:solidFill>
                  <a:srgbClr val="FFFFFF"/>
                </a:solidFill>
              </a:rPr>
              <a:t>Unified Fabric</a:t>
            </a:r>
          </a:p>
          <a:p>
            <a:pPr marL="109538" indent="-109538" defTabSz="814388" eaLnBrk="0" hangingPunct="0">
              <a:lnSpc>
                <a:spcPts val="1400"/>
              </a:lnSpc>
              <a:spcBef>
                <a:spcPts val="700"/>
              </a:spcBef>
              <a:spcAft>
                <a:spcPts val="600"/>
              </a:spcAft>
              <a:buFont typeface="Arial" pitchFamily="34" charset="0"/>
              <a:buChar char="•"/>
            </a:pPr>
            <a:r>
              <a:rPr lang="en-US" sz="1400" dirty="0" smtClean="0">
                <a:solidFill>
                  <a:srgbClr val="FFFFFF"/>
                </a:solidFill>
              </a:rPr>
              <a:t>Unified Management</a:t>
            </a:r>
          </a:p>
        </p:txBody>
      </p:sp>
      <p:sp>
        <p:nvSpPr>
          <p:cNvPr id="46" name="Rectangle 45"/>
          <p:cNvSpPr/>
          <p:nvPr/>
        </p:nvSpPr>
        <p:spPr>
          <a:xfrm>
            <a:off x="5168901" y="3650276"/>
            <a:ext cx="2645630" cy="1367804"/>
          </a:xfrm>
          <a:prstGeom prst="rect">
            <a:avLst/>
          </a:prstGeom>
          <a:noFill/>
          <a:ln w="31750" cap="flat" cmpd="sng" algn="ctr">
            <a:noFill/>
            <a:prstDash val="solid"/>
            <a:round/>
            <a:headEnd type="none" w="med" len="med"/>
            <a:tailEnd type="none" w="med" len="med"/>
          </a:ln>
          <a:effectLst>
            <a:outerShdw blurRad="63500" sx="102000" sy="102000" algn="ctr" rotWithShape="0">
              <a:prstClr val="black">
                <a:alpha val="40000"/>
              </a:prstClr>
            </a:outerShdw>
          </a:effectLst>
        </p:spPr>
        <p:txBody>
          <a:bodyPr rot="0" spcFirstLastPara="0" vertOverflow="overflow" horzOverflow="overflow" vert="horz" wrap="square" lIns="82124" tIns="41061" rIns="82124" bIns="41061" numCol="1" spcCol="0" rtlCol="0" fromWordArt="0" anchor="t" anchorCtr="0" forceAA="0" compatLnSpc="1">
            <a:prstTxWarp prst="textNoShape">
              <a:avLst/>
            </a:prstTxWarp>
            <a:noAutofit/>
          </a:bodyPr>
          <a:lstStyle/>
          <a:p>
            <a:pPr defTabSz="814388" eaLnBrk="0" hangingPunct="0">
              <a:lnSpc>
                <a:spcPts val="1400"/>
              </a:lnSpc>
              <a:spcBef>
                <a:spcPts val="700"/>
              </a:spcBef>
              <a:spcAft>
                <a:spcPts val="100"/>
              </a:spcAft>
            </a:pPr>
            <a:r>
              <a:rPr lang="en-US" sz="1400" b="1" dirty="0">
                <a:solidFill>
                  <a:srgbClr val="FFFFFF"/>
                </a:solidFill>
                <a:ea typeface="ＭＳ Ｐゴシック" pitchFamily="34" charset="-128"/>
              </a:rPr>
              <a:t>NETWORKING &amp; </a:t>
            </a:r>
            <a:r>
              <a:rPr lang="en-US" sz="1400" b="1" dirty="0" smtClean="0">
                <a:solidFill>
                  <a:srgbClr val="FFFFFF"/>
                </a:solidFill>
                <a:ea typeface="ＭＳ Ｐゴシック" pitchFamily="34" charset="-128"/>
              </a:rPr>
              <a:t>SECURITY</a:t>
            </a:r>
            <a:endParaRPr lang="en-US" sz="1400" dirty="0" smtClean="0">
              <a:solidFill>
                <a:srgbClr val="FFFFFF"/>
              </a:solidFill>
              <a:ea typeface="ＭＳ Ｐゴシック" pitchFamily="34" charset="-128"/>
            </a:endParaRPr>
          </a:p>
          <a:p>
            <a:pPr marL="109538" indent="-109538" defTabSz="814388" eaLnBrk="0" hangingPunct="0">
              <a:lnSpc>
                <a:spcPts val="1400"/>
              </a:lnSpc>
              <a:spcBef>
                <a:spcPts val="700"/>
              </a:spcBef>
              <a:spcAft>
                <a:spcPts val="100"/>
              </a:spcAft>
              <a:buFont typeface="Arial" pitchFamily="34" charset="0"/>
              <a:buChar char="•"/>
            </a:pPr>
            <a:r>
              <a:rPr lang="en-US" sz="1400" dirty="0" smtClean="0">
                <a:solidFill>
                  <a:srgbClr val="FFFFFF"/>
                </a:solidFill>
                <a:ea typeface="ＭＳ Ｐゴシック" pitchFamily="34" charset="-128"/>
              </a:rPr>
              <a:t>Unified </a:t>
            </a:r>
            <a:r>
              <a:rPr lang="en-US" sz="1400" dirty="0">
                <a:solidFill>
                  <a:srgbClr val="FFFFFF"/>
                </a:solidFill>
                <a:ea typeface="ＭＳ Ｐゴシック" pitchFamily="34" charset="-128"/>
              </a:rPr>
              <a:t>Access </a:t>
            </a:r>
            <a:r>
              <a:rPr lang="en-US" sz="1200" dirty="0">
                <a:solidFill>
                  <a:srgbClr val="FFFFFF"/>
                </a:solidFill>
                <a:ea typeface="ＭＳ Ｐゴシック" pitchFamily="34" charset="-128"/>
              </a:rPr>
              <a:t>(Wireless &amp; </a:t>
            </a:r>
            <a:r>
              <a:rPr lang="en-US" sz="1200" dirty="0" smtClean="0">
                <a:solidFill>
                  <a:srgbClr val="FFFFFF"/>
                </a:solidFill>
                <a:ea typeface="ＭＳ Ｐゴシック" pitchFamily="34" charset="-128"/>
              </a:rPr>
              <a:t>Switching) </a:t>
            </a:r>
          </a:p>
          <a:p>
            <a:pPr marL="109538" indent="-109538" defTabSz="814388" eaLnBrk="0" hangingPunct="0">
              <a:lnSpc>
                <a:spcPts val="1400"/>
              </a:lnSpc>
              <a:spcBef>
                <a:spcPts val="700"/>
              </a:spcBef>
              <a:spcAft>
                <a:spcPts val="100"/>
              </a:spcAft>
              <a:buFont typeface="Arial" pitchFamily="34" charset="0"/>
              <a:buChar char="•"/>
            </a:pPr>
            <a:r>
              <a:rPr lang="en-US" sz="1400" dirty="0" smtClean="0">
                <a:solidFill>
                  <a:srgbClr val="FFFFFF"/>
                </a:solidFill>
                <a:ea typeface="ＭＳ Ｐゴシック" pitchFamily="34" charset="-128"/>
              </a:rPr>
              <a:t>Unified </a:t>
            </a:r>
            <a:r>
              <a:rPr lang="en-US" sz="1400" dirty="0">
                <a:solidFill>
                  <a:srgbClr val="FFFFFF"/>
                </a:solidFill>
                <a:ea typeface="ＭＳ Ｐゴシック" pitchFamily="34" charset="-128"/>
              </a:rPr>
              <a:t>Services </a:t>
            </a:r>
          </a:p>
          <a:p>
            <a:pPr marL="109538" indent="-109538" defTabSz="814388" eaLnBrk="0" hangingPunct="0">
              <a:lnSpc>
                <a:spcPts val="1400"/>
              </a:lnSpc>
              <a:spcBef>
                <a:spcPts val="700"/>
              </a:spcBef>
              <a:spcAft>
                <a:spcPts val="100"/>
              </a:spcAft>
              <a:buFont typeface="Arial" pitchFamily="34" charset="0"/>
              <a:buChar char="•"/>
            </a:pPr>
            <a:r>
              <a:rPr lang="en-US" sz="1400" dirty="0" smtClean="0">
                <a:solidFill>
                  <a:srgbClr val="FFFFFF"/>
                </a:solidFill>
                <a:ea typeface="ＭＳ Ｐゴシック" pitchFamily="34" charset="-128"/>
              </a:rPr>
              <a:t>Branch-in-a-box</a:t>
            </a:r>
            <a:endParaRPr lang="en-US" sz="1400" dirty="0">
              <a:solidFill>
                <a:srgbClr val="FFFFFF"/>
              </a:solidFill>
              <a:ea typeface="ＭＳ Ｐゴシック" pitchFamily="34" charset="-128"/>
            </a:endParaRPr>
          </a:p>
          <a:p>
            <a:pPr marL="109538" indent="-109538" defTabSz="814388" eaLnBrk="0" hangingPunct="0">
              <a:lnSpc>
                <a:spcPts val="1400"/>
              </a:lnSpc>
              <a:spcBef>
                <a:spcPts val="700"/>
              </a:spcBef>
              <a:spcAft>
                <a:spcPts val="100"/>
              </a:spcAft>
              <a:buFont typeface="Arial" pitchFamily="34" charset="0"/>
              <a:buChar char="•"/>
            </a:pPr>
            <a:r>
              <a:rPr lang="en-US" sz="1400" dirty="0">
                <a:solidFill>
                  <a:srgbClr val="FFFFFF"/>
                </a:solidFill>
                <a:ea typeface="ＭＳ Ｐゴシック" pitchFamily="34" charset="-128"/>
              </a:rPr>
              <a:t>Security</a:t>
            </a:r>
          </a:p>
        </p:txBody>
      </p:sp>
      <p:sp>
        <p:nvSpPr>
          <p:cNvPr id="47" name="Rectangle 46"/>
          <p:cNvSpPr/>
          <p:nvPr/>
        </p:nvSpPr>
        <p:spPr>
          <a:xfrm>
            <a:off x="1268730" y="3650276"/>
            <a:ext cx="2212047" cy="1520163"/>
          </a:xfrm>
          <a:prstGeom prst="rect">
            <a:avLst/>
          </a:prstGeom>
          <a:noFill/>
          <a:ln w="31750" cap="flat" cmpd="sng" algn="ctr">
            <a:noFill/>
            <a:prstDash val="solid"/>
            <a:round/>
            <a:headEnd type="none" w="med" len="med"/>
            <a:tailEnd type="none" w="med" len="med"/>
          </a:ln>
          <a:effectLst>
            <a:outerShdw blurRad="63500" sx="102000" sy="102000" algn="ctr" rotWithShape="0">
              <a:prstClr val="black">
                <a:alpha val="40000"/>
              </a:prstClr>
            </a:outerShdw>
          </a:effectLst>
        </p:spPr>
        <p:txBody>
          <a:bodyPr rot="0" spcFirstLastPara="0" vertOverflow="overflow" horzOverflow="overflow" vert="horz" wrap="square" lIns="82124" tIns="41061" rIns="82124" bIns="41061" numCol="1" spcCol="0" rtlCol="0" fromWordArt="0" anchor="t" anchorCtr="0" forceAA="0" compatLnSpc="1">
            <a:prstTxWarp prst="textNoShape">
              <a:avLst/>
            </a:prstTxWarp>
            <a:noAutofit/>
          </a:bodyPr>
          <a:lstStyle/>
          <a:p>
            <a:pPr algn="ctr" defTabSz="814388" eaLnBrk="0" hangingPunct="0">
              <a:lnSpc>
                <a:spcPts val="1300"/>
              </a:lnSpc>
              <a:spcBef>
                <a:spcPts val="700"/>
              </a:spcBef>
            </a:pPr>
            <a:r>
              <a:rPr lang="en-US" sz="1400" b="1" dirty="0" smtClean="0">
                <a:solidFill>
                  <a:srgbClr val="FFFFFF"/>
                </a:solidFill>
                <a:ea typeface="ＭＳ Ｐゴシック" pitchFamily="34" charset="-128"/>
              </a:rPr>
              <a:t>UC/COLLABORATION</a:t>
            </a:r>
          </a:p>
          <a:p>
            <a:pPr marL="109538" indent="-109538" defTabSz="814388" eaLnBrk="0" hangingPunct="0">
              <a:lnSpc>
                <a:spcPts val="1300"/>
              </a:lnSpc>
              <a:spcBef>
                <a:spcPts val="700"/>
              </a:spcBef>
              <a:spcAft>
                <a:spcPts val="600"/>
              </a:spcAft>
              <a:buFont typeface="Arial" pitchFamily="34" charset="0"/>
              <a:buChar char="•"/>
            </a:pPr>
            <a:r>
              <a:rPr lang="en-US" sz="1400" dirty="0" smtClean="0">
                <a:solidFill>
                  <a:srgbClr val="FFFFFF"/>
                </a:solidFill>
                <a:ea typeface="ＭＳ Ｐゴシック" pitchFamily="34" charset="-128"/>
              </a:rPr>
              <a:t>Unified Communications</a:t>
            </a:r>
          </a:p>
          <a:p>
            <a:pPr marL="109538" indent="-109538" defTabSz="814388" eaLnBrk="0" hangingPunct="0">
              <a:lnSpc>
                <a:spcPts val="1300"/>
              </a:lnSpc>
              <a:spcBef>
                <a:spcPts val="700"/>
              </a:spcBef>
              <a:spcAft>
                <a:spcPts val="600"/>
              </a:spcAft>
              <a:buFont typeface="Arial" pitchFamily="34" charset="0"/>
              <a:buChar char="•"/>
            </a:pPr>
            <a:r>
              <a:rPr lang="en-US" sz="1400" dirty="0" smtClean="0">
                <a:solidFill>
                  <a:srgbClr val="FFFFFF"/>
                </a:solidFill>
                <a:ea typeface="ＭＳ Ｐゴシック" pitchFamily="34" charset="-128"/>
              </a:rPr>
              <a:t>Collaboration Services</a:t>
            </a:r>
          </a:p>
          <a:p>
            <a:pPr marL="109538" indent="-109538" defTabSz="814388" eaLnBrk="0" hangingPunct="0">
              <a:lnSpc>
                <a:spcPts val="1300"/>
              </a:lnSpc>
              <a:spcBef>
                <a:spcPts val="700"/>
              </a:spcBef>
              <a:spcAft>
                <a:spcPts val="600"/>
              </a:spcAft>
              <a:buFont typeface="Arial" pitchFamily="34" charset="0"/>
              <a:buChar char="•"/>
            </a:pPr>
            <a:r>
              <a:rPr lang="en-US" sz="1400" dirty="0" smtClean="0">
                <a:solidFill>
                  <a:srgbClr val="FFFFFF"/>
                </a:solidFill>
                <a:ea typeface="ＭＳ Ｐゴシック" pitchFamily="34" charset="-128"/>
              </a:rPr>
              <a:t>Customer Collaboration</a:t>
            </a:r>
          </a:p>
          <a:p>
            <a:pPr marL="109538" indent="-109538" defTabSz="814388" eaLnBrk="0" hangingPunct="0">
              <a:lnSpc>
                <a:spcPts val="1300"/>
              </a:lnSpc>
              <a:spcBef>
                <a:spcPts val="700"/>
              </a:spcBef>
              <a:spcAft>
                <a:spcPts val="600"/>
              </a:spcAft>
              <a:buFont typeface="Arial" pitchFamily="34" charset="0"/>
              <a:buChar char="•"/>
            </a:pPr>
            <a:r>
              <a:rPr lang="en-US" sz="1400" dirty="0" smtClean="0">
                <a:solidFill>
                  <a:srgbClr val="FFFFFF"/>
                </a:solidFill>
                <a:ea typeface="ＭＳ Ｐゴシック" pitchFamily="34" charset="-128"/>
              </a:rPr>
              <a:t>Telepresence</a:t>
            </a:r>
          </a:p>
        </p:txBody>
      </p:sp>
      <p:pic>
        <p:nvPicPr>
          <p:cNvPr id="48" name="Picture 47" descr="Device_cloud_white_3041_default_256.png"/>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6577999" y="1538236"/>
            <a:ext cx="1797971" cy="1637107"/>
          </a:xfrm>
          <a:prstGeom prst="rect">
            <a:avLst/>
          </a:prstGeom>
        </p:spPr>
      </p:pic>
      <p:pic>
        <p:nvPicPr>
          <p:cNvPr id="49" name="Picture 48" descr="Device_cloud_white_3041_default_256.png"/>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588802" y="1664211"/>
            <a:ext cx="1843026" cy="1491242"/>
          </a:xfrm>
          <a:prstGeom prst="rect">
            <a:avLst/>
          </a:prstGeom>
        </p:spPr>
      </p:pic>
      <p:sp>
        <p:nvSpPr>
          <p:cNvPr id="50" name="TextBox 49"/>
          <p:cNvSpPr txBox="1"/>
          <p:nvPr/>
        </p:nvSpPr>
        <p:spPr>
          <a:xfrm>
            <a:off x="6768261" y="2093761"/>
            <a:ext cx="1434578" cy="738664"/>
          </a:xfrm>
          <a:prstGeom prst="rect">
            <a:avLst/>
          </a:prstGeom>
          <a:noFill/>
        </p:spPr>
        <p:txBody>
          <a:bodyPr wrap="square" rtlCol="0">
            <a:spAutoFit/>
          </a:bodyPr>
          <a:lstStyle/>
          <a:p>
            <a:pPr algn="ctr"/>
            <a:r>
              <a:rPr lang="en-US" sz="1400" dirty="0" smtClean="0">
                <a:solidFill>
                  <a:schemeClr val="accent1"/>
                </a:solidFill>
              </a:rPr>
              <a:t>Network as </a:t>
            </a:r>
          </a:p>
          <a:p>
            <a:pPr algn="ctr"/>
            <a:r>
              <a:rPr lang="en-US" sz="1400" dirty="0" smtClean="0">
                <a:solidFill>
                  <a:schemeClr val="accent1"/>
                </a:solidFill>
              </a:rPr>
              <a:t>a Service           (Meraki - MSD) </a:t>
            </a:r>
            <a:endParaRPr lang="en-US" sz="1400" dirty="0">
              <a:solidFill>
                <a:schemeClr val="accent1"/>
              </a:solidFill>
            </a:endParaRPr>
          </a:p>
        </p:txBody>
      </p:sp>
      <p:sp>
        <p:nvSpPr>
          <p:cNvPr id="51" name="TextBox 50"/>
          <p:cNvSpPr txBox="1"/>
          <p:nvPr/>
        </p:nvSpPr>
        <p:spPr>
          <a:xfrm>
            <a:off x="743173" y="2309205"/>
            <a:ext cx="1505809" cy="523220"/>
          </a:xfrm>
          <a:prstGeom prst="rect">
            <a:avLst/>
          </a:prstGeom>
          <a:noFill/>
        </p:spPr>
        <p:txBody>
          <a:bodyPr wrap="square" rtlCol="0">
            <a:spAutoFit/>
          </a:bodyPr>
          <a:lstStyle/>
          <a:p>
            <a:pPr algn="ctr"/>
            <a:r>
              <a:rPr lang="en-US" sz="1400" dirty="0" smtClean="0">
                <a:solidFill>
                  <a:schemeClr val="accent1"/>
                </a:solidFill>
              </a:rPr>
              <a:t>Collaboration </a:t>
            </a:r>
          </a:p>
          <a:p>
            <a:pPr algn="ctr"/>
            <a:r>
              <a:rPr lang="en-US" sz="1400" dirty="0" smtClean="0">
                <a:solidFill>
                  <a:schemeClr val="accent1"/>
                </a:solidFill>
              </a:rPr>
              <a:t>as a Service</a:t>
            </a:r>
            <a:endParaRPr lang="en-US" sz="1400" dirty="0">
              <a:solidFill>
                <a:schemeClr val="accent1"/>
              </a:solidFill>
            </a:endParaRPr>
          </a:p>
        </p:txBody>
      </p:sp>
      <p:pic>
        <p:nvPicPr>
          <p:cNvPr id="52" name="Picture 51" descr="Device_cloud_white_3041_default_256.png"/>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5813918" y="2022460"/>
            <a:ext cx="1037306" cy="1037306"/>
          </a:xfrm>
          <a:prstGeom prst="rect">
            <a:avLst/>
          </a:prstGeom>
        </p:spPr>
      </p:pic>
      <p:sp>
        <p:nvSpPr>
          <p:cNvPr id="53" name="TextBox 52"/>
          <p:cNvSpPr txBox="1"/>
          <p:nvPr/>
        </p:nvSpPr>
        <p:spPr>
          <a:xfrm>
            <a:off x="5654822" y="2524648"/>
            <a:ext cx="1363503" cy="307777"/>
          </a:xfrm>
          <a:prstGeom prst="rect">
            <a:avLst/>
          </a:prstGeom>
          <a:noFill/>
        </p:spPr>
        <p:txBody>
          <a:bodyPr wrap="square" rtlCol="0">
            <a:spAutoFit/>
          </a:bodyPr>
          <a:lstStyle/>
          <a:p>
            <a:pPr algn="ctr"/>
            <a:r>
              <a:rPr lang="en-US" sz="1400" dirty="0" smtClean="0">
                <a:solidFill>
                  <a:schemeClr val="accent1"/>
                </a:solidFill>
              </a:rPr>
              <a:t>IaaS</a:t>
            </a:r>
            <a:endParaRPr lang="en-US" sz="1400" dirty="0">
              <a:solidFill>
                <a:schemeClr val="accent1"/>
              </a:solidFill>
            </a:endParaRPr>
          </a:p>
        </p:txBody>
      </p:sp>
      <p:pic>
        <p:nvPicPr>
          <p:cNvPr id="54" name="Picture 53" descr="Device_cloud_white_3041_default_256.png"/>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2034719" y="1935378"/>
            <a:ext cx="1154867" cy="1154868"/>
          </a:xfrm>
          <a:prstGeom prst="rect">
            <a:avLst/>
          </a:prstGeom>
        </p:spPr>
      </p:pic>
      <p:sp>
        <p:nvSpPr>
          <p:cNvPr id="55" name="TextBox 54"/>
          <p:cNvSpPr txBox="1"/>
          <p:nvPr/>
        </p:nvSpPr>
        <p:spPr>
          <a:xfrm>
            <a:off x="1920240" y="2524648"/>
            <a:ext cx="1363503" cy="307777"/>
          </a:xfrm>
          <a:prstGeom prst="rect">
            <a:avLst/>
          </a:prstGeom>
          <a:noFill/>
        </p:spPr>
        <p:txBody>
          <a:bodyPr wrap="square" rtlCol="0">
            <a:spAutoFit/>
          </a:bodyPr>
          <a:lstStyle/>
          <a:p>
            <a:pPr algn="ctr"/>
            <a:r>
              <a:rPr lang="en-US" sz="1400" dirty="0" smtClean="0">
                <a:solidFill>
                  <a:schemeClr val="accent1"/>
                </a:solidFill>
              </a:rPr>
              <a:t>SaaS</a:t>
            </a:r>
            <a:endParaRPr lang="en-US" sz="1400" dirty="0">
              <a:solidFill>
                <a:schemeClr val="accent1"/>
              </a:solidFill>
            </a:endParaRPr>
          </a:p>
        </p:txBody>
      </p:sp>
      <p:sp>
        <p:nvSpPr>
          <p:cNvPr id="4" name="Title 3"/>
          <p:cNvSpPr>
            <a:spLocks noGrp="1"/>
          </p:cNvSpPr>
          <p:nvPr>
            <p:ph type="title"/>
          </p:nvPr>
        </p:nvSpPr>
        <p:spPr>
          <a:xfrm>
            <a:off x="229702" y="105067"/>
            <a:ext cx="8580923" cy="838200"/>
          </a:xfrm>
        </p:spPr>
        <p:txBody>
          <a:bodyPr/>
          <a:lstStyle/>
          <a:p>
            <a:r>
              <a:rPr lang="en-US" sz="2800" dirty="0" smtClean="0">
                <a:solidFill>
                  <a:schemeClr val="bg1"/>
                </a:solidFill>
              </a:rPr>
              <a:t>Cisco’s Made-for-Midmarket Portfolio </a:t>
            </a:r>
            <a:br>
              <a:rPr lang="en-US" sz="2800" dirty="0" smtClean="0">
                <a:solidFill>
                  <a:schemeClr val="bg1"/>
                </a:solidFill>
              </a:rPr>
            </a:br>
            <a:r>
              <a:rPr lang="en-US" sz="2000" dirty="0" smtClean="0">
                <a:solidFill>
                  <a:schemeClr val="bg1"/>
                </a:solidFill>
              </a:rPr>
              <a:t>The Only Vendor that Can Solve Your Top IT and Business Challenges</a:t>
            </a:r>
            <a:endParaRPr lang="en-US" sz="2000" dirty="0">
              <a:solidFill>
                <a:schemeClr val="bg1"/>
              </a:solidFill>
            </a:endParaRPr>
          </a:p>
        </p:txBody>
      </p:sp>
      <p:cxnSp>
        <p:nvCxnSpPr>
          <p:cNvPr id="25" name="Straight Connector 24"/>
          <p:cNvCxnSpPr/>
          <p:nvPr/>
        </p:nvCxnSpPr>
        <p:spPr>
          <a:xfrm>
            <a:off x="6323" y="1171512"/>
            <a:ext cx="9144000" cy="0"/>
          </a:xfrm>
          <a:prstGeom prst="line">
            <a:avLst/>
          </a:prstGeom>
          <a:ln>
            <a:gradFill flip="none" rotWithShape="1">
              <a:gsLst>
                <a:gs pos="0">
                  <a:srgbClr val="000000"/>
                </a:gs>
                <a:gs pos="100000">
                  <a:srgbClr val="000000"/>
                </a:gs>
                <a:gs pos="20000">
                  <a:schemeClr val="bg1">
                    <a:lumMod val="75000"/>
                  </a:schemeClr>
                </a:gs>
                <a:gs pos="80000">
                  <a:schemeClr val="bg1">
                    <a:lumMod val="75000"/>
                  </a:schemeClr>
                </a:gs>
                <a:gs pos="51000">
                  <a:schemeClr val="bg1"/>
                </a:gs>
              </a:gsLst>
              <a:lin ang="0" scaled="1"/>
              <a:tileRect/>
            </a:gra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5817525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BG3.jpg"/>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flipH="1">
            <a:off x="608766" y="0"/>
            <a:ext cx="8636834" cy="6858000"/>
          </a:xfrm>
          <a:prstGeom prst="rect">
            <a:avLst/>
          </a:prstGeom>
        </p:spPr>
      </p:pic>
      <p:sp>
        <p:nvSpPr>
          <p:cNvPr id="13" name="Rectangle 12"/>
          <p:cNvSpPr/>
          <p:nvPr/>
        </p:nvSpPr>
        <p:spPr>
          <a:xfrm rot="10800000">
            <a:off x="0" y="0"/>
            <a:ext cx="5664200" cy="6858000"/>
          </a:xfrm>
          <a:prstGeom prst="rect">
            <a:avLst/>
          </a:prstGeom>
          <a:gradFill flip="none" rotWithShape="1">
            <a:gsLst>
              <a:gs pos="0">
                <a:srgbClr val="FFFFFF">
                  <a:alpha val="0"/>
                </a:srgbClr>
              </a:gs>
              <a:gs pos="46000">
                <a:schemeClr val="bg1">
                  <a:alpha val="93000"/>
                </a:schemeClr>
              </a:gs>
              <a:gs pos="100000">
                <a:schemeClr val="bg1"/>
              </a:gs>
            </a:gsLst>
            <a:lin ang="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p>
        </p:txBody>
      </p:sp>
      <p:sp>
        <p:nvSpPr>
          <p:cNvPr id="2" name="Title 1"/>
          <p:cNvSpPr>
            <a:spLocks noGrp="1"/>
          </p:cNvSpPr>
          <p:nvPr>
            <p:ph type="title"/>
          </p:nvPr>
        </p:nvSpPr>
        <p:spPr>
          <a:xfrm>
            <a:off x="483702" y="432215"/>
            <a:ext cx="8588861" cy="838200"/>
          </a:xfrm>
        </p:spPr>
        <p:txBody>
          <a:bodyPr/>
          <a:lstStyle/>
          <a:p>
            <a:r>
              <a:rPr lang="en-US" dirty="0" smtClean="0">
                <a:solidFill>
                  <a:srgbClr val="6DB344"/>
                </a:solidFill>
              </a:rPr>
              <a:t>Agenda</a:t>
            </a:r>
            <a:endParaRPr lang="en-US" dirty="0">
              <a:solidFill>
                <a:srgbClr val="6DB344"/>
              </a:solidFill>
            </a:endParaRPr>
          </a:p>
        </p:txBody>
      </p:sp>
      <p:sp>
        <p:nvSpPr>
          <p:cNvPr id="3" name="Text Placeholder 2"/>
          <p:cNvSpPr>
            <a:spLocks noGrp="1"/>
          </p:cNvSpPr>
          <p:nvPr>
            <p:ph type="body" sz="quarter" idx="10"/>
          </p:nvPr>
        </p:nvSpPr>
        <p:spPr>
          <a:xfrm>
            <a:off x="457199" y="1725168"/>
            <a:ext cx="4997670" cy="3748532"/>
          </a:xfrm>
        </p:spPr>
        <p:txBody>
          <a:bodyPr/>
          <a:lstStyle/>
          <a:p>
            <a:r>
              <a:rPr lang="en-US" dirty="0" smtClean="0"/>
              <a:t>Current Climate</a:t>
            </a:r>
          </a:p>
          <a:p>
            <a:r>
              <a:rPr lang="en-US" dirty="0" smtClean="0"/>
              <a:t>How This Impacts You</a:t>
            </a:r>
          </a:p>
          <a:p>
            <a:r>
              <a:rPr lang="en-US" dirty="0" smtClean="0"/>
              <a:t>Why Cisco and the Benefits to You</a:t>
            </a:r>
          </a:p>
          <a:p>
            <a:r>
              <a:rPr lang="en-US" dirty="0" smtClean="0"/>
              <a:t>Customer Case Studies</a:t>
            </a:r>
          </a:p>
          <a:p>
            <a:endParaRPr lang="en-US" dirty="0" smtClean="0"/>
          </a:p>
        </p:txBody>
      </p:sp>
      <p:pic>
        <p:nvPicPr>
          <p:cNvPr id="4" name="Picture 3" descr="G1.png"/>
          <p:cNvPicPr>
            <a:picLocks noChangeAspect="1"/>
          </p:cNvPicPr>
          <p:nvPr/>
        </p:nvPicPr>
        <p:blipFill>
          <a:blip r:embed="rId4" cstate="print">
            <a:alphaModFix amt="68000"/>
            <a:extLst>
              <a:ext uri="{28A0092B-C50C-407E-A947-70E740481C1C}">
                <a14:useLocalDpi xmlns:a14="http://schemas.microsoft.com/office/drawing/2010/main"/>
              </a:ext>
            </a:extLst>
          </a:blip>
          <a:stretch>
            <a:fillRect/>
          </a:stretch>
        </p:blipFill>
        <p:spPr>
          <a:xfrm rot="10800000">
            <a:off x="5638800" y="4889500"/>
            <a:ext cx="2447611" cy="1536700"/>
          </a:xfrm>
          <a:prstGeom prst="rect">
            <a:avLst/>
          </a:prstGeom>
        </p:spPr>
      </p:pic>
    </p:spTree>
    <p:extLst>
      <p:ext uri="{BB962C8B-B14F-4D97-AF65-F5344CB8AC3E}">
        <p14:creationId xmlns:p14="http://schemas.microsoft.com/office/powerpoint/2010/main" val="277445322"/>
      </p:ext>
    </p:extLst>
  </p:cSld>
  <p:clrMapOvr>
    <a:masterClrMapping/>
  </p:clrMapOvr>
  <p:transition>
    <p:wipe dir="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
          <p:cNvSpPr>
            <a:spLocks noGrp="1"/>
          </p:cNvSpPr>
          <p:nvPr>
            <p:ph type="title"/>
          </p:nvPr>
        </p:nvSpPr>
        <p:spPr>
          <a:xfrm>
            <a:off x="229702" y="202545"/>
            <a:ext cx="8588861" cy="838200"/>
          </a:xfrm>
        </p:spPr>
        <p:txBody>
          <a:bodyPr/>
          <a:lstStyle/>
          <a:p>
            <a:r>
              <a:rPr lang="en-US" dirty="0" smtClean="0">
                <a:solidFill>
                  <a:schemeClr val="bg1"/>
                </a:solidFill>
              </a:rPr>
              <a:t>Services for </a:t>
            </a:r>
            <a:r>
              <a:rPr lang="en-US" dirty="0">
                <a:solidFill>
                  <a:schemeClr val="bg1"/>
                </a:solidFill>
              </a:rPr>
              <a:t>Midsize Customers</a:t>
            </a:r>
          </a:p>
        </p:txBody>
      </p:sp>
      <p:pic>
        <p:nvPicPr>
          <p:cNvPr id="41" name="Picture 40" descr="G2.jpg"/>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a:off x="0" y="1171512"/>
            <a:ext cx="9144000" cy="5686488"/>
          </a:xfrm>
          <a:prstGeom prst="rect">
            <a:avLst/>
          </a:prstGeom>
        </p:spPr>
      </p:pic>
      <p:grpSp>
        <p:nvGrpSpPr>
          <p:cNvPr id="42" name="Group 41"/>
          <p:cNvGrpSpPr/>
          <p:nvPr/>
        </p:nvGrpSpPr>
        <p:grpSpPr>
          <a:xfrm>
            <a:off x="596900" y="4736980"/>
            <a:ext cx="7708900" cy="1375606"/>
            <a:chOff x="596900" y="4736980"/>
            <a:chExt cx="7708900" cy="1375606"/>
          </a:xfrm>
        </p:grpSpPr>
        <p:pic>
          <p:nvPicPr>
            <p:cNvPr id="50" name="Picture 49" descr="1.png"/>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596900" y="4736980"/>
              <a:ext cx="7708900" cy="613520"/>
            </a:xfrm>
            <a:prstGeom prst="rect">
              <a:avLst/>
            </a:prstGeom>
          </p:spPr>
        </p:pic>
        <p:sp>
          <p:nvSpPr>
            <p:cNvPr id="51" name="Rectangle 50"/>
            <p:cNvSpPr>
              <a:spLocks noChangeAspect="1"/>
            </p:cNvSpPr>
            <p:nvPr/>
          </p:nvSpPr>
          <p:spPr>
            <a:xfrm>
              <a:off x="614742" y="5326453"/>
              <a:ext cx="7670489" cy="786133"/>
            </a:xfrm>
            <a:prstGeom prst="rect">
              <a:avLst/>
            </a:prstGeom>
            <a:gradFill flip="none" rotWithShape="1">
              <a:gsLst>
                <a:gs pos="48000">
                  <a:srgbClr val="0F3C56"/>
                </a:gs>
                <a:gs pos="96000">
                  <a:srgbClr val="145276"/>
                </a:gs>
              </a:gsLst>
              <a:lin ang="16200000" scaled="0"/>
              <a:tileRect/>
            </a:gradFill>
            <a:ln>
              <a:noFill/>
            </a:ln>
            <a:effectLst>
              <a:outerShdw blurRad="50800" dist="38100" dir="5400000" algn="t"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lIns="145029" tIns="72516" rIns="145029" bIns="72516" anchor="ctr"/>
            <a:lstStyle/>
            <a:p>
              <a:pPr algn="ctr" defTabSz="1624650" fontAlgn="auto">
                <a:spcBef>
                  <a:spcPts val="0"/>
                </a:spcBef>
                <a:spcAft>
                  <a:spcPts val="0"/>
                </a:spcAft>
                <a:defRPr/>
              </a:pPr>
              <a:r>
                <a:rPr lang="en-US" sz="1400" b="1" dirty="0" smtClean="0">
                  <a:solidFill>
                    <a:schemeClr val="bg1"/>
                  </a:solidFill>
                  <a:cs typeface="Arial Black"/>
                </a:rPr>
                <a:t>SERVICES</a:t>
              </a:r>
            </a:p>
            <a:p>
              <a:pPr algn="ctr" defTabSz="1624650" fontAlgn="auto">
                <a:spcBef>
                  <a:spcPts val="0"/>
                </a:spcBef>
                <a:spcAft>
                  <a:spcPts val="0"/>
                </a:spcAft>
                <a:defRPr/>
              </a:pPr>
              <a:r>
                <a:rPr lang="en-US" sz="1400" dirty="0" smtClean="0">
                  <a:solidFill>
                    <a:schemeClr val="bg1"/>
                  </a:solidFill>
                  <a:cs typeface="Arial Black"/>
                </a:rPr>
                <a:t>Software</a:t>
              </a:r>
              <a:r>
                <a:rPr lang="en-US" sz="1400" dirty="0">
                  <a:solidFill>
                    <a:schemeClr val="bg1"/>
                  </a:solidFill>
                  <a:cs typeface="Arial Black"/>
                </a:rPr>
                <a:t>-enabled professional services delivered by Cisco partners </a:t>
              </a:r>
            </a:p>
            <a:p>
              <a:pPr algn="ctr" defTabSz="1624650" fontAlgn="auto">
                <a:spcBef>
                  <a:spcPts val="0"/>
                </a:spcBef>
                <a:spcAft>
                  <a:spcPts val="0"/>
                </a:spcAft>
                <a:defRPr/>
              </a:pPr>
              <a:r>
                <a:rPr lang="en-US" sz="1400" dirty="0">
                  <a:solidFill>
                    <a:schemeClr val="bg1"/>
                  </a:solidFill>
                  <a:cs typeface="Arial Black"/>
                </a:rPr>
                <a:t>Proactive maintenance support delivered by Cisco partners; Cisco SMARTnet Service</a:t>
              </a:r>
            </a:p>
          </p:txBody>
        </p:sp>
      </p:grpSp>
      <p:grpSp>
        <p:nvGrpSpPr>
          <p:cNvPr id="52" name="Group 51"/>
          <p:cNvGrpSpPr/>
          <p:nvPr/>
        </p:nvGrpSpPr>
        <p:grpSpPr>
          <a:xfrm>
            <a:off x="588802" y="1538236"/>
            <a:ext cx="7787168" cy="3825267"/>
            <a:chOff x="588802" y="1538236"/>
            <a:chExt cx="7787168" cy="3825267"/>
          </a:xfrm>
        </p:grpSpPr>
        <p:sp>
          <p:nvSpPr>
            <p:cNvPr id="53" name="Rectangle 52"/>
            <p:cNvSpPr/>
            <p:nvPr/>
          </p:nvSpPr>
          <p:spPr>
            <a:xfrm>
              <a:off x="1885010" y="2194560"/>
              <a:ext cx="5226543" cy="650615"/>
            </a:xfrm>
            <a:prstGeom prst="rect">
              <a:avLst/>
            </a:prstGeom>
            <a:gradFill flip="none" rotWithShape="1">
              <a:gsLst>
                <a:gs pos="20000">
                  <a:schemeClr val="tx2"/>
                </a:gs>
                <a:gs pos="100000">
                  <a:schemeClr val="tx2">
                    <a:lumMod val="40000"/>
                    <a:lumOff val="60000"/>
                  </a:schemeClr>
                </a:gs>
              </a:gsLst>
              <a:lin ang="16200000" scaled="0"/>
              <a:tileRect/>
            </a:gradFill>
            <a:ln>
              <a:noFill/>
            </a:ln>
            <a:effectLst>
              <a:outerShdw blurRad="76200" dist="50800" dir="5400000" algn="ctr" rotWithShape="0">
                <a:srgbClr val="000000">
                  <a:alpha val="27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p>
          </p:txBody>
        </p:sp>
        <p:sp>
          <p:nvSpPr>
            <p:cNvPr id="54" name="Rectangle 53"/>
            <p:cNvSpPr>
              <a:spLocks noChangeAspect="1"/>
            </p:cNvSpPr>
            <p:nvPr/>
          </p:nvSpPr>
          <p:spPr>
            <a:xfrm>
              <a:off x="1522453" y="2845175"/>
              <a:ext cx="5951656" cy="714553"/>
            </a:xfrm>
            <a:prstGeom prst="rect">
              <a:avLst/>
            </a:prstGeom>
            <a:gradFill flip="none" rotWithShape="1">
              <a:gsLst>
                <a:gs pos="23000">
                  <a:srgbClr val="278878"/>
                </a:gs>
                <a:gs pos="100000">
                  <a:srgbClr val="36BCA6"/>
                </a:gs>
              </a:gsLst>
              <a:lin ang="16200000" scaled="0"/>
              <a:tileRect/>
            </a:gradFill>
            <a:ln>
              <a:noFill/>
            </a:ln>
            <a:effectLst>
              <a:outerShdw blurRad="50800" dist="38100" dir="5400000" algn="t"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lIns="145029" tIns="72516" rIns="145029" bIns="72516" anchor="ctr"/>
            <a:lstStyle/>
            <a:p>
              <a:pPr algn="ctr" defTabSz="1624650" fontAlgn="auto">
                <a:spcBef>
                  <a:spcPts val="0"/>
                </a:spcBef>
                <a:spcAft>
                  <a:spcPts val="0"/>
                </a:spcAft>
                <a:defRPr/>
              </a:pPr>
              <a:r>
                <a:rPr lang="en-US" sz="1400" b="1" dirty="0" smtClean="0">
                  <a:solidFill>
                    <a:schemeClr val="bg2"/>
                  </a:solidFill>
                  <a:cs typeface="Arial Black"/>
                </a:rPr>
                <a:t>SMART SOLUTIONS</a:t>
              </a:r>
            </a:p>
            <a:p>
              <a:pPr algn="ctr" defTabSz="1624650" fontAlgn="auto">
                <a:spcBef>
                  <a:spcPts val="0"/>
                </a:spcBef>
                <a:spcAft>
                  <a:spcPts val="0"/>
                </a:spcAft>
                <a:defRPr/>
              </a:pPr>
              <a:r>
                <a:rPr lang="en-US" sz="1400" dirty="0" smtClean="0">
                  <a:solidFill>
                    <a:schemeClr val="bg2"/>
                  </a:solidFill>
                  <a:cs typeface="Arial Black"/>
                </a:rPr>
                <a:t>BYOD –– </a:t>
              </a:r>
              <a:r>
                <a:rPr lang="en-US" sz="1400" b="1" dirty="0" smtClean="0">
                  <a:solidFill>
                    <a:srgbClr val="F2B800"/>
                  </a:solidFill>
                  <a:cs typeface="Arial Black"/>
                </a:rPr>
                <a:t>Virtual Foundation </a:t>
              </a:r>
              <a:r>
                <a:rPr lang="en-US" sz="1400" dirty="0" smtClean="0">
                  <a:solidFill>
                    <a:schemeClr val="bg2"/>
                  </a:solidFill>
                  <a:cs typeface="Arial Black"/>
                </a:rPr>
                <a:t>– Virtual Desktop – Industrial Networking</a:t>
              </a:r>
              <a:endParaRPr lang="en-US" sz="1400" dirty="0">
                <a:solidFill>
                  <a:schemeClr val="bg2"/>
                </a:solidFill>
                <a:cs typeface="Arial Black"/>
              </a:endParaRPr>
            </a:p>
          </p:txBody>
        </p:sp>
        <p:sp>
          <p:nvSpPr>
            <p:cNvPr id="55" name="Text Box 9" descr="14872_11_2008 _Bates_C-Scape"/>
            <p:cNvSpPr txBox="1">
              <a:spLocks noChangeAspect="1" noChangeArrowheads="1"/>
            </p:cNvSpPr>
            <p:nvPr/>
          </p:nvSpPr>
          <p:spPr bwMode="auto">
            <a:xfrm>
              <a:off x="1920240" y="2311737"/>
              <a:ext cx="5191313" cy="411138"/>
            </a:xfrm>
            <a:prstGeom prst="rect">
              <a:avLst/>
            </a:prstGeom>
            <a:noFill/>
            <a:ln w="9525">
              <a:noFill/>
              <a:miter lim="800000"/>
              <a:headEnd/>
              <a:tailEnd/>
            </a:ln>
            <a:effectLst/>
          </p:spPr>
          <p:txBody>
            <a:bodyPr wrap="square" lIns="0" tIns="0" rIns="0" bIns="0" anchor="ctr">
              <a:prstTxWarp prst="textNoShape">
                <a:avLst/>
              </a:prstTxWarp>
              <a:spAutoFit/>
            </a:bodyPr>
            <a:lstStyle/>
            <a:p>
              <a:pPr indent="-920078" algn="ctr" defTabSz="1637455" eaLnBrk="0" fontAlgn="auto" hangingPunct="0">
                <a:lnSpc>
                  <a:spcPct val="95000"/>
                </a:lnSpc>
                <a:spcBef>
                  <a:spcPts val="0"/>
                </a:spcBef>
                <a:spcAft>
                  <a:spcPts val="0"/>
                </a:spcAft>
                <a:buClr>
                  <a:srgbClr val="0183B7"/>
                </a:buClr>
                <a:buSzPct val="100000"/>
              </a:pPr>
              <a:r>
                <a:rPr lang="en-US" sz="1400" b="1" dirty="0" smtClean="0">
                  <a:solidFill>
                    <a:srgbClr val="4B4D4E"/>
                  </a:solidFill>
                  <a:latin typeface="Arial"/>
                  <a:ea typeface="ＭＳ Ｐゴシック" charset="-128"/>
                  <a:cs typeface="ＭＳ Ｐゴシック" charset="-128"/>
                </a:rPr>
                <a:t>Cisco Powered Clouds &amp; MS</a:t>
              </a:r>
            </a:p>
            <a:p>
              <a:pPr indent="-920078" algn="ctr" defTabSz="1637455" eaLnBrk="0" fontAlgn="auto" hangingPunct="0">
                <a:lnSpc>
                  <a:spcPct val="95000"/>
                </a:lnSpc>
                <a:spcBef>
                  <a:spcPts val="0"/>
                </a:spcBef>
                <a:spcAft>
                  <a:spcPts val="0"/>
                </a:spcAft>
                <a:buClr>
                  <a:srgbClr val="0183B7"/>
                </a:buClr>
                <a:buSzPct val="100000"/>
              </a:pPr>
              <a:r>
                <a:rPr lang="en-US" sz="1400" b="1" dirty="0" smtClean="0">
                  <a:solidFill>
                    <a:srgbClr val="4B4D4E"/>
                  </a:solidFill>
                  <a:latin typeface="Arial"/>
                  <a:ea typeface="ＭＳ Ｐゴシック" charset="-128"/>
                  <a:cs typeface="ＭＳ Ｐゴシック" charset="-128"/>
                </a:rPr>
                <a:t>Partner Delivered</a:t>
              </a:r>
            </a:p>
          </p:txBody>
        </p:sp>
        <p:sp>
          <p:nvSpPr>
            <p:cNvPr id="56" name="Rectangle 55"/>
            <p:cNvSpPr/>
            <p:nvPr/>
          </p:nvSpPr>
          <p:spPr>
            <a:xfrm>
              <a:off x="1246509" y="3564637"/>
              <a:ext cx="6503545" cy="1618502"/>
            </a:xfrm>
            <a:prstGeom prst="rect">
              <a:avLst/>
            </a:prstGeom>
            <a:gradFill flip="none" rotWithShape="1">
              <a:gsLst>
                <a:gs pos="100000">
                  <a:schemeClr val="tx1"/>
                </a:gs>
                <a:gs pos="0">
                  <a:srgbClr val="005D85"/>
                </a:gs>
              </a:gsLst>
              <a:lin ang="162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p>
          </p:txBody>
        </p:sp>
        <p:grpSp>
          <p:nvGrpSpPr>
            <p:cNvPr id="57" name="Group 56"/>
            <p:cNvGrpSpPr/>
            <p:nvPr/>
          </p:nvGrpSpPr>
          <p:grpSpPr>
            <a:xfrm>
              <a:off x="932189" y="3212629"/>
              <a:ext cx="7145476" cy="2150874"/>
              <a:chOff x="1242601" y="2784796"/>
              <a:chExt cx="9524821" cy="2150874"/>
            </a:xfrm>
          </p:grpSpPr>
          <p:sp>
            <p:nvSpPr>
              <p:cNvPr id="69" name="Text Box 9" descr="14872_11_2008 _Bates_C-Scape"/>
              <p:cNvSpPr txBox="1">
                <a:spLocks noChangeAspect="1" noChangeArrowheads="1"/>
              </p:cNvSpPr>
              <p:nvPr/>
            </p:nvSpPr>
            <p:spPr bwMode="auto">
              <a:xfrm rot="16200000">
                <a:off x="349071" y="3678326"/>
                <a:ext cx="2137834" cy="350774"/>
              </a:xfrm>
              <a:prstGeom prst="rect">
                <a:avLst/>
              </a:prstGeom>
              <a:noFill/>
              <a:ln w="9525">
                <a:noFill/>
                <a:miter lim="800000"/>
                <a:headEnd/>
                <a:tailEnd/>
              </a:ln>
              <a:effectLst/>
            </p:spPr>
            <p:txBody>
              <a:bodyPr lIns="0" tIns="0" rIns="0" bIns="0" anchor="ctr">
                <a:prstTxWarp prst="textNoShape">
                  <a:avLst/>
                </a:prstTxWarp>
                <a:spAutoFit/>
              </a:bodyPr>
              <a:lstStyle/>
              <a:p>
                <a:pPr indent="-920078" algn="ctr" defTabSz="1637455" eaLnBrk="0" fontAlgn="auto" hangingPunct="0">
                  <a:lnSpc>
                    <a:spcPct val="95000"/>
                  </a:lnSpc>
                  <a:spcBef>
                    <a:spcPts val="0"/>
                  </a:spcBef>
                  <a:spcAft>
                    <a:spcPts val="0"/>
                  </a:spcAft>
                  <a:buClr>
                    <a:srgbClr val="0183B7"/>
                  </a:buClr>
                  <a:buSzPct val="100000"/>
                </a:pPr>
                <a:r>
                  <a:rPr lang="en-US" dirty="0" smtClean="0">
                    <a:solidFill>
                      <a:schemeClr val="tx2"/>
                    </a:solidFill>
                    <a:latin typeface="Arial"/>
                    <a:ea typeface="ＭＳ Ｐゴシック" charset="-128"/>
                    <a:cs typeface="ＭＳ Ｐゴシック" charset="-128"/>
                  </a:rPr>
                  <a:t>Right Size</a:t>
                </a:r>
                <a:endParaRPr lang="en-US" dirty="0">
                  <a:solidFill>
                    <a:schemeClr val="tx2"/>
                  </a:solidFill>
                  <a:latin typeface="Arial"/>
                  <a:ea typeface="ＭＳ Ｐゴシック" charset="-128"/>
                  <a:cs typeface="ＭＳ Ｐゴシック" charset="-128"/>
                </a:endParaRPr>
              </a:p>
            </p:txBody>
          </p:sp>
          <p:sp>
            <p:nvSpPr>
              <p:cNvPr id="70" name="Text Box 9" descr="14872_11_2008 _Bates_C-Scape"/>
              <p:cNvSpPr txBox="1">
                <a:spLocks noChangeAspect="1" noChangeArrowheads="1"/>
              </p:cNvSpPr>
              <p:nvPr/>
            </p:nvSpPr>
            <p:spPr bwMode="auto">
              <a:xfrm rot="5400000">
                <a:off x="9523118" y="3691366"/>
                <a:ext cx="2137834" cy="350774"/>
              </a:xfrm>
              <a:prstGeom prst="rect">
                <a:avLst/>
              </a:prstGeom>
              <a:noFill/>
              <a:ln w="9525">
                <a:noFill/>
                <a:miter lim="800000"/>
                <a:headEnd/>
                <a:tailEnd/>
              </a:ln>
              <a:effectLst/>
            </p:spPr>
            <p:txBody>
              <a:bodyPr lIns="0" tIns="0" rIns="0" bIns="0" anchor="ctr">
                <a:prstTxWarp prst="textNoShape">
                  <a:avLst/>
                </a:prstTxWarp>
                <a:spAutoFit/>
              </a:bodyPr>
              <a:lstStyle/>
              <a:p>
                <a:pPr indent="-920078" algn="ctr" defTabSz="1637455" eaLnBrk="0" fontAlgn="auto" hangingPunct="0">
                  <a:lnSpc>
                    <a:spcPct val="95000"/>
                  </a:lnSpc>
                  <a:spcBef>
                    <a:spcPts val="0"/>
                  </a:spcBef>
                  <a:spcAft>
                    <a:spcPts val="0"/>
                  </a:spcAft>
                  <a:buClr>
                    <a:srgbClr val="0183B7"/>
                  </a:buClr>
                  <a:buSzPct val="100000"/>
                </a:pPr>
                <a:r>
                  <a:rPr lang="en-US" dirty="0" smtClean="0">
                    <a:solidFill>
                      <a:schemeClr val="tx2"/>
                    </a:solidFill>
                    <a:latin typeface="Arial"/>
                    <a:ea typeface="ＭＳ Ｐゴシック" charset="-128"/>
                    <a:cs typeface="ＭＳ Ｐゴシック" charset="-128"/>
                  </a:rPr>
                  <a:t>Right Size</a:t>
                </a:r>
                <a:endParaRPr lang="en-US" dirty="0">
                  <a:solidFill>
                    <a:schemeClr val="tx2"/>
                  </a:solidFill>
                  <a:latin typeface="Arial"/>
                  <a:ea typeface="ＭＳ Ｐゴシック" charset="-128"/>
                  <a:cs typeface="ＭＳ Ｐゴシック" charset="-128"/>
                </a:endParaRPr>
              </a:p>
            </p:txBody>
          </p:sp>
        </p:grpSp>
        <p:sp>
          <p:nvSpPr>
            <p:cNvPr id="58" name="Rectangle 57"/>
            <p:cNvSpPr/>
            <p:nvPr/>
          </p:nvSpPr>
          <p:spPr>
            <a:xfrm>
              <a:off x="3480777" y="3650276"/>
              <a:ext cx="1878148" cy="1137504"/>
            </a:xfrm>
            <a:prstGeom prst="rect">
              <a:avLst/>
            </a:prstGeom>
            <a:noFill/>
            <a:ln w="31750" cap="flat" cmpd="sng" algn="ctr">
              <a:noFill/>
              <a:prstDash val="solid"/>
              <a:round/>
              <a:headEnd type="none" w="med" len="med"/>
              <a:tailEnd type="none" w="med" len="med"/>
            </a:ln>
            <a:effectLst>
              <a:outerShdw blurRad="63500" sx="102000" sy="102000" algn="ctr" rotWithShape="0">
                <a:prstClr val="black">
                  <a:alpha val="40000"/>
                </a:prstClr>
              </a:outerShdw>
            </a:effectLst>
          </p:spPr>
          <p:txBody>
            <a:bodyPr rot="0" spcFirstLastPara="0" vertOverflow="overflow" horzOverflow="overflow" vert="horz" wrap="square" lIns="82124" tIns="41061" rIns="82124" bIns="41061" numCol="1" spcCol="0" rtlCol="0" fromWordArt="0" anchor="t" anchorCtr="0" forceAA="0" compatLnSpc="1">
              <a:prstTxWarp prst="textNoShape">
                <a:avLst/>
              </a:prstTxWarp>
              <a:noAutofit/>
            </a:bodyPr>
            <a:lstStyle/>
            <a:p>
              <a:pPr algn="ctr" defTabSz="814388" eaLnBrk="0" hangingPunct="0">
                <a:lnSpc>
                  <a:spcPts val="1400"/>
                </a:lnSpc>
                <a:spcBef>
                  <a:spcPts val="700"/>
                </a:spcBef>
              </a:pPr>
              <a:r>
                <a:rPr lang="en-US" sz="1400" b="1" dirty="0" smtClean="0">
                  <a:solidFill>
                    <a:srgbClr val="FFFFFF"/>
                  </a:solidFill>
                </a:rPr>
                <a:t>DATA CENTER</a:t>
              </a:r>
              <a:endParaRPr lang="en-US" sz="1400" dirty="0" smtClean="0">
                <a:solidFill>
                  <a:srgbClr val="FFFFFF"/>
                </a:solidFill>
              </a:endParaRPr>
            </a:p>
            <a:p>
              <a:pPr marL="109538" indent="-109538" defTabSz="814388" eaLnBrk="0" hangingPunct="0">
                <a:lnSpc>
                  <a:spcPts val="1400"/>
                </a:lnSpc>
                <a:spcBef>
                  <a:spcPts val="700"/>
                </a:spcBef>
                <a:spcAft>
                  <a:spcPts val="600"/>
                </a:spcAft>
                <a:buFont typeface="Arial" pitchFamily="34" charset="0"/>
                <a:buChar char="•"/>
              </a:pPr>
              <a:r>
                <a:rPr lang="en-US" sz="1400" dirty="0" smtClean="0">
                  <a:solidFill>
                    <a:srgbClr val="FFFFFF"/>
                  </a:solidFill>
                </a:rPr>
                <a:t>Unified Computing</a:t>
              </a:r>
            </a:p>
            <a:p>
              <a:pPr marL="109538" indent="-109538" defTabSz="814388" eaLnBrk="0" hangingPunct="0">
                <a:lnSpc>
                  <a:spcPts val="1400"/>
                </a:lnSpc>
                <a:spcBef>
                  <a:spcPts val="700"/>
                </a:spcBef>
                <a:spcAft>
                  <a:spcPts val="600"/>
                </a:spcAft>
                <a:buFont typeface="Arial" pitchFamily="34" charset="0"/>
                <a:buChar char="•"/>
              </a:pPr>
              <a:r>
                <a:rPr lang="en-US" sz="1400" dirty="0" smtClean="0">
                  <a:solidFill>
                    <a:srgbClr val="FFFFFF"/>
                  </a:solidFill>
                </a:rPr>
                <a:t>Unified Fabric</a:t>
              </a:r>
            </a:p>
            <a:p>
              <a:pPr marL="109538" indent="-109538" defTabSz="814388" eaLnBrk="0" hangingPunct="0">
                <a:lnSpc>
                  <a:spcPts val="1400"/>
                </a:lnSpc>
                <a:spcBef>
                  <a:spcPts val="700"/>
                </a:spcBef>
                <a:spcAft>
                  <a:spcPts val="600"/>
                </a:spcAft>
                <a:buFont typeface="Arial" pitchFamily="34" charset="0"/>
                <a:buChar char="•"/>
              </a:pPr>
              <a:r>
                <a:rPr lang="en-US" sz="1400" dirty="0" smtClean="0">
                  <a:solidFill>
                    <a:srgbClr val="FFFFFF"/>
                  </a:solidFill>
                </a:rPr>
                <a:t>Unified Management</a:t>
              </a:r>
            </a:p>
          </p:txBody>
        </p:sp>
        <p:sp>
          <p:nvSpPr>
            <p:cNvPr id="59" name="Rectangle 58"/>
            <p:cNvSpPr/>
            <p:nvPr/>
          </p:nvSpPr>
          <p:spPr>
            <a:xfrm>
              <a:off x="5168901" y="3650276"/>
              <a:ext cx="2645630" cy="1367804"/>
            </a:xfrm>
            <a:prstGeom prst="rect">
              <a:avLst/>
            </a:prstGeom>
            <a:noFill/>
            <a:ln w="31750" cap="flat" cmpd="sng" algn="ctr">
              <a:noFill/>
              <a:prstDash val="solid"/>
              <a:round/>
              <a:headEnd type="none" w="med" len="med"/>
              <a:tailEnd type="none" w="med" len="med"/>
            </a:ln>
            <a:effectLst>
              <a:outerShdw blurRad="63500" sx="102000" sy="102000" algn="ctr" rotWithShape="0">
                <a:prstClr val="black">
                  <a:alpha val="40000"/>
                </a:prstClr>
              </a:outerShdw>
            </a:effectLst>
          </p:spPr>
          <p:txBody>
            <a:bodyPr rot="0" spcFirstLastPara="0" vertOverflow="overflow" horzOverflow="overflow" vert="horz" wrap="square" lIns="82124" tIns="41061" rIns="82124" bIns="41061" numCol="1" spcCol="0" rtlCol="0" fromWordArt="0" anchor="t" anchorCtr="0" forceAA="0" compatLnSpc="1">
              <a:prstTxWarp prst="textNoShape">
                <a:avLst/>
              </a:prstTxWarp>
              <a:noAutofit/>
            </a:bodyPr>
            <a:lstStyle/>
            <a:p>
              <a:pPr defTabSz="814388" eaLnBrk="0" hangingPunct="0">
                <a:lnSpc>
                  <a:spcPts val="1400"/>
                </a:lnSpc>
                <a:spcBef>
                  <a:spcPts val="700"/>
                </a:spcBef>
                <a:spcAft>
                  <a:spcPts val="100"/>
                </a:spcAft>
              </a:pPr>
              <a:r>
                <a:rPr lang="en-US" sz="1400" b="1" dirty="0">
                  <a:solidFill>
                    <a:srgbClr val="FFFFFF"/>
                  </a:solidFill>
                  <a:ea typeface="ＭＳ Ｐゴシック" pitchFamily="34" charset="-128"/>
                </a:rPr>
                <a:t>NETWORKING &amp; </a:t>
              </a:r>
              <a:r>
                <a:rPr lang="en-US" sz="1400" b="1" dirty="0" smtClean="0">
                  <a:solidFill>
                    <a:srgbClr val="FFFFFF"/>
                  </a:solidFill>
                  <a:ea typeface="ＭＳ Ｐゴシック" pitchFamily="34" charset="-128"/>
                </a:rPr>
                <a:t>SECURITY</a:t>
              </a:r>
              <a:endParaRPr lang="en-US" sz="1400" dirty="0" smtClean="0">
                <a:solidFill>
                  <a:srgbClr val="FFFFFF"/>
                </a:solidFill>
                <a:ea typeface="ＭＳ Ｐゴシック" pitchFamily="34" charset="-128"/>
              </a:endParaRPr>
            </a:p>
            <a:p>
              <a:pPr marL="109538" indent="-109538" defTabSz="814388" eaLnBrk="0" hangingPunct="0">
                <a:lnSpc>
                  <a:spcPts val="1400"/>
                </a:lnSpc>
                <a:spcBef>
                  <a:spcPts val="700"/>
                </a:spcBef>
                <a:spcAft>
                  <a:spcPts val="100"/>
                </a:spcAft>
                <a:buFont typeface="Arial" pitchFamily="34" charset="0"/>
                <a:buChar char="•"/>
              </a:pPr>
              <a:r>
                <a:rPr lang="en-US" sz="1400" dirty="0" smtClean="0">
                  <a:solidFill>
                    <a:srgbClr val="FFFFFF"/>
                  </a:solidFill>
                  <a:ea typeface="ＭＳ Ｐゴシック" pitchFamily="34" charset="-128"/>
                </a:rPr>
                <a:t>Unified </a:t>
              </a:r>
              <a:r>
                <a:rPr lang="en-US" sz="1400" dirty="0">
                  <a:solidFill>
                    <a:srgbClr val="FFFFFF"/>
                  </a:solidFill>
                  <a:ea typeface="ＭＳ Ｐゴシック" pitchFamily="34" charset="-128"/>
                </a:rPr>
                <a:t>Access </a:t>
              </a:r>
              <a:r>
                <a:rPr lang="en-US" sz="1200" dirty="0">
                  <a:solidFill>
                    <a:srgbClr val="FFFFFF"/>
                  </a:solidFill>
                  <a:ea typeface="ＭＳ Ｐゴシック" pitchFamily="34" charset="-128"/>
                </a:rPr>
                <a:t>(Wireless &amp; </a:t>
              </a:r>
              <a:r>
                <a:rPr lang="en-US" sz="1200" dirty="0" smtClean="0">
                  <a:solidFill>
                    <a:srgbClr val="FFFFFF"/>
                  </a:solidFill>
                  <a:ea typeface="ＭＳ Ｐゴシック" pitchFamily="34" charset="-128"/>
                </a:rPr>
                <a:t>Switching) </a:t>
              </a:r>
            </a:p>
            <a:p>
              <a:pPr marL="109538" indent="-109538" defTabSz="814388" eaLnBrk="0" hangingPunct="0">
                <a:lnSpc>
                  <a:spcPts val="1400"/>
                </a:lnSpc>
                <a:spcBef>
                  <a:spcPts val="700"/>
                </a:spcBef>
                <a:spcAft>
                  <a:spcPts val="100"/>
                </a:spcAft>
                <a:buFont typeface="Arial" pitchFamily="34" charset="0"/>
                <a:buChar char="•"/>
              </a:pPr>
              <a:r>
                <a:rPr lang="en-US" sz="1400" dirty="0" smtClean="0">
                  <a:solidFill>
                    <a:srgbClr val="FFFFFF"/>
                  </a:solidFill>
                  <a:ea typeface="ＭＳ Ｐゴシック" pitchFamily="34" charset="-128"/>
                </a:rPr>
                <a:t>Unified </a:t>
              </a:r>
              <a:r>
                <a:rPr lang="en-US" sz="1400" dirty="0">
                  <a:solidFill>
                    <a:srgbClr val="FFFFFF"/>
                  </a:solidFill>
                  <a:ea typeface="ＭＳ Ｐゴシック" pitchFamily="34" charset="-128"/>
                </a:rPr>
                <a:t>Services </a:t>
              </a:r>
            </a:p>
            <a:p>
              <a:pPr marL="109538" indent="-109538" defTabSz="814388" eaLnBrk="0" hangingPunct="0">
                <a:lnSpc>
                  <a:spcPts val="1400"/>
                </a:lnSpc>
                <a:spcBef>
                  <a:spcPts val="700"/>
                </a:spcBef>
                <a:spcAft>
                  <a:spcPts val="100"/>
                </a:spcAft>
                <a:buFont typeface="Arial" pitchFamily="34" charset="0"/>
                <a:buChar char="•"/>
              </a:pPr>
              <a:r>
                <a:rPr lang="en-US" sz="1400" dirty="0" smtClean="0">
                  <a:solidFill>
                    <a:srgbClr val="FFFFFF"/>
                  </a:solidFill>
                  <a:ea typeface="ＭＳ Ｐゴシック" pitchFamily="34" charset="-128"/>
                </a:rPr>
                <a:t>Branch-in-a-box</a:t>
              </a:r>
              <a:endParaRPr lang="en-US" sz="1400" dirty="0">
                <a:solidFill>
                  <a:srgbClr val="FFFFFF"/>
                </a:solidFill>
                <a:ea typeface="ＭＳ Ｐゴシック" pitchFamily="34" charset="-128"/>
              </a:endParaRPr>
            </a:p>
            <a:p>
              <a:pPr marL="109538" indent="-109538" defTabSz="814388" eaLnBrk="0" hangingPunct="0">
                <a:lnSpc>
                  <a:spcPts val="1400"/>
                </a:lnSpc>
                <a:spcBef>
                  <a:spcPts val="700"/>
                </a:spcBef>
                <a:spcAft>
                  <a:spcPts val="100"/>
                </a:spcAft>
                <a:buFont typeface="Arial" pitchFamily="34" charset="0"/>
                <a:buChar char="•"/>
              </a:pPr>
              <a:r>
                <a:rPr lang="en-US" sz="1400" dirty="0">
                  <a:solidFill>
                    <a:srgbClr val="FFFFFF"/>
                  </a:solidFill>
                  <a:ea typeface="ＭＳ Ｐゴシック" pitchFamily="34" charset="-128"/>
                </a:rPr>
                <a:t>Security</a:t>
              </a:r>
            </a:p>
          </p:txBody>
        </p:sp>
        <p:sp>
          <p:nvSpPr>
            <p:cNvPr id="60" name="Rectangle 59"/>
            <p:cNvSpPr/>
            <p:nvPr/>
          </p:nvSpPr>
          <p:spPr>
            <a:xfrm>
              <a:off x="1268730" y="3650276"/>
              <a:ext cx="2212047" cy="1520163"/>
            </a:xfrm>
            <a:prstGeom prst="rect">
              <a:avLst/>
            </a:prstGeom>
            <a:noFill/>
            <a:ln w="31750" cap="flat" cmpd="sng" algn="ctr">
              <a:noFill/>
              <a:prstDash val="solid"/>
              <a:round/>
              <a:headEnd type="none" w="med" len="med"/>
              <a:tailEnd type="none" w="med" len="med"/>
            </a:ln>
            <a:effectLst>
              <a:outerShdw blurRad="63500" sx="102000" sy="102000" algn="ctr" rotWithShape="0">
                <a:prstClr val="black">
                  <a:alpha val="40000"/>
                </a:prstClr>
              </a:outerShdw>
            </a:effectLst>
          </p:spPr>
          <p:txBody>
            <a:bodyPr rot="0" spcFirstLastPara="0" vertOverflow="overflow" horzOverflow="overflow" vert="horz" wrap="square" lIns="82124" tIns="41061" rIns="82124" bIns="41061" numCol="1" spcCol="0" rtlCol="0" fromWordArt="0" anchor="t" anchorCtr="0" forceAA="0" compatLnSpc="1">
              <a:prstTxWarp prst="textNoShape">
                <a:avLst/>
              </a:prstTxWarp>
              <a:noAutofit/>
            </a:bodyPr>
            <a:lstStyle/>
            <a:p>
              <a:pPr algn="ctr" defTabSz="814388" eaLnBrk="0" hangingPunct="0">
                <a:lnSpc>
                  <a:spcPts val="1300"/>
                </a:lnSpc>
                <a:spcBef>
                  <a:spcPts val="700"/>
                </a:spcBef>
              </a:pPr>
              <a:r>
                <a:rPr lang="en-US" sz="1400" b="1" dirty="0" smtClean="0">
                  <a:solidFill>
                    <a:srgbClr val="FFFFFF"/>
                  </a:solidFill>
                  <a:ea typeface="ＭＳ Ｐゴシック" pitchFamily="34" charset="-128"/>
                </a:rPr>
                <a:t>UC/COLLABORATION</a:t>
              </a:r>
            </a:p>
            <a:p>
              <a:pPr marL="109538" indent="-109538" defTabSz="814388" eaLnBrk="0" hangingPunct="0">
                <a:lnSpc>
                  <a:spcPts val="1300"/>
                </a:lnSpc>
                <a:spcBef>
                  <a:spcPts val="700"/>
                </a:spcBef>
                <a:spcAft>
                  <a:spcPts val="600"/>
                </a:spcAft>
                <a:buFont typeface="Arial" pitchFamily="34" charset="0"/>
                <a:buChar char="•"/>
              </a:pPr>
              <a:r>
                <a:rPr lang="en-US" sz="1400" dirty="0" smtClean="0">
                  <a:solidFill>
                    <a:srgbClr val="FFFFFF"/>
                  </a:solidFill>
                  <a:ea typeface="ＭＳ Ｐゴシック" pitchFamily="34" charset="-128"/>
                </a:rPr>
                <a:t>Unified Communications</a:t>
              </a:r>
            </a:p>
            <a:p>
              <a:pPr marL="109538" indent="-109538" defTabSz="814388" eaLnBrk="0" hangingPunct="0">
                <a:lnSpc>
                  <a:spcPts val="1300"/>
                </a:lnSpc>
                <a:spcBef>
                  <a:spcPts val="700"/>
                </a:spcBef>
                <a:spcAft>
                  <a:spcPts val="600"/>
                </a:spcAft>
                <a:buFont typeface="Arial" pitchFamily="34" charset="0"/>
                <a:buChar char="•"/>
              </a:pPr>
              <a:r>
                <a:rPr lang="en-US" sz="1400" dirty="0" smtClean="0">
                  <a:solidFill>
                    <a:srgbClr val="FFFFFF"/>
                  </a:solidFill>
                  <a:ea typeface="ＭＳ Ｐゴシック" pitchFamily="34" charset="-128"/>
                </a:rPr>
                <a:t>Collaboration Services</a:t>
              </a:r>
            </a:p>
            <a:p>
              <a:pPr marL="109538" indent="-109538" defTabSz="814388" eaLnBrk="0" hangingPunct="0">
                <a:lnSpc>
                  <a:spcPts val="1300"/>
                </a:lnSpc>
                <a:spcBef>
                  <a:spcPts val="700"/>
                </a:spcBef>
                <a:spcAft>
                  <a:spcPts val="600"/>
                </a:spcAft>
                <a:buFont typeface="Arial" pitchFamily="34" charset="0"/>
                <a:buChar char="•"/>
              </a:pPr>
              <a:r>
                <a:rPr lang="en-US" sz="1400" dirty="0" smtClean="0">
                  <a:solidFill>
                    <a:srgbClr val="FFFFFF"/>
                  </a:solidFill>
                  <a:ea typeface="ＭＳ Ｐゴシック" pitchFamily="34" charset="-128"/>
                </a:rPr>
                <a:t>Customer Collaboration</a:t>
              </a:r>
            </a:p>
            <a:p>
              <a:pPr marL="109538" indent="-109538" defTabSz="814388" eaLnBrk="0" hangingPunct="0">
                <a:lnSpc>
                  <a:spcPts val="1300"/>
                </a:lnSpc>
                <a:spcBef>
                  <a:spcPts val="700"/>
                </a:spcBef>
                <a:spcAft>
                  <a:spcPts val="600"/>
                </a:spcAft>
                <a:buFont typeface="Arial" pitchFamily="34" charset="0"/>
                <a:buChar char="•"/>
              </a:pPr>
              <a:r>
                <a:rPr lang="en-US" sz="1400" dirty="0" smtClean="0">
                  <a:solidFill>
                    <a:srgbClr val="FFFFFF"/>
                  </a:solidFill>
                  <a:ea typeface="ＭＳ Ｐゴシック" pitchFamily="34" charset="-128"/>
                </a:rPr>
                <a:t>Telepresence</a:t>
              </a:r>
            </a:p>
          </p:txBody>
        </p:sp>
        <p:pic>
          <p:nvPicPr>
            <p:cNvPr id="61" name="Picture 60" descr="Device_cloud_white_3041_default_256.png"/>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6577999" y="1538236"/>
              <a:ext cx="1797971" cy="1637107"/>
            </a:xfrm>
            <a:prstGeom prst="rect">
              <a:avLst/>
            </a:prstGeom>
          </p:spPr>
        </p:pic>
        <p:pic>
          <p:nvPicPr>
            <p:cNvPr id="62" name="Picture 61" descr="Device_cloud_white_3041_default_256.png"/>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588802" y="1664211"/>
              <a:ext cx="1843026" cy="1491242"/>
            </a:xfrm>
            <a:prstGeom prst="rect">
              <a:avLst/>
            </a:prstGeom>
          </p:spPr>
        </p:pic>
        <p:sp>
          <p:nvSpPr>
            <p:cNvPr id="63" name="TextBox 62"/>
            <p:cNvSpPr txBox="1"/>
            <p:nvPr/>
          </p:nvSpPr>
          <p:spPr>
            <a:xfrm>
              <a:off x="6768261" y="2093761"/>
              <a:ext cx="1434578" cy="738664"/>
            </a:xfrm>
            <a:prstGeom prst="rect">
              <a:avLst/>
            </a:prstGeom>
            <a:noFill/>
          </p:spPr>
          <p:txBody>
            <a:bodyPr wrap="square" rtlCol="0">
              <a:spAutoFit/>
            </a:bodyPr>
            <a:lstStyle/>
            <a:p>
              <a:pPr algn="ctr"/>
              <a:r>
                <a:rPr lang="en-US" sz="1400" dirty="0" smtClean="0">
                  <a:solidFill>
                    <a:schemeClr val="accent1"/>
                  </a:solidFill>
                </a:rPr>
                <a:t>Network as </a:t>
              </a:r>
            </a:p>
            <a:p>
              <a:pPr algn="ctr"/>
              <a:r>
                <a:rPr lang="en-US" sz="1400" dirty="0" smtClean="0">
                  <a:solidFill>
                    <a:schemeClr val="accent1"/>
                  </a:solidFill>
                </a:rPr>
                <a:t>a Service           (Meraki - MSD) </a:t>
              </a:r>
              <a:endParaRPr lang="en-US" sz="1400" dirty="0">
                <a:solidFill>
                  <a:schemeClr val="accent1"/>
                </a:solidFill>
              </a:endParaRPr>
            </a:p>
          </p:txBody>
        </p:sp>
        <p:sp>
          <p:nvSpPr>
            <p:cNvPr id="64" name="TextBox 63"/>
            <p:cNvSpPr txBox="1"/>
            <p:nvPr/>
          </p:nvSpPr>
          <p:spPr>
            <a:xfrm>
              <a:off x="743173" y="2309205"/>
              <a:ext cx="1505809" cy="523220"/>
            </a:xfrm>
            <a:prstGeom prst="rect">
              <a:avLst/>
            </a:prstGeom>
            <a:noFill/>
          </p:spPr>
          <p:txBody>
            <a:bodyPr wrap="square" rtlCol="0">
              <a:spAutoFit/>
            </a:bodyPr>
            <a:lstStyle/>
            <a:p>
              <a:pPr algn="ctr"/>
              <a:r>
                <a:rPr lang="en-US" sz="1400" dirty="0" smtClean="0">
                  <a:solidFill>
                    <a:schemeClr val="accent1"/>
                  </a:solidFill>
                </a:rPr>
                <a:t>Collaboration </a:t>
              </a:r>
            </a:p>
            <a:p>
              <a:pPr algn="ctr"/>
              <a:r>
                <a:rPr lang="en-US" sz="1400" dirty="0" smtClean="0">
                  <a:solidFill>
                    <a:schemeClr val="accent1"/>
                  </a:solidFill>
                </a:rPr>
                <a:t>as a Service</a:t>
              </a:r>
              <a:endParaRPr lang="en-US" sz="1400" dirty="0">
                <a:solidFill>
                  <a:schemeClr val="accent1"/>
                </a:solidFill>
              </a:endParaRPr>
            </a:p>
          </p:txBody>
        </p:sp>
        <p:pic>
          <p:nvPicPr>
            <p:cNvPr id="65" name="Picture 64" descr="Device_cloud_white_3041_default_256.png"/>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5813918" y="2022460"/>
              <a:ext cx="1037306" cy="1037306"/>
            </a:xfrm>
            <a:prstGeom prst="rect">
              <a:avLst/>
            </a:prstGeom>
          </p:spPr>
        </p:pic>
        <p:sp>
          <p:nvSpPr>
            <p:cNvPr id="66" name="TextBox 65"/>
            <p:cNvSpPr txBox="1"/>
            <p:nvPr/>
          </p:nvSpPr>
          <p:spPr>
            <a:xfrm>
              <a:off x="5654822" y="2524648"/>
              <a:ext cx="1363503" cy="307777"/>
            </a:xfrm>
            <a:prstGeom prst="rect">
              <a:avLst/>
            </a:prstGeom>
            <a:noFill/>
          </p:spPr>
          <p:txBody>
            <a:bodyPr wrap="square" rtlCol="0">
              <a:spAutoFit/>
            </a:bodyPr>
            <a:lstStyle/>
            <a:p>
              <a:pPr algn="ctr"/>
              <a:r>
                <a:rPr lang="en-US" sz="1400" dirty="0" smtClean="0">
                  <a:solidFill>
                    <a:schemeClr val="accent1"/>
                  </a:solidFill>
                </a:rPr>
                <a:t>IaaS</a:t>
              </a:r>
              <a:endParaRPr lang="en-US" sz="1400" dirty="0">
                <a:solidFill>
                  <a:schemeClr val="accent1"/>
                </a:solidFill>
              </a:endParaRPr>
            </a:p>
          </p:txBody>
        </p:sp>
        <p:pic>
          <p:nvPicPr>
            <p:cNvPr id="67" name="Picture 66" descr="Device_cloud_white_3041_default_256.png"/>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2034719" y="1935378"/>
              <a:ext cx="1154867" cy="1154868"/>
            </a:xfrm>
            <a:prstGeom prst="rect">
              <a:avLst/>
            </a:prstGeom>
          </p:spPr>
        </p:pic>
        <p:sp>
          <p:nvSpPr>
            <p:cNvPr id="68" name="TextBox 67"/>
            <p:cNvSpPr txBox="1"/>
            <p:nvPr/>
          </p:nvSpPr>
          <p:spPr>
            <a:xfrm>
              <a:off x="1920240" y="2524648"/>
              <a:ext cx="1363503" cy="307777"/>
            </a:xfrm>
            <a:prstGeom prst="rect">
              <a:avLst/>
            </a:prstGeom>
            <a:noFill/>
          </p:spPr>
          <p:txBody>
            <a:bodyPr wrap="square" rtlCol="0">
              <a:spAutoFit/>
            </a:bodyPr>
            <a:lstStyle/>
            <a:p>
              <a:pPr algn="ctr"/>
              <a:r>
                <a:rPr lang="en-US" sz="1400" dirty="0" smtClean="0">
                  <a:solidFill>
                    <a:schemeClr val="accent1"/>
                  </a:solidFill>
                </a:rPr>
                <a:t>SaaS</a:t>
              </a:r>
              <a:endParaRPr lang="en-US" sz="1400" dirty="0">
                <a:solidFill>
                  <a:schemeClr val="accent1"/>
                </a:solidFill>
              </a:endParaRPr>
            </a:p>
          </p:txBody>
        </p:sp>
      </p:grpSp>
      <p:cxnSp>
        <p:nvCxnSpPr>
          <p:cNvPr id="71" name="Straight Connector 70"/>
          <p:cNvCxnSpPr/>
          <p:nvPr/>
        </p:nvCxnSpPr>
        <p:spPr>
          <a:xfrm>
            <a:off x="6323" y="1171512"/>
            <a:ext cx="9144000" cy="0"/>
          </a:xfrm>
          <a:prstGeom prst="line">
            <a:avLst/>
          </a:prstGeom>
          <a:ln>
            <a:gradFill flip="none" rotWithShape="1">
              <a:gsLst>
                <a:gs pos="0">
                  <a:srgbClr val="000000"/>
                </a:gs>
                <a:gs pos="100000">
                  <a:srgbClr val="000000"/>
                </a:gs>
                <a:gs pos="20000">
                  <a:schemeClr val="bg1">
                    <a:lumMod val="75000"/>
                  </a:schemeClr>
                </a:gs>
                <a:gs pos="80000">
                  <a:schemeClr val="bg1">
                    <a:lumMod val="75000"/>
                  </a:schemeClr>
                </a:gs>
                <a:gs pos="51000">
                  <a:schemeClr val="bg1"/>
                </a:gs>
              </a:gsLst>
              <a:lin ang="0" scaled="1"/>
              <a:tileRect/>
            </a:gra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000656939"/>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500"/>
                                        <p:tgtEl>
                                          <p:spTgt spid="52"/>
                                        </p:tgtEl>
                                      </p:cBhvr>
                                    </p:animEffect>
                                    <p:set>
                                      <p:cBhvr>
                                        <p:cTn id="7" dur="1" fill="hold">
                                          <p:stCondLst>
                                            <p:cond delay="499"/>
                                          </p:stCondLst>
                                        </p:cTn>
                                        <p:tgtEl>
                                          <p:spTgt spid="52"/>
                                        </p:tgtEl>
                                        <p:attrNameLst>
                                          <p:attrName>style.visibility</p:attrName>
                                        </p:attrNameLst>
                                      </p:cBhvr>
                                      <p:to>
                                        <p:strVal val="hidden"/>
                                      </p:to>
                                    </p:set>
                                  </p:childTnLst>
                                </p:cTn>
                              </p:par>
                            </p:childTnLst>
                          </p:cTn>
                        </p:par>
                        <p:par>
                          <p:cTn id="8" fill="hold">
                            <p:stCondLst>
                              <p:cond delay="500"/>
                            </p:stCondLst>
                            <p:childTnLst>
                              <p:par>
                                <p:cTn id="9" presetID="0" presetClass="path" presetSubtype="0" accel="50000" decel="50000" fill="hold" nodeType="afterEffect">
                                  <p:stCondLst>
                                    <p:cond delay="0"/>
                                  </p:stCondLst>
                                  <p:childTnLst>
                                    <p:animMotion origin="layout" path="M -1.11111E-6 -1.85185E-6 L -1.11111E-6 -0.25 " pathEditMode="relative" ptsTypes="AA">
                                      <p:cBhvr>
                                        <p:cTn id="10" dur="2000" fill="hold"/>
                                        <p:tgtEl>
                                          <p:spTgt spid="42"/>
                                        </p:tgtEl>
                                        <p:attrNameLst>
                                          <p:attrName>ppt_x</p:attrName>
                                          <p:attrName>ppt_y</p:attrName>
                                        </p:attrNameLst>
                                      </p:cBhvr>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
          <p:cNvSpPr>
            <a:spLocks noGrp="1"/>
          </p:cNvSpPr>
          <p:nvPr>
            <p:ph type="title"/>
          </p:nvPr>
        </p:nvSpPr>
        <p:spPr>
          <a:xfrm>
            <a:off x="229702" y="202545"/>
            <a:ext cx="8588861" cy="838200"/>
          </a:xfrm>
        </p:spPr>
        <p:txBody>
          <a:bodyPr/>
          <a:lstStyle/>
          <a:p>
            <a:r>
              <a:rPr lang="en-US" sz="3200" dirty="0" smtClean="0">
                <a:solidFill>
                  <a:schemeClr val="bg1"/>
                </a:solidFill>
              </a:rPr>
              <a:t>World-Class Support: Cisco and Partners Offer Cisco Services</a:t>
            </a:r>
            <a:endParaRPr lang="en-US" sz="3200" dirty="0">
              <a:solidFill>
                <a:schemeClr val="bg1"/>
              </a:solidFill>
            </a:endParaRPr>
          </a:p>
        </p:txBody>
      </p:sp>
      <p:pic>
        <p:nvPicPr>
          <p:cNvPr id="14" name="Picture 13" descr="AN32668.jpg"/>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a:off x="6377" y="1171512"/>
            <a:ext cx="9144000" cy="5686488"/>
          </a:xfrm>
          <a:prstGeom prst="rect">
            <a:avLst/>
          </a:prstGeom>
        </p:spPr>
      </p:pic>
      <p:sp>
        <p:nvSpPr>
          <p:cNvPr id="15" name="Rectangle 14"/>
          <p:cNvSpPr/>
          <p:nvPr/>
        </p:nvSpPr>
        <p:spPr>
          <a:xfrm rot="10800000">
            <a:off x="0" y="1171512"/>
            <a:ext cx="9150323" cy="5686485"/>
          </a:xfrm>
          <a:prstGeom prst="rect">
            <a:avLst/>
          </a:prstGeom>
          <a:gradFill flip="none" rotWithShape="1">
            <a:gsLst>
              <a:gs pos="66000">
                <a:schemeClr val="bg1">
                  <a:alpha val="96000"/>
                </a:schemeClr>
              </a:gs>
              <a:gs pos="24000">
                <a:schemeClr val="bg1">
                  <a:alpha val="14000"/>
                </a:schemeClr>
              </a:gs>
            </a:gsLst>
            <a:lin ang="16200000" scaled="0"/>
            <a:tileRect/>
          </a:gradFill>
          <a:ln>
            <a:noFill/>
          </a:ln>
          <a:effectLst>
            <a:outerShdw blurRad="76200" dist="50800" dir="5400000" algn="ctr" rotWithShape="0">
              <a:srgbClr val="000000">
                <a:alpha val="27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p>
        </p:txBody>
      </p:sp>
      <p:sp>
        <p:nvSpPr>
          <p:cNvPr id="16" name="TextBox 15"/>
          <p:cNvSpPr txBox="1"/>
          <p:nvPr/>
        </p:nvSpPr>
        <p:spPr>
          <a:xfrm>
            <a:off x="-18974" y="5605368"/>
            <a:ext cx="9162974" cy="954107"/>
          </a:xfrm>
          <a:prstGeom prst="rect">
            <a:avLst/>
          </a:prstGeom>
          <a:noFill/>
        </p:spPr>
        <p:txBody>
          <a:bodyPr wrap="square" rtlCol="0">
            <a:spAutoFit/>
          </a:bodyPr>
          <a:lstStyle/>
          <a:p>
            <a:pPr algn="ctr"/>
            <a:r>
              <a:rPr lang="en-US" sz="2800" dirty="0">
                <a:solidFill>
                  <a:srgbClr val="0096D6"/>
                </a:solidFill>
              </a:rPr>
              <a:t>Software-enabled </a:t>
            </a:r>
            <a:r>
              <a:rPr lang="en-US" sz="2800" dirty="0" smtClean="0">
                <a:solidFill>
                  <a:srgbClr val="0096D6"/>
                </a:solidFill>
              </a:rPr>
              <a:t>Smart </a:t>
            </a:r>
            <a:r>
              <a:rPr lang="en-US" sz="2800" dirty="0">
                <a:solidFill>
                  <a:srgbClr val="0096D6"/>
                </a:solidFill>
              </a:rPr>
              <a:t>services built </a:t>
            </a:r>
            <a:r>
              <a:rPr lang="en-US" sz="2800" dirty="0" smtClean="0">
                <a:solidFill>
                  <a:srgbClr val="0096D6"/>
                </a:solidFill>
              </a:rPr>
              <a:t>with </a:t>
            </a:r>
          </a:p>
          <a:p>
            <a:pPr algn="ctr"/>
            <a:r>
              <a:rPr lang="en-US" sz="2800" dirty="0" smtClean="0">
                <a:solidFill>
                  <a:srgbClr val="0096D6"/>
                </a:solidFill>
              </a:rPr>
              <a:t>more than 28 </a:t>
            </a:r>
            <a:r>
              <a:rPr lang="en-US" sz="2800" dirty="0">
                <a:solidFill>
                  <a:srgbClr val="0096D6"/>
                </a:solidFill>
              </a:rPr>
              <a:t>years’ industry </a:t>
            </a:r>
            <a:r>
              <a:rPr lang="en-US" sz="2800" dirty="0" smtClean="0">
                <a:solidFill>
                  <a:srgbClr val="0096D6"/>
                </a:solidFill>
              </a:rPr>
              <a:t>experience</a:t>
            </a:r>
            <a:endParaRPr lang="en-US" sz="2800" dirty="0">
              <a:solidFill>
                <a:srgbClr val="0096D6"/>
              </a:solidFill>
            </a:endParaRPr>
          </a:p>
        </p:txBody>
      </p:sp>
      <p:sp>
        <p:nvSpPr>
          <p:cNvPr id="17" name="TextBox 16"/>
          <p:cNvSpPr txBox="1"/>
          <p:nvPr/>
        </p:nvSpPr>
        <p:spPr>
          <a:xfrm>
            <a:off x="159748" y="4933962"/>
            <a:ext cx="7742778" cy="584776"/>
          </a:xfrm>
          <a:prstGeom prst="rect">
            <a:avLst/>
          </a:prstGeom>
          <a:noFill/>
        </p:spPr>
        <p:txBody>
          <a:bodyPr wrap="square" rtlCol="0">
            <a:spAutoFit/>
          </a:bodyPr>
          <a:lstStyle/>
          <a:p>
            <a:pPr lvl="3" algn="ctr"/>
            <a:r>
              <a:rPr lang="en-US" sz="3200" dirty="0">
                <a:solidFill>
                  <a:srgbClr val="00B050"/>
                </a:solidFill>
              </a:rPr>
              <a:t>Simplify IT </a:t>
            </a:r>
            <a:r>
              <a:rPr lang="en-US" sz="3200" dirty="0" smtClean="0">
                <a:solidFill>
                  <a:srgbClr val="00B050"/>
                </a:solidFill>
              </a:rPr>
              <a:t>operations</a:t>
            </a:r>
            <a:endParaRPr lang="en-US" sz="3200" dirty="0">
              <a:solidFill>
                <a:srgbClr val="00B050"/>
              </a:solidFill>
            </a:endParaRPr>
          </a:p>
        </p:txBody>
      </p:sp>
      <p:sp>
        <p:nvSpPr>
          <p:cNvPr id="18" name="TextBox 17"/>
          <p:cNvSpPr txBox="1"/>
          <p:nvPr/>
        </p:nvSpPr>
        <p:spPr>
          <a:xfrm>
            <a:off x="-19023" y="4903416"/>
            <a:ext cx="7748142" cy="584776"/>
          </a:xfrm>
          <a:prstGeom prst="rect">
            <a:avLst/>
          </a:prstGeom>
          <a:noFill/>
        </p:spPr>
        <p:txBody>
          <a:bodyPr wrap="square" rtlCol="0">
            <a:spAutoFit/>
          </a:bodyPr>
          <a:lstStyle/>
          <a:p>
            <a:pPr lvl="3" algn="ctr"/>
            <a:r>
              <a:rPr lang="en-US" sz="3200" dirty="0">
                <a:solidFill>
                  <a:srgbClr val="00B050"/>
                </a:solidFill>
              </a:rPr>
              <a:t>Manage </a:t>
            </a:r>
            <a:r>
              <a:rPr lang="en-US" sz="3200" dirty="0" smtClean="0">
                <a:solidFill>
                  <a:srgbClr val="00B050"/>
                </a:solidFill>
              </a:rPr>
              <a:t>risk</a:t>
            </a:r>
          </a:p>
        </p:txBody>
      </p:sp>
      <p:sp>
        <p:nvSpPr>
          <p:cNvPr id="19" name="TextBox 18"/>
          <p:cNvSpPr txBox="1"/>
          <p:nvPr/>
        </p:nvSpPr>
        <p:spPr>
          <a:xfrm>
            <a:off x="6377" y="4879131"/>
            <a:ext cx="9162973" cy="584776"/>
          </a:xfrm>
          <a:prstGeom prst="rect">
            <a:avLst/>
          </a:prstGeom>
          <a:noFill/>
        </p:spPr>
        <p:txBody>
          <a:bodyPr wrap="square" rtlCol="0">
            <a:spAutoFit/>
          </a:bodyPr>
          <a:lstStyle/>
          <a:p>
            <a:pPr marL="0" lvl="3" algn="ctr"/>
            <a:r>
              <a:rPr lang="en-US" sz="3200" dirty="0" smtClean="0">
                <a:solidFill>
                  <a:srgbClr val="00B050"/>
                </a:solidFill>
              </a:rPr>
              <a:t>Gain network security and resiliency</a:t>
            </a:r>
            <a:endParaRPr lang="en-US" sz="3200" dirty="0">
              <a:solidFill>
                <a:srgbClr val="00B050"/>
              </a:solidFill>
            </a:endParaRPr>
          </a:p>
        </p:txBody>
      </p:sp>
      <p:cxnSp>
        <p:nvCxnSpPr>
          <p:cNvPr id="12" name="Straight Connector 11"/>
          <p:cNvCxnSpPr/>
          <p:nvPr/>
        </p:nvCxnSpPr>
        <p:spPr>
          <a:xfrm>
            <a:off x="6323" y="1171512"/>
            <a:ext cx="9144000" cy="0"/>
          </a:xfrm>
          <a:prstGeom prst="line">
            <a:avLst/>
          </a:prstGeom>
          <a:ln>
            <a:gradFill flip="none" rotWithShape="1">
              <a:gsLst>
                <a:gs pos="0">
                  <a:srgbClr val="000000"/>
                </a:gs>
                <a:gs pos="100000">
                  <a:srgbClr val="000000"/>
                </a:gs>
                <a:gs pos="20000">
                  <a:schemeClr val="bg1">
                    <a:lumMod val="75000"/>
                  </a:schemeClr>
                </a:gs>
                <a:gs pos="80000">
                  <a:schemeClr val="bg1">
                    <a:lumMod val="75000"/>
                  </a:schemeClr>
                </a:gs>
                <a:gs pos="51000">
                  <a:schemeClr val="bg1"/>
                </a:gs>
              </a:gsLst>
              <a:lin ang="0" scaled="1"/>
              <a:tileRect/>
            </a:gra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037258074"/>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2000"/>
                                        <p:tgtEl>
                                          <p:spTgt spid="15"/>
                                        </p:tgtEl>
                                      </p:cBhvr>
                                    </p:animEffect>
                                  </p:childTnLst>
                                </p:cTn>
                              </p:par>
                            </p:childTnLst>
                          </p:cTn>
                        </p:par>
                        <p:par>
                          <p:cTn id="8" fill="hold">
                            <p:stCondLst>
                              <p:cond delay="2000"/>
                            </p:stCondLst>
                            <p:childTnLst>
                              <p:par>
                                <p:cTn id="9" presetID="37" presetClass="entr" presetSubtype="0"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fade">
                                      <p:cBhvr>
                                        <p:cTn id="11" dur="1000"/>
                                        <p:tgtEl>
                                          <p:spTgt spid="16"/>
                                        </p:tgtEl>
                                      </p:cBhvr>
                                    </p:animEffect>
                                    <p:anim calcmode="lin" valueType="num">
                                      <p:cBhvr>
                                        <p:cTn id="12" dur="1000" fill="hold"/>
                                        <p:tgtEl>
                                          <p:spTgt spid="16"/>
                                        </p:tgtEl>
                                        <p:attrNameLst>
                                          <p:attrName>ppt_x</p:attrName>
                                        </p:attrNameLst>
                                      </p:cBhvr>
                                      <p:tavLst>
                                        <p:tav tm="0">
                                          <p:val>
                                            <p:strVal val="#ppt_x"/>
                                          </p:val>
                                        </p:tav>
                                        <p:tav tm="100000">
                                          <p:val>
                                            <p:strVal val="#ppt_x"/>
                                          </p:val>
                                        </p:tav>
                                      </p:tavLst>
                                    </p:anim>
                                    <p:anim calcmode="lin" valueType="num">
                                      <p:cBhvr>
                                        <p:cTn id="13" dur="900" decel="100000" fill="hold"/>
                                        <p:tgtEl>
                                          <p:spTgt spid="16"/>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childTnLst>
                          </p:cTn>
                        </p:par>
                        <p:par>
                          <p:cTn id="15" fill="hold">
                            <p:stCondLst>
                              <p:cond delay="3000"/>
                            </p:stCondLst>
                            <p:childTnLst>
                              <p:par>
                                <p:cTn id="16" presetID="2" presetClass="entr" presetSubtype="8" fill="hold" grpId="0" nodeType="afterEffect">
                                  <p:stCondLst>
                                    <p:cond delay="0"/>
                                  </p:stCondLst>
                                  <p:childTnLst>
                                    <p:set>
                                      <p:cBhvr>
                                        <p:cTn id="17" dur="1" fill="hold">
                                          <p:stCondLst>
                                            <p:cond delay="0"/>
                                          </p:stCondLst>
                                        </p:cTn>
                                        <p:tgtEl>
                                          <p:spTgt spid="17"/>
                                        </p:tgtEl>
                                        <p:attrNameLst>
                                          <p:attrName>style.visibility</p:attrName>
                                        </p:attrNameLst>
                                      </p:cBhvr>
                                      <p:to>
                                        <p:strVal val="visible"/>
                                      </p:to>
                                    </p:set>
                                    <p:anim calcmode="lin" valueType="num">
                                      <p:cBhvr additive="base">
                                        <p:cTn id="18" dur="500" fill="hold"/>
                                        <p:tgtEl>
                                          <p:spTgt spid="17"/>
                                        </p:tgtEl>
                                        <p:attrNameLst>
                                          <p:attrName>ppt_x</p:attrName>
                                        </p:attrNameLst>
                                      </p:cBhvr>
                                      <p:tavLst>
                                        <p:tav tm="0">
                                          <p:val>
                                            <p:strVal val="0-#ppt_w/2"/>
                                          </p:val>
                                        </p:tav>
                                        <p:tav tm="100000">
                                          <p:val>
                                            <p:strVal val="#ppt_x"/>
                                          </p:val>
                                        </p:tav>
                                      </p:tavLst>
                                    </p:anim>
                                    <p:anim calcmode="lin" valueType="num">
                                      <p:cBhvr additive="base">
                                        <p:cTn id="19" dur="500" fill="hold"/>
                                        <p:tgtEl>
                                          <p:spTgt spid="17"/>
                                        </p:tgtEl>
                                        <p:attrNameLst>
                                          <p:attrName>ppt_y</p:attrName>
                                        </p:attrNameLst>
                                      </p:cBhvr>
                                      <p:tavLst>
                                        <p:tav tm="0">
                                          <p:val>
                                            <p:strVal val="#ppt_y"/>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xit" presetSubtype="2" fill="hold" grpId="1" nodeType="clickEffect">
                                  <p:stCondLst>
                                    <p:cond delay="0"/>
                                  </p:stCondLst>
                                  <p:childTnLst>
                                    <p:anim calcmode="lin" valueType="num">
                                      <p:cBhvr additive="base">
                                        <p:cTn id="23" dur="500"/>
                                        <p:tgtEl>
                                          <p:spTgt spid="17"/>
                                        </p:tgtEl>
                                        <p:attrNameLst>
                                          <p:attrName>ppt_x</p:attrName>
                                        </p:attrNameLst>
                                      </p:cBhvr>
                                      <p:tavLst>
                                        <p:tav tm="0">
                                          <p:val>
                                            <p:strVal val="ppt_x"/>
                                          </p:val>
                                        </p:tav>
                                        <p:tav tm="100000">
                                          <p:val>
                                            <p:strVal val="1+ppt_w/2"/>
                                          </p:val>
                                        </p:tav>
                                      </p:tavLst>
                                    </p:anim>
                                    <p:anim calcmode="lin" valueType="num">
                                      <p:cBhvr additive="base">
                                        <p:cTn id="24" dur="500"/>
                                        <p:tgtEl>
                                          <p:spTgt spid="17"/>
                                        </p:tgtEl>
                                        <p:attrNameLst>
                                          <p:attrName>ppt_y</p:attrName>
                                        </p:attrNameLst>
                                      </p:cBhvr>
                                      <p:tavLst>
                                        <p:tav tm="0">
                                          <p:val>
                                            <p:strVal val="ppt_y"/>
                                          </p:val>
                                        </p:tav>
                                        <p:tav tm="100000">
                                          <p:val>
                                            <p:strVal val="ppt_y"/>
                                          </p:val>
                                        </p:tav>
                                      </p:tavLst>
                                    </p:anim>
                                    <p:set>
                                      <p:cBhvr>
                                        <p:cTn id="25" dur="1" fill="hold">
                                          <p:stCondLst>
                                            <p:cond delay="499"/>
                                          </p:stCondLst>
                                        </p:cTn>
                                        <p:tgtEl>
                                          <p:spTgt spid="17"/>
                                        </p:tgtEl>
                                        <p:attrNameLst>
                                          <p:attrName>style.visibility</p:attrName>
                                        </p:attrNameLst>
                                      </p:cBhvr>
                                      <p:to>
                                        <p:strVal val="hidden"/>
                                      </p:to>
                                    </p:set>
                                  </p:childTnLst>
                                </p:cTn>
                              </p:par>
                            </p:childTnLst>
                          </p:cTn>
                        </p:par>
                        <p:par>
                          <p:cTn id="26" fill="hold">
                            <p:stCondLst>
                              <p:cond delay="500"/>
                            </p:stCondLst>
                            <p:childTnLst>
                              <p:par>
                                <p:cTn id="27" presetID="2" presetClass="entr" presetSubtype="8" fill="hold" grpId="0" nodeType="afterEffect">
                                  <p:stCondLst>
                                    <p:cond delay="0"/>
                                  </p:stCondLst>
                                  <p:childTnLst>
                                    <p:set>
                                      <p:cBhvr>
                                        <p:cTn id="28" dur="1" fill="hold">
                                          <p:stCondLst>
                                            <p:cond delay="0"/>
                                          </p:stCondLst>
                                        </p:cTn>
                                        <p:tgtEl>
                                          <p:spTgt spid="18"/>
                                        </p:tgtEl>
                                        <p:attrNameLst>
                                          <p:attrName>style.visibility</p:attrName>
                                        </p:attrNameLst>
                                      </p:cBhvr>
                                      <p:to>
                                        <p:strVal val="visible"/>
                                      </p:to>
                                    </p:set>
                                    <p:anim calcmode="lin" valueType="num">
                                      <p:cBhvr additive="base">
                                        <p:cTn id="29" dur="500" fill="hold"/>
                                        <p:tgtEl>
                                          <p:spTgt spid="18"/>
                                        </p:tgtEl>
                                        <p:attrNameLst>
                                          <p:attrName>ppt_x</p:attrName>
                                        </p:attrNameLst>
                                      </p:cBhvr>
                                      <p:tavLst>
                                        <p:tav tm="0">
                                          <p:val>
                                            <p:strVal val="0-#ppt_w/2"/>
                                          </p:val>
                                        </p:tav>
                                        <p:tav tm="100000">
                                          <p:val>
                                            <p:strVal val="#ppt_x"/>
                                          </p:val>
                                        </p:tav>
                                      </p:tavLst>
                                    </p:anim>
                                    <p:anim calcmode="lin" valueType="num">
                                      <p:cBhvr additive="base">
                                        <p:cTn id="30" dur="500" fill="hold"/>
                                        <p:tgtEl>
                                          <p:spTgt spid="18"/>
                                        </p:tgtEl>
                                        <p:attrNameLst>
                                          <p:attrName>ppt_y</p:attrName>
                                        </p:attrNameLst>
                                      </p:cBhvr>
                                      <p:tavLst>
                                        <p:tav tm="0">
                                          <p:val>
                                            <p:strVal val="#ppt_y"/>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xit" presetSubtype="2" fill="hold" grpId="1" nodeType="clickEffect">
                                  <p:stCondLst>
                                    <p:cond delay="0"/>
                                  </p:stCondLst>
                                  <p:childTnLst>
                                    <p:anim calcmode="lin" valueType="num">
                                      <p:cBhvr additive="base">
                                        <p:cTn id="34" dur="500"/>
                                        <p:tgtEl>
                                          <p:spTgt spid="18"/>
                                        </p:tgtEl>
                                        <p:attrNameLst>
                                          <p:attrName>ppt_x</p:attrName>
                                        </p:attrNameLst>
                                      </p:cBhvr>
                                      <p:tavLst>
                                        <p:tav tm="0">
                                          <p:val>
                                            <p:strVal val="ppt_x"/>
                                          </p:val>
                                        </p:tav>
                                        <p:tav tm="100000">
                                          <p:val>
                                            <p:strVal val="1+ppt_w/2"/>
                                          </p:val>
                                        </p:tav>
                                      </p:tavLst>
                                    </p:anim>
                                    <p:anim calcmode="lin" valueType="num">
                                      <p:cBhvr additive="base">
                                        <p:cTn id="35" dur="500"/>
                                        <p:tgtEl>
                                          <p:spTgt spid="18"/>
                                        </p:tgtEl>
                                        <p:attrNameLst>
                                          <p:attrName>ppt_y</p:attrName>
                                        </p:attrNameLst>
                                      </p:cBhvr>
                                      <p:tavLst>
                                        <p:tav tm="0">
                                          <p:val>
                                            <p:strVal val="ppt_y"/>
                                          </p:val>
                                        </p:tav>
                                        <p:tav tm="100000">
                                          <p:val>
                                            <p:strVal val="ppt_y"/>
                                          </p:val>
                                        </p:tav>
                                      </p:tavLst>
                                    </p:anim>
                                    <p:set>
                                      <p:cBhvr>
                                        <p:cTn id="36" dur="1" fill="hold">
                                          <p:stCondLst>
                                            <p:cond delay="499"/>
                                          </p:stCondLst>
                                        </p:cTn>
                                        <p:tgtEl>
                                          <p:spTgt spid="18"/>
                                        </p:tgtEl>
                                        <p:attrNameLst>
                                          <p:attrName>style.visibility</p:attrName>
                                        </p:attrNameLst>
                                      </p:cBhvr>
                                      <p:to>
                                        <p:strVal val="hidden"/>
                                      </p:to>
                                    </p:set>
                                  </p:childTnLst>
                                </p:cTn>
                              </p:par>
                            </p:childTnLst>
                          </p:cTn>
                        </p:par>
                        <p:par>
                          <p:cTn id="37" fill="hold">
                            <p:stCondLst>
                              <p:cond delay="500"/>
                            </p:stCondLst>
                            <p:childTnLst>
                              <p:par>
                                <p:cTn id="38" presetID="2" presetClass="entr" presetSubtype="8" fill="hold" grpId="0" nodeType="afterEffect">
                                  <p:stCondLst>
                                    <p:cond delay="0"/>
                                  </p:stCondLst>
                                  <p:childTnLst>
                                    <p:set>
                                      <p:cBhvr>
                                        <p:cTn id="39" dur="1" fill="hold">
                                          <p:stCondLst>
                                            <p:cond delay="0"/>
                                          </p:stCondLst>
                                        </p:cTn>
                                        <p:tgtEl>
                                          <p:spTgt spid="19"/>
                                        </p:tgtEl>
                                        <p:attrNameLst>
                                          <p:attrName>style.visibility</p:attrName>
                                        </p:attrNameLst>
                                      </p:cBhvr>
                                      <p:to>
                                        <p:strVal val="visible"/>
                                      </p:to>
                                    </p:set>
                                    <p:anim calcmode="lin" valueType="num">
                                      <p:cBhvr additive="base">
                                        <p:cTn id="40" dur="500" fill="hold"/>
                                        <p:tgtEl>
                                          <p:spTgt spid="19"/>
                                        </p:tgtEl>
                                        <p:attrNameLst>
                                          <p:attrName>ppt_x</p:attrName>
                                        </p:attrNameLst>
                                      </p:cBhvr>
                                      <p:tavLst>
                                        <p:tav tm="0">
                                          <p:val>
                                            <p:strVal val="0-#ppt_w/2"/>
                                          </p:val>
                                        </p:tav>
                                        <p:tav tm="100000">
                                          <p:val>
                                            <p:strVal val="#ppt_x"/>
                                          </p:val>
                                        </p:tav>
                                      </p:tavLst>
                                    </p:anim>
                                    <p:anim calcmode="lin" valueType="num">
                                      <p:cBhvr additive="base">
                                        <p:cTn id="41" dur="500" fill="hold"/>
                                        <p:tgtEl>
                                          <p:spTgt spid="1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6" grpId="0"/>
      <p:bldP spid="17" grpId="0"/>
      <p:bldP spid="17" grpId="1"/>
      <p:bldP spid="18" grpId="0"/>
      <p:bldP spid="18" grpId="1"/>
      <p:bldP spid="19"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 name="Picture 26" descr="G2.jpg"/>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a:off x="0" y="1171512"/>
            <a:ext cx="9144000" cy="5686488"/>
          </a:xfrm>
          <a:prstGeom prst="rect">
            <a:avLst/>
          </a:prstGeom>
        </p:spPr>
      </p:pic>
      <p:grpSp>
        <p:nvGrpSpPr>
          <p:cNvPr id="32" name="Group 31"/>
          <p:cNvGrpSpPr/>
          <p:nvPr/>
        </p:nvGrpSpPr>
        <p:grpSpPr>
          <a:xfrm>
            <a:off x="588802" y="1538236"/>
            <a:ext cx="7787168" cy="4574350"/>
            <a:chOff x="588802" y="1538236"/>
            <a:chExt cx="7787168" cy="4574350"/>
          </a:xfrm>
        </p:grpSpPr>
        <p:grpSp>
          <p:nvGrpSpPr>
            <p:cNvPr id="33" name="Group 32"/>
            <p:cNvGrpSpPr/>
            <p:nvPr/>
          </p:nvGrpSpPr>
          <p:grpSpPr>
            <a:xfrm>
              <a:off x="596900" y="4736980"/>
              <a:ext cx="7708900" cy="1375606"/>
              <a:chOff x="596900" y="4736980"/>
              <a:chExt cx="7708900" cy="1375606"/>
            </a:xfrm>
          </p:grpSpPr>
          <p:pic>
            <p:nvPicPr>
              <p:cNvPr id="61" name="Picture 60" descr="1.png"/>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596900" y="4736980"/>
                <a:ext cx="7708900" cy="613520"/>
              </a:xfrm>
              <a:prstGeom prst="rect">
                <a:avLst/>
              </a:prstGeom>
            </p:spPr>
          </p:pic>
          <p:sp>
            <p:nvSpPr>
              <p:cNvPr id="62" name="Rectangle 61"/>
              <p:cNvSpPr>
                <a:spLocks noChangeAspect="1"/>
              </p:cNvSpPr>
              <p:nvPr/>
            </p:nvSpPr>
            <p:spPr>
              <a:xfrm>
                <a:off x="614742" y="5326453"/>
                <a:ext cx="7670489" cy="786133"/>
              </a:xfrm>
              <a:prstGeom prst="rect">
                <a:avLst/>
              </a:prstGeom>
              <a:gradFill flip="none" rotWithShape="1">
                <a:gsLst>
                  <a:gs pos="48000">
                    <a:srgbClr val="0F3C56"/>
                  </a:gs>
                  <a:gs pos="96000">
                    <a:srgbClr val="145276"/>
                  </a:gs>
                </a:gsLst>
                <a:lin ang="16200000" scaled="0"/>
                <a:tileRect/>
              </a:gradFill>
              <a:ln>
                <a:noFill/>
              </a:ln>
              <a:effectLst>
                <a:outerShdw blurRad="50800" dist="38100" dir="5400000" algn="t"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lIns="145029" tIns="72516" rIns="145029" bIns="72516" anchor="ctr"/>
              <a:lstStyle/>
              <a:p>
                <a:pPr algn="ctr" defTabSz="1624650" fontAlgn="auto">
                  <a:spcBef>
                    <a:spcPts val="0"/>
                  </a:spcBef>
                  <a:spcAft>
                    <a:spcPts val="0"/>
                  </a:spcAft>
                  <a:defRPr/>
                </a:pPr>
                <a:r>
                  <a:rPr lang="en-US" sz="1400" b="1" dirty="0" smtClean="0">
                    <a:solidFill>
                      <a:schemeClr val="bg1"/>
                    </a:solidFill>
                    <a:cs typeface="Arial Black"/>
                  </a:rPr>
                  <a:t>SERVICES</a:t>
                </a:r>
              </a:p>
              <a:p>
                <a:pPr algn="ctr" defTabSz="1624650" fontAlgn="auto">
                  <a:spcBef>
                    <a:spcPts val="0"/>
                  </a:spcBef>
                  <a:spcAft>
                    <a:spcPts val="0"/>
                  </a:spcAft>
                  <a:defRPr/>
                </a:pPr>
                <a:r>
                  <a:rPr lang="en-US" sz="1400" dirty="0" smtClean="0">
                    <a:solidFill>
                      <a:schemeClr val="bg1"/>
                    </a:solidFill>
                    <a:cs typeface="Arial Black"/>
                  </a:rPr>
                  <a:t>Software</a:t>
                </a:r>
                <a:r>
                  <a:rPr lang="en-US" sz="1400" dirty="0">
                    <a:solidFill>
                      <a:schemeClr val="bg1"/>
                    </a:solidFill>
                    <a:cs typeface="Arial Black"/>
                  </a:rPr>
                  <a:t>-enabled professional services delivered by Cisco partners </a:t>
                </a:r>
              </a:p>
              <a:p>
                <a:pPr algn="ctr" defTabSz="1624650" fontAlgn="auto">
                  <a:spcBef>
                    <a:spcPts val="0"/>
                  </a:spcBef>
                  <a:spcAft>
                    <a:spcPts val="0"/>
                  </a:spcAft>
                  <a:defRPr/>
                </a:pPr>
                <a:r>
                  <a:rPr lang="en-US" sz="1400" dirty="0">
                    <a:solidFill>
                      <a:schemeClr val="bg1"/>
                    </a:solidFill>
                    <a:cs typeface="Arial Black"/>
                  </a:rPr>
                  <a:t>Proactive maintenance support delivered by Cisco partners; Cisco SMARTnet Service</a:t>
                </a:r>
              </a:p>
            </p:txBody>
          </p:sp>
        </p:grpSp>
        <p:sp>
          <p:nvSpPr>
            <p:cNvPr id="34" name="Rectangle 33"/>
            <p:cNvSpPr/>
            <p:nvPr/>
          </p:nvSpPr>
          <p:spPr>
            <a:xfrm>
              <a:off x="1885010" y="2194560"/>
              <a:ext cx="5226543" cy="650615"/>
            </a:xfrm>
            <a:prstGeom prst="rect">
              <a:avLst/>
            </a:prstGeom>
            <a:gradFill flip="none" rotWithShape="1">
              <a:gsLst>
                <a:gs pos="20000">
                  <a:schemeClr val="tx2"/>
                </a:gs>
                <a:gs pos="100000">
                  <a:schemeClr val="tx2">
                    <a:lumMod val="40000"/>
                    <a:lumOff val="60000"/>
                  </a:schemeClr>
                </a:gs>
              </a:gsLst>
              <a:lin ang="16200000" scaled="0"/>
              <a:tileRect/>
            </a:gradFill>
            <a:ln>
              <a:noFill/>
            </a:ln>
            <a:effectLst>
              <a:outerShdw blurRad="76200" dist="50800" dir="5400000" algn="ctr" rotWithShape="0">
                <a:srgbClr val="000000">
                  <a:alpha val="27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p>
          </p:txBody>
        </p:sp>
        <p:sp>
          <p:nvSpPr>
            <p:cNvPr id="41" name="Rectangle 40"/>
            <p:cNvSpPr>
              <a:spLocks noChangeAspect="1"/>
            </p:cNvSpPr>
            <p:nvPr/>
          </p:nvSpPr>
          <p:spPr>
            <a:xfrm>
              <a:off x="1522453" y="2845175"/>
              <a:ext cx="5951656" cy="714553"/>
            </a:xfrm>
            <a:prstGeom prst="rect">
              <a:avLst/>
            </a:prstGeom>
            <a:gradFill flip="none" rotWithShape="1">
              <a:gsLst>
                <a:gs pos="23000">
                  <a:srgbClr val="278878"/>
                </a:gs>
                <a:gs pos="100000">
                  <a:srgbClr val="36BCA6"/>
                </a:gs>
              </a:gsLst>
              <a:lin ang="16200000" scaled="0"/>
              <a:tileRect/>
            </a:gradFill>
            <a:ln>
              <a:noFill/>
            </a:ln>
            <a:effectLst>
              <a:outerShdw blurRad="50800" dist="38100" dir="5400000" algn="t"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lIns="145029" tIns="72516" rIns="145029" bIns="72516" anchor="ctr"/>
            <a:lstStyle/>
            <a:p>
              <a:pPr algn="ctr" defTabSz="1624650" fontAlgn="auto">
                <a:spcBef>
                  <a:spcPts val="0"/>
                </a:spcBef>
                <a:spcAft>
                  <a:spcPts val="0"/>
                </a:spcAft>
                <a:defRPr/>
              </a:pPr>
              <a:r>
                <a:rPr lang="en-US" sz="1400" b="1" dirty="0" smtClean="0">
                  <a:solidFill>
                    <a:schemeClr val="bg2"/>
                  </a:solidFill>
                  <a:cs typeface="Arial Black"/>
                </a:rPr>
                <a:t>SMART SOLUTIONS</a:t>
              </a:r>
            </a:p>
            <a:p>
              <a:pPr algn="ctr" defTabSz="1624650" fontAlgn="auto">
                <a:spcBef>
                  <a:spcPts val="0"/>
                </a:spcBef>
                <a:spcAft>
                  <a:spcPts val="0"/>
                </a:spcAft>
                <a:defRPr/>
              </a:pPr>
              <a:r>
                <a:rPr lang="en-US" sz="1400" dirty="0" smtClean="0">
                  <a:solidFill>
                    <a:schemeClr val="bg2"/>
                  </a:solidFill>
                  <a:cs typeface="Arial Black"/>
                </a:rPr>
                <a:t>BYOD –– </a:t>
              </a:r>
              <a:r>
                <a:rPr lang="en-US" sz="1400" b="1" dirty="0" smtClean="0">
                  <a:solidFill>
                    <a:srgbClr val="F2B800"/>
                  </a:solidFill>
                  <a:cs typeface="Arial Black"/>
                </a:rPr>
                <a:t>Virtual Foundation </a:t>
              </a:r>
              <a:r>
                <a:rPr lang="en-US" sz="1400" dirty="0" smtClean="0">
                  <a:solidFill>
                    <a:schemeClr val="bg2"/>
                  </a:solidFill>
                  <a:cs typeface="Arial Black"/>
                </a:rPr>
                <a:t>– Virtual Desktop – Industrial Networking</a:t>
              </a:r>
              <a:endParaRPr lang="en-US" sz="1400" dirty="0">
                <a:solidFill>
                  <a:schemeClr val="bg2"/>
                </a:solidFill>
                <a:cs typeface="Arial Black"/>
              </a:endParaRPr>
            </a:p>
          </p:txBody>
        </p:sp>
        <p:sp>
          <p:nvSpPr>
            <p:cNvPr id="42" name="Text Box 9" descr="14872_11_2008 _Bates_C-Scape"/>
            <p:cNvSpPr txBox="1">
              <a:spLocks noChangeAspect="1" noChangeArrowheads="1"/>
            </p:cNvSpPr>
            <p:nvPr/>
          </p:nvSpPr>
          <p:spPr bwMode="auto">
            <a:xfrm>
              <a:off x="1920240" y="2311737"/>
              <a:ext cx="5191313" cy="411138"/>
            </a:xfrm>
            <a:prstGeom prst="rect">
              <a:avLst/>
            </a:prstGeom>
            <a:noFill/>
            <a:ln w="9525">
              <a:noFill/>
              <a:miter lim="800000"/>
              <a:headEnd/>
              <a:tailEnd/>
            </a:ln>
            <a:effectLst/>
          </p:spPr>
          <p:txBody>
            <a:bodyPr wrap="square" lIns="0" tIns="0" rIns="0" bIns="0" anchor="ctr">
              <a:prstTxWarp prst="textNoShape">
                <a:avLst/>
              </a:prstTxWarp>
              <a:spAutoFit/>
            </a:bodyPr>
            <a:lstStyle/>
            <a:p>
              <a:pPr indent="-920078" algn="ctr" defTabSz="1637455" eaLnBrk="0" fontAlgn="auto" hangingPunct="0">
                <a:lnSpc>
                  <a:spcPct val="95000"/>
                </a:lnSpc>
                <a:spcBef>
                  <a:spcPts val="0"/>
                </a:spcBef>
                <a:spcAft>
                  <a:spcPts val="0"/>
                </a:spcAft>
                <a:buClr>
                  <a:srgbClr val="0183B7"/>
                </a:buClr>
                <a:buSzPct val="100000"/>
              </a:pPr>
              <a:r>
                <a:rPr lang="en-US" sz="1400" b="1" dirty="0" smtClean="0">
                  <a:solidFill>
                    <a:srgbClr val="4B4D4E"/>
                  </a:solidFill>
                  <a:latin typeface="Arial"/>
                  <a:ea typeface="ＭＳ Ｐゴシック" charset="-128"/>
                  <a:cs typeface="ＭＳ Ｐゴシック" charset="-128"/>
                </a:rPr>
                <a:t>Cisco Powered Clouds &amp; MS</a:t>
              </a:r>
            </a:p>
            <a:p>
              <a:pPr indent="-920078" algn="ctr" defTabSz="1637455" eaLnBrk="0" fontAlgn="auto" hangingPunct="0">
                <a:lnSpc>
                  <a:spcPct val="95000"/>
                </a:lnSpc>
                <a:spcBef>
                  <a:spcPts val="0"/>
                </a:spcBef>
                <a:spcAft>
                  <a:spcPts val="0"/>
                </a:spcAft>
                <a:buClr>
                  <a:srgbClr val="0183B7"/>
                </a:buClr>
                <a:buSzPct val="100000"/>
              </a:pPr>
              <a:r>
                <a:rPr lang="en-US" sz="1400" b="1" dirty="0" smtClean="0">
                  <a:solidFill>
                    <a:srgbClr val="4B4D4E"/>
                  </a:solidFill>
                  <a:latin typeface="Arial"/>
                  <a:ea typeface="ＭＳ Ｐゴシック" charset="-128"/>
                  <a:cs typeface="ＭＳ Ｐゴシック" charset="-128"/>
                </a:rPr>
                <a:t>Partner Delivered</a:t>
              </a:r>
            </a:p>
          </p:txBody>
        </p:sp>
        <p:grpSp>
          <p:nvGrpSpPr>
            <p:cNvPr id="50" name="Group 49"/>
            <p:cNvGrpSpPr/>
            <p:nvPr/>
          </p:nvGrpSpPr>
          <p:grpSpPr>
            <a:xfrm>
              <a:off x="932189" y="3212629"/>
              <a:ext cx="7145476" cy="2150874"/>
              <a:chOff x="1242601" y="2784796"/>
              <a:chExt cx="9524821" cy="2150874"/>
            </a:xfrm>
          </p:grpSpPr>
          <p:sp>
            <p:nvSpPr>
              <p:cNvPr id="59" name="Text Box 9" descr="14872_11_2008 _Bates_C-Scape"/>
              <p:cNvSpPr txBox="1">
                <a:spLocks noChangeAspect="1" noChangeArrowheads="1"/>
              </p:cNvSpPr>
              <p:nvPr/>
            </p:nvSpPr>
            <p:spPr bwMode="auto">
              <a:xfrm rot="16200000">
                <a:off x="349071" y="3678326"/>
                <a:ext cx="2137834" cy="350774"/>
              </a:xfrm>
              <a:prstGeom prst="rect">
                <a:avLst/>
              </a:prstGeom>
              <a:noFill/>
              <a:ln w="9525">
                <a:noFill/>
                <a:miter lim="800000"/>
                <a:headEnd/>
                <a:tailEnd/>
              </a:ln>
              <a:effectLst/>
            </p:spPr>
            <p:txBody>
              <a:bodyPr lIns="0" tIns="0" rIns="0" bIns="0" anchor="ctr">
                <a:prstTxWarp prst="textNoShape">
                  <a:avLst/>
                </a:prstTxWarp>
                <a:spAutoFit/>
              </a:bodyPr>
              <a:lstStyle/>
              <a:p>
                <a:pPr indent="-920078" algn="ctr" defTabSz="1637455" eaLnBrk="0" fontAlgn="auto" hangingPunct="0">
                  <a:lnSpc>
                    <a:spcPct val="95000"/>
                  </a:lnSpc>
                  <a:spcBef>
                    <a:spcPts val="0"/>
                  </a:spcBef>
                  <a:spcAft>
                    <a:spcPts val="0"/>
                  </a:spcAft>
                  <a:buClr>
                    <a:srgbClr val="0183B7"/>
                  </a:buClr>
                  <a:buSzPct val="100000"/>
                </a:pPr>
                <a:r>
                  <a:rPr lang="en-US" dirty="0" smtClean="0">
                    <a:solidFill>
                      <a:schemeClr val="tx2"/>
                    </a:solidFill>
                    <a:latin typeface="Arial"/>
                    <a:ea typeface="ＭＳ Ｐゴシック" charset="-128"/>
                    <a:cs typeface="ＭＳ Ｐゴシック" charset="-128"/>
                  </a:rPr>
                  <a:t>Right Size</a:t>
                </a:r>
                <a:endParaRPr lang="en-US" dirty="0">
                  <a:solidFill>
                    <a:schemeClr val="tx2"/>
                  </a:solidFill>
                  <a:latin typeface="Arial"/>
                  <a:ea typeface="ＭＳ Ｐゴシック" charset="-128"/>
                  <a:cs typeface="ＭＳ Ｐゴシック" charset="-128"/>
                </a:endParaRPr>
              </a:p>
            </p:txBody>
          </p:sp>
          <p:sp>
            <p:nvSpPr>
              <p:cNvPr id="60" name="Text Box 9" descr="14872_11_2008 _Bates_C-Scape"/>
              <p:cNvSpPr txBox="1">
                <a:spLocks noChangeAspect="1" noChangeArrowheads="1"/>
              </p:cNvSpPr>
              <p:nvPr/>
            </p:nvSpPr>
            <p:spPr bwMode="auto">
              <a:xfrm rot="5400000">
                <a:off x="9523118" y="3691366"/>
                <a:ext cx="2137834" cy="350774"/>
              </a:xfrm>
              <a:prstGeom prst="rect">
                <a:avLst/>
              </a:prstGeom>
              <a:noFill/>
              <a:ln w="9525">
                <a:noFill/>
                <a:miter lim="800000"/>
                <a:headEnd/>
                <a:tailEnd/>
              </a:ln>
              <a:effectLst/>
            </p:spPr>
            <p:txBody>
              <a:bodyPr lIns="0" tIns="0" rIns="0" bIns="0" anchor="ctr">
                <a:prstTxWarp prst="textNoShape">
                  <a:avLst/>
                </a:prstTxWarp>
                <a:spAutoFit/>
              </a:bodyPr>
              <a:lstStyle/>
              <a:p>
                <a:pPr indent="-920078" algn="ctr" defTabSz="1637455" eaLnBrk="0" fontAlgn="auto" hangingPunct="0">
                  <a:lnSpc>
                    <a:spcPct val="95000"/>
                  </a:lnSpc>
                  <a:spcBef>
                    <a:spcPts val="0"/>
                  </a:spcBef>
                  <a:spcAft>
                    <a:spcPts val="0"/>
                  </a:spcAft>
                  <a:buClr>
                    <a:srgbClr val="0183B7"/>
                  </a:buClr>
                  <a:buSzPct val="100000"/>
                </a:pPr>
                <a:r>
                  <a:rPr lang="en-US" dirty="0" smtClean="0">
                    <a:solidFill>
                      <a:schemeClr val="tx2"/>
                    </a:solidFill>
                    <a:latin typeface="Arial"/>
                    <a:ea typeface="ＭＳ Ｐゴシック" charset="-128"/>
                    <a:cs typeface="ＭＳ Ｐゴシック" charset="-128"/>
                  </a:rPr>
                  <a:t>Right Size</a:t>
                </a:r>
                <a:endParaRPr lang="en-US" dirty="0">
                  <a:solidFill>
                    <a:schemeClr val="tx2"/>
                  </a:solidFill>
                  <a:latin typeface="Arial"/>
                  <a:ea typeface="ＭＳ Ｐゴシック" charset="-128"/>
                  <a:cs typeface="ＭＳ Ｐゴシック" charset="-128"/>
                </a:endParaRPr>
              </a:p>
            </p:txBody>
          </p:sp>
        </p:grpSp>
        <p:pic>
          <p:nvPicPr>
            <p:cNvPr id="51" name="Picture 50" descr="Device_cloud_white_3041_default_256.png"/>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6577999" y="1538236"/>
              <a:ext cx="1797971" cy="1637107"/>
            </a:xfrm>
            <a:prstGeom prst="rect">
              <a:avLst/>
            </a:prstGeom>
          </p:spPr>
        </p:pic>
        <p:pic>
          <p:nvPicPr>
            <p:cNvPr id="52" name="Picture 51" descr="Device_cloud_white_3041_default_256.png"/>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588802" y="1664211"/>
              <a:ext cx="1843026" cy="1491242"/>
            </a:xfrm>
            <a:prstGeom prst="rect">
              <a:avLst/>
            </a:prstGeom>
          </p:spPr>
        </p:pic>
        <p:sp>
          <p:nvSpPr>
            <p:cNvPr id="53" name="TextBox 52"/>
            <p:cNvSpPr txBox="1"/>
            <p:nvPr/>
          </p:nvSpPr>
          <p:spPr>
            <a:xfrm>
              <a:off x="6768261" y="2093761"/>
              <a:ext cx="1434578" cy="738664"/>
            </a:xfrm>
            <a:prstGeom prst="rect">
              <a:avLst/>
            </a:prstGeom>
            <a:noFill/>
          </p:spPr>
          <p:txBody>
            <a:bodyPr wrap="square" rtlCol="0">
              <a:spAutoFit/>
            </a:bodyPr>
            <a:lstStyle/>
            <a:p>
              <a:pPr algn="ctr"/>
              <a:r>
                <a:rPr lang="en-US" sz="1400" dirty="0" smtClean="0">
                  <a:solidFill>
                    <a:schemeClr val="accent1"/>
                  </a:solidFill>
                </a:rPr>
                <a:t>Network as </a:t>
              </a:r>
            </a:p>
            <a:p>
              <a:pPr algn="ctr"/>
              <a:r>
                <a:rPr lang="en-US" sz="1400" dirty="0" smtClean="0">
                  <a:solidFill>
                    <a:schemeClr val="accent1"/>
                  </a:solidFill>
                </a:rPr>
                <a:t>a Service           (Meraki - MSD) </a:t>
              </a:r>
              <a:endParaRPr lang="en-US" sz="1400" dirty="0">
                <a:solidFill>
                  <a:schemeClr val="accent1"/>
                </a:solidFill>
              </a:endParaRPr>
            </a:p>
          </p:txBody>
        </p:sp>
        <p:sp>
          <p:nvSpPr>
            <p:cNvPr id="54" name="TextBox 53"/>
            <p:cNvSpPr txBox="1"/>
            <p:nvPr/>
          </p:nvSpPr>
          <p:spPr>
            <a:xfrm>
              <a:off x="743173" y="2309205"/>
              <a:ext cx="1505809" cy="523220"/>
            </a:xfrm>
            <a:prstGeom prst="rect">
              <a:avLst/>
            </a:prstGeom>
            <a:noFill/>
          </p:spPr>
          <p:txBody>
            <a:bodyPr wrap="square" rtlCol="0">
              <a:spAutoFit/>
            </a:bodyPr>
            <a:lstStyle/>
            <a:p>
              <a:pPr algn="ctr"/>
              <a:r>
                <a:rPr lang="en-US" sz="1400" dirty="0" smtClean="0">
                  <a:solidFill>
                    <a:schemeClr val="accent1"/>
                  </a:solidFill>
                </a:rPr>
                <a:t>Collaboration </a:t>
              </a:r>
            </a:p>
            <a:p>
              <a:pPr algn="ctr"/>
              <a:r>
                <a:rPr lang="en-US" sz="1400" dirty="0" smtClean="0">
                  <a:solidFill>
                    <a:schemeClr val="accent1"/>
                  </a:solidFill>
                </a:rPr>
                <a:t>as a Service</a:t>
              </a:r>
              <a:endParaRPr lang="en-US" sz="1400" dirty="0">
                <a:solidFill>
                  <a:schemeClr val="accent1"/>
                </a:solidFill>
              </a:endParaRPr>
            </a:p>
          </p:txBody>
        </p:sp>
        <p:pic>
          <p:nvPicPr>
            <p:cNvPr id="55" name="Picture 54" descr="Device_cloud_white_3041_default_256.png"/>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5813918" y="2022460"/>
              <a:ext cx="1037306" cy="1037306"/>
            </a:xfrm>
            <a:prstGeom prst="rect">
              <a:avLst/>
            </a:prstGeom>
          </p:spPr>
        </p:pic>
        <p:sp>
          <p:nvSpPr>
            <p:cNvPr id="56" name="TextBox 55"/>
            <p:cNvSpPr txBox="1"/>
            <p:nvPr/>
          </p:nvSpPr>
          <p:spPr>
            <a:xfrm>
              <a:off x="5654822" y="2524648"/>
              <a:ext cx="1363503" cy="307777"/>
            </a:xfrm>
            <a:prstGeom prst="rect">
              <a:avLst/>
            </a:prstGeom>
            <a:noFill/>
          </p:spPr>
          <p:txBody>
            <a:bodyPr wrap="square" rtlCol="0">
              <a:spAutoFit/>
            </a:bodyPr>
            <a:lstStyle/>
            <a:p>
              <a:pPr algn="ctr"/>
              <a:r>
                <a:rPr lang="en-US" sz="1400" dirty="0" smtClean="0">
                  <a:solidFill>
                    <a:schemeClr val="accent1"/>
                  </a:solidFill>
                </a:rPr>
                <a:t>IaaS</a:t>
              </a:r>
              <a:endParaRPr lang="en-US" sz="1400" dirty="0">
                <a:solidFill>
                  <a:schemeClr val="accent1"/>
                </a:solidFill>
              </a:endParaRPr>
            </a:p>
          </p:txBody>
        </p:sp>
        <p:pic>
          <p:nvPicPr>
            <p:cNvPr id="57" name="Picture 56" descr="Device_cloud_white_3041_default_256.png"/>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2034719" y="1935378"/>
              <a:ext cx="1154867" cy="1154868"/>
            </a:xfrm>
            <a:prstGeom prst="rect">
              <a:avLst/>
            </a:prstGeom>
          </p:spPr>
        </p:pic>
        <p:sp>
          <p:nvSpPr>
            <p:cNvPr id="58" name="TextBox 57"/>
            <p:cNvSpPr txBox="1"/>
            <p:nvPr/>
          </p:nvSpPr>
          <p:spPr>
            <a:xfrm>
              <a:off x="1920240" y="2524648"/>
              <a:ext cx="1363503" cy="307777"/>
            </a:xfrm>
            <a:prstGeom prst="rect">
              <a:avLst/>
            </a:prstGeom>
            <a:noFill/>
          </p:spPr>
          <p:txBody>
            <a:bodyPr wrap="square" rtlCol="0">
              <a:spAutoFit/>
            </a:bodyPr>
            <a:lstStyle/>
            <a:p>
              <a:pPr algn="ctr"/>
              <a:r>
                <a:rPr lang="en-US" sz="1400" dirty="0" smtClean="0">
                  <a:solidFill>
                    <a:schemeClr val="accent1"/>
                  </a:solidFill>
                </a:rPr>
                <a:t>SaaS</a:t>
              </a:r>
              <a:endParaRPr lang="en-US" sz="1400" dirty="0">
                <a:solidFill>
                  <a:schemeClr val="accent1"/>
                </a:solidFill>
              </a:endParaRPr>
            </a:p>
          </p:txBody>
        </p:sp>
      </p:grpSp>
      <p:grpSp>
        <p:nvGrpSpPr>
          <p:cNvPr id="63" name="Group 62"/>
          <p:cNvGrpSpPr/>
          <p:nvPr/>
        </p:nvGrpSpPr>
        <p:grpSpPr>
          <a:xfrm>
            <a:off x="1246509" y="3564637"/>
            <a:ext cx="6568022" cy="1618502"/>
            <a:chOff x="1246509" y="3564637"/>
            <a:chExt cx="6568022" cy="1618502"/>
          </a:xfrm>
        </p:grpSpPr>
        <p:sp>
          <p:nvSpPr>
            <p:cNvPr id="64" name="Rectangle 63"/>
            <p:cNvSpPr/>
            <p:nvPr/>
          </p:nvSpPr>
          <p:spPr>
            <a:xfrm>
              <a:off x="1246509" y="3564637"/>
              <a:ext cx="6503545" cy="1618502"/>
            </a:xfrm>
            <a:prstGeom prst="rect">
              <a:avLst/>
            </a:prstGeom>
            <a:gradFill flip="none" rotWithShape="1">
              <a:gsLst>
                <a:gs pos="100000">
                  <a:schemeClr val="tx1"/>
                </a:gs>
                <a:gs pos="0">
                  <a:srgbClr val="005D85"/>
                </a:gs>
              </a:gsLst>
              <a:lin ang="162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p>
          </p:txBody>
        </p:sp>
        <p:sp>
          <p:nvSpPr>
            <p:cNvPr id="65" name="Rectangle 64"/>
            <p:cNvSpPr/>
            <p:nvPr/>
          </p:nvSpPr>
          <p:spPr>
            <a:xfrm>
              <a:off x="3480777" y="3650276"/>
              <a:ext cx="1878148" cy="1137504"/>
            </a:xfrm>
            <a:prstGeom prst="rect">
              <a:avLst/>
            </a:prstGeom>
            <a:noFill/>
            <a:ln w="31750" cap="flat" cmpd="sng" algn="ctr">
              <a:noFill/>
              <a:prstDash val="solid"/>
              <a:round/>
              <a:headEnd type="none" w="med" len="med"/>
              <a:tailEnd type="none" w="med" len="med"/>
            </a:ln>
            <a:effectLst>
              <a:outerShdw blurRad="63500" sx="102000" sy="102000" algn="ctr" rotWithShape="0">
                <a:prstClr val="black">
                  <a:alpha val="40000"/>
                </a:prstClr>
              </a:outerShdw>
            </a:effectLst>
          </p:spPr>
          <p:txBody>
            <a:bodyPr rot="0" spcFirstLastPara="0" vertOverflow="overflow" horzOverflow="overflow" vert="horz" wrap="square" lIns="82124" tIns="41061" rIns="82124" bIns="41061" numCol="1" spcCol="0" rtlCol="0" fromWordArt="0" anchor="t" anchorCtr="0" forceAA="0" compatLnSpc="1">
              <a:prstTxWarp prst="textNoShape">
                <a:avLst/>
              </a:prstTxWarp>
              <a:noAutofit/>
            </a:bodyPr>
            <a:lstStyle/>
            <a:p>
              <a:pPr algn="ctr" defTabSz="814388" eaLnBrk="0" hangingPunct="0">
                <a:lnSpc>
                  <a:spcPts val="1400"/>
                </a:lnSpc>
                <a:spcBef>
                  <a:spcPts val="700"/>
                </a:spcBef>
              </a:pPr>
              <a:r>
                <a:rPr lang="en-US" sz="1400" b="1" dirty="0" smtClean="0">
                  <a:solidFill>
                    <a:srgbClr val="FFFFFF"/>
                  </a:solidFill>
                </a:rPr>
                <a:t>DATA CENTER</a:t>
              </a:r>
              <a:endParaRPr lang="en-US" sz="1400" dirty="0" smtClean="0">
                <a:solidFill>
                  <a:srgbClr val="FFFFFF"/>
                </a:solidFill>
              </a:endParaRPr>
            </a:p>
            <a:p>
              <a:pPr marL="109538" indent="-109538" defTabSz="814388" eaLnBrk="0" hangingPunct="0">
                <a:lnSpc>
                  <a:spcPts val="1400"/>
                </a:lnSpc>
                <a:spcBef>
                  <a:spcPts val="700"/>
                </a:spcBef>
                <a:spcAft>
                  <a:spcPts val="600"/>
                </a:spcAft>
                <a:buFont typeface="Arial" pitchFamily="34" charset="0"/>
                <a:buChar char="•"/>
              </a:pPr>
              <a:r>
                <a:rPr lang="en-US" sz="1400" dirty="0" smtClean="0">
                  <a:solidFill>
                    <a:srgbClr val="FFFFFF"/>
                  </a:solidFill>
                </a:rPr>
                <a:t>Unified Computing</a:t>
              </a:r>
            </a:p>
            <a:p>
              <a:pPr marL="109538" indent="-109538" defTabSz="814388" eaLnBrk="0" hangingPunct="0">
                <a:lnSpc>
                  <a:spcPts val="1400"/>
                </a:lnSpc>
                <a:spcBef>
                  <a:spcPts val="700"/>
                </a:spcBef>
                <a:spcAft>
                  <a:spcPts val="600"/>
                </a:spcAft>
                <a:buFont typeface="Arial" pitchFamily="34" charset="0"/>
                <a:buChar char="•"/>
              </a:pPr>
              <a:r>
                <a:rPr lang="en-US" sz="1400" dirty="0" smtClean="0">
                  <a:solidFill>
                    <a:srgbClr val="FFFFFF"/>
                  </a:solidFill>
                </a:rPr>
                <a:t>Unified Fabric</a:t>
              </a:r>
            </a:p>
            <a:p>
              <a:pPr marL="109538" indent="-109538" defTabSz="814388" eaLnBrk="0" hangingPunct="0">
                <a:lnSpc>
                  <a:spcPts val="1400"/>
                </a:lnSpc>
                <a:spcBef>
                  <a:spcPts val="700"/>
                </a:spcBef>
                <a:spcAft>
                  <a:spcPts val="600"/>
                </a:spcAft>
                <a:buFont typeface="Arial" pitchFamily="34" charset="0"/>
                <a:buChar char="•"/>
              </a:pPr>
              <a:r>
                <a:rPr lang="en-US" sz="1400" dirty="0" smtClean="0">
                  <a:solidFill>
                    <a:srgbClr val="FFFFFF"/>
                  </a:solidFill>
                </a:rPr>
                <a:t>Unified Management</a:t>
              </a:r>
            </a:p>
          </p:txBody>
        </p:sp>
        <p:sp>
          <p:nvSpPr>
            <p:cNvPr id="66" name="Rectangle 65"/>
            <p:cNvSpPr/>
            <p:nvPr/>
          </p:nvSpPr>
          <p:spPr>
            <a:xfrm>
              <a:off x="5168901" y="3650276"/>
              <a:ext cx="2645630" cy="1367804"/>
            </a:xfrm>
            <a:prstGeom prst="rect">
              <a:avLst/>
            </a:prstGeom>
            <a:noFill/>
            <a:ln w="31750" cap="flat" cmpd="sng" algn="ctr">
              <a:noFill/>
              <a:prstDash val="solid"/>
              <a:round/>
              <a:headEnd type="none" w="med" len="med"/>
              <a:tailEnd type="none" w="med" len="med"/>
            </a:ln>
            <a:effectLst>
              <a:outerShdw blurRad="63500" sx="102000" sy="102000" algn="ctr" rotWithShape="0">
                <a:prstClr val="black">
                  <a:alpha val="40000"/>
                </a:prstClr>
              </a:outerShdw>
            </a:effectLst>
          </p:spPr>
          <p:txBody>
            <a:bodyPr rot="0" spcFirstLastPara="0" vertOverflow="overflow" horzOverflow="overflow" vert="horz" wrap="square" lIns="82124" tIns="41061" rIns="82124" bIns="41061" numCol="1" spcCol="0" rtlCol="0" fromWordArt="0" anchor="t" anchorCtr="0" forceAA="0" compatLnSpc="1">
              <a:prstTxWarp prst="textNoShape">
                <a:avLst/>
              </a:prstTxWarp>
              <a:noAutofit/>
            </a:bodyPr>
            <a:lstStyle/>
            <a:p>
              <a:pPr defTabSz="814388" eaLnBrk="0" hangingPunct="0">
                <a:lnSpc>
                  <a:spcPts val="1400"/>
                </a:lnSpc>
                <a:spcBef>
                  <a:spcPts val="700"/>
                </a:spcBef>
                <a:spcAft>
                  <a:spcPts val="100"/>
                </a:spcAft>
              </a:pPr>
              <a:r>
                <a:rPr lang="en-US" sz="1400" b="1" dirty="0">
                  <a:solidFill>
                    <a:srgbClr val="FFFFFF"/>
                  </a:solidFill>
                  <a:ea typeface="ＭＳ Ｐゴシック" pitchFamily="34" charset="-128"/>
                </a:rPr>
                <a:t>NETWORKING &amp; </a:t>
              </a:r>
              <a:r>
                <a:rPr lang="en-US" sz="1400" b="1" dirty="0" smtClean="0">
                  <a:solidFill>
                    <a:srgbClr val="FFFFFF"/>
                  </a:solidFill>
                  <a:ea typeface="ＭＳ Ｐゴシック" pitchFamily="34" charset="-128"/>
                </a:rPr>
                <a:t>SECURITY</a:t>
              </a:r>
              <a:endParaRPr lang="en-US" sz="1400" dirty="0" smtClean="0">
                <a:solidFill>
                  <a:srgbClr val="FFFFFF"/>
                </a:solidFill>
                <a:ea typeface="ＭＳ Ｐゴシック" pitchFamily="34" charset="-128"/>
              </a:endParaRPr>
            </a:p>
            <a:p>
              <a:pPr marL="109538" indent="-109538" defTabSz="814388" eaLnBrk="0" hangingPunct="0">
                <a:lnSpc>
                  <a:spcPts val="1400"/>
                </a:lnSpc>
                <a:spcBef>
                  <a:spcPts val="700"/>
                </a:spcBef>
                <a:spcAft>
                  <a:spcPts val="100"/>
                </a:spcAft>
                <a:buFont typeface="Arial" pitchFamily="34" charset="0"/>
                <a:buChar char="•"/>
              </a:pPr>
              <a:r>
                <a:rPr lang="en-US" sz="1400" dirty="0" smtClean="0">
                  <a:solidFill>
                    <a:srgbClr val="FFFFFF"/>
                  </a:solidFill>
                  <a:ea typeface="ＭＳ Ｐゴシック" pitchFamily="34" charset="-128"/>
                </a:rPr>
                <a:t>Unified </a:t>
              </a:r>
              <a:r>
                <a:rPr lang="en-US" sz="1400" dirty="0">
                  <a:solidFill>
                    <a:srgbClr val="FFFFFF"/>
                  </a:solidFill>
                  <a:ea typeface="ＭＳ Ｐゴシック" pitchFamily="34" charset="-128"/>
                </a:rPr>
                <a:t>Access </a:t>
              </a:r>
              <a:r>
                <a:rPr lang="en-US" sz="1200" dirty="0">
                  <a:solidFill>
                    <a:srgbClr val="FFFFFF"/>
                  </a:solidFill>
                  <a:ea typeface="ＭＳ Ｐゴシック" pitchFamily="34" charset="-128"/>
                </a:rPr>
                <a:t>(Wireless &amp; </a:t>
              </a:r>
              <a:r>
                <a:rPr lang="en-US" sz="1200" dirty="0" smtClean="0">
                  <a:solidFill>
                    <a:srgbClr val="FFFFFF"/>
                  </a:solidFill>
                  <a:ea typeface="ＭＳ Ｐゴシック" pitchFamily="34" charset="-128"/>
                </a:rPr>
                <a:t>Switching) </a:t>
              </a:r>
            </a:p>
            <a:p>
              <a:pPr marL="109538" indent="-109538" defTabSz="814388" eaLnBrk="0" hangingPunct="0">
                <a:lnSpc>
                  <a:spcPts val="1400"/>
                </a:lnSpc>
                <a:spcBef>
                  <a:spcPts val="700"/>
                </a:spcBef>
                <a:spcAft>
                  <a:spcPts val="100"/>
                </a:spcAft>
                <a:buFont typeface="Arial" pitchFamily="34" charset="0"/>
                <a:buChar char="•"/>
              </a:pPr>
              <a:r>
                <a:rPr lang="en-US" sz="1400" dirty="0" smtClean="0">
                  <a:solidFill>
                    <a:srgbClr val="FFFFFF"/>
                  </a:solidFill>
                  <a:ea typeface="ＭＳ Ｐゴシック" pitchFamily="34" charset="-128"/>
                </a:rPr>
                <a:t>Unified </a:t>
              </a:r>
              <a:r>
                <a:rPr lang="en-US" sz="1400" dirty="0">
                  <a:solidFill>
                    <a:srgbClr val="FFFFFF"/>
                  </a:solidFill>
                  <a:ea typeface="ＭＳ Ｐゴシック" pitchFamily="34" charset="-128"/>
                </a:rPr>
                <a:t>Services </a:t>
              </a:r>
            </a:p>
            <a:p>
              <a:pPr marL="109538" indent="-109538" defTabSz="814388" eaLnBrk="0" hangingPunct="0">
                <a:lnSpc>
                  <a:spcPts val="1400"/>
                </a:lnSpc>
                <a:spcBef>
                  <a:spcPts val="700"/>
                </a:spcBef>
                <a:spcAft>
                  <a:spcPts val="100"/>
                </a:spcAft>
                <a:buFont typeface="Arial" pitchFamily="34" charset="0"/>
                <a:buChar char="•"/>
              </a:pPr>
              <a:r>
                <a:rPr lang="en-US" sz="1400" dirty="0" smtClean="0">
                  <a:solidFill>
                    <a:srgbClr val="FFFFFF"/>
                  </a:solidFill>
                  <a:ea typeface="ＭＳ Ｐゴシック" pitchFamily="34" charset="-128"/>
                </a:rPr>
                <a:t>Branch-in-a-box</a:t>
              </a:r>
              <a:endParaRPr lang="en-US" sz="1400" dirty="0">
                <a:solidFill>
                  <a:srgbClr val="FFFFFF"/>
                </a:solidFill>
                <a:ea typeface="ＭＳ Ｐゴシック" pitchFamily="34" charset="-128"/>
              </a:endParaRPr>
            </a:p>
            <a:p>
              <a:pPr marL="109538" indent="-109538" defTabSz="814388" eaLnBrk="0" hangingPunct="0">
                <a:lnSpc>
                  <a:spcPts val="1400"/>
                </a:lnSpc>
                <a:spcBef>
                  <a:spcPts val="700"/>
                </a:spcBef>
                <a:spcAft>
                  <a:spcPts val="100"/>
                </a:spcAft>
                <a:buFont typeface="Arial" pitchFamily="34" charset="0"/>
                <a:buChar char="•"/>
              </a:pPr>
              <a:r>
                <a:rPr lang="en-US" sz="1400" dirty="0">
                  <a:solidFill>
                    <a:srgbClr val="FFFFFF"/>
                  </a:solidFill>
                  <a:ea typeface="ＭＳ Ｐゴシック" pitchFamily="34" charset="-128"/>
                </a:rPr>
                <a:t>Security</a:t>
              </a:r>
            </a:p>
          </p:txBody>
        </p:sp>
        <p:sp>
          <p:nvSpPr>
            <p:cNvPr id="67" name="Rectangle 66"/>
            <p:cNvSpPr/>
            <p:nvPr/>
          </p:nvSpPr>
          <p:spPr>
            <a:xfrm>
              <a:off x="1268730" y="3650276"/>
              <a:ext cx="2212047" cy="1520163"/>
            </a:xfrm>
            <a:prstGeom prst="rect">
              <a:avLst/>
            </a:prstGeom>
            <a:noFill/>
            <a:ln w="31750" cap="flat" cmpd="sng" algn="ctr">
              <a:noFill/>
              <a:prstDash val="solid"/>
              <a:round/>
              <a:headEnd type="none" w="med" len="med"/>
              <a:tailEnd type="none" w="med" len="med"/>
            </a:ln>
            <a:effectLst>
              <a:outerShdw blurRad="63500" sx="102000" sy="102000" algn="ctr" rotWithShape="0">
                <a:prstClr val="black">
                  <a:alpha val="40000"/>
                </a:prstClr>
              </a:outerShdw>
            </a:effectLst>
          </p:spPr>
          <p:txBody>
            <a:bodyPr rot="0" spcFirstLastPara="0" vertOverflow="overflow" horzOverflow="overflow" vert="horz" wrap="square" lIns="82124" tIns="41061" rIns="82124" bIns="41061" numCol="1" spcCol="0" rtlCol="0" fromWordArt="0" anchor="t" anchorCtr="0" forceAA="0" compatLnSpc="1">
              <a:prstTxWarp prst="textNoShape">
                <a:avLst/>
              </a:prstTxWarp>
              <a:noAutofit/>
            </a:bodyPr>
            <a:lstStyle/>
            <a:p>
              <a:pPr algn="ctr" defTabSz="814388" eaLnBrk="0" hangingPunct="0">
                <a:lnSpc>
                  <a:spcPts val="1300"/>
                </a:lnSpc>
                <a:spcBef>
                  <a:spcPts val="700"/>
                </a:spcBef>
              </a:pPr>
              <a:r>
                <a:rPr lang="en-US" sz="1400" b="1" dirty="0" smtClean="0">
                  <a:solidFill>
                    <a:srgbClr val="FFFFFF"/>
                  </a:solidFill>
                  <a:ea typeface="ＭＳ Ｐゴシック" pitchFamily="34" charset="-128"/>
                </a:rPr>
                <a:t>UC/COLLABORATION</a:t>
              </a:r>
            </a:p>
            <a:p>
              <a:pPr marL="109538" indent="-109538" defTabSz="814388" eaLnBrk="0" hangingPunct="0">
                <a:lnSpc>
                  <a:spcPts val="1300"/>
                </a:lnSpc>
                <a:spcBef>
                  <a:spcPts val="700"/>
                </a:spcBef>
                <a:spcAft>
                  <a:spcPts val="600"/>
                </a:spcAft>
                <a:buFont typeface="Arial" pitchFamily="34" charset="0"/>
                <a:buChar char="•"/>
              </a:pPr>
              <a:r>
                <a:rPr lang="en-US" sz="1400" dirty="0" smtClean="0">
                  <a:solidFill>
                    <a:srgbClr val="FFFFFF"/>
                  </a:solidFill>
                  <a:ea typeface="ＭＳ Ｐゴシック" pitchFamily="34" charset="-128"/>
                </a:rPr>
                <a:t>Unified Communications</a:t>
              </a:r>
            </a:p>
            <a:p>
              <a:pPr marL="109538" indent="-109538" defTabSz="814388" eaLnBrk="0" hangingPunct="0">
                <a:lnSpc>
                  <a:spcPts val="1300"/>
                </a:lnSpc>
                <a:spcBef>
                  <a:spcPts val="700"/>
                </a:spcBef>
                <a:spcAft>
                  <a:spcPts val="600"/>
                </a:spcAft>
                <a:buFont typeface="Arial" pitchFamily="34" charset="0"/>
                <a:buChar char="•"/>
              </a:pPr>
              <a:r>
                <a:rPr lang="en-US" sz="1400" dirty="0" smtClean="0">
                  <a:solidFill>
                    <a:srgbClr val="FFFFFF"/>
                  </a:solidFill>
                  <a:ea typeface="ＭＳ Ｐゴシック" pitchFamily="34" charset="-128"/>
                </a:rPr>
                <a:t>Collaboration Services</a:t>
              </a:r>
            </a:p>
            <a:p>
              <a:pPr marL="109538" indent="-109538" defTabSz="814388" eaLnBrk="0" hangingPunct="0">
                <a:lnSpc>
                  <a:spcPts val="1300"/>
                </a:lnSpc>
                <a:spcBef>
                  <a:spcPts val="700"/>
                </a:spcBef>
                <a:spcAft>
                  <a:spcPts val="600"/>
                </a:spcAft>
                <a:buFont typeface="Arial" pitchFamily="34" charset="0"/>
                <a:buChar char="•"/>
              </a:pPr>
              <a:r>
                <a:rPr lang="en-US" sz="1400" dirty="0" smtClean="0">
                  <a:solidFill>
                    <a:srgbClr val="FFFFFF"/>
                  </a:solidFill>
                  <a:ea typeface="ＭＳ Ｐゴシック" pitchFamily="34" charset="-128"/>
                </a:rPr>
                <a:t>Customer Collaboration</a:t>
              </a:r>
            </a:p>
            <a:p>
              <a:pPr marL="109538" indent="-109538" defTabSz="814388" eaLnBrk="0" hangingPunct="0">
                <a:lnSpc>
                  <a:spcPts val="1300"/>
                </a:lnSpc>
                <a:spcBef>
                  <a:spcPts val="700"/>
                </a:spcBef>
                <a:spcAft>
                  <a:spcPts val="600"/>
                </a:spcAft>
                <a:buFont typeface="Arial" pitchFamily="34" charset="0"/>
                <a:buChar char="•"/>
              </a:pPr>
              <a:r>
                <a:rPr lang="en-US" sz="1400" dirty="0" smtClean="0">
                  <a:solidFill>
                    <a:srgbClr val="FFFFFF"/>
                  </a:solidFill>
                  <a:ea typeface="ＭＳ Ｐゴシック" pitchFamily="34" charset="-128"/>
                </a:rPr>
                <a:t>Telepresence</a:t>
              </a:r>
            </a:p>
          </p:txBody>
        </p:sp>
      </p:grpSp>
      <p:sp>
        <p:nvSpPr>
          <p:cNvPr id="11" name="Title 1"/>
          <p:cNvSpPr>
            <a:spLocks noGrp="1"/>
          </p:cNvSpPr>
          <p:nvPr>
            <p:ph type="title"/>
          </p:nvPr>
        </p:nvSpPr>
        <p:spPr>
          <a:xfrm>
            <a:off x="229702" y="202545"/>
            <a:ext cx="8588861" cy="838200"/>
          </a:xfrm>
        </p:spPr>
        <p:txBody>
          <a:bodyPr/>
          <a:lstStyle/>
          <a:p>
            <a:r>
              <a:rPr lang="en-US" dirty="0" smtClean="0">
                <a:solidFill>
                  <a:schemeClr val="bg1"/>
                </a:solidFill>
              </a:rPr>
              <a:t>Architectures for Midsize Customers</a:t>
            </a:r>
            <a:endParaRPr lang="en-US" sz="2800" dirty="0">
              <a:solidFill>
                <a:srgbClr val="FF0000"/>
              </a:solidFill>
            </a:endParaRPr>
          </a:p>
        </p:txBody>
      </p:sp>
      <p:cxnSp>
        <p:nvCxnSpPr>
          <p:cNvPr id="29" name="Straight Connector 28"/>
          <p:cNvCxnSpPr/>
          <p:nvPr/>
        </p:nvCxnSpPr>
        <p:spPr>
          <a:xfrm>
            <a:off x="6323" y="1171512"/>
            <a:ext cx="9144000" cy="0"/>
          </a:xfrm>
          <a:prstGeom prst="line">
            <a:avLst/>
          </a:prstGeom>
          <a:ln>
            <a:gradFill flip="none" rotWithShape="1">
              <a:gsLst>
                <a:gs pos="0">
                  <a:srgbClr val="000000"/>
                </a:gs>
                <a:gs pos="100000">
                  <a:srgbClr val="000000"/>
                </a:gs>
                <a:gs pos="20000">
                  <a:schemeClr val="bg1">
                    <a:lumMod val="75000"/>
                  </a:schemeClr>
                </a:gs>
                <a:gs pos="80000">
                  <a:schemeClr val="bg1">
                    <a:lumMod val="75000"/>
                  </a:schemeClr>
                </a:gs>
                <a:gs pos="51000">
                  <a:schemeClr val="bg1"/>
                </a:gs>
              </a:gsLst>
              <a:lin ang="0" scaled="1"/>
              <a:tileRect/>
            </a:gra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825804107"/>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500"/>
                                        <p:tgtEl>
                                          <p:spTgt spid="32"/>
                                        </p:tgtEl>
                                      </p:cBhvr>
                                    </p:animEffect>
                                    <p:set>
                                      <p:cBhvr>
                                        <p:cTn id="7" dur="1" fill="hold">
                                          <p:stCondLst>
                                            <p:cond delay="499"/>
                                          </p:stCondLst>
                                        </p:cTn>
                                        <p:tgtEl>
                                          <p:spTgt spid="32"/>
                                        </p:tgtEl>
                                        <p:attrNameLst>
                                          <p:attrName>style.visibility</p:attrName>
                                        </p:attrNameLst>
                                      </p:cBhvr>
                                      <p:to>
                                        <p:strVal val="hidden"/>
                                      </p:to>
                                    </p:set>
                                  </p:childTnLst>
                                </p:cTn>
                              </p:par>
                            </p:childTnLst>
                          </p:cTn>
                        </p:par>
                        <p:par>
                          <p:cTn id="8" fill="hold">
                            <p:stCondLst>
                              <p:cond delay="500"/>
                            </p:stCondLst>
                            <p:childTnLst>
                              <p:par>
                                <p:cTn id="9" presetID="0" presetClass="path" presetSubtype="0" accel="50000" decel="50000" fill="hold" nodeType="afterEffect">
                                  <p:stCondLst>
                                    <p:cond delay="0"/>
                                  </p:stCondLst>
                                  <p:childTnLst>
                                    <p:animMotion origin="layout" path="M 3.88889E-6 -1.48148E-6 L 3.88889E-6 -0.14074 " pathEditMode="relative" rAng="0" ptsTypes="AA">
                                      <p:cBhvr>
                                        <p:cTn id="10" dur="2000" fill="hold"/>
                                        <p:tgtEl>
                                          <p:spTgt spid="63"/>
                                        </p:tgtEl>
                                        <p:attrNameLst>
                                          <p:attrName>ppt_x</p:attrName>
                                          <p:attrName>ppt_y</p:attrName>
                                        </p:attrNameLst>
                                      </p:cBhvr>
                                      <p:rCtr x="0" y="-7037"/>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6" name="Picture 45" descr="G2.jpg"/>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a:off x="0" y="1171512"/>
            <a:ext cx="9144000" cy="5686488"/>
          </a:xfrm>
          <a:prstGeom prst="rect">
            <a:avLst/>
          </a:prstGeom>
        </p:spPr>
      </p:pic>
      <p:sp>
        <p:nvSpPr>
          <p:cNvPr id="71" name="Oval 70"/>
          <p:cNvSpPr/>
          <p:nvPr/>
        </p:nvSpPr>
        <p:spPr>
          <a:xfrm>
            <a:off x="-29633" y="6261092"/>
            <a:ext cx="9173633" cy="495300"/>
          </a:xfrm>
          <a:prstGeom prst="ellipse">
            <a:avLst/>
          </a:prstGeom>
          <a:gradFill flip="none" rotWithShape="1">
            <a:gsLst>
              <a:gs pos="0">
                <a:schemeClr val="bg2">
                  <a:lumMod val="50000"/>
                </a:schemeClr>
              </a:gs>
              <a:gs pos="100000">
                <a:schemeClr val="tx1">
                  <a:lumMod val="20000"/>
                  <a:lumOff val="80000"/>
                  <a:alpha val="0"/>
                </a:schemeClr>
              </a:gs>
            </a:gsLst>
            <a:path path="shape">
              <a:fillToRect l="50000" t="50000" r="50000" b="5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p>
        </p:txBody>
      </p:sp>
      <p:sp>
        <p:nvSpPr>
          <p:cNvPr id="2" name="Title 1"/>
          <p:cNvSpPr>
            <a:spLocks noGrp="1"/>
          </p:cNvSpPr>
          <p:nvPr>
            <p:ph type="title"/>
          </p:nvPr>
        </p:nvSpPr>
        <p:spPr>
          <a:xfrm>
            <a:off x="218807" y="246221"/>
            <a:ext cx="8689063" cy="670953"/>
          </a:xfrm>
        </p:spPr>
        <p:txBody>
          <a:bodyPr/>
          <a:lstStyle/>
          <a:p>
            <a:r>
              <a:rPr lang="en-US" dirty="0" smtClean="0"/>
              <a:t>Unified Data Center Platform</a:t>
            </a:r>
            <a:endParaRPr lang="en-US" dirty="0"/>
          </a:p>
        </p:txBody>
      </p:sp>
      <p:sp>
        <p:nvSpPr>
          <p:cNvPr id="43" name="Oval 42"/>
          <p:cNvSpPr/>
          <p:nvPr/>
        </p:nvSpPr>
        <p:spPr>
          <a:xfrm>
            <a:off x="2222500" y="1478754"/>
            <a:ext cx="4968268" cy="4989463"/>
          </a:xfrm>
          <a:prstGeom prst="ellipse">
            <a:avLst/>
          </a:prstGeom>
          <a:gradFill>
            <a:gsLst>
              <a:gs pos="0">
                <a:schemeClr val="bg1">
                  <a:alpha val="0"/>
                </a:schemeClr>
              </a:gs>
              <a:gs pos="100000">
                <a:srgbClr val="292929">
                  <a:alpha val="86000"/>
                </a:srgbClr>
              </a:gs>
            </a:gsLst>
            <a:path path="circle">
              <a:fillToRect l="50000" t="50000" r="50000" b="50000"/>
            </a:path>
          </a:gradFill>
          <a:ln w="25400" cap="flat">
            <a:solidFill>
              <a:schemeClr val="bg2"/>
            </a:solidFill>
            <a:prstDash val="solid"/>
            <a:miter lim="800000"/>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pPr>
              <a:lnSpc>
                <a:spcPts val="2000"/>
              </a:lnSpc>
            </a:pPr>
            <a:endParaRPr lang="en-US" dirty="0">
              <a:solidFill>
                <a:srgbClr val="0096D6"/>
              </a:solidFill>
            </a:endParaRPr>
          </a:p>
        </p:txBody>
      </p:sp>
      <p:grpSp>
        <p:nvGrpSpPr>
          <p:cNvPr id="44" name="Group 43"/>
          <p:cNvGrpSpPr/>
          <p:nvPr/>
        </p:nvGrpSpPr>
        <p:grpSpPr>
          <a:xfrm>
            <a:off x="2288761" y="1552892"/>
            <a:ext cx="5164052" cy="4835513"/>
            <a:chOff x="4192598" y="2087905"/>
            <a:chExt cx="4061363" cy="3766291"/>
          </a:xfrm>
        </p:grpSpPr>
        <p:grpSp>
          <p:nvGrpSpPr>
            <p:cNvPr id="76" name="Group 75"/>
            <p:cNvGrpSpPr/>
            <p:nvPr/>
          </p:nvGrpSpPr>
          <p:grpSpPr>
            <a:xfrm>
              <a:off x="6084305" y="2087905"/>
              <a:ext cx="2169656" cy="2848768"/>
              <a:chOff x="6105571" y="2087905"/>
              <a:chExt cx="2169656" cy="2848768"/>
            </a:xfrm>
          </p:grpSpPr>
          <p:sp>
            <p:nvSpPr>
              <p:cNvPr id="84" name="Freeform 14"/>
              <p:cNvSpPr>
                <a:spLocks/>
              </p:cNvSpPr>
              <p:nvPr/>
            </p:nvSpPr>
            <p:spPr bwMode="auto">
              <a:xfrm>
                <a:off x="6105571" y="2087905"/>
                <a:ext cx="2169656" cy="2848768"/>
              </a:xfrm>
              <a:custGeom>
                <a:avLst/>
                <a:gdLst>
                  <a:gd name="T0" fmla="*/ 0 w 11346"/>
                  <a:gd name="T1" fmla="*/ 9933 h 14900"/>
                  <a:gd name="T2" fmla="*/ 8603 w 11346"/>
                  <a:gd name="T3" fmla="*/ 14900 h 14900"/>
                  <a:gd name="T4" fmla="*/ 4967 w 11346"/>
                  <a:gd name="T5" fmla="*/ 1331 h 14900"/>
                  <a:gd name="T6" fmla="*/ 0 w 11346"/>
                  <a:gd name="T7" fmla="*/ 0 h 14900"/>
                  <a:gd name="T8" fmla="*/ 0 w 11346"/>
                  <a:gd name="T9" fmla="*/ 9933 h 14900"/>
                </a:gdLst>
                <a:ahLst/>
                <a:cxnLst>
                  <a:cxn ang="0">
                    <a:pos x="T0" y="T1"/>
                  </a:cxn>
                  <a:cxn ang="0">
                    <a:pos x="T2" y="T3"/>
                  </a:cxn>
                  <a:cxn ang="0">
                    <a:pos x="T4" y="T5"/>
                  </a:cxn>
                  <a:cxn ang="0">
                    <a:pos x="T6" y="T7"/>
                  </a:cxn>
                  <a:cxn ang="0">
                    <a:pos x="T8" y="T9"/>
                  </a:cxn>
                </a:cxnLst>
                <a:rect l="0" t="0" r="r" b="b"/>
                <a:pathLst>
                  <a:path w="11346" h="14900">
                    <a:moveTo>
                      <a:pt x="0" y="9933"/>
                    </a:moveTo>
                    <a:lnTo>
                      <a:pt x="8603" y="14900"/>
                    </a:lnTo>
                    <a:cubicBezTo>
                      <a:pt x="11346" y="10149"/>
                      <a:pt x="9718" y="4074"/>
                      <a:pt x="4967" y="1331"/>
                    </a:cubicBezTo>
                    <a:cubicBezTo>
                      <a:pt x="3457" y="459"/>
                      <a:pt x="1744" y="0"/>
                      <a:pt x="0" y="0"/>
                    </a:cubicBezTo>
                    <a:lnTo>
                      <a:pt x="0" y="9933"/>
                    </a:lnTo>
                    <a:close/>
                  </a:path>
                </a:pathLst>
              </a:custGeom>
              <a:gradFill flip="none" rotWithShape="1">
                <a:gsLst>
                  <a:gs pos="100000">
                    <a:schemeClr val="accent1">
                      <a:lumMod val="75000"/>
                    </a:schemeClr>
                  </a:gs>
                  <a:gs pos="0">
                    <a:srgbClr val="7030A0"/>
                  </a:gs>
                  <a:gs pos="40000">
                    <a:schemeClr val="tx1"/>
                  </a:gs>
                </a:gsLst>
                <a:lin ang="2700000" scaled="1"/>
                <a:tileRect/>
              </a:gradFill>
              <a:ln w="12700">
                <a:gradFill flip="none" rotWithShape="1">
                  <a:gsLst>
                    <a:gs pos="0">
                      <a:schemeClr val="accent1">
                        <a:lumMod val="50000"/>
                      </a:schemeClr>
                    </a:gs>
                    <a:gs pos="60000">
                      <a:schemeClr val="tx1">
                        <a:lumMod val="60000"/>
                        <a:lumOff val="40000"/>
                        <a:alpha val="0"/>
                      </a:schemeClr>
                    </a:gs>
                  </a:gsLst>
                  <a:lin ang="13500000" scaled="1"/>
                  <a:tileRect/>
                </a:gra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p>
            </p:txBody>
          </p:sp>
          <p:sp>
            <p:nvSpPr>
              <p:cNvPr id="85" name="ULTRA LOW"/>
              <p:cNvSpPr txBox="1"/>
              <p:nvPr/>
            </p:nvSpPr>
            <p:spPr>
              <a:xfrm rot="3823039" flipH="1" flipV="1">
                <a:off x="6161297" y="2967334"/>
                <a:ext cx="1749350" cy="1123335"/>
              </a:xfrm>
              <a:prstGeom prst="rect">
                <a:avLst/>
              </a:prstGeom>
              <a:noFill/>
            </p:spPr>
            <p:txBody>
              <a:bodyPr spcFirstLastPara="1" wrap="square" numCol="1" rtlCol="0">
                <a:prstTxWarp prst="textArchUp">
                  <a:avLst>
                    <a:gd name="adj" fmla="val 1882833"/>
                  </a:avLst>
                </a:prstTxWarp>
                <a:spAutoFit/>
              </a:bodyPr>
              <a:lstStyle>
                <a:defPPr>
                  <a:defRPr lang="en-US"/>
                </a:defPPr>
                <a:lvl1pPr algn="ctr">
                  <a:defRPr sz="2000">
                    <a:solidFill>
                      <a:schemeClr val="bg1"/>
                    </a:solidFill>
                    <a:effectLst>
                      <a:outerShdw blurRad="50800" dist="38100" dir="2700000" algn="tl" rotWithShape="0">
                        <a:prstClr val="black">
                          <a:alpha val="40000"/>
                        </a:prstClr>
                      </a:outerShdw>
                    </a:effectLst>
                  </a:defRPr>
                </a:lvl1pPr>
              </a:lstStyle>
              <a:p>
                <a:r>
                  <a:rPr lang="en-US" sz="1400" dirty="0"/>
                  <a:t>UNIFIED FABRIC</a:t>
                </a:r>
              </a:p>
            </p:txBody>
          </p:sp>
        </p:grpSp>
        <p:grpSp>
          <p:nvGrpSpPr>
            <p:cNvPr id="77" name="Group 25"/>
            <p:cNvGrpSpPr/>
            <p:nvPr/>
          </p:nvGrpSpPr>
          <p:grpSpPr>
            <a:xfrm>
              <a:off x="4440663" y="3944314"/>
              <a:ext cx="3291946" cy="1909882"/>
              <a:chOff x="3991352" y="3853195"/>
              <a:chExt cx="4095063" cy="2375823"/>
            </a:xfrm>
          </p:grpSpPr>
          <p:sp>
            <p:nvSpPr>
              <p:cNvPr id="82" name="Freeform 15"/>
              <p:cNvSpPr>
                <a:spLocks/>
              </p:cNvSpPr>
              <p:nvPr/>
            </p:nvSpPr>
            <p:spPr bwMode="auto">
              <a:xfrm>
                <a:off x="3991352" y="3911649"/>
                <a:ext cx="4095063" cy="2317369"/>
              </a:xfrm>
              <a:custGeom>
                <a:avLst/>
                <a:gdLst>
                  <a:gd name="T0" fmla="*/ 8602 w 17205"/>
                  <a:gd name="T1" fmla="*/ 0 h 11346"/>
                  <a:gd name="T2" fmla="*/ 0 w 17205"/>
                  <a:gd name="T3" fmla="*/ 4967 h 11346"/>
                  <a:gd name="T4" fmla="*/ 13569 w 17205"/>
                  <a:gd name="T5" fmla="*/ 8603 h 11346"/>
                  <a:gd name="T6" fmla="*/ 17205 w 17205"/>
                  <a:gd name="T7" fmla="*/ 4967 h 11346"/>
                  <a:gd name="T8" fmla="*/ 8602 w 17205"/>
                  <a:gd name="T9" fmla="*/ 0 h 11346"/>
                  <a:gd name="connsiteX0" fmla="*/ 8658 w 17205"/>
                  <a:gd name="connsiteY0" fmla="*/ 0 h 10050"/>
                  <a:gd name="connsiteX1" fmla="*/ 0 w 17205"/>
                  <a:gd name="connsiteY1" fmla="*/ 5082 h 10050"/>
                  <a:gd name="connsiteX2" fmla="*/ 13569 w 17205"/>
                  <a:gd name="connsiteY2" fmla="*/ 8718 h 10050"/>
                  <a:gd name="connsiteX3" fmla="*/ 17205 w 17205"/>
                  <a:gd name="connsiteY3" fmla="*/ 5082 h 10050"/>
                  <a:gd name="connsiteX4" fmla="*/ 8658 w 17205"/>
                  <a:gd name="connsiteY4" fmla="*/ 0 h 10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205" h="10050">
                    <a:moveTo>
                      <a:pt x="8658" y="0"/>
                    </a:moveTo>
                    <a:lnTo>
                      <a:pt x="0" y="5082"/>
                    </a:lnTo>
                    <a:cubicBezTo>
                      <a:pt x="2743" y="9833"/>
                      <a:pt x="8818" y="11461"/>
                      <a:pt x="13569" y="8718"/>
                    </a:cubicBezTo>
                    <a:cubicBezTo>
                      <a:pt x="15079" y="7846"/>
                      <a:pt x="16333" y="6592"/>
                      <a:pt x="17205" y="5082"/>
                    </a:cubicBezTo>
                    <a:lnTo>
                      <a:pt x="8658" y="0"/>
                    </a:lnTo>
                    <a:close/>
                  </a:path>
                </a:pathLst>
              </a:custGeom>
              <a:gradFill flip="none" rotWithShape="1">
                <a:gsLst>
                  <a:gs pos="100000">
                    <a:schemeClr val="tx2">
                      <a:lumMod val="75000"/>
                    </a:schemeClr>
                  </a:gs>
                  <a:gs pos="0">
                    <a:schemeClr val="accent1">
                      <a:lumMod val="75000"/>
                    </a:schemeClr>
                  </a:gs>
                  <a:gs pos="30000">
                    <a:schemeClr val="tx2"/>
                  </a:gs>
                </a:gsLst>
                <a:lin ang="10800000" scaled="1"/>
                <a:tileRect/>
              </a:gradFill>
              <a:ln w="12700">
                <a:gradFill flip="none" rotWithShape="1">
                  <a:gsLst>
                    <a:gs pos="0">
                      <a:schemeClr val="accent2">
                        <a:lumMod val="50000"/>
                      </a:schemeClr>
                    </a:gs>
                    <a:gs pos="60000">
                      <a:schemeClr val="tx1">
                        <a:lumMod val="60000"/>
                        <a:lumOff val="40000"/>
                        <a:alpha val="0"/>
                      </a:schemeClr>
                    </a:gs>
                  </a:gsLst>
                  <a:lin ang="16200000" scaled="1"/>
                  <a:tileRect/>
                </a:gra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p>
            </p:txBody>
          </p:sp>
          <p:sp>
            <p:nvSpPr>
              <p:cNvPr id="83" name="ULTRA LOW"/>
              <p:cNvSpPr txBox="1"/>
              <p:nvPr/>
            </p:nvSpPr>
            <p:spPr>
              <a:xfrm rot="10800000" flipH="1" flipV="1">
                <a:off x="4668967" y="3853195"/>
                <a:ext cx="2739836" cy="2105600"/>
              </a:xfrm>
              <a:prstGeom prst="rect">
                <a:avLst/>
              </a:prstGeom>
              <a:noFill/>
            </p:spPr>
            <p:txBody>
              <a:bodyPr wrap="square" rtlCol="0">
                <a:prstTxWarp prst="textArchDown">
                  <a:avLst>
                    <a:gd name="adj" fmla="val 839086"/>
                  </a:avLst>
                </a:prstTxWarp>
                <a:spAutoFit/>
              </a:bodyPr>
              <a:lstStyle/>
              <a:p>
                <a:pPr algn="ctr"/>
                <a:r>
                  <a:rPr lang="en-US" sz="1400" dirty="0" smtClean="0">
                    <a:solidFill>
                      <a:schemeClr val="bg1"/>
                    </a:solidFill>
                    <a:effectLst>
                      <a:outerShdw blurRad="50800" dist="38100" dir="2700000" algn="tl" rotWithShape="0">
                        <a:prstClr val="black">
                          <a:alpha val="40000"/>
                        </a:prstClr>
                      </a:outerShdw>
                    </a:effectLst>
                  </a:rPr>
                  <a:t>UNIFIED MANAGEMENT</a:t>
                </a:r>
                <a:endParaRPr lang="en-US" sz="1400" dirty="0">
                  <a:solidFill>
                    <a:schemeClr val="bg1"/>
                  </a:solidFill>
                  <a:effectLst>
                    <a:outerShdw blurRad="50800" dist="38100" dir="2700000" algn="tl" rotWithShape="0">
                      <a:prstClr val="black">
                        <a:alpha val="40000"/>
                      </a:prstClr>
                    </a:outerShdw>
                  </a:effectLst>
                </a:endParaRPr>
              </a:p>
            </p:txBody>
          </p:sp>
        </p:grpSp>
        <p:grpSp>
          <p:nvGrpSpPr>
            <p:cNvPr id="78" name="Group 28"/>
            <p:cNvGrpSpPr/>
            <p:nvPr/>
          </p:nvGrpSpPr>
          <p:grpSpPr>
            <a:xfrm>
              <a:off x="4192598" y="2087906"/>
              <a:ext cx="2037633" cy="2848766"/>
              <a:chOff x="3656311" y="1517444"/>
              <a:chExt cx="2534738" cy="3543762"/>
            </a:xfrm>
          </p:grpSpPr>
          <p:sp>
            <p:nvSpPr>
              <p:cNvPr id="79" name="Freeform 16"/>
              <p:cNvSpPr>
                <a:spLocks/>
              </p:cNvSpPr>
              <p:nvPr/>
            </p:nvSpPr>
            <p:spPr bwMode="auto">
              <a:xfrm>
                <a:off x="3656311" y="1517444"/>
                <a:ext cx="2363832" cy="3543762"/>
              </a:xfrm>
              <a:custGeom>
                <a:avLst/>
                <a:gdLst>
                  <a:gd name="T0" fmla="*/ 19866 w 19866"/>
                  <a:gd name="T1" fmla="*/ 19867 h 29800"/>
                  <a:gd name="T2" fmla="*/ 19866 w 19866"/>
                  <a:gd name="T3" fmla="*/ 0 h 29800"/>
                  <a:gd name="T4" fmla="*/ 0 w 19866"/>
                  <a:gd name="T5" fmla="*/ 19867 h 29800"/>
                  <a:gd name="T6" fmla="*/ 2661 w 19866"/>
                  <a:gd name="T7" fmla="*/ 29800 h 29800"/>
                  <a:gd name="T8" fmla="*/ 19866 w 19866"/>
                  <a:gd name="T9" fmla="*/ 19867 h 29800"/>
                </a:gdLst>
                <a:ahLst/>
                <a:cxnLst>
                  <a:cxn ang="0">
                    <a:pos x="T0" y="T1"/>
                  </a:cxn>
                  <a:cxn ang="0">
                    <a:pos x="T2" y="T3"/>
                  </a:cxn>
                  <a:cxn ang="0">
                    <a:pos x="T4" y="T5"/>
                  </a:cxn>
                  <a:cxn ang="0">
                    <a:pos x="T6" y="T7"/>
                  </a:cxn>
                  <a:cxn ang="0">
                    <a:pos x="T8" y="T9"/>
                  </a:cxn>
                </a:cxnLst>
                <a:rect l="0" t="0" r="r" b="b"/>
                <a:pathLst>
                  <a:path w="19866" h="29800">
                    <a:moveTo>
                      <a:pt x="19866" y="19867"/>
                    </a:moveTo>
                    <a:lnTo>
                      <a:pt x="19866" y="0"/>
                    </a:lnTo>
                    <a:cubicBezTo>
                      <a:pt x="8894" y="0"/>
                      <a:pt x="0" y="8895"/>
                      <a:pt x="0" y="19867"/>
                    </a:cubicBezTo>
                    <a:cubicBezTo>
                      <a:pt x="0" y="23354"/>
                      <a:pt x="918" y="26780"/>
                      <a:pt x="2661" y="29800"/>
                    </a:cubicBezTo>
                    <a:lnTo>
                      <a:pt x="19866" y="19867"/>
                    </a:lnTo>
                    <a:close/>
                  </a:path>
                </a:pathLst>
              </a:custGeom>
              <a:gradFill flip="none" rotWithShape="1">
                <a:gsLst>
                  <a:gs pos="100000">
                    <a:srgbClr val="7030A0"/>
                  </a:gs>
                  <a:gs pos="0">
                    <a:schemeClr val="tx2">
                      <a:lumMod val="75000"/>
                    </a:schemeClr>
                  </a:gs>
                  <a:gs pos="30000">
                    <a:schemeClr val="accent6">
                      <a:lumMod val="60000"/>
                      <a:lumOff val="40000"/>
                    </a:schemeClr>
                  </a:gs>
                </a:gsLst>
                <a:lin ang="16200000" scaled="1"/>
                <a:tileRect/>
              </a:gradFill>
              <a:ln w="12700">
                <a:gradFill flip="none" rotWithShape="1">
                  <a:gsLst>
                    <a:gs pos="0">
                      <a:schemeClr val="accent6">
                        <a:lumMod val="50000"/>
                      </a:schemeClr>
                    </a:gs>
                    <a:gs pos="60000">
                      <a:schemeClr val="tx1">
                        <a:lumMod val="60000"/>
                        <a:lumOff val="40000"/>
                        <a:alpha val="0"/>
                      </a:schemeClr>
                    </a:gs>
                  </a:gsLst>
                  <a:lin ang="2700000" scaled="1"/>
                  <a:tileRect/>
                </a:gra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p>
            </p:txBody>
          </p:sp>
          <p:sp>
            <p:nvSpPr>
              <p:cNvPr id="81" name="ULTRA LOW"/>
              <p:cNvSpPr txBox="1"/>
              <p:nvPr/>
            </p:nvSpPr>
            <p:spPr>
              <a:xfrm rot="7040122">
                <a:off x="3772303" y="2348684"/>
                <a:ext cx="2870149" cy="1967343"/>
              </a:xfrm>
              <a:prstGeom prst="rect">
                <a:avLst/>
              </a:prstGeom>
              <a:noFill/>
            </p:spPr>
            <p:txBody>
              <a:bodyPr wrap="square" rtlCol="0">
                <a:prstTxWarp prst="textArchUp">
                  <a:avLst>
                    <a:gd name="adj" fmla="val 1882833"/>
                  </a:avLst>
                </a:prstTxWarp>
                <a:spAutoFit/>
              </a:bodyPr>
              <a:lstStyle/>
              <a:p>
                <a:pPr algn="ctr"/>
                <a:r>
                  <a:rPr lang="en-US" sz="1400" dirty="0" smtClean="0">
                    <a:solidFill>
                      <a:schemeClr val="bg1"/>
                    </a:solidFill>
                    <a:effectLst>
                      <a:outerShdw blurRad="50800" dist="38100" dir="2700000" algn="tl" rotWithShape="0">
                        <a:prstClr val="black">
                          <a:alpha val="40000"/>
                        </a:prstClr>
                      </a:outerShdw>
                    </a:effectLst>
                  </a:rPr>
                  <a:t>UNIFIED COMPUTING</a:t>
                </a:r>
                <a:endParaRPr lang="en-US" sz="1400" dirty="0">
                  <a:solidFill>
                    <a:schemeClr val="bg1"/>
                  </a:solidFill>
                  <a:effectLst>
                    <a:outerShdw blurRad="50800" dist="38100" dir="2700000" algn="tl" rotWithShape="0">
                      <a:prstClr val="black">
                        <a:alpha val="40000"/>
                      </a:prstClr>
                    </a:outerShdw>
                  </a:effectLst>
                </a:endParaRPr>
              </a:p>
            </p:txBody>
          </p:sp>
        </p:grpSp>
      </p:grpSp>
      <p:grpSp>
        <p:nvGrpSpPr>
          <p:cNvPr id="45" name="Group 44"/>
          <p:cNvGrpSpPr/>
          <p:nvPr/>
        </p:nvGrpSpPr>
        <p:grpSpPr>
          <a:xfrm>
            <a:off x="3783533" y="2935159"/>
            <a:ext cx="1860266" cy="1878386"/>
            <a:chOff x="5250782" y="3189241"/>
            <a:chExt cx="1680176" cy="1680172"/>
          </a:xfrm>
        </p:grpSpPr>
        <p:sp>
          <p:nvSpPr>
            <p:cNvPr id="74" name="Oval 73"/>
            <p:cNvSpPr/>
            <p:nvPr/>
          </p:nvSpPr>
          <p:spPr>
            <a:xfrm>
              <a:off x="5250782" y="3189241"/>
              <a:ext cx="1680176" cy="1680172"/>
            </a:xfrm>
            <a:prstGeom prst="ellipse">
              <a:avLst/>
            </a:prstGeom>
            <a:gradFill>
              <a:gsLst>
                <a:gs pos="0">
                  <a:schemeClr val="bg1">
                    <a:alpha val="33000"/>
                  </a:schemeClr>
                </a:gs>
                <a:gs pos="68000">
                  <a:srgbClr val="292929">
                    <a:alpha val="86000"/>
                  </a:srgbClr>
                </a:gs>
              </a:gsLst>
              <a:path path="circle">
                <a:fillToRect l="50000" t="50000" r="50000" b="50000"/>
              </a:path>
            </a:gradFill>
            <a:ln w="25400" cap="flat">
              <a:solidFill>
                <a:schemeClr val="bg2"/>
              </a:solidFill>
              <a:prstDash val="solid"/>
              <a:miter lim="800000"/>
              <a:headEnd/>
              <a:tailEnd/>
            </a:ln>
            <a:effectLst>
              <a:innerShdw blurRad="114300">
                <a:srgbClr val="00BBBB">
                  <a:alpha val="68000"/>
                </a:srgbClr>
              </a:innerShdw>
            </a:effectLst>
          </p:spPr>
          <p:txBody>
            <a:bodyPr vert="horz" wrap="square" lIns="91440" tIns="45720" rIns="91440" bIns="45720" numCol="1" anchor="t" anchorCtr="0" compatLnSpc="1">
              <a:prstTxWarp prst="textNoShape">
                <a:avLst/>
              </a:prstTxWarp>
            </a:bodyPr>
            <a:lstStyle/>
            <a:p>
              <a:pPr>
                <a:lnSpc>
                  <a:spcPts val="2000"/>
                </a:lnSpc>
              </a:pPr>
              <a:endParaRPr lang="en-US" dirty="0">
                <a:solidFill>
                  <a:srgbClr val="0096D6"/>
                </a:solidFill>
              </a:endParaRPr>
            </a:p>
          </p:txBody>
        </p:sp>
        <p:sp>
          <p:nvSpPr>
            <p:cNvPr id="75" name="Rectangle 74"/>
            <p:cNvSpPr/>
            <p:nvPr/>
          </p:nvSpPr>
          <p:spPr>
            <a:xfrm>
              <a:off x="5326414" y="3779198"/>
              <a:ext cx="1528913" cy="755696"/>
            </a:xfrm>
            <a:prstGeom prst="rect">
              <a:avLst/>
            </a:prstGeom>
          </p:spPr>
          <p:txBody>
            <a:bodyPr wrap="square" anchor="ctr">
              <a:spAutoFit/>
            </a:bodyPr>
            <a:lstStyle/>
            <a:p>
              <a:pPr lvl="0" algn="ctr" defTabSz="913742" eaLnBrk="0" hangingPunct="0">
                <a:lnSpc>
                  <a:spcPct val="90000"/>
                </a:lnSpc>
                <a:defRPr/>
              </a:pPr>
              <a:r>
                <a:rPr lang="en-US" b="1" kern="0" dirty="0">
                  <a:solidFill>
                    <a:srgbClr val="FFE14F"/>
                  </a:solidFill>
                  <a:effectLst>
                    <a:outerShdw blurRad="368300" dist="38100" dir="2700000" algn="tl">
                      <a:srgbClr val="000000">
                        <a:alpha val="95000"/>
                      </a:srgbClr>
                    </a:outerShdw>
                  </a:effectLst>
                  <a:sym typeface="Arial" pitchFamily="34" charset="0"/>
                </a:rPr>
                <a:t>Unified</a:t>
              </a:r>
              <a:br>
                <a:rPr lang="en-US" b="1" kern="0" dirty="0">
                  <a:solidFill>
                    <a:srgbClr val="FFE14F"/>
                  </a:solidFill>
                  <a:effectLst>
                    <a:outerShdw blurRad="368300" dist="38100" dir="2700000" algn="tl">
                      <a:srgbClr val="000000">
                        <a:alpha val="95000"/>
                      </a:srgbClr>
                    </a:outerShdw>
                  </a:effectLst>
                  <a:sym typeface="Arial" pitchFamily="34" charset="0"/>
                </a:rPr>
              </a:br>
              <a:r>
                <a:rPr lang="en-US" b="1" kern="0" dirty="0" smtClean="0">
                  <a:solidFill>
                    <a:srgbClr val="FFE14F"/>
                  </a:solidFill>
                  <a:effectLst>
                    <a:outerShdw blurRad="368300" dist="38100" dir="2700000" algn="tl">
                      <a:srgbClr val="000000">
                        <a:alpha val="95000"/>
                      </a:srgbClr>
                    </a:outerShdw>
                  </a:effectLst>
                  <a:sym typeface="Arial" pitchFamily="34" charset="0"/>
                </a:rPr>
                <a:t>Data</a:t>
              </a:r>
              <a:br>
                <a:rPr lang="en-US" b="1" kern="0" dirty="0" smtClean="0">
                  <a:solidFill>
                    <a:srgbClr val="FFE14F"/>
                  </a:solidFill>
                  <a:effectLst>
                    <a:outerShdw blurRad="368300" dist="38100" dir="2700000" algn="tl">
                      <a:srgbClr val="000000">
                        <a:alpha val="95000"/>
                      </a:srgbClr>
                    </a:outerShdw>
                  </a:effectLst>
                  <a:sym typeface="Arial" pitchFamily="34" charset="0"/>
                </a:rPr>
              </a:br>
              <a:r>
                <a:rPr lang="en-US" b="1" kern="0" dirty="0" smtClean="0">
                  <a:solidFill>
                    <a:srgbClr val="FFE14F"/>
                  </a:solidFill>
                  <a:effectLst>
                    <a:outerShdw blurRad="368300" dist="38100" dir="2700000" algn="tl">
                      <a:srgbClr val="000000">
                        <a:alpha val="95000"/>
                      </a:srgbClr>
                    </a:outerShdw>
                  </a:effectLst>
                  <a:sym typeface="Arial" pitchFamily="34" charset="0"/>
                </a:rPr>
                <a:t>Center</a:t>
              </a:r>
              <a:endParaRPr lang="en-US" b="1" kern="0" dirty="0">
                <a:solidFill>
                  <a:srgbClr val="FFE14F"/>
                </a:solidFill>
                <a:effectLst>
                  <a:outerShdw blurRad="368300" dist="38100" dir="2700000" algn="tl">
                    <a:srgbClr val="000000">
                      <a:alpha val="95000"/>
                    </a:srgbClr>
                  </a:outerShdw>
                </a:effectLst>
                <a:sym typeface="Arial" pitchFamily="34" charset="0"/>
              </a:endParaRPr>
            </a:p>
          </p:txBody>
        </p:sp>
      </p:grpSp>
      <p:grpSp>
        <p:nvGrpSpPr>
          <p:cNvPr id="47" name="Group 46"/>
          <p:cNvGrpSpPr/>
          <p:nvPr/>
        </p:nvGrpSpPr>
        <p:grpSpPr>
          <a:xfrm>
            <a:off x="4845858" y="2403484"/>
            <a:ext cx="1162666" cy="1173991"/>
            <a:chOff x="9025049" y="4357088"/>
            <a:chExt cx="914400" cy="914400"/>
          </a:xfrm>
        </p:grpSpPr>
        <p:sp>
          <p:nvSpPr>
            <p:cNvPr id="69" name="Oval 68"/>
            <p:cNvSpPr/>
            <p:nvPr/>
          </p:nvSpPr>
          <p:spPr>
            <a:xfrm>
              <a:off x="9025049" y="4357088"/>
              <a:ext cx="914400" cy="914400"/>
            </a:xfrm>
            <a:prstGeom prst="ellipse">
              <a:avLst/>
            </a:prstGeom>
            <a:gradFill flip="none" rotWithShape="1">
              <a:gsLst>
                <a:gs pos="0">
                  <a:srgbClr val="4D4D4D"/>
                </a:gs>
                <a:gs pos="100000">
                  <a:srgbClr val="7F7F7F"/>
                </a:gs>
              </a:gsLst>
              <a:path path="circle">
                <a:fillToRect l="50000" t="50000" r="50000" b="50000"/>
              </a:path>
              <a:tileRect/>
            </a:gradFill>
            <a:ln w="25400">
              <a:solidFill>
                <a:schemeClr val="bg1">
                  <a:lumMod val="85000"/>
                </a:schemeClr>
              </a:solidFill>
              <a:round/>
              <a:headEnd/>
              <a:tailEnd/>
            </a:ln>
            <a:effectLst>
              <a:outerShdw blurRad="63500" sx="102000" sy="102000" algn="ctr" rotWithShape="0">
                <a:prstClr val="black">
                  <a:alpha val="40000"/>
                </a:prstClr>
              </a:outerShdw>
            </a:effectLst>
          </p:spPr>
          <p:txBody>
            <a:bodyPr vert="horz" wrap="square" lIns="0" tIns="0" rIns="0" bIns="0" numCol="1" anchor="t" anchorCtr="0" compatLnSpc="1">
              <a:prstTxWarp prst="textNoShape">
                <a:avLst/>
              </a:prstTxWarp>
            </a:bodyPr>
            <a:lstStyle/>
            <a:p>
              <a:endParaRPr lang="en-US" dirty="0"/>
            </a:p>
          </p:txBody>
        </p:sp>
        <p:grpSp>
          <p:nvGrpSpPr>
            <p:cNvPr id="70" name="Group 69"/>
            <p:cNvGrpSpPr/>
            <p:nvPr/>
          </p:nvGrpSpPr>
          <p:grpSpPr>
            <a:xfrm>
              <a:off x="9115027" y="4523103"/>
              <a:ext cx="734445" cy="535334"/>
              <a:chOff x="9115026" y="4523103"/>
              <a:chExt cx="734445" cy="535334"/>
            </a:xfrm>
          </p:grpSpPr>
          <p:sp>
            <p:nvSpPr>
              <p:cNvPr id="72" name="TextBox 71"/>
              <p:cNvSpPr txBox="1"/>
              <p:nvPr/>
            </p:nvSpPr>
            <p:spPr>
              <a:xfrm>
                <a:off x="9115026" y="4950563"/>
                <a:ext cx="734445" cy="107874"/>
              </a:xfrm>
              <a:prstGeom prst="rect">
                <a:avLst/>
              </a:prstGeom>
              <a:noFill/>
            </p:spPr>
            <p:txBody>
              <a:bodyPr wrap="square" lIns="0" tIns="0" rIns="0" bIns="0" rtlCol="0" anchor="ctr">
                <a:spAutoFit/>
              </a:bodyPr>
              <a:lstStyle>
                <a:defPPr>
                  <a:defRPr lang="en-US"/>
                </a:defPPr>
                <a:lvl1pPr marR="0" lvl="0" indent="0" algn="ctr" defTabSz="913742" fontAlgn="auto">
                  <a:lnSpc>
                    <a:spcPct val="100000"/>
                  </a:lnSpc>
                  <a:spcBef>
                    <a:spcPts val="0"/>
                  </a:spcBef>
                  <a:spcAft>
                    <a:spcPts val="0"/>
                  </a:spcAft>
                  <a:buClrTx/>
                  <a:buSzTx/>
                  <a:buFontTx/>
                  <a:buNone/>
                  <a:tabLst/>
                  <a:defRPr kumimoji="0" sz="1400" b="0" i="0" u="none" strike="noStrike" kern="0" cap="none" spc="0" normalizeH="0" baseline="0">
                    <a:ln>
                      <a:noFill/>
                    </a:ln>
                    <a:solidFill>
                      <a:srgbClr val="FFFFFF"/>
                    </a:solidFill>
                    <a:effectLst>
                      <a:outerShdw blurRad="38100" dist="38100" dir="2700000" algn="tl">
                        <a:srgbClr val="000000">
                          <a:alpha val="43137"/>
                        </a:srgbClr>
                      </a:outerShdw>
                    </a:effectLst>
                    <a:uLnTx/>
                    <a:uFillTx/>
                  </a:defRPr>
                </a:lvl1pPr>
              </a:lstStyle>
              <a:p>
                <a:r>
                  <a:rPr lang="en-US" sz="900" dirty="0">
                    <a:sym typeface="Arial" pitchFamily="34" charset="0"/>
                  </a:rPr>
                  <a:t>Network</a:t>
                </a:r>
              </a:p>
            </p:txBody>
          </p:sp>
          <p:sp>
            <p:nvSpPr>
              <p:cNvPr id="73" name="Freeform 24"/>
              <p:cNvSpPr>
                <a:spLocks noEditPoints="1"/>
              </p:cNvSpPr>
              <p:nvPr/>
            </p:nvSpPr>
            <p:spPr bwMode="auto">
              <a:xfrm>
                <a:off x="9300882" y="4523103"/>
                <a:ext cx="362733" cy="359106"/>
              </a:xfrm>
              <a:custGeom>
                <a:avLst/>
                <a:gdLst/>
                <a:ahLst/>
                <a:cxnLst>
                  <a:cxn ang="0">
                    <a:pos x="1329" y="160"/>
                  </a:cxn>
                  <a:cxn ang="0">
                    <a:pos x="1045" y="28"/>
                  </a:cxn>
                  <a:cxn ang="0">
                    <a:pos x="220" y="282"/>
                  </a:cxn>
                  <a:cxn ang="0">
                    <a:pos x="47" y="592"/>
                  </a:cxn>
                  <a:cxn ang="0">
                    <a:pos x="350" y="1503"/>
                  </a:cxn>
                  <a:cxn ang="0">
                    <a:pos x="600" y="1628"/>
                  </a:cxn>
                  <a:cxn ang="0">
                    <a:pos x="1236" y="1564"/>
                  </a:cxn>
                  <a:cxn ang="0">
                    <a:pos x="1647" y="1034"/>
                  </a:cxn>
                  <a:cxn ang="0">
                    <a:pos x="1514" y="463"/>
                  </a:cxn>
                  <a:cxn ang="0">
                    <a:pos x="1456" y="368"/>
                  </a:cxn>
                  <a:cxn ang="0">
                    <a:pos x="1198" y="647"/>
                  </a:cxn>
                  <a:cxn ang="0">
                    <a:pos x="1422" y="844"/>
                  </a:cxn>
                  <a:cxn ang="0">
                    <a:pos x="881" y="266"/>
                  </a:cxn>
                  <a:cxn ang="0">
                    <a:pos x="759" y="476"/>
                  </a:cxn>
                  <a:cxn ang="0">
                    <a:pos x="489" y="721"/>
                  </a:cxn>
                  <a:cxn ang="0">
                    <a:pos x="572" y="354"/>
                  </a:cxn>
                  <a:cxn ang="0">
                    <a:pos x="865" y="622"/>
                  </a:cxn>
                  <a:cxn ang="0">
                    <a:pos x="940" y="645"/>
                  </a:cxn>
                  <a:cxn ang="0">
                    <a:pos x="857" y="918"/>
                  </a:cxn>
                  <a:cxn ang="0">
                    <a:pos x="1196" y="566"/>
                  </a:cxn>
                  <a:cxn ang="0">
                    <a:pos x="1352" y="417"/>
                  </a:cxn>
                  <a:cxn ang="0">
                    <a:pos x="1342" y="451"/>
                  </a:cxn>
                  <a:cxn ang="0">
                    <a:pos x="1302" y="250"/>
                  </a:cxn>
                  <a:cxn ang="0">
                    <a:pos x="1098" y="127"/>
                  </a:cxn>
                  <a:cxn ang="0">
                    <a:pos x="1110" y="581"/>
                  </a:cxn>
                  <a:cxn ang="0">
                    <a:pos x="1022" y="104"/>
                  </a:cxn>
                  <a:cxn ang="0">
                    <a:pos x="791" y="89"/>
                  </a:cxn>
                  <a:cxn ang="0">
                    <a:pos x="793" y="90"/>
                  </a:cxn>
                  <a:cxn ang="0">
                    <a:pos x="641" y="223"/>
                  </a:cxn>
                  <a:cxn ang="0">
                    <a:pos x="760" y="203"/>
                  </a:cxn>
                  <a:cxn ang="0">
                    <a:pos x="632" y="92"/>
                  </a:cxn>
                  <a:cxn ang="0">
                    <a:pos x="609" y="98"/>
                  </a:cxn>
                  <a:cxn ang="0">
                    <a:pos x="362" y="287"/>
                  </a:cxn>
                  <a:cxn ang="0">
                    <a:pos x="509" y="298"/>
                  </a:cxn>
                  <a:cxn ang="0">
                    <a:pos x="122" y="615"/>
                  </a:cxn>
                  <a:cxn ang="0">
                    <a:pos x="255" y="428"/>
                  </a:cxn>
                  <a:cxn ang="0">
                    <a:pos x="286" y="1340"/>
                  </a:cxn>
                  <a:cxn ang="0">
                    <a:pos x="310" y="1209"/>
                  </a:cxn>
                  <a:cxn ang="0">
                    <a:pos x="217" y="1006"/>
                  </a:cxn>
                  <a:cxn ang="0">
                    <a:pos x="295" y="588"/>
                  </a:cxn>
                  <a:cxn ang="0">
                    <a:pos x="348" y="1061"/>
                  </a:cxn>
                  <a:cxn ang="0">
                    <a:pos x="634" y="1382"/>
                  </a:cxn>
                  <a:cxn ang="0">
                    <a:pos x="436" y="1046"/>
                  </a:cxn>
                  <a:cxn ang="0">
                    <a:pos x="399" y="1176"/>
                  </a:cxn>
                  <a:cxn ang="0">
                    <a:pos x="990" y="1444"/>
                  </a:cxn>
                  <a:cxn ang="0">
                    <a:pos x="1108" y="1024"/>
                  </a:cxn>
                  <a:cxn ang="0">
                    <a:pos x="732" y="1329"/>
                  </a:cxn>
                  <a:cxn ang="0">
                    <a:pos x="1263" y="1407"/>
                  </a:cxn>
                  <a:cxn ang="0">
                    <a:pos x="1394" y="1262"/>
                  </a:cxn>
                  <a:cxn ang="0">
                    <a:pos x="1126" y="1296"/>
                  </a:cxn>
                  <a:cxn ang="0">
                    <a:pos x="1395" y="1260"/>
                  </a:cxn>
                  <a:cxn ang="0">
                    <a:pos x="1417" y="475"/>
                  </a:cxn>
                  <a:cxn ang="0">
                    <a:pos x="1515" y="736"/>
                  </a:cxn>
                  <a:cxn ang="0">
                    <a:pos x="1552" y="1078"/>
                  </a:cxn>
                  <a:cxn ang="0">
                    <a:pos x="1497" y="1170"/>
                  </a:cxn>
                  <a:cxn ang="0">
                    <a:pos x="1561" y="1051"/>
                  </a:cxn>
                </a:cxnLst>
                <a:rect l="0" t="0" r="r" b="b"/>
                <a:pathLst>
                  <a:path w="1678" h="1666">
                    <a:moveTo>
                      <a:pt x="1621" y="547"/>
                    </a:moveTo>
                    <a:cubicBezTo>
                      <a:pt x="1570" y="408"/>
                      <a:pt x="1481" y="283"/>
                      <a:pt x="1364" y="187"/>
                    </a:cubicBezTo>
                    <a:cubicBezTo>
                      <a:pt x="1359" y="184"/>
                      <a:pt x="1355" y="180"/>
                      <a:pt x="1350" y="176"/>
                    </a:cubicBezTo>
                    <a:cubicBezTo>
                      <a:pt x="1343" y="171"/>
                      <a:pt x="1336" y="166"/>
                      <a:pt x="1329" y="160"/>
                    </a:cubicBezTo>
                    <a:cubicBezTo>
                      <a:pt x="1267" y="115"/>
                      <a:pt x="1197" y="78"/>
                      <a:pt x="1121" y="51"/>
                    </a:cubicBezTo>
                    <a:cubicBezTo>
                      <a:pt x="1118" y="50"/>
                      <a:pt x="1115" y="49"/>
                      <a:pt x="1112" y="48"/>
                    </a:cubicBezTo>
                    <a:cubicBezTo>
                      <a:pt x="1102" y="44"/>
                      <a:pt x="1092" y="41"/>
                      <a:pt x="1082" y="38"/>
                    </a:cubicBezTo>
                    <a:cubicBezTo>
                      <a:pt x="1070" y="35"/>
                      <a:pt x="1058" y="31"/>
                      <a:pt x="1045" y="28"/>
                    </a:cubicBezTo>
                    <a:cubicBezTo>
                      <a:pt x="967" y="8"/>
                      <a:pt x="888" y="0"/>
                      <a:pt x="811" y="3"/>
                    </a:cubicBezTo>
                    <a:cubicBezTo>
                      <a:pt x="802" y="3"/>
                      <a:pt x="793" y="4"/>
                      <a:pt x="785" y="4"/>
                    </a:cubicBezTo>
                    <a:cubicBezTo>
                      <a:pt x="628" y="15"/>
                      <a:pt x="478" y="70"/>
                      <a:pt x="353" y="161"/>
                    </a:cubicBezTo>
                    <a:cubicBezTo>
                      <a:pt x="305" y="196"/>
                      <a:pt x="260" y="237"/>
                      <a:pt x="220" y="282"/>
                    </a:cubicBezTo>
                    <a:cubicBezTo>
                      <a:pt x="180" y="327"/>
                      <a:pt x="145" y="377"/>
                      <a:pt x="115" y="431"/>
                    </a:cubicBezTo>
                    <a:cubicBezTo>
                      <a:pt x="93" y="470"/>
                      <a:pt x="74" y="512"/>
                      <a:pt x="59" y="556"/>
                    </a:cubicBezTo>
                    <a:cubicBezTo>
                      <a:pt x="58" y="558"/>
                      <a:pt x="57" y="560"/>
                      <a:pt x="56" y="563"/>
                    </a:cubicBezTo>
                    <a:cubicBezTo>
                      <a:pt x="53" y="572"/>
                      <a:pt x="50" y="582"/>
                      <a:pt x="47" y="592"/>
                    </a:cubicBezTo>
                    <a:cubicBezTo>
                      <a:pt x="2" y="738"/>
                      <a:pt x="0" y="888"/>
                      <a:pt x="34" y="1028"/>
                    </a:cubicBezTo>
                    <a:cubicBezTo>
                      <a:pt x="51" y="1096"/>
                      <a:pt x="76" y="1162"/>
                      <a:pt x="109" y="1224"/>
                    </a:cubicBezTo>
                    <a:cubicBezTo>
                      <a:pt x="151" y="1304"/>
                      <a:pt x="208" y="1378"/>
                      <a:pt x="275" y="1441"/>
                    </a:cubicBezTo>
                    <a:cubicBezTo>
                      <a:pt x="299" y="1463"/>
                      <a:pt x="324" y="1484"/>
                      <a:pt x="350" y="1503"/>
                    </a:cubicBezTo>
                    <a:cubicBezTo>
                      <a:pt x="414" y="1549"/>
                      <a:pt x="485" y="1588"/>
                      <a:pt x="563" y="1615"/>
                    </a:cubicBezTo>
                    <a:cubicBezTo>
                      <a:pt x="566" y="1616"/>
                      <a:pt x="568" y="1617"/>
                      <a:pt x="571" y="1618"/>
                    </a:cubicBezTo>
                    <a:cubicBezTo>
                      <a:pt x="580" y="1621"/>
                      <a:pt x="590" y="1625"/>
                      <a:pt x="599" y="1627"/>
                    </a:cubicBezTo>
                    <a:cubicBezTo>
                      <a:pt x="600" y="1628"/>
                      <a:pt x="600" y="1628"/>
                      <a:pt x="600" y="1628"/>
                    </a:cubicBezTo>
                    <a:cubicBezTo>
                      <a:pt x="613" y="1632"/>
                      <a:pt x="626" y="1635"/>
                      <a:pt x="638" y="1638"/>
                    </a:cubicBezTo>
                    <a:cubicBezTo>
                      <a:pt x="719" y="1659"/>
                      <a:pt x="800" y="1666"/>
                      <a:pt x="879" y="1663"/>
                    </a:cubicBezTo>
                    <a:cubicBezTo>
                      <a:pt x="912" y="1661"/>
                      <a:pt x="944" y="1658"/>
                      <a:pt x="976" y="1653"/>
                    </a:cubicBezTo>
                    <a:cubicBezTo>
                      <a:pt x="1067" y="1638"/>
                      <a:pt x="1155" y="1607"/>
                      <a:pt x="1236" y="1564"/>
                    </a:cubicBezTo>
                    <a:cubicBezTo>
                      <a:pt x="1298" y="1531"/>
                      <a:pt x="1355" y="1489"/>
                      <a:pt x="1407" y="1441"/>
                    </a:cubicBezTo>
                    <a:cubicBezTo>
                      <a:pt x="1504" y="1352"/>
                      <a:pt x="1581" y="1237"/>
                      <a:pt x="1627" y="1103"/>
                    </a:cubicBezTo>
                    <a:cubicBezTo>
                      <a:pt x="1630" y="1094"/>
                      <a:pt x="1633" y="1084"/>
                      <a:pt x="1636" y="1074"/>
                    </a:cubicBezTo>
                    <a:cubicBezTo>
                      <a:pt x="1640" y="1061"/>
                      <a:pt x="1644" y="1047"/>
                      <a:pt x="1647" y="1034"/>
                    </a:cubicBezTo>
                    <a:cubicBezTo>
                      <a:pt x="1659" y="985"/>
                      <a:pt x="1667" y="936"/>
                      <a:pt x="1670" y="887"/>
                    </a:cubicBezTo>
                    <a:cubicBezTo>
                      <a:pt x="1678" y="770"/>
                      <a:pt x="1660" y="654"/>
                      <a:pt x="1621" y="547"/>
                    </a:cubicBezTo>
                    <a:close/>
                    <a:moveTo>
                      <a:pt x="1456" y="368"/>
                    </a:moveTo>
                    <a:cubicBezTo>
                      <a:pt x="1480" y="399"/>
                      <a:pt x="1499" y="431"/>
                      <a:pt x="1514" y="463"/>
                    </a:cubicBezTo>
                    <a:cubicBezTo>
                      <a:pt x="1496" y="443"/>
                      <a:pt x="1478" y="423"/>
                      <a:pt x="1459" y="405"/>
                    </a:cubicBezTo>
                    <a:cubicBezTo>
                      <a:pt x="1451" y="393"/>
                      <a:pt x="1442" y="381"/>
                      <a:pt x="1433" y="370"/>
                    </a:cubicBezTo>
                    <a:cubicBezTo>
                      <a:pt x="1432" y="358"/>
                      <a:pt x="1430" y="346"/>
                      <a:pt x="1428" y="334"/>
                    </a:cubicBezTo>
                    <a:cubicBezTo>
                      <a:pt x="1438" y="345"/>
                      <a:pt x="1448" y="356"/>
                      <a:pt x="1456" y="368"/>
                    </a:cubicBezTo>
                    <a:close/>
                    <a:moveTo>
                      <a:pt x="1422" y="844"/>
                    </a:moveTo>
                    <a:cubicBezTo>
                      <a:pt x="1381" y="876"/>
                      <a:pt x="1330" y="901"/>
                      <a:pt x="1271" y="919"/>
                    </a:cubicBezTo>
                    <a:cubicBezTo>
                      <a:pt x="1248" y="926"/>
                      <a:pt x="1223" y="931"/>
                      <a:pt x="1198" y="936"/>
                    </a:cubicBezTo>
                    <a:cubicBezTo>
                      <a:pt x="1207" y="836"/>
                      <a:pt x="1207" y="739"/>
                      <a:pt x="1198" y="647"/>
                    </a:cubicBezTo>
                    <a:cubicBezTo>
                      <a:pt x="1205" y="646"/>
                      <a:pt x="1212" y="644"/>
                      <a:pt x="1218" y="642"/>
                    </a:cubicBezTo>
                    <a:cubicBezTo>
                      <a:pt x="1261" y="629"/>
                      <a:pt x="1300" y="610"/>
                      <a:pt x="1333" y="584"/>
                    </a:cubicBezTo>
                    <a:cubicBezTo>
                      <a:pt x="1343" y="601"/>
                      <a:pt x="1351" y="619"/>
                      <a:pt x="1359" y="637"/>
                    </a:cubicBezTo>
                    <a:cubicBezTo>
                      <a:pt x="1389" y="702"/>
                      <a:pt x="1410" y="772"/>
                      <a:pt x="1422" y="844"/>
                    </a:cubicBezTo>
                    <a:close/>
                    <a:moveTo>
                      <a:pt x="702" y="422"/>
                    </a:moveTo>
                    <a:cubicBezTo>
                      <a:pt x="697" y="416"/>
                      <a:pt x="692" y="410"/>
                      <a:pt x="688" y="405"/>
                    </a:cubicBezTo>
                    <a:cubicBezTo>
                      <a:pt x="667" y="377"/>
                      <a:pt x="652" y="348"/>
                      <a:pt x="644" y="320"/>
                    </a:cubicBezTo>
                    <a:cubicBezTo>
                      <a:pt x="720" y="289"/>
                      <a:pt x="800" y="271"/>
                      <a:pt x="881" y="266"/>
                    </a:cubicBezTo>
                    <a:cubicBezTo>
                      <a:pt x="819" y="308"/>
                      <a:pt x="759" y="360"/>
                      <a:pt x="702" y="422"/>
                    </a:cubicBezTo>
                    <a:close/>
                    <a:moveTo>
                      <a:pt x="960" y="310"/>
                    </a:moveTo>
                    <a:cubicBezTo>
                      <a:pt x="888" y="547"/>
                      <a:pt x="888" y="547"/>
                      <a:pt x="888" y="547"/>
                    </a:cubicBezTo>
                    <a:cubicBezTo>
                      <a:pt x="839" y="528"/>
                      <a:pt x="796" y="504"/>
                      <a:pt x="759" y="476"/>
                    </a:cubicBezTo>
                    <a:cubicBezTo>
                      <a:pt x="784" y="449"/>
                      <a:pt x="809" y="425"/>
                      <a:pt x="834" y="403"/>
                    </a:cubicBezTo>
                    <a:cubicBezTo>
                      <a:pt x="875" y="366"/>
                      <a:pt x="917" y="335"/>
                      <a:pt x="960" y="310"/>
                    </a:cubicBezTo>
                    <a:close/>
                    <a:moveTo>
                      <a:pt x="650" y="481"/>
                    </a:moveTo>
                    <a:cubicBezTo>
                      <a:pt x="591" y="552"/>
                      <a:pt x="538" y="633"/>
                      <a:pt x="489" y="721"/>
                    </a:cubicBezTo>
                    <a:cubicBezTo>
                      <a:pt x="465" y="698"/>
                      <a:pt x="443" y="674"/>
                      <a:pt x="424" y="649"/>
                    </a:cubicBezTo>
                    <a:cubicBezTo>
                      <a:pt x="392" y="607"/>
                      <a:pt x="368" y="564"/>
                      <a:pt x="353" y="520"/>
                    </a:cubicBezTo>
                    <a:cubicBezTo>
                      <a:pt x="411" y="459"/>
                      <a:pt x="477" y="407"/>
                      <a:pt x="548" y="366"/>
                    </a:cubicBezTo>
                    <a:cubicBezTo>
                      <a:pt x="556" y="362"/>
                      <a:pt x="564" y="358"/>
                      <a:pt x="572" y="354"/>
                    </a:cubicBezTo>
                    <a:cubicBezTo>
                      <a:pt x="583" y="388"/>
                      <a:pt x="602" y="422"/>
                      <a:pt x="625" y="453"/>
                    </a:cubicBezTo>
                    <a:cubicBezTo>
                      <a:pt x="633" y="463"/>
                      <a:pt x="641" y="472"/>
                      <a:pt x="650" y="481"/>
                    </a:cubicBezTo>
                    <a:close/>
                    <a:moveTo>
                      <a:pt x="708" y="535"/>
                    </a:moveTo>
                    <a:cubicBezTo>
                      <a:pt x="752" y="570"/>
                      <a:pt x="805" y="600"/>
                      <a:pt x="865" y="622"/>
                    </a:cubicBezTo>
                    <a:cubicBezTo>
                      <a:pt x="782" y="895"/>
                      <a:pt x="782" y="895"/>
                      <a:pt x="782" y="895"/>
                    </a:cubicBezTo>
                    <a:cubicBezTo>
                      <a:pt x="694" y="865"/>
                      <a:pt x="616" y="822"/>
                      <a:pt x="551" y="773"/>
                    </a:cubicBezTo>
                    <a:cubicBezTo>
                      <a:pt x="598" y="685"/>
                      <a:pt x="651" y="605"/>
                      <a:pt x="708" y="535"/>
                    </a:cubicBezTo>
                    <a:close/>
                    <a:moveTo>
                      <a:pt x="940" y="645"/>
                    </a:moveTo>
                    <a:cubicBezTo>
                      <a:pt x="1002" y="660"/>
                      <a:pt x="1063" y="664"/>
                      <a:pt x="1120" y="660"/>
                    </a:cubicBezTo>
                    <a:cubicBezTo>
                      <a:pt x="1121" y="668"/>
                      <a:pt x="1122" y="675"/>
                      <a:pt x="1122" y="683"/>
                    </a:cubicBezTo>
                    <a:cubicBezTo>
                      <a:pt x="1129" y="766"/>
                      <a:pt x="1127" y="854"/>
                      <a:pt x="1118" y="945"/>
                    </a:cubicBezTo>
                    <a:cubicBezTo>
                      <a:pt x="1036" y="950"/>
                      <a:pt x="947" y="941"/>
                      <a:pt x="857" y="918"/>
                    </a:cubicBezTo>
                    <a:lnTo>
                      <a:pt x="940" y="645"/>
                    </a:lnTo>
                    <a:close/>
                    <a:moveTo>
                      <a:pt x="1126" y="341"/>
                    </a:moveTo>
                    <a:cubicBezTo>
                      <a:pt x="1190" y="390"/>
                      <a:pt x="1246" y="449"/>
                      <a:pt x="1292" y="516"/>
                    </a:cubicBezTo>
                    <a:cubicBezTo>
                      <a:pt x="1267" y="538"/>
                      <a:pt x="1234" y="555"/>
                      <a:pt x="1196" y="566"/>
                    </a:cubicBezTo>
                    <a:cubicBezTo>
                      <a:pt x="1193" y="567"/>
                      <a:pt x="1191" y="568"/>
                      <a:pt x="1188" y="568"/>
                    </a:cubicBezTo>
                    <a:cubicBezTo>
                      <a:pt x="1184" y="544"/>
                      <a:pt x="1179" y="519"/>
                      <a:pt x="1174" y="495"/>
                    </a:cubicBezTo>
                    <a:cubicBezTo>
                      <a:pt x="1162" y="441"/>
                      <a:pt x="1145" y="389"/>
                      <a:pt x="1126" y="341"/>
                    </a:cubicBezTo>
                    <a:close/>
                    <a:moveTo>
                      <a:pt x="1352" y="417"/>
                    </a:moveTo>
                    <a:cubicBezTo>
                      <a:pt x="1351" y="423"/>
                      <a:pt x="1350" y="429"/>
                      <a:pt x="1348" y="434"/>
                    </a:cubicBezTo>
                    <a:cubicBezTo>
                      <a:pt x="1348" y="435"/>
                      <a:pt x="1347" y="437"/>
                      <a:pt x="1347" y="438"/>
                    </a:cubicBezTo>
                    <a:cubicBezTo>
                      <a:pt x="1347" y="439"/>
                      <a:pt x="1346" y="441"/>
                      <a:pt x="1345" y="442"/>
                    </a:cubicBezTo>
                    <a:cubicBezTo>
                      <a:pt x="1344" y="445"/>
                      <a:pt x="1343" y="448"/>
                      <a:pt x="1342" y="451"/>
                    </a:cubicBezTo>
                    <a:cubicBezTo>
                      <a:pt x="1318" y="417"/>
                      <a:pt x="1291" y="385"/>
                      <a:pt x="1262" y="356"/>
                    </a:cubicBezTo>
                    <a:cubicBezTo>
                      <a:pt x="1294" y="374"/>
                      <a:pt x="1324" y="394"/>
                      <a:pt x="1352" y="417"/>
                    </a:cubicBezTo>
                    <a:close/>
                    <a:moveTo>
                      <a:pt x="1297" y="243"/>
                    </a:moveTo>
                    <a:cubicBezTo>
                      <a:pt x="1299" y="245"/>
                      <a:pt x="1301" y="247"/>
                      <a:pt x="1302" y="250"/>
                    </a:cubicBezTo>
                    <a:cubicBezTo>
                      <a:pt x="1317" y="269"/>
                      <a:pt x="1329" y="289"/>
                      <a:pt x="1338" y="309"/>
                    </a:cubicBezTo>
                    <a:cubicBezTo>
                      <a:pt x="1291" y="279"/>
                      <a:pt x="1240" y="254"/>
                      <a:pt x="1186" y="234"/>
                    </a:cubicBezTo>
                    <a:cubicBezTo>
                      <a:pt x="1224" y="232"/>
                      <a:pt x="1261" y="235"/>
                      <a:pt x="1297" y="243"/>
                    </a:cubicBezTo>
                    <a:close/>
                    <a:moveTo>
                      <a:pt x="1098" y="127"/>
                    </a:moveTo>
                    <a:cubicBezTo>
                      <a:pt x="1122" y="136"/>
                      <a:pt x="1146" y="146"/>
                      <a:pt x="1169" y="157"/>
                    </a:cubicBezTo>
                    <a:cubicBezTo>
                      <a:pt x="1141" y="159"/>
                      <a:pt x="1112" y="164"/>
                      <a:pt x="1084" y="172"/>
                    </a:cubicBezTo>
                    <a:lnTo>
                      <a:pt x="1098" y="127"/>
                    </a:lnTo>
                    <a:close/>
                    <a:moveTo>
                      <a:pt x="1110" y="581"/>
                    </a:moveTo>
                    <a:cubicBezTo>
                      <a:pt x="1064" y="585"/>
                      <a:pt x="1014" y="581"/>
                      <a:pt x="963" y="570"/>
                    </a:cubicBezTo>
                    <a:cubicBezTo>
                      <a:pt x="1035" y="332"/>
                      <a:pt x="1035" y="332"/>
                      <a:pt x="1035" y="332"/>
                    </a:cubicBezTo>
                    <a:cubicBezTo>
                      <a:pt x="1070" y="404"/>
                      <a:pt x="1095" y="488"/>
                      <a:pt x="1110" y="581"/>
                    </a:cubicBezTo>
                    <a:close/>
                    <a:moveTo>
                      <a:pt x="1022" y="104"/>
                    </a:moveTo>
                    <a:cubicBezTo>
                      <a:pt x="1009" y="148"/>
                      <a:pt x="1009" y="148"/>
                      <a:pt x="1009" y="148"/>
                    </a:cubicBezTo>
                    <a:cubicBezTo>
                      <a:pt x="990" y="127"/>
                      <a:pt x="969" y="107"/>
                      <a:pt x="947" y="89"/>
                    </a:cubicBezTo>
                    <a:cubicBezTo>
                      <a:pt x="972" y="93"/>
                      <a:pt x="997" y="97"/>
                      <a:pt x="1022" y="104"/>
                    </a:cubicBezTo>
                    <a:close/>
                    <a:moveTo>
                      <a:pt x="791" y="89"/>
                    </a:moveTo>
                    <a:cubicBezTo>
                      <a:pt x="792" y="90"/>
                      <a:pt x="792" y="90"/>
                      <a:pt x="793" y="90"/>
                    </a:cubicBezTo>
                    <a:cubicBezTo>
                      <a:pt x="793" y="89"/>
                      <a:pt x="793" y="89"/>
                      <a:pt x="793" y="89"/>
                    </a:cubicBezTo>
                    <a:cubicBezTo>
                      <a:pt x="793" y="89"/>
                      <a:pt x="793" y="89"/>
                      <a:pt x="793" y="89"/>
                    </a:cubicBezTo>
                    <a:cubicBezTo>
                      <a:pt x="793" y="90"/>
                      <a:pt x="793" y="90"/>
                      <a:pt x="793" y="90"/>
                    </a:cubicBezTo>
                    <a:cubicBezTo>
                      <a:pt x="827" y="103"/>
                      <a:pt x="860" y="121"/>
                      <a:pt x="889" y="144"/>
                    </a:cubicBezTo>
                    <a:cubicBezTo>
                      <a:pt x="833" y="130"/>
                      <a:pt x="776" y="123"/>
                      <a:pt x="720" y="122"/>
                    </a:cubicBezTo>
                    <a:cubicBezTo>
                      <a:pt x="741" y="109"/>
                      <a:pt x="764" y="98"/>
                      <a:pt x="791" y="89"/>
                    </a:cubicBezTo>
                    <a:close/>
                    <a:moveTo>
                      <a:pt x="641" y="223"/>
                    </a:moveTo>
                    <a:cubicBezTo>
                      <a:pt x="642" y="222"/>
                      <a:pt x="642" y="221"/>
                      <a:pt x="642" y="220"/>
                    </a:cubicBezTo>
                    <a:cubicBezTo>
                      <a:pt x="643" y="218"/>
                      <a:pt x="644" y="215"/>
                      <a:pt x="645" y="212"/>
                    </a:cubicBezTo>
                    <a:cubicBezTo>
                      <a:pt x="646" y="209"/>
                      <a:pt x="647" y="206"/>
                      <a:pt x="648" y="203"/>
                    </a:cubicBezTo>
                    <a:cubicBezTo>
                      <a:pt x="685" y="200"/>
                      <a:pt x="722" y="200"/>
                      <a:pt x="760" y="203"/>
                    </a:cubicBezTo>
                    <a:cubicBezTo>
                      <a:pt x="718" y="211"/>
                      <a:pt x="678" y="223"/>
                      <a:pt x="638" y="238"/>
                    </a:cubicBezTo>
                    <a:cubicBezTo>
                      <a:pt x="639" y="233"/>
                      <a:pt x="640" y="228"/>
                      <a:pt x="641" y="223"/>
                    </a:cubicBezTo>
                    <a:close/>
                    <a:moveTo>
                      <a:pt x="609" y="98"/>
                    </a:moveTo>
                    <a:cubicBezTo>
                      <a:pt x="616" y="96"/>
                      <a:pt x="624" y="94"/>
                      <a:pt x="632" y="92"/>
                    </a:cubicBezTo>
                    <a:cubicBezTo>
                      <a:pt x="623" y="100"/>
                      <a:pt x="615" y="109"/>
                      <a:pt x="608" y="119"/>
                    </a:cubicBezTo>
                    <a:cubicBezTo>
                      <a:pt x="593" y="124"/>
                      <a:pt x="578" y="129"/>
                      <a:pt x="564" y="135"/>
                    </a:cubicBezTo>
                    <a:cubicBezTo>
                      <a:pt x="538" y="140"/>
                      <a:pt x="512" y="146"/>
                      <a:pt x="487" y="153"/>
                    </a:cubicBezTo>
                    <a:cubicBezTo>
                      <a:pt x="522" y="130"/>
                      <a:pt x="563" y="112"/>
                      <a:pt x="609" y="98"/>
                    </a:cubicBezTo>
                    <a:close/>
                    <a:moveTo>
                      <a:pt x="335" y="377"/>
                    </a:moveTo>
                    <a:cubicBezTo>
                      <a:pt x="337" y="361"/>
                      <a:pt x="341" y="344"/>
                      <a:pt x="345" y="328"/>
                    </a:cubicBezTo>
                    <a:cubicBezTo>
                      <a:pt x="347" y="323"/>
                      <a:pt x="348" y="319"/>
                      <a:pt x="350" y="314"/>
                    </a:cubicBezTo>
                    <a:cubicBezTo>
                      <a:pt x="353" y="305"/>
                      <a:pt x="357" y="296"/>
                      <a:pt x="362" y="287"/>
                    </a:cubicBezTo>
                    <a:cubicBezTo>
                      <a:pt x="425" y="254"/>
                      <a:pt x="493" y="230"/>
                      <a:pt x="562" y="216"/>
                    </a:cubicBezTo>
                    <a:cubicBezTo>
                      <a:pt x="561" y="220"/>
                      <a:pt x="560" y="225"/>
                      <a:pt x="559" y="230"/>
                    </a:cubicBezTo>
                    <a:cubicBezTo>
                      <a:pt x="557" y="244"/>
                      <a:pt x="556" y="258"/>
                      <a:pt x="557" y="273"/>
                    </a:cubicBezTo>
                    <a:cubicBezTo>
                      <a:pt x="541" y="281"/>
                      <a:pt x="525" y="289"/>
                      <a:pt x="509" y="298"/>
                    </a:cubicBezTo>
                    <a:cubicBezTo>
                      <a:pt x="447" y="333"/>
                      <a:pt x="388" y="377"/>
                      <a:pt x="334" y="428"/>
                    </a:cubicBezTo>
                    <a:cubicBezTo>
                      <a:pt x="333" y="411"/>
                      <a:pt x="333" y="394"/>
                      <a:pt x="335" y="377"/>
                    </a:cubicBezTo>
                    <a:close/>
                    <a:moveTo>
                      <a:pt x="122" y="615"/>
                    </a:moveTo>
                    <a:cubicBezTo>
                      <a:pt x="122" y="615"/>
                      <a:pt x="122" y="615"/>
                      <a:pt x="122" y="615"/>
                    </a:cubicBezTo>
                    <a:cubicBezTo>
                      <a:pt x="122" y="615"/>
                      <a:pt x="123" y="614"/>
                      <a:pt x="123" y="614"/>
                    </a:cubicBezTo>
                    <a:cubicBezTo>
                      <a:pt x="125" y="605"/>
                      <a:pt x="128" y="597"/>
                      <a:pt x="131" y="588"/>
                    </a:cubicBezTo>
                    <a:cubicBezTo>
                      <a:pt x="160" y="502"/>
                      <a:pt x="204" y="425"/>
                      <a:pt x="258" y="359"/>
                    </a:cubicBezTo>
                    <a:cubicBezTo>
                      <a:pt x="255" y="382"/>
                      <a:pt x="254" y="405"/>
                      <a:pt x="255" y="428"/>
                    </a:cubicBezTo>
                    <a:cubicBezTo>
                      <a:pt x="256" y="452"/>
                      <a:pt x="260" y="476"/>
                      <a:pt x="265" y="500"/>
                    </a:cubicBezTo>
                    <a:cubicBezTo>
                      <a:pt x="202" y="573"/>
                      <a:pt x="150" y="658"/>
                      <a:pt x="109" y="751"/>
                    </a:cubicBezTo>
                    <a:cubicBezTo>
                      <a:pt x="105" y="705"/>
                      <a:pt x="109" y="659"/>
                      <a:pt x="122" y="615"/>
                    </a:cubicBezTo>
                    <a:close/>
                    <a:moveTo>
                      <a:pt x="286" y="1340"/>
                    </a:moveTo>
                    <a:cubicBezTo>
                      <a:pt x="204" y="1250"/>
                      <a:pt x="145" y="1141"/>
                      <a:pt x="114" y="1023"/>
                    </a:cubicBezTo>
                    <a:cubicBezTo>
                      <a:pt x="115" y="1015"/>
                      <a:pt x="116" y="1008"/>
                      <a:pt x="118" y="1001"/>
                    </a:cubicBezTo>
                    <a:cubicBezTo>
                      <a:pt x="129" y="1019"/>
                      <a:pt x="141" y="1036"/>
                      <a:pt x="155" y="1054"/>
                    </a:cubicBezTo>
                    <a:cubicBezTo>
                      <a:pt x="197" y="1109"/>
                      <a:pt x="250" y="1162"/>
                      <a:pt x="310" y="1209"/>
                    </a:cubicBezTo>
                    <a:cubicBezTo>
                      <a:pt x="300" y="1253"/>
                      <a:pt x="293" y="1297"/>
                      <a:pt x="286" y="1340"/>
                    </a:cubicBezTo>
                    <a:close/>
                    <a:moveTo>
                      <a:pt x="348" y="1061"/>
                    </a:moveTo>
                    <a:cubicBezTo>
                      <a:pt x="342" y="1082"/>
                      <a:pt x="336" y="1103"/>
                      <a:pt x="331" y="1124"/>
                    </a:cubicBezTo>
                    <a:cubicBezTo>
                      <a:pt x="287" y="1087"/>
                      <a:pt x="249" y="1047"/>
                      <a:pt x="217" y="1006"/>
                    </a:cubicBezTo>
                    <a:cubicBezTo>
                      <a:pt x="187" y="966"/>
                      <a:pt x="163" y="925"/>
                      <a:pt x="145" y="884"/>
                    </a:cubicBezTo>
                    <a:cubicBezTo>
                      <a:pt x="145" y="883"/>
                      <a:pt x="145" y="882"/>
                      <a:pt x="146" y="881"/>
                    </a:cubicBezTo>
                    <a:cubicBezTo>
                      <a:pt x="149" y="871"/>
                      <a:pt x="152" y="861"/>
                      <a:pt x="155" y="851"/>
                    </a:cubicBezTo>
                    <a:cubicBezTo>
                      <a:pt x="189" y="753"/>
                      <a:pt x="237" y="665"/>
                      <a:pt x="295" y="588"/>
                    </a:cubicBezTo>
                    <a:cubicBezTo>
                      <a:pt x="312" y="626"/>
                      <a:pt x="335" y="662"/>
                      <a:pt x="361" y="697"/>
                    </a:cubicBezTo>
                    <a:cubicBezTo>
                      <a:pt x="387" y="731"/>
                      <a:pt x="418" y="764"/>
                      <a:pt x="452" y="794"/>
                    </a:cubicBezTo>
                    <a:cubicBezTo>
                      <a:pt x="418" y="866"/>
                      <a:pt x="387" y="942"/>
                      <a:pt x="361" y="1022"/>
                    </a:cubicBezTo>
                    <a:cubicBezTo>
                      <a:pt x="357" y="1035"/>
                      <a:pt x="352" y="1048"/>
                      <a:pt x="348" y="1061"/>
                    </a:cubicBezTo>
                    <a:close/>
                    <a:moveTo>
                      <a:pt x="586" y="1540"/>
                    </a:moveTo>
                    <a:cubicBezTo>
                      <a:pt x="500" y="1509"/>
                      <a:pt x="423" y="1464"/>
                      <a:pt x="357" y="1408"/>
                    </a:cubicBezTo>
                    <a:cubicBezTo>
                      <a:pt x="363" y="1359"/>
                      <a:pt x="370" y="1309"/>
                      <a:pt x="380" y="1259"/>
                    </a:cubicBezTo>
                    <a:cubicBezTo>
                      <a:pt x="456" y="1308"/>
                      <a:pt x="541" y="1350"/>
                      <a:pt x="634" y="1382"/>
                    </a:cubicBezTo>
                    <a:lnTo>
                      <a:pt x="586" y="1540"/>
                    </a:lnTo>
                    <a:close/>
                    <a:moveTo>
                      <a:pt x="399" y="1176"/>
                    </a:moveTo>
                    <a:cubicBezTo>
                      <a:pt x="406" y="1146"/>
                      <a:pt x="414" y="1115"/>
                      <a:pt x="424" y="1084"/>
                    </a:cubicBezTo>
                    <a:cubicBezTo>
                      <a:pt x="428" y="1072"/>
                      <a:pt x="432" y="1059"/>
                      <a:pt x="436" y="1046"/>
                    </a:cubicBezTo>
                    <a:cubicBezTo>
                      <a:pt x="459" y="976"/>
                      <a:pt x="486" y="908"/>
                      <a:pt x="515" y="845"/>
                    </a:cubicBezTo>
                    <a:cubicBezTo>
                      <a:pt x="586" y="896"/>
                      <a:pt x="668" y="939"/>
                      <a:pt x="759" y="971"/>
                    </a:cubicBezTo>
                    <a:cubicBezTo>
                      <a:pt x="657" y="1306"/>
                      <a:pt x="657" y="1306"/>
                      <a:pt x="657" y="1306"/>
                    </a:cubicBezTo>
                    <a:cubicBezTo>
                      <a:pt x="560" y="1273"/>
                      <a:pt x="473" y="1228"/>
                      <a:pt x="399" y="1176"/>
                    </a:cubicBezTo>
                    <a:close/>
                    <a:moveTo>
                      <a:pt x="926" y="1580"/>
                    </a:moveTo>
                    <a:cubicBezTo>
                      <a:pt x="839" y="1590"/>
                      <a:pt x="750" y="1585"/>
                      <a:pt x="661" y="1563"/>
                    </a:cubicBezTo>
                    <a:cubicBezTo>
                      <a:pt x="710" y="1405"/>
                      <a:pt x="710" y="1405"/>
                      <a:pt x="710" y="1405"/>
                    </a:cubicBezTo>
                    <a:cubicBezTo>
                      <a:pt x="805" y="1430"/>
                      <a:pt x="899" y="1443"/>
                      <a:pt x="990" y="1444"/>
                    </a:cubicBezTo>
                    <a:cubicBezTo>
                      <a:pt x="970" y="1491"/>
                      <a:pt x="949" y="1537"/>
                      <a:pt x="926" y="1580"/>
                    </a:cubicBezTo>
                    <a:close/>
                    <a:moveTo>
                      <a:pt x="732" y="1329"/>
                    </a:moveTo>
                    <a:cubicBezTo>
                      <a:pt x="834" y="994"/>
                      <a:pt x="834" y="994"/>
                      <a:pt x="834" y="994"/>
                    </a:cubicBezTo>
                    <a:cubicBezTo>
                      <a:pt x="928" y="1018"/>
                      <a:pt x="1020" y="1028"/>
                      <a:pt x="1108" y="1024"/>
                    </a:cubicBezTo>
                    <a:cubicBezTo>
                      <a:pt x="1095" y="1106"/>
                      <a:pt x="1076" y="1189"/>
                      <a:pt x="1051" y="1273"/>
                    </a:cubicBezTo>
                    <a:cubicBezTo>
                      <a:pt x="1047" y="1286"/>
                      <a:pt x="1043" y="1299"/>
                      <a:pt x="1039" y="1311"/>
                    </a:cubicBezTo>
                    <a:cubicBezTo>
                      <a:pt x="1033" y="1329"/>
                      <a:pt x="1027" y="1347"/>
                      <a:pt x="1020" y="1365"/>
                    </a:cubicBezTo>
                    <a:cubicBezTo>
                      <a:pt x="929" y="1367"/>
                      <a:pt x="831" y="1355"/>
                      <a:pt x="732" y="1329"/>
                    </a:cubicBezTo>
                    <a:close/>
                    <a:moveTo>
                      <a:pt x="1343" y="1393"/>
                    </a:moveTo>
                    <a:cubicBezTo>
                      <a:pt x="1251" y="1475"/>
                      <a:pt x="1141" y="1533"/>
                      <a:pt x="1023" y="1562"/>
                    </a:cubicBezTo>
                    <a:cubicBezTo>
                      <a:pt x="1042" y="1523"/>
                      <a:pt x="1060" y="1483"/>
                      <a:pt x="1076" y="1441"/>
                    </a:cubicBezTo>
                    <a:cubicBezTo>
                      <a:pt x="1142" y="1436"/>
                      <a:pt x="1204" y="1425"/>
                      <a:pt x="1263" y="1407"/>
                    </a:cubicBezTo>
                    <a:cubicBezTo>
                      <a:pt x="1294" y="1398"/>
                      <a:pt x="1323" y="1387"/>
                      <a:pt x="1351" y="1374"/>
                    </a:cubicBezTo>
                    <a:cubicBezTo>
                      <a:pt x="1348" y="1381"/>
                      <a:pt x="1346" y="1387"/>
                      <a:pt x="1343" y="1393"/>
                    </a:cubicBezTo>
                    <a:close/>
                    <a:moveTo>
                      <a:pt x="1395" y="1260"/>
                    </a:moveTo>
                    <a:cubicBezTo>
                      <a:pt x="1394" y="1260"/>
                      <a:pt x="1394" y="1261"/>
                      <a:pt x="1394" y="1262"/>
                    </a:cubicBezTo>
                    <a:cubicBezTo>
                      <a:pt x="1349" y="1291"/>
                      <a:pt x="1298" y="1314"/>
                      <a:pt x="1240" y="1331"/>
                    </a:cubicBezTo>
                    <a:cubicBezTo>
                      <a:pt x="1198" y="1344"/>
                      <a:pt x="1153" y="1353"/>
                      <a:pt x="1106" y="1359"/>
                    </a:cubicBezTo>
                    <a:cubicBezTo>
                      <a:pt x="1109" y="1351"/>
                      <a:pt x="1111" y="1344"/>
                      <a:pt x="1114" y="1336"/>
                    </a:cubicBezTo>
                    <a:cubicBezTo>
                      <a:pt x="1118" y="1323"/>
                      <a:pt x="1122" y="1310"/>
                      <a:pt x="1126" y="1296"/>
                    </a:cubicBezTo>
                    <a:cubicBezTo>
                      <a:pt x="1155" y="1202"/>
                      <a:pt x="1175" y="1109"/>
                      <a:pt x="1188" y="1017"/>
                    </a:cubicBezTo>
                    <a:cubicBezTo>
                      <a:pt x="1225" y="1012"/>
                      <a:pt x="1260" y="1004"/>
                      <a:pt x="1294" y="994"/>
                    </a:cubicBezTo>
                    <a:cubicBezTo>
                      <a:pt x="1344" y="979"/>
                      <a:pt x="1391" y="959"/>
                      <a:pt x="1433" y="933"/>
                    </a:cubicBezTo>
                    <a:cubicBezTo>
                      <a:pt x="1440" y="1039"/>
                      <a:pt x="1428" y="1150"/>
                      <a:pt x="1395" y="1260"/>
                    </a:cubicBezTo>
                    <a:close/>
                    <a:moveTo>
                      <a:pt x="1431" y="604"/>
                    </a:moveTo>
                    <a:cubicBezTo>
                      <a:pt x="1419" y="577"/>
                      <a:pt x="1405" y="551"/>
                      <a:pt x="1390" y="525"/>
                    </a:cubicBezTo>
                    <a:cubicBezTo>
                      <a:pt x="1398" y="514"/>
                      <a:pt x="1405" y="502"/>
                      <a:pt x="1411" y="489"/>
                    </a:cubicBezTo>
                    <a:cubicBezTo>
                      <a:pt x="1414" y="484"/>
                      <a:pt x="1416" y="480"/>
                      <a:pt x="1417" y="475"/>
                    </a:cubicBezTo>
                    <a:cubicBezTo>
                      <a:pt x="1467" y="525"/>
                      <a:pt x="1510" y="582"/>
                      <a:pt x="1544" y="645"/>
                    </a:cubicBezTo>
                    <a:cubicBezTo>
                      <a:pt x="1542" y="660"/>
                      <a:pt x="1539" y="674"/>
                      <a:pt x="1535" y="689"/>
                    </a:cubicBezTo>
                    <a:cubicBezTo>
                      <a:pt x="1533" y="694"/>
                      <a:pt x="1532" y="698"/>
                      <a:pt x="1530" y="703"/>
                    </a:cubicBezTo>
                    <a:cubicBezTo>
                      <a:pt x="1526" y="714"/>
                      <a:pt x="1521" y="725"/>
                      <a:pt x="1515" y="736"/>
                    </a:cubicBezTo>
                    <a:cubicBezTo>
                      <a:pt x="1508" y="751"/>
                      <a:pt x="1499" y="764"/>
                      <a:pt x="1489" y="777"/>
                    </a:cubicBezTo>
                    <a:cubicBezTo>
                      <a:pt x="1476" y="717"/>
                      <a:pt x="1456" y="659"/>
                      <a:pt x="1431" y="604"/>
                    </a:cubicBezTo>
                    <a:close/>
                    <a:moveTo>
                      <a:pt x="1561" y="1051"/>
                    </a:moveTo>
                    <a:cubicBezTo>
                      <a:pt x="1558" y="1060"/>
                      <a:pt x="1555" y="1069"/>
                      <a:pt x="1552" y="1078"/>
                    </a:cubicBezTo>
                    <a:cubicBezTo>
                      <a:pt x="1555" y="1069"/>
                      <a:pt x="1558" y="1061"/>
                      <a:pt x="1560" y="1052"/>
                    </a:cubicBezTo>
                    <a:cubicBezTo>
                      <a:pt x="1560" y="1052"/>
                      <a:pt x="1560" y="1052"/>
                      <a:pt x="1560" y="1052"/>
                    </a:cubicBezTo>
                    <a:cubicBezTo>
                      <a:pt x="1559" y="1058"/>
                      <a:pt x="1557" y="1063"/>
                      <a:pt x="1555" y="1069"/>
                    </a:cubicBezTo>
                    <a:cubicBezTo>
                      <a:pt x="1542" y="1105"/>
                      <a:pt x="1522" y="1139"/>
                      <a:pt x="1497" y="1170"/>
                    </a:cubicBezTo>
                    <a:cubicBezTo>
                      <a:pt x="1515" y="1071"/>
                      <a:pt x="1518" y="972"/>
                      <a:pt x="1507" y="876"/>
                    </a:cubicBezTo>
                    <a:cubicBezTo>
                      <a:pt x="1524" y="860"/>
                      <a:pt x="1540" y="842"/>
                      <a:pt x="1554" y="823"/>
                    </a:cubicBezTo>
                    <a:cubicBezTo>
                      <a:pt x="1568" y="805"/>
                      <a:pt x="1580" y="785"/>
                      <a:pt x="1590" y="764"/>
                    </a:cubicBezTo>
                    <a:cubicBezTo>
                      <a:pt x="1599" y="858"/>
                      <a:pt x="1590" y="955"/>
                      <a:pt x="1561" y="1051"/>
                    </a:cubicBezTo>
                    <a:close/>
                  </a:path>
                </a:pathLst>
              </a:custGeom>
              <a:solidFill>
                <a:srgbClr val="FFFFFF"/>
              </a:solidFill>
              <a:ln w="9525">
                <a:noFill/>
                <a:round/>
                <a:headEnd/>
                <a:tailEnd/>
              </a:ln>
              <a:effectLst/>
            </p:spPr>
            <p:txBody>
              <a:bodyPr vert="horz" wrap="square" lIns="0" tIns="0" rIns="0" bIns="0" numCol="1" anchor="t" anchorCtr="0" compatLnSpc="1">
                <a:prstTxWarp prst="textNoShape">
                  <a:avLst/>
                </a:prstTxWarp>
              </a:bodyPr>
              <a:lstStyle/>
              <a:p>
                <a:endParaRPr lang="en-US" dirty="0"/>
              </a:p>
            </p:txBody>
          </p:sp>
        </p:grpSp>
      </p:grpSp>
      <p:grpSp>
        <p:nvGrpSpPr>
          <p:cNvPr id="48" name="Group 47"/>
          <p:cNvGrpSpPr/>
          <p:nvPr/>
        </p:nvGrpSpPr>
        <p:grpSpPr>
          <a:xfrm>
            <a:off x="2972389" y="3739020"/>
            <a:ext cx="1162666" cy="1173991"/>
            <a:chOff x="4730250" y="3815353"/>
            <a:chExt cx="914400" cy="914400"/>
          </a:xfrm>
        </p:grpSpPr>
        <p:sp>
          <p:nvSpPr>
            <p:cNvPr id="66" name="Oval 65"/>
            <p:cNvSpPr/>
            <p:nvPr/>
          </p:nvSpPr>
          <p:spPr>
            <a:xfrm>
              <a:off x="4730250" y="3815353"/>
              <a:ext cx="914400" cy="914400"/>
            </a:xfrm>
            <a:prstGeom prst="ellipse">
              <a:avLst/>
            </a:prstGeom>
            <a:gradFill flip="none" rotWithShape="1">
              <a:gsLst>
                <a:gs pos="0">
                  <a:srgbClr val="4D4D4D"/>
                </a:gs>
                <a:gs pos="100000">
                  <a:srgbClr val="7F7F7F"/>
                </a:gs>
              </a:gsLst>
              <a:path path="circle">
                <a:fillToRect l="50000" t="50000" r="50000" b="50000"/>
              </a:path>
              <a:tileRect/>
            </a:gradFill>
            <a:ln w="25400">
              <a:solidFill>
                <a:schemeClr val="bg1">
                  <a:lumMod val="85000"/>
                </a:schemeClr>
              </a:solidFill>
              <a:round/>
              <a:headEnd/>
              <a:tailEnd/>
            </a:ln>
            <a:effectLst>
              <a:outerShdw blurRad="63500" sx="102000" sy="102000" algn="ctr" rotWithShape="0">
                <a:prstClr val="black">
                  <a:alpha val="40000"/>
                </a:prstClr>
              </a:outerShdw>
            </a:effectLst>
          </p:spPr>
          <p:txBody>
            <a:bodyPr vert="horz" wrap="square" lIns="0" tIns="0" rIns="0" bIns="0" numCol="1" anchor="t" anchorCtr="0" compatLnSpc="1">
              <a:prstTxWarp prst="textNoShape">
                <a:avLst/>
              </a:prstTxWarp>
            </a:bodyPr>
            <a:lstStyle/>
            <a:p>
              <a:endParaRPr lang="en-US" dirty="0"/>
            </a:p>
          </p:txBody>
        </p:sp>
        <p:sp>
          <p:nvSpPr>
            <p:cNvPr id="67" name="TextBox 66"/>
            <p:cNvSpPr txBox="1"/>
            <p:nvPr/>
          </p:nvSpPr>
          <p:spPr>
            <a:xfrm>
              <a:off x="4738136" y="4408828"/>
              <a:ext cx="898628" cy="107874"/>
            </a:xfrm>
            <a:prstGeom prst="rect">
              <a:avLst/>
            </a:prstGeom>
            <a:noFill/>
          </p:spPr>
          <p:txBody>
            <a:bodyPr wrap="square" lIns="0" tIns="0" rIns="0" bIns="0" rtlCol="0" anchor="ctr">
              <a:spAutoFit/>
            </a:bodyPr>
            <a:lstStyle>
              <a:defPPr>
                <a:defRPr lang="en-US"/>
              </a:defPPr>
              <a:lvl1pPr marR="0" lvl="0" indent="0" algn="ctr" defTabSz="913742" fontAlgn="auto">
                <a:lnSpc>
                  <a:spcPct val="100000"/>
                </a:lnSpc>
                <a:spcBef>
                  <a:spcPts val="0"/>
                </a:spcBef>
                <a:spcAft>
                  <a:spcPts val="0"/>
                </a:spcAft>
                <a:buClrTx/>
                <a:buSzTx/>
                <a:buFontTx/>
                <a:buNone/>
                <a:tabLst/>
                <a:defRPr kumimoji="0" sz="1400" b="0" i="0" u="none" strike="noStrike" kern="0" cap="none" spc="0" normalizeH="0" baseline="0">
                  <a:ln>
                    <a:noFill/>
                  </a:ln>
                  <a:solidFill>
                    <a:srgbClr val="FFFFFF"/>
                  </a:solidFill>
                  <a:effectLst>
                    <a:outerShdw blurRad="38100" dist="38100" dir="2700000" algn="tl">
                      <a:srgbClr val="000000">
                        <a:alpha val="43137"/>
                      </a:srgbClr>
                    </a:outerShdw>
                  </a:effectLst>
                  <a:uLnTx/>
                  <a:uFillTx/>
                </a:defRPr>
              </a:lvl1pPr>
            </a:lstStyle>
            <a:p>
              <a:r>
                <a:rPr lang="en-US" sz="900" dirty="0">
                  <a:sym typeface="Arial" pitchFamily="34" charset="0"/>
                </a:rPr>
                <a:t>Storage</a:t>
              </a:r>
            </a:p>
          </p:txBody>
        </p:sp>
        <p:sp>
          <p:nvSpPr>
            <p:cNvPr id="68" name="Freeform 5"/>
            <p:cNvSpPr>
              <a:spLocks noEditPoints="1"/>
            </p:cNvSpPr>
            <p:nvPr/>
          </p:nvSpPr>
          <p:spPr bwMode="auto">
            <a:xfrm>
              <a:off x="4973034" y="4024711"/>
              <a:ext cx="428833" cy="272421"/>
            </a:xfrm>
            <a:custGeom>
              <a:avLst/>
              <a:gdLst>
                <a:gd name="T0" fmla="*/ 1092 w 1092"/>
                <a:gd name="T1" fmla="*/ 194 h 694"/>
                <a:gd name="T2" fmla="*/ 1092 w 1092"/>
                <a:gd name="T3" fmla="*/ 580 h 694"/>
                <a:gd name="T4" fmla="*/ 546 w 1092"/>
                <a:gd name="T5" fmla="*/ 694 h 694"/>
                <a:gd name="T6" fmla="*/ 0 w 1092"/>
                <a:gd name="T7" fmla="*/ 580 h 694"/>
                <a:gd name="T8" fmla="*/ 0 w 1092"/>
                <a:gd name="T9" fmla="*/ 194 h 694"/>
                <a:gd name="T10" fmla="*/ 19 w 1092"/>
                <a:gd name="T11" fmla="*/ 204 h 694"/>
                <a:gd name="T12" fmla="*/ 149 w 1092"/>
                <a:gd name="T13" fmla="*/ 243 h 694"/>
                <a:gd name="T14" fmla="*/ 546 w 1092"/>
                <a:gd name="T15" fmla="*/ 276 h 694"/>
                <a:gd name="T16" fmla="*/ 943 w 1092"/>
                <a:gd name="T17" fmla="*/ 243 h 694"/>
                <a:gd name="T18" fmla="*/ 1073 w 1092"/>
                <a:gd name="T19" fmla="*/ 204 h 694"/>
                <a:gd name="T20" fmla="*/ 1092 w 1092"/>
                <a:gd name="T21" fmla="*/ 194 h 694"/>
                <a:gd name="T22" fmla="*/ 546 w 1092"/>
                <a:gd name="T23" fmla="*/ 0 h 694"/>
                <a:gd name="T24" fmla="*/ 0 w 1092"/>
                <a:gd name="T25" fmla="*/ 110 h 694"/>
                <a:gd name="T26" fmla="*/ 546 w 1092"/>
                <a:gd name="T27" fmla="*/ 220 h 694"/>
                <a:gd name="T28" fmla="*/ 1092 w 1092"/>
                <a:gd name="T29" fmla="*/ 110 h 694"/>
                <a:gd name="T30" fmla="*/ 546 w 1092"/>
                <a:gd name="T31" fmla="*/ 0 h 6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092" h="694">
                  <a:moveTo>
                    <a:pt x="1092" y="194"/>
                  </a:moveTo>
                  <a:cubicBezTo>
                    <a:pt x="1092" y="580"/>
                    <a:pt x="1092" y="580"/>
                    <a:pt x="1092" y="580"/>
                  </a:cubicBezTo>
                  <a:cubicBezTo>
                    <a:pt x="1092" y="643"/>
                    <a:pt x="848" y="694"/>
                    <a:pt x="546" y="694"/>
                  </a:cubicBezTo>
                  <a:cubicBezTo>
                    <a:pt x="244" y="694"/>
                    <a:pt x="0" y="643"/>
                    <a:pt x="0" y="580"/>
                  </a:cubicBezTo>
                  <a:cubicBezTo>
                    <a:pt x="0" y="194"/>
                    <a:pt x="0" y="194"/>
                    <a:pt x="0" y="194"/>
                  </a:cubicBezTo>
                  <a:cubicBezTo>
                    <a:pt x="5" y="197"/>
                    <a:pt x="12" y="200"/>
                    <a:pt x="19" y="204"/>
                  </a:cubicBezTo>
                  <a:cubicBezTo>
                    <a:pt x="50" y="219"/>
                    <a:pt x="94" y="232"/>
                    <a:pt x="149" y="243"/>
                  </a:cubicBezTo>
                  <a:cubicBezTo>
                    <a:pt x="255" y="264"/>
                    <a:pt x="396" y="276"/>
                    <a:pt x="546" y="276"/>
                  </a:cubicBezTo>
                  <a:cubicBezTo>
                    <a:pt x="696" y="276"/>
                    <a:pt x="837" y="264"/>
                    <a:pt x="943" y="243"/>
                  </a:cubicBezTo>
                  <a:cubicBezTo>
                    <a:pt x="998" y="232"/>
                    <a:pt x="1042" y="219"/>
                    <a:pt x="1073" y="204"/>
                  </a:cubicBezTo>
                  <a:cubicBezTo>
                    <a:pt x="1080" y="200"/>
                    <a:pt x="1087" y="197"/>
                    <a:pt x="1092" y="194"/>
                  </a:cubicBezTo>
                  <a:close/>
                  <a:moveTo>
                    <a:pt x="546" y="0"/>
                  </a:moveTo>
                  <a:cubicBezTo>
                    <a:pt x="244" y="0"/>
                    <a:pt x="0" y="50"/>
                    <a:pt x="0" y="110"/>
                  </a:cubicBezTo>
                  <a:cubicBezTo>
                    <a:pt x="0" y="171"/>
                    <a:pt x="244" y="220"/>
                    <a:pt x="546" y="220"/>
                  </a:cubicBezTo>
                  <a:cubicBezTo>
                    <a:pt x="848" y="220"/>
                    <a:pt x="1092" y="171"/>
                    <a:pt x="1092" y="110"/>
                  </a:cubicBezTo>
                  <a:cubicBezTo>
                    <a:pt x="1092" y="50"/>
                    <a:pt x="848" y="0"/>
                    <a:pt x="546"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dirty="0"/>
            </a:p>
          </p:txBody>
        </p:sp>
      </p:grpSp>
      <p:grpSp>
        <p:nvGrpSpPr>
          <p:cNvPr id="49" name="Group 48"/>
          <p:cNvGrpSpPr/>
          <p:nvPr/>
        </p:nvGrpSpPr>
        <p:grpSpPr>
          <a:xfrm>
            <a:off x="4132333" y="4545574"/>
            <a:ext cx="1162666" cy="1173991"/>
            <a:chOff x="5642509" y="4443563"/>
            <a:chExt cx="914400" cy="914400"/>
          </a:xfrm>
        </p:grpSpPr>
        <p:sp>
          <p:nvSpPr>
            <p:cNvPr id="63" name="Oval 62"/>
            <p:cNvSpPr/>
            <p:nvPr/>
          </p:nvSpPr>
          <p:spPr>
            <a:xfrm>
              <a:off x="5642509" y="4443563"/>
              <a:ext cx="914400" cy="914400"/>
            </a:xfrm>
            <a:prstGeom prst="ellipse">
              <a:avLst/>
            </a:prstGeom>
            <a:gradFill flip="none" rotWithShape="1">
              <a:gsLst>
                <a:gs pos="0">
                  <a:srgbClr val="4D4D4D"/>
                </a:gs>
                <a:gs pos="100000">
                  <a:srgbClr val="7F7F7F"/>
                </a:gs>
              </a:gsLst>
              <a:path path="circle">
                <a:fillToRect l="50000" t="50000" r="50000" b="50000"/>
              </a:path>
              <a:tileRect/>
            </a:gradFill>
            <a:ln w="25400">
              <a:solidFill>
                <a:schemeClr val="bg1">
                  <a:lumMod val="85000"/>
                </a:schemeClr>
              </a:solidFill>
              <a:round/>
              <a:headEnd/>
              <a:tailEnd/>
            </a:ln>
            <a:effectLst>
              <a:outerShdw blurRad="63500" sx="102000" sy="102000" algn="ctr" rotWithShape="0">
                <a:prstClr val="black">
                  <a:alpha val="40000"/>
                </a:prstClr>
              </a:outerShdw>
            </a:effectLst>
          </p:spPr>
          <p:txBody>
            <a:bodyPr vert="horz" wrap="square" lIns="0" tIns="0" rIns="0" bIns="0" numCol="1" anchor="t" anchorCtr="0" compatLnSpc="1">
              <a:prstTxWarp prst="textNoShape">
                <a:avLst/>
              </a:prstTxWarp>
            </a:bodyPr>
            <a:lstStyle/>
            <a:p>
              <a:endParaRPr lang="en-US" dirty="0"/>
            </a:p>
          </p:txBody>
        </p:sp>
        <p:sp>
          <p:nvSpPr>
            <p:cNvPr id="64" name="TextBox 63"/>
            <p:cNvSpPr txBox="1"/>
            <p:nvPr/>
          </p:nvSpPr>
          <p:spPr>
            <a:xfrm>
              <a:off x="5701413" y="5037038"/>
              <a:ext cx="796593" cy="107874"/>
            </a:xfrm>
            <a:prstGeom prst="rect">
              <a:avLst/>
            </a:prstGeom>
            <a:noFill/>
          </p:spPr>
          <p:txBody>
            <a:bodyPr wrap="square" lIns="0" tIns="0" rIns="0" bIns="0" rtlCol="0" anchor="ctr">
              <a:spAutoFit/>
            </a:bodyPr>
            <a:lstStyle>
              <a:defPPr>
                <a:defRPr lang="en-US"/>
              </a:defPPr>
              <a:lvl1pPr marR="0" lvl="0" indent="0" algn="ctr" defTabSz="913742" fontAlgn="auto">
                <a:lnSpc>
                  <a:spcPct val="100000"/>
                </a:lnSpc>
                <a:spcBef>
                  <a:spcPts val="0"/>
                </a:spcBef>
                <a:spcAft>
                  <a:spcPts val="0"/>
                </a:spcAft>
                <a:buClrTx/>
                <a:buSzTx/>
                <a:buFontTx/>
                <a:buNone/>
                <a:tabLst/>
                <a:defRPr kumimoji="0" sz="1400" b="0" i="0" u="none" strike="noStrike" kern="0" cap="none" spc="0" normalizeH="0" baseline="0">
                  <a:ln>
                    <a:noFill/>
                  </a:ln>
                  <a:solidFill>
                    <a:srgbClr val="FFFFFF"/>
                  </a:solidFill>
                  <a:effectLst>
                    <a:outerShdw blurRad="38100" dist="38100" dir="2700000" algn="tl">
                      <a:srgbClr val="000000">
                        <a:alpha val="43137"/>
                      </a:srgbClr>
                    </a:outerShdw>
                  </a:effectLst>
                  <a:uLnTx/>
                  <a:uFillTx/>
                </a:defRPr>
              </a:lvl1pPr>
            </a:lstStyle>
            <a:p>
              <a:r>
                <a:rPr lang="en-US" sz="900" dirty="0">
                  <a:sym typeface="Arial" pitchFamily="34" charset="0"/>
                </a:rPr>
                <a:t>Compute</a:t>
              </a:r>
            </a:p>
          </p:txBody>
        </p:sp>
        <p:sp>
          <p:nvSpPr>
            <p:cNvPr id="65" name="Freeform 9"/>
            <p:cNvSpPr>
              <a:spLocks noEditPoints="1"/>
            </p:cNvSpPr>
            <p:nvPr/>
          </p:nvSpPr>
          <p:spPr bwMode="auto">
            <a:xfrm>
              <a:off x="5969027" y="4589078"/>
              <a:ext cx="261365" cy="379605"/>
            </a:xfrm>
            <a:custGeom>
              <a:avLst/>
              <a:gdLst>
                <a:gd name="T0" fmla="*/ 608 w 680"/>
                <a:gd name="T1" fmla="*/ 0 h 988"/>
                <a:gd name="T2" fmla="*/ 72 w 680"/>
                <a:gd name="T3" fmla="*/ 0 h 988"/>
                <a:gd name="T4" fmla="*/ 0 w 680"/>
                <a:gd name="T5" fmla="*/ 71 h 988"/>
                <a:gd name="T6" fmla="*/ 0 w 680"/>
                <a:gd name="T7" fmla="*/ 917 h 988"/>
                <a:gd name="T8" fmla="*/ 72 w 680"/>
                <a:gd name="T9" fmla="*/ 988 h 988"/>
                <a:gd name="T10" fmla="*/ 608 w 680"/>
                <a:gd name="T11" fmla="*/ 988 h 988"/>
                <a:gd name="T12" fmla="*/ 680 w 680"/>
                <a:gd name="T13" fmla="*/ 917 h 988"/>
                <a:gd name="T14" fmla="*/ 680 w 680"/>
                <a:gd name="T15" fmla="*/ 71 h 988"/>
                <a:gd name="T16" fmla="*/ 608 w 680"/>
                <a:gd name="T17" fmla="*/ 0 h 988"/>
                <a:gd name="T18" fmla="*/ 570 w 680"/>
                <a:gd name="T19" fmla="*/ 892 h 988"/>
                <a:gd name="T20" fmla="*/ 110 w 680"/>
                <a:gd name="T21" fmla="*/ 892 h 988"/>
                <a:gd name="T22" fmla="*/ 39 w 680"/>
                <a:gd name="T23" fmla="*/ 841 h 988"/>
                <a:gd name="T24" fmla="*/ 110 w 680"/>
                <a:gd name="T25" fmla="*/ 790 h 988"/>
                <a:gd name="T26" fmla="*/ 570 w 680"/>
                <a:gd name="T27" fmla="*/ 790 h 988"/>
                <a:gd name="T28" fmla="*/ 641 w 680"/>
                <a:gd name="T29" fmla="*/ 841 h 988"/>
                <a:gd name="T30" fmla="*/ 570 w 680"/>
                <a:gd name="T31" fmla="*/ 892 h 988"/>
                <a:gd name="T32" fmla="*/ 570 w 680"/>
                <a:gd name="T33" fmla="*/ 714 h 988"/>
                <a:gd name="T34" fmla="*/ 110 w 680"/>
                <a:gd name="T35" fmla="*/ 714 h 988"/>
                <a:gd name="T36" fmla="*/ 39 w 680"/>
                <a:gd name="T37" fmla="*/ 663 h 988"/>
                <a:gd name="T38" fmla="*/ 110 w 680"/>
                <a:gd name="T39" fmla="*/ 612 h 988"/>
                <a:gd name="T40" fmla="*/ 570 w 680"/>
                <a:gd name="T41" fmla="*/ 612 h 988"/>
                <a:gd name="T42" fmla="*/ 641 w 680"/>
                <a:gd name="T43" fmla="*/ 663 h 988"/>
                <a:gd name="T44" fmla="*/ 570 w 680"/>
                <a:gd name="T45" fmla="*/ 714 h 988"/>
                <a:gd name="T46" fmla="*/ 570 w 680"/>
                <a:gd name="T47" fmla="*/ 536 h 988"/>
                <a:gd name="T48" fmla="*/ 110 w 680"/>
                <a:gd name="T49" fmla="*/ 536 h 988"/>
                <a:gd name="T50" fmla="*/ 39 w 680"/>
                <a:gd name="T51" fmla="*/ 485 h 988"/>
                <a:gd name="T52" fmla="*/ 110 w 680"/>
                <a:gd name="T53" fmla="*/ 434 h 988"/>
                <a:gd name="T54" fmla="*/ 570 w 680"/>
                <a:gd name="T55" fmla="*/ 434 h 988"/>
                <a:gd name="T56" fmla="*/ 641 w 680"/>
                <a:gd name="T57" fmla="*/ 485 h 988"/>
                <a:gd name="T58" fmla="*/ 570 w 680"/>
                <a:gd name="T59" fmla="*/ 536 h 988"/>
                <a:gd name="T60" fmla="*/ 570 w 680"/>
                <a:gd name="T61" fmla="*/ 359 h 988"/>
                <a:gd name="T62" fmla="*/ 110 w 680"/>
                <a:gd name="T63" fmla="*/ 359 h 988"/>
                <a:gd name="T64" fmla="*/ 39 w 680"/>
                <a:gd name="T65" fmla="*/ 307 h 988"/>
                <a:gd name="T66" fmla="*/ 110 w 680"/>
                <a:gd name="T67" fmla="*/ 256 h 988"/>
                <a:gd name="T68" fmla="*/ 570 w 680"/>
                <a:gd name="T69" fmla="*/ 256 h 988"/>
                <a:gd name="T70" fmla="*/ 641 w 680"/>
                <a:gd name="T71" fmla="*/ 307 h 988"/>
                <a:gd name="T72" fmla="*/ 570 w 680"/>
                <a:gd name="T73" fmla="*/ 359 h 988"/>
                <a:gd name="T74" fmla="*/ 570 w 680"/>
                <a:gd name="T75" fmla="*/ 181 h 988"/>
                <a:gd name="T76" fmla="*/ 110 w 680"/>
                <a:gd name="T77" fmla="*/ 181 h 988"/>
                <a:gd name="T78" fmla="*/ 39 w 680"/>
                <a:gd name="T79" fmla="*/ 129 h 988"/>
                <a:gd name="T80" fmla="*/ 110 w 680"/>
                <a:gd name="T81" fmla="*/ 78 h 988"/>
                <a:gd name="T82" fmla="*/ 570 w 680"/>
                <a:gd name="T83" fmla="*/ 78 h 988"/>
                <a:gd name="T84" fmla="*/ 641 w 680"/>
                <a:gd name="T85" fmla="*/ 129 h 988"/>
                <a:gd name="T86" fmla="*/ 570 w 680"/>
                <a:gd name="T87" fmla="*/ 181 h 9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680" h="988">
                  <a:moveTo>
                    <a:pt x="608" y="0"/>
                  </a:moveTo>
                  <a:cubicBezTo>
                    <a:pt x="72" y="0"/>
                    <a:pt x="72" y="0"/>
                    <a:pt x="72" y="0"/>
                  </a:cubicBezTo>
                  <a:cubicBezTo>
                    <a:pt x="32" y="0"/>
                    <a:pt x="0" y="32"/>
                    <a:pt x="0" y="71"/>
                  </a:cubicBezTo>
                  <a:cubicBezTo>
                    <a:pt x="0" y="917"/>
                    <a:pt x="0" y="917"/>
                    <a:pt x="0" y="917"/>
                  </a:cubicBezTo>
                  <a:cubicBezTo>
                    <a:pt x="0" y="956"/>
                    <a:pt x="32" y="988"/>
                    <a:pt x="72" y="988"/>
                  </a:cubicBezTo>
                  <a:cubicBezTo>
                    <a:pt x="608" y="988"/>
                    <a:pt x="608" y="988"/>
                    <a:pt x="608" y="988"/>
                  </a:cubicBezTo>
                  <a:cubicBezTo>
                    <a:pt x="648" y="988"/>
                    <a:pt x="680" y="956"/>
                    <a:pt x="680" y="917"/>
                  </a:cubicBezTo>
                  <a:cubicBezTo>
                    <a:pt x="680" y="71"/>
                    <a:pt x="680" y="71"/>
                    <a:pt x="680" y="71"/>
                  </a:cubicBezTo>
                  <a:cubicBezTo>
                    <a:pt x="680" y="32"/>
                    <a:pt x="648" y="0"/>
                    <a:pt x="608" y="0"/>
                  </a:cubicBezTo>
                  <a:close/>
                  <a:moveTo>
                    <a:pt x="570" y="892"/>
                  </a:moveTo>
                  <a:cubicBezTo>
                    <a:pt x="110" y="892"/>
                    <a:pt x="110" y="892"/>
                    <a:pt x="110" y="892"/>
                  </a:cubicBezTo>
                  <a:cubicBezTo>
                    <a:pt x="71" y="892"/>
                    <a:pt x="39" y="869"/>
                    <a:pt x="39" y="841"/>
                  </a:cubicBezTo>
                  <a:cubicBezTo>
                    <a:pt x="39" y="813"/>
                    <a:pt x="71" y="790"/>
                    <a:pt x="110" y="790"/>
                  </a:cubicBezTo>
                  <a:cubicBezTo>
                    <a:pt x="570" y="790"/>
                    <a:pt x="570" y="790"/>
                    <a:pt x="570" y="790"/>
                  </a:cubicBezTo>
                  <a:cubicBezTo>
                    <a:pt x="609" y="790"/>
                    <a:pt x="641" y="813"/>
                    <a:pt x="641" y="841"/>
                  </a:cubicBezTo>
                  <a:cubicBezTo>
                    <a:pt x="641" y="869"/>
                    <a:pt x="609" y="892"/>
                    <a:pt x="570" y="892"/>
                  </a:cubicBezTo>
                  <a:close/>
                  <a:moveTo>
                    <a:pt x="570" y="714"/>
                  </a:moveTo>
                  <a:cubicBezTo>
                    <a:pt x="110" y="714"/>
                    <a:pt x="110" y="714"/>
                    <a:pt x="110" y="714"/>
                  </a:cubicBezTo>
                  <a:cubicBezTo>
                    <a:pt x="71" y="714"/>
                    <a:pt x="39" y="691"/>
                    <a:pt x="39" y="663"/>
                  </a:cubicBezTo>
                  <a:cubicBezTo>
                    <a:pt x="39" y="635"/>
                    <a:pt x="71" y="612"/>
                    <a:pt x="110" y="612"/>
                  </a:cubicBezTo>
                  <a:cubicBezTo>
                    <a:pt x="570" y="612"/>
                    <a:pt x="570" y="612"/>
                    <a:pt x="570" y="612"/>
                  </a:cubicBezTo>
                  <a:cubicBezTo>
                    <a:pt x="609" y="612"/>
                    <a:pt x="641" y="635"/>
                    <a:pt x="641" y="663"/>
                  </a:cubicBezTo>
                  <a:cubicBezTo>
                    <a:pt x="641" y="691"/>
                    <a:pt x="609" y="714"/>
                    <a:pt x="570" y="714"/>
                  </a:cubicBezTo>
                  <a:close/>
                  <a:moveTo>
                    <a:pt x="570" y="536"/>
                  </a:moveTo>
                  <a:cubicBezTo>
                    <a:pt x="110" y="536"/>
                    <a:pt x="110" y="536"/>
                    <a:pt x="110" y="536"/>
                  </a:cubicBezTo>
                  <a:cubicBezTo>
                    <a:pt x="71" y="536"/>
                    <a:pt x="39" y="513"/>
                    <a:pt x="39" y="485"/>
                  </a:cubicBezTo>
                  <a:cubicBezTo>
                    <a:pt x="39" y="457"/>
                    <a:pt x="71" y="434"/>
                    <a:pt x="110" y="434"/>
                  </a:cubicBezTo>
                  <a:cubicBezTo>
                    <a:pt x="570" y="434"/>
                    <a:pt x="570" y="434"/>
                    <a:pt x="570" y="434"/>
                  </a:cubicBezTo>
                  <a:cubicBezTo>
                    <a:pt x="609" y="434"/>
                    <a:pt x="641" y="457"/>
                    <a:pt x="641" y="485"/>
                  </a:cubicBezTo>
                  <a:cubicBezTo>
                    <a:pt x="641" y="513"/>
                    <a:pt x="609" y="536"/>
                    <a:pt x="570" y="536"/>
                  </a:cubicBezTo>
                  <a:close/>
                  <a:moveTo>
                    <a:pt x="570" y="359"/>
                  </a:moveTo>
                  <a:cubicBezTo>
                    <a:pt x="110" y="359"/>
                    <a:pt x="110" y="359"/>
                    <a:pt x="110" y="359"/>
                  </a:cubicBezTo>
                  <a:cubicBezTo>
                    <a:pt x="71" y="359"/>
                    <a:pt x="39" y="335"/>
                    <a:pt x="39" y="307"/>
                  </a:cubicBezTo>
                  <a:cubicBezTo>
                    <a:pt x="39" y="279"/>
                    <a:pt x="71" y="256"/>
                    <a:pt x="110" y="256"/>
                  </a:cubicBezTo>
                  <a:cubicBezTo>
                    <a:pt x="570" y="256"/>
                    <a:pt x="570" y="256"/>
                    <a:pt x="570" y="256"/>
                  </a:cubicBezTo>
                  <a:cubicBezTo>
                    <a:pt x="609" y="256"/>
                    <a:pt x="641" y="279"/>
                    <a:pt x="641" y="307"/>
                  </a:cubicBezTo>
                  <a:cubicBezTo>
                    <a:pt x="641" y="335"/>
                    <a:pt x="609" y="359"/>
                    <a:pt x="570" y="359"/>
                  </a:cubicBezTo>
                  <a:close/>
                  <a:moveTo>
                    <a:pt x="570" y="181"/>
                  </a:moveTo>
                  <a:cubicBezTo>
                    <a:pt x="110" y="181"/>
                    <a:pt x="110" y="181"/>
                    <a:pt x="110" y="181"/>
                  </a:cubicBezTo>
                  <a:cubicBezTo>
                    <a:pt x="71" y="181"/>
                    <a:pt x="39" y="158"/>
                    <a:pt x="39" y="129"/>
                  </a:cubicBezTo>
                  <a:cubicBezTo>
                    <a:pt x="39" y="101"/>
                    <a:pt x="71" y="78"/>
                    <a:pt x="110" y="78"/>
                  </a:cubicBezTo>
                  <a:cubicBezTo>
                    <a:pt x="570" y="78"/>
                    <a:pt x="570" y="78"/>
                    <a:pt x="570" y="78"/>
                  </a:cubicBezTo>
                  <a:cubicBezTo>
                    <a:pt x="609" y="78"/>
                    <a:pt x="641" y="101"/>
                    <a:pt x="641" y="129"/>
                  </a:cubicBezTo>
                  <a:cubicBezTo>
                    <a:pt x="641" y="158"/>
                    <a:pt x="609" y="181"/>
                    <a:pt x="570" y="181"/>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dirty="0"/>
            </a:p>
          </p:txBody>
        </p:sp>
      </p:grpSp>
      <p:grpSp>
        <p:nvGrpSpPr>
          <p:cNvPr id="50" name="Group 49"/>
          <p:cNvGrpSpPr/>
          <p:nvPr/>
        </p:nvGrpSpPr>
        <p:grpSpPr>
          <a:xfrm>
            <a:off x="3418809" y="2412358"/>
            <a:ext cx="1162666" cy="1173991"/>
            <a:chOff x="5081345" y="2782041"/>
            <a:chExt cx="914400" cy="914400"/>
          </a:xfrm>
        </p:grpSpPr>
        <p:sp>
          <p:nvSpPr>
            <p:cNvPr id="60" name="Oval 59"/>
            <p:cNvSpPr/>
            <p:nvPr/>
          </p:nvSpPr>
          <p:spPr>
            <a:xfrm>
              <a:off x="5081345" y="2782041"/>
              <a:ext cx="914400" cy="914400"/>
            </a:xfrm>
            <a:prstGeom prst="ellipse">
              <a:avLst/>
            </a:prstGeom>
            <a:gradFill flip="none" rotWithShape="1">
              <a:gsLst>
                <a:gs pos="0">
                  <a:srgbClr val="4D4D4D"/>
                </a:gs>
                <a:gs pos="100000">
                  <a:srgbClr val="7F7F7F"/>
                </a:gs>
              </a:gsLst>
              <a:path path="circle">
                <a:fillToRect l="50000" t="50000" r="50000" b="50000"/>
              </a:path>
              <a:tileRect/>
            </a:gradFill>
            <a:ln w="25400">
              <a:solidFill>
                <a:schemeClr val="bg1">
                  <a:lumMod val="85000"/>
                </a:schemeClr>
              </a:solidFill>
              <a:round/>
              <a:headEnd/>
              <a:tailEnd/>
            </a:ln>
            <a:effectLst>
              <a:outerShdw blurRad="63500" sx="102000" sy="102000" algn="ctr" rotWithShape="0">
                <a:prstClr val="black">
                  <a:alpha val="40000"/>
                </a:prstClr>
              </a:outerShdw>
            </a:effectLst>
          </p:spPr>
          <p:txBody>
            <a:bodyPr vert="horz" wrap="square" lIns="0" tIns="0" rIns="0" bIns="0" numCol="1" anchor="t" anchorCtr="0" compatLnSpc="1">
              <a:prstTxWarp prst="textNoShape">
                <a:avLst/>
              </a:prstTxWarp>
            </a:bodyPr>
            <a:lstStyle/>
            <a:p>
              <a:endParaRPr lang="en-US" dirty="0"/>
            </a:p>
          </p:txBody>
        </p:sp>
        <p:sp>
          <p:nvSpPr>
            <p:cNvPr id="61" name="TextBox 60"/>
            <p:cNvSpPr txBox="1"/>
            <p:nvPr/>
          </p:nvSpPr>
          <p:spPr>
            <a:xfrm>
              <a:off x="5092379" y="3375516"/>
              <a:ext cx="892333" cy="107874"/>
            </a:xfrm>
            <a:prstGeom prst="rect">
              <a:avLst/>
            </a:prstGeom>
            <a:noFill/>
          </p:spPr>
          <p:txBody>
            <a:bodyPr wrap="square" lIns="0" tIns="0" rIns="0" bIns="0" rtlCol="0" anchor="ctr">
              <a:spAutoFit/>
            </a:bodyPr>
            <a:lstStyle>
              <a:defPPr>
                <a:defRPr lang="en-US"/>
              </a:defPPr>
              <a:lvl1pPr marR="0" lvl="0" indent="0" algn="ctr" defTabSz="913742" fontAlgn="auto">
                <a:lnSpc>
                  <a:spcPct val="100000"/>
                </a:lnSpc>
                <a:spcBef>
                  <a:spcPts val="0"/>
                </a:spcBef>
                <a:spcAft>
                  <a:spcPts val="0"/>
                </a:spcAft>
                <a:buClrTx/>
                <a:buSzTx/>
                <a:buFontTx/>
                <a:buNone/>
                <a:tabLst/>
                <a:defRPr kumimoji="0" sz="1400" b="0" i="0" u="none" strike="noStrike" kern="0" cap="none" spc="0" normalizeH="0" baseline="0">
                  <a:ln>
                    <a:noFill/>
                  </a:ln>
                  <a:solidFill>
                    <a:srgbClr val="FFFFFF"/>
                  </a:solidFill>
                  <a:effectLst>
                    <a:outerShdw blurRad="38100" dist="38100" dir="2700000" algn="tl">
                      <a:srgbClr val="000000">
                        <a:alpha val="43137"/>
                      </a:srgbClr>
                    </a:outerShdw>
                  </a:effectLst>
                  <a:uLnTx/>
                  <a:uFillTx/>
                </a:defRPr>
              </a:lvl1pPr>
            </a:lstStyle>
            <a:p>
              <a:r>
                <a:rPr lang="en-US" sz="900" dirty="0">
                  <a:sym typeface="Arial" pitchFamily="34" charset="0"/>
                </a:rPr>
                <a:t>Security</a:t>
              </a:r>
            </a:p>
          </p:txBody>
        </p:sp>
        <p:sp>
          <p:nvSpPr>
            <p:cNvPr id="62" name="Freeform 61"/>
            <p:cNvSpPr>
              <a:spLocks noEditPoints="1"/>
            </p:cNvSpPr>
            <p:nvPr/>
          </p:nvSpPr>
          <p:spPr bwMode="auto">
            <a:xfrm>
              <a:off x="5386145" y="2881567"/>
              <a:ext cx="304800" cy="420688"/>
            </a:xfrm>
            <a:custGeom>
              <a:avLst/>
              <a:gdLst/>
              <a:ahLst/>
              <a:cxnLst>
                <a:cxn ang="0">
                  <a:pos x="54" y="54"/>
                </a:cxn>
                <a:cxn ang="0">
                  <a:pos x="81" y="27"/>
                </a:cxn>
                <a:cxn ang="0">
                  <a:pos x="107" y="54"/>
                </a:cxn>
                <a:cxn ang="0">
                  <a:pos x="107" y="75"/>
                </a:cxn>
                <a:cxn ang="0">
                  <a:pos x="135" y="75"/>
                </a:cxn>
                <a:cxn ang="0">
                  <a:pos x="135" y="54"/>
                </a:cxn>
                <a:cxn ang="0">
                  <a:pos x="81" y="0"/>
                </a:cxn>
                <a:cxn ang="0">
                  <a:pos x="27" y="54"/>
                </a:cxn>
                <a:cxn ang="0">
                  <a:pos x="27" y="75"/>
                </a:cxn>
                <a:cxn ang="0">
                  <a:pos x="54" y="75"/>
                </a:cxn>
                <a:cxn ang="0">
                  <a:pos x="54" y="54"/>
                </a:cxn>
                <a:cxn ang="0">
                  <a:pos x="145" y="87"/>
                </a:cxn>
                <a:cxn ang="0">
                  <a:pos x="17" y="87"/>
                </a:cxn>
                <a:cxn ang="0">
                  <a:pos x="0" y="104"/>
                </a:cxn>
                <a:cxn ang="0">
                  <a:pos x="0" y="206"/>
                </a:cxn>
                <a:cxn ang="0">
                  <a:pos x="17" y="222"/>
                </a:cxn>
                <a:cxn ang="0">
                  <a:pos x="145" y="222"/>
                </a:cxn>
                <a:cxn ang="0">
                  <a:pos x="161" y="206"/>
                </a:cxn>
                <a:cxn ang="0">
                  <a:pos x="161" y="104"/>
                </a:cxn>
                <a:cxn ang="0">
                  <a:pos x="145" y="87"/>
                </a:cxn>
                <a:cxn ang="0">
                  <a:pos x="95" y="170"/>
                </a:cxn>
                <a:cxn ang="0">
                  <a:pos x="81" y="182"/>
                </a:cxn>
                <a:cxn ang="0">
                  <a:pos x="67" y="170"/>
                </a:cxn>
                <a:cxn ang="0">
                  <a:pos x="67" y="131"/>
                </a:cxn>
                <a:cxn ang="0">
                  <a:pos x="81" y="118"/>
                </a:cxn>
                <a:cxn ang="0">
                  <a:pos x="95" y="131"/>
                </a:cxn>
                <a:cxn ang="0">
                  <a:pos x="95" y="170"/>
                </a:cxn>
              </a:cxnLst>
              <a:rect l="0" t="0" r="r" b="b"/>
              <a:pathLst>
                <a:path w="161" h="222">
                  <a:moveTo>
                    <a:pt x="54" y="54"/>
                  </a:moveTo>
                  <a:cubicBezTo>
                    <a:pt x="54" y="39"/>
                    <a:pt x="66" y="27"/>
                    <a:pt x="81" y="27"/>
                  </a:cubicBezTo>
                  <a:cubicBezTo>
                    <a:pt x="95" y="27"/>
                    <a:pt x="107" y="39"/>
                    <a:pt x="107" y="54"/>
                  </a:cubicBezTo>
                  <a:cubicBezTo>
                    <a:pt x="107" y="75"/>
                    <a:pt x="107" y="75"/>
                    <a:pt x="107" y="75"/>
                  </a:cubicBezTo>
                  <a:cubicBezTo>
                    <a:pt x="135" y="75"/>
                    <a:pt x="135" y="75"/>
                    <a:pt x="135" y="75"/>
                  </a:cubicBezTo>
                  <a:cubicBezTo>
                    <a:pt x="135" y="54"/>
                    <a:pt x="135" y="54"/>
                    <a:pt x="135" y="54"/>
                  </a:cubicBezTo>
                  <a:cubicBezTo>
                    <a:pt x="135" y="24"/>
                    <a:pt x="111" y="0"/>
                    <a:pt x="81" y="0"/>
                  </a:cubicBezTo>
                  <a:cubicBezTo>
                    <a:pt x="51" y="0"/>
                    <a:pt x="27" y="24"/>
                    <a:pt x="27" y="54"/>
                  </a:cubicBezTo>
                  <a:cubicBezTo>
                    <a:pt x="27" y="75"/>
                    <a:pt x="27" y="75"/>
                    <a:pt x="27" y="75"/>
                  </a:cubicBezTo>
                  <a:cubicBezTo>
                    <a:pt x="54" y="75"/>
                    <a:pt x="54" y="75"/>
                    <a:pt x="54" y="75"/>
                  </a:cubicBezTo>
                  <a:lnTo>
                    <a:pt x="54" y="54"/>
                  </a:lnTo>
                  <a:close/>
                  <a:moveTo>
                    <a:pt x="145" y="87"/>
                  </a:moveTo>
                  <a:cubicBezTo>
                    <a:pt x="17" y="87"/>
                    <a:pt x="17" y="87"/>
                    <a:pt x="17" y="87"/>
                  </a:cubicBezTo>
                  <a:cubicBezTo>
                    <a:pt x="8" y="87"/>
                    <a:pt x="0" y="95"/>
                    <a:pt x="0" y="104"/>
                  </a:cubicBezTo>
                  <a:cubicBezTo>
                    <a:pt x="0" y="206"/>
                    <a:pt x="0" y="206"/>
                    <a:pt x="0" y="206"/>
                  </a:cubicBezTo>
                  <a:cubicBezTo>
                    <a:pt x="0" y="215"/>
                    <a:pt x="8" y="222"/>
                    <a:pt x="17" y="222"/>
                  </a:cubicBezTo>
                  <a:cubicBezTo>
                    <a:pt x="145" y="222"/>
                    <a:pt x="145" y="222"/>
                    <a:pt x="145" y="222"/>
                  </a:cubicBezTo>
                  <a:cubicBezTo>
                    <a:pt x="154" y="222"/>
                    <a:pt x="161" y="215"/>
                    <a:pt x="161" y="206"/>
                  </a:cubicBezTo>
                  <a:cubicBezTo>
                    <a:pt x="161" y="104"/>
                    <a:pt x="161" y="104"/>
                    <a:pt x="161" y="104"/>
                  </a:cubicBezTo>
                  <a:cubicBezTo>
                    <a:pt x="161" y="95"/>
                    <a:pt x="154" y="87"/>
                    <a:pt x="145" y="87"/>
                  </a:cubicBezTo>
                  <a:close/>
                  <a:moveTo>
                    <a:pt x="95" y="170"/>
                  </a:moveTo>
                  <a:cubicBezTo>
                    <a:pt x="95" y="177"/>
                    <a:pt x="88" y="182"/>
                    <a:pt x="81" y="182"/>
                  </a:cubicBezTo>
                  <a:cubicBezTo>
                    <a:pt x="73" y="182"/>
                    <a:pt x="67" y="177"/>
                    <a:pt x="67" y="170"/>
                  </a:cubicBezTo>
                  <a:cubicBezTo>
                    <a:pt x="67" y="131"/>
                    <a:pt x="67" y="131"/>
                    <a:pt x="67" y="131"/>
                  </a:cubicBezTo>
                  <a:cubicBezTo>
                    <a:pt x="67" y="124"/>
                    <a:pt x="73" y="118"/>
                    <a:pt x="81" y="118"/>
                  </a:cubicBezTo>
                  <a:cubicBezTo>
                    <a:pt x="88" y="118"/>
                    <a:pt x="95" y="124"/>
                    <a:pt x="95" y="131"/>
                  </a:cubicBezTo>
                  <a:lnTo>
                    <a:pt x="95" y="170"/>
                  </a:lnTo>
                  <a:close/>
                </a:path>
              </a:pathLst>
            </a:custGeom>
            <a:solidFill>
              <a:schemeClr val="bg1"/>
            </a:solidFill>
            <a:ln w="9525">
              <a:noFill/>
              <a:round/>
              <a:headEnd/>
              <a:tailEnd/>
            </a:ln>
            <a:effectLst/>
          </p:spPr>
          <p:txBody>
            <a:bodyPr vert="horz" wrap="square" lIns="91440" tIns="45720" rIns="91440" bIns="45720" numCol="1" anchor="t" anchorCtr="0" compatLnSpc="1">
              <a:prstTxWarp prst="textNoShape">
                <a:avLst/>
              </a:prstTxWarp>
            </a:bodyPr>
            <a:lstStyle/>
            <a:p>
              <a:endParaRPr lang="en-US" dirty="0"/>
            </a:p>
          </p:txBody>
        </p:sp>
      </p:grpSp>
      <p:grpSp>
        <p:nvGrpSpPr>
          <p:cNvPr id="51" name="Group 50"/>
          <p:cNvGrpSpPr/>
          <p:nvPr/>
        </p:nvGrpSpPr>
        <p:grpSpPr>
          <a:xfrm>
            <a:off x="5316577" y="3739020"/>
            <a:ext cx="1162666" cy="1173991"/>
            <a:chOff x="6573879" y="3815353"/>
            <a:chExt cx="914400" cy="914400"/>
          </a:xfrm>
        </p:grpSpPr>
        <p:sp>
          <p:nvSpPr>
            <p:cNvPr id="52" name="Oval 51"/>
            <p:cNvSpPr/>
            <p:nvPr/>
          </p:nvSpPr>
          <p:spPr>
            <a:xfrm>
              <a:off x="6573879" y="3815353"/>
              <a:ext cx="914400" cy="914400"/>
            </a:xfrm>
            <a:prstGeom prst="ellipse">
              <a:avLst/>
            </a:prstGeom>
            <a:gradFill flip="none" rotWithShape="1">
              <a:gsLst>
                <a:gs pos="0">
                  <a:srgbClr val="4D4D4D"/>
                </a:gs>
                <a:gs pos="100000">
                  <a:srgbClr val="7F7F7F"/>
                </a:gs>
              </a:gsLst>
              <a:path path="circle">
                <a:fillToRect l="50000" t="50000" r="50000" b="50000"/>
              </a:path>
              <a:tileRect/>
            </a:gradFill>
            <a:ln w="25400">
              <a:solidFill>
                <a:schemeClr val="bg1">
                  <a:lumMod val="85000"/>
                </a:schemeClr>
              </a:solidFill>
              <a:round/>
              <a:headEnd/>
              <a:tailEnd/>
            </a:ln>
            <a:effectLst>
              <a:outerShdw blurRad="63500" sx="102000" sy="102000" algn="ctr" rotWithShape="0">
                <a:prstClr val="black">
                  <a:alpha val="40000"/>
                </a:prstClr>
              </a:outerShdw>
            </a:effectLst>
          </p:spPr>
          <p:txBody>
            <a:bodyPr vert="horz" wrap="square" lIns="0" tIns="0" rIns="0" bIns="0" numCol="1" anchor="t" anchorCtr="0" compatLnSpc="1">
              <a:prstTxWarp prst="textNoShape">
                <a:avLst/>
              </a:prstTxWarp>
            </a:bodyPr>
            <a:lstStyle/>
            <a:p>
              <a:endParaRPr lang="en-US" dirty="0"/>
            </a:p>
          </p:txBody>
        </p:sp>
        <p:sp>
          <p:nvSpPr>
            <p:cNvPr id="53" name="TextBox 52"/>
            <p:cNvSpPr txBox="1"/>
            <p:nvPr/>
          </p:nvSpPr>
          <p:spPr>
            <a:xfrm>
              <a:off x="6573879" y="4408828"/>
              <a:ext cx="914400" cy="107874"/>
            </a:xfrm>
            <a:prstGeom prst="rect">
              <a:avLst/>
            </a:prstGeom>
            <a:noFill/>
          </p:spPr>
          <p:txBody>
            <a:bodyPr wrap="square" lIns="0" tIns="0" rIns="0" bIns="0" rtlCol="0" anchor="ctr">
              <a:spAutoFit/>
            </a:bodyPr>
            <a:lstStyle/>
            <a:p>
              <a:pPr marL="0" marR="0" lvl="0" indent="0" algn="ctr" defTabSz="913742"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smtClean="0">
                  <a:ln>
                    <a:noFill/>
                  </a:ln>
                  <a:solidFill>
                    <a:srgbClr val="FFFFFF"/>
                  </a:solidFill>
                  <a:effectLst>
                    <a:outerShdw blurRad="38100" dist="38100" dir="2700000" algn="tl">
                      <a:srgbClr val="000000">
                        <a:alpha val="43137"/>
                      </a:srgbClr>
                    </a:outerShdw>
                  </a:effectLst>
                  <a:uLnTx/>
                  <a:uFillTx/>
                  <a:sym typeface="Arial" pitchFamily="34" charset="0"/>
                </a:rPr>
                <a:t>Management</a:t>
              </a:r>
            </a:p>
          </p:txBody>
        </p:sp>
        <p:grpSp>
          <p:nvGrpSpPr>
            <p:cNvPr id="54" name="Group 53"/>
            <p:cNvGrpSpPr/>
            <p:nvPr/>
          </p:nvGrpSpPr>
          <p:grpSpPr>
            <a:xfrm>
              <a:off x="6780137" y="3897173"/>
              <a:ext cx="501884" cy="478301"/>
              <a:chOff x="6688138" y="3305167"/>
              <a:chExt cx="1081087" cy="1030288"/>
            </a:xfrm>
            <a:solidFill>
              <a:schemeClr val="bg1"/>
            </a:solidFill>
          </p:grpSpPr>
          <p:grpSp>
            <p:nvGrpSpPr>
              <p:cNvPr id="55" name="Group 165"/>
              <p:cNvGrpSpPr/>
              <p:nvPr/>
            </p:nvGrpSpPr>
            <p:grpSpPr>
              <a:xfrm>
                <a:off x="6688138" y="3305167"/>
                <a:ext cx="1081087" cy="1030288"/>
                <a:chOff x="6688138" y="3305167"/>
                <a:chExt cx="1081087" cy="1030288"/>
              </a:xfrm>
              <a:grpFill/>
            </p:grpSpPr>
            <p:sp>
              <p:nvSpPr>
                <p:cNvPr id="57" name="Freeform 129"/>
                <p:cNvSpPr>
                  <a:spLocks noEditPoints="1"/>
                </p:cNvSpPr>
                <p:nvPr/>
              </p:nvSpPr>
              <p:spPr bwMode="auto">
                <a:xfrm>
                  <a:off x="6688138" y="3470267"/>
                  <a:ext cx="503237" cy="495300"/>
                </a:xfrm>
                <a:custGeom>
                  <a:avLst/>
                  <a:gdLst/>
                  <a:ahLst/>
                  <a:cxnLst>
                    <a:cxn ang="0">
                      <a:pos x="196" y="90"/>
                    </a:cxn>
                    <a:cxn ang="0">
                      <a:pos x="193" y="70"/>
                    </a:cxn>
                    <a:cxn ang="0">
                      <a:pos x="189" y="67"/>
                    </a:cxn>
                    <a:cxn ang="0">
                      <a:pos x="175" y="66"/>
                    </a:cxn>
                    <a:cxn ang="0">
                      <a:pos x="164" y="47"/>
                    </a:cxn>
                    <a:cxn ang="0">
                      <a:pos x="170" y="33"/>
                    </a:cxn>
                    <a:cxn ang="0">
                      <a:pos x="169" y="29"/>
                    </a:cxn>
                    <a:cxn ang="0">
                      <a:pos x="153" y="16"/>
                    </a:cxn>
                    <a:cxn ang="0">
                      <a:pos x="149" y="16"/>
                    </a:cxn>
                    <a:cxn ang="0">
                      <a:pos x="137" y="24"/>
                    </a:cxn>
                    <a:cxn ang="0">
                      <a:pos x="116" y="16"/>
                    </a:cxn>
                    <a:cxn ang="0">
                      <a:pos x="112" y="2"/>
                    </a:cxn>
                    <a:cxn ang="0">
                      <a:pos x="108" y="0"/>
                    </a:cxn>
                    <a:cxn ang="0">
                      <a:pos x="88" y="0"/>
                    </a:cxn>
                    <a:cxn ang="0">
                      <a:pos x="85" y="2"/>
                    </a:cxn>
                    <a:cxn ang="0">
                      <a:pos x="81" y="16"/>
                    </a:cxn>
                    <a:cxn ang="0">
                      <a:pos x="60" y="24"/>
                    </a:cxn>
                    <a:cxn ang="0">
                      <a:pos x="48" y="16"/>
                    </a:cxn>
                    <a:cxn ang="0">
                      <a:pos x="43" y="16"/>
                    </a:cxn>
                    <a:cxn ang="0">
                      <a:pos x="28" y="29"/>
                    </a:cxn>
                    <a:cxn ang="0">
                      <a:pos x="27" y="33"/>
                    </a:cxn>
                    <a:cxn ang="0">
                      <a:pos x="33" y="47"/>
                    </a:cxn>
                    <a:cxn ang="0">
                      <a:pos x="21" y="66"/>
                    </a:cxn>
                    <a:cxn ang="0">
                      <a:pos x="7" y="67"/>
                    </a:cxn>
                    <a:cxn ang="0">
                      <a:pos x="4" y="70"/>
                    </a:cxn>
                    <a:cxn ang="0">
                      <a:pos x="0" y="90"/>
                    </a:cxn>
                    <a:cxn ang="0">
                      <a:pos x="2" y="94"/>
                    </a:cxn>
                    <a:cxn ang="0">
                      <a:pos x="15" y="101"/>
                    </a:cxn>
                    <a:cxn ang="0">
                      <a:pos x="19" y="123"/>
                    </a:cxn>
                    <a:cxn ang="0">
                      <a:pos x="9" y="133"/>
                    </a:cxn>
                    <a:cxn ang="0">
                      <a:pos x="9" y="137"/>
                    </a:cxn>
                    <a:cxn ang="0">
                      <a:pos x="19" y="155"/>
                    </a:cxn>
                    <a:cxn ang="0">
                      <a:pos x="23" y="157"/>
                    </a:cxn>
                    <a:cxn ang="0">
                      <a:pos x="37" y="153"/>
                    </a:cxn>
                    <a:cxn ang="0">
                      <a:pos x="54" y="167"/>
                    </a:cxn>
                    <a:cxn ang="0">
                      <a:pos x="53" y="182"/>
                    </a:cxn>
                    <a:cxn ang="0">
                      <a:pos x="55" y="186"/>
                    </a:cxn>
                    <a:cxn ang="0">
                      <a:pos x="74" y="193"/>
                    </a:cxn>
                    <a:cxn ang="0">
                      <a:pos x="78" y="191"/>
                    </a:cxn>
                    <a:cxn ang="0">
                      <a:pos x="87" y="179"/>
                    </a:cxn>
                    <a:cxn ang="0">
                      <a:pos x="98" y="180"/>
                    </a:cxn>
                    <a:cxn ang="0">
                      <a:pos x="109" y="179"/>
                    </a:cxn>
                    <a:cxn ang="0">
                      <a:pos x="118" y="191"/>
                    </a:cxn>
                    <a:cxn ang="0">
                      <a:pos x="122" y="193"/>
                    </a:cxn>
                    <a:cxn ang="0">
                      <a:pos x="141" y="186"/>
                    </a:cxn>
                    <a:cxn ang="0">
                      <a:pos x="144" y="182"/>
                    </a:cxn>
                    <a:cxn ang="0">
                      <a:pos x="142" y="167"/>
                    </a:cxn>
                    <a:cxn ang="0">
                      <a:pos x="160" y="153"/>
                    </a:cxn>
                    <a:cxn ang="0">
                      <a:pos x="174" y="157"/>
                    </a:cxn>
                    <a:cxn ang="0">
                      <a:pos x="178" y="155"/>
                    </a:cxn>
                    <a:cxn ang="0">
                      <a:pos x="188" y="137"/>
                    </a:cxn>
                    <a:cxn ang="0">
                      <a:pos x="187" y="133"/>
                    </a:cxn>
                    <a:cxn ang="0">
                      <a:pos x="177" y="123"/>
                    </a:cxn>
                    <a:cxn ang="0">
                      <a:pos x="181" y="101"/>
                    </a:cxn>
                    <a:cxn ang="0">
                      <a:pos x="194" y="94"/>
                    </a:cxn>
                    <a:cxn ang="0">
                      <a:pos x="196" y="90"/>
                    </a:cxn>
                    <a:cxn ang="0">
                      <a:pos x="98" y="127"/>
                    </a:cxn>
                    <a:cxn ang="0">
                      <a:pos x="69" y="97"/>
                    </a:cxn>
                    <a:cxn ang="0">
                      <a:pos x="98" y="68"/>
                    </a:cxn>
                    <a:cxn ang="0">
                      <a:pos x="128" y="97"/>
                    </a:cxn>
                    <a:cxn ang="0">
                      <a:pos x="98" y="127"/>
                    </a:cxn>
                  </a:cxnLst>
                  <a:rect l="0" t="0" r="r" b="b"/>
                  <a:pathLst>
                    <a:path w="196" h="193">
                      <a:moveTo>
                        <a:pt x="196" y="90"/>
                      </a:moveTo>
                      <a:cubicBezTo>
                        <a:pt x="196" y="90"/>
                        <a:pt x="193" y="71"/>
                        <a:pt x="193" y="70"/>
                      </a:cubicBezTo>
                      <a:cubicBezTo>
                        <a:pt x="192" y="69"/>
                        <a:pt x="191" y="68"/>
                        <a:pt x="189" y="67"/>
                      </a:cubicBezTo>
                      <a:cubicBezTo>
                        <a:pt x="187" y="67"/>
                        <a:pt x="177" y="66"/>
                        <a:pt x="175" y="66"/>
                      </a:cubicBezTo>
                      <a:cubicBezTo>
                        <a:pt x="172" y="59"/>
                        <a:pt x="168" y="53"/>
                        <a:pt x="164" y="47"/>
                      </a:cubicBezTo>
                      <a:cubicBezTo>
                        <a:pt x="164" y="45"/>
                        <a:pt x="169" y="35"/>
                        <a:pt x="170" y="33"/>
                      </a:cubicBezTo>
                      <a:cubicBezTo>
                        <a:pt x="170" y="32"/>
                        <a:pt x="170" y="30"/>
                        <a:pt x="169" y="29"/>
                      </a:cubicBezTo>
                      <a:cubicBezTo>
                        <a:pt x="168" y="29"/>
                        <a:pt x="154" y="17"/>
                        <a:pt x="153" y="16"/>
                      </a:cubicBezTo>
                      <a:cubicBezTo>
                        <a:pt x="152" y="15"/>
                        <a:pt x="150" y="15"/>
                        <a:pt x="149" y="16"/>
                      </a:cubicBezTo>
                      <a:cubicBezTo>
                        <a:pt x="147" y="17"/>
                        <a:pt x="138" y="23"/>
                        <a:pt x="137" y="24"/>
                      </a:cubicBezTo>
                      <a:cubicBezTo>
                        <a:pt x="130" y="21"/>
                        <a:pt x="123" y="18"/>
                        <a:pt x="116" y="16"/>
                      </a:cubicBezTo>
                      <a:cubicBezTo>
                        <a:pt x="115" y="15"/>
                        <a:pt x="112" y="5"/>
                        <a:pt x="112" y="2"/>
                      </a:cubicBezTo>
                      <a:cubicBezTo>
                        <a:pt x="111" y="1"/>
                        <a:pt x="110" y="0"/>
                        <a:pt x="108" y="0"/>
                      </a:cubicBezTo>
                      <a:cubicBezTo>
                        <a:pt x="88" y="0"/>
                        <a:pt x="88" y="0"/>
                        <a:pt x="88" y="0"/>
                      </a:cubicBezTo>
                      <a:cubicBezTo>
                        <a:pt x="86" y="0"/>
                        <a:pt x="85" y="1"/>
                        <a:pt x="85" y="2"/>
                      </a:cubicBezTo>
                      <a:cubicBezTo>
                        <a:pt x="84" y="5"/>
                        <a:pt x="81" y="15"/>
                        <a:pt x="81" y="16"/>
                      </a:cubicBezTo>
                      <a:cubicBezTo>
                        <a:pt x="73" y="18"/>
                        <a:pt x="66" y="21"/>
                        <a:pt x="60" y="24"/>
                      </a:cubicBezTo>
                      <a:cubicBezTo>
                        <a:pt x="58" y="23"/>
                        <a:pt x="49" y="17"/>
                        <a:pt x="48" y="16"/>
                      </a:cubicBezTo>
                      <a:cubicBezTo>
                        <a:pt x="46" y="15"/>
                        <a:pt x="45" y="15"/>
                        <a:pt x="43" y="16"/>
                      </a:cubicBezTo>
                      <a:cubicBezTo>
                        <a:pt x="43" y="17"/>
                        <a:pt x="28" y="29"/>
                        <a:pt x="28" y="29"/>
                      </a:cubicBezTo>
                      <a:cubicBezTo>
                        <a:pt x="26" y="30"/>
                        <a:pt x="26" y="32"/>
                        <a:pt x="27" y="33"/>
                      </a:cubicBezTo>
                      <a:cubicBezTo>
                        <a:pt x="28" y="36"/>
                        <a:pt x="32" y="45"/>
                        <a:pt x="33" y="47"/>
                      </a:cubicBezTo>
                      <a:cubicBezTo>
                        <a:pt x="28" y="53"/>
                        <a:pt x="24" y="59"/>
                        <a:pt x="21" y="66"/>
                      </a:cubicBezTo>
                      <a:cubicBezTo>
                        <a:pt x="20" y="66"/>
                        <a:pt x="9" y="67"/>
                        <a:pt x="7" y="67"/>
                      </a:cubicBezTo>
                      <a:cubicBezTo>
                        <a:pt x="6" y="68"/>
                        <a:pt x="4" y="69"/>
                        <a:pt x="4" y="70"/>
                      </a:cubicBezTo>
                      <a:cubicBezTo>
                        <a:pt x="4" y="71"/>
                        <a:pt x="0" y="90"/>
                        <a:pt x="0" y="90"/>
                      </a:cubicBezTo>
                      <a:cubicBezTo>
                        <a:pt x="0" y="92"/>
                        <a:pt x="1" y="94"/>
                        <a:pt x="2" y="94"/>
                      </a:cubicBezTo>
                      <a:cubicBezTo>
                        <a:pt x="4" y="95"/>
                        <a:pt x="14" y="100"/>
                        <a:pt x="15" y="101"/>
                      </a:cubicBezTo>
                      <a:cubicBezTo>
                        <a:pt x="16" y="108"/>
                        <a:pt x="17" y="116"/>
                        <a:pt x="19" y="123"/>
                      </a:cubicBezTo>
                      <a:cubicBezTo>
                        <a:pt x="18" y="124"/>
                        <a:pt x="11" y="131"/>
                        <a:pt x="9" y="133"/>
                      </a:cubicBezTo>
                      <a:cubicBezTo>
                        <a:pt x="8" y="134"/>
                        <a:pt x="8" y="136"/>
                        <a:pt x="9" y="137"/>
                      </a:cubicBezTo>
                      <a:cubicBezTo>
                        <a:pt x="9" y="138"/>
                        <a:pt x="18" y="154"/>
                        <a:pt x="19" y="155"/>
                      </a:cubicBezTo>
                      <a:cubicBezTo>
                        <a:pt x="20" y="157"/>
                        <a:pt x="21" y="157"/>
                        <a:pt x="23" y="157"/>
                      </a:cubicBezTo>
                      <a:cubicBezTo>
                        <a:pt x="25" y="156"/>
                        <a:pt x="35" y="154"/>
                        <a:pt x="37" y="153"/>
                      </a:cubicBezTo>
                      <a:cubicBezTo>
                        <a:pt x="42" y="159"/>
                        <a:pt x="48" y="163"/>
                        <a:pt x="54" y="167"/>
                      </a:cubicBezTo>
                      <a:cubicBezTo>
                        <a:pt x="54" y="169"/>
                        <a:pt x="53" y="180"/>
                        <a:pt x="53" y="182"/>
                      </a:cubicBezTo>
                      <a:cubicBezTo>
                        <a:pt x="53" y="183"/>
                        <a:pt x="53" y="185"/>
                        <a:pt x="55" y="186"/>
                      </a:cubicBezTo>
                      <a:cubicBezTo>
                        <a:pt x="56" y="186"/>
                        <a:pt x="74" y="192"/>
                        <a:pt x="74" y="193"/>
                      </a:cubicBezTo>
                      <a:cubicBezTo>
                        <a:pt x="76" y="193"/>
                        <a:pt x="78" y="193"/>
                        <a:pt x="78" y="191"/>
                      </a:cubicBezTo>
                      <a:cubicBezTo>
                        <a:pt x="80" y="189"/>
                        <a:pt x="86" y="181"/>
                        <a:pt x="87" y="179"/>
                      </a:cubicBezTo>
                      <a:cubicBezTo>
                        <a:pt x="91" y="180"/>
                        <a:pt x="94" y="180"/>
                        <a:pt x="98" y="180"/>
                      </a:cubicBezTo>
                      <a:cubicBezTo>
                        <a:pt x="102" y="180"/>
                        <a:pt x="106" y="180"/>
                        <a:pt x="109" y="179"/>
                      </a:cubicBezTo>
                      <a:cubicBezTo>
                        <a:pt x="110" y="181"/>
                        <a:pt x="117" y="189"/>
                        <a:pt x="118" y="191"/>
                      </a:cubicBezTo>
                      <a:cubicBezTo>
                        <a:pt x="119" y="192"/>
                        <a:pt x="120" y="193"/>
                        <a:pt x="122" y="193"/>
                      </a:cubicBezTo>
                      <a:cubicBezTo>
                        <a:pt x="123" y="192"/>
                        <a:pt x="140" y="186"/>
                        <a:pt x="141" y="186"/>
                      </a:cubicBezTo>
                      <a:cubicBezTo>
                        <a:pt x="143" y="185"/>
                        <a:pt x="144" y="183"/>
                        <a:pt x="144" y="182"/>
                      </a:cubicBezTo>
                      <a:cubicBezTo>
                        <a:pt x="143" y="180"/>
                        <a:pt x="143" y="169"/>
                        <a:pt x="142" y="167"/>
                      </a:cubicBezTo>
                      <a:cubicBezTo>
                        <a:pt x="149" y="163"/>
                        <a:pt x="155" y="159"/>
                        <a:pt x="160" y="153"/>
                      </a:cubicBezTo>
                      <a:cubicBezTo>
                        <a:pt x="161" y="154"/>
                        <a:pt x="171" y="156"/>
                        <a:pt x="174" y="157"/>
                      </a:cubicBezTo>
                      <a:cubicBezTo>
                        <a:pt x="175" y="157"/>
                        <a:pt x="177" y="157"/>
                        <a:pt x="178" y="155"/>
                      </a:cubicBezTo>
                      <a:cubicBezTo>
                        <a:pt x="178" y="154"/>
                        <a:pt x="187" y="138"/>
                        <a:pt x="188" y="137"/>
                      </a:cubicBezTo>
                      <a:cubicBezTo>
                        <a:pt x="189" y="136"/>
                        <a:pt x="188" y="134"/>
                        <a:pt x="187" y="133"/>
                      </a:cubicBezTo>
                      <a:cubicBezTo>
                        <a:pt x="186" y="131"/>
                        <a:pt x="178" y="124"/>
                        <a:pt x="177" y="123"/>
                      </a:cubicBezTo>
                      <a:cubicBezTo>
                        <a:pt x="179" y="116"/>
                        <a:pt x="181" y="108"/>
                        <a:pt x="181" y="101"/>
                      </a:cubicBezTo>
                      <a:cubicBezTo>
                        <a:pt x="183" y="100"/>
                        <a:pt x="192" y="95"/>
                        <a:pt x="194" y="94"/>
                      </a:cubicBezTo>
                      <a:cubicBezTo>
                        <a:pt x="195" y="94"/>
                        <a:pt x="196" y="92"/>
                        <a:pt x="196" y="90"/>
                      </a:cubicBezTo>
                      <a:close/>
                      <a:moveTo>
                        <a:pt x="98" y="127"/>
                      </a:moveTo>
                      <a:cubicBezTo>
                        <a:pt x="82" y="127"/>
                        <a:pt x="69" y="114"/>
                        <a:pt x="69" y="97"/>
                      </a:cubicBezTo>
                      <a:cubicBezTo>
                        <a:pt x="69" y="81"/>
                        <a:pt x="82" y="68"/>
                        <a:pt x="98" y="68"/>
                      </a:cubicBezTo>
                      <a:cubicBezTo>
                        <a:pt x="115" y="68"/>
                        <a:pt x="128" y="81"/>
                        <a:pt x="128" y="97"/>
                      </a:cubicBezTo>
                      <a:cubicBezTo>
                        <a:pt x="128" y="114"/>
                        <a:pt x="115" y="127"/>
                        <a:pt x="98" y="127"/>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58" name="Freeform 130"/>
                <p:cNvSpPr>
                  <a:spLocks noEditPoints="1"/>
                </p:cNvSpPr>
                <p:nvPr/>
              </p:nvSpPr>
              <p:spPr bwMode="auto">
                <a:xfrm>
                  <a:off x="7115175" y="3305167"/>
                  <a:ext cx="350837" cy="354013"/>
                </a:xfrm>
                <a:custGeom>
                  <a:avLst/>
                  <a:gdLst/>
                  <a:ahLst/>
                  <a:cxnLst>
                    <a:cxn ang="0">
                      <a:pos x="136" y="54"/>
                    </a:cxn>
                    <a:cxn ang="0">
                      <a:pos x="132" y="40"/>
                    </a:cxn>
                    <a:cxn ang="0">
                      <a:pos x="129" y="39"/>
                    </a:cxn>
                    <a:cxn ang="0">
                      <a:pos x="119" y="39"/>
                    </a:cxn>
                    <a:cxn ang="0">
                      <a:pos x="109" y="27"/>
                    </a:cxn>
                    <a:cxn ang="0">
                      <a:pos x="112" y="17"/>
                    </a:cxn>
                    <a:cxn ang="0">
                      <a:pos x="111" y="14"/>
                    </a:cxn>
                    <a:cxn ang="0">
                      <a:pos x="98" y="7"/>
                    </a:cxn>
                    <a:cxn ang="0">
                      <a:pos x="95" y="7"/>
                    </a:cxn>
                    <a:cxn ang="0">
                      <a:pos x="88" y="14"/>
                    </a:cxn>
                    <a:cxn ang="0">
                      <a:pos x="72" y="11"/>
                    </a:cxn>
                    <a:cxn ang="0">
                      <a:pos x="68" y="2"/>
                    </a:cxn>
                    <a:cxn ang="0">
                      <a:pos x="65" y="0"/>
                    </a:cxn>
                    <a:cxn ang="0">
                      <a:pos x="51" y="2"/>
                    </a:cxn>
                    <a:cxn ang="0">
                      <a:pos x="49" y="4"/>
                    </a:cxn>
                    <a:cxn ang="0">
                      <a:pos x="48" y="15"/>
                    </a:cxn>
                    <a:cxn ang="0">
                      <a:pos x="34" y="22"/>
                    </a:cxn>
                    <a:cxn ang="0">
                      <a:pos x="25" y="18"/>
                    </a:cxn>
                    <a:cxn ang="0">
                      <a:pos x="22" y="19"/>
                    </a:cxn>
                    <a:cxn ang="0">
                      <a:pos x="12" y="29"/>
                    </a:cxn>
                    <a:cxn ang="0">
                      <a:pos x="12" y="32"/>
                    </a:cxn>
                    <a:cxn ang="0">
                      <a:pos x="18" y="41"/>
                    </a:cxn>
                    <a:cxn ang="0">
                      <a:pos x="12" y="56"/>
                    </a:cxn>
                    <a:cxn ang="0">
                      <a:pos x="2" y="58"/>
                    </a:cxn>
                    <a:cxn ang="0">
                      <a:pos x="0" y="61"/>
                    </a:cxn>
                    <a:cxn ang="0">
                      <a:pos x="0" y="75"/>
                    </a:cxn>
                    <a:cxn ang="0">
                      <a:pos x="2" y="77"/>
                    </a:cxn>
                    <a:cxn ang="0">
                      <a:pos x="11" y="80"/>
                    </a:cxn>
                    <a:cxn ang="0">
                      <a:pos x="17" y="95"/>
                    </a:cxn>
                    <a:cxn ang="0">
                      <a:pos x="11" y="104"/>
                    </a:cxn>
                    <a:cxn ang="0">
                      <a:pos x="11" y="107"/>
                    </a:cxn>
                    <a:cxn ang="0">
                      <a:pos x="20" y="118"/>
                    </a:cxn>
                    <a:cxn ang="0">
                      <a:pos x="23" y="119"/>
                    </a:cxn>
                    <a:cxn ang="0">
                      <a:pos x="32" y="115"/>
                    </a:cxn>
                    <a:cxn ang="0">
                      <a:pos x="46" y="123"/>
                    </a:cxn>
                    <a:cxn ang="0">
                      <a:pos x="46" y="133"/>
                    </a:cxn>
                    <a:cxn ang="0">
                      <a:pos x="48" y="135"/>
                    </a:cxn>
                    <a:cxn ang="0">
                      <a:pos x="62" y="138"/>
                    </a:cxn>
                    <a:cxn ang="0">
                      <a:pos x="65" y="137"/>
                    </a:cxn>
                    <a:cxn ang="0">
                      <a:pos x="70" y="128"/>
                    </a:cxn>
                    <a:cxn ang="0">
                      <a:pos x="78" y="127"/>
                    </a:cxn>
                    <a:cxn ang="0">
                      <a:pos x="86" y="125"/>
                    </a:cxn>
                    <a:cxn ang="0">
                      <a:pos x="93" y="133"/>
                    </a:cxn>
                    <a:cxn ang="0">
                      <a:pos x="96" y="133"/>
                    </a:cxn>
                    <a:cxn ang="0">
                      <a:pos x="108" y="126"/>
                    </a:cxn>
                    <a:cxn ang="0">
                      <a:pos x="110" y="123"/>
                    </a:cxn>
                    <a:cxn ang="0">
                      <a:pos x="107" y="113"/>
                    </a:cxn>
                    <a:cxn ang="0">
                      <a:pos x="118" y="101"/>
                    </a:cxn>
                    <a:cxn ang="0">
                      <a:pos x="128" y="102"/>
                    </a:cxn>
                    <a:cxn ang="0">
                      <a:pos x="130" y="101"/>
                    </a:cxn>
                    <a:cxn ang="0">
                      <a:pos x="136" y="88"/>
                    </a:cxn>
                    <a:cxn ang="0">
                      <a:pos x="135" y="85"/>
                    </a:cxn>
                    <a:cxn ang="0">
                      <a:pos x="127" y="78"/>
                    </a:cxn>
                    <a:cxn ang="0">
                      <a:pos x="127" y="63"/>
                    </a:cxn>
                    <a:cxn ang="0">
                      <a:pos x="135" y="57"/>
                    </a:cxn>
                    <a:cxn ang="0">
                      <a:pos x="136" y="54"/>
                    </a:cxn>
                    <a:cxn ang="0">
                      <a:pos x="86" y="91"/>
                    </a:cxn>
                    <a:cxn ang="0">
                      <a:pos x="47" y="87"/>
                    </a:cxn>
                    <a:cxn ang="0">
                      <a:pos x="51" y="47"/>
                    </a:cxn>
                    <a:cxn ang="0">
                      <a:pos x="91" y="52"/>
                    </a:cxn>
                    <a:cxn ang="0">
                      <a:pos x="86" y="91"/>
                    </a:cxn>
                  </a:cxnLst>
                  <a:rect l="0" t="0" r="r" b="b"/>
                  <a:pathLst>
                    <a:path w="137" h="138">
                      <a:moveTo>
                        <a:pt x="136" y="54"/>
                      </a:moveTo>
                      <a:cubicBezTo>
                        <a:pt x="136" y="53"/>
                        <a:pt x="132" y="41"/>
                        <a:pt x="132" y="40"/>
                      </a:cubicBezTo>
                      <a:cubicBezTo>
                        <a:pt x="131" y="39"/>
                        <a:pt x="130" y="38"/>
                        <a:pt x="129" y="39"/>
                      </a:cubicBezTo>
                      <a:cubicBezTo>
                        <a:pt x="128" y="39"/>
                        <a:pt x="120" y="39"/>
                        <a:pt x="119" y="39"/>
                      </a:cubicBezTo>
                      <a:cubicBezTo>
                        <a:pt x="116" y="35"/>
                        <a:pt x="113" y="30"/>
                        <a:pt x="109" y="27"/>
                      </a:cubicBezTo>
                      <a:cubicBezTo>
                        <a:pt x="109" y="26"/>
                        <a:pt x="111" y="18"/>
                        <a:pt x="112" y="17"/>
                      </a:cubicBezTo>
                      <a:cubicBezTo>
                        <a:pt x="112" y="16"/>
                        <a:pt x="112" y="15"/>
                        <a:pt x="111" y="14"/>
                      </a:cubicBezTo>
                      <a:cubicBezTo>
                        <a:pt x="110" y="14"/>
                        <a:pt x="99" y="7"/>
                        <a:pt x="98" y="7"/>
                      </a:cubicBezTo>
                      <a:cubicBezTo>
                        <a:pt x="97" y="6"/>
                        <a:pt x="96" y="6"/>
                        <a:pt x="95" y="7"/>
                      </a:cubicBezTo>
                      <a:cubicBezTo>
                        <a:pt x="94" y="8"/>
                        <a:pt x="89" y="13"/>
                        <a:pt x="88" y="14"/>
                      </a:cubicBezTo>
                      <a:cubicBezTo>
                        <a:pt x="83" y="12"/>
                        <a:pt x="78" y="11"/>
                        <a:pt x="72" y="11"/>
                      </a:cubicBezTo>
                      <a:cubicBezTo>
                        <a:pt x="72" y="10"/>
                        <a:pt x="69" y="3"/>
                        <a:pt x="68" y="2"/>
                      </a:cubicBezTo>
                      <a:cubicBezTo>
                        <a:pt x="68" y="1"/>
                        <a:pt x="67" y="0"/>
                        <a:pt x="65" y="0"/>
                      </a:cubicBezTo>
                      <a:cubicBezTo>
                        <a:pt x="51" y="2"/>
                        <a:pt x="51" y="2"/>
                        <a:pt x="51" y="2"/>
                      </a:cubicBezTo>
                      <a:cubicBezTo>
                        <a:pt x="50" y="2"/>
                        <a:pt x="49" y="3"/>
                        <a:pt x="49" y="4"/>
                      </a:cubicBezTo>
                      <a:cubicBezTo>
                        <a:pt x="49" y="6"/>
                        <a:pt x="48" y="13"/>
                        <a:pt x="48" y="15"/>
                      </a:cubicBezTo>
                      <a:cubicBezTo>
                        <a:pt x="43" y="17"/>
                        <a:pt x="38" y="19"/>
                        <a:pt x="34" y="22"/>
                      </a:cubicBezTo>
                      <a:cubicBezTo>
                        <a:pt x="33" y="22"/>
                        <a:pt x="26" y="19"/>
                        <a:pt x="25" y="18"/>
                      </a:cubicBezTo>
                      <a:cubicBezTo>
                        <a:pt x="24" y="17"/>
                        <a:pt x="23" y="17"/>
                        <a:pt x="22" y="19"/>
                      </a:cubicBezTo>
                      <a:cubicBezTo>
                        <a:pt x="21" y="19"/>
                        <a:pt x="13" y="29"/>
                        <a:pt x="12" y="29"/>
                      </a:cubicBezTo>
                      <a:cubicBezTo>
                        <a:pt x="11" y="30"/>
                        <a:pt x="11" y="31"/>
                        <a:pt x="12" y="32"/>
                      </a:cubicBezTo>
                      <a:cubicBezTo>
                        <a:pt x="13" y="34"/>
                        <a:pt x="17" y="40"/>
                        <a:pt x="18" y="41"/>
                      </a:cubicBezTo>
                      <a:cubicBezTo>
                        <a:pt x="15" y="46"/>
                        <a:pt x="13" y="50"/>
                        <a:pt x="12" y="56"/>
                      </a:cubicBezTo>
                      <a:cubicBezTo>
                        <a:pt x="11" y="56"/>
                        <a:pt x="4" y="58"/>
                        <a:pt x="2" y="58"/>
                      </a:cubicBezTo>
                      <a:cubicBezTo>
                        <a:pt x="1" y="59"/>
                        <a:pt x="0" y="59"/>
                        <a:pt x="0" y="61"/>
                      </a:cubicBezTo>
                      <a:cubicBezTo>
                        <a:pt x="0" y="61"/>
                        <a:pt x="0" y="74"/>
                        <a:pt x="0" y="75"/>
                      </a:cubicBezTo>
                      <a:cubicBezTo>
                        <a:pt x="0" y="76"/>
                        <a:pt x="1" y="77"/>
                        <a:pt x="2" y="77"/>
                      </a:cubicBezTo>
                      <a:cubicBezTo>
                        <a:pt x="3" y="78"/>
                        <a:pt x="10" y="80"/>
                        <a:pt x="11" y="80"/>
                      </a:cubicBezTo>
                      <a:cubicBezTo>
                        <a:pt x="12" y="86"/>
                        <a:pt x="14" y="91"/>
                        <a:pt x="17" y="95"/>
                      </a:cubicBezTo>
                      <a:cubicBezTo>
                        <a:pt x="16" y="96"/>
                        <a:pt x="11" y="102"/>
                        <a:pt x="11" y="104"/>
                      </a:cubicBezTo>
                      <a:cubicBezTo>
                        <a:pt x="10" y="105"/>
                        <a:pt x="10" y="106"/>
                        <a:pt x="11" y="107"/>
                      </a:cubicBezTo>
                      <a:cubicBezTo>
                        <a:pt x="11" y="107"/>
                        <a:pt x="19" y="118"/>
                        <a:pt x="20" y="118"/>
                      </a:cubicBezTo>
                      <a:cubicBezTo>
                        <a:pt x="21" y="119"/>
                        <a:pt x="22" y="119"/>
                        <a:pt x="23" y="119"/>
                      </a:cubicBezTo>
                      <a:cubicBezTo>
                        <a:pt x="24" y="118"/>
                        <a:pt x="31" y="115"/>
                        <a:pt x="32" y="115"/>
                      </a:cubicBezTo>
                      <a:cubicBezTo>
                        <a:pt x="36" y="118"/>
                        <a:pt x="41" y="121"/>
                        <a:pt x="46" y="123"/>
                      </a:cubicBezTo>
                      <a:cubicBezTo>
                        <a:pt x="46" y="124"/>
                        <a:pt x="46" y="132"/>
                        <a:pt x="46" y="133"/>
                      </a:cubicBezTo>
                      <a:cubicBezTo>
                        <a:pt x="46" y="134"/>
                        <a:pt x="47" y="135"/>
                        <a:pt x="48" y="135"/>
                      </a:cubicBezTo>
                      <a:cubicBezTo>
                        <a:pt x="49" y="136"/>
                        <a:pt x="62" y="138"/>
                        <a:pt x="62" y="138"/>
                      </a:cubicBezTo>
                      <a:cubicBezTo>
                        <a:pt x="64" y="138"/>
                        <a:pt x="65" y="138"/>
                        <a:pt x="65" y="137"/>
                      </a:cubicBezTo>
                      <a:cubicBezTo>
                        <a:pt x="66" y="135"/>
                        <a:pt x="69" y="129"/>
                        <a:pt x="70" y="128"/>
                      </a:cubicBezTo>
                      <a:cubicBezTo>
                        <a:pt x="72" y="128"/>
                        <a:pt x="75" y="127"/>
                        <a:pt x="78" y="127"/>
                      </a:cubicBezTo>
                      <a:cubicBezTo>
                        <a:pt x="80" y="127"/>
                        <a:pt x="83" y="126"/>
                        <a:pt x="86" y="125"/>
                      </a:cubicBezTo>
                      <a:cubicBezTo>
                        <a:pt x="86" y="126"/>
                        <a:pt x="92" y="132"/>
                        <a:pt x="93" y="133"/>
                      </a:cubicBezTo>
                      <a:cubicBezTo>
                        <a:pt x="93" y="133"/>
                        <a:pt x="95" y="134"/>
                        <a:pt x="96" y="133"/>
                      </a:cubicBezTo>
                      <a:cubicBezTo>
                        <a:pt x="96" y="133"/>
                        <a:pt x="108" y="126"/>
                        <a:pt x="108" y="126"/>
                      </a:cubicBezTo>
                      <a:cubicBezTo>
                        <a:pt x="110" y="126"/>
                        <a:pt x="110" y="124"/>
                        <a:pt x="110" y="123"/>
                      </a:cubicBezTo>
                      <a:cubicBezTo>
                        <a:pt x="109" y="122"/>
                        <a:pt x="108" y="115"/>
                        <a:pt x="107" y="113"/>
                      </a:cubicBezTo>
                      <a:cubicBezTo>
                        <a:pt x="111" y="110"/>
                        <a:pt x="115" y="106"/>
                        <a:pt x="118" y="101"/>
                      </a:cubicBezTo>
                      <a:cubicBezTo>
                        <a:pt x="119" y="102"/>
                        <a:pt x="126" y="102"/>
                        <a:pt x="128" y="102"/>
                      </a:cubicBezTo>
                      <a:cubicBezTo>
                        <a:pt x="129" y="103"/>
                        <a:pt x="130" y="102"/>
                        <a:pt x="130" y="101"/>
                      </a:cubicBezTo>
                      <a:cubicBezTo>
                        <a:pt x="131" y="100"/>
                        <a:pt x="135" y="88"/>
                        <a:pt x="136" y="88"/>
                      </a:cubicBezTo>
                      <a:cubicBezTo>
                        <a:pt x="136" y="86"/>
                        <a:pt x="136" y="85"/>
                        <a:pt x="135" y="85"/>
                      </a:cubicBezTo>
                      <a:cubicBezTo>
                        <a:pt x="133" y="84"/>
                        <a:pt x="128" y="79"/>
                        <a:pt x="127" y="78"/>
                      </a:cubicBezTo>
                      <a:cubicBezTo>
                        <a:pt x="127" y="73"/>
                        <a:pt x="128" y="68"/>
                        <a:pt x="127" y="63"/>
                      </a:cubicBezTo>
                      <a:cubicBezTo>
                        <a:pt x="128" y="62"/>
                        <a:pt x="134" y="58"/>
                        <a:pt x="135" y="57"/>
                      </a:cubicBezTo>
                      <a:cubicBezTo>
                        <a:pt x="136" y="56"/>
                        <a:pt x="137" y="55"/>
                        <a:pt x="136" y="54"/>
                      </a:cubicBezTo>
                      <a:close/>
                      <a:moveTo>
                        <a:pt x="86" y="91"/>
                      </a:moveTo>
                      <a:cubicBezTo>
                        <a:pt x="74" y="101"/>
                        <a:pt x="57" y="99"/>
                        <a:pt x="47" y="87"/>
                      </a:cubicBezTo>
                      <a:cubicBezTo>
                        <a:pt x="37" y="75"/>
                        <a:pt x="39" y="57"/>
                        <a:pt x="51" y="47"/>
                      </a:cubicBezTo>
                      <a:cubicBezTo>
                        <a:pt x="63" y="38"/>
                        <a:pt x="81" y="40"/>
                        <a:pt x="91" y="52"/>
                      </a:cubicBezTo>
                      <a:cubicBezTo>
                        <a:pt x="100" y="64"/>
                        <a:pt x="99" y="81"/>
                        <a:pt x="86" y="91"/>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59" name="Freeform 131"/>
                <p:cNvSpPr>
                  <a:spLocks noEditPoints="1"/>
                </p:cNvSpPr>
                <p:nvPr/>
              </p:nvSpPr>
              <p:spPr bwMode="auto">
                <a:xfrm>
                  <a:off x="7104063" y="3678230"/>
                  <a:ext cx="665162" cy="657225"/>
                </a:xfrm>
                <a:custGeom>
                  <a:avLst/>
                  <a:gdLst/>
                  <a:ahLst/>
                  <a:cxnLst>
                    <a:cxn ang="0">
                      <a:pos x="259" y="120"/>
                    </a:cxn>
                    <a:cxn ang="0">
                      <a:pos x="254" y="93"/>
                    </a:cxn>
                    <a:cxn ang="0">
                      <a:pos x="250" y="89"/>
                    </a:cxn>
                    <a:cxn ang="0">
                      <a:pos x="231" y="87"/>
                    </a:cxn>
                    <a:cxn ang="0">
                      <a:pos x="216" y="62"/>
                    </a:cxn>
                    <a:cxn ang="0">
                      <a:pos x="224" y="44"/>
                    </a:cxn>
                    <a:cxn ang="0">
                      <a:pos x="222" y="39"/>
                    </a:cxn>
                    <a:cxn ang="0">
                      <a:pos x="202" y="22"/>
                    </a:cxn>
                    <a:cxn ang="0">
                      <a:pos x="196" y="21"/>
                    </a:cxn>
                    <a:cxn ang="0">
                      <a:pos x="180" y="32"/>
                    </a:cxn>
                    <a:cxn ang="0">
                      <a:pos x="152" y="22"/>
                    </a:cxn>
                    <a:cxn ang="0">
                      <a:pos x="147" y="4"/>
                    </a:cxn>
                    <a:cxn ang="0">
                      <a:pos x="143" y="0"/>
                    </a:cxn>
                    <a:cxn ang="0">
                      <a:pos x="116" y="0"/>
                    </a:cxn>
                    <a:cxn ang="0">
                      <a:pos x="111" y="4"/>
                    </a:cxn>
                    <a:cxn ang="0">
                      <a:pos x="106" y="22"/>
                    </a:cxn>
                    <a:cxn ang="0">
                      <a:pos x="78" y="32"/>
                    </a:cxn>
                    <a:cxn ang="0">
                      <a:pos x="62" y="22"/>
                    </a:cxn>
                    <a:cxn ang="0">
                      <a:pos x="56" y="22"/>
                    </a:cxn>
                    <a:cxn ang="0">
                      <a:pos x="36" y="39"/>
                    </a:cxn>
                    <a:cxn ang="0">
                      <a:pos x="35" y="45"/>
                    </a:cxn>
                    <a:cxn ang="0">
                      <a:pos x="43" y="62"/>
                    </a:cxn>
                    <a:cxn ang="0">
                      <a:pos x="28" y="88"/>
                    </a:cxn>
                    <a:cxn ang="0">
                      <a:pos x="9" y="90"/>
                    </a:cxn>
                    <a:cxn ang="0">
                      <a:pos x="5" y="94"/>
                    </a:cxn>
                    <a:cxn ang="0">
                      <a:pos x="0" y="120"/>
                    </a:cxn>
                    <a:cxn ang="0">
                      <a:pos x="3" y="126"/>
                    </a:cxn>
                    <a:cxn ang="0">
                      <a:pos x="20" y="134"/>
                    </a:cxn>
                    <a:cxn ang="0">
                      <a:pos x="25" y="163"/>
                    </a:cxn>
                    <a:cxn ang="0">
                      <a:pos x="12" y="177"/>
                    </a:cxn>
                    <a:cxn ang="0">
                      <a:pos x="11" y="183"/>
                    </a:cxn>
                    <a:cxn ang="0">
                      <a:pos x="25" y="206"/>
                    </a:cxn>
                    <a:cxn ang="0">
                      <a:pos x="30" y="208"/>
                    </a:cxn>
                    <a:cxn ang="0">
                      <a:pos x="49" y="203"/>
                    </a:cxn>
                    <a:cxn ang="0">
                      <a:pos x="71" y="222"/>
                    </a:cxn>
                    <a:cxn ang="0">
                      <a:pos x="70" y="241"/>
                    </a:cxn>
                    <a:cxn ang="0">
                      <a:pos x="73" y="246"/>
                    </a:cxn>
                    <a:cxn ang="0">
                      <a:pos x="98" y="255"/>
                    </a:cxn>
                    <a:cxn ang="0">
                      <a:pos x="104" y="254"/>
                    </a:cxn>
                    <a:cxn ang="0">
                      <a:pos x="115" y="238"/>
                    </a:cxn>
                    <a:cxn ang="0">
                      <a:pos x="130" y="239"/>
                    </a:cxn>
                    <a:cxn ang="0">
                      <a:pos x="145" y="238"/>
                    </a:cxn>
                    <a:cxn ang="0">
                      <a:pos x="156" y="253"/>
                    </a:cxn>
                    <a:cxn ang="0">
                      <a:pos x="161" y="255"/>
                    </a:cxn>
                    <a:cxn ang="0">
                      <a:pos x="187" y="246"/>
                    </a:cxn>
                    <a:cxn ang="0">
                      <a:pos x="190" y="241"/>
                    </a:cxn>
                    <a:cxn ang="0">
                      <a:pos x="188" y="222"/>
                    </a:cxn>
                    <a:cxn ang="0">
                      <a:pos x="211" y="203"/>
                    </a:cxn>
                    <a:cxn ang="0">
                      <a:pos x="230" y="207"/>
                    </a:cxn>
                    <a:cxn ang="0">
                      <a:pos x="235" y="205"/>
                    </a:cxn>
                    <a:cxn ang="0">
                      <a:pos x="248" y="182"/>
                    </a:cxn>
                    <a:cxn ang="0">
                      <a:pos x="248" y="176"/>
                    </a:cxn>
                    <a:cxn ang="0">
                      <a:pos x="234" y="162"/>
                    </a:cxn>
                    <a:cxn ang="0">
                      <a:pos x="239" y="133"/>
                    </a:cxn>
                    <a:cxn ang="0">
                      <a:pos x="256" y="125"/>
                    </a:cxn>
                    <a:cxn ang="0">
                      <a:pos x="259" y="120"/>
                    </a:cxn>
                    <a:cxn ang="0">
                      <a:pos x="165" y="190"/>
                    </a:cxn>
                    <a:cxn ang="0">
                      <a:pos x="69" y="165"/>
                    </a:cxn>
                    <a:cxn ang="0">
                      <a:pos x="94" y="69"/>
                    </a:cxn>
                    <a:cxn ang="0">
                      <a:pos x="190" y="94"/>
                    </a:cxn>
                    <a:cxn ang="0">
                      <a:pos x="165" y="190"/>
                    </a:cxn>
                  </a:cxnLst>
                  <a:rect l="0" t="0" r="r" b="b"/>
                  <a:pathLst>
                    <a:path w="259" h="256">
                      <a:moveTo>
                        <a:pt x="259" y="120"/>
                      </a:moveTo>
                      <a:cubicBezTo>
                        <a:pt x="259" y="118"/>
                        <a:pt x="254" y="94"/>
                        <a:pt x="254" y="93"/>
                      </a:cubicBezTo>
                      <a:cubicBezTo>
                        <a:pt x="254" y="91"/>
                        <a:pt x="252" y="89"/>
                        <a:pt x="250" y="89"/>
                      </a:cubicBezTo>
                      <a:cubicBezTo>
                        <a:pt x="247" y="89"/>
                        <a:pt x="233" y="88"/>
                        <a:pt x="231" y="87"/>
                      </a:cubicBezTo>
                      <a:cubicBezTo>
                        <a:pt x="227" y="78"/>
                        <a:pt x="222" y="70"/>
                        <a:pt x="216" y="62"/>
                      </a:cubicBezTo>
                      <a:cubicBezTo>
                        <a:pt x="217" y="60"/>
                        <a:pt x="223" y="47"/>
                        <a:pt x="224" y="44"/>
                      </a:cubicBezTo>
                      <a:cubicBezTo>
                        <a:pt x="225" y="42"/>
                        <a:pt x="224" y="40"/>
                        <a:pt x="222" y="39"/>
                      </a:cubicBezTo>
                      <a:cubicBezTo>
                        <a:pt x="222" y="38"/>
                        <a:pt x="203" y="22"/>
                        <a:pt x="202" y="22"/>
                      </a:cubicBezTo>
                      <a:cubicBezTo>
                        <a:pt x="200" y="20"/>
                        <a:pt x="198" y="20"/>
                        <a:pt x="196" y="21"/>
                      </a:cubicBezTo>
                      <a:cubicBezTo>
                        <a:pt x="194" y="23"/>
                        <a:pt x="182" y="31"/>
                        <a:pt x="180" y="32"/>
                      </a:cubicBezTo>
                      <a:cubicBezTo>
                        <a:pt x="172" y="27"/>
                        <a:pt x="162" y="24"/>
                        <a:pt x="152" y="22"/>
                      </a:cubicBezTo>
                      <a:cubicBezTo>
                        <a:pt x="152" y="20"/>
                        <a:pt x="148" y="6"/>
                        <a:pt x="147" y="4"/>
                      </a:cubicBezTo>
                      <a:cubicBezTo>
                        <a:pt x="147" y="2"/>
                        <a:pt x="145" y="0"/>
                        <a:pt x="143" y="0"/>
                      </a:cubicBezTo>
                      <a:cubicBezTo>
                        <a:pt x="116" y="0"/>
                        <a:pt x="116" y="0"/>
                        <a:pt x="116" y="0"/>
                      </a:cubicBezTo>
                      <a:cubicBezTo>
                        <a:pt x="113" y="0"/>
                        <a:pt x="112" y="2"/>
                        <a:pt x="111" y="4"/>
                      </a:cubicBezTo>
                      <a:cubicBezTo>
                        <a:pt x="110" y="7"/>
                        <a:pt x="107" y="20"/>
                        <a:pt x="106" y="22"/>
                      </a:cubicBezTo>
                      <a:cubicBezTo>
                        <a:pt x="96" y="24"/>
                        <a:pt x="87" y="28"/>
                        <a:pt x="78" y="32"/>
                      </a:cubicBezTo>
                      <a:cubicBezTo>
                        <a:pt x="76" y="31"/>
                        <a:pt x="65" y="23"/>
                        <a:pt x="62" y="22"/>
                      </a:cubicBezTo>
                      <a:cubicBezTo>
                        <a:pt x="61" y="21"/>
                        <a:pt x="58" y="20"/>
                        <a:pt x="56" y="22"/>
                      </a:cubicBezTo>
                      <a:cubicBezTo>
                        <a:pt x="56" y="23"/>
                        <a:pt x="37" y="38"/>
                        <a:pt x="36" y="39"/>
                      </a:cubicBezTo>
                      <a:cubicBezTo>
                        <a:pt x="34" y="41"/>
                        <a:pt x="34" y="43"/>
                        <a:pt x="35" y="45"/>
                      </a:cubicBezTo>
                      <a:cubicBezTo>
                        <a:pt x="36" y="48"/>
                        <a:pt x="42" y="60"/>
                        <a:pt x="43" y="62"/>
                      </a:cubicBezTo>
                      <a:cubicBezTo>
                        <a:pt x="37" y="70"/>
                        <a:pt x="32" y="79"/>
                        <a:pt x="28" y="88"/>
                      </a:cubicBezTo>
                      <a:cubicBezTo>
                        <a:pt x="25" y="88"/>
                        <a:pt x="12" y="90"/>
                        <a:pt x="9" y="90"/>
                      </a:cubicBezTo>
                      <a:cubicBezTo>
                        <a:pt x="7" y="90"/>
                        <a:pt x="5" y="91"/>
                        <a:pt x="5" y="94"/>
                      </a:cubicBezTo>
                      <a:cubicBezTo>
                        <a:pt x="4" y="95"/>
                        <a:pt x="0" y="119"/>
                        <a:pt x="0" y="120"/>
                      </a:cubicBezTo>
                      <a:cubicBezTo>
                        <a:pt x="0" y="123"/>
                        <a:pt x="1" y="125"/>
                        <a:pt x="3" y="126"/>
                      </a:cubicBezTo>
                      <a:cubicBezTo>
                        <a:pt x="6" y="127"/>
                        <a:pt x="18" y="133"/>
                        <a:pt x="20" y="134"/>
                      </a:cubicBezTo>
                      <a:cubicBezTo>
                        <a:pt x="20" y="144"/>
                        <a:pt x="22" y="154"/>
                        <a:pt x="25" y="163"/>
                      </a:cubicBezTo>
                      <a:cubicBezTo>
                        <a:pt x="24" y="165"/>
                        <a:pt x="14" y="175"/>
                        <a:pt x="12" y="177"/>
                      </a:cubicBezTo>
                      <a:cubicBezTo>
                        <a:pt x="10" y="178"/>
                        <a:pt x="10" y="180"/>
                        <a:pt x="11" y="183"/>
                      </a:cubicBezTo>
                      <a:cubicBezTo>
                        <a:pt x="12" y="184"/>
                        <a:pt x="24" y="205"/>
                        <a:pt x="25" y="206"/>
                      </a:cubicBezTo>
                      <a:cubicBezTo>
                        <a:pt x="26" y="208"/>
                        <a:pt x="28" y="208"/>
                        <a:pt x="30" y="208"/>
                      </a:cubicBezTo>
                      <a:cubicBezTo>
                        <a:pt x="33" y="207"/>
                        <a:pt x="46" y="204"/>
                        <a:pt x="49" y="203"/>
                      </a:cubicBezTo>
                      <a:cubicBezTo>
                        <a:pt x="55" y="210"/>
                        <a:pt x="63" y="217"/>
                        <a:pt x="71" y="222"/>
                      </a:cubicBezTo>
                      <a:cubicBezTo>
                        <a:pt x="71" y="224"/>
                        <a:pt x="70" y="238"/>
                        <a:pt x="70" y="241"/>
                      </a:cubicBezTo>
                      <a:cubicBezTo>
                        <a:pt x="70" y="243"/>
                        <a:pt x="71" y="245"/>
                        <a:pt x="73" y="246"/>
                      </a:cubicBezTo>
                      <a:cubicBezTo>
                        <a:pt x="74" y="247"/>
                        <a:pt x="97" y="255"/>
                        <a:pt x="98" y="255"/>
                      </a:cubicBezTo>
                      <a:cubicBezTo>
                        <a:pt x="101" y="256"/>
                        <a:pt x="103" y="255"/>
                        <a:pt x="104" y="254"/>
                      </a:cubicBezTo>
                      <a:cubicBezTo>
                        <a:pt x="106" y="251"/>
                        <a:pt x="114" y="240"/>
                        <a:pt x="115" y="238"/>
                      </a:cubicBezTo>
                      <a:cubicBezTo>
                        <a:pt x="120" y="239"/>
                        <a:pt x="125" y="239"/>
                        <a:pt x="130" y="239"/>
                      </a:cubicBezTo>
                      <a:cubicBezTo>
                        <a:pt x="135" y="239"/>
                        <a:pt x="140" y="239"/>
                        <a:pt x="145" y="238"/>
                      </a:cubicBezTo>
                      <a:cubicBezTo>
                        <a:pt x="146" y="240"/>
                        <a:pt x="154" y="251"/>
                        <a:pt x="156" y="253"/>
                      </a:cubicBezTo>
                      <a:cubicBezTo>
                        <a:pt x="157" y="255"/>
                        <a:pt x="159" y="256"/>
                        <a:pt x="161" y="255"/>
                      </a:cubicBezTo>
                      <a:cubicBezTo>
                        <a:pt x="163" y="255"/>
                        <a:pt x="186" y="246"/>
                        <a:pt x="187" y="246"/>
                      </a:cubicBezTo>
                      <a:cubicBezTo>
                        <a:pt x="189" y="245"/>
                        <a:pt x="190" y="243"/>
                        <a:pt x="190" y="241"/>
                      </a:cubicBezTo>
                      <a:cubicBezTo>
                        <a:pt x="190" y="238"/>
                        <a:pt x="188" y="224"/>
                        <a:pt x="188" y="222"/>
                      </a:cubicBezTo>
                      <a:cubicBezTo>
                        <a:pt x="197" y="216"/>
                        <a:pt x="204" y="210"/>
                        <a:pt x="211" y="203"/>
                      </a:cubicBezTo>
                      <a:cubicBezTo>
                        <a:pt x="213" y="203"/>
                        <a:pt x="227" y="207"/>
                        <a:pt x="230" y="207"/>
                      </a:cubicBezTo>
                      <a:cubicBezTo>
                        <a:pt x="231" y="208"/>
                        <a:pt x="234" y="207"/>
                        <a:pt x="235" y="205"/>
                      </a:cubicBezTo>
                      <a:cubicBezTo>
                        <a:pt x="235" y="204"/>
                        <a:pt x="248" y="183"/>
                        <a:pt x="248" y="182"/>
                      </a:cubicBezTo>
                      <a:cubicBezTo>
                        <a:pt x="249" y="180"/>
                        <a:pt x="249" y="178"/>
                        <a:pt x="248" y="176"/>
                      </a:cubicBezTo>
                      <a:cubicBezTo>
                        <a:pt x="245" y="174"/>
                        <a:pt x="236" y="164"/>
                        <a:pt x="234" y="162"/>
                      </a:cubicBezTo>
                      <a:cubicBezTo>
                        <a:pt x="237" y="153"/>
                        <a:pt x="239" y="143"/>
                        <a:pt x="239" y="133"/>
                      </a:cubicBezTo>
                      <a:cubicBezTo>
                        <a:pt x="241" y="132"/>
                        <a:pt x="254" y="126"/>
                        <a:pt x="256" y="125"/>
                      </a:cubicBezTo>
                      <a:cubicBezTo>
                        <a:pt x="258" y="124"/>
                        <a:pt x="259" y="122"/>
                        <a:pt x="259" y="120"/>
                      </a:cubicBezTo>
                      <a:close/>
                      <a:moveTo>
                        <a:pt x="165" y="190"/>
                      </a:moveTo>
                      <a:cubicBezTo>
                        <a:pt x="131" y="209"/>
                        <a:pt x="88" y="198"/>
                        <a:pt x="69" y="165"/>
                      </a:cubicBezTo>
                      <a:cubicBezTo>
                        <a:pt x="50" y="131"/>
                        <a:pt x="61" y="88"/>
                        <a:pt x="94" y="69"/>
                      </a:cubicBezTo>
                      <a:cubicBezTo>
                        <a:pt x="128" y="49"/>
                        <a:pt x="171" y="60"/>
                        <a:pt x="190" y="94"/>
                      </a:cubicBezTo>
                      <a:cubicBezTo>
                        <a:pt x="210" y="127"/>
                        <a:pt x="198" y="170"/>
                        <a:pt x="165" y="190"/>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grpSp>
          <p:sp>
            <p:nvSpPr>
              <p:cNvPr id="56" name="Freeform 132"/>
              <p:cNvSpPr>
                <a:spLocks/>
              </p:cNvSpPr>
              <p:nvPr/>
            </p:nvSpPr>
            <p:spPr bwMode="auto">
              <a:xfrm>
                <a:off x="7170738" y="3767130"/>
                <a:ext cx="495300" cy="468313"/>
              </a:xfrm>
              <a:custGeom>
                <a:avLst/>
                <a:gdLst/>
                <a:ahLst/>
                <a:cxnLst>
                  <a:cxn ang="0">
                    <a:pos x="139" y="98"/>
                  </a:cxn>
                  <a:cxn ang="0">
                    <a:pos x="136" y="76"/>
                  </a:cxn>
                  <a:cxn ang="0">
                    <a:pos x="177" y="36"/>
                  </a:cxn>
                  <a:cxn ang="0">
                    <a:pos x="161" y="18"/>
                  </a:cxn>
                  <a:cxn ang="0">
                    <a:pos x="121" y="61"/>
                  </a:cxn>
                  <a:cxn ang="0">
                    <a:pos x="99" y="58"/>
                  </a:cxn>
                  <a:cxn ang="0">
                    <a:pos x="70" y="0"/>
                  </a:cxn>
                  <a:cxn ang="0">
                    <a:pos x="51" y="14"/>
                  </a:cxn>
                  <a:cxn ang="0">
                    <a:pos x="80" y="67"/>
                  </a:cxn>
                  <a:cxn ang="0">
                    <a:pos x="70" y="87"/>
                  </a:cxn>
                  <a:cxn ang="0">
                    <a:pos x="1" y="97"/>
                  </a:cxn>
                  <a:cxn ang="0">
                    <a:pos x="2" y="121"/>
                  </a:cxn>
                  <a:cxn ang="0">
                    <a:pos x="73" y="108"/>
                  </a:cxn>
                  <a:cxn ang="0">
                    <a:pos x="89" y="124"/>
                  </a:cxn>
                  <a:cxn ang="0">
                    <a:pos x="79" y="182"/>
                  </a:cxn>
                  <a:cxn ang="0">
                    <a:pos x="103" y="181"/>
                  </a:cxn>
                  <a:cxn ang="0">
                    <a:pos x="110" y="127"/>
                  </a:cxn>
                  <a:cxn ang="0">
                    <a:pos x="130" y="117"/>
                  </a:cxn>
                  <a:cxn ang="0">
                    <a:pos x="180" y="143"/>
                  </a:cxn>
                  <a:cxn ang="0">
                    <a:pos x="193" y="123"/>
                  </a:cxn>
                  <a:cxn ang="0">
                    <a:pos x="139" y="98"/>
                  </a:cxn>
                </a:cxnLst>
                <a:rect l="0" t="0" r="r" b="b"/>
                <a:pathLst>
                  <a:path w="193" h="182">
                    <a:moveTo>
                      <a:pt x="139" y="98"/>
                    </a:moveTo>
                    <a:cubicBezTo>
                      <a:pt x="128" y="93"/>
                      <a:pt x="127" y="85"/>
                      <a:pt x="136" y="76"/>
                    </a:cubicBezTo>
                    <a:cubicBezTo>
                      <a:pt x="141" y="71"/>
                      <a:pt x="161" y="51"/>
                      <a:pt x="177" y="36"/>
                    </a:cubicBezTo>
                    <a:cubicBezTo>
                      <a:pt x="172" y="30"/>
                      <a:pt x="167" y="24"/>
                      <a:pt x="161" y="18"/>
                    </a:cubicBezTo>
                    <a:cubicBezTo>
                      <a:pt x="146" y="35"/>
                      <a:pt x="126" y="56"/>
                      <a:pt x="121" y="61"/>
                    </a:cubicBezTo>
                    <a:cubicBezTo>
                      <a:pt x="112" y="70"/>
                      <a:pt x="104" y="69"/>
                      <a:pt x="99" y="58"/>
                    </a:cubicBezTo>
                    <a:cubicBezTo>
                      <a:pt x="95" y="50"/>
                      <a:pt x="80" y="20"/>
                      <a:pt x="70" y="0"/>
                    </a:cubicBezTo>
                    <a:cubicBezTo>
                      <a:pt x="63" y="4"/>
                      <a:pt x="57" y="9"/>
                      <a:pt x="51" y="14"/>
                    </a:cubicBezTo>
                    <a:cubicBezTo>
                      <a:pt x="62" y="34"/>
                      <a:pt x="76" y="60"/>
                      <a:pt x="80" y="67"/>
                    </a:cubicBezTo>
                    <a:cubicBezTo>
                      <a:pt x="86" y="78"/>
                      <a:pt x="82" y="85"/>
                      <a:pt x="70" y="87"/>
                    </a:cubicBezTo>
                    <a:cubicBezTo>
                      <a:pt x="61" y="89"/>
                      <a:pt x="23" y="94"/>
                      <a:pt x="1" y="97"/>
                    </a:cubicBezTo>
                    <a:cubicBezTo>
                      <a:pt x="0" y="105"/>
                      <a:pt x="0" y="113"/>
                      <a:pt x="2" y="121"/>
                    </a:cubicBezTo>
                    <a:cubicBezTo>
                      <a:pt x="23" y="117"/>
                      <a:pt x="64" y="109"/>
                      <a:pt x="73" y="108"/>
                    </a:cubicBezTo>
                    <a:cubicBezTo>
                      <a:pt x="85" y="106"/>
                      <a:pt x="91" y="111"/>
                      <a:pt x="89" y="124"/>
                    </a:cubicBezTo>
                    <a:cubicBezTo>
                      <a:pt x="88" y="131"/>
                      <a:pt x="83" y="160"/>
                      <a:pt x="79" y="182"/>
                    </a:cubicBezTo>
                    <a:cubicBezTo>
                      <a:pt x="87" y="182"/>
                      <a:pt x="95" y="182"/>
                      <a:pt x="103" y="181"/>
                    </a:cubicBezTo>
                    <a:cubicBezTo>
                      <a:pt x="106" y="159"/>
                      <a:pt x="109" y="134"/>
                      <a:pt x="110" y="127"/>
                    </a:cubicBezTo>
                    <a:cubicBezTo>
                      <a:pt x="111" y="115"/>
                      <a:pt x="119" y="111"/>
                      <a:pt x="130" y="117"/>
                    </a:cubicBezTo>
                    <a:cubicBezTo>
                      <a:pt x="136" y="120"/>
                      <a:pt x="161" y="133"/>
                      <a:pt x="180" y="143"/>
                    </a:cubicBezTo>
                    <a:cubicBezTo>
                      <a:pt x="186" y="137"/>
                      <a:pt x="190" y="130"/>
                      <a:pt x="193" y="123"/>
                    </a:cubicBezTo>
                    <a:cubicBezTo>
                      <a:pt x="172" y="114"/>
                      <a:pt x="146" y="101"/>
                      <a:pt x="139" y="9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grpSp>
      </p:grpSp>
      <p:cxnSp>
        <p:nvCxnSpPr>
          <p:cNvPr id="80" name="Straight Connector 79"/>
          <p:cNvCxnSpPr/>
          <p:nvPr/>
        </p:nvCxnSpPr>
        <p:spPr>
          <a:xfrm>
            <a:off x="6323" y="1171512"/>
            <a:ext cx="9144000" cy="0"/>
          </a:xfrm>
          <a:prstGeom prst="line">
            <a:avLst/>
          </a:prstGeom>
          <a:ln>
            <a:gradFill flip="none" rotWithShape="1">
              <a:gsLst>
                <a:gs pos="0">
                  <a:srgbClr val="000000"/>
                </a:gs>
                <a:gs pos="100000">
                  <a:srgbClr val="000000"/>
                </a:gs>
                <a:gs pos="20000">
                  <a:schemeClr val="bg1">
                    <a:lumMod val="75000"/>
                  </a:schemeClr>
                </a:gs>
                <a:gs pos="80000">
                  <a:schemeClr val="bg1">
                    <a:lumMod val="75000"/>
                  </a:schemeClr>
                </a:gs>
                <a:gs pos="51000">
                  <a:schemeClr val="bg1"/>
                </a:gs>
              </a:gsLst>
              <a:lin ang="0" scaled="1"/>
              <a:tileRect/>
            </a:gra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104234562"/>
      </p:ext>
    </p:extLst>
  </p:cSld>
  <p:clrMapOvr>
    <a:masterClrMapping/>
  </p:clrMapOv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2" name="Picture 71" descr="G2.jpg"/>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a:off x="0" y="1171512"/>
            <a:ext cx="9144000" cy="5686488"/>
          </a:xfrm>
          <a:prstGeom prst="rect">
            <a:avLst/>
          </a:prstGeom>
        </p:spPr>
      </p:pic>
      <p:sp>
        <p:nvSpPr>
          <p:cNvPr id="73" name="Oval 72"/>
          <p:cNvSpPr/>
          <p:nvPr/>
        </p:nvSpPr>
        <p:spPr>
          <a:xfrm>
            <a:off x="4715160" y="6074829"/>
            <a:ext cx="4428840" cy="392740"/>
          </a:xfrm>
          <a:prstGeom prst="ellipse">
            <a:avLst/>
          </a:prstGeom>
          <a:gradFill flip="none" rotWithShape="1">
            <a:gsLst>
              <a:gs pos="0">
                <a:schemeClr val="bg2">
                  <a:lumMod val="50000"/>
                </a:schemeClr>
              </a:gs>
              <a:gs pos="100000">
                <a:schemeClr val="tx1">
                  <a:lumMod val="20000"/>
                  <a:lumOff val="80000"/>
                  <a:alpha val="0"/>
                </a:schemeClr>
              </a:gs>
            </a:gsLst>
            <a:path path="shape">
              <a:fillToRect l="50000" t="50000" r="50000" b="5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p>
        </p:txBody>
      </p:sp>
      <p:sp>
        <p:nvSpPr>
          <p:cNvPr id="9" name="Title 8"/>
          <p:cNvSpPr>
            <a:spLocks noGrp="1"/>
          </p:cNvSpPr>
          <p:nvPr>
            <p:ph type="title"/>
          </p:nvPr>
        </p:nvSpPr>
        <p:spPr>
          <a:xfrm>
            <a:off x="184678" y="225804"/>
            <a:ext cx="8588861" cy="838200"/>
          </a:xfrm>
        </p:spPr>
        <p:txBody>
          <a:bodyPr vert="horz" lIns="82296" tIns="45720" rIns="82296" bIns="45720" rtlCol="0" anchor="b" anchorCtr="0">
            <a:noAutofit/>
          </a:bodyPr>
          <a:lstStyle/>
          <a:p>
            <a:r>
              <a:rPr lang="en-US" dirty="0" smtClean="0"/>
              <a:t>Customize the Collaboration Solution</a:t>
            </a:r>
            <a:br>
              <a:rPr lang="en-US" dirty="0" smtClean="0"/>
            </a:br>
            <a:r>
              <a:rPr lang="en-US" dirty="0" smtClean="0"/>
              <a:t>That’s Right for Your Business</a:t>
            </a:r>
            <a:endParaRPr lang="en-US" sz="3600" dirty="0"/>
          </a:p>
        </p:txBody>
      </p:sp>
      <p:sp>
        <p:nvSpPr>
          <p:cNvPr id="126" name="Text Placeholder 1"/>
          <p:cNvSpPr txBox="1">
            <a:spLocks/>
          </p:cNvSpPr>
          <p:nvPr/>
        </p:nvSpPr>
        <p:spPr>
          <a:xfrm>
            <a:off x="404961" y="1263063"/>
            <a:ext cx="4777562" cy="5204506"/>
          </a:xfrm>
          <a:prstGeom prst="rect">
            <a:avLst/>
          </a:prstGeom>
        </p:spPr>
        <p:txBody>
          <a:bodyPr anchor="ctr"/>
          <a:lstStyle>
            <a:lvl1pPr marL="228600" indent="-228600" algn="l" defTabSz="914400" rtl="0" eaLnBrk="1" latinLnBrk="0" hangingPunct="1">
              <a:lnSpc>
                <a:spcPct val="95000"/>
              </a:lnSpc>
              <a:spcBef>
                <a:spcPts val="1440"/>
              </a:spcBef>
              <a:buClr>
                <a:srgbClr val="2BA2CC"/>
              </a:buClr>
              <a:buSzPct val="90000"/>
              <a:buFont typeface="Arial" pitchFamily="34" charset="0"/>
              <a:buChar char="•"/>
              <a:tabLst/>
              <a:defRPr lang="en-US" sz="2000" kern="1200" dirty="0" smtClean="0">
                <a:solidFill>
                  <a:srgbClr val="546568"/>
                </a:solidFill>
                <a:latin typeface="+mj-lt"/>
                <a:ea typeface="+mn-ea"/>
                <a:cs typeface="+mn-cs"/>
              </a:defRPr>
            </a:lvl1pPr>
            <a:lvl2pPr marL="406400" indent="0" algn="l" defTabSz="914400" rtl="0" eaLnBrk="1" latinLnBrk="0" hangingPunct="1">
              <a:lnSpc>
                <a:spcPct val="95000"/>
              </a:lnSpc>
              <a:spcBef>
                <a:spcPts val="840"/>
              </a:spcBef>
              <a:buClr>
                <a:schemeClr val="tx2"/>
              </a:buClr>
              <a:buFontTx/>
              <a:buNone/>
              <a:defRPr lang="en-US" sz="1800" kern="1200" dirty="0" smtClean="0">
                <a:solidFill>
                  <a:srgbClr val="546568"/>
                </a:solidFill>
                <a:latin typeface="+mj-lt"/>
                <a:ea typeface="+mn-ea"/>
                <a:cs typeface="+mn-cs"/>
              </a:defRPr>
            </a:lvl2pPr>
            <a:lvl3pPr marL="571500" indent="-1588" algn="l" defTabSz="914400" rtl="0" eaLnBrk="1" latinLnBrk="0" hangingPunct="1">
              <a:lnSpc>
                <a:spcPct val="95000"/>
              </a:lnSpc>
              <a:spcBef>
                <a:spcPts val="840"/>
              </a:spcBef>
              <a:buFont typeface="Arial" pitchFamily="34" charset="0"/>
              <a:buNone/>
              <a:defRPr lang="en-US" sz="1600" kern="1200" dirty="0" smtClean="0">
                <a:solidFill>
                  <a:srgbClr val="546568"/>
                </a:solidFill>
                <a:latin typeface="+mj-lt"/>
                <a:ea typeface="+mn-ea"/>
                <a:cs typeface="+mn-cs"/>
              </a:defRPr>
            </a:lvl3pPr>
            <a:lvl4pPr marL="688975" indent="0" algn="l" defTabSz="914400" rtl="0" eaLnBrk="1" latinLnBrk="0" hangingPunct="1">
              <a:lnSpc>
                <a:spcPct val="95000"/>
              </a:lnSpc>
              <a:spcBef>
                <a:spcPts val="840"/>
              </a:spcBef>
              <a:buFont typeface="Arial" pitchFamily="34" charset="0"/>
              <a:buNone/>
              <a:defRPr lang="en-US" sz="1400" kern="1200" dirty="0" smtClean="0">
                <a:solidFill>
                  <a:srgbClr val="546568"/>
                </a:solidFill>
                <a:latin typeface="+mj-lt"/>
                <a:ea typeface="+mn-ea"/>
                <a:cs typeface="+mn-cs"/>
              </a:defRPr>
            </a:lvl4pPr>
            <a:lvl5pPr marL="801688" indent="0" algn="l" defTabSz="914400" rtl="0" eaLnBrk="1" latinLnBrk="0" hangingPunct="1">
              <a:lnSpc>
                <a:spcPct val="95000"/>
              </a:lnSpc>
              <a:spcBef>
                <a:spcPts val="840"/>
              </a:spcBef>
              <a:buFont typeface="Arial" pitchFamily="34" charset="0"/>
              <a:buNone/>
              <a:defRPr lang="en-US" sz="1400" kern="1200" dirty="0">
                <a:solidFill>
                  <a:srgbClr val="546568"/>
                </a:solidFill>
                <a:latin typeface="+mj-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Clr>
                <a:schemeClr val="accent3"/>
              </a:buClr>
              <a:buNone/>
            </a:pPr>
            <a:r>
              <a:rPr lang="en-US" dirty="0" smtClean="0">
                <a:solidFill>
                  <a:srgbClr val="2C2B2B"/>
                </a:solidFill>
              </a:rPr>
              <a:t>Collaborate with Smart Technology</a:t>
            </a:r>
          </a:p>
          <a:p>
            <a:pPr>
              <a:buClr>
                <a:srgbClr val="28ABE2"/>
              </a:buClr>
              <a:buFont typeface="Wingdings" charset="2"/>
              <a:buChar char="§"/>
            </a:pPr>
            <a:r>
              <a:rPr lang="en-US" sz="1800" dirty="0" smtClean="0">
                <a:solidFill>
                  <a:srgbClr val="2C2B2B"/>
                </a:solidFill>
              </a:rPr>
              <a:t>Flexible Deployment Options</a:t>
            </a:r>
          </a:p>
          <a:p>
            <a:pPr lvl="1">
              <a:buClr>
                <a:schemeClr val="accent3"/>
              </a:buClr>
            </a:pPr>
            <a:r>
              <a:rPr lang="en-US" sz="1400" dirty="0" smtClean="0">
                <a:solidFill>
                  <a:srgbClr val="2C2B2B"/>
                </a:solidFill>
              </a:rPr>
              <a:t>On-Premise or Cloud-Hosted</a:t>
            </a:r>
          </a:p>
          <a:p>
            <a:pPr>
              <a:buClr>
                <a:srgbClr val="28ABE2"/>
              </a:buClr>
              <a:buFont typeface="Wingdings" charset="2"/>
              <a:buChar char="§"/>
            </a:pPr>
            <a:r>
              <a:rPr lang="en-US" sz="1800" dirty="0" smtClean="0">
                <a:solidFill>
                  <a:srgbClr val="2C2B2B"/>
                </a:solidFill>
              </a:rPr>
              <a:t>Essential Unified Communications</a:t>
            </a:r>
          </a:p>
          <a:p>
            <a:pPr lvl="1">
              <a:buClr>
                <a:schemeClr val="accent3"/>
              </a:buClr>
            </a:pPr>
            <a:r>
              <a:rPr lang="en-US" sz="1400" dirty="0" smtClean="0">
                <a:solidFill>
                  <a:srgbClr val="2C2B2B"/>
                </a:solidFill>
              </a:rPr>
              <a:t>Messaging, Paging, Device Connectivity</a:t>
            </a:r>
          </a:p>
          <a:p>
            <a:pPr>
              <a:buClr>
                <a:srgbClr val="28ABE2"/>
              </a:buClr>
              <a:buFont typeface="Wingdings" charset="2"/>
              <a:buChar char="§"/>
            </a:pPr>
            <a:r>
              <a:rPr lang="en-US" sz="1800" dirty="0" smtClean="0">
                <a:solidFill>
                  <a:srgbClr val="2C2B2B"/>
                </a:solidFill>
              </a:rPr>
              <a:t>Advanced Collaboration Services</a:t>
            </a:r>
          </a:p>
          <a:p>
            <a:pPr lvl="1">
              <a:buClr>
                <a:schemeClr val="accent3"/>
              </a:buClr>
            </a:pPr>
            <a:r>
              <a:rPr lang="en-US" sz="1400" dirty="0" smtClean="0">
                <a:solidFill>
                  <a:srgbClr val="2C2B2B"/>
                </a:solidFill>
              </a:rPr>
              <a:t>Mobility, Video, Conferencing,                                                         Social Collaboration, Customer Care</a:t>
            </a:r>
          </a:p>
          <a:p>
            <a:pPr>
              <a:buClr>
                <a:srgbClr val="28ABE2"/>
              </a:buClr>
              <a:buFont typeface="Wingdings" charset="2"/>
              <a:buChar char="§"/>
            </a:pPr>
            <a:r>
              <a:rPr lang="en-US" sz="1800" dirty="0" smtClean="0">
                <a:solidFill>
                  <a:srgbClr val="2C2B2B"/>
                </a:solidFill>
              </a:rPr>
              <a:t>Highest Quality Devices</a:t>
            </a:r>
          </a:p>
          <a:p>
            <a:pPr lvl="1">
              <a:buClr>
                <a:schemeClr val="accent3"/>
              </a:buClr>
            </a:pPr>
            <a:r>
              <a:rPr lang="en-US" sz="1400" dirty="0" smtClean="0">
                <a:solidFill>
                  <a:srgbClr val="2C2B2B"/>
                </a:solidFill>
              </a:rPr>
              <a:t>IP Phones, Video Endpoints</a:t>
            </a:r>
          </a:p>
          <a:p>
            <a:pPr>
              <a:buClr>
                <a:srgbClr val="28ABE2"/>
              </a:buClr>
              <a:buFont typeface="Wingdings" charset="2"/>
              <a:buChar char="§"/>
            </a:pPr>
            <a:r>
              <a:rPr lang="en-US" sz="1800" dirty="0" smtClean="0">
                <a:solidFill>
                  <a:srgbClr val="2C2B2B"/>
                </a:solidFill>
              </a:rPr>
              <a:t>Investment Protection</a:t>
            </a:r>
          </a:p>
          <a:p>
            <a:pPr lvl="1">
              <a:buClr>
                <a:schemeClr val="accent3"/>
              </a:buClr>
            </a:pPr>
            <a:r>
              <a:rPr lang="en-US" sz="1400" dirty="0" smtClean="0">
                <a:solidFill>
                  <a:srgbClr val="2C2B2B"/>
                </a:solidFill>
              </a:rPr>
              <a:t>Scalable, Interoperable, Migration </a:t>
            </a:r>
            <a:r>
              <a:rPr lang="en-US" sz="1400" dirty="0">
                <a:solidFill>
                  <a:srgbClr val="2C2B2B"/>
                </a:solidFill>
              </a:rPr>
              <a:t>P</a:t>
            </a:r>
            <a:r>
              <a:rPr lang="en-US" sz="1400" dirty="0" smtClean="0">
                <a:solidFill>
                  <a:srgbClr val="2C2B2B"/>
                </a:solidFill>
              </a:rPr>
              <a:t>aths</a:t>
            </a:r>
          </a:p>
          <a:p>
            <a:pPr>
              <a:buClr>
                <a:schemeClr val="accent3"/>
              </a:buClr>
            </a:pPr>
            <a:endParaRPr lang="en-US" sz="1800" dirty="0">
              <a:solidFill>
                <a:srgbClr val="2C2B2B"/>
              </a:solidFill>
            </a:endParaRPr>
          </a:p>
        </p:txBody>
      </p:sp>
      <p:grpSp>
        <p:nvGrpSpPr>
          <p:cNvPr id="3" name="Group 2"/>
          <p:cNvGrpSpPr/>
          <p:nvPr/>
        </p:nvGrpSpPr>
        <p:grpSpPr>
          <a:xfrm>
            <a:off x="4715160" y="1425968"/>
            <a:ext cx="4305632" cy="4745848"/>
            <a:chOff x="6002728" y="1573065"/>
            <a:chExt cx="5981453" cy="4745848"/>
          </a:xfrm>
        </p:grpSpPr>
        <p:sp>
          <p:nvSpPr>
            <p:cNvPr id="82" name="Rounded Rectangle 81"/>
            <p:cNvSpPr>
              <a:spLocks noChangeArrowheads="1"/>
            </p:cNvSpPr>
            <p:nvPr/>
          </p:nvSpPr>
          <p:spPr bwMode="auto">
            <a:xfrm>
              <a:off x="6244833" y="1958212"/>
              <a:ext cx="5497243" cy="4360701"/>
            </a:xfrm>
            <a:prstGeom prst="roundRect">
              <a:avLst>
                <a:gd name="adj" fmla="val 6103"/>
              </a:avLst>
            </a:prstGeom>
            <a:solidFill>
              <a:schemeClr val="accent1"/>
            </a:solidFill>
            <a:ln w="9525">
              <a:gradFill>
                <a:gsLst>
                  <a:gs pos="0">
                    <a:schemeClr val="accent1">
                      <a:tint val="66000"/>
                      <a:satMod val="160000"/>
                      <a:alpha val="47000"/>
                    </a:schemeClr>
                  </a:gs>
                  <a:gs pos="100000">
                    <a:schemeClr val="accent1">
                      <a:tint val="23500"/>
                      <a:satMod val="160000"/>
                      <a:alpha val="0"/>
                    </a:schemeClr>
                  </a:gs>
                </a:gsLst>
                <a:lin ang="5400000" scaled="0"/>
              </a:gradFill>
            </a:ln>
            <a:effectLst>
              <a:outerShdw blurRad="114300" algn="ctr" rotWithShape="0">
                <a:prstClr val="black">
                  <a:alpha val="65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580" tIns="137160" rIns="68580" bIns="34290" rtlCol="0" anchor="t"/>
            <a:lstStyle/>
            <a:p>
              <a:pPr algn="ctr">
                <a:lnSpc>
                  <a:spcPct val="90000"/>
                </a:lnSpc>
                <a:spcBef>
                  <a:spcPts val="450"/>
                </a:spcBef>
              </a:pPr>
              <a:endParaRPr lang="en-US" sz="1600" dirty="0">
                <a:solidFill>
                  <a:srgbClr val="2C2B2B"/>
                </a:solidFill>
                <a:ea typeface="MS PGothic" charset="0"/>
              </a:endParaRPr>
            </a:p>
          </p:txBody>
        </p:sp>
        <p:sp>
          <p:nvSpPr>
            <p:cNvPr id="174" name="Rounded Rectangle 173"/>
            <p:cNvSpPr>
              <a:spLocks noChangeArrowheads="1"/>
            </p:cNvSpPr>
            <p:nvPr/>
          </p:nvSpPr>
          <p:spPr bwMode="auto">
            <a:xfrm>
              <a:off x="6539849" y="4905862"/>
              <a:ext cx="2453606" cy="757366"/>
            </a:xfrm>
            <a:prstGeom prst="roundRect">
              <a:avLst>
                <a:gd name="adj" fmla="val 0"/>
              </a:avLst>
            </a:prstGeom>
            <a:gradFill flip="none" rotWithShape="1">
              <a:gsLst>
                <a:gs pos="0">
                  <a:srgbClr val="28ABE2"/>
                </a:gs>
                <a:gs pos="80000">
                  <a:srgbClr val="0096D6">
                    <a:shade val="67500"/>
                    <a:satMod val="115000"/>
                    <a:alpha val="13000"/>
                  </a:srgbClr>
                </a:gs>
                <a:gs pos="100000">
                  <a:srgbClr val="0096D6">
                    <a:shade val="100000"/>
                    <a:satMod val="115000"/>
                    <a:alpha val="0"/>
                  </a:srgbClr>
                </a:gs>
              </a:gsLst>
              <a:lin ang="5400000" scaled="1"/>
              <a:tileRect/>
            </a:gradFill>
            <a:ln w="9525">
              <a:gradFill>
                <a:gsLst>
                  <a:gs pos="0">
                    <a:schemeClr val="accent1">
                      <a:tint val="66000"/>
                      <a:satMod val="160000"/>
                      <a:alpha val="47000"/>
                    </a:schemeClr>
                  </a:gs>
                  <a:gs pos="100000">
                    <a:schemeClr val="accent1">
                      <a:tint val="23500"/>
                      <a:satMod val="160000"/>
                      <a:alpha val="0"/>
                    </a:schemeClr>
                  </a:gs>
                </a:gsLst>
                <a:lin ang="5400000" scaled="0"/>
              </a:gradFill>
            </a:ln>
            <a:effectLst>
              <a:outerShdw blurRad="1143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91440" rIns="91440" rtlCol="0" anchor="t"/>
            <a:lstStyle/>
            <a:p>
              <a:pPr>
                <a:lnSpc>
                  <a:spcPct val="90000"/>
                </a:lnSpc>
                <a:spcBef>
                  <a:spcPts val="450"/>
                </a:spcBef>
              </a:pPr>
              <a:endParaRPr lang="en-US" sz="200" dirty="0">
                <a:solidFill>
                  <a:srgbClr val="2C2B2B"/>
                </a:solidFill>
                <a:ea typeface="MS PGothic" charset="0"/>
              </a:endParaRPr>
            </a:p>
          </p:txBody>
        </p:sp>
        <p:sp>
          <p:nvSpPr>
            <p:cNvPr id="175" name="Rounded Rectangle 174"/>
            <p:cNvSpPr>
              <a:spLocks noChangeArrowheads="1"/>
            </p:cNvSpPr>
            <p:nvPr/>
          </p:nvSpPr>
          <p:spPr bwMode="auto">
            <a:xfrm>
              <a:off x="9047503" y="4905862"/>
              <a:ext cx="2453606" cy="757366"/>
            </a:xfrm>
            <a:prstGeom prst="roundRect">
              <a:avLst>
                <a:gd name="adj" fmla="val 0"/>
              </a:avLst>
            </a:prstGeom>
            <a:gradFill flip="none" rotWithShape="1">
              <a:gsLst>
                <a:gs pos="0">
                  <a:srgbClr val="28ABE2"/>
                </a:gs>
                <a:gs pos="80000">
                  <a:srgbClr val="0096D6">
                    <a:shade val="67500"/>
                    <a:satMod val="115000"/>
                    <a:alpha val="13000"/>
                  </a:srgbClr>
                </a:gs>
                <a:gs pos="100000">
                  <a:srgbClr val="0096D6">
                    <a:shade val="100000"/>
                    <a:satMod val="115000"/>
                    <a:alpha val="0"/>
                  </a:srgbClr>
                </a:gs>
              </a:gsLst>
              <a:lin ang="5400000" scaled="1"/>
              <a:tileRect/>
            </a:gradFill>
            <a:ln w="9525">
              <a:gradFill>
                <a:gsLst>
                  <a:gs pos="0">
                    <a:schemeClr val="accent1">
                      <a:tint val="66000"/>
                      <a:satMod val="160000"/>
                      <a:alpha val="47000"/>
                    </a:schemeClr>
                  </a:gs>
                  <a:gs pos="100000">
                    <a:schemeClr val="accent1">
                      <a:tint val="23500"/>
                      <a:satMod val="160000"/>
                      <a:alpha val="0"/>
                    </a:schemeClr>
                  </a:gs>
                </a:gsLst>
                <a:lin ang="5400000" scaled="0"/>
              </a:gradFill>
            </a:ln>
            <a:effectLst>
              <a:outerShdw blurRad="1143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91440" rIns="91440" rtlCol="0" anchor="t"/>
            <a:lstStyle/>
            <a:p>
              <a:pPr>
                <a:lnSpc>
                  <a:spcPct val="90000"/>
                </a:lnSpc>
                <a:spcBef>
                  <a:spcPts val="450"/>
                </a:spcBef>
              </a:pPr>
              <a:endParaRPr lang="en-US" sz="200" dirty="0">
                <a:solidFill>
                  <a:srgbClr val="2C2B2B"/>
                </a:solidFill>
                <a:ea typeface="MS PGothic" charset="0"/>
              </a:endParaRPr>
            </a:p>
          </p:txBody>
        </p:sp>
        <p:sp>
          <p:nvSpPr>
            <p:cNvPr id="269" name="Rounded Rectangle 268"/>
            <p:cNvSpPr>
              <a:spLocks noChangeArrowheads="1"/>
            </p:cNvSpPr>
            <p:nvPr/>
          </p:nvSpPr>
          <p:spPr bwMode="auto">
            <a:xfrm>
              <a:off x="6539850" y="3633730"/>
              <a:ext cx="1674190" cy="757366"/>
            </a:xfrm>
            <a:prstGeom prst="roundRect">
              <a:avLst>
                <a:gd name="adj" fmla="val 0"/>
              </a:avLst>
            </a:prstGeom>
            <a:gradFill flip="none" rotWithShape="1">
              <a:gsLst>
                <a:gs pos="0">
                  <a:srgbClr val="28ABE2"/>
                </a:gs>
                <a:gs pos="80000">
                  <a:srgbClr val="0096D6">
                    <a:shade val="67500"/>
                    <a:satMod val="115000"/>
                    <a:alpha val="13000"/>
                  </a:srgbClr>
                </a:gs>
                <a:gs pos="100000">
                  <a:srgbClr val="0096D6">
                    <a:shade val="100000"/>
                    <a:satMod val="115000"/>
                    <a:alpha val="0"/>
                  </a:srgbClr>
                </a:gs>
              </a:gsLst>
              <a:lin ang="5400000" scaled="1"/>
              <a:tileRect/>
            </a:gradFill>
            <a:ln w="9525">
              <a:gradFill>
                <a:gsLst>
                  <a:gs pos="0">
                    <a:schemeClr val="accent1">
                      <a:tint val="66000"/>
                      <a:satMod val="160000"/>
                      <a:alpha val="47000"/>
                    </a:schemeClr>
                  </a:gs>
                  <a:gs pos="100000">
                    <a:schemeClr val="accent1">
                      <a:tint val="23500"/>
                      <a:satMod val="160000"/>
                      <a:alpha val="0"/>
                    </a:schemeClr>
                  </a:gs>
                </a:gsLst>
                <a:lin ang="5400000" scaled="0"/>
              </a:gradFill>
            </a:ln>
            <a:effectLst>
              <a:outerShdw blurRad="1143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91440" rIns="91440" rtlCol="0" anchor="t"/>
            <a:lstStyle/>
            <a:p>
              <a:pPr>
                <a:lnSpc>
                  <a:spcPct val="90000"/>
                </a:lnSpc>
                <a:spcBef>
                  <a:spcPts val="450"/>
                </a:spcBef>
              </a:pPr>
              <a:endParaRPr lang="en-US" sz="200" dirty="0">
                <a:solidFill>
                  <a:srgbClr val="2C2B2B"/>
                </a:solidFill>
                <a:ea typeface="MS PGothic" charset="0"/>
              </a:endParaRPr>
            </a:p>
          </p:txBody>
        </p:sp>
        <p:sp>
          <p:nvSpPr>
            <p:cNvPr id="270" name="Rounded Rectangle 269"/>
            <p:cNvSpPr>
              <a:spLocks noChangeArrowheads="1"/>
            </p:cNvSpPr>
            <p:nvPr/>
          </p:nvSpPr>
          <p:spPr bwMode="auto">
            <a:xfrm>
              <a:off x="9888228" y="3633730"/>
              <a:ext cx="1612880" cy="757366"/>
            </a:xfrm>
            <a:prstGeom prst="roundRect">
              <a:avLst>
                <a:gd name="adj" fmla="val 0"/>
              </a:avLst>
            </a:prstGeom>
            <a:gradFill flip="none" rotWithShape="1">
              <a:gsLst>
                <a:gs pos="0">
                  <a:srgbClr val="28ABE2"/>
                </a:gs>
                <a:gs pos="80000">
                  <a:srgbClr val="0096D6">
                    <a:shade val="67500"/>
                    <a:satMod val="115000"/>
                    <a:alpha val="13000"/>
                  </a:srgbClr>
                </a:gs>
                <a:gs pos="100000">
                  <a:srgbClr val="0096D6">
                    <a:shade val="100000"/>
                    <a:satMod val="115000"/>
                    <a:alpha val="0"/>
                  </a:srgbClr>
                </a:gs>
              </a:gsLst>
              <a:lin ang="5400000" scaled="1"/>
              <a:tileRect/>
            </a:gradFill>
            <a:ln w="9525">
              <a:gradFill>
                <a:gsLst>
                  <a:gs pos="0">
                    <a:schemeClr val="accent1">
                      <a:tint val="66000"/>
                      <a:satMod val="160000"/>
                      <a:alpha val="47000"/>
                    </a:schemeClr>
                  </a:gs>
                  <a:gs pos="100000">
                    <a:schemeClr val="accent1">
                      <a:tint val="23500"/>
                      <a:satMod val="160000"/>
                      <a:alpha val="0"/>
                    </a:schemeClr>
                  </a:gs>
                </a:gsLst>
                <a:lin ang="5400000" scaled="0"/>
              </a:gradFill>
            </a:ln>
            <a:effectLst>
              <a:outerShdw blurRad="1143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91440" rIns="91440" rtlCol="0" anchor="t"/>
            <a:lstStyle/>
            <a:p>
              <a:pPr>
                <a:lnSpc>
                  <a:spcPct val="90000"/>
                </a:lnSpc>
                <a:spcBef>
                  <a:spcPts val="450"/>
                </a:spcBef>
              </a:pPr>
              <a:endParaRPr lang="en-US" sz="200" dirty="0">
                <a:solidFill>
                  <a:srgbClr val="2C2B2B"/>
                </a:solidFill>
                <a:ea typeface="MS PGothic" charset="0"/>
              </a:endParaRPr>
            </a:p>
          </p:txBody>
        </p:sp>
        <p:sp>
          <p:nvSpPr>
            <p:cNvPr id="147" name="Rounded Rectangle 146"/>
            <p:cNvSpPr>
              <a:spLocks noChangeArrowheads="1"/>
            </p:cNvSpPr>
            <p:nvPr/>
          </p:nvSpPr>
          <p:spPr bwMode="auto">
            <a:xfrm>
              <a:off x="6539851" y="2577128"/>
              <a:ext cx="1612881" cy="757366"/>
            </a:xfrm>
            <a:prstGeom prst="roundRect">
              <a:avLst>
                <a:gd name="adj" fmla="val 0"/>
              </a:avLst>
            </a:prstGeom>
            <a:gradFill flip="none" rotWithShape="1">
              <a:gsLst>
                <a:gs pos="0">
                  <a:srgbClr val="28ABE2"/>
                </a:gs>
                <a:gs pos="80000">
                  <a:srgbClr val="0096D6">
                    <a:shade val="67500"/>
                    <a:satMod val="115000"/>
                    <a:alpha val="13000"/>
                  </a:srgbClr>
                </a:gs>
                <a:gs pos="100000">
                  <a:srgbClr val="0096D6">
                    <a:shade val="100000"/>
                    <a:satMod val="115000"/>
                    <a:alpha val="0"/>
                  </a:srgbClr>
                </a:gs>
              </a:gsLst>
              <a:lin ang="5400000" scaled="1"/>
              <a:tileRect/>
            </a:gradFill>
            <a:ln w="9525">
              <a:gradFill>
                <a:gsLst>
                  <a:gs pos="0">
                    <a:schemeClr val="accent1">
                      <a:tint val="66000"/>
                      <a:satMod val="160000"/>
                      <a:alpha val="47000"/>
                    </a:schemeClr>
                  </a:gs>
                  <a:gs pos="100000">
                    <a:schemeClr val="accent1">
                      <a:tint val="23500"/>
                      <a:satMod val="160000"/>
                      <a:alpha val="0"/>
                    </a:schemeClr>
                  </a:gs>
                </a:gsLst>
                <a:lin ang="5400000" scaled="0"/>
              </a:gradFill>
            </a:ln>
            <a:effectLst>
              <a:outerShdw blurRad="1143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91440" rIns="91440" rtlCol="0" anchor="t"/>
            <a:lstStyle/>
            <a:p>
              <a:pPr>
                <a:lnSpc>
                  <a:spcPct val="90000"/>
                </a:lnSpc>
                <a:spcBef>
                  <a:spcPts val="450"/>
                </a:spcBef>
              </a:pPr>
              <a:endParaRPr lang="en-US" sz="200" dirty="0">
                <a:solidFill>
                  <a:srgbClr val="2C2B2B"/>
                </a:solidFill>
                <a:ea typeface="MS PGothic" charset="0"/>
              </a:endParaRPr>
            </a:p>
          </p:txBody>
        </p:sp>
        <p:sp>
          <p:nvSpPr>
            <p:cNvPr id="148" name="Rounded Rectangle 147"/>
            <p:cNvSpPr>
              <a:spLocks noChangeArrowheads="1"/>
            </p:cNvSpPr>
            <p:nvPr/>
          </p:nvSpPr>
          <p:spPr bwMode="auto">
            <a:xfrm>
              <a:off x="8214040" y="2577128"/>
              <a:ext cx="1612881" cy="757366"/>
            </a:xfrm>
            <a:prstGeom prst="roundRect">
              <a:avLst>
                <a:gd name="adj" fmla="val 0"/>
              </a:avLst>
            </a:prstGeom>
            <a:gradFill flip="none" rotWithShape="1">
              <a:gsLst>
                <a:gs pos="0">
                  <a:srgbClr val="28ABE2"/>
                </a:gs>
                <a:gs pos="80000">
                  <a:srgbClr val="0096D6">
                    <a:shade val="67500"/>
                    <a:satMod val="115000"/>
                    <a:alpha val="13000"/>
                  </a:srgbClr>
                </a:gs>
                <a:gs pos="100000">
                  <a:srgbClr val="0096D6">
                    <a:shade val="100000"/>
                    <a:satMod val="115000"/>
                    <a:alpha val="0"/>
                  </a:srgbClr>
                </a:gs>
              </a:gsLst>
              <a:lin ang="5400000" scaled="1"/>
              <a:tileRect/>
            </a:gradFill>
            <a:ln w="9525">
              <a:gradFill>
                <a:gsLst>
                  <a:gs pos="0">
                    <a:schemeClr val="accent1">
                      <a:tint val="66000"/>
                      <a:satMod val="160000"/>
                      <a:alpha val="47000"/>
                    </a:schemeClr>
                  </a:gs>
                  <a:gs pos="100000">
                    <a:schemeClr val="accent1">
                      <a:tint val="23500"/>
                      <a:satMod val="160000"/>
                      <a:alpha val="0"/>
                    </a:schemeClr>
                  </a:gs>
                </a:gsLst>
                <a:lin ang="5400000" scaled="0"/>
              </a:gradFill>
            </a:ln>
            <a:effectLst>
              <a:outerShdw blurRad="1143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91440" rIns="91440" rtlCol="0" anchor="t"/>
            <a:lstStyle/>
            <a:p>
              <a:pPr>
                <a:lnSpc>
                  <a:spcPct val="90000"/>
                </a:lnSpc>
                <a:spcBef>
                  <a:spcPts val="450"/>
                </a:spcBef>
              </a:pPr>
              <a:endParaRPr lang="en-US" sz="200" dirty="0">
                <a:solidFill>
                  <a:srgbClr val="2C2B2B"/>
                </a:solidFill>
                <a:ea typeface="MS PGothic" charset="0"/>
              </a:endParaRPr>
            </a:p>
          </p:txBody>
        </p:sp>
        <p:sp>
          <p:nvSpPr>
            <p:cNvPr id="149" name="Rounded Rectangle 148"/>
            <p:cNvSpPr>
              <a:spLocks noChangeArrowheads="1"/>
            </p:cNvSpPr>
            <p:nvPr/>
          </p:nvSpPr>
          <p:spPr bwMode="auto">
            <a:xfrm>
              <a:off x="9888230" y="2577128"/>
              <a:ext cx="1612881" cy="757366"/>
            </a:xfrm>
            <a:prstGeom prst="roundRect">
              <a:avLst>
                <a:gd name="adj" fmla="val 0"/>
              </a:avLst>
            </a:prstGeom>
            <a:gradFill flip="none" rotWithShape="1">
              <a:gsLst>
                <a:gs pos="0">
                  <a:srgbClr val="28ABE2"/>
                </a:gs>
                <a:gs pos="80000">
                  <a:srgbClr val="0096D6">
                    <a:shade val="67500"/>
                    <a:satMod val="115000"/>
                    <a:alpha val="13000"/>
                  </a:srgbClr>
                </a:gs>
                <a:gs pos="100000">
                  <a:srgbClr val="0096D6">
                    <a:shade val="100000"/>
                    <a:satMod val="115000"/>
                    <a:alpha val="0"/>
                  </a:srgbClr>
                </a:gs>
              </a:gsLst>
              <a:lin ang="5400000" scaled="1"/>
              <a:tileRect/>
            </a:gradFill>
            <a:ln w="9525">
              <a:gradFill>
                <a:gsLst>
                  <a:gs pos="0">
                    <a:schemeClr val="accent1">
                      <a:tint val="66000"/>
                      <a:satMod val="160000"/>
                      <a:alpha val="47000"/>
                    </a:schemeClr>
                  </a:gs>
                  <a:gs pos="100000">
                    <a:schemeClr val="accent1">
                      <a:tint val="23500"/>
                      <a:satMod val="160000"/>
                      <a:alpha val="0"/>
                    </a:schemeClr>
                  </a:gs>
                </a:gsLst>
                <a:lin ang="5400000" scaled="0"/>
              </a:gradFill>
            </a:ln>
            <a:effectLst>
              <a:outerShdw blurRad="1143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91440" rIns="91440" rtlCol="0" anchor="t"/>
            <a:lstStyle/>
            <a:p>
              <a:pPr>
                <a:lnSpc>
                  <a:spcPct val="90000"/>
                </a:lnSpc>
                <a:spcBef>
                  <a:spcPts val="450"/>
                </a:spcBef>
              </a:pPr>
              <a:endParaRPr lang="en-US" sz="200" dirty="0">
                <a:solidFill>
                  <a:srgbClr val="2C2B2B"/>
                </a:solidFill>
                <a:ea typeface="MS PGothic" charset="0"/>
              </a:endParaRPr>
            </a:p>
          </p:txBody>
        </p:sp>
        <p:sp>
          <p:nvSpPr>
            <p:cNvPr id="167" name="Rectangle 166"/>
            <p:cNvSpPr>
              <a:spLocks/>
            </p:cNvSpPr>
            <p:nvPr/>
          </p:nvSpPr>
          <p:spPr>
            <a:xfrm>
              <a:off x="9791104" y="2629063"/>
              <a:ext cx="1869332" cy="384323"/>
            </a:xfrm>
            <a:prstGeom prst="rect">
              <a:avLst/>
            </a:prstGeom>
            <a:noFill/>
            <a:effectLst/>
          </p:spPr>
          <p:txBody>
            <a:bodyPr wrap="square" lIns="51422" tIns="25711" rIns="51422" bIns="25711" rtlCol="0">
              <a:spAutoFit/>
            </a:bodyPr>
            <a:lstStyle/>
            <a:p>
              <a:pPr algn="ctr">
                <a:lnSpc>
                  <a:spcPct val="90000"/>
                </a:lnSpc>
              </a:pPr>
              <a:r>
                <a:rPr lang="en-US" sz="1200" dirty="0" smtClean="0">
                  <a:solidFill>
                    <a:srgbClr val="2C2B2B"/>
                  </a:solidFill>
                </a:rPr>
                <a:t>Any Device</a:t>
              </a:r>
            </a:p>
            <a:p>
              <a:pPr algn="ctr">
                <a:lnSpc>
                  <a:spcPct val="90000"/>
                </a:lnSpc>
              </a:pPr>
              <a:r>
                <a:rPr lang="en-US" sz="1200" dirty="0" smtClean="0">
                  <a:solidFill>
                    <a:srgbClr val="2C2B2B"/>
                  </a:solidFill>
                </a:rPr>
                <a:t>Connectivity</a:t>
              </a:r>
              <a:endParaRPr lang="en-US" sz="1200" dirty="0">
                <a:solidFill>
                  <a:srgbClr val="2C2B2B"/>
                </a:solidFill>
              </a:endParaRPr>
            </a:p>
          </p:txBody>
        </p:sp>
        <p:sp>
          <p:nvSpPr>
            <p:cNvPr id="168" name="TextBox 167"/>
            <p:cNvSpPr txBox="1">
              <a:spLocks/>
            </p:cNvSpPr>
            <p:nvPr/>
          </p:nvSpPr>
          <p:spPr>
            <a:xfrm>
              <a:off x="6539850" y="2622673"/>
              <a:ext cx="1674191" cy="550522"/>
            </a:xfrm>
            <a:prstGeom prst="rect">
              <a:avLst/>
            </a:prstGeom>
            <a:noFill/>
            <a:effectLst/>
          </p:spPr>
          <p:txBody>
            <a:bodyPr wrap="square" lIns="51422" tIns="25711" rIns="51422" bIns="25711" rtlCol="0">
              <a:spAutoFit/>
            </a:bodyPr>
            <a:lstStyle>
              <a:defPPr>
                <a:defRPr lang="en-US"/>
              </a:defPPr>
              <a:lvl1pPr algn="ctr">
                <a:lnSpc>
                  <a:spcPct val="90000"/>
                </a:lnSpc>
                <a:defRPr sz="1200">
                  <a:solidFill>
                    <a:schemeClr val="bg1"/>
                  </a:solidFill>
                </a:defRPr>
              </a:lvl1pPr>
            </a:lstStyle>
            <a:p>
              <a:r>
                <a:rPr lang="en-US" dirty="0" smtClean="0">
                  <a:solidFill>
                    <a:srgbClr val="2C2B2B"/>
                  </a:solidFill>
                </a:rPr>
                <a:t>Unified Communications</a:t>
              </a:r>
              <a:endParaRPr lang="en-US" dirty="0">
                <a:solidFill>
                  <a:srgbClr val="2C2B2B"/>
                </a:solidFill>
              </a:endParaRPr>
            </a:p>
          </p:txBody>
        </p:sp>
        <p:pic>
          <p:nvPicPr>
            <p:cNvPr id="170" name="Picture 169" descr="2-wx11-plist-hdvid-victor-96dpi.png"/>
            <p:cNvPicPr>
              <a:picLocks/>
            </p:cNvPicPr>
            <p:nvPr/>
          </p:nvPicPr>
          <p:blipFill>
            <a:blip r:embed="rId4" cstate="screen">
              <a:extLst>
                <a:ext uri="{28A0092B-C50C-407E-A947-70E740481C1C}">
                  <a14:useLocalDpi xmlns:a14="http://schemas.microsoft.com/office/drawing/2010/main"/>
                </a:ext>
              </a:extLst>
            </a:blip>
            <a:stretch>
              <a:fillRect/>
            </a:stretch>
          </p:blipFill>
          <p:spPr>
            <a:xfrm>
              <a:off x="8597981" y="4179625"/>
              <a:ext cx="882281" cy="541698"/>
            </a:xfrm>
            <a:prstGeom prst="rect">
              <a:avLst/>
            </a:prstGeom>
            <a:effectLst>
              <a:outerShdw blurRad="50800" dist="38100" dir="5400000" algn="t" rotWithShape="0">
                <a:prstClr val="black">
                  <a:alpha val="28000"/>
                </a:prstClr>
              </a:outerShdw>
            </a:effectLst>
          </p:spPr>
        </p:pic>
        <p:sp>
          <p:nvSpPr>
            <p:cNvPr id="18" name="TextBox 17"/>
            <p:cNvSpPr txBox="1">
              <a:spLocks/>
            </p:cNvSpPr>
            <p:nvPr/>
          </p:nvSpPr>
          <p:spPr>
            <a:xfrm>
              <a:off x="6764924" y="2229812"/>
              <a:ext cx="4701659" cy="267368"/>
            </a:xfrm>
            <a:prstGeom prst="rect">
              <a:avLst/>
            </a:prstGeom>
            <a:noFill/>
            <a:effectLst>
              <a:outerShdw blurRad="50800" dist="25400" dir="2700000">
                <a:srgbClr val="000000">
                  <a:alpha val="25000"/>
                </a:srgbClr>
              </a:outerShdw>
            </a:effectLst>
          </p:spPr>
          <p:txBody>
            <a:bodyPr wrap="square" lIns="51422" tIns="25711" rIns="51422" bIns="25711" rtlCol="0">
              <a:spAutoFit/>
            </a:bodyPr>
            <a:lstStyle>
              <a:defPPr>
                <a:defRPr lang="en-US"/>
              </a:defPPr>
              <a:lvl1pPr algn="ctr">
                <a:defRPr sz="1400" b="1">
                  <a:solidFill>
                    <a:schemeClr val="tx1">
                      <a:lumMod val="40000"/>
                      <a:lumOff val="60000"/>
                    </a:schemeClr>
                  </a:solidFill>
                </a:defRPr>
              </a:lvl1pPr>
            </a:lstStyle>
            <a:p>
              <a:r>
                <a:rPr lang="en-US" b="0" dirty="0" smtClean="0">
                  <a:solidFill>
                    <a:srgbClr val="2C2B2B"/>
                  </a:solidFill>
                </a:rPr>
                <a:t>Enterprise-Class Collaboration</a:t>
              </a:r>
              <a:endParaRPr lang="en-US" b="0" dirty="0">
                <a:solidFill>
                  <a:srgbClr val="2C2B2B"/>
                </a:solidFill>
              </a:endParaRPr>
            </a:p>
          </p:txBody>
        </p:sp>
        <p:pic>
          <p:nvPicPr>
            <p:cNvPr id="88" name="Picture 87" descr="Cisco Unified IP Phone 9971, Video Camera, Charcoal, Angle, low-res.png"/>
            <p:cNvPicPr>
              <a:picLocks/>
            </p:cNvPicPr>
            <p:nvPr/>
          </p:nvPicPr>
          <p:blipFill>
            <a:blip r:embed="rId5" cstate="screen">
              <a:extLst>
                <a:ext uri="{28A0092B-C50C-407E-A947-70E740481C1C}">
                  <a14:useLocalDpi xmlns:a14="http://schemas.microsoft.com/office/drawing/2010/main"/>
                </a:ext>
              </a:extLst>
            </a:blip>
            <a:srcRect/>
            <a:stretch>
              <a:fillRect/>
            </a:stretch>
          </p:blipFill>
          <p:spPr>
            <a:xfrm>
              <a:off x="9613643" y="5580319"/>
              <a:ext cx="490356" cy="194751"/>
            </a:xfrm>
            <a:prstGeom prst="rect">
              <a:avLst/>
            </a:prstGeom>
            <a:effectLst>
              <a:outerShdw blurRad="50800" dist="38100" dir="5400000" algn="t" rotWithShape="0">
                <a:prstClr val="black">
                  <a:alpha val="28000"/>
                </a:prstClr>
              </a:outerShdw>
            </a:effectLst>
          </p:spPr>
        </p:pic>
        <p:pic>
          <p:nvPicPr>
            <p:cNvPr id="89" name="Picture 277" descr="cell_charger"/>
            <p:cNvPicPr>
              <a:picLocks noChangeArrowheads="1"/>
            </p:cNvPicPr>
            <p:nvPr/>
          </p:nvPicPr>
          <p:blipFill>
            <a:blip r:embed="rId6" cstate="screen">
              <a:extLst>
                <a:ext uri="{28A0092B-C50C-407E-A947-70E740481C1C}">
                  <a14:useLocalDpi xmlns:a14="http://schemas.microsoft.com/office/drawing/2010/main"/>
                </a:ext>
              </a:extLst>
            </a:blip>
            <a:srcRect/>
            <a:stretch>
              <a:fillRect/>
            </a:stretch>
          </p:blipFill>
          <p:spPr bwMode="auto">
            <a:xfrm>
              <a:off x="9186749" y="5599839"/>
              <a:ext cx="384594" cy="201965"/>
            </a:xfrm>
            <a:prstGeom prst="rect">
              <a:avLst/>
            </a:prstGeom>
            <a:effectLst>
              <a:outerShdw blurRad="50800" dist="38100" dir="5400000" algn="t" rotWithShape="0">
                <a:prstClr val="black">
                  <a:alpha val="28000"/>
                </a:prstClr>
              </a:outerShdw>
            </a:effectLst>
          </p:spPr>
        </p:pic>
        <p:pic>
          <p:nvPicPr>
            <p:cNvPr id="92" name="Picture 5"/>
            <p:cNvPicPr>
              <a:picLocks noChangeArrowheads="1"/>
            </p:cNvPicPr>
            <p:nvPr/>
          </p:nvPicPr>
          <p:blipFill>
            <a:blip r:embed="rId7" cstate="screen">
              <a:extLst>
                <a:ext uri="{28A0092B-C50C-407E-A947-70E740481C1C}">
                  <a14:useLocalDpi xmlns:a14="http://schemas.microsoft.com/office/drawing/2010/main"/>
                </a:ext>
              </a:extLst>
            </a:blip>
            <a:srcRect/>
            <a:stretch>
              <a:fillRect/>
            </a:stretch>
          </p:blipFill>
          <p:spPr bwMode="auto">
            <a:xfrm>
              <a:off x="10589939" y="5578959"/>
              <a:ext cx="182682" cy="209178"/>
            </a:xfrm>
            <a:prstGeom prst="rect">
              <a:avLst/>
            </a:prstGeom>
            <a:effectLst>
              <a:outerShdw blurRad="50800" dist="38100" dir="5400000" algn="t" rotWithShape="0">
                <a:prstClr val="black">
                  <a:alpha val="28000"/>
                </a:prst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pic>
          <p:nvPicPr>
            <p:cNvPr id="93" name="Picture 7"/>
            <p:cNvPicPr>
              <a:picLocks noChangeArrowheads="1"/>
            </p:cNvPicPr>
            <p:nvPr/>
          </p:nvPicPr>
          <p:blipFill>
            <a:blip r:embed="rId8" cstate="screen">
              <a:extLst>
                <a:ext uri="{28A0092B-C50C-407E-A947-70E740481C1C}">
                  <a14:useLocalDpi xmlns:a14="http://schemas.microsoft.com/office/drawing/2010/main"/>
                </a:ext>
              </a:extLst>
            </a:blip>
            <a:srcRect/>
            <a:stretch>
              <a:fillRect/>
            </a:stretch>
          </p:blipFill>
          <p:spPr bwMode="auto">
            <a:xfrm>
              <a:off x="11049951" y="5581682"/>
              <a:ext cx="192297" cy="209177"/>
            </a:xfrm>
            <a:prstGeom prst="rect">
              <a:avLst/>
            </a:prstGeom>
            <a:effectLst>
              <a:outerShdw blurRad="50800" dist="38100" dir="5400000" algn="t" rotWithShape="0">
                <a:prstClr val="black">
                  <a:alpha val="28000"/>
                </a:prst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rnd">
                  <a:solidFill>
                    <a:srgbClr val="000000"/>
                  </a:solidFill>
                  <a:round/>
                  <a:headEnd/>
                  <a:tailEnd/>
                </a14:hiddenLine>
              </a:ext>
            </a:extLst>
          </p:spPr>
        </p:pic>
        <p:grpSp>
          <p:nvGrpSpPr>
            <p:cNvPr id="15" name="Group 16"/>
            <p:cNvGrpSpPr>
              <a:grpSpLocks/>
            </p:cNvGrpSpPr>
            <p:nvPr/>
          </p:nvGrpSpPr>
          <p:grpSpPr bwMode="auto">
            <a:xfrm>
              <a:off x="10820019" y="5568156"/>
              <a:ext cx="182682" cy="238030"/>
              <a:chOff x="1102" y="95"/>
              <a:chExt cx="1183" cy="2312"/>
            </a:xfrm>
          </p:grpSpPr>
          <p:pic>
            <p:nvPicPr>
              <p:cNvPr id="96" name="Picture 17"/>
              <p:cNvPicPr>
                <a:picLocks noChangeAspect="1" noChangeArrowheads="1"/>
              </p:cNvPicPr>
              <p:nvPr/>
            </p:nvPicPr>
            <p:blipFill>
              <a:blip r:embed="rId9" cstate="screen">
                <a:extLst>
                  <a:ext uri="{28A0092B-C50C-407E-A947-70E740481C1C}">
                    <a14:useLocalDpi xmlns:a14="http://schemas.microsoft.com/office/drawing/2010/main"/>
                  </a:ext>
                </a:extLst>
              </a:blip>
              <a:srcRect/>
              <a:stretch>
                <a:fillRect/>
              </a:stretch>
            </p:blipFill>
            <p:spPr bwMode="auto">
              <a:xfrm>
                <a:off x="1102" y="95"/>
                <a:ext cx="1183" cy="2312"/>
              </a:xfrm>
              <a:prstGeom prst="rect">
                <a:avLst/>
              </a:prstGeom>
              <a:effectLst>
                <a:outerShdw blurRad="50800" dist="38100" dir="5400000" algn="t" rotWithShape="0">
                  <a:prstClr val="black">
                    <a:alpha val="28000"/>
                  </a:prst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pic>
            <p:nvPicPr>
              <p:cNvPr id="97" name="Picture 18"/>
              <p:cNvPicPr>
                <a:picLocks noChangeAspect="1" noChangeArrowheads="1"/>
              </p:cNvPicPr>
              <p:nvPr/>
            </p:nvPicPr>
            <p:blipFill>
              <a:blip r:embed="rId10" cstate="screen">
                <a:extLst>
                  <a:ext uri="{28A0092B-C50C-407E-A947-70E740481C1C}">
                    <a14:useLocalDpi xmlns:a14="http://schemas.microsoft.com/office/drawing/2010/main"/>
                  </a:ext>
                </a:extLst>
              </a:blip>
              <a:srcRect/>
              <a:stretch>
                <a:fillRect/>
              </a:stretch>
            </p:blipFill>
            <p:spPr bwMode="auto">
              <a:xfrm>
                <a:off x="1214" y="355"/>
                <a:ext cx="973" cy="1580"/>
              </a:xfrm>
              <a:prstGeom prst="rect">
                <a:avLst/>
              </a:prstGeom>
              <a:effectLst>
                <a:outerShdw blurRad="50800" dist="38100" dir="5400000" algn="t" rotWithShape="0">
                  <a:prstClr val="black">
                    <a:alpha val="28000"/>
                  </a:prst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78" name="Text Box 301"/>
            <p:cNvSpPr txBox="1">
              <a:spLocks noChangeArrowheads="1"/>
            </p:cNvSpPr>
            <p:nvPr/>
          </p:nvSpPr>
          <p:spPr bwMode="auto">
            <a:xfrm>
              <a:off x="9320571" y="5312367"/>
              <a:ext cx="867838" cy="212237"/>
            </a:xfrm>
            <a:prstGeom prst="rect">
              <a:avLst/>
            </a:prstGeom>
            <a:noFill/>
            <a:ln w="9525">
              <a:noFill/>
              <a:miter lim="800000"/>
              <a:headEnd/>
              <a:tailEnd/>
            </a:ln>
          </p:spPr>
          <p:txBody>
            <a:bodyPr wrap="square" lIns="73025" tIns="36512" rIns="73025" bIns="36512">
              <a:spAutoFit/>
            </a:bodyPr>
            <a:lstStyle>
              <a:defPPr>
                <a:defRPr lang="en-US"/>
              </a:defPPr>
              <a:lvl1pPr algn="ctr" defTabSz="685668">
                <a:defRPr sz="900">
                  <a:solidFill>
                    <a:schemeClr val="bg1">
                      <a:lumMod val="95000"/>
                    </a:schemeClr>
                  </a:solidFill>
                  <a:latin typeface="Arial"/>
                </a:defRPr>
              </a:lvl1pPr>
            </a:lstStyle>
            <a:p>
              <a:r>
                <a:rPr lang="en-US" dirty="0">
                  <a:solidFill>
                    <a:srgbClr val="2C2B2B"/>
                  </a:solidFill>
                </a:rPr>
                <a:t>WIRED</a:t>
              </a:r>
            </a:p>
          </p:txBody>
        </p:sp>
        <p:sp>
          <p:nvSpPr>
            <p:cNvPr id="71" name="Text Box 301"/>
            <p:cNvSpPr txBox="1">
              <a:spLocks noChangeArrowheads="1"/>
            </p:cNvSpPr>
            <p:nvPr/>
          </p:nvSpPr>
          <p:spPr bwMode="auto">
            <a:xfrm>
              <a:off x="10232151" y="5306017"/>
              <a:ext cx="1145946" cy="212237"/>
            </a:xfrm>
            <a:prstGeom prst="rect">
              <a:avLst/>
            </a:prstGeom>
            <a:noFill/>
            <a:ln w="9525">
              <a:noFill/>
              <a:miter lim="800000"/>
              <a:headEnd/>
              <a:tailEnd/>
            </a:ln>
          </p:spPr>
          <p:txBody>
            <a:bodyPr wrap="square" lIns="73025" tIns="36512" rIns="73025" bIns="36512">
              <a:spAutoFit/>
            </a:bodyPr>
            <a:lstStyle>
              <a:defPPr>
                <a:defRPr lang="en-US"/>
              </a:defPPr>
              <a:lvl1pPr algn="ctr" defTabSz="685668">
                <a:defRPr sz="900">
                  <a:solidFill>
                    <a:schemeClr val="bg1">
                      <a:lumMod val="95000"/>
                    </a:schemeClr>
                  </a:solidFill>
                  <a:latin typeface="Arial"/>
                </a:defRPr>
              </a:lvl1pPr>
            </a:lstStyle>
            <a:p>
              <a:r>
                <a:rPr lang="en-US" dirty="0">
                  <a:solidFill>
                    <a:srgbClr val="2C2B2B"/>
                  </a:solidFill>
                </a:rPr>
                <a:t>WIRELESS</a:t>
              </a:r>
            </a:p>
          </p:txBody>
        </p:sp>
        <p:pic>
          <p:nvPicPr>
            <p:cNvPr id="69" name="Picture 19"/>
            <p:cNvPicPr>
              <a:picLocks noChangeArrowheads="1"/>
            </p:cNvPicPr>
            <p:nvPr/>
          </p:nvPicPr>
          <p:blipFill>
            <a:blip r:embed="rId11" cstate="screen">
              <a:extLst>
                <a:ext uri="{28A0092B-C50C-407E-A947-70E740481C1C}">
                  <a14:useLocalDpi xmlns:a14="http://schemas.microsoft.com/office/drawing/2010/main"/>
                </a:ext>
              </a:extLst>
            </a:blip>
            <a:stretch>
              <a:fillRect/>
            </a:stretch>
          </p:blipFill>
          <p:spPr bwMode="auto">
            <a:xfrm>
              <a:off x="10378993" y="5574006"/>
              <a:ext cx="153838" cy="230817"/>
            </a:xfrm>
            <a:prstGeom prst="rect">
              <a:avLst/>
            </a:prstGeom>
            <a:effectLst>
              <a:outerShdw blurRad="50800" dist="38100" dir="5400000" algn="t" rotWithShape="0">
                <a:prstClr val="black">
                  <a:alpha val="28000"/>
                </a:prst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rnd">
                  <a:solidFill>
                    <a:srgbClr val="000000"/>
                  </a:solidFill>
                  <a:round/>
                  <a:headEnd/>
                  <a:tailEnd/>
                </a14:hiddenLine>
              </a:ext>
            </a:extLst>
          </p:spPr>
        </p:pic>
        <p:cxnSp>
          <p:nvCxnSpPr>
            <p:cNvPr id="7" name="Straight Connector 6"/>
            <p:cNvCxnSpPr>
              <a:cxnSpLocks/>
            </p:cNvCxnSpPr>
            <p:nvPr/>
          </p:nvCxnSpPr>
          <p:spPr>
            <a:xfrm>
              <a:off x="10207509" y="5451222"/>
              <a:ext cx="185" cy="368003"/>
            </a:xfrm>
            <a:prstGeom prst="line">
              <a:avLst/>
            </a:prstGeom>
            <a:ln>
              <a:solidFill>
                <a:schemeClr val="tx1">
                  <a:lumMod val="40000"/>
                  <a:lumOff val="60000"/>
                  <a:alpha val="25000"/>
                </a:schemeClr>
              </a:solidFill>
            </a:ln>
          </p:spPr>
          <p:style>
            <a:lnRef idx="1">
              <a:schemeClr val="accent1"/>
            </a:lnRef>
            <a:fillRef idx="0">
              <a:schemeClr val="accent1"/>
            </a:fillRef>
            <a:effectRef idx="0">
              <a:schemeClr val="accent1"/>
            </a:effectRef>
            <a:fontRef idx="minor">
              <a:schemeClr val="tx1"/>
            </a:fontRef>
          </p:style>
        </p:cxnSp>
        <p:grpSp>
          <p:nvGrpSpPr>
            <p:cNvPr id="28" name="Group 187"/>
            <p:cNvGrpSpPr>
              <a:grpSpLocks/>
            </p:cNvGrpSpPr>
            <p:nvPr/>
          </p:nvGrpSpPr>
          <p:grpSpPr>
            <a:xfrm>
              <a:off x="10224619" y="3085733"/>
              <a:ext cx="932641" cy="382290"/>
              <a:chOff x="3283736" y="4516807"/>
              <a:chExt cx="1392718" cy="768241"/>
            </a:xfrm>
          </p:grpSpPr>
          <p:grpSp>
            <p:nvGrpSpPr>
              <p:cNvPr id="30" name="Group 8"/>
              <p:cNvGrpSpPr/>
              <p:nvPr/>
            </p:nvGrpSpPr>
            <p:grpSpPr>
              <a:xfrm>
                <a:off x="3283736" y="4516807"/>
                <a:ext cx="1249680" cy="768241"/>
                <a:chOff x="3736147" y="2193482"/>
                <a:chExt cx="2155979" cy="1644258"/>
              </a:xfrm>
            </p:grpSpPr>
            <p:pic>
              <p:nvPicPr>
                <p:cNvPr id="192" name="Picture 5" descr="\\psf\Host\Users\Troy\Dropbox\Active Projects\110710 Sandisk Memory Summit\assets\MacBookAir_13inch_PF_Open.png"/>
                <p:cNvPicPr>
                  <a:picLocks noChangeAspect="1" noChangeArrowheads="1"/>
                </p:cNvPicPr>
                <p:nvPr/>
              </p:nvPicPr>
              <p:blipFill>
                <a:blip r:embed="rId12" cstate="screen">
                  <a:extLst>
                    <a:ext uri="{28A0092B-C50C-407E-A947-70E740481C1C}">
                      <a14:useLocalDpi xmlns:a14="http://schemas.microsoft.com/office/drawing/2010/main"/>
                    </a:ext>
                  </a:extLst>
                </a:blip>
                <a:srcRect/>
                <a:stretch>
                  <a:fillRect/>
                </a:stretch>
              </p:blipFill>
              <p:spPr bwMode="auto">
                <a:xfrm>
                  <a:off x="3736147" y="2193482"/>
                  <a:ext cx="2155979" cy="1644258"/>
                </a:xfrm>
                <a:prstGeom prst="rect">
                  <a:avLst/>
                </a:prstGeom>
                <a:effectLst>
                  <a:outerShdw blurRad="50800" dist="38100" dir="5400000" algn="t" rotWithShape="0">
                    <a:prstClr val="black">
                      <a:alpha val="28000"/>
                    </a:prstClr>
                  </a:outerShdw>
                </a:effectLst>
                <a:extLst>
                  <a:ext uri="{909E8E84-426E-40DD-AFC4-6F175D3DCCD1}">
                    <a14:hiddenFill xmlns:a14="http://schemas.microsoft.com/office/drawing/2010/main">
                      <a:solidFill>
                        <a:srgbClr val="FFFFFF"/>
                      </a:solidFill>
                    </a14:hiddenFill>
                  </a:ext>
                </a:extLst>
              </p:spPr>
            </p:pic>
            <p:pic>
              <p:nvPicPr>
                <p:cNvPr id="193" name="Picture 8" descr="\\psf\Host\Volumes\Data\Graphics\Cisco Stock\jabber 1000px.png"/>
                <p:cNvPicPr>
                  <a:picLocks noChangeAspect="1" noChangeArrowheads="1"/>
                </p:cNvPicPr>
                <p:nvPr/>
              </p:nvPicPr>
              <p:blipFill rotWithShape="1">
                <a:blip r:embed="rId13" cstate="screen">
                  <a:extLst>
                    <a:ext uri="{28A0092B-C50C-407E-A947-70E740481C1C}">
                      <a14:useLocalDpi xmlns:a14="http://schemas.microsoft.com/office/drawing/2010/main"/>
                    </a:ext>
                  </a:extLst>
                </a:blip>
                <a:srcRect/>
                <a:stretch/>
              </p:blipFill>
              <p:spPr bwMode="auto">
                <a:xfrm>
                  <a:off x="4191000" y="2333356"/>
                  <a:ext cx="990600" cy="943540"/>
                </a:xfrm>
                <a:prstGeom prst="rect">
                  <a:avLst/>
                </a:prstGeom>
                <a:noFill/>
                <a:effectLst/>
                <a:extLst>
                  <a:ext uri="{909E8E84-426E-40DD-AFC4-6F175D3DCCD1}">
                    <a14:hiddenFill xmlns:a14="http://schemas.microsoft.com/office/drawing/2010/main">
                      <a:solidFill>
                        <a:srgbClr val="FFFFFF"/>
                      </a:solidFill>
                    </a14:hiddenFill>
                  </a:ext>
                </a:extLst>
              </p:spPr>
            </p:pic>
          </p:grpSp>
          <p:pic>
            <p:nvPicPr>
              <p:cNvPr id="190" name="Picture 16"/>
              <p:cNvPicPr>
                <a:picLocks noChangeAspect="1" noChangeArrowheads="1"/>
              </p:cNvPicPr>
              <p:nvPr/>
            </p:nvPicPr>
            <p:blipFill>
              <a:blip r:embed="rId14" cstate="screen">
                <a:extLst>
                  <a:ext uri="{28A0092B-C50C-407E-A947-70E740481C1C}">
                    <a14:useLocalDpi xmlns:a14="http://schemas.microsoft.com/office/drawing/2010/main"/>
                  </a:ext>
                </a:extLst>
              </a:blip>
              <a:srcRect/>
              <a:stretch>
                <a:fillRect/>
              </a:stretch>
            </p:blipFill>
            <p:spPr bwMode="auto">
              <a:xfrm>
                <a:off x="4402734" y="4726414"/>
                <a:ext cx="273720" cy="429786"/>
              </a:xfrm>
              <a:prstGeom prst="rect">
                <a:avLst/>
              </a:prstGeom>
              <a:effectLst>
                <a:outerShdw blurRad="50800" dist="38100" dir="5400000" algn="t" rotWithShape="0">
                  <a:prstClr val="black">
                    <a:alpha val="28000"/>
                  </a:prst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91" name="Picture 35"/>
              <p:cNvPicPr>
                <a:picLocks noChangeAspect="1"/>
              </p:cNvPicPr>
              <p:nvPr/>
            </p:nvPicPr>
            <p:blipFill>
              <a:blip r:embed="rId15" cstate="screen">
                <a:extLst>
                  <a:ext uri="{28A0092B-C50C-407E-A947-70E740481C1C}">
                    <a14:useLocalDpi xmlns:a14="http://schemas.microsoft.com/office/drawing/2010/main"/>
                  </a:ext>
                </a:extLst>
              </a:blip>
              <a:srcRect/>
              <a:stretch>
                <a:fillRect/>
              </a:stretch>
            </p:blipFill>
            <p:spPr bwMode="auto">
              <a:xfrm>
                <a:off x="4233218" y="4822212"/>
                <a:ext cx="257949" cy="462835"/>
              </a:xfrm>
              <a:prstGeom prst="rect">
                <a:avLst/>
              </a:prstGeom>
              <a:effectLst>
                <a:outerShdw blurRad="50800" dist="38100" dir="5400000" algn="t" rotWithShape="0">
                  <a:prstClr val="black">
                    <a:alpha val="28000"/>
                  </a:prstClr>
                </a:outerShdw>
              </a:effectLst>
            </p:spPr>
          </p:pic>
        </p:grpSp>
        <p:pic>
          <p:nvPicPr>
            <p:cNvPr id="36" name="Picture 2"/>
            <p:cNvPicPr>
              <a:picLocks noChangeArrowheads="1"/>
            </p:cNvPicPr>
            <p:nvPr/>
          </p:nvPicPr>
          <p:blipFill>
            <a:blip r:embed="rId16" cstate="print">
              <a:extLst>
                <a:ext uri="{28A0092B-C50C-407E-A947-70E740481C1C}">
                  <a14:useLocalDpi xmlns:a14="http://schemas.microsoft.com/office/drawing/2010/main"/>
                </a:ext>
              </a:extLst>
            </a:blip>
            <a:srcRect/>
            <a:stretch>
              <a:fillRect/>
            </a:stretch>
          </p:blipFill>
          <p:spPr bwMode="auto">
            <a:xfrm>
              <a:off x="11103580" y="3243337"/>
              <a:ext cx="163453" cy="230817"/>
            </a:xfrm>
            <a:prstGeom prst="rect">
              <a:avLst/>
            </a:prstGeom>
            <a:effectLst>
              <a:outerShdw blurRad="50800" dist="38100" dir="5400000" algn="t" rotWithShape="0">
                <a:prstClr val="black">
                  <a:alpha val="28000"/>
                </a:prst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98" name="Rectangle 197"/>
            <p:cNvSpPr>
              <a:spLocks/>
            </p:cNvSpPr>
            <p:nvPr/>
          </p:nvSpPr>
          <p:spPr>
            <a:xfrm>
              <a:off x="6590184" y="5003801"/>
              <a:ext cx="2352936" cy="221201"/>
            </a:xfrm>
            <a:prstGeom prst="rect">
              <a:avLst/>
            </a:prstGeom>
            <a:noFill/>
            <a:effectLst/>
          </p:spPr>
          <p:txBody>
            <a:bodyPr wrap="square" lIns="51422" tIns="25711" rIns="51422" bIns="25711" rtlCol="0">
              <a:spAutoFit/>
            </a:bodyPr>
            <a:lstStyle/>
            <a:p>
              <a:pPr algn="ctr">
                <a:lnSpc>
                  <a:spcPct val="90000"/>
                </a:lnSpc>
              </a:pPr>
              <a:r>
                <a:rPr lang="en-US" sz="1200" dirty="0" smtClean="0">
                  <a:solidFill>
                    <a:srgbClr val="2C2B2B"/>
                  </a:solidFill>
                </a:rPr>
                <a:t>Telepresence</a:t>
              </a:r>
              <a:endParaRPr lang="en-US" sz="1200" dirty="0">
                <a:solidFill>
                  <a:srgbClr val="2C2B2B"/>
                </a:solidFill>
              </a:endParaRPr>
            </a:p>
          </p:txBody>
        </p:sp>
        <p:sp>
          <p:nvSpPr>
            <p:cNvPr id="199" name="TextBox 198"/>
            <p:cNvSpPr txBox="1">
              <a:spLocks/>
            </p:cNvSpPr>
            <p:nvPr/>
          </p:nvSpPr>
          <p:spPr>
            <a:xfrm>
              <a:off x="9587957" y="3740711"/>
              <a:ext cx="2191908" cy="384323"/>
            </a:xfrm>
            <a:prstGeom prst="rect">
              <a:avLst/>
            </a:prstGeom>
            <a:noFill/>
            <a:effectLst/>
          </p:spPr>
          <p:txBody>
            <a:bodyPr wrap="square" lIns="51422" tIns="25711" rIns="51422" bIns="25711" rtlCol="0">
              <a:spAutoFit/>
            </a:bodyPr>
            <a:lstStyle>
              <a:defPPr>
                <a:defRPr lang="en-US"/>
              </a:defPPr>
              <a:lvl1pPr algn="ctr">
                <a:lnSpc>
                  <a:spcPct val="90000"/>
                </a:lnSpc>
                <a:defRPr sz="1200">
                  <a:solidFill>
                    <a:schemeClr val="bg1"/>
                  </a:solidFill>
                </a:defRPr>
              </a:lvl1pPr>
            </a:lstStyle>
            <a:p>
              <a:r>
                <a:rPr lang="en-US" dirty="0">
                  <a:solidFill>
                    <a:srgbClr val="2C2B2B"/>
                  </a:solidFill>
                </a:rPr>
                <a:t>Customer </a:t>
              </a:r>
              <a:endParaRPr lang="en-US" dirty="0" smtClean="0">
                <a:solidFill>
                  <a:srgbClr val="2C2B2B"/>
                </a:solidFill>
              </a:endParaRPr>
            </a:p>
            <a:p>
              <a:r>
                <a:rPr lang="en-US" dirty="0" smtClean="0">
                  <a:solidFill>
                    <a:srgbClr val="2C2B2B"/>
                  </a:solidFill>
                </a:rPr>
                <a:t>Collaboration</a:t>
              </a:r>
              <a:endParaRPr lang="en-US" dirty="0">
                <a:solidFill>
                  <a:srgbClr val="2C2B2B"/>
                </a:solidFill>
              </a:endParaRPr>
            </a:p>
          </p:txBody>
        </p:sp>
        <p:sp>
          <p:nvSpPr>
            <p:cNvPr id="176" name="Rectangle 175"/>
            <p:cNvSpPr>
              <a:spLocks/>
            </p:cNvSpPr>
            <p:nvPr/>
          </p:nvSpPr>
          <p:spPr>
            <a:xfrm>
              <a:off x="9136809" y="5003801"/>
              <a:ext cx="2213637" cy="221201"/>
            </a:xfrm>
            <a:prstGeom prst="rect">
              <a:avLst/>
            </a:prstGeom>
            <a:noFill/>
            <a:effectLst/>
          </p:spPr>
          <p:txBody>
            <a:bodyPr wrap="square" lIns="51422" tIns="25711" rIns="51422" bIns="25711" rtlCol="0">
              <a:spAutoFit/>
            </a:bodyPr>
            <a:lstStyle/>
            <a:p>
              <a:pPr algn="ctr">
                <a:lnSpc>
                  <a:spcPct val="90000"/>
                </a:lnSpc>
              </a:pPr>
              <a:r>
                <a:rPr lang="en-US" sz="1200" dirty="0">
                  <a:solidFill>
                    <a:srgbClr val="2C2B2B"/>
                  </a:solidFill>
                </a:rPr>
                <a:t>Mobility</a:t>
              </a:r>
            </a:p>
          </p:txBody>
        </p:sp>
        <p:sp>
          <p:nvSpPr>
            <p:cNvPr id="183" name="Rectangle 182"/>
            <p:cNvSpPr>
              <a:spLocks/>
            </p:cNvSpPr>
            <p:nvPr/>
          </p:nvSpPr>
          <p:spPr>
            <a:xfrm>
              <a:off x="8383432" y="2624342"/>
              <a:ext cx="1274097" cy="384323"/>
            </a:xfrm>
            <a:prstGeom prst="rect">
              <a:avLst/>
            </a:prstGeom>
            <a:noFill/>
            <a:effectLst/>
          </p:spPr>
          <p:txBody>
            <a:bodyPr wrap="square" lIns="51422" tIns="25711" rIns="51422" bIns="25711" rtlCol="0">
              <a:spAutoFit/>
            </a:bodyPr>
            <a:lstStyle/>
            <a:p>
              <a:pPr algn="ctr">
                <a:lnSpc>
                  <a:spcPct val="90000"/>
                </a:lnSpc>
              </a:pPr>
              <a:r>
                <a:rPr lang="en-US" sz="1200" dirty="0" smtClean="0">
                  <a:solidFill>
                    <a:srgbClr val="2C2B2B"/>
                  </a:solidFill>
                </a:rPr>
                <a:t>Messaging &amp; Paging</a:t>
              </a:r>
              <a:endParaRPr lang="en-US" sz="1200" dirty="0">
                <a:solidFill>
                  <a:srgbClr val="2C2B2B"/>
                </a:solidFill>
              </a:endParaRPr>
            </a:p>
          </p:txBody>
        </p:sp>
        <p:pic>
          <p:nvPicPr>
            <p:cNvPr id="42" name="Picture 23"/>
            <p:cNvPicPr>
              <a:picLocks noChangeAspect="1"/>
            </p:cNvPicPr>
            <p:nvPr/>
          </p:nvPicPr>
          <p:blipFill rotWithShape="1">
            <a:blip r:embed="rId17" cstate="screen">
              <a:extLst>
                <a:ext uri="{28A0092B-C50C-407E-A947-70E740481C1C}">
                  <a14:useLocalDpi xmlns:a14="http://schemas.microsoft.com/office/drawing/2010/main"/>
                </a:ext>
              </a:extLst>
            </a:blip>
            <a:srcRect/>
            <a:stretch/>
          </p:blipFill>
          <p:spPr>
            <a:xfrm>
              <a:off x="10163953" y="4260518"/>
              <a:ext cx="297593" cy="230318"/>
            </a:xfrm>
            <a:prstGeom prst="roundRect">
              <a:avLst>
                <a:gd name="adj" fmla="val 8594"/>
              </a:avLst>
            </a:prstGeom>
            <a:solidFill>
              <a:srgbClr val="FFFFFF">
                <a:shade val="85000"/>
              </a:srgbClr>
            </a:solidFill>
            <a:ln>
              <a:noFill/>
            </a:ln>
            <a:effectLst>
              <a:outerShdw blurRad="76200" dir="18900000" sy="23000" kx="-1200000" algn="bl" rotWithShape="0">
                <a:prstClr val="black">
                  <a:alpha val="20000"/>
                </a:prstClr>
              </a:outerShdw>
              <a:reflection blurRad="12700" stA="38000" endPos="28000" dist="5000" dir="5400000" sy="-100000" algn="bl" rotWithShape="0"/>
            </a:effectLst>
          </p:spPr>
        </p:pic>
        <p:pic>
          <p:nvPicPr>
            <p:cNvPr id="43" name="Picture 42"/>
            <p:cNvPicPr>
              <a:picLocks noChangeAspect="1"/>
            </p:cNvPicPr>
            <p:nvPr/>
          </p:nvPicPr>
          <p:blipFill>
            <a:blip r:embed="rId18" cstate="screen">
              <a:extLst>
                <a:ext uri="{28A0092B-C50C-407E-A947-70E740481C1C}">
                  <a14:useLocalDpi xmlns:a14="http://schemas.microsoft.com/office/drawing/2010/main"/>
                </a:ext>
              </a:extLst>
            </a:blip>
            <a:stretch>
              <a:fillRect/>
            </a:stretch>
          </p:blipFill>
          <p:spPr>
            <a:xfrm>
              <a:off x="10400685" y="4293041"/>
              <a:ext cx="730720" cy="324264"/>
            </a:xfrm>
            <a:prstGeom prst="rect">
              <a:avLst/>
            </a:prstGeom>
            <a:effectLst>
              <a:outerShdw blurRad="50800" dist="38100" dir="5400000" algn="t" rotWithShape="0">
                <a:prstClr val="black">
                  <a:alpha val="28000"/>
                </a:prstClr>
              </a:outerShdw>
            </a:effectLst>
          </p:spPr>
        </p:pic>
        <p:pic>
          <p:nvPicPr>
            <p:cNvPr id="44" name="Picture 164"/>
            <p:cNvPicPr>
              <a:picLocks noChangeAspect="1"/>
            </p:cNvPicPr>
            <p:nvPr/>
          </p:nvPicPr>
          <p:blipFill rotWithShape="1">
            <a:blip r:embed="rId19" cstate="screen">
              <a:extLst>
                <a:ext uri="{28A0092B-C50C-407E-A947-70E740481C1C}">
                  <a14:useLocalDpi xmlns:a14="http://schemas.microsoft.com/office/drawing/2010/main"/>
                </a:ext>
              </a:extLst>
            </a:blip>
            <a:srcRect/>
            <a:stretch/>
          </p:blipFill>
          <p:spPr bwMode="auto">
            <a:xfrm>
              <a:off x="10154550" y="4476208"/>
              <a:ext cx="529512" cy="259493"/>
            </a:xfrm>
            <a:prstGeom prst="rect">
              <a:avLst/>
            </a:prstGeom>
            <a:effectLst>
              <a:outerShdw blurRad="50800" dist="38100" dir="5400000" algn="t" rotWithShape="0">
                <a:prstClr val="black">
                  <a:alpha val="28000"/>
                </a:prst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5" name="Picture 44"/>
            <p:cNvPicPr>
              <a:picLocks noChangeAspect="1"/>
            </p:cNvPicPr>
            <p:nvPr/>
          </p:nvPicPr>
          <p:blipFill rotWithShape="1">
            <a:blip r:embed="rId20" cstate="screen">
              <a:extLst>
                <a:ext uri="{28A0092B-C50C-407E-A947-70E740481C1C}">
                  <a14:useLocalDpi xmlns:a14="http://schemas.microsoft.com/office/drawing/2010/main"/>
                </a:ext>
              </a:extLst>
            </a:blip>
            <a:srcRect/>
            <a:stretch/>
          </p:blipFill>
          <p:spPr>
            <a:xfrm>
              <a:off x="10978926" y="4507872"/>
              <a:ext cx="339020" cy="235918"/>
            </a:xfrm>
            <a:prstGeom prst="roundRect">
              <a:avLst>
                <a:gd name="adj" fmla="val 8594"/>
              </a:avLst>
            </a:prstGeom>
            <a:noFill/>
            <a:ln>
              <a:noFill/>
            </a:ln>
            <a:effectLst>
              <a:outerShdw blurRad="76200" dir="18900000" sy="23000" kx="-1200000" algn="bl" rotWithShape="0">
                <a:prstClr val="black">
                  <a:alpha val="20000"/>
                </a:prstClr>
              </a:outerShdw>
              <a:reflection blurRad="12700" stA="38000" endPos="28000" dist="5000" dir="5400000" sy="-100000" algn="bl" rotWithShape="0"/>
            </a:effectLst>
          </p:spPr>
        </p:pic>
        <p:pic>
          <p:nvPicPr>
            <p:cNvPr id="213" name="Picture 43" descr="multiple exseries in use.jpg"/>
            <p:cNvPicPr>
              <a:picLocks/>
            </p:cNvPicPr>
            <p:nvPr/>
          </p:nvPicPr>
          <p:blipFill>
            <a:blip r:embed="rId21" cstate="screen">
              <a:extLst>
                <a:ext uri="{28A0092B-C50C-407E-A947-70E740481C1C}">
                  <a14:useLocalDpi xmlns:a14="http://schemas.microsoft.com/office/drawing/2010/main"/>
                </a:ext>
              </a:extLst>
            </a:blip>
            <a:srcRect/>
            <a:stretch>
              <a:fillRect/>
            </a:stretch>
          </p:blipFill>
          <p:spPr bwMode="auto">
            <a:xfrm>
              <a:off x="7206223" y="5278183"/>
              <a:ext cx="1120859" cy="549935"/>
            </a:xfrm>
            <a:prstGeom prst="rect">
              <a:avLst/>
            </a:prstGeom>
            <a:effectLst>
              <a:outerShdw blurRad="50800" dist="38100" dir="5400000" algn="t" rotWithShape="0">
                <a:prstClr val="black">
                  <a:alpha val="28000"/>
                </a:prstClr>
              </a:outerShdw>
            </a:effectLst>
          </p:spPr>
        </p:pic>
        <p:pic>
          <p:nvPicPr>
            <p:cNvPr id="267" name="Picture Placeholder 6" descr="MAK34732.jpg"/>
            <p:cNvPicPr>
              <a:picLocks/>
            </p:cNvPicPr>
            <p:nvPr/>
          </p:nvPicPr>
          <p:blipFill>
            <a:blip r:embed="rId22" cstate="screen">
              <a:extLst>
                <a:ext uri="{28A0092B-C50C-407E-A947-70E740481C1C}">
                  <a14:useLocalDpi xmlns:a14="http://schemas.microsoft.com/office/drawing/2010/main"/>
                </a:ext>
              </a:extLst>
            </a:blip>
            <a:srcRect/>
            <a:stretch>
              <a:fillRect/>
            </a:stretch>
          </p:blipFill>
          <p:spPr>
            <a:xfrm>
              <a:off x="8522476" y="3025553"/>
              <a:ext cx="996007" cy="460768"/>
            </a:xfrm>
            <a:prstGeom prst="rect">
              <a:avLst/>
            </a:prstGeom>
            <a:effectLst>
              <a:outerShdw blurRad="50800" dist="38100" dir="5400000" algn="t" rotWithShape="0">
                <a:prstClr val="black">
                  <a:alpha val="28000"/>
                </a:prstClr>
              </a:outerShdw>
            </a:effectLst>
          </p:spPr>
        </p:pic>
        <p:sp>
          <p:nvSpPr>
            <p:cNvPr id="117" name="Rounded Rectangle 116"/>
            <p:cNvSpPr>
              <a:spLocks noChangeArrowheads="1"/>
            </p:cNvSpPr>
            <p:nvPr/>
          </p:nvSpPr>
          <p:spPr bwMode="auto">
            <a:xfrm>
              <a:off x="6282622" y="1676957"/>
              <a:ext cx="5566230" cy="295733"/>
            </a:xfrm>
            <a:prstGeom prst="roundRect">
              <a:avLst>
                <a:gd name="adj" fmla="val 6139"/>
              </a:avLst>
            </a:prstGeom>
            <a:noFill/>
            <a:ln w="9525">
              <a:noFill/>
            </a:ln>
            <a:effectLst/>
          </p:spPr>
          <p:style>
            <a:lnRef idx="2">
              <a:schemeClr val="accent1">
                <a:shade val="50000"/>
              </a:schemeClr>
            </a:lnRef>
            <a:fillRef idx="1">
              <a:schemeClr val="accent1"/>
            </a:fillRef>
            <a:effectRef idx="0">
              <a:schemeClr val="accent1"/>
            </a:effectRef>
            <a:fontRef idx="minor">
              <a:schemeClr val="lt1"/>
            </a:fontRef>
          </p:style>
          <p:txBody>
            <a:bodyPr lIns="68580" tIns="68580" rIns="68580" bIns="34290" rtlCol="0" anchor="t"/>
            <a:lstStyle/>
            <a:p>
              <a:pPr algn="ctr">
                <a:lnSpc>
                  <a:spcPct val="90000"/>
                </a:lnSpc>
                <a:spcBef>
                  <a:spcPts val="450"/>
                </a:spcBef>
              </a:pPr>
              <a:endParaRPr lang="en-GB" sz="1400" dirty="0">
                <a:solidFill>
                  <a:srgbClr val="2C2B2B"/>
                </a:solidFill>
              </a:endParaRPr>
            </a:p>
            <a:p>
              <a:pPr algn="ctr">
                <a:lnSpc>
                  <a:spcPct val="90000"/>
                </a:lnSpc>
                <a:spcBef>
                  <a:spcPts val="450"/>
                </a:spcBef>
              </a:pPr>
              <a:endParaRPr lang="en-US" sz="1400" dirty="0">
                <a:solidFill>
                  <a:srgbClr val="2C2B2B"/>
                </a:solidFill>
              </a:endParaRPr>
            </a:p>
          </p:txBody>
        </p:sp>
        <p:sp>
          <p:nvSpPr>
            <p:cNvPr id="123" name="TextBox 122"/>
            <p:cNvSpPr txBox="1">
              <a:spLocks/>
            </p:cNvSpPr>
            <p:nvPr/>
          </p:nvSpPr>
          <p:spPr>
            <a:xfrm>
              <a:off x="6002728" y="1573065"/>
              <a:ext cx="5981453" cy="351378"/>
            </a:xfrm>
            <a:prstGeom prst="rect">
              <a:avLst/>
            </a:prstGeom>
            <a:noFill/>
          </p:spPr>
          <p:txBody>
            <a:bodyPr wrap="square" lIns="68580" tIns="34290" rIns="68580" bIns="34290" rtlCol="0">
              <a:spAutoFit/>
            </a:bodyPr>
            <a:lstStyle>
              <a:defPPr>
                <a:defRPr lang="en-US"/>
              </a:defPPr>
              <a:lvl1pPr algn="ctr">
                <a:lnSpc>
                  <a:spcPct val="90000"/>
                </a:lnSpc>
                <a:spcBef>
                  <a:spcPts val="600"/>
                </a:spcBef>
                <a:defRPr sz="2000" b="1">
                  <a:solidFill>
                    <a:schemeClr val="accent5"/>
                  </a:solidFill>
                  <a:ea typeface="MS PGothic" charset="0"/>
                </a:defRPr>
              </a:lvl1pPr>
            </a:lstStyle>
            <a:p>
              <a:r>
                <a:rPr lang="en-US" b="0" dirty="0" smtClean="0">
                  <a:solidFill>
                    <a:srgbClr val="2C2B2B"/>
                  </a:solidFill>
                </a:rPr>
                <a:t>Sophistication Meets Simplicity</a:t>
              </a:r>
              <a:endParaRPr lang="en-US" b="0" dirty="0">
                <a:solidFill>
                  <a:srgbClr val="2C2B2B"/>
                </a:solidFill>
              </a:endParaRPr>
            </a:p>
          </p:txBody>
        </p:sp>
        <p:sp>
          <p:nvSpPr>
            <p:cNvPr id="66" name="Rounded Rectangle 65"/>
            <p:cNvSpPr>
              <a:spLocks noChangeArrowheads="1"/>
            </p:cNvSpPr>
            <p:nvPr/>
          </p:nvSpPr>
          <p:spPr bwMode="auto">
            <a:xfrm>
              <a:off x="8214040" y="3633730"/>
              <a:ext cx="1674191" cy="757366"/>
            </a:xfrm>
            <a:prstGeom prst="roundRect">
              <a:avLst>
                <a:gd name="adj" fmla="val 0"/>
              </a:avLst>
            </a:prstGeom>
            <a:gradFill flip="none" rotWithShape="1">
              <a:gsLst>
                <a:gs pos="0">
                  <a:srgbClr val="28ABE2"/>
                </a:gs>
                <a:gs pos="80000">
                  <a:srgbClr val="0096D6">
                    <a:shade val="67500"/>
                    <a:satMod val="115000"/>
                    <a:alpha val="13000"/>
                  </a:srgbClr>
                </a:gs>
                <a:gs pos="100000">
                  <a:srgbClr val="0096D6">
                    <a:shade val="100000"/>
                    <a:satMod val="115000"/>
                    <a:alpha val="0"/>
                  </a:srgbClr>
                </a:gs>
              </a:gsLst>
              <a:lin ang="5400000" scaled="1"/>
              <a:tileRect/>
            </a:gradFill>
            <a:ln w="9525">
              <a:gradFill>
                <a:gsLst>
                  <a:gs pos="0">
                    <a:schemeClr val="accent1">
                      <a:tint val="66000"/>
                      <a:satMod val="160000"/>
                      <a:alpha val="47000"/>
                    </a:schemeClr>
                  </a:gs>
                  <a:gs pos="100000">
                    <a:schemeClr val="accent1">
                      <a:tint val="23500"/>
                      <a:satMod val="160000"/>
                      <a:alpha val="0"/>
                    </a:schemeClr>
                  </a:gs>
                </a:gsLst>
                <a:lin ang="5400000" scaled="0"/>
              </a:gradFill>
            </a:ln>
            <a:effectLst>
              <a:outerShdw blurRad="1143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91440" rIns="91440" rtlCol="0" anchor="t"/>
            <a:lstStyle/>
            <a:p>
              <a:pPr>
                <a:lnSpc>
                  <a:spcPct val="90000"/>
                </a:lnSpc>
                <a:spcBef>
                  <a:spcPts val="450"/>
                </a:spcBef>
              </a:pPr>
              <a:endParaRPr lang="en-US" sz="200" dirty="0">
                <a:solidFill>
                  <a:srgbClr val="2C2B2B"/>
                </a:solidFill>
                <a:ea typeface="MS PGothic" charset="0"/>
              </a:endParaRPr>
            </a:p>
          </p:txBody>
        </p:sp>
        <p:sp>
          <p:nvSpPr>
            <p:cNvPr id="171" name="TextBox 170"/>
            <p:cNvSpPr txBox="1">
              <a:spLocks/>
            </p:cNvSpPr>
            <p:nvPr/>
          </p:nvSpPr>
          <p:spPr>
            <a:xfrm>
              <a:off x="8249042" y="3787615"/>
              <a:ext cx="1587789" cy="384323"/>
            </a:xfrm>
            <a:prstGeom prst="rect">
              <a:avLst/>
            </a:prstGeom>
            <a:noFill/>
            <a:effectLst/>
          </p:spPr>
          <p:txBody>
            <a:bodyPr wrap="square" lIns="51422" tIns="25711" rIns="51422" bIns="25711" rtlCol="0">
              <a:spAutoFit/>
            </a:bodyPr>
            <a:lstStyle>
              <a:defPPr>
                <a:defRPr lang="en-US"/>
              </a:defPPr>
              <a:lvl1pPr algn="ctr">
                <a:lnSpc>
                  <a:spcPct val="90000"/>
                </a:lnSpc>
                <a:defRPr sz="1200">
                  <a:solidFill>
                    <a:schemeClr val="bg1"/>
                  </a:solidFill>
                </a:defRPr>
              </a:lvl1pPr>
            </a:lstStyle>
            <a:p>
              <a:r>
                <a:rPr lang="en-US" dirty="0" smtClean="0">
                  <a:solidFill>
                    <a:srgbClr val="2C2B2B"/>
                  </a:solidFill>
                </a:rPr>
                <a:t>Web </a:t>
              </a:r>
            </a:p>
            <a:p>
              <a:r>
                <a:rPr lang="en-US" dirty="0" smtClean="0">
                  <a:solidFill>
                    <a:srgbClr val="2C2B2B"/>
                  </a:solidFill>
                </a:rPr>
                <a:t>Conferencing</a:t>
              </a:r>
              <a:endParaRPr lang="en-US" dirty="0">
                <a:solidFill>
                  <a:srgbClr val="2C2B2B"/>
                </a:solidFill>
              </a:endParaRPr>
            </a:p>
          </p:txBody>
        </p:sp>
        <p:sp>
          <p:nvSpPr>
            <p:cNvPr id="70" name="TextBox 69"/>
            <p:cNvSpPr txBox="1">
              <a:spLocks/>
            </p:cNvSpPr>
            <p:nvPr/>
          </p:nvSpPr>
          <p:spPr>
            <a:xfrm>
              <a:off x="6527863" y="3795302"/>
              <a:ext cx="1724367" cy="384323"/>
            </a:xfrm>
            <a:prstGeom prst="rect">
              <a:avLst/>
            </a:prstGeom>
            <a:noFill/>
            <a:effectLst/>
          </p:spPr>
          <p:txBody>
            <a:bodyPr wrap="square" lIns="51422" tIns="25711" rIns="51422" bIns="25711" rtlCol="0">
              <a:spAutoFit/>
            </a:bodyPr>
            <a:lstStyle>
              <a:defPPr>
                <a:defRPr lang="en-US"/>
              </a:defPPr>
              <a:lvl1pPr algn="ctr">
                <a:lnSpc>
                  <a:spcPct val="90000"/>
                </a:lnSpc>
                <a:defRPr sz="1200">
                  <a:solidFill>
                    <a:schemeClr val="bg1"/>
                  </a:solidFill>
                </a:defRPr>
              </a:lvl1pPr>
            </a:lstStyle>
            <a:p>
              <a:r>
                <a:rPr lang="en-US" dirty="0" smtClean="0">
                  <a:solidFill>
                    <a:srgbClr val="2C2B2B"/>
                  </a:solidFill>
                </a:rPr>
                <a:t>Cloud </a:t>
              </a:r>
            </a:p>
            <a:p>
              <a:r>
                <a:rPr lang="en-US" dirty="0" smtClean="0">
                  <a:solidFill>
                    <a:srgbClr val="2C2B2B"/>
                  </a:solidFill>
                </a:rPr>
                <a:t>Services</a:t>
              </a:r>
              <a:endParaRPr lang="en-US" dirty="0">
                <a:solidFill>
                  <a:srgbClr val="2C2B2B"/>
                </a:solidFill>
              </a:endParaRPr>
            </a:p>
          </p:txBody>
        </p:sp>
        <p:pic>
          <p:nvPicPr>
            <p:cNvPr id="74" name="Picture 73" descr="WebEx_Social_Chat_Video_V2012-05-22.png"/>
            <p:cNvPicPr>
              <a:picLocks noChangeAspect="1"/>
            </p:cNvPicPr>
            <p:nvPr/>
          </p:nvPicPr>
          <p:blipFill rotWithShape="1">
            <a:blip r:embed="rId23" cstate="print">
              <a:extLst>
                <a:ext uri="{28A0092B-C50C-407E-A947-70E740481C1C}">
                  <a14:useLocalDpi xmlns:a14="http://schemas.microsoft.com/office/drawing/2010/main"/>
                </a:ext>
              </a:extLst>
            </a:blip>
            <a:srcRect/>
            <a:stretch/>
          </p:blipFill>
          <p:spPr>
            <a:xfrm>
              <a:off x="7579208" y="4160607"/>
              <a:ext cx="487500" cy="258136"/>
            </a:xfrm>
            <a:prstGeom prst="roundRect">
              <a:avLst>
                <a:gd name="adj" fmla="val 2977"/>
              </a:avLst>
            </a:prstGeom>
            <a:effectLst>
              <a:outerShdw blurRad="123825" dist="38100" dir="2700000" algn="tl" rotWithShape="0">
                <a:prstClr val="black">
                  <a:alpha val="40000"/>
                </a:prstClr>
              </a:outerShdw>
            </a:effectLst>
          </p:spPr>
        </p:pic>
        <p:grpSp>
          <p:nvGrpSpPr>
            <p:cNvPr id="75" name="Group 56"/>
            <p:cNvGrpSpPr>
              <a:grpSpLocks/>
            </p:cNvGrpSpPr>
            <p:nvPr/>
          </p:nvGrpSpPr>
          <p:grpSpPr>
            <a:xfrm>
              <a:off x="7216184" y="4289675"/>
              <a:ext cx="523036" cy="495994"/>
              <a:chOff x="6575332" y="4995428"/>
              <a:chExt cx="1878187" cy="1951362"/>
            </a:xfrm>
          </p:grpSpPr>
          <p:grpSp>
            <p:nvGrpSpPr>
              <p:cNvPr id="76" name="Group 33"/>
              <p:cNvGrpSpPr/>
              <p:nvPr/>
            </p:nvGrpSpPr>
            <p:grpSpPr>
              <a:xfrm>
                <a:off x="6575332" y="4995428"/>
                <a:ext cx="1878187" cy="1951362"/>
                <a:chOff x="10042259" y="4942788"/>
                <a:chExt cx="1678246" cy="1743631"/>
              </a:xfrm>
            </p:grpSpPr>
            <p:pic>
              <p:nvPicPr>
                <p:cNvPr id="79" name="Picture 39" descr="\\psf\Home\Documents\Dropbox\Active Projects\deviceLibraryPNGs\cisco\ex60\ex60_Default\ex60_Default_400kPx\Cisco_ex60_DefaultScreen_400px.png"/>
                <p:cNvPicPr>
                  <a:picLocks noChangeAspect="1" noChangeArrowheads="1"/>
                </p:cNvPicPr>
                <p:nvPr/>
              </p:nvPicPr>
              <p:blipFill>
                <a:blip r:embed="rId24" cstate="print">
                  <a:extLst>
                    <a:ext uri="{28A0092B-C50C-407E-A947-70E740481C1C}">
                      <a14:useLocalDpi xmlns:a14="http://schemas.microsoft.com/office/drawing/2010/main"/>
                    </a:ext>
                  </a:extLst>
                </a:blip>
                <a:srcRect/>
                <a:stretch>
                  <a:fillRect/>
                </a:stretch>
              </p:blipFill>
              <p:spPr bwMode="auto">
                <a:xfrm>
                  <a:off x="10042259" y="4942788"/>
                  <a:ext cx="1678246" cy="1743631"/>
                </a:xfrm>
                <a:prstGeom prst="rect">
                  <a:avLst/>
                </a:prstGeom>
                <a:noFill/>
                <a:extLst>
                  <a:ext uri="{909E8E84-426E-40DD-AFC4-6F175D3DCCD1}">
                    <a14:hiddenFill xmlns:a14="http://schemas.microsoft.com/office/drawing/2010/main">
                      <a:solidFill>
                        <a:srgbClr val="FFFFFF"/>
                      </a:solidFill>
                    </a14:hiddenFill>
                  </a:ext>
                </a:extLst>
              </p:spPr>
            </p:pic>
            <p:pic>
              <p:nvPicPr>
                <p:cNvPr id="80" name="Picture 79"/>
                <p:cNvPicPr>
                  <a:picLocks noChangeAspect="1"/>
                </p:cNvPicPr>
                <p:nvPr/>
              </p:nvPicPr>
              <p:blipFill rotWithShape="1">
                <a:blip r:embed="rId25" cstate="print">
                  <a:extLst>
                    <a:ext uri="{BEBA8EAE-BF5A-486C-A8C5-ECC9F3942E4B}">
                      <a14:imgProps xmlns:a14="http://schemas.microsoft.com/office/drawing/2010/main">
                        <a14:imgLayer r:embed="rId26">
                          <a14:imgEffect>
                            <a14:backgroundRemoval t="0" b="100000" l="0" r="98630">
                              <a14:foregroundMark x1="15068" y1="92562" x2="85388" y2="90909"/>
                              <a14:foregroundMark x1="90411" y1="93388" x2="90868" y2="85950"/>
                              <a14:foregroundMark x1="16438" y1="97521" x2="93607" y2="98347"/>
                              <a14:backgroundMark x1="88128" y1="52066" x2="88128" y2="52066"/>
                              <a14:backgroundMark x1="80822" y1="47934" x2="69406" y2="5785"/>
                              <a14:backgroundMark x1="19178" y1="44628" x2="28311" y2="4132"/>
                            </a14:backgroundRemoval>
                          </a14:imgEffect>
                        </a14:imgLayer>
                      </a14:imgProps>
                    </a:ext>
                    <a:ext uri="{28A0092B-C50C-407E-A947-70E740481C1C}">
                      <a14:useLocalDpi xmlns:a14="http://schemas.microsoft.com/office/drawing/2010/main"/>
                    </a:ext>
                  </a:extLst>
                </a:blip>
                <a:srcRect/>
                <a:stretch/>
              </p:blipFill>
              <p:spPr>
                <a:xfrm>
                  <a:off x="10227774" y="5153525"/>
                  <a:ext cx="1438302" cy="806612"/>
                </a:xfrm>
                <a:prstGeom prst="rect">
                  <a:avLst/>
                </a:prstGeom>
                <a:solidFill>
                  <a:srgbClr val="CCCCCC"/>
                </a:solidFill>
                <a:ln w="19050" cmpd="sng">
                  <a:solidFill>
                    <a:srgbClr val="7F7F7F"/>
                  </a:solidFill>
                </a:ln>
              </p:spPr>
            </p:pic>
          </p:grpSp>
          <p:pic>
            <p:nvPicPr>
              <p:cNvPr id="77" name="Picture 2"/>
              <p:cNvPicPr>
                <a:picLocks noChangeAspect="1" noChangeArrowheads="1"/>
              </p:cNvPicPr>
              <p:nvPr/>
            </p:nvPicPr>
            <p:blipFill rotWithShape="1">
              <a:blip r:embed="rId27" cstate="print">
                <a:extLst>
                  <a:ext uri="{28A0092B-C50C-407E-A947-70E740481C1C}">
                    <a14:useLocalDpi xmlns:a14="http://schemas.microsoft.com/office/drawing/2010/main"/>
                  </a:ext>
                </a:extLst>
              </a:blip>
              <a:srcRect/>
              <a:stretch/>
            </p:blipFill>
            <p:spPr bwMode="auto">
              <a:xfrm>
                <a:off x="6783422" y="5228792"/>
                <a:ext cx="1610300" cy="905308"/>
              </a:xfrm>
              <a:prstGeom prst="rect">
                <a:avLst/>
              </a:prstGeom>
              <a:noFill/>
              <a:ln w="9525">
                <a:noFill/>
                <a:miter lim="800000"/>
                <a:headEnd/>
                <a:tailEnd/>
              </a:ln>
            </p:spPr>
          </p:pic>
        </p:grpSp>
        <p:grpSp>
          <p:nvGrpSpPr>
            <p:cNvPr id="101" name="Group 39"/>
            <p:cNvGrpSpPr>
              <a:grpSpLocks/>
            </p:cNvGrpSpPr>
            <p:nvPr/>
          </p:nvGrpSpPr>
          <p:grpSpPr>
            <a:xfrm>
              <a:off x="6701189" y="4226198"/>
              <a:ext cx="512121" cy="397871"/>
              <a:chOff x="5162709" y="2206751"/>
              <a:chExt cx="3652107" cy="4078225"/>
            </a:xfrm>
          </p:grpSpPr>
          <p:grpSp>
            <p:nvGrpSpPr>
              <p:cNvPr id="102" name="Group 40"/>
              <p:cNvGrpSpPr/>
              <p:nvPr/>
            </p:nvGrpSpPr>
            <p:grpSpPr>
              <a:xfrm>
                <a:off x="5162709" y="2206751"/>
                <a:ext cx="3249771" cy="3947215"/>
                <a:chOff x="9344184" y="2206751"/>
                <a:chExt cx="3249771" cy="3947215"/>
              </a:xfrm>
            </p:grpSpPr>
            <p:pic>
              <p:nvPicPr>
                <p:cNvPr id="109" name="16f3da3e-2d8b-48c2-80b4-6af84c885c06" descr="25140BB7-8768-4F9E-B01F-E60D050177C5@san"/>
                <p:cNvPicPr>
                  <a:picLocks noChangeAspect="1" noChangeArrowheads="1"/>
                </p:cNvPicPr>
                <p:nvPr/>
              </p:nvPicPr>
              <p:blipFill>
                <a:blip r:embed="rId28" cstate="print">
                  <a:extLst>
                    <a:ext uri="{28A0092B-C50C-407E-A947-70E740481C1C}">
                      <a14:useLocalDpi xmlns:a14="http://schemas.microsoft.com/office/drawing/2010/main"/>
                    </a:ext>
                  </a:extLst>
                </a:blip>
                <a:srcRect/>
                <a:stretch>
                  <a:fillRect/>
                </a:stretch>
              </p:blipFill>
              <p:spPr bwMode="auto">
                <a:xfrm>
                  <a:off x="9344184" y="2206751"/>
                  <a:ext cx="3249771" cy="3947215"/>
                </a:xfrm>
                <a:prstGeom prst="rect">
                  <a:avLst/>
                </a:prstGeom>
                <a:noFill/>
                <a:ln w="9525">
                  <a:noFill/>
                  <a:miter lim="800000"/>
                  <a:headEnd/>
                  <a:tailEnd/>
                </a:ln>
              </p:spPr>
            </p:pic>
            <p:sp>
              <p:nvSpPr>
                <p:cNvPr id="110" name="Rectangle 109"/>
                <p:cNvSpPr/>
                <p:nvPr/>
              </p:nvSpPr>
              <p:spPr>
                <a:xfrm>
                  <a:off x="10894219" y="3734907"/>
                  <a:ext cx="1245394" cy="1508606"/>
                </a:xfrm>
                <a:prstGeom prst="rect">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2C2B2B"/>
                    </a:solidFill>
                  </a:endParaRPr>
                </a:p>
              </p:txBody>
            </p:sp>
            <p:grpSp>
              <p:nvGrpSpPr>
                <p:cNvPr id="111" name="Group 41"/>
                <p:cNvGrpSpPr/>
                <p:nvPr/>
              </p:nvGrpSpPr>
              <p:grpSpPr>
                <a:xfrm>
                  <a:off x="10913954" y="3734907"/>
                  <a:ext cx="1186636" cy="1477004"/>
                  <a:chOff x="555624" y="4020682"/>
                  <a:chExt cx="1431926" cy="1875713"/>
                </a:xfrm>
              </p:grpSpPr>
              <p:sp>
                <p:nvSpPr>
                  <p:cNvPr id="112" name="Rectangle 111"/>
                  <p:cNvSpPr/>
                  <p:nvPr/>
                </p:nvSpPr>
                <p:spPr>
                  <a:xfrm>
                    <a:off x="555624" y="4020682"/>
                    <a:ext cx="1431925" cy="1872538"/>
                  </a:xfrm>
                  <a:prstGeom prst="rect">
                    <a:avLst/>
                  </a:prstGeom>
                  <a:gradFill flip="none" rotWithShape="1">
                    <a:gsLst>
                      <a:gs pos="0">
                        <a:schemeClr val="accent3">
                          <a:lumMod val="50000"/>
                        </a:schemeClr>
                      </a:gs>
                      <a:gs pos="50000">
                        <a:schemeClr val="bg1"/>
                      </a:gs>
                      <a:gs pos="100000">
                        <a:schemeClr val="bg1"/>
                      </a:gs>
                    </a:gsLst>
                    <a:lin ang="16200000" scaled="1"/>
                    <a:tileRect/>
                  </a:gra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2C2B2B"/>
                      </a:solidFill>
                    </a:endParaRPr>
                  </a:p>
                </p:txBody>
              </p:sp>
              <p:pic>
                <p:nvPicPr>
                  <p:cNvPr id="113" name="Picture 2" descr="http://enteria.pbworks.com/w/page/11447219/f/Basic-Cell-Functionality_489x653.gif"/>
                  <p:cNvPicPr>
                    <a:picLocks noChangeAspect="1" noChangeArrowheads="1"/>
                  </p:cNvPicPr>
                  <p:nvPr/>
                </p:nvPicPr>
                <p:blipFill>
                  <a:blip r:embed="rId29" cstate="print">
                    <a:extLst>
                      <a:ext uri="{28A0092B-C50C-407E-A947-70E740481C1C}">
                        <a14:useLocalDpi xmlns:a14="http://schemas.microsoft.com/office/drawing/2010/main"/>
                      </a:ext>
                    </a:extLst>
                  </a:blip>
                  <a:srcRect/>
                  <a:stretch>
                    <a:fillRect/>
                  </a:stretch>
                </p:blipFill>
                <p:spPr bwMode="auto">
                  <a:xfrm>
                    <a:off x="555624" y="4020682"/>
                    <a:ext cx="1431926" cy="1875713"/>
                  </a:xfrm>
                  <a:prstGeom prst="rect">
                    <a:avLst/>
                  </a:prstGeom>
                  <a:noFill/>
                  <a:ln w="9525">
                    <a:noFill/>
                    <a:miter lim="800000"/>
                    <a:headEnd/>
                    <a:tailEnd/>
                  </a:ln>
                  <a:effectLst/>
                </p:spPr>
              </p:pic>
              <p:sp>
                <p:nvSpPr>
                  <p:cNvPr id="114" name="Rectangle 113"/>
                  <p:cNvSpPr/>
                  <p:nvPr/>
                </p:nvSpPr>
                <p:spPr>
                  <a:xfrm>
                    <a:off x="555624" y="4020682"/>
                    <a:ext cx="1431925" cy="1872538"/>
                  </a:xfrm>
                  <a:prstGeom prst="rect">
                    <a:avLst/>
                  </a:prstGeom>
                  <a:noFill/>
                  <a:ln w="3175">
                    <a:solidFill>
                      <a:srgbClr val="80959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2C2B2B"/>
                      </a:solidFill>
                    </a:endParaRPr>
                  </a:p>
                </p:txBody>
              </p:sp>
            </p:grpSp>
          </p:grpSp>
          <p:grpSp>
            <p:nvGrpSpPr>
              <p:cNvPr id="103" name="Group 41"/>
              <p:cNvGrpSpPr/>
              <p:nvPr/>
            </p:nvGrpSpPr>
            <p:grpSpPr>
              <a:xfrm>
                <a:off x="7677551" y="3925824"/>
                <a:ext cx="1137265" cy="2359152"/>
                <a:chOff x="9384431" y="3925824"/>
                <a:chExt cx="1137265" cy="2359152"/>
              </a:xfrm>
            </p:grpSpPr>
            <p:pic>
              <p:nvPicPr>
                <p:cNvPr id="104" name="cedfd861-04aa-4cb6-ae15-90c5d8b585ed" descr="E6CC40ED-1D91-4019-B5F1-44959578C639@san"/>
                <p:cNvPicPr>
                  <a:picLocks noChangeAspect="1" noChangeArrowheads="1"/>
                </p:cNvPicPr>
                <p:nvPr/>
              </p:nvPicPr>
              <p:blipFill>
                <a:blip r:embed="rId30" cstate="print">
                  <a:extLst>
                    <a:ext uri="{28A0092B-C50C-407E-A947-70E740481C1C}">
                      <a14:useLocalDpi xmlns:a14="http://schemas.microsoft.com/office/drawing/2010/main"/>
                    </a:ext>
                  </a:extLst>
                </a:blip>
                <a:srcRect/>
                <a:stretch>
                  <a:fillRect/>
                </a:stretch>
              </p:blipFill>
              <p:spPr bwMode="auto">
                <a:xfrm>
                  <a:off x="9384431" y="3925824"/>
                  <a:ext cx="1137265" cy="2359152"/>
                </a:xfrm>
                <a:prstGeom prst="rect">
                  <a:avLst/>
                </a:prstGeom>
                <a:noFill/>
                <a:ln w="9525">
                  <a:noFill/>
                  <a:miter lim="800000"/>
                  <a:headEnd/>
                  <a:tailEnd/>
                </a:ln>
              </p:spPr>
            </p:pic>
            <p:sp>
              <p:nvSpPr>
                <p:cNvPr id="105" name="Rectangle 104"/>
                <p:cNvSpPr/>
                <p:nvPr/>
              </p:nvSpPr>
              <p:spPr>
                <a:xfrm>
                  <a:off x="9486900" y="5239965"/>
                  <a:ext cx="926306" cy="500062"/>
                </a:xfrm>
                <a:prstGeom prst="rect">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2C2B2B"/>
                    </a:solidFill>
                  </a:endParaRPr>
                </a:p>
              </p:txBody>
            </p:sp>
            <p:sp>
              <p:nvSpPr>
                <p:cNvPr id="106" name="Rectangle 105"/>
                <p:cNvSpPr/>
                <p:nvPr/>
              </p:nvSpPr>
              <p:spPr>
                <a:xfrm>
                  <a:off x="9509866" y="5268421"/>
                  <a:ext cx="877805" cy="473987"/>
                </a:xfrm>
                <a:prstGeom prst="rect">
                  <a:avLst/>
                </a:prstGeom>
                <a:solidFill>
                  <a:schemeClr val="bg1"/>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2C2B2B"/>
                    </a:solidFill>
                  </a:endParaRPr>
                </a:p>
              </p:txBody>
            </p:sp>
            <p:pic>
              <p:nvPicPr>
                <p:cNvPr id="107" name="Picture 2" descr="http://enteria.pbworks.com/w/page/11447219/f/Basic-Cell-Functionality_489x653.gif"/>
                <p:cNvPicPr>
                  <a:picLocks noChangeAspect="1" noChangeArrowheads="1"/>
                </p:cNvPicPr>
                <p:nvPr/>
              </p:nvPicPr>
              <p:blipFill>
                <a:blip r:embed="rId31" cstate="print">
                  <a:extLst>
                    <a:ext uri="{28A0092B-C50C-407E-A947-70E740481C1C}">
                      <a14:useLocalDpi xmlns:a14="http://schemas.microsoft.com/office/drawing/2010/main"/>
                    </a:ext>
                  </a:extLst>
                </a:blip>
                <a:srcRect/>
                <a:stretch>
                  <a:fillRect/>
                </a:stretch>
              </p:blipFill>
              <p:spPr bwMode="auto">
                <a:xfrm>
                  <a:off x="9509866" y="5268420"/>
                  <a:ext cx="877805" cy="473988"/>
                </a:xfrm>
                <a:prstGeom prst="rect">
                  <a:avLst/>
                </a:prstGeom>
                <a:noFill/>
                <a:ln w="3175">
                  <a:noFill/>
                  <a:miter lim="800000"/>
                  <a:headEnd/>
                  <a:tailEnd/>
                </a:ln>
              </p:spPr>
            </p:pic>
            <p:sp>
              <p:nvSpPr>
                <p:cNvPr id="108" name="Right Bracket 107"/>
                <p:cNvSpPr/>
                <p:nvPr/>
              </p:nvSpPr>
              <p:spPr>
                <a:xfrm rot="16200000">
                  <a:off x="9711774" y="5066511"/>
                  <a:ext cx="473989" cy="877805"/>
                </a:xfrm>
                <a:prstGeom prst="rightBracket">
                  <a:avLst>
                    <a:gd name="adj" fmla="val 0"/>
                  </a:avLst>
                </a:prstGeom>
                <a:noFill/>
                <a:ln w="6350">
                  <a:solidFill>
                    <a:srgbClr val="80959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2C2B2B"/>
                    </a:solidFill>
                  </a:endParaRPr>
                </a:p>
              </p:txBody>
            </p:sp>
          </p:grpSp>
        </p:grpSp>
        <p:pic>
          <p:nvPicPr>
            <p:cNvPr id="81" name="Picture 80"/>
            <p:cNvPicPr>
              <a:picLocks noChangeAspect="1"/>
            </p:cNvPicPr>
            <p:nvPr/>
          </p:nvPicPr>
          <p:blipFill rotWithShape="1">
            <a:blip r:embed="rId32" cstate="screen">
              <a:extLst>
                <a:ext uri="{28A0092B-C50C-407E-A947-70E740481C1C}">
                  <a14:useLocalDpi xmlns:a14="http://schemas.microsoft.com/office/drawing/2010/main"/>
                </a:ext>
              </a:extLst>
            </a:blip>
            <a:srcRect/>
            <a:stretch/>
          </p:blipFill>
          <p:spPr>
            <a:xfrm flipH="1">
              <a:off x="6874589" y="3037719"/>
              <a:ext cx="892060" cy="448602"/>
            </a:xfrm>
            <a:prstGeom prst="rect">
              <a:avLst/>
            </a:prstGeom>
            <a:solidFill>
              <a:schemeClr val="accent1"/>
            </a:solidFill>
            <a:effectLst>
              <a:outerShdw blurRad="50800" dist="38100" dir="5400000" algn="t" rotWithShape="0">
                <a:prstClr val="black">
                  <a:alpha val="28000"/>
                </a:prstClr>
              </a:outerShdw>
            </a:effectLst>
          </p:spPr>
        </p:pic>
      </p:grpSp>
      <p:cxnSp>
        <p:nvCxnSpPr>
          <p:cNvPr id="83" name="Straight Connector 82"/>
          <p:cNvCxnSpPr/>
          <p:nvPr/>
        </p:nvCxnSpPr>
        <p:spPr>
          <a:xfrm>
            <a:off x="6323" y="1171512"/>
            <a:ext cx="9144000" cy="0"/>
          </a:xfrm>
          <a:prstGeom prst="line">
            <a:avLst/>
          </a:prstGeom>
          <a:ln>
            <a:gradFill flip="none" rotWithShape="1">
              <a:gsLst>
                <a:gs pos="0">
                  <a:srgbClr val="000000"/>
                </a:gs>
                <a:gs pos="100000">
                  <a:srgbClr val="000000"/>
                </a:gs>
                <a:gs pos="20000">
                  <a:schemeClr val="bg1">
                    <a:lumMod val="75000"/>
                  </a:schemeClr>
                </a:gs>
                <a:gs pos="80000">
                  <a:schemeClr val="bg1">
                    <a:lumMod val="75000"/>
                  </a:schemeClr>
                </a:gs>
                <a:gs pos="51000">
                  <a:schemeClr val="bg1"/>
                </a:gs>
              </a:gsLst>
              <a:lin ang="0" scaled="1"/>
              <a:tileRect/>
            </a:gra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2543616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0" name="Picture 79" descr="G2.jpg"/>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a:off x="0" y="1171512"/>
            <a:ext cx="9144000" cy="5686488"/>
          </a:xfrm>
          <a:prstGeom prst="rect">
            <a:avLst/>
          </a:prstGeom>
        </p:spPr>
      </p:pic>
      <p:sp>
        <p:nvSpPr>
          <p:cNvPr id="81" name="Oval 80"/>
          <p:cNvSpPr/>
          <p:nvPr/>
        </p:nvSpPr>
        <p:spPr>
          <a:xfrm>
            <a:off x="-29633" y="6074829"/>
            <a:ext cx="9173633" cy="495300"/>
          </a:xfrm>
          <a:prstGeom prst="ellipse">
            <a:avLst/>
          </a:prstGeom>
          <a:gradFill flip="none" rotWithShape="1">
            <a:gsLst>
              <a:gs pos="0">
                <a:schemeClr val="bg2">
                  <a:lumMod val="50000"/>
                </a:schemeClr>
              </a:gs>
              <a:gs pos="100000">
                <a:schemeClr val="tx1">
                  <a:lumMod val="20000"/>
                  <a:lumOff val="80000"/>
                  <a:alpha val="0"/>
                </a:schemeClr>
              </a:gs>
            </a:gsLst>
            <a:path path="shape">
              <a:fillToRect l="50000" t="50000" r="50000" b="5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p>
        </p:txBody>
      </p:sp>
      <p:sp>
        <p:nvSpPr>
          <p:cNvPr id="90" name="Title 5"/>
          <p:cNvSpPr>
            <a:spLocks noGrp="1"/>
          </p:cNvSpPr>
          <p:nvPr>
            <p:ph type="title"/>
          </p:nvPr>
        </p:nvSpPr>
        <p:spPr/>
        <p:txBody>
          <a:bodyPr/>
          <a:lstStyle/>
          <a:p>
            <a:r>
              <a:rPr lang="en-US" dirty="0" smtClean="0"/>
              <a:t>Networking Architecture</a:t>
            </a:r>
            <a:endParaRPr lang="en-US" dirty="0"/>
          </a:p>
        </p:txBody>
      </p:sp>
      <p:sp>
        <p:nvSpPr>
          <p:cNvPr id="216" name="Rectangle 215"/>
          <p:cNvSpPr/>
          <p:nvPr/>
        </p:nvSpPr>
        <p:spPr>
          <a:xfrm>
            <a:off x="0" y="5686425"/>
            <a:ext cx="9144000" cy="904875"/>
          </a:xfrm>
          <a:prstGeom prst="rect">
            <a:avLst/>
          </a:prstGeom>
          <a:solidFill>
            <a:srgbClr val="08252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srgbClr val="FFFFFF"/>
              </a:solidFill>
            </a:endParaRPr>
          </a:p>
        </p:txBody>
      </p:sp>
      <p:grpSp>
        <p:nvGrpSpPr>
          <p:cNvPr id="2" name="Group 13"/>
          <p:cNvGrpSpPr>
            <a:grpSpLocks/>
          </p:cNvGrpSpPr>
          <p:nvPr/>
        </p:nvGrpSpPr>
        <p:grpSpPr bwMode="auto">
          <a:xfrm>
            <a:off x="314325" y="1392238"/>
            <a:ext cx="8513763" cy="609600"/>
            <a:chOff x="306706" y="1392716"/>
            <a:chExt cx="8513444" cy="609600"/>
          </a:xfrm>
        </p:grpSpPr>
        <p:sp>
          <p:nvSpPr>
            <p:cNvPr id="218" name="Rectangle 217"/>
            <p:cNvSpPr/>
            <p:nvPr/>
          </p:nvSpPr>
          <p:spPr>
            <a:xfrm>
              <a:off x="306706" y="1392716"/>
              <a:ext cx="8513444" cy="609600"/>
            </a:xfrm>
            <a:prstGeom prst="rect">
              <a:avLst/>
            </a:prstGeom>
            <a:gradFill>
              <a:gsLst>
                <a:gs pos="0">
                  <a:schemeClr val="accent1"/>
                </a:gs>
                <a:gs pos="94000">
                  <a:schemeClr val="tx1">
                    <a:lumMod val="75000"/>
                  </a:schemeClr>
                </a:gs>
              </a:gsLst>
              <a:lin ang="5400000" scaled="0"/>
            </a:gradFill>
            <a:ln>
              <a:solidFill>
                <a:schemeClr val="accent1"/>
              </a:solid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srgbClr val="FFFFFF"/>
                </a:solidFill>
              </a:endParaRPr>
            </a:p>
          </p:txBody>
        </p:sp>
        <p:sp>
          <p:nvSpPr>
            <p:cNvPr id="219" name="Rectangle 103"/>
            <p:cNvSpPr>
              <a:spLocks noChangeArrowheads="1"/>
            </p:cNvSpPr>
            <p:nvPr/>
          </p:nvSpPr>
          <p:spPr bwMode="auto">
            <a:xfrm>
              <a:off x="407987" y="1549904"/>
              <a:ext cx="8288337" cy="310248"/>
            </a:xfrm>
            <a:prstGeom prst="rect">
              <a:avLst/>
            </a:prstGeom>
            <a:noFill/>
            <a:ln w="9525">
              <a:noFill/>
              <a:miter lim="800000"/>
              <a:headEnd/>
              <a:tailEnd/>
            </a:ln>
          </p:spPr>
          <p:txBody>
            <a:bodyPr/>
            <a:lstStyle/>
            <a:p>
              <a:pPr algn="ctr" defTabSz="814388" eaLnBrk="0" hangingPunct="0">
                <a:lnSpc>
                  <a:spcPct val="90000"/>
                </a:lnSpc>
                <a:spcBef>
                  <a:spcPct val="50000"/>
                </a:spcBef>
              </a:pPr>
              <a:r>
                <a:rPr lang="en-US" dirty="0">
                  <a:solidFill>
                    <a:srgbClr val="FFFFFF"/>
                  </a:solidFill>
                  <a:ea typeface="ＭＳ Ｐゴシック" pitchFamily="34" charset="-128"/>
                </a:rPr>
                <a:t>Architecture for Agile Delivery of the Borderless Experience</a:t>
              </a:r>
            </a:p>
          </p:txBody>
        </p:sp>
      </p:grpSp>
      <p:sp>
        <p:nvSpPr>
          <p:cNvPr id="220" name="Rectangle 219"/>
          <p:cNvSpPr/>
          <p:nvPr/>
        </p:nvSpPr>
        <p:spPr bwMode="auto">
          <a:xfrm>
            <a:off x="103188" y="2157413"/>
            <a:ext cx="8963025" cy="3656012"/>
          </a:xfrm>
          <a:prstGeom prst="rect">
            <a:avLst/>
          </a:prstGeom>
          <a:gradFill>
            <a:gsLst>
              <a:gs pos="0">
                <a:schemeClr val="tx1"/>
              </a:gs>
              <a:gs pos="50000">
                <a:schemeClr val="tx1">
                  <a:lumMod val="75000"/>
                </a:schemeClr>
              </a:gs>
            </a:gsLst>
            <a:lin ang="5400000" scaled="0"/>
          </a:grad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srgbClr val="FFFFFF"/>
              </a:solidFill>
            </a:endParaRPr>
          </a:p>
        </p:txBody>
      </p:sp>
      <p:sp>
        <p:nvSpPr>
          <p:cNvPr id="221" name="Rectangle 220"/>
          <p:cNvSpPr/>
          <p:nvPr/>
        </p:nvSpPr>
        <p:spPr bwMode="auto">
          <a:xfrm>
            <a:off x="1327150" y="2454275"/>
            <a:ext cx="7688263" cy="3179763"/>
          </a:xfrm>
          <a:prstGeom prst="rect">
            <a:avLst/>
          </a:prstGeom>
          <a:gradFill>
            <a:gsLst>
              <a:gs pos="0">
                <a:srgbClr val="585858"/>
              </a:gs>
              <a:gs pos="94000">
                <a:schemeClr val="bg2">
                  <a:lumMod val="50000"/>
                </a:schemeClr>
              </a:gs>
            </a:gsLst>
            <a:lin ang="5400000" scaled="0"/>
          </a:gradFill>
          <a:ln>
            <a:solidFill>
              <a:schemeClr val="bg1">
                <a:lumMod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srgbClr val="FFFFFF"/>
              </a:solidFill>
            </a:endParaRPr>
          </a:p>
        </p:txBody>
      </p:sp>
      <p:sp>
        <p:nvSpPr>
          <p:cNvPr id="222" name="Rectangle 103"/>
          <p:cNvSpPr>
            <a:spLocks noChangeArrowheads="1"/>
          </p:cNvSpPr>
          <p:nvPr/>
        </p:nvSpPr>
        <p:spPr bwMode="auto">
          <a:xfrm>
            <a:off x="1454150" y="5086350"/>
            <a:ext cx="1860550" cy="311150"/>
          </a:xfrm>
          <a:prstGeom prst="rect">
            <a:avLst/>
          </a:prstGeom>
          <a:noFill/>
          <a:ln w="9525">
            <a:noFill/>
            <a:miter lim="800000"/>
            <a:headEnd/>
            <a:tailEnd/>
          </a:ln>
        </p:spPr>
        <p:txBody>
          <a:bodyPr/>
          <a:lstStyle/>
          <a:p>
            <a:pPr defTabSz="814388" eaLnBrk="0" hangingPunct="0">
              <a:lnSpc>
                <a:spcPct val="90000"/>
              </a:lnSpc>
              <a:spcBef>
                <a:spcPct val="50000"/>
              </a:spcBef>
            </a:pPr>
            <a:r>
              <a:rPr lang="en-US" sz="1400" dirty="0">
                <a:solidFill>
                  <a:srgbClr val="FFFFFF"/>
                </a:solidFill>
                <a:ea typeface="ＭＳ Ｐゴシック" pitchFamily="34" charset="-128"/>
              </a:rPr>
              <a:t>BORDERLESS</a:t>
            </a:r>
            <a:br>
              <a:rPr lang="en-US" sz="1400" dirty="0">
                <a:solidFill>
                  <a:srgbClr val="FFFFFF"/>
                </a:solidFill>
                <a:ea typeface="ＭＳ Ｐゴシック" pitchFamily="34" charset="-128"/>
              </a:rPr>
            </a:br>
            <a:r>
              <a:rPr lang="en-US" sz="1400" dirty="0">
                <a:solidFill>
                  <a:srgbClr val="FFFFFF"/>
                </a:solidFill>
                <a:ea typeface="ＭＳ Ｐゴシック" pitchFamily="34" charset="-128"/>
              </a:rPr>
              <a:t>INFRASTRUCTURE</a:t>
            </a:r>
          </a:p>
        </p:txBody>
      </p:sp>
      <p:sp>
        <p:nvSpPr>
          <p:cNvPr id="223" name="Rectangle 222"/>
          <p:cNvSpPr/>
          <p:nvPr/>
        </p:nvSpPr>
        <p:spPr bwMode="auto">
          <a:xfrm>
            <a:off x="3271838" y="2555875"/>
            <a:ext cx="5678487" cy="3001963"/>
          </a:xfrm>
          <a:prstGeom prst="rect">
            <a:avLst/>
          </a:prstGeom>
          <a:solidFill>
            <a:schemeClr val="accent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srgbClr val="FFFFFF"/>
              </a:solidFill>
            </a:endParaRPr>
          </a:p>
        </p:txBody>
      </p:sp>
      <p:sp>
        <p:nvSpPr>
          <p:cNvPr id="224" name="Text Box 498"/>
          <p:cNvSpPr txBox="1">
            <a:spLocks noChangeArrowheads="1"/>
          </p:cNvSpPr>
          <p:nvPr/>
        </p:nvSpPr>
        <p:spPr bwMode="auto">
          <a:xfrm>
            <a:off x="6724525" y="4974588"/>
            <a:ext cx="1120775" cy="500137"/>
          </a:xfrm>
          <a:prstGeom prst="rect">
            <a:avLst/>
          </a:prstGeom>
          <a:noFill/>
          <a:ln w="9525">
            <a:noFill/>
            <a:miter lim="800000"/>
            <a:headEnd/>
            <a:tailEnd/>
          </a:ln>
        </p:spPr>
        <p:txBody>
          <a:bodyPr lIns="0" tIns="0" rIns="0" bIns="0" anchor="ctr">
            <a:spAutoFit/>
          </a:bodyPr>
          <a:lstStyle/>
          <a:p>
            <a:pPr algn="ctr" defTabSz="731838">
              <a:lnSpc>
                <a:spcPts val="1300"/>
              </a:lnSpc>
            </a:pPr>
            <a:r>
              <a:rPr lang="en-US" sz="1400" dirty="0">
                <a:solidFill>
                  <a:srgbClr val="104657"/>
                </a:solidFill>
                <a:sym typeface="Arial" charset="0"/>
              </a:rPr>
              <a:t>Application Networking/ Optimization</a:t>
            </a:r>
          </a:p>
        </p:txBody>
      </p:sp>
      <p:sp>
        <p:nvSpPr>
          <p:cNvPr id="225" name="Text Box 498"/>
          <p:cNvSpPr txBox="1">
            <a:spLocks noChangeArrowheads="1"/>
          </p:cNvSpPr>
          <p:nvPr/>
        </p:nvSpPr>
        <p:spPr bwMode="auto">
          <a:xfrm>
            <a:off x="5571238" y="5141300"/>
            <a:ext cx="855662" cy="166712"/>
          </a:xfrm>
          <a:prstGeom prst="rect">
            <a:avLst/>
          </a:prstGeom>
          <a:noFill/>
          <a:ln w="9525">
            <a:noFill/>
            <a:miter lim="800000"/>
            <a:headEnd/>
            <a:tailEnd/>
          </a:ln>
        </p:spPr>
        <p:txBody>
          <a:bodyPr lIns="0" tIns="0" rIns="0" bIns="0" anchor="ctr">
            <a:spAutoFit/>
          </a:bodyPr>
          <a:lstStyle/>
          <a:p>
            <a:pPr algn="ctr" defTabSz="731838">
              <a:lnSpc>
                <a:spcPts val="1300"/>
              </a:lnSpc>
            </a:pPr>
            <a:r>
              <a:rPr lang="en-US" sz="1400" dirty="0">
                <a:solidFill>
                  <a:srgbClr val="104657"/>
                </a:solidFill>
                <a:sym typeface="Arial" charset="0"/>
              </a:rPr>
              <a:t>Switching</a:t>
            </a:r>
          </a:p>
        </p:txBody>
      </p:sp>
      <p:sp>
        <p:nvSpPr>
          <p:cNvPr id="226" name="Text Box 498"/>
          <p:cNvSpPr txBox="1">
            <a:spLocks noChangeArrowheads="1"/>
          </p:cNvSpPr>
          <p:nvPr/>
        </p:nvSpPr>
        <p:spPr bwMode="auto">
          <a:xfrm>
            <a:off x="8085138" y="5141312"/>
            <a:ext cx="750887" cy="166688"/>
          </a:xfrm>
          <a:prstGeom prst="rect">
            <a:avLst/>
          </a:prstGeom>
          <a:noFill/>
          <a:ln w="9525">
            <a:noFill/>
            <a:miter lim="800000"/>
            <a:headEnd/>
            <a:tailEnd/>
          </a:ln>
        </p:spPr>
        <p:txBody>
          <a:bodyPr lIns="0" tIns="0" rIns="0" bIns="0" anchor="ctr">
            <a:spAutoFit/>
          </a:bodyPr>
          <a:lstStyle/>
          <a:p>
            <a:pPr algn="ctr" defTabSz="731838">
              <a:lnSpc>
                <a:spcPts val="1300"/>
              </a:lnSpc>
            </a:pPr>
            <a:r>
              <a:rPr lang="en-US" sz="1400" dirty="0">
                <a:solidFill>
                  <a:srgbClr val="104657"/>
                </a:solidFill>
                <a:sym typeface="Arial" charset="0"/>
              </a:rPr>
              <a:t>Security</a:t>
            </a:r>
          </a:p>
        </p:txBody>
      </p:sp>
      <p:sp>
        <p:nvSpPr>
          <p:cNvPr id="227" name="Text Box 498"/>
          <p:cNvSpPr txBox="1">
            <a:spLocks noChangeArrowheads="1"/>
          </p:cNvSpPr>
          <p:nvPr/>
        </p:nvSpPr>
        <p:spPr bwMode="auto">
          <a:xfrm>
            <a:off x="4540250" y="5141312"/>
            <a:ext cx="709613" cy="166688"/>
          </a:xfrm>
          <a:prstGeom prst="rect">
            <a:avLst/>
          </a:prstGeom>
          <a:noFill/>
          <a:ln w="9525">
            <a:noFill/>
            <a:miter lim="800000"/>
            <a:headEnd/>
            <a:tailEnd/>
          </a:ln>
        </p:spPr>
        <p:txBody>
          <a:bodyPr lIns="0" tIns="0" rIns="0" bIns="0" anchor="ctr">
            <a:spAutoFit/>
          </a:bodyPr>
          <a:lstStyle/>
          <a:p>
            <a:pPr algn="ctr" defTabSz="731838">
              <a:lnSpc>
                <a:spcPts val="1300"/>
              </a:lnSpc>
            </a:pPr>
            <a:r>
              <a:rPr lang="en-US" sz="1400" dirty="0">
                <a:solidFill>
                  <a:srgbClr val="104657"/>
                </a:solidFill>
                <a:sym typeface="Arial" charset="0"/>
              </a:rPr>
              <a:t>Routing</a:t>
            </a:r>
          </a:p>
        </p:txBody>
      </p:sp>
      <p:sp>
        <p:nvSpPr>
          <p:cNvPr id="228" name="Text Box 498"/>
          <p:cNvSpPr txBox="1">
            <a:spLocks noChangeArrowheads="1"/>
          </p:cNvSpPr>
          <p:nvPr/>
        </p:nvSpPr>
        <p:spPr bwMode="auto">
          <a:xfrm>
            <a:off x="3408363" y="5141312"/>
            <a:ext cx="846137" cy="166688"/>
          </a:xfrm>
          <a:prstGeom prst="rect">
            <a:avLst/>
          </a:prstGeom>
          <a:noFill/>
          <a:ln w="9525">
            <a:noFill/>
            <a:miter lim="800000"/>
            <a:headEnd/>
            <a:tailEnd/>
          </a:ln>
        </p:spPr>
        <p:txBody>
          <a:bodyPr lIns="0" tIns="0" rIns="0" bIns="0" anchor="ctr">
            <a:spAutoFit/>
          </a:bodyPr>
          <a:lstStyle/>
          <a:p>
            <a:pPr algn="ctr" defTabSz="731838">
              <a:lnSpc>
                <a:spcPts val="1300"/>
              </a:lnSpc>
            </a:pPr>
            <a:r>
              <a:rPr lang="en-US" sz="1400" dirty="0">
                <a:solidFill>
                  <a:srgbClr val="104657"/>
                </a:solidFill>
                <a:sym typeface="Arial" charset="0"/>
              </a:rPr>
              <a:t>Wireless</a:t>
            </a:r>
          </a:p>
        </p:txBody>
      </p:sp>
      <p:cxnSp>
        <p:nvCxnSpPr>
          <p:cNvPr id="229" name="Straight Connector 228"/>
          <p:cNvCxnSpPr/>
          <p:nvPr/>
        </p:nvCxnSpPr>
        <p:spPr bwMode="auto">
          <a:xfrm rot="5400000" flipH="1" flipV="1">
            <a:off x="4207669" y="5212744"/>
            <a:ext cx="376238" cy="0"/>
          </a:xfrm>
          <a:prstGeom prst="line">
            <a:avLst/>
          </a:prstGeom>
          <a:solidFill>
            <a:schemeClr val="accent1"/>
          </a:solidFill>
          <a:ln w="9525" cap="flat" cmpd="sng" algn="ctr">
            <a:solidFill>
              <a:schemeClr val="bg1">
                <a:lumMod val="50000"/>
              </a:schemeClr>
            </a:solidFill>
            <a:prstDash val="solid"/>
            <a:round/>
            <a:headEnd type="none" w="sm" len="sm"/>
            <a:tailEnd type="none" w="med" len="med"/>
          </a:ln>
          <a:effectLst/>
        </p:spPr>
      </p:cxnSp>
      <p:cxnSp>
        <p:nvCxnSpPr>
          <p:cNvPr id="230" name="Straight Connector 229"/>
          <p:cNvCxnSpPr/>
          <p:nvPr/>
        </p:nvCxnSpPr>
        <p:spPr bwMode="auto">
          <a:xfrm rot="5400000" flipH="1" flipV="1">
            <a:off x="5225256" y="5212744"/>
            <a:ext cx="376238" cy="0"/>
          </a:xfrm>
          <a:prstGeom prst="line">
            <a:avLst/>
          </a:prstGeom>
          <a:solidFill>
            <a:schemeClr val="accent1"/>
          </a:solidFill>
          <a:ln w="9525" cap="flat" cmpd="sng" algn="ctr">
            <a:solidFill>
              <a:schemeClr val="bg1">
                <a:lumMod val="50000"/>
              </a:schemeClr>
            </a:solidFill>
            <a:prstDash val="solid"/>
            <a:round/>
            <a:headEnd type="none" w="sm" len="sm"/>
            <a:tailEnd type="none" w="med" len="med"/>
          </a:ln>
          <a:effectLst/>
        </p:spPr>
      </p:cxnSp>
      <p:cxnSp>
        <p:nvCxnSpPr>
          <p:cNvPr id="231" name="Straight Connector 230"/>
          <p:cNvCxnSpPr/>
          <p:nvPr/>
        </p:nvCxnSpPr>
        <p:spPr bwMode="auto">
          <a:xfrm rot="5400000" flipH="1" flipV="1">
            <a:off x="7792244" y="5212744"/>
            <a:ext cx="376238" cy="0"/>
          </a:xfrm>
          <a:prstGeom prst="line">
            <a:avLst/>
          </a:prstGeom>
          <a:solidFill>
            <a:schemeClr val="accent1"/>
          </a:solidFill>
          <a:ln w="9525" cap="flat" cmpd="sng" algn="ctr">
            <a:solidFill>
              <a:schemeClr val="bg1">
                <a:lumMod val="50000"/>
              </a:schemeClr>
            </a:solidFill>
            <a:prstDash val="solid"/>
            <a:round/>
            <a:headEnd type="none" w="sm" len="sm"/>
            <a:tailEnd type="none" w="med" len="med"/>
          </a:ln>
          <a:effectLst/>
        </p:spPr>
      </p:cxnSp>
      <p:cxnSp>
        <p:nvCxnSpPr>
          <p:cNvPr id="232" name="Straight Connector 231"/>
          <p:cNvCxnSpPr/>
          <p:nvPr/>
        </p:nvCxnSpPr>
        <p:spPr bwMode="auto">
          <a:xfrm rot="5400000" flipH="1" flipV="1">
            <a:off x="6409531" y="5212744"/>
            <a:ext cx="376238" cy="0"/>
          </a:xfrm>
          <a:prstGeom prst="line">
            <a:avLst/>
          </a:prstGeom>
          <a:solidFill>
            <a:schemeClr val="accent1"/>
          </a:solidFill>
          <a:ln w="9525" cap="flat" cmpd="sng" algn="ctr">
            <a:solidFill>
              <a:schemeClr val="bg1">
                <a:lumMod val="50000"/>
              </a:schemeClr>
            </a:solidFill>
            <a:prstDash val="solid"/>
            <a:round/>
            <a:headEnd type="none" w="sm" len="sm"/>
            <a:tailEnd type="none" w="med" len="med"/>
          </a:ln>
          <a:effectLst/>
        </p:spPr>
      </p:cxnSp>
      <p:sp>
        <p:nvSpPr>
          <p:cNvPr id="233" name="Rectangle 232"/>
          <p:cNvSpPr/>
          <p:nvPr/>
        </p:nvSpPr>
        <p:spPr bwMode="auto">
          <a:xfrm>
            <a:off x="1504950" y="2317750"/>
            <a:ext cx="7342188" cy="2514600"/>
          </a:xfrm>
          <a:prstGeom prst="rect">
            <a:avLst/>
          </a:prstGeom>
          <a:solidFill>
            <a:schemeClr val="bg1"/>
          </a:solidFill>
          <a:ln>
            <a:solidFill>
              <a:schemeClr val="bg1">
                <a:lumMod val="85000"/>
              </a:schemeClr>
            </a:solidFill>
          </a:ln>
          <a:effectLst>
            <a:outerShdw blurRad="76200" dist="50800" dir="5400000" algn="ctr" rotWithShape="0">
              <a:srgbClr val="000000">
                <a:alpha val="27000"/>
              </a:srgb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srgbClr val="FFFFFF"/>
              </a:solidFill>
            </a:endParaRPr>
          </a:p>
        </p:txBody>
      </p:sp>
      <p:sp>
        <p:nvSpPr>
          <p:cNvPr id="234" name="Rectangle 103"/>
          <p:cNvSpPr>
            <a:spLocks noChangeArrowheads="1"/>
          </p:cNvSpPr>
          <p:nvPr/>
        </p:nvSpPr>
        <p:spPr bwMode="auto">
          <a:xfrm>
            <a:off x="1565274" y="4083050"/>
            <a:ext cx="2691193" cy="495300"/>
          </a:xfrm>
          <a:prstGeom prst="rect">
            <a:avLst/>
          </a:prstGeom>
          <a:noFill/>
          <a:ln w="9525">
            <a:noFill/>
            <a:miter lim="800000"/>
            <a:headEnd/>
            <a:tailEnd/>
          </a:ln>
        </p:spPr>
        <p:txBody>
          <a:bodyPr/>
          <a:lstStyle/>
          <a:p>
            <a:pPr defTabSz="814388" eaLnBrk="0" hangingPunct="0">
              <a:spcBef>
                <a:spcPct val="50000"/>
              </a:spcBef>
            </a:pPr>
            <a:r>
              <a:rPr lang="en-US" sz="1600" dirty="0">
                <a:solidFill>
                  <a:srgbClr val="004B6B"/>
                </a:solidFill>
                <a:ea typeface="ＭＳ Ｐゴシック" pitchFamily="34" charset="-128"/>
              </a:rPr>
              <a:t>BORDERLESS </a:t>
            </a:r>
            <a:br>
              <a:rPr lang="en-US" sz="1600" dirty="0">
                <a:solidFill>
                  <a:srgbClr val="004B6B"/>
                </a:solidFill>
                <a:ea typeface="ＭＳ Ｐゴシック" pitchFamily="34" charset="-128"/>
              </a:rPr>
            </a:br>
            <a:r>
              <a:rPr lang="en-US" sz="1600" dirty="0">
                <a:solidFill>
                  <a:srgbClr val="004B6B"/>
                </a:solidFill>
                <a:ea typeface="ＭＳ Ｐゴシック" pitchFamily="34" charset="-128"/>
              </a:rPr>
              <a:t>NETWORK </a:t>
            </a:r>
            <a:br>
              <a:rPr lang="en-US" sz="1600" dirty="0">
                <a:solidFill>
                  <a:srgbClr val="004B6B"/>
                </a:solidFill>
                <a:ea typeface="ＭＳ Ｐゴシック" pitchFamily="34" charset="-128"/>
              </a:rPr>
            </a:br>
            <a:r>
              <a:rPr lang="en-US" sz="1600" dirty="0">
                <a:solidFill>
                  <a:srgbClr val="004B6B"/>
                </a:solidFill>
                <a:ea typeface="ＭＳ Ｐゴシック" pitchFamily="34" charset="-128"/>
              </a:rPr>
              <a:t>SYSTEMS</a:t>
            </a:r>
          </a:p>
        </p:txBody>
      </p:sp>
      <p:sp>
        <p:nvSpPr>
          <p:cNvPr id="235" name="Rectangle 103"/>
          <p:cNvSpPr>
            <a:spLocks noChangeArrowheads="1"/>
          </p:cNvSpPr>
          <p:nvPr/>
        </p:nvSpPr>
        <p:spPr bwMode="auto">
          <a:xfrm>
            <a:off x="1565275" y="3482975"/>
            <a:ext cx="1872840" cy="320675"/>
          </a:xfrm>
          <a:prstGeom prst="rect">
            <a:avLst/>
          </a:prstGeom>
          <a:noFill/>
          <a:ln w="9525">
            <a:noFill/>
            <a:miter lim="800000"/>
            <a:headEnd/>
            <a:tailEnd/>
          </a:ln>
        </p:spPr>
        <p:txBody>
          <a:bodyPr anchor="ctr"/>
          <a:lstStyle/>
          <a:p>
            <a:pPr defTabSz="814388" eaLnBrk="0" hangingPunct="0">
              <a:spcBef>
                <a:spcPct val="50000"/>
              </a:spcBef>
            </a:pPr>
            <a:r>
              <a:rPr lang="en-US" sz="1600" dirty="0">
                <a:solidFill>
                  <a:srgbClr val="004B6B"/>
                </a:solidFill>
                <a:ea typeface="ＭＳ Ｐゴシック" pitchFamily="34" charset="-128"/>
              </a:rPr>
              <a:t>BORDERLESS NETWORK SERVICES</a:t>
            </a:r>
          </a:p>
        </p:txBody>
      </p:sp>
      <p:sp>
        <p:nvSpPr>
          <p:cNvPr id="236" name="Rectangle 103"/>
          <p:cNvSpPr>
            <a:spLocks noChangeArrowheads="1"/>
          </p:cNvSpPr>
          <p:nvPr/>
        </p:nvSpPr>
        <p:spPr bwMode="auto">
          <a:xfrm>
            <a:off x="1565274" y="2613025"/>
            <a:ext cx="2056699" cy="423863"/>
          </a:xfrm>
          <a:prstGeom prst="rect">
            <a:avLst/>
          </a:prstGeom>
          <a:noFill/>
          <a:ln w="9525">
            <a:noFill/>
            <a:miter lim="800000"/>
            <a:headEnd/>
            <a:tailEnd/>
          </a:ln>
        </p:spPr>
        <p:txBody>
          <a:bodyPr anchor="ctr"/>
          <a:lstStyle/>
          <a:p>
            <a:pPr defTabSz="814388" eaLnBrk="0" hangingPunct="0">
              <a:spcBef>
                <a:spcPct val="50000"/>
              </a:spcBef>
            </a:pPr>
            <a:r>
              <a:rPr lang="en-US" sz="1600" dirty="0">
                <a:solidFill>
                  <a:srgbClr val="004B6B"/>
                </a:solidFill>
                <a:ea typeface="ＭＳ Ｐゴシック" pitchFamily="34" charset="-128"/>
              </a:rPr>
              <a:t>BORDERLESS </a:t>
            </a:r>
            <a:br>
              <a:rPr lang="en-US" sz="1600" dirty="0">
                <a:solidFill>
                  <a:srgbClr val="004B6B"/>
                </a:solidFill>
                <a:ea typeface="ＭＳ Ｐゴシック" pitchFamily="34" charset="-128"/>
              </a:rPr>
            </a:br>
            <a:r>
              <a:rPr lang="en-US" sz="1600" dirty="0">
                <a:solidFill>
                  <a:srgbClr val="004B6B"/>
                </a:solidFill>
                <a:ea typeface="ＭＳ Ｐゴシック" pitchFamily="34" charset="-128"/>
              </a:rPr>
              <a:t>END-POINT/</a:t>
            </a:r>
            <a:br>
              <a:rPr lang="en-US" sz="1600" dirty="0">
                <a:solidFill>
                  <a:srgbClr val="004B6B"/>
                </a:solidFill>
                <a:ea typeface="ＭＳ Ｐゴシック" pitchFamily="34" charset="-128"/>
              </a:rPr>
            </a:br>
            <a:r>
              <a:rPr lang="en-US" sz="1600" dirty="0">
                <a:solidFill>
                  <a:srgbClr val="004B6B"/>
                </a:solidFill>
                <a:ea typeface="ＭＳ Ｐゴシック" pitchFamily="34" charset="-128"/>
              </a:rPr>
              <a:t>USER SERVICES</a:t>
            </a:r>
          </a:p>
        </p:txBody>
      </p:sp>
      <p:cxnSp>
        <p:nvCxnSpPr>
          <p:cNvPr id="237" name="Straight Connector 236"/>
          <p:cNvCxnSpPr/>
          <p:nvPr/>
        </p:nvCxnSpPr>
        <p:spPr bwMode="auto">
          <a:xfrm>
            <a:off x="1655763" y="3262313"/>
            <a:ext cx="7040562"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38" name="Straight Connector 237"/>
          <p:cNvCxnSpPr/>
          <p:nvPr/>
        </p:nvCxnSpPr>
        <p:spPr bwMode="auto">
          <a:xfrm>
            <a:off x="1655763" y="4016375"/>
            <a:ext cx="7040562"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239" name="Rectangle 103"/>
          <p:cNvSpPr>
            <a:spLocks noChangeArrowheads="1"/>
          </p:cNvSpPr>
          <p:nvPr/>
        </p:nvSpPr>
        <p:spPr bwMode="auto">
          <a:xfrm>
            <a:off x="3433763" y="3012375"/>
            <a:ext cx="4965700" cy="206375"/>
          </a:xfrm>
          <a:prstGeom prst="rect">
            <a:avLst/>
          </a:prstGeom>
          <a:noFill/>
          <a:ln w="9525">
            <a:noFill/>
            <a:miter lim="800000"/>
            <a:headEnd/>
            <a:tailEnd/>
          </a:ln>
        </p:spPr>
        <p:txBody>
          <a:bodyPr anchor="ctr"/>
          <a:lstStyle/>
          <a:p>
            <a:pPr algn="ctr" defTabSz="814388" eaLnBrk="0" hangingPunct="0">
              <a:lnSpc>
                <a:spcPct val="90000"/>
              </a:lnSpc>
              <a:spcBef>
                <a:spcPct val="50000"/>
              </a:spcBef>
            </a:pPr>
            <a:r>
              <a:rPr lang="en-US" sz="1400" dirty="0">
                <a:solidFill>
                  <a:srgbClr val="585858"/>
                </a:solidFill>
                <a:ea typeface="ＭＳ Ｐゴシック" pitchFamily="34" charset="-128"/>
              </a:rPr>
              <a:t>Securely, Reliably, Seamlessly:</a:t>
            </a:r>
            <a:r>
              <a:rPr lang="en-US" sz="1400" dirty="0">
                <a:solidFill>
                  <a:srgbClr val="0096D6"/>
                </a:solidFill>
                <a:ea typeface="ＭＳ Ｐゴシック" pitchFamily="34" charset="-128"/>
              </a:rPr>
              <a:t> AnyConnect</a:t>
            </a:r>
          </a:p>
        </p:txBody>
      </p:sp>
      <p:sp>
        <p:nvSpPr>
          <p:cNvPr id="240" name="TextBox 27"/>
          <p:cNvSpPr txBox="1">
            <a:spLocks noChangeArrowheads="1"/>
          </p:cNvSpPr>
          <p:nvPr/>
        </p:nvSpPr>
        <p:spPr bwMode="auto">
          <a:xfrm>
            <a:off x="3375025" y="3472374"/>
            <a:ext cx="763588" cy="387798"/>
          </a:xfrm>
          <a:prstGeom prst="rect">
            <a:avLst/>
          </a:prstGeom>
          <a:noFill/>
          <a:ln w="9525">
            <a:noFill/>
            <a:miter lim="800000"/>
            <a:headEnd/>
            <a:tailEnd/>
          </a:ln>
        </p:spPr>
        <p:txBody>
          <a:bodyPr lIns="0" tIns="0" rIns="0" bIns="0">
            <a:spAutoFit/>
          </a:bodyPr>
          <a:lstStyle/>
          <a:p>
            <a:pPr algn="ctr" defTabSz="814388" eaLnBrk="0" hangingPunct="0">
              <a:lnSpc>
                <a:spcPct val="90000"/>
              </a:lnSpc>
              <a:spcBef>
                <a:spcPct val="50000"/>
              </a:spcBef>
            </a:pPr>
            <a:r>
              <a:rPr lang="en-US" sz="1400" dirty="0">
                <a:solidFill>
                  <a:srgbClr val="585858"/>
                </a:solidFill>
                <a:ea typeface="ＭＳ Ｐゴシック" pitchFamily="34" charset="-128"/>
              </a:rPr>
              <a:t>Mobility:</a:t>
            </a:r>
            <a:br>
              <a:rPr lang="en-US" sz="1400" dirty="0">
                <a:solidFill>
                  <a:srgbClr val="585858"/>
                </a:solidFill>
                <a:ea typeface="ＭＳ Ｐゴシック" pitchFamily="34" charset="-128"/>
              </a:rPr>
            </a:br>
            <a:r>
              <a:rPr lang="en-US" sz="1400" dirty="0" smtClean="0">
                <a:solidFill>
                  <a:srgbClr val="0096D6"/>
                </a:solidFill>
                <a:ea typeface="ＭＳ Ｐゴシック" pitchFamily="34" charset="-128"/>
              </a:rPr>
              <a:t>Motion</a:t>
            </a:r>
            <a:endParaRPr lang="en-US" sz="1400" dirty="0">
              <a:solidFill>
                <a:srgbClr val="0096D6"/>
              </a:solidFill>
              <a:ea typeface="ＭＳ Ｐゴシック" pitchFamily="34" charset="-128"/>
            </a:endParaRPr>
          </a:p>
        </p:txBody>
      </p:sp>
      <p:sp>
        <p:nvSpPr>
          <p:cNvPr id="241" name="TextBox 27"/>
          <p:cNvSpPr txBox="1">
            <a:spLocks noChangeArrowheads="1"/>
          </p:cNvSpPr>
          <p:nvPr/>
        </p:nvSpPr>
        <p:spPr bwMode="auto">
          <a:xfrm>
            <a:off x="6316850" y="3375424"/>
            <a:ext cx="1212108" cy="581698"/>
          </a:xfrm>
          <a:prstGeom prst="rect">
            <a:avLst/>
          </a:prstGeom>
          <a:noFill/>
          <a:ln w="9525">
            <a:noFill/>
            <a:miter lim="800000"/>
            <a:headEnd/>
            <a:tailEnd/>
          </a:ln>
        </p:spPr>
        <p:txBody>
          <a:bodyPr wrap="square" lIns="0" tIns="0" rIns="0" bIns="0">
            <a:spAutoFit/>
          </a:bodyPr>
          <a:lstStyle/>
          <a:p>
            <a:pPr algn="ctr" defTabSz="814388" eaLnBrk="0" hangingPunct="0">
              <a:lnSpc>
                <a:spcPct val="90000"/>
              </a:lnSpc>
              <a:spcBef>
                <a:spcPct val="50000"/>
              </a:spcBef>
            </a:pPr>
            <a:r>
              <a:rPr lang="en-US" sz="1400" dirty="0">
                <a:solidFill>
                  <a:srgbClr val="585858"/>
                </a:solidFill>
                <a:ea typeface="ＭＳ Ｐゴシック" pitchFamily="34" charset="-128"/>
              </a:rPr>
              <a:t>App </a:t>
            </a:r>
            <a:br>
              <a:rPr lang="en-US" sz="1400" dirty="0">
                <a:solidFill>
                  <a:srgbClr val="585858"/>
                </a:solidFill>
                <a:ea typeface="ＭＳ Ｐゴシック" pitchFamily="34" charset="-128"/>
              </a:rPr>
            </a:br>
            <a:r>
              <a:rPr lang="en-US" sz="1400" dirty="0">
                <a:solidFill>
                  <a:srgbClr val="585858"/>
                </a:solidFill>
                <a:ea typeface="ＭＳ Ｐゴシック" pitchFamily="34" charset="-128"/>
              </a:rPr>
              <a:t>Performance: </a:t>
            </a:r>
            <a:br>
              <a:rPr lang="en-US" sz="1400" dirty="0">
                <a:solidFill>
                  <a:srgbClr val="585858"/>
                </a:solidFill>
                <a:ea typeface="ＭＳ Ｐゴシック" pitchFamily="34" charset="-128"/>
              </a:rPr>
            </a:br>
            <a:r>
              <a:rPr lang="en-US" sz="1400" dirty="0">
                <a:solidFill>
                  <a:srgbClr val="0096D6"/>
                </a:solidFill>
                <a:ea typeface="ＭＳ Ｐゴシック" pitchFamily="34" charset="-128"/>
              </a:rPr>
              <a:t>App Velocity</a:t>
            </a:r>
          </a:p>
        </p:txBody>
      </p:sp>
      <p:sp>
        <p:nvSpPr>
          <p:cNvPr id="242" name="TextBox 27"/>
          <p:cNvSpPr txBox="1">
            <a:spLocks noChangeArrowheads="1"/>
          </p:cNvSpPr>
          <p:nvPr/>
        </p:nvSpPr>
        <p:spPr bwMode="auto">
          <a:xfrm>
            <a:off x="4180114" y="3375424"/>
            <a:ext cx="1199407" cy="581698"/>
          </a:xfrm>
          <a:prstGeom prst="rect">
            <a:avLst/>
          </a:prstGeom>
          <a:noFill/>
          <a:ln w="9525">
            <a:noFill/>
            <a:miter lim="800000"/>
            <a:headEnd/>
            <a:tailEnd/>
          </a:ln>
        </p:spPr>
        <p:txBody>
          <a:bodyPr wrap="square" lIns="0" tIns="0" rIns="0" bIns="0">
            <a:spAutoFit/>
          </a:bodyPr>
          <a:lstStyle/>
          <a:p>
            <a:pPr algn="ctr" defTabSz="814388" eaLnBrk="0" hangingPunct="0">
              <a:lnSpc>
                <a:spcPct val="90000"/>
              </a:lnSpc>
              <a:spcBef>
                <a:spcPct val="50000"/>
              </a:spcBef>
            </a:pPr>
            <a:r>
              <a:rPr lang="en-US" sz="1400" dirty="0">
                <a:solidFill>
                  <a:srgbClr val="585858"/>
                </a:solidFill>
                <a:ea typeface="ＭＳ Ｐゴシック" pitchFamily="34" charset="-128"/>
              </a:rPr>
              <a:t>Energy Management: </a:t>
            </a:r>
            <a:r>
              <a:rPr lang="en-US" sz="1400" dirty="0">
                <a:solidFill>
                  <a:srgbClr val="0096D6"/>
                </a:solidFill>
                <a:ea typeface="ＭＳ Ｐゴシック" pitchFamily="34" charset="-128"/>
              </a:rPr>
              <a:t>EnergyWise</a:t>
            </a:r>
          </a:p>
        </p:txBody>
      </p:sp>
      <p:sp>
        <p:nvSpPr>
          <p:cNvPr id="243" name="TextBox 27"/>
          <p:cNvSpPr txBox="1">
            <a:spLocks noChangeArrowheads="1"/>
          </p:cNvSpPr>
          <p:nvPr/>
        </p:nvSpPr>
        <p:spPr bwMode="auto">
          <a:xfrm>
            <a:off x="7564438" y="3375424"/>
            <a:ext cx="1049337" cy="581698"/>
          </a:xfrm>
          <a:prstGeom prst="rect">
            <a:avLst/>
          </a:prstGeom>
          <a:noFill/>
          <a:ln w="9525">
            <a:noFill/>
            <a:miter lim="800000"/>
            <a:headEnd/>
            <a:tailEnd/>
          </a:ln>
        </p:spPr>
        <p:txBody>
          <a:bodyPr lIns="0" tIns="0" rIns="0" bIns="0" anchor="b">
            <a:spAutoFit/>
          </a:bodyPr>
          <a:lstStyle/>
          <a:p>
            <a:pPr algn="ctr" defTabSz="814388" eaLnBrk="0" hangingPunct="0">
              <a:lnSpc>
                <a:spcPct val="90000"/>
              </a:lnSpc>
              <a:spcBef>
                <a:spcPct val="50000"/>
              </a:spcBef>
            </a:pPr>
            <a:r>
              <a:rPr lang="en-US" sz="1400" dirty="0">
                <a:solidFill>
                  <a:srgbClr val="585858"/>
                </a:solidFill>
                <a:ea typeface="ＭＳ Ｐゴシック" pitchFamily="34" charset="-128"/>
              </a:rPr>
              <a:t>Multimedia Optimization: </a:t>
            </a:r>
            <a:r>
              <a:rPr lang="en-US" sz="1400" dirty="0">
                <a:solidFill>
                  <a:srgbClr val="0096D6"/>
                </a:solidFill>
                <a:ea typeface="ＭＳ Ｐゴシック" pitchFamily="34" charset="-128"/>
              </a:rPr>
              <a:t>Medianet</a:t>
            </a:r>
          </a:p>
        </p:txBody>
      </p:sp>
      <p:sp>
        <p:nvSpPr>
          <p:cNvPr id="244" name="TextBox 27"/>
          <p:cNvSpPr txBox="1">
            <a:spLocks noChangeArrowheads="1"/>
          </p:cNvSpPr>
          <p:nvPr/>
        </p:nvSpPr>
        <p:spPr bwMode="auto">
          <a:xfrm>
            <a:off x="5441950" y="3472374"/>
            <a:ext cx="819150" cy="387798"/>
          </a:xfrm>
          <a:prstGeom prst="rect">
            <a:avLst/>
          </a:prstGeom>
          <a:noFill/>
          <a:ln w="9525">
            <a:noFill/>
            <a:miter lim="800000"/>
            <a:headEnd/>
            <a:tailEnd/>
          </a:ln>
        </p:spPr>
        <p:txBody>
          <a:bodyPr lIns="0" tIns="0" rIns="0" bIns="0">
            <a:spAutoFit/>
          </a:bodyPr>
          <a:lstStyle/>
          <a:p>
            <a:pPr algn="ctr" defTabSz="814388" eaLnBrk="0" hangingPunct="0">
              <a:lnSpc>
                <a:spcPct val="90000"/>
              </a:lnSpc>
              <a:spcBef>
                <a:spcPct val="50000"/>
              </a:spcBef>
            </a:pPr>
            <a:r>
              <a:rPr lang="en-US" sz="1400" dirty="0">
                <a:solidFill>
                  <a:srgbClr val="585858"/>
                </a:solidFill>
                <a:ea typeface="ＭＳ Ｐゴシック" pitchFamily="34" charset="-128"/>
              </a:rPr>
              <a:t>Security:</a:t>
            </a:r>
            <a:br>
              <a:rPr lang="en-US" sz="1400" dirty="0">
                <a:solidFill>
                  <a:srgbClr val="585858"/>
                </a:solidFill>
                <a:ea typeface="ＭＳ Ｐゴシック" pitchFamily="34" charset="-128"/>
              </a:rPr>
            </a:br>
            <a:r>
              <a:rPr lang="en-US" sz="1400" dirty="0">
                <a:solidFill>
                  <a:srgbClr val="0096D6"/>
                </a:solidFill>
                <a:ea typeface="ＭＳ Ｐゴシック" pitchFamily="34" charset="-128"/>
              </a:rPr>
              <a:t>TrustSec</a:t>
            </a:r>
          </a:p>
        </p:txBody>
      </p:sp>
      <p:cxnSp>
        <p:nvCxnSpPr>
          <p:cNvPr id="245" name="Straight Connector 244"/>
          <p:cNvCxnSpPr/>
          <p:nvPr/>
        </p:nvCxnSpPr>
        <p:spPr bwMode="auto">
          <a:xfrm rot="5400000">
            <a:off x="3989388" y="3736975"/>
            <a:ext cx="381000" cy="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246" name="Straight Connector 245"/>
          <p:cNvCxnSpPr/>
          <p:nvPr/>
        </p:nvCxnSpPr>
        <p:spPr bwMode="auto">
          <a:xfrm rot="5400000">
            <a:off x="5187950" y="3736975"/>
            <a:ext cx="381000" cy="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247" name="Straight Connector 246"/>
          <p:cNvCxnSpPr/>
          <p:nvPr/>
        </p:nvCxnSpPr>
        <p:spPr bwMode="auto">
          <a:xfrm rot="5400000">
            <a:off x="6121400" y="3736975"/>
            <a:ext cx="381000" cy="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254" name="Straight Connector 253"/>
          <p:cNvCxnSpPr/>
          <p:nvPr/>
        </p:nvCxnSpPr>
        <p:spPr bwMode="auto">
          <a:xfrm rot="5400000">
            <a:off x="7302500" y="3736975"/>
            <a:ext cx="381000" cy="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256" name="Rounded Rectangle 255"/>
          <p:cNvSpPr/>
          <p:nvPr/>
        </p:nvSpPr>
        <p:spPr bwMode="auto">
          <a:xfrm>
            <a:off x="3737824" y="4121150"/>
            <a:ext cx="1460500" cy="603250"/>
          </a:xfrm>
          <a:prstGeom prst="roundRect">
            <a:avLst>
              <a:gd name="adj" fmla="val 35311"/>
            </a:avLst>
          </a:prstGeom>
          <a:solidFill>
            <a:srgbClr val="0096D6">
              <a:alpha val="64000"/>
            </a:srgbClr>
          </a:solidFill>
          <a:ln w="12700">
            <a:solidFill>
              <a:schemeClr val="bg1">
                <a:lumMod val="9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3200" dirty="0">
              <a:solidFill>
                <a:srgbClr val="FFFFFF"/>
              </a:solidFill>
            </a:endParaRPr>
          </a:p>
        </p:txBody>
      </p:sp>
      <p:sp>
        <p:nvSpPr>
          <p:cNvPr id="257" name="Rounded Rectangle 256"/>
          <p:cNvSpPr/>
          <p:nvPr/>
        </p:nvSpPr>
        <p:spPr bwMode="auto">
          <a:xfrm>
            <a:off x="4982424" y="4121150"/>
            <a:ext cx="1403350" cy="603250"/>
          </a:xfrm>
          <a:prstGeom prst="roundRect">
            <a:avLst>
              <a:gd name="adj" fmla="val 31921"/>
            </a:avLst>
          </a:prstGeom>
          <a:solidFill>
            <a:schemeClr val="tx1">
              <a:lumMod val="75000"/>
              <a:alpha val="64000"/>
            </a:schemeClr>
          </a:solidFill>
          <a:ln w="12700">
            <a:solidFill>
              <a:schemeClr val="bg1">
                <a:lumMod val="9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3200" dirty="0">
              <a:solidFill>
                <a:srgbClr val="FFFFFF"/>
              </a:solidFill>
            </a:endParaRPr>
          </a:p>
        </p:txBody>
      </p:sp>
      <p:sp>
        <p:nvSpPr>
          <p:cNvPr id="258" name="Rounded Rectangle 257"/>
          <p:cNvSpPr/>
          <p:nvPr/>
        </p:nvSpPr>
        <p:spPr bwMode="auto">
          <a:xfrm>
            <a:off x="6171462" y="4121150"/>
            <a:ext cx="1412875" cy="603250"/>
          </a:xfrm>
          <a:prstGeom prst="roundRect">
            <a:avLst>
              <a:gd name="adj" fmla="val 30226"/>
            </a:avLst>
          </a:prstGeom>
          <a:solidFill>
            <a:schemeClr val="accent2">
              <a:lumMod val="75000"/>
              <a:alpha val="60000"/>
            </a:schemeClr>
          </a:solidFill>
          <a:ln w="12700">
            <a:solidFill>
              <a:schemeClr val="bg1">
                <a:lumMod val="9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3200" dirty="0">
              <a:solidFill>
                <a:srgbClr val="FFFFFF"/>
              </a:solidFill>
            </a:endParaRPr>
          </a:p>
        </p:txBody>
      </p:sp>
      <p:sp>
        <p:nvSpPr>
          <p:cNvPr id="260" name="Rounded Rectangle 259"/>
          <p:cNvSpPr/>
          <p:nvPr/>
        </p:nvSpPr>
        <p:spPr bwMode="auto">
          <a:xfrm>
            <a:off x="4993034" y="4125020"/>
            <a:ext cx="1292225" cy="595908"/>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spAutoFit/>
          </a:bodyPr>
          <a:lstStyle/>
          <a:p>
            <a:pPr algn="ctr">
              <a:lnSpc>
                <a:spcPts val="1400"/>
              </a:lnSpc>
              <a:defRPr/>
            </a:pPr>
            <a:r>
              <a:rPr lang="en-US" sz="1400" dirty="0" smtClean="0">
                <a:solidFill>
                  <a:srgbClr val="FFFFFF"/>
                </a:solidFill>
              </a:rPr>
              <a:t>Cloud</a:t>
            </a:r>
          </a:p>
          <a:p>
            <a:pPr algn="ctr">
              <a:lnSpc>
                <a:spcPts val="1400"/>
              </a:lnSpc>
              <a:defRPr/>
            </a:pPr>
            <a:r>
              <a:rPr lang="en-US" sz="1400" dirty="0" smtClean="0">
                <a:solidFill>
                  <a:srgbClr val="FFFFFF"/>
                </a:solidFill>
              </a:rPr>
              <a:t>Intelligent</a:t>
            </a:r>
          </a:p>
          <a:p>
            <a:pPr algn="ctr">
              <a:lnSpc>
                <a:spcPts val="1400"/>
              </a:lnSpc>
              <a:defRPr/>
            </a:pPr>
            <a:r>
              <a:rPr lang="en-US" sz="1400" dirty="0" smtClean="0">
                <a:solidFill>
                  <a:srgbClr val="FFFFFF"/>
                </a:solidFill>
              </a:rPr>
              <a:t>Network</a:t>
            </a:r>
            <a:endParaRPr lang="en-US" sz="1400" dirty="0">
              <a:solidFill>
                <a:srgbClr val="FFFFFF"/>
              </a:solidFill>
            </a:endParaRPr>
          </a:p>
        </p:txBody>
      </p:sp>
      <p:sp>
        <p:nvSpPr>
          <p:cNvPr id="262" name="Rounded Rectangle 261"/>
          <p:cNvSpPr/>
          <p:nvPr/>
        </p:nvSpPr>
        <p:spPr bwMode="auto">
          <a:xfrm>
            <a:off x="6159846" y="4224338"/>
            <a:ext cx="1323975" cy="397272"/>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spAutoFit/>
          </a:bodyPr>
          <a:lstStyle/>
          <a:p>
            <a:pPr algn="ctr">
              <a:lnSpc>
                <a:spcPts val="1400"/>
              </a:lnSpc>
              <a:defRPr/>
            </a:pPr>
            <a:r>
              <a:rPr lang="en-US" sz="1400" dirty="0" smtClean="0">
                <a:solidFill>
                  <a:srgbClr val="FFFFFF"/>
                </a:solidFill>
              </a:rPr>
              <a:t>Unified</a:t>
            </a:r>
          </a:p>
          <a:p>
            <a:pPr algn="ctr">
              <a:lnSpc>
                <a:spcPts val="1400"/>
              </a:lnSpc>
              <a:defRPr/>
            </a:pPr>
            <a:r>
              <a:rPr lang="en-US" sz="1400" dirty="0" smtClean="0">
                <a:solidFill>
                  <a:srgbClr val="FFFFFF"/>
                </a:solidFill>
              </a:rPr>
              <a:t>Fabric</a:t>
            </a:r>
            <a:endParaRPr lang="en-US" sz="1400" dirty="0">
              <a:solidFill>
                <a:srgbClr val="FFFFFF"/>
              </a:solidFill>
            </a:endParaRPr>
          </a:p>
        </p:txBody>
      </p:sp>
      <p:sp>
        <p:nvSpPr>
          <p:cNvPr id="263" name="Rounded Rectangle 262"/>
          <p:cNvSpPr/>
          <p:nvPr/>
        </p:nvSpPr>
        <p:spPr bwMode="auto">
          <a:xfrm>
            <a:off x="3742083" y="4224338"/>
            <a:ext cx="1366837" cy="397272"/>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spAutoFit/>
          </a:bodyPr>
          <a:lstStyle/>
          <a:p>
            <a:pPr algn="ctr">
              <a:lnSpc>
                <a:spcPts val="1400"/>
              </a:lnSpc>
              <a:defRPr/>
            </a:pPr>
            <a:r>
              <a:rPr lang="en-US" sz="1400" dirty="0">
                <a:solidFill>
                  <a:srgbClr val="FFFFFF"/>
                </a:solidFill>
              </a:rPr>
              <a:t>Unified</a:t>
            </a:r>
          </a:p>
          <a:p>
            <a:pPr algn="ctr">
              <a:lnSpc>
                <a:spcPts val="1400"/>
              </a:lnSpc>
              <a:defRPr/>
            </a:pPr>
            <a:r>
              <a:rPr lang="en-US" sz="1400" dirty="0">
                <a:solidFill>
                  <a:srgbClr val="FFFFFF"/>
                </a:solidFill>
              </a:rPr>
              <a:t>Access</a:t>
            </a:r>
          </a:p>
        </p:txBody>
      </p:sp>
      <p:grpSp>
        <p:nvGrpSpPr>
          <p:cNvPr id="3" name="Group 36"/>
          <p:cNvGrpSpPr>
            <a:grpSpLocks/>
          </p:cNvGrpSpPr>
          <p:nvPr/>
        </p:nvGrpSpPr>
        <p:grpSpPr bwMode="auto">
          <a:xfrm>
            <a:off x="7024688" y="2547238"/>
            <a:ext cx="538162" cy="400050"/>
            <a:chOff x="4210050" y="2807014"/>
            <a:chExt cx="933450" cy="692471"/>
          </a:xfrm>
        </p:grpSpPr>
        <p:sp>
          <p:nvSpPr>
            <p:cNvPr id="265" name="Oval 264"/>
            <p:cNvSpPr/>
            <p:nvPr/>
          </p:nvSpPr>
          <p:spPr>
            <a:xfrm>
              <a:off x="4210050" y="3219199"/>
              <a:ext cx="933450" cy="280286"/>
            </a:xfrm>
            <a:prstGeom prst="ellipse">
              <a:avLst/>
            </a:prstGeom>
            <a:gradFill flip="none" rotWithShape="1">
              <a:gsLst>
                <a:gs pos="0">
                  <a:srgbClr val="000000"/>
                </a:gs>
                <a:gs pos="100000">
                  <a:srgbClr val="000000">
                    <a:alpha val="0"/>
                  </a:srgbClr>
                </a:gs>
              </a:gsLst>
              <a:path path="shape">
                <a:fillToRect l="50000" t="50000" r="50000" b="5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600" dirty="0">
                <a:solidFill>
                  <a:srgbClr val="FFFFFF"/>
                </a:solidFill>
              </a:endParaRPr>
            </a:p>
          </p:txBody>
        </p:sp>
        <p:pic>
          <p:nvPicPr>
            <p:cNvPr id="266" name="Picture 3" descr="\\MV-FS\Projects\Cisco\03_Assets\Brand Assets\Kubrick Icons\Kubrick png icons\old_phone_1145_256.png"/>
            <p:cNvPicPr>
              <a:picLocks noChangeAspect="1" noChangeArrowheads="1"/>
            </p:cNvPicPr>
            <p:nvPr/>
          </p:nvPicPr>
          <p:blipFill>
            <a:blip r:embed="rId4" cstate="print"/>
            <a:srcRect/>
            <a:stretch>
              <a:fillRect/>
            </a:stretch>
          </p:blipFill>
          <p:spPr bwMode="auto">
            <a:xfrm>
              <a:off x="4353434" y="2807014"/>
              <a:ext cx="614440" cy="614438"/>
            </a:xfrm>
            <a:prstGeom prst="rect">
              <a:avLst/>
            </a:prstGeom>
            <a:noFill/>
            <a:ln w="9525">
              <a:noFill/>
              <a:miter lim="800000"/>
              <a:headEnd/>
              <a:tailEnd/>
            </a:ln>
          </p:spPr>
        </p:pic>
      </p:grpSp>
      <p:grpSp>
        <p:nvGrpSpPr>
          <p:cNvPr id="4" name="Group 102"/>
          <p:cNvGrpSpPr>
            <a:grpSpLocks/>
          </p:cNvGrpSpPr>
          <p:nvPr/>
        </p:nvGrpSpPr>
        <p:grpSpPr bwMode="auto">
          <a:xfrm>
            <a:off x="3279775" y="2504375"/>
            <a:ext cx="396875" cy="428625"/>
            <a:chOff x="2509169" y="1377188"/>
            <a:chExt cx="578238" cy="627145"/>
          </a:xfrm>
        </p:grpSpPr>
        <p:sp>
          <p:nvSpPr>
            <p:cNvPr id="268" name="Oval 267"/>
            <p:cNvSpPr/>
            <p:nvPr/>
          </p:nvSpPr>
          <p:spPr>
            <a:xfrm>
              <a:off x="2534612" y="1792963"/>
              <a:ext cx="527353" cy="211370"/>
            </a:xfrm>
            <a:prstGeom prst="ellipse">
              <a:avLst/>
            </a:prstGeom>
            <a:gradFill flip="none" rotWithShape="1">
              <a:gsLst>
                <a:gs pos="0">
                  <a:srgbClr val="000000"/>
                </a:gs>
                <a:gs pos="100000">
                  <a:srgbClr val="000000">
                    <a:alpha val="0"/>
                  </a:srgbClr>
                </a:gs>
              </a:gsLst>
              <a:path path="shape">
                <a:fillToRect l="50000" t="50000" r="50000" b="5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600" dirty="0">
                <a:solidFill>
                  <a:srgbClr val="FFFFFF"/>
                </a:solidFill>
              </a:endParaRPr>
            </a:p>
          </p:txBody>
        </p:sp>
        <p:pic>
          <p:nvPicPr>
            <p:cNvPr id="269" name="Picture 2" descr="\\MV-FS\Projects\Cisco\03_Assets\Brand Assets\Kubrick Icons\Kubrick png icons\mobile_phone_4046_256.png"/>
            <p:cNvPicPr>
              <a:picLocks noChangeAspect="1" noChangeArrowheads="1"/>
            </p:cNvPicPr>
            <p:nvPr/>
          </p:nvPicPr>
          <p:blipFill>
            <a:blip r:embed="rId5" cstate="print"/>
            <a:srcRect/>
            <a:stretch>
              <a:fillRect/>
            </a:stretch>
          </p:blipFill>
          <p:spPr bwMode="auto">
            <a:xfrm>
              <a:off x="2509169" y="1377188"/>
              <a:ext cx="578238" cy="578238"/>
            </a:xfrm>
            <a:prstGeom prst="rect">
              <a:avLst/>
            </a:prstGeom>
            <a:noFill/>
            <a:ln w="9525">
              <a:noFill/>
              <a:miter lim="800000"/>
              <a:headEnd/>
              <a:tailEnd/>
            </a:ln>
          </p:spPr>
        </p:pic>
      </p:grpSp>
      <p:grpSp>
        <p:nvGrpSpPr>
          <p:cNvPr id="5" name="Group 105"/>
          <p:cNvGrpSpPr>
            <a:grpSpLocks/>
          </p:cNvGrpSpPr>
          <p:nvPr/>
        </p:nvGrpSpPr>
        <p:grpSpPr bwMode="auto">
          <a:xfrm>
            <a:off x="4422775" y="2545650"/>
            <a:ext cx="506413" cy="363538"/>
            <a:chOff x="3376297" y="1422104"/>
            <a:chExt cx="739263" cy="531480"/>
          </a:xfrm>
        </p:grpSpPr>
        <p:sp>
          <p:nvSpPr>
            <p:cNvPr id="271" name="Oval 270"/>
            <p:cNvSpPr/>
            <p:nvPr/>
          </p:nvSpPr>
          <p:spPr>
            <a:xfrm>
              <a:off x="3376297" y="1742384"/>
              <a:ext cx="739263" cy="211200"/>
            </a:xfrm>
            <a:prstGeom prst="ellipse">
              <a:avLst/>
            </a:prstGeom>
            <a:gradFill flip="none" rotWithShape="1">
              <a:gsLst>
                <a:gs pos="0">
                  <a:srgbClr val="000000"/>
                </a:gs>
                <a:gs pos="100000">
                  <a:srgbClr val="000000">
                    <a:alpha val="0"/>
                  </a:srgbClr>
                </a:gs>
              </a:gsLst>
              <a:path path="shape">
                <a:fillToRect l="50000" t="50000" r="50000" b="5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600" dirty="0">
                <a:solidFill>
                  <a:srgbClr val="FFFFFF"/>
                </a:solidFill>
              </a:endParaRPr>
            </a:p>
          </p:txBody>
        </p:sp>
        <p:pic>
          <p:nvPicPr>
            <p:cNvPr id="272" name="Picture 3"/>
            <p:cNvPicPr>
              <a:picLocks noChangeAspect="1" noChangeArrowheads="1"/>
            </p:cNvPicPr>
            <p:nvPr/>
          </p:nvPicPr>
          <p:blipFill>
            <a:blip r:embed="rId6" cstate="print"/>
            <a:srcRect/>
            <a:stretch>
              <a:fillRect/>
            </a:stretch>
          </p:blipFill>
          <p:spPr bwMode="auto">
            <a:xfrm>
              <a:off x="3443212" y="1422104"/>
              <a:ext cx="605432" cy="488407"/>
            </a:xfrm>
            <a:prstGeom prst="rect">
              <a:avLst/>
            </a:prstGeom>
            <a:noFill/>
            <a:ln w="9525">
              <a:noFill/>
              <a:miter lim="800000"/>
              <a:headEnd/>
              <a:tailEnd/>
            </a:ln>
          </p:spPr>
        </p:pic>
      </p:grpSp>
      <p:grpSp>
        <p:nvGrpSpPr>
          <p:cNvPr id="6" name="Group 108"/>
          <p:cNvGrpSpPr>
            <a:grpSpLocks/>
          </p:cNvGrpSpPr>
          <p:nvPr/>
        </p:nvGrpSpPr>
        <p:grpSpPr bwMode="auto">
          <a:xfrm>
            <a:off x="5022850" y="2432938"/>
            <a:ext cx="757238" cy="520700"/>
            <a:chOff x="4060249" y="1286154"/>
            <a:chExt cx="1104681" cy="760306"/>
          </a:xfrm>
        </p:grpSpPr>
        <p:sp>
          <p:nvSpPr>
            <p:cNvPr id="274" name="Oval 273"/>
            <p:cNvSpPr/>
            <p:nvPr/>
          </p:nvSpPr>
          <p:spPr>
            <a:xfrm>
              <a:off x="4060249" y="1779889"/>
              <a:ext cx="1104681" cy="213257"/>
            </a:xfrm>
            <a:prstGeom prst="ellipse">
              <a:avLst/>
            </a:prstGeom>
            <a:gradFill flip="none" rotWithShape="1">
              <a:gsLst>
                <a:gs pos="0">
                  <a:srgbClr val="000000"/>
                </a:gs>
                <a:gs pos="100000">
                  <a:srgbClr val="000000">
                    <a:alpha val="0"/>
                  </a:srgbClr>
                </a:gs>
              </a:gsLst>
              <a:path path="shape">
                <a:fillToRect l="50000" t="50000" r="50000" b="5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600" dirty="0">
                <a:solidFill>
                  <a:srgbClr val="FFFFFF"/>
                </a:solidFill>
              </a:endParaRPr>
            </a:p>
          </p:txBody>
        </p:sp>
        <p:pic>
          <p:nvPicPr>
            <p:cNvPr id="275" name="Picture 4" descr="\\MV-FS\Projects\Cisco\03_Assets\Brand Assets\Corporate Imagery\SmartDevices\MAClaptop.png"/>
            <p:cNvPicPr>
              <a:picLocks noChangeAspect="1" noChangeArrowheads="1"/>
            </p:cNvPicPr>
            <p:nvPr/>
          </p:nvPicPr>
          <p:blipFill>
            <a:blip r:embed="rId7" cstate="print"/>
            <a:srcRect/>
            <a:stretch>
              <a:fillRect/>
            </a:stretch>
          </p:blipFill>
          <p:spPr bwMode="auto">
            <a:xfrm>
              <a:off x="4232436" y="1286154"/>
              <a:ext cx="760306" cy="760306"/>
            </a:xfrm>
            <a:prstGeom prst="rect">
              <a:avLst/>
            </a:prstGeom>
            <a:noFill/>
            <a:ln w="9525">
              <a:noFill/>
              <a:miter lim="800000"/>
              <a:headEnd/>
              <a:tailEnd/>
            </a:ln>
          </p:spPr>
        </p:pic>
      </p:grpSp>
      <p:grpSp>
        <p:nvGrpSpPr>
          <p:cNvPr id="7" name="Group 122"/>
          <p:cNvGrpSpPr>
            <a:grpSpLocks/>
          </p:cNvGrpSpPr>
          <p:nvPr/>
        </p:nvGrpSpPr>
        <p:grpSpPr bwMode="auto">
          <a:xfrm>
            <a:off x="6383338" y="2504375"/>
            <a:ext cx="504825" cy="403225"/>
            <a:chOff x="5275544" y="1371935"/>
            <a:chExt cx="735930" cy="588744"/>
          </a:xfrm>
        </p:grpSpPr>
        <p:sp>
          <p:nvSpPr>
            <p:cNvPr id="281" name="Oval 280"/>
            <p:cNvSpPr/>
            <p:nvPr/>
          </p:nvSpPr>
          <p:spPr>
            <a:xfrm rot="20974655">
              <a:off x="5277858" y="1747433"/>
              <a:ext cx="705846" cy="210929"/>
            </a:xfrm>
            <a:prstGeom prst="ellipse">
              <a:avLst/>
            </a:prstGeom>
            <a:gradFill flip="none" rotWithShape="1">
              <a:gsLst>
                <a:gs pos="0">
                  <a:srgbClr val="000000"/>
                </a:gs>
                <a:gs pos="100000">
                  <a:srgbClr val="000000">
                    <a:alpha val="0"/>
                  </a:srgbClr>
                </a:gs>
              </a:gsLst>
              <a:path path="shape">
                <a:fillToRect l="50000" t="50000" r="50000" b="5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600" dirty="0">
                <a:solidFill>
                  <a:srgbClr val="FFFFFF"/>
                </a:solidFill>
              </a:endParaRPr>
            </a:p>
          </p:txBody>
        </p:sp>
        <p:pic>
          <p:nvPicPr>
            <p:cNvPr id="282" name="Picture 5" descr="\\MV-FS\Projects\Cisco\03_Assets\Brand Assets\Corporate Imagery\PNG Images\Things\TelePresence.png"/>
            <p:cNvPicPr>
              <a:picLocks noChangeAspect="1" noChangeArrowheads="1"/>
            </p:cNvPicPr>
            <p:nvPr/>
          </p:nvPicPr>
          <p:blipFill>
            <a:blip r:embed="rId8" cstate="print"/>
            <a:srcRect/>
            <a:stretch>
              <a:fillRect/>
            </a:stretch>
          </p:blipFill>
          <p:spPr bwMode="auto">
            <a:xfrm>
              <a:off x="5275544" y="1371935"/>
              <a:ext cx="735930" cy="588744"/>
            </a:xfrm>
            <a:prstGeom prst="rect">
              <a:avLst/>
            </a:prstGeom>
            <a:noFill/>
            <a:ln w="9525">
              <a:noFill/>
              <a:miter lim="800000"/>
              <a:headEnd/>
              <a:tailEnd/>
            </a:ln>
          </p:spPr>
        </p:pic>
      </p:grpSp>
      <p:grpSp>
        <p:nvGrpSpPr>
          <p:cNvPr id="8" name="Group 130"/>
          <p:cNvGrpSpPr>
            <a:grpSpLocks/>
          </p:cNvGrpSpPr>
          <p:nvPr/>
        </p:nvGrpSpPr>
        <p:grpSpPr bwMode="auto">
          <a:xfrm>
            <a:off x="7726363" y="2544063"/>
            <a:ext cx="303212" cy="385762"/>
            <a:chOff x="6975580" y="1401208"/>
            <a:chExt cx="449969" cy="573347"/>
          </a:xfrm>
        </p:grpSpPr>
        <p:sp>
          <p:nvSpPr>
            <p:cNvPr id="284" name="Oval 283"/>
            <p:cNvSpPr/>
            <p:nvPr/>
          </p:nvSpPr>
          <p:spPr>
            <a:xfrm>
              <a:off x="6989715" y="1762204"/>
              <a:ext cx="421699" cy="212351"/>
            </a:xfrm>
            <a:prstGeom prst="ellipse">
              <a:avLst/>
            </a:prstGeom>
            <a:gradFill flip="none" rotWithShape="1">
              <a:gsLst>
                <a:gs pos="0">
                  <a:srgbClr val="000000"/>
                </a:gs>
                <a:gs pos="100000">
                  <a:srgbClr val="000000">
                    <a:alpha val="0"/>
                  </a:srgbClr>
                </a:gs>
              </a:gsLst>
              <a:path path="shape">
                <a:fillToRect l="50000" t="50000" r="50000" b="5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600" dirty="0">
                <a:solidFill>
                  <a:srgbClr val="FFFFFF"/>
                </a:solidFill>
              </a:endParaRPr>
            </a:p>
          </p:txBody>
        </p:sp>
        <p:grpSp>
          <p:nvGrpSpPr>
            <p:cNvPr id="9" name="Group 146"/>
            <p:cNvGrpSpPr>
              <a:grpSpLocks/>
            </p:cNvGrpSpPr>
            <p:nvPr/>
          </p:nvGrpSpPr>
          <p:grpSpPr bwMode="auto">
            <a:xfrm>
              <a:off x="6975580" y="1401208"/>
              <a:ext cx="449969" cy="554009"/>
              <a:chOff x="5202916" y="1828800"/>
              <a:chExt cx="778784" cy="958850"/>
            </a:xfrm>
          </p:grpSpPr>
          <p:sp>
            <p:nvSpPr>
              <p:cNvPr id="286" name="Oval 285"/>
              <p:cNvSpPr/>
              <p:nvPr/>
            </p:nvSpPr>
            <p:spPr>
              <a:xfrm>
                <a:off x="5321160" y="2510759"/>
                <a:ext cx="521908" cy="265436"/>
              </a:xfrm>
              <a:prstGeom prst="ellipse">
                <a:avLst/>
              </a:prstGeom>
              <a:gradFill flip="none" rotWithShape="1">
                <a:gsLst>
                  <a:gs pos="0">
                    <a:srgbClr val="000000"/>
                  </a:gs>
                  <a:gs pos="100000">
                    <a:srgbClr val="000000">
                      <a:alpha val="0"/>
                    </a:srgbClr>
                  </a:gs>
                </a:gsLst>
                <a:path path="shape">
                  <a:fillToRect l="50000" t="50000" r="50000" b="5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600" dirty="0">
                  <a:solidFill>
                    <a:srgbClr val="FFFFFF"/>
                  </a:solidFill>
                </a:endParaRPr>
              </a:p>
            </p:txBody>
          </p:sp>
          <p:pic>
            <p:nvPicPr>
              <p:cNvPr id="287" name="Picture 7" descr="C:\Vault\my image library\Kubrick Icons\sw additions\webcam.png"/>
              <p:cNvPicPr>
                <a:picLocks noChangeAspect="1" noChangeArrowheads="1"/>
              </p:cNvPicPr>
              <p:nvPr/>
            </p:nvPicPr>
            <p:blipFill>
              <a:blip r:embed="rId9" cstate="print"/>
              <a:srcRect/>
              <a:stretch>
                <a:fillRect/>
              </a:stretch>
            </p:blipFill>
            <p:spPr bwMode="auto">
              <a:xfrm>
                <a:off x="5202916" y="1828800"/>
                <a:ext cx="778784" cy="958850"/>
              </a:xfrm>
              <a:prstGeom prst="rect">
                <a:avLst/>
              </a:prstGeom>
              <a:noFill/>
              <a:ln w="9525">
                <a:noFill/>
                <a:miter lim="800000"/>
                <a:headEnd/>
                <a:tailEnd/>
              </a:ln>
            </p:spPr>
          </p:pic>
        </p:grpSp>
      </p:grpSp>
      <p:grpSp>
        <p:nvGrpSpPr>
          <p:cNvPr id="10" name="Group 135"/>
          <p:cNvGrpSpPr>
            <a:grpSpLocks/>
          </p:cNvGrpSpPr>
          <p:nvPr/>
        </p:nvGrpSpPr>
        <p:grpSpPr bwMode="auto">
          <a:xfrm>
            <a:off x="8210550" y="2569463"/>
            <a:ext cx="458788" cy="354012"/>
            <a:chOff x="7693445" y="1407382"/>
            <a:chExt cx="670216" cy="517850"/>
          </a:xfrm>
        </p:grpSpPr>
        <p:sp>
          <p:nvSpPr>
            <p:cNvPr id="289" name="Oval 288"/>
            <p:cNvSpPr/>
            <p:nvPr/>
          </p:nvSpPr>
          <p:spPr>
            <a:xfrm>
              <a:off x="8171176" y="1669790"/>
              <a:ext cx="120592" cy="239187"/>
            </a:xfrm>
            <a:prstGeom prst="ellipse">
              <a:avLst/>
            </a:prstGeom>
            <a:gradFill flip="none" rotWithShape="1">
              <a:gsLst>
                <a:gs pos="0">
                  <a:srgbClr val="000000"/>
                </a:gs>
                <a:gs pos="100000">
                  <a:srgbClr val="000000">
                    <a:alpha val="0"/>
                  </a:srgbClr>
                </a:gs>
              </a:gsLst>
              <a:path path="shape">
                <a:fillToRect l="50000" t="50000" r="50000" b="5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600" dirty="0">
                <a:solidFill>
                  <a:srgbClr val="FFFFFF"/>
                </a:solidFill>
              </a:endParaRPr>
            </a:p>
          </p:txBody>
        </p:sp>
        <p:sp>
          <p:nvSpPr>
            <p:cNvPr id="290" name="Oval 289"/>
            <p:cNvSpPr/>
            <p:nvPr/>
          </p:nvSpPr>
          <p:spPr>
            <a:xfrm rot="4539327">
              <a:off x="7946114" y="1268500"/>
              <a:ext cx="164877" cy="670216"/>
            </a:xfrm>
            <a:prstGeom prst="ellipse">
              <a:avLst/>
            </a:prstGeom>
            <a:gradFill flip="none" rotWithShape="1">
              <a:gsLst>
                <a:gs pos="0">
                  <a:srgbClr val="000000"/>
                </a:gs>
                <a:gs pos="100000">
                  <a:srgbClr val="000000">
                    <a:alpha val="0"/>
                  </a:srgbClr>
                </a:gs>
              </a:gsLst>
              <a:path path="shape">
                <a:fillToRect l="50000" t="50000" r="50000" b="5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600" dirty="0">
                <a:solidFill>
                  <a:srgbClr val="FFFFFF"/>
                </a:solidFill>
              </a:endParaRPr>
            </a:p>
          </p:txBody>
        </p:sp>
        <p:pic>
          <p:nvPicPr>
            <p:cNvPr id="291" name="Picture 2" descr="\\MV-FS\Projects\Cisco\03_Assets\Brand Assets\Kubrick Icons\Kubrick png icons\Surveillance_1238_256.png"/>
            <p:cNvPicPr>
              <a:picLocks noChangeAspect="1" noChangeArrowheads="1"/>
            </p:cNvPicPr>
            <p:nvPr/>
          </p:nvPicPr>
          <p:blipFill>
            <a:blip r:embed="rId10" cstate="print"/>
            <a:srcRect/>
            <a:stretch>
              <a:fillRect/>
            </a:stretch>
          </p:blipFill>
          <p:spPr bwMode="auto">
            <a:xfrm flipH="1">
              <a:off x="7728232" y="1407382"/>
              <a:ext cx="524113" cy="517850"/>
            </a:xfrm>
            <a:prstGeom prst="rect">
              <a:avLst/>
            </a:prstGeom>
            <a:noFill/>
            <a:effectLst>
              <a:outerShdw blurRad="50800" dist="38100" dir="2700000" algn="tl" rotWithShape="0">
                <a:prstClr val="black">
                  <a:alpha val="40000"/>
                </a:prstClr>
              </a:outerShdw>
            </a:effectLst>
          </p:spPr>
        </p:pic>
      </p:grpSp>
      <p:grpSp>
        <p:nvGrpSpPr>
          <p:cNvPr id="11" name="Group 291"/>
          <p:cNvGrpSpPr>
            <a:grpSpLocks/>
          </p:cNvGrpSpPr>
          <p:nvPr/>
        </p:nvGrpSpPr>
        <p:grpSpPr bwMode="auto">
          <a:xfrm>
            <a:off x="5889625" y="2490088"/>
            <a:ext cx="360363" cy="444500"/>
            <a:chOff x="6062000" y="7153135"/>
            <a:chExt cx="360613" cy="444089"/>
          </a:xfrm>
        </p:grpSpPr>
        <p:sp>
          <p:nvSpPr>
            <p:cNvPr id="293" name="Oval 292"/>
            <p:cNvSpPr/>
            <p:nvPr/>
          </p:nvSpPr>
          <p:spPr>
            <a:xfrm>
              <a:off x="6062000" y="7452895"/>
              <a:ext cx="360613" cy="144329"/>
            </a:xfrm>
            <a:prstGeom prst="ellipse">
              <a:avLst/>
            </a:prstGeom>
            <a:gradFill flip="none" rotWithShape="1">
              <a:gsLst>
                <a:gs pos="0">
                  <a:srgbClr val="000000"/>
                </a:gs>
                <a:gs pos="100000">
                  <a:srgbClr val="000000">
                    <a:alpha val="0"/>
                  </a:srgbClr>
                </a:gs>
              </a:gsLst>
              <a:path path="shape">
                <a:fillToRect l="50000" t="50000" r="50000" b="5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600" dirty="0">
                <a:solidFill>
                  <a:srgbClr val="FFFFFF"/>
                </a:solidFill>
              </a:endParaRPr>
            </a:p>
          </p:txBody>
        </p:sp>
        <p:pic>
          <p:nvPicPr>
            <p:cNvPr id="294" name="Picture 41" descr="C:\Projects\current\10-1040\8-16\Droid.png"/>
            <p:cNvPicPr>
              <a:picLocks noChangeAspect="1" noChangeArrowheads="1"/>
            </p:cNvPicPr>
            <p:nvPr/>
          </p:nvPicPr>
          <p:blipFill>
            <a:blip r:embed="rId11" cstate="print">
              <a:extLst>
                <a:ext uri="{28A0092B-C50C-407E-A947-70E740481C1C}">
                  <a14:useLocalDpi xmlns:a14="http://schemas.microsoft.com/office/drawing/2010/main"/>
                </a:ext>
              </a:extLst>
            </a:blip>
            <a:srcRect/>
            <a:stretch>
              <a:fillRect/>
            </a:stretch>
          </p:blipFill>
          <p:spPr bwMode="auto">
            <a:xfrm>
              <a:off x="6141450" y="7153135"/>
              <a:ext cx="206474" cy="410163"/>
            </a:xfrm>
            <a:prstGeom prst="rect">
              <a:avLst/>
            </a:prstGeom>
            <a:noFill/>
            <a:ln w="9525">
              <a:noFill/>
              <a:miter lim="800000"/>
              <a:headEnd/>
              <a:tailEnd/>
            </a:ln>
          </p:spPr>
        </p:pic>
      </p:grpSp>
      <p:grpSp>
        <p:nvGrpSpPr>
          <p:cNvPr id="12" name="Group 10"/>
          <p:cNvGrpSpPr>
            <a:grpSpLocks/>
          </p:cNvGrpSpPr>
          <p:nvPr/>
        </p:nvGrpSpPr>
        <p:grpSpPr bwMode="auto">
          <a:xfrm>
            <a:off x="3813175" y="2525013"/>
            <a:ext cx="500063" cy="406400"/>
            <a:chOff x="3968568" y="7187629"/>
            <a:chExt cx="501037" cy="407214"/>
          </a:xfrm>
        </p:grpSpPr>
        <p:sp>
          <p:nvSpPr>
            <p:cNvPr id="296" name="Oval 295"/>
            <p:cNvSpPr/>
            <p:nvPr/>
          </p:nvSpPr>
          <p:spPr>
            <a:xfrm>
              <a:off x="3968568" y="7480314"/>
              <a:ext cx="501037" cy="114529"/>
            </a:xfrm>
            <a:prstGeom prst="ellipse">
              <a:avLst/>
            </a:prstGeom>
            <a:gradFill flip="none" rotWithShape="1">
              <a:gsLst>
                <a:gs pos="0">
                  <a:srgbClr val="000000"/>
                </a:gs>
                <a:gs pos="100000">
                  <a:srgbClr val="000000">
                    <a:alpha val="0"/>
                  </a:srgbClr>
                </a:gs>
              </a:gsLst>
              <a:path path="shape">
                <a:fillToRect l="50000" t="50000" r="50000" b="5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600" dirty="0">
                <a:solidFill>
                  <a:srgbClr val="FFFFFF"/>
                </a:solidFill>
              </a:endParaRPr>
            </a:p>
          </p:txBody>
        </p:sp>
        <p:pic>
          <p:nvPicPr>
            <p:cNvPr id="297" name="Picture 140" descr="IPAD.png"/>
            <p:cNvPicPr>
              <a:picLocks noChangeAspect="1"/>
            </p:cNvPicPr>
            <p:nvPr/>
          </p:nvPicPr>
          <p:blipFill>
            <a:blip r:embed="rId12" cstate="print"/>
            <a:srcRect/>
            <a:stretch>
              <a:fillRect/>
            </a:stretch>
          </p:blipFill>
          <p:spPr bwMode="auto">
            <a:xfrm>
              <a:off x="4081833" y="7187629"/>
              <a:ext cx="274506" cy="350574"/>
            </a:xfrm>
            <a:prstGeom prst="rect">
              <a:avLst/>
            </a:prstGeom>
            <a:noFill/>
            <a:ln w="9525">
              <a:noFill/>
              <a:miter lim="800000"/>
              <a:headEnd/>
              <a:tailEnd/>
            </a:ln>
          </p:spPr>
        </p:pic>
      </p:grpSp>
      <p:sp>
        <p:nvSpPr>
          <p:cNvPr id="298" name="Bent Arrow 297"/>
          <p:cNvSpPr/>
          <p:nvPr/>
        </p:nvSpPr>
        <p:spPr bwMode="auto">
          <a:xfrm>
            <a:off x="314431" y="2458494"/>
            <a:ext cx="509760" cy="812087"/>
          </a:xfrm>
          <a:prstGeom prst="bentArrow">
            <a:avLst/>
          </a:prstGeom>
          <a:gradFill flip="none" rotWithShape="1">
            <a:gsLst>
              <a:gs pos="25000">
                <a:schemeClr val="tx1">
                  <a:lumMod val="60000"/>
                  <a:lumOff val="40000"/>
                  <a:alpha val="0"/>
                </a:schemeClr>
              </a:gs>
              <a:gs pos="100000">
                <a:schemeClr val="tx1">
                  <a:lumMod val="60000"/>
                  <a:lumOff val="40000"/>
                </a:schemeClr>
              </a:gs>
            </a:gsLst>
            <a:lin ang="162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srgbClr val="0096D6"/>
              </a:solidFill>
            </a:endParaRPr>
          </a:p>
        </p:txBody>
      </p:sp>
      <p:sp>
        <p:nvSpPr>
          <p:cNvPr id="299" name="Bent Arrow 298"/>
          <p:cNvSpPr/>
          <p:nvPr/>
        </p:nvSpPr>
        <p:spPr bwMode="auto">
          <a:xfrm flipV="1">
            <a:off x="314431" y="4501868"/>
            <a:ext cx="509760" cy="723418"/>
          </a:xfrm>
          <a:prstGeom prst="bentArrow">
            <a:avLst/>
          </a:prstGeom>
          <a:gradFill flip="none" rotWithShape="1">
            <a:gsLst>
              <a:gs pos="25000">
                <a:schemeClr val="tx1">
                  <a:lumMod val="60000"/>
                  <a:lumOff val="40000"/>
                  <a:alpha val="0"/>
                </a:schemeClr>
              </a:gs>
              <a:gs pos="100000">
                <a:schemeClr val="tx1">
                  <a:lumMod val="60000"/>
                  <a:lumOff val="40000"/>
                </a:schemeClr>
              </a:gs>
            </a:gsLst>
            <a:lin ang="162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srgbClr val="0096D6"/>
              </a:solidFill>
            </a:endParaRPr>
          </a:p>
        </p:txBody>
      </p:sp>
      <p:sp>
        <p:nvSpPr>
          <p:cNvPr id="300" name="TextBox 71"/>
          <p:cNvSpPr txBox="1">
            <a:spLocks noChangeArrowheads="1"/>
          </p:cNvSpPr>
          <p:nvPr/>
        </p:nvSpPr>
        <p:spPr bwMode="auto">
          <a:xfrm>
            <a:off x="169863" y="3197363"/>
            <a:ext cx="677862" cy="184666"/>
          </a:xfrm>
          <a:prstGeom prst="rect">
            <a:avLst/>
          </a:prstGeom>
          <a:noFill/>
          <a:ln w="9525">
            <a:noFill/>
            <a:miter lim="800000"/>
            <a:headEnd/>
            <a:tailEnd/>
          </a:ln>
        </p:spPr>
        <p:txBody>
          <a:bodyPr lIns="0" tIns="0" rIns="0" bIns="0">
            <a:spAutoFit/>
          </a:bodyPr>
          <a:lstStyle/>
          <a:p>
            <a:r>
              <a:rPr lang="en-US" sz="1200" b="1" dirty="0">
                <a:solidFill>
                  <a:srgbClr val="FFFFFF"/>
                </a:solidFill>
              </a:rPr>
              <a:t>POLICY</a:t>
            </a:r>
          </a:p>
        </p:txBody>
      </p:sp>
      <p:sp>
        <p:nvSpPr>
          <p:cNvPr id="301" name="TextBox 71"/>
          <p:cNvSpPr txBox="1">
            <a:spLocks noChangeArrowheads="1"/>
          </p:cNvSpPr>
          <p:nvPr/>
        </p:nvSpPr>
        <p:spPr bwMode="auto">
          <a:xfrm>
            <a:off x="169862" y="3763190"/>
            <a:ext cx="1302677" cy="184666"/>
          </a:xfrm>
          <a:prstGeom prst="rect">
            <a:avLst/>
          </a:prstGeom>
          <a:noFill/>
          <a:ln w="9525">
            <a:noFill/>
            <a:miter lim="800000"/>
            <a:headEnd/>
            <a:tailEnd/>
          </a:ln>
        </p:spPr>
        <p:txBody>
          <a:bodyPr wrap="square" lIns="0" tIns="0" rIns="0" bIns="0">
            <a:spAutoFit/>
          </a:bodyPr>
          <a:lstStyle/>
          <a:p>
            <a:r>
              <a:rPr lang="en-US" sz="1200" b="1" dirty="0">
                <a:solidFill>
                  <a:srgbClr val="FFFFFF"/>
                </a:solidFill>
              </a:rPr>
              <a:t>MANAGEMENT</a:t>
            </a:r>
          </a:p>
        </p:txBody>
      </p:sp>
      <p:grpSp>
        <p:nvGrpSpPr>
          <p:cNvPr id="13" name="Group 12"/>
          <p:cNvGrpSpPr>
            <a:grpSpLocks/>
          </p:cNvGrpSpPr>
          <p:nvPr/>
        </p:nvGrpSpPr>
        <p:grpSpPr bwMode="auto">
          <a:xfrm>
            <a:off x="314325" y="5911850"/>
            <a:ext cx="8513763" cy="609600"/>
            <a:chOff x="306706" y="5692683"/>
            <a:chExt cx="8513444" cy="609600"/>
          </a:xfrm>
        </p:grpSpPr>
        <p:sp>
          <p:nvSpPr>
            <p:cNvPr id="303" name="Rectangle 302"/>
            <p:cNvSpPr/>
            <p:nvPr/>
          </p:nvSpPr>
          <p:spPr>
            <a:xfrm>
              <a:off x="306706" y="5692683"/>
              <a:ext cx="8513444" cy="609600"/>
            </a:xfrm>
            <a:prstGeom prst="rect">
              <a:avLst/>
            </a:prstGeom>
            <a:gradFill>
              <a:gsLst>
                <a:gs pos="0">
                  <a:srgbClr val="585858"/>
                </a:gs>
                <a:gs pos="94000">
                  <a:schemeClr val="bg2">
                    <a:lumMod val="50000"/>
                  </a:schemeClr>
                </a:gs>
              </a:gsLst>
              <a:lin ang="5400000" scaled="0"/>
            </a:gradFill>
            <a:ln>
              <a:solidFill>
                <a:schemeClr val="bg1">
                  <a:lumMod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srgbClr val="FFFFFF"/>
                </a:solidFill>
              </a:endParaRPr>
            </a:p>
          </p:txBody>
        </p:sp>
        <p:sp>
          <p:nvSpPr>
            <p:cNvPr id="304" name="Rectangle 103"/>
            <p:cNvSpPr>
              <a:spLocks noChangeArrowheads="1"/>
            </p:cNvSpPr>
            <p:nvPr/>
          </p:nvSpPr>
          <p:spPr bwMode="auto">
            <a:xfrm>
              <a:off x="407987" y="5746852"/>
              <a:ext cx="8288337" cy="310248"/>
            </a:xfrm>
            <a:prstGeom prst="rect">
              <a:avLst/>
            </a:prstGeom>
            <a:noFill/>
            <a:ln w="9525">
              <a:noFill/>
              <a:miter lim="800000"/>
              <a:headEnd/>
              <a:tailEnd/>
            </a:ln>
          </p:spPr>
          <p:txBody>
            <a:bodyPr/>
            <a:lstStyle/>
            <a:p>
              <a:pPr algn="ctr" defTabSz="814388" eaLnBrk="0" hangingPunct="0">
                <a:lnSpc>
                  <a:spcPct val="90000"/>
                </a:lnSpc>
                <a:spcBef>
                  <a:spcPct val="50000"/>
                </a:spcBef>
              </a:pPr>
              <a:r>
                <a:rPr lang="en-US" sz="1600" dirty="0" smtClean="0">
                  <a:solidFill>
                    <a:srgbClr val="FFFFFF"/>
                  </a:solidFill>
                  <a:ea typeface="ＭＳ Ｐゴシック" pitchFamily="34" charset="-128"/>
                </a:rPr>
                <a:t>SMART PROFESSIONAL AND TECHNICAL SERVICES</a:t>
              </a:r>
              <a:r>
                <a:rPr lang="en-US" sz="1600" dirty="0">
                  <a:solidFill>
                    <a:srgbClr val="FFFFFF"/>
                  </a:solidFill>
                  <a:ea typeface="ＭＳ Ｐゴシック" pitchFamily="34" charset="-128"/>
                </a:rPr>
                <a:t>: </a:t>
              </a:r>
              <a:br>
                <a:rPr lang="en-US" sz="1600" dirty="0">
                  <a:solidFill>
                    <a:srgbClr val="FFFFFF"/>
                  </a:solidFill>
                  <a:ea typeface="ＭＳ Ｐゴシック" pitchFamily="34" charset="-128"/>
                </a:rPr>
              </a:br>
              <a:r>
                <a:rPr lang="en-US" sz="1600" dirty="0">
                  <a:solidFill>
                    <a:srgbClr val="FFFFFF"/>
                  </a:solidFill>
                  <a:ea typeface="ＭＳ Ｐゴシック" pitchFamily="34" charset="-128"/>
                </a:rPr>
                <a:t>Realize the Value of Borderless Networks </a:t>
              </a:r>
              <a:r>
                <a:rPr lang="en-US" sz="1600" dirty="0" smtClean="0">
                  <a:solidFill>
                    <a:srgbClr val="FFFFFF"/>
                  </a:solidFill>
                  <a:ea typeface="ＭＳ Ｐゴシック" pitchFamily="34" charset="-128"/>
                </a:rPr>
                <a:t>Faster</a:t>
              </a:r>
              <a:endParaRPr lang="en-US" sz="1600" dirty="0">
                <a:solidFill>
                  <a:srgbClr val="FFFFFF"/>
                </a:solidFill>
                <a:ea typeface="ＭＳ Ｐゴシック" pitchFamily="34" charset="-128"/>
              </a:endParaRPr>
            </a:p>
          </p:txBody>
        </p:sp>
      </p:grpSp>
      <p:sp>
        <p:nvSpPr>
          <p:cNvPr id="305" name="TextBox 71"/>
          <p:cNvSpPr txBox="1">
            <a:spLocks noChangeArrowheads="1"/>
          </p:cNvSpPr>
          <p:nvPr/>
        </p:nvSpPr>
        <p:spPr bwMode="auto">
          <a:xfrm>
            <a:off x="174625" y="4412141"/>
            <a:ext cx="1103313" cy="184666"/>
          </a:xfrm>
          <a:prstGeom prst="rect">
            <a:avLst/>
          </a:prstGeom>
          <a:noFill/>
          <a:ln w="9525">
            <a:noFill/>
            <a:miter lim="800000"/>
            <a:headEnd/>
            <a:tailEnd/>
          </a:ln>
        </p:spPr>
        <p:txBody>
          <a:bodyPr lIns="0" tIns="0" rIns="0" bIns="0">
            <a:spAutoFit/>
          </a:bodyPr>
          <a:lstStyle/>
          <a:p>
            <a:r>
              <a:rPr lang="en-US" sz="1200" b="1" dirty="0">
                <a:solidFill>
                  <a:srgbClr val="FFFFFF"/>
                </a:solidFill>
              </a:rPr>
              <a:t>APIs</a:t>
            </a:r>
          </a:p>
        </p:txBody>
      </p:sp>
      <p:cxnSp>
        <p:nvCxnSpPr>
          <p:cNvPr id="82" name="Straight Connector 81"/>
          <p:cNvCxnSpPr/>
          <p:nvPr/>
        </p:nvCxnSpPr>
        <p:spPr>
          <a:xfrm>
            <a:off x="6323" y="1171512"/>
            <a:ext cx="9144000" cy="0"/>
          </a:xfrm>
          <a:prstGeom prst="line">
            <a:avLst/>
          </a:prstGeom>
          <a:ln>
            <a:gradFill flip="none" rotWithShape="1">
              <a:gsLst>
                <a:gs pos="0">
                  <a:srgbClr val="000000"/>
                </a:gs>
                <a:gs pos="100000">
                  <a:srgbClr val="000000"/>
                </a:gs>
                <a:gs pos="20000">
                  <a:schemeClr val="bg1">
                    <a:lumMod val="75000"/>
                  </a:schemeClr>
                </a:gs>
                <a:gs pos="80000">
                  <a:schemeClr val="bg1">
                    <a:lumMod val="75000"/>
                  </a:schemeClr>
                </a:gs>
                <a:gs pos="51000">
                  <a:schemeClr val="bg1"/>
                </a:gs>
              </a:gsLst>
              <a:lin ang="0" scaled="1"/>
              <a:tileRect/>
            </a:gra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378675379"/>
      </p:ext>
    </p:extLst>
  </p:cSld>
  <p:clrMapOvr>
    <a:masterClrMapping/>
  </p:clrMapOvr>
  <p:transition>
    <p:wipe dir="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 name="Picture 23" descr="G2.jpg"/>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a:off x="0" y="1171512"/>
            <a:ext cx="9144000" cy="5686488"/>
          </a:xfrm>
          <a:prstGeom prst="rect">
            <a:avLst/>
          </a:prstGeom>
        </p:spPr>
      </p:pic>
      <p:sp>
        <p:nvSpPr>
          <p:cNvPr id="2" name="Title 1"/>
          <p:cNvSpPr>
            <a:spLocks noGrp="1"/>
          </p:cNvSpPr>
          <p:nvPr>
            <p:ph type="title"/>
          </p:nvPr>
        </p:nvSpPr>
        <p:spPr/>
        <p:txBody>
          <a:bodyPr/>
          <a:lstStyle/>
          <a:p>
            <a:r>
              <a:rPr lang="en-US" dirty="0" smtClean="0">
                <a:latin typeface="Arial"/>
                <a:cs typeface="Arial"/>
              </a:rPr>
              <a:t>Cisco Security Solutions for Midsize Organizations</a:t>
            </a:r>
            <a:endParaRPr lang="en-US" dirty="0">
              <a:latin typeface="Arial"/>
              <a:cs typeface="Arial"/>
            </a:endParaRPr>
          </a:p>
        </p:txBody>
      </p:sp>
      <p:grpSp>
        <p:nvGrpSpPr>
          <p:cNvPr id="102" name="Group 101"/>
          <p:cNvGrpSpPr/>
          <p:nvPr/>
        </p:nvGrpSpPr>
        <p:grpSpPr>
          <a:xfrm>
            <a:off x="4457427" y="1556792"/>
            <a:ext cx="4584993" cy="4896544"/>
            <a:chOff x="8086278" y="1905024"/>
            <a:chExt cx="3819210" cy="4001055"/>
          </a:xfrm>
        </p:grpSpPr>
        <p:sp>
          <p:nvSpPr>
            <p:cNvPr id="103" name="Oval 102"/>
            <p:cNvSpPr/>
            <p:nvPr/>
          </p:nvSpPr>
          <p:spPr bwMode="auto">
            <a:xfrm>
              <a:off x="9175150" y="2931369"/>
              <a:ext cx="1684168" cy="1684166"/>
            </a:xfrm>
            <a:prstGeom prst="ellipse">
              <a:avLst/>
            </a:prstGeom>
            <a:gradFill>
              <a:gsLst>
                <a:gs pos="100000">
                  <a:srgbClr val="452298"/>
                </a:gs>
                <a:gs pos="57000">
                  <a:srgbClr val="277EFD"/>
                </a:gs>
                <a:gs pos="0">
                  <a:srgbClr val="1DB4F7"/>
                </a:gs>
              </a:gsLst>
              <a:lin ang="5400000" scaled="1"/>
            </a:gradFill>
            <a:ln w="9525" cap="flat" cmpd="sng" algn="ctr">
              <a:noFill/>
              <a:prstDash val="solid"/>
              <a:round/>
              <a:headEnd type="none" w="med" len="med"/>
              <a:tailEnd type="none" w="med" len="med"/>
            </a:ln>
            <a:effectLst/>
          </p:spPr>
          <p:txBody>
            <a:bodyPr vert="horz" wrap="square" lIns="82124" tIns="41061" rIns="82124" bIns="41061" numCol="1" rtlCol="0" anchor="ctr" anchorCtr="0" compatLnSpc="1">
              <a:prstTxWarp prst="textNoShape">
                <a:avLst/>
              </a:prstTxWarp>
              <a:noAutofit/>
            </a:bodyPr>
            <a:lstStyle/>
            <a:p>
              <a:pPr marL="0" marR="0" lvl="0" indent="0" algn="ctr" defTabSz="814388" eaLnBrk="0" fontAlgn="base" latinLnBrk="0" hangingPunct="0">
                <a:lnSpc>
                  <a:spcPct val="90000"/>
                </a:lnSpc>
                <a:spcBef>
                  <a:spcPct val="0"/>
                </a:spcBef>
                <a:spcAft>
                  <a:spcPct val="0"/>
                </a:spcAft>
                <a:buClrTx/>
                <a:buSzTx/>
                <a:buFontTx/>
                <a:buNone/>
                <a:tabLst/>
                <a:defRPr/>
              </a:pPr>
              <a:endParaRPr kumimoji="0" lang="en-US" sz="1800" b="0" i="0" u="none" strike="noStrike" kern="0" cap="none" spc="0" normalizeH="0" baseline="0" noProof="0" dirty="0">
                <a:ln>
                  <a:noFill/>
                </a:ln>
                <a:solidFill>
                  <a:srgbClr val="1C1C1C"/>
                </a:solidFill>
                <a:effectLst/>
                <a:uLnTx/>
                <a:uFillTx/>
              </a:endParaRPr>
            </a:p>
          </p:txBody>
        </p:sp>
        <p:sp>
          <p:nvSpPr>
            <p:cNvPr id="104" name="Oval 103"/>
            <p:cNvSpPr/>
            <p:nvPr/>
          </p:nvSpPr>
          <p:spPr>
            <a:xfrm>
              <a:off x="9179008" y="5691572"/>
              <a:ext cx="1690866" cy="214507"/>
            </a:xfrm>
            <a:prstGeom prst="ellipse">
              <a:avLst/>
            </a:prstGeom>
            <a:gradFill flip="none" rotWithShape="1">
              <a:gsLst>
                <a:gs pos="0">
                  <a:srgbClr val="212227"/>
                </a:gs>
                <a:gs pos="100000">
                  <a:srgbClr val="212227">
                    <a:alpha val="0"/>
                  </a:srgbClr>
                </a:gs>
              </a:gsLst>
              <a:path path="shape">
                <a:fillToRect l="50000" t="50000" r="50000" b="50000"/>
              </a:path>
              <a:tileRect/>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dirty="0" smtClean="0">
                <a:ln>
                  <a:noFill/>
                </a:ln>
                <a:solidFill>
                  <a:srgbClr val="1C1C1C"/>
                </a:solidFill>
                <a:effectLst/>
                <a:uLnTx/>
                <a:uFillTx/>
                <a:latin typeface="Arial"/>
                <a:ea typeface="+mn-ea"/>
                <a:cs typeface="+mn-cs"/>
              </a:endParaRPr>
            </a:p>
          </p:txBody>
        </p:sp>
        <p:sp>
          <p:nvSpPr>
            <p:cNvPr id="105" name="Freeform 104"/>
            <p:cNvSpPr>
              <a:spLocks/>
            </p:cNvSpPr>
            <p:nvPr/>
          </p:nvSpPr>
          <p:spPr bwMode="auto">
            <a:xfrm>
              <a:off x="8741426" y="2511823"/>
              <a:ext cx="1469572" cy="1876717"/>
            </a:xfrm>
            <a:custGeom>
              <a:avLst/>
              <a:gdLst/>
              <a:ahLst/>
              <a:cxnLst>
                <a:cxn ang="0">
                  <a:pos x="149" y="1077"/>
                </a:cxn>
                <a:cxn ang="0">
                  <a:pos x="312" y="1127"/>
                </a:cxn>
                <a:cxn ang="0">
                  <a:pos x="240" y="842"/>
                </a:cxn>
                <a:cxn ang="0">
                  <a:pos x="843" y="240"/>
                </a:cxn>
                <a:cxn ang="0">
                  <a:pos x="850" y="240"/>
                </a:cxn>
                <a:cxn ang="0">
                  <a:pos x="970" y="120"/>
                </a:cxn>
                <a:cxn ang="0">
                  <a:pos x="851" y="0"/>
                </a:cxn>
                <a:cxn ang="0">
                  <a:pos x="843" y="0"/>
                </a:cxn>
                <a:cxn ang="0">
                  <a:pos x="0" y="842"/>
                </a:cxn>
                <a:cxn ang="0">
                  <a:pos x="100" y="1239"/>
                </a:cxn>
                <a:cxn ang="0">
                  <a:pos x="149" y="1077"/>
                </a:cxn>
              </a:cxnLst>
              <a:rect l="0" t="0" r="r" b="b"/>
              <a:pathLst>
                <a:path w="970" h="1239">
                  <a:moveTo>
                    <a:pt x="149" y="1077"/>
                  </a:moveTo>
                  <a:cubicBezTo>
                    <a:pt x="312" y="1127"/>
                    <a:pt x="312" y="1127"/>
                    <a:pt x="312" y="1127"/>
                  </a:cubicBezTo>
                  <a:cubicBezTo>
                    <a:pt x="267" y="1043"/>
                    <a:pt x="240" y="945"/>
                    <a:pt x="240" y="842"/>
                  </a:cubicBezTo>
                  <a:cubicBezTo>
                    <a:pt x="240" y="510"/>
                    <a:pt x="511" y="240"/>
                    <a:pt x="843" y="240"/>
                  </a:cubicBezTo>
                  <a:cubicBezTo>
                    <a:pt x="845" y="240"/>
                    <a:pt x="848" y="240"/>
                    <a:pt x="850" y="240"/>
                  </a:cubicBezTo>
                  <a:cubicBezTo>
                    <a:pt x="970" y="120"/>
                    <a:pt x="970" y="120"/>
                    <a:pt x="970" y="120"/>
                  </a:cubicBezTo>
                  <a:cubicBezTo>
                    <a:pt x="851" y="0"/>
                    <a:pt x="851" y="0"/>
                    <a:pt x="851" y="0"/>
                  </a:cubicBezTo>
                  <a:cubicBezTo>
                    <a:pt x="848" y="0"/>
                    <a:pt x="845" y="0"/>
                    <a:pt x="843" y="0"/>
                  </a:cubicBezTo>
                  <a:cubicBezTo>
                    <a:pt x="378" y="0"/>
                    <a:pt x="0" y="378"/>
                    <a:pt x="0" y="842"/>
                  </a:cubicBezTo>
                  <a:cubicBezTo>
                    <a:pt x="0" y="985"/>
                    <a:pt x="36" y="1120"/>
                    <a:pt x="100" y="1239"/>
                  </a:cubicBezTo>
                  <a:lnTo>
                    <a:pt x="149" y="1077"/>
                  </a:lnTo>
                  <a:close/>
                </a:path>
              </a:pathLst>
            </a:custGeom>
            <a:gradFill flip="none" rotWithShape="1">
              <a:gsLst>
                <a:gs pos="100000">
                  <a:srgbClr val="7322C4"/>
                </a:gs>
                <a:gs pos="417">
                  <a:srgbClr val="277EFD">
                    <a:alpha val="0"/>
                  </a:srgbClr>
                </a:gs>
              </a:gsLst>
              <a:lin ang="18900000" scaled="1"/>
              <a:tileRect/>
            </a:gradFill>
            <a:ln w="38100" algn="ctr">
              <a:noFill/>
              <a:miter lim="800000"/>
              <a:headEnd/>
              <a:tailEnd/>
            </a:ln>
            <a:effectLst/>
          </p:spPr>
          <p:txBody>
            <a:bodyPr wrap="none" lIns="182880" tIns="27387" rIns="274320" bIns="27387" anchor="ctr"/>
            <a:lstStyle/>
            <a:p>
              <a:pPr marL="0" marR="0" lvl="0" indent="0" algn="r" defTabSz="814388" eaLnBrk="0" fontAlgn="auto" latinLnBrk="0" hangingPunct="0">
                <a:lnSpc>
                  <a:spcPct val="95000"/>
                </a:lnSpc>
                <a:spcBef>
                  <a:spcPct val="50000"/>
                </a:spcBef>
                <a:spcAft>
                  <a:spcPts val="0"/>
                </a:spcAft>
                <a:buClr>
                  <a:srgbClr val="FFFFFF"/>
                </a:buClr>
                <a:buSzPct val="100000"/>
                <a:buFontTx/>
                <a:buNone/>
                <a:tabLst/>
                <a:defRPr/>
              </a:pPr>
              <a:endParaRPr kumimoji="0" lang="en-US" sz="1800" b="0" i="0" u="none" strike="noStrike" kern="0" cap="none" spc="0" normalizeH="0" baseline="0" noProof="0" dirty="0" err="1">
                <a:ln>
                  <a:noFill/>
                </a:ln>
                <a:solidFill>
                  <a:srgbClr val="1C1C1C"/>
                </a:solidFill>
                <a:effectLst>
                  <a:outerShdw blurRad="38100" dist="25400" dir="5400000" algn="t" rotWithShape="0">
                    <a:prstClr val="black">
                      <a:alpha val="20000"/>
                    </a:prstClr>
                  </a:outerShdw>
                </a:effectLst>
                <a:uLnTx/>
                <a:uFillTx/>
              </a:endParaRPr>
            </a:p>
          </p:txBody>
        </p:sp>
        <p:sp>
          <p:nvSpPr>
            <p:cNvPr id="106" name="TextBox 233"/>
            <p:cNvSpPr txBox="1"/>
            <p:nvPr/>
          </p:nvSpPr>
          <p:spPr>
            <a:xfrm rot="18262486">
              <a:off x="8896503" y="2816224"/>
              <a:ext cx="1937351" cy="1728303"/>
            </a:xfrm>
            <a:prstGeom prst="rect">
              <a:avLst/>
            </a:prstGeom>
          </p:spPr>
          <p:txBody>
            <a:bodyPr spcFirstLastPara="1" wrap="square" numCol="1">
              <a:prstTxWarp prst="textArchUp">
                <a:avLst/>
              </a:prstTxWarp>
              <a:spAutoFit/>
            </a:bodyPr>
            <a:lstStyle>
              <a:defPPr>
                <a:defRPr lang="en-US"/>
              </a:defPPr>
              <a:lvl1pPr marL="0" algn="l" defTabSz="913366" rtl="0" eaLnBrk="1" latinLnBrk="0" hangingPunct="1">
                <a:defRPr sz="1800" kern="1200">
                  <a:solidFill>
                    <a:schemeClr val="tx1"/>
                  </a:solidFill>
                  <a:latin typeface="+mn-lt"/>
                  <a:ea typeface="+mn-ea"/>
                  <a:cs typeface="+mn-cs"/>
                </a:defRPr>
              </a:lvl1pPr>
              <a:lvl2pPr marL="456682" algn="l" defTabSz="913366" rtl="0" eaLnBrk="1" latinLnBrk="0" hangingPunct="1">
                <a:defRPr sz="1800" kern="1200">
                  <a:solidFill>
                    <a:schemeClr val="tx1"/>
                  </a:solidFill>
                  <a:latin typeface="+mn-lt"/>
                  <a:ea typeface="+mn-ea"/>
                  <a:cs typeface="+mn-cs"/>
                </a:defRPr>
              </a:lvl2pPr>
              <a:lvl3pPr marL="913366" algn="l" defTabSz="913366" rtl="0" eaLnBrk="1" latinLnBrk="0" hangingPunct="1">
                <a:defRPr sz="1800" kern="1200">
                  <a:solidFill>
                    <a:schemeClr val="tx1"/>
                  </a:solidFill>
                  <a:latin typeface="+mn-lt"/>
                  <a:ea typeface="+mn-ea"/>
                  <a:cs typeface="+mn-cs"/>
                </a:defRPr>
              </a:lvl3pPr>
              <a:lvl4pPr marL="1370048" algn="l" defTabSz="913366" rtl="0" eaLnBrk="1" latinLnBrk="0" hangingPunct="1">
                <a:defRPr sz="1800" kern="1200">
                  <a:solidFill>
                    <a:schemeClr val="tx1"/>
                  </a:solidFill>
                  <a:latin typeface="+mn-lt"/>
                  <a:ea typeface="+mn-ea"/>
                  <a:cs typeface="+mn-cs"/>
                </a:defRPr>
              </a:lvl4pPr>
              <a:lvl5pPr marL="1826728" algn="l" defTabSz="913366" rtl="0" eaLnBrk="1" latinLnBrk="0" hangingPunct="1">
                <a:defRPr sz="1800" kern="1200">
                  <a:solidFill>
                    <a:schemeClr val="tx1"/>
                  </a:solidFill>
                  <a:latin typeface="+mn-lt"/>
                  <a:ea typeface="+mn-ea"/>
                  <a:cs typeface="+mn-cs"/>
                </a:defRPr>
              </a:lvl5pPr>
              <a:lvl6pPr marL="2283409" algn="l" defTabSz="913366" rtl="0" eaLnBrk="1" latinLnBrk="0" hangingPunct="1">
                <a:defRPr sz="1800" kern="1200">
                  <a:solidFill>
                    <a:schemeClr val="tx1"/>
                  </a:solidFill>
                  <a:latin typeface="+mn-lt"/>
                  <a:ea typeface="+mn-ea"/>
                  <a:cs typeface="+mn-cs"/>
                </a:defRPr>
              </a:lvl6pPr>
              <a:lvl7pPr marL="2740091" algn="l" defTabSz="913366" rtl="0" eaLnBrk="1" latinLnBrk="0" hangingPunct="1">
                <a:defRPr sz="1800" kern="1200">
                  <a:solidFill>
                    <a:schemeClr val="tx1"/>
                  </a:solidFill>
                  <a:latin typeface="+mn-lt"/>
                  <a:ea typeface="+mn-ea"/>
                  <a:cs typeface="+mn-cs"/>
                </a:defRPr>
              </a:lvl7pPr>
              <a:lvl8pPr marL="3196775" algn="l" defTabSz="913366" rtl="0" eaLnBrk="1" latinLnBrk="0" hangingPunct="1">
                <a:defRPr sz="1800" kern="1200">
                  <a:solidFill>
                    <a:schemeClr val="tx1"/>
                  </a:solidFill>
                  <a:latin typeface="+mn-lt"/>
                  <a:ea typeface="+mn-ea"/>
                  <a:cs typeface="+mn-cs"/>
                </a:defRPr>
              </a:lvl8pPr>
              <a:lvl9pPr marL="3653456" algn="l" defTabSz="913366" rtl="0" eaLnBrk="1" latinLnBrk="0" hangingPunct="1">
                <a:defRPr sz="1800" kern="1200">
                  <a:solidFill>
                    <a:schemeClr val="tx1"/>
                  </a:solidFill>
                  <a:latin typeface="+mn-lt"/>
                  <a:ea typeface="+mn-ea"/>
                  <a:cs typeface="+mn-cs"/>
                </a:defRPr>
              </a:lvl9pPr>
            </a:lstStyle>
            <a:p>
              <a:pPr marL="0" marR="0" lvl="0" indent="0" algn="ctr" defTabSz="913366" rtl="0" eaLnBrk="1" fontAlgn="auto" latinLnBrk="0" hangingPunct="1">
                <a:lnSpc>
                  <a:spcPct val="100000"/>
                </a:lnSpc>
                <a:spcBef>
                  <a:spcPts val="0"/>
                </a:spcBef>
                <a:spcAft>
                  <a:spcPts val="0"/>
                </a:spcAft>
                <a:buClrTx/>
                <a:buSzTx/>
                <a:buFontTx/>
                <a:buNone/>
                <a:tabLst/>
                <a:defRPr/>
              </a:pPr>
              <a:r>
                <a:rPr lang="en-US" b="1" dirty="0" smtClean="0">
                  <a:solidFill>
                    <a:srgbClr val="1C1C1C"/>
                  </a:solidFill>
                  <a:latin typeface="Arial"/>
                </a:rPr>
                <a:t>DEFEND</a:t>
              </a:r>
              <a:endParaRPr kumimoji="0" lang="en-US" b="1" i="0" u="none" strike="noStrike" kern="1200" cap="none" spc="0" normalizeH="0" baseline="0" noProof="0" dirty="0" smtClean="0">
                <a:ln>
                  <a:noFill/>
                </a:ln>
                <a:solidFill>
                  <a:srgbClr val="1C1C1C"/>
                </a:solidFill>
                <a:effectLst/>
                <a:uLnTx/>
                <a:uFillTx/>
                <a:latin typeface="Arial"/>
                <a:ea typeface="+mn-ea"/>
                <a:cs typeface="+mn-cs"/>
              </a:endParaRPr>
            </a:p>
          </p:txBody>
        </p:sp>
        <p:grpSp>
          <p:nvGrpSpPr>
            <p:cNvPr id="107" name="Group 106"/>
            <p:cNvGrpSpPr/>
            <p:nvPr/>
          </p:nvGrpSpPr>
          <p:grpSpPr>
            <a:xfrm>
              <a:off x="8890892" y="2570702"/>
              <a:ext cx="2259384" cy="2493637"/>
              <a:chOff x="4972633" y="3278129"/>
              <a:chExt cx="2249334" cy="2482545"/>
            </a:xfrm>
          </p:grpSpPr>
          <p:sp>
            <p:nvSpPr>
              <p:cNvPr id="119" name="Freeform 118"/>
              <p:cNvSpPr>
                <a:spLocks/>
              </p:cNvSpPr>
              <p:nvPr/>
            </p:nvSpPr>
            <p:spPr bwMode="auto">
              <a:xfrm>
                <a:off x="4994264" y="4881066"/>
                <a:ext cx="2156891" cy="879608"/>
              </a:xfrm>
              <a:custGeom>
                <a:avLst/>
                <a:gdLst/>
                <a:ahLst/>
                <a:cxnLst>
                  <a:cxn ang="0">
                    <a:pos x="1265" y="241"/>
                  </a:cxn>
                  <a:cxn ang="0">
                    <a:pos x="1232" y="73"/>
                  </a:cxn>
                  <a:cxn ang="0">
                    <a:pos x="730" y="343"/>
                  </a:cxn>
                  <a:cxn ang="0">
                    <a:pos x="214" y="51"/>
                  </a:cxn>
                  <a:cxn ang="0">
                    <a:pos x="49" y="0"/>
                  </a:cxn>
                  <a:cxn ang="0">
                    <a:pos x="0" y="161"/>
                  </a:cxn>
                  <a:cxn ang="0">
                    <a:pos x="730" y="583"/>
                  </a:cxn>
                  <a:cxn ang="0">
                    <a:pos x="1430" y="208"/>
                  </a:cxn>
                  <a:cxn ang="0">
                    <a:pos x="1265" y="241"/>
                  </a:cxn>
                </a:cxnLst>
                <a:rect l="0" t="0" r="r" b="b"/>
                <a:pathLst>
                  <a:path w="1430" h="583">
                    <a:moveTo>
                      <a:pt x="1265" y="241"/>
                    </a:moveTo>
                    <a:cubicBezTo>
                      <a:pt x="1232" y="73"/>
                      <a:pt x="1232" y="73"/>
                      <a:pt x="1232" y="73"/>
                    </a:cubicBezTo>
                    <a:cubicBezTo>
                      <a:pt x="1124" y="235"/>
                      <a:pt x="939" y="343"/>
                      <a:pt x="730" y="343"/>
                    </a:cubicBezTo>
                    <a:cubicBezTo>
                      <a:pt x="511" y="343"/>
                      <a:pt x="319" y="225"/>
                      <a:pt x="214" y="51"/>
                    </a:cubicBezTo>
                    <a:cubicBezTo>
                      <a:pt x="49" y="0"/>
                      <a:pt x="49" y="0"/>
                      <a:pt x="49" y="0"/>
                    </a:cubicBezTo>
                    <a:cubicBezTo>
                      <a:pt x="0" y="161"/>
                      <a:pt x="0" y="161"/>
                      <a:pt x="0" y="161"/>
                    </a:cubicBezTo>
                    <a:cubicBezTo>
                      <a:pt x="146" y="413"/>
                      <a:pt x="418" y="583"/>
                      <a:pt x="730" y="583"/>
                    </a:cubicBezTo>
                    <a:cubicBezTo>
                      <a:pt x="1021" y="583"/>
                      <a:pt x="1279" y="434"/>
                      <a:pt x="1430" y="208"/>
                    </a:cubicBezTo>
                    <a:lnTo>
                      <a:pt x="1265" y="241"/>
                    </a:lnTo>
                    <a:close/>
                  </a:path>
                </a:pathLst>
              </a:custGeom>
              <a:gradFill flip="none" rotWithShape="1">
                <a:gsLst>
                  <a:gs pos="100000">
                    <a:srgbClr val="7322C4"/>
                  </a:gs>
                  <a:gs pos="417">
                    <a:srgbClr val="277EFD">
                      <a:alpha val="0"/>
                    </a:srgbClr>
                  </a:gs>
                </a:gsLst>
                <a:lin ang="13500000" scaled="1"/>
                <a:tileRect/>
              </a:gradFill>
              <a:ln w="38100" algn="ctr">
                <a:noFill/>
                <a:miter lim="800000"/>
                <a:headEnd/>
                <a:tailEnd/>
              </a:ln>
              <a:effectLst/>
            </p:spPr>
            <p:txBody>
              <a:bodyPr wrap="none" lIns="182880" tIns="27387" rIns="274320" bIns="27387" anchor="ctr"/>
              <a:lstStyle/>
              <a:p>
                <a:pPr marL="0" marR="0" lvl="0" indent="0" algn="r" defTabSz="814388" eaLnBrk="0" fontAlgn="auto" latinLnBrk="0" hangingPunct="0">
                  <a:lnSpc>
                    <a:spcPct val="95000"/>
                  </a:lnSpc>
                  <a:spcBef>
                    <a:spcPct val="50000"/>
                  </a:spcBef>
                  <a:spcAft>
                    <a:spcPts val="0"/>
                  </a:spcAft>
                  <a:buClr>
                    <a:srgbClr val="FFFFFF"/>
                  </a:buClr>
                  <a:buSzPct val="100000"/>
                  <a:buFontTx/>
                  <a:buNone/>
                  <a:tabLst/>
                  <a:defRPr/>
                </a:pPr>
                <a:endParaRPr kumimoji="0" lang="en-US" sz="1800" b="0" i="0" u="none" strike="noStrike" kern="0" cap="none" spc="0" normalizeH="0" baseline="0" noProof="0" dirty="0" err="1">
                  <a:ln>
                    <a:noFill/>
                  </a:ln>
                  <a:solidFill>
                    <a:srgbClr val="1C1C1C"/>
                  </a:solidFill>
                  <a:effectLst>
                    <a:outerShdw blurRad="38100" dist="25400" dir="5400000" algn="t" rotWithShape="0">
                      <a:prstClr val="black">
                        <a:alpha val="20000"/>
                      </a:prstClr>
                    </a:outerShdw>
                  </a:effectLst>
                  <a:uLnTx/>
                  <a:uFillTx/>
                </a:endParaRPr>
              </a:p>
            </p:txBody>
          </p:sp>
          <p:sp>
            <p:nvSpPr>
              <p:cNvPr id="120" name="TextBox 239"/>
              <p:cNvSpPr txBox="1"/>
              <p:nvPr/>
            </p:nvSpPr>
            <p:spPr>
              <a:xfrm rot="290775">
                <a:off x="4972633" y="3278129"/>
                <a:ext cx="2249334" cy="2327881"/>
              </a:xfrm>
              <a:prstGeom prst="rect">
                <a:avLst/>
              </a:prstGeom>
            </p:spPr>
            <p:txBody>
              <a:bodyPr spcFirstLastPara="1" wrap="square" numCol="1">
                <a:prstTxWarp prst="textArchDown">
                  <a:avLst>
                    <a:gd name="adj" fmla="val 72941"/>
                  </a:avLst>
                </a:prstTxWarp>
                <a:spAutoFit/>
              </a:bodyPr>
              <a:lstStyle>
                <a:defPPr>
                  <a:defRPr lang="en-US"/>
                </a:defPPr>
                <a:lvl1pPr marL="0" algn="l" defTabSz="913366" rtl="0" eaLnBrk="1" latinLnBrk="0" hangingPunct="1">
                  <a:defRPr sz="1800" kern="1200">
                    <a:solidFill>
                      <a:schemeClr val="tx1"/>
                    </a:solidFill>
                    <a:latin typeface="+mn-lt"/>
                    <a:ea typeface="+mn-ea"/>
                    <a:cs typeface="+mn-cs"/>
                  </a:defRPr>
                </a:lvl1pPr>
                <a:lvl2pPr marL="456682" algn="l" defTabSz="913366" rtl="0" eaLnBrk="1" latinLnBrk="0" hangingPunct="1">
                  <a:defRPr sz="1800" kern="1200">
                    <a:solidFill>
                      <a:schemeClr val="tx1"/>
                    </a:solidFill>
                    <a:latin typeface="+mn-lt"/>
                    <a:ea typeface="+mn-ea"/>
                    <a:cs typeface="+mn-cs"/>
                  </a:defRPr>
                </a:lvl2pPr>
                <a:lvl3pPr marL="913366" algn="l" defTabSz="913366" rtl="0" eaLnBrk="1" latinLnBrk="0" hangingPunct="1">
                  <a:defRPr sz="1800" kern="1200">
                    <a:solidFill>
                      <a:schemeClr val="tx1"/>
                    </a:solidFill>
                    <a:latin typeface="+mn-lt"/>
                    <a:ea typeface="+mn-ea"/>
                    <a:cs typeface="+mn-cs"/>
                  </a:defRPr>
                </a:lvl3pPr>
                <a:lvl4pPr marL="1370048" algn="l" defTabSz="913366" rtl="0" eaLnBrk="1" latinLnBrk="0" hangingPunct="1">
                  <a:defRPr sz="1800" kern="1200">
                    <a:solidFill>
                      <a:schemeClr val="tx1"/>
                    </a:solidFill>
                    <a:latin typeface="+mn-lt"/>
                    <a:ea typeface="+mn-ea"/>
                    <a:cs typeface="+mn-cs"/>
                  </a:defRPr>
                </a:lvl4pPr>
                <a:lvl5pPr marL="1826728" algn="l" defTabSz="913366" rtl="0" eaLnBrk="1" latinLnBrk="0" hangingPunct="1">
                  <a:defRPr sz="1800" kern="1200">
                    <a:solidFill>
                      <a:schemeClr val="tx1"/>
                    </a:solidFill>
                    <a:latin typeface="+mn-lt"/>
                    <a:ea typeface="+mn-ea"/>
                    <a:cs typeface="+mn-cs"/>
                  </a:defRPr>
                </a:lvl5pPr>
                <a:lvl6pPr marL="2283409" algn="l" defTabSz="913366" rtl="0" eaLnBrk="1" latinLnBrk="0" hangingPunct="1">
                  <a:defRPr sz="1800" kern="1200">
                    <a:solidFill>
                      <a:schemeClr val="tx1"/>
                    </a:solidFill>
                    <a:latin typeface="+mn-lt"/>
                    <a:ea typeface="+mn-ea"/>
                    <a:cs typeface="+mn-cs"/>
                  </a:defRPr>
                </a:lvl6pPr>
                <a:lvl7pPr marL="2740091" algn="l" defTabSz="913366" rtl="0" eaLnBrk="1" latinLnBrk="0" hangingPunct="1">
                  <a:defRPr sz="1800" kern="1200">
                    <a:solidFill>
                      <a:schemeClr val="tx1"/>
                    </a:solidFill>
                    <a:latin typeface="+mn-lt"/>
                    <a:ea typeface="+mn-ea"/>
                    <a:cs typeface="+mn-cs"/>
                  </a:defRPr>
                </a:lvl7pPr>
                <a:lvl8pPr marL="3196775" algn="l" defTabSz="913366" rtl="0" eaLnBrk="1" latinLnBrk="0" hangingPunct="1">
                  <a:defRPr sz="1800" kern="1200">
                    <a:solidFill>
                      <a:schemeClr val="tx1"/>
                    </a:solidFill>
                    <a:latin typeface="+mn-lt"/>
                    <a:ea typeface="+mn-ea"/>
                    <a:cs typeface="+mn-cs"/>
                  </a:defRPr>
                </a:lvl8pPr>
                <a:lvl9pPr marL="3653456" algn="l" defTabSz="913366" rtl="0" eaLnBrk="1" latinLnBrk="0" hangingPunct="1">
                  <a:defRPr sz="1800" kern="1200">
                    <a:solidFill>
                      <a:schemeClr val="tx1"/>
                    </a:solidFill>
                    <a:latin typeface="+mn-lt"/>
                    <a:ea typeface="+mn-ea"/>
                    <a:cs typeface="+mn-cs"/>
                  </a:defRPr>
                </a:lvl9pPr>
              </a:lstStyle>
              <a:p>
                <a:pPr marL="0" marR="0" lvl="0" indent="0" algn="ctr" defTabSz="913366" rtl="0" eaLnBrk="1" fontAlgn="auto" latinLnBrk="0" hangingPunct="1">
                  <a:lnSpc>
                    <a:spcPct val="100000"/>
                  </a:lnSpc>
                  <a:spcBef>
                    <a:spcPts val="0"/>
                  </a:spcBef>
                  <a:spcAft>
                    <a:spcPts val="0"/>
                  </a:spcAft>
                  <a:buClrTx/>
                  <a:buSzTx/>
                  <a:buFontTx/>
                  <a:buNone/>
                  <a:tabLst/>
                  <a:defRPr/>
                </a:pPr>
                <a:r>
                  <a:rPr kumimoji="0" lang="en-US" b="1" i="0" u="none" strike="noStrike" kern="1200" cap="none" spc="0" normalizeH="0" baseline="0" noProof="0" dirty="0" smtClean="0">
                    <a:ln>
                      <a:noFill/>
                    </a:ln>
                    <a:solidFill>
                      <a:srgbClr val="1C1C1C"/>
                    </a:solidFill>
                    <a:effectLst/>
                    <a:uLnTx/>
                    <a:uFillTx/>
                    <a:latin typeface="Arial"/>
                    <a:ea typeface="+mn-ea"/>
                    <a:cs typeface="+mn-cs"/>
                  </a:rPr>
                  <a:t>REMEDIATE</a:t>
                </a:r>
                <a:endParaRPr kumimoji="0" lang="en-US" b="1" i="0" u="none" strike="noStrike" kern="1200" cap="none" spc="0" normalizeH="0" baseline="0" noProof="0" dirty="0">
                  <a:ln>
                    <a:noFill/>
                  </a:ln>
                  <a:solidFill>
                    <a:srgbClr val="1C1C1C"/>
                  </a:solidFill>
                  <a:effectLst/>
                  <a:uLnTx/>
                  <a:uFillTx/>
                  <a:latin typeface="Arial"/>
                  <a:ea typeface="+mn-ea"/>
                  <a:cs typeface="+mn-cs"/>
                </a:endParaRPr>
              </a:p>
            </p:txBody>
          </p:sp>
        </p:grpSp>
        <p:cxnSp>
          <p:nvCxnSpPr>
            <p:cNvPr id="108" name="Straight Connector 107"/>
            <p:cNvCxnSpPr/>
            <p:nvPr/>
          </p:nvCxnSpPr>
          <p:spPr>
            <a:xfrm>
              <a:off x="9383359" y="3611356"/>
              <a:ext cx="1259783" cy="0"/>
            </a:xfrm>
            <a:prstGeom prst="line">
              <a:avLst/>
            </a:prstGeom>
            <a:noFill/>
            <a:ln w="9525" cap="flat" cmpd="sng" algn="ctr">
              <a:solidFill>
                <a:srgbClr val="FFFFFF"/>
              </a:solidFill>
              <a:prstDash val="solid"/>
            </a:ln>
            <a:effectLst/>
          </p:spPr>
        </p:cxnSp>
        <p:cxnSp>
          <p:nvCxnSpPr>
            <p:cNvPr id="109" name="Straight Connector 108"/>
            <p:cNvCxnSpPr/>
            <p:nvPr/>
          </p:nvCxnSpPr>
          <p:spPr>
            <a:xfrm>
              <a:off x="9383359" y="3964391"/>
              <a:ext cx="1259783" cy="0"/>
            </a:xfrm>
            <a:prstGeom prst="line">
              <a:avLst/>
            </a:prstGeom>
            <a:noFill/>
            <a:ln w="9525" cap="flat" cmpd="sng" algn="ctr">
              <a:solidFill>
                <a:srgbClr val="FFFFFF"/>
              </a:solidFill>
              <a:prstDash val="solid"/>
            </a:ln>
            <a:effectLst/>
          </p:spPr>
        </p:cxnSp>
        <p:sp>
          <p:nvSpPr>
            <p:cNvPr id="110" name="Freeform 109"/>
            <p:cNvSpPr>
              <a:spLocks/>
            </p:cNvSpPr>
            <p:nvPr/>
          </p:nvSpPr>
          <p:spPr bwMode="auto">
            <a:xfrm>
              <a:off x="10071217" y="2513106"/>
              <a:ext cx="1222719" cy="1996617"/>
            </a:xfrm>
            <a:custGeom>
              <a:avLst/>
              <a:gdLst/>
              <a:ahLst/>
              <a:cxnLst>
                <a:cxn ang="0">
                  <a:pos x="121" y="119"/>
                </a:cxn>
                <a:cxn ang="0">
                  <a:pos x="0" y="240"/>
                </a:cxn>
                <a:cxn ang="0">
                  <a:pos x="567" y="841"/>
                </a:cxn>
                <a:cxn ang="0">
                  <a:pos x="482" y="1149"/>
                </a:cxn>
                <a:cxn ang="0">
                  <a:pos x="516" y="1318"/>
                </a:cxn>
                <a:cxn ang="0">
                  <a:pos x="680" y="1285"/>
                </a:cxn>
                <a:cxn ang="0">
                  <a:pos x="807" y="841"/>
                </a:cxn>
                <a:cxn ang="0">
                  <a:pos x="2" y="0"/>
                </a:cxn>
                <a:cxn ang="0">
                  <a:pos x="121" y="119"/>
                </a:cxn>
              </a:cxnLst>
              <a:rect l="0" t="0" r="r" b="b"/>
              <a:pathLst>
                <a:path w="807" h="1318">
                  <a:moveTo>
                    <a:pt x="121" y="119"/>
                  </a:moveTo>
                  <a:cubicBezTo>
                    <a:pt x="0" y="240"/>
                    <a:pt x="0" y="240"/>
                    <a:pt x="0" y="240"/>
                  </a:cubicBezTo>
                  <a:cubicBezTo>
                    <a:pt x="316" y="258"/>
                    <a:pt x="567" y="521"/>
                    <a:pt x="567" y="841"/>
                  </a:cubicBezTo>
                  <a:cubicBezTo>
                    <a:pt x="567" y="954"/>
                    <a:pt x="536" y="1059"/>
                    <a:pt x="482" y="1149"/>
                  </a:cubicBezTo>
                  <a:cubicBezTo>
                    <a:pt x="516" y="1318"/>
                    <a:pt x="516" y="1318"/>
                    <a:pt x="516" y="1318"/>
                  </a:cubicBezTo>
                  <a:cubicBezTo>
                    <a:pt x="680" y="1285"/>
                    <a:pt x="680" y="1285"/>
                    <a:pt x="680" y="1285"/>
                  </a:cubicBezTo>
                  <a:cubicBezTo>
                    <a:pt x="760" y="1156"/>
                    <a:pt x="807" y="1004"/>
                    <a:pt x="807" y="841"/>
                  </a:cubicBezTo>
                  <a:cubicBezTo>
                    <a:pt x="807" y="389"/>
                    <a:pt x="449" y="19"/>
                    <a:pt x="2" y="0"/>
                  </a:cubicBezTo>
                  <a:lnTo>
                    <a:pt x="121" y="119"/>
                  </a:lnTo>
                  <a:close/>
                </a:path>
              </a:pathLst>
            </a:custGeom>
            <a:gradFill flip="none" rotWithShape="1">
              <a:gsLst>
                <a:gs pos="100000">
                  <a:srgbClr val="7322C4"/>
                </a:gs>
                <a:gs pos="417">
                  <a:srgbClr val="277EFD">
                    <a:alpha val="0"/>
                  </a:srgbClr>
                </a:gs>
              </a:gsLst>
              <a:lin ang="2700000" scaled="1"/>
              <a:tileRect/>
            </a:gradFill>
            <a:ln w="38100" algn="ctr">
              <a:noFill/>
              <a:miter lim="800000"/>
              <a:headEnd/>
              <a:tailEnd/>
            </a:ln>
            <a:effectLst/>
          </p:spPr>
          <p:txBody>
            <a:bodyPr wrap="none" lIns="182880" tIns="27387" rIns="274320" bIns="27387" anchor="ctr"/>
            <a:lstStyle/>
            <a:p>
              <a:pPr marL="0" marR="0" lvl="0" indent="0" algn="r" defTabSz="814388" eaLnBrk="0" fontAlgn="auto" latinLnBrk="0" hangingPunct="0">
                <a:lnSpc>
                  <a:spcPct val="95000"/>
                </a:lnSpc>
                <a:spcBef>
                  <a:spcPct val="50000"/>
                </a:spcBef>
                <a:spcAft>
                  <a:spcPts val="0"/>
                </a:spcAft>
                <a:buClr>
                  <a:srgbClr val="FFFFFF"/>
                </a:buClr>
                <a:buSzPct val="100000"/>
                <a:buFontTx/>
                <a:buNone/>
                <a:tabLst/>
                <a:defRPr/>
              </a:pPr>
              <a:endParaRPr kumimoji="0" lang="en-US" sz="1800" b="0" i="0" u="none" strike="noStrike" kern="0" cap="none" spc="0" normalizeH="0" baseline="0" noProof="0" dirty="0" err="1">
                <a:ln>
                  <a:noFill/>
                </a:ln>
                <a:solidFill>
                  <a:srgbClr val="1C1C1C"/>
                </a:solidFill>
                <a:effectLst>
                  <a:outerShdw blurRad="38100" dist="25400" dir="5400000" algn="t" rotWithShape="0">
                    <a:prstClr val="black">
                      <a:alpha val="20000"/>
                    </a:prstClr>
                  </a:outerShdw>
                </a:effectLst>
                <a:uLnTx/>
                <a:uFillTx/>
              </a:endParaRPr>
            </a:p>
          </p:txBody>
        </p:sp>
        <p:sp>
          <p:nvSpPr>
            <p:cNvPr id="111" name="TextBox 238"/>
            <p:cNvSpPr txBox="1"/>
            <p:nvPr/>
          </p:nvSpPr>
          <p:spPr>
            <a:xfrm rot="3825311">
              <a:off x="9598483" y="2977688"/>
              <a:ext cx="1602437" cy="1275193"/>
            </a:xfrm>
            <a:prstGeom prst="rect">
              <a:avLst/>
            </a:prstGeom>
          </p:spPr>
          <p:txBody>
            <a:bodyPr spcFirstLastPara="1" wrap="square" numCol="1">
              <a:prstTxWarp prst="textArchUp">
                <a:avLst/>
              </a:prstTxWarp>
              <a:spAutoFit/>
            </a:bodyPr>
            <a:lstStyle>
              <a:defPPr>
                <a:defRPr lang="en-US"/>
              </a:defPPr>
              <a:lvl1pPr marL="0" algn="l" defTabSz="913366" rtl="0" eaLnBrk="1" latinLnBrk="0" hangingPunct="1">
                <a:defRPr sz="1800" kern="1200">
                  <a:solidFill>
                    <a:schemeClr val="tx1"/>
                  </a:solidFill>
                  <a:latin typeface="+mn-lt"/>
                  <a:ea typeface="+mn-ea"/>
                  <a:cs typeface="+mn-cs"/>
                </a:defRPr>
              </a:lvl1pPr>
              <a:lvl2pPr marL="456682" algn="l" defTabSz="913366" rtl="0" eaLnBrk="1" latinLnBrk="0" hangingPunct="1">
                <a:defRPr sz="1800" kern="1200">
                  <a:solidFill>
                    <a:schemeClr val="tx1"/>
                  </a:solidFill>
                  <a:latin typeface="+mn-lt"/>
                  <a:ea typeface="+mn-ea"/>
                  <a:cs typeface="+mn-cs"/>
                </a:defRPr>
              </a:lvl2pPr>
              <a:lvl3pPr marL="913366" algn="l" defTabSz="913366" rtl="0" eaLnBrk="1" latinLnBrk="0" hangingPunct="1">
                <a:defRPr sz="1800" kern="1200">
                  <a:solidFill>
                    <a:schemeClr val="tx1"/>
                  </a:solidFill>
                  <a:latin typeface="+mn-lt"/>
                  <a:ea typeface="+mn-ea"/>
                  <a:cs typeface="+mn-cs"/>
                </a:defRPr>
              </a:lvl3pPr>
              <a:lvl4pPr marL="1370048" algn="l" defTabSz="913366" rtl="0" eaLnBrk="1" latinLnBrk="0" hangingPunct="1">
                <a:defRPr sz="1800" kern="1200">
                  <a:solidFill>
                    <a:schemeClr val="tx1"/>
                  </a:solidFill>
                  <a:latin typeface="+mn-lt"/>
                  <a:ea typeface="+mn-ea"/>
                  <a:cs typeface="+mn-cs"/>
                </a:defRPr>
              </a:lvl4pPr>
              <a:lvl5pPr marL="1826728" algn="l" defTabSz="913366" rtl="0" eaLnBrk="1" latinLnBrk="0" hangingPunct="1">
                <a:defRPr sz="1800" kern="1200">
                  <a:solidFill>
                    <a:schemeClr val="tx1"/>
                  </a:solidFill>
                  <a:latin typeface="+mn-lt"/>
                  <a:ea typeface="+mn-ea"/>
                  <a:cs typeface="+mn-cs"/>
                </a:defRPr>
              </a:lvl5pPr>
              <a:lvl6pPr marL="2283409" algn="l" defTabSz="913366" rtl="0" eaLnBrk="1" latinLnBrk="0" hangingPunct="1">
                <a:defRPr sz="1800" kern="1200">
                  <a:solidFill>
                    <a:schemeClr val="tx1"/>
                  </a:solidFill>
                  <a:latin typeface="+mn-lt"/>
                  <a:ea typeface="+mn-ea"/>
                  <a:cs typeface="+mn-cs"/>
                </a:defRPr>
              </a:lvl6pPr>
              <a:lvl7pPr marL="2740091" algn="l" defTabSz="913366" rtl="0" eaLnBrk="1" latinLnBrk="0" hangingPunct="1">
                <a:defRPr sz="1800" kern="1200">
                  <a:solidFill>
                    <a:schemeClr val="tx1"/>
                  </a:solidFill>
                  <a:latin typeface="+mn-lt"/>
                  <a:ea typeface="+mn-ea"/>
                  <a:cs typeface="+mn-cs"/>
                </a:defRPr>
              </a:lvl7pPr>
              <a:lvl8pPr marL="3196775" algn="l" defTabSz="913366" rtl="0" eaLnBrk="1" latinLnBrk="0" hangingPunct="1">
                <a:defRPr sz="1800" kern="1200">
                  <a:solidFill>
                    <a:schemeClr val="tx1"/>
                  </a:solidFill>
                  <a:latin typeface="+mn-lt"/>
                  <a:ea typeface="+mn-ea"/>
                  <a:cs typeface="+mn-cs"/>
                </a:defRPr>
              </a:lvl8pPr>
              <a:lvl9pPr marL="3653456" algn="l" defTabSz="913366" rtl="0" eaLnBrk="1" latinLnBrk="0" hangingPunct="1">
                <a:defRPr sz="1800" kern="1200">
                  <a:solidFill>
                    <a:schemeClr val="tx1"/>
                  </a:solidFill>
                  <a:latin typeface="+mn-lt"/>
                  <a:ea typeface="+mn-ea"/>
                  <a:cs typeface="+mn-cs"/>
                </a:defRPr>
              </a:lvl9pPr>
            </a:lstStyle>
            <a:p>
              <a:pPr marL="0" marR="0" lvl="0" indent="0" algn="ctr" defTabSz="913366" rtl="0" eaLnBrk="1" fontAlgn="auto" latinLnBrk="0" hangingPunct="1">
                <a:lnSpc>
                  <a:spcPct val="100000"/>
                </a:lnSpc>
                <a:spcBef>
                  <a:spcPts val="0"/>
                </a:spcBef>
                <a:spcAft>
                  <a:spcPts val="0"/>
                </a:spcAft>
                <a:buClrTx/>
                <a:buSzTx/>
                <a:buFontTx/>
                <a:buNone/>
                <a:tabLst/>
                <a:defRPr/>
              </a:pPr>
              <a:r>
                <a:rPr kumimoji="0" lang="en-US" b="1" i="0" u="none" strike="noStrike" kern="1200" cap="none" spc="0" normalizeH="0" baseline="0" noProof="0" dirty="0" smtClean="0">
                  <a:ln>
                    <a:noFill/>
                  </a:ln>
                  <a:solidFill>
                    <a:srgbClr val="1C1C1C"/>
                  </a:solidFill>
                  <a:effectLst/>
                  <a:uLnTx/>
                  <a:uFillTx/>
                  <a:latin typeface="Arial"/>
                  <a:ea typeface="+mn-ea"/>
                  <a:cs typeface="+mn-cs"/>
                </a:rPr>
                <a:t>DISCOVER</a:t>
              </a:r>
              <a:endParaRPr kumimoji="0" lang="en-US" b="1" i="0" u="none" strike="noStrike" kern="1200" cap="none" spc="0" normalizeH="0" baseline="0" noProof="0" dirty="0">
                <a:ln>
                  <a:noFill/>
                </a:ln>
                <a:solidFill>
                  <a:srgbClr val="1C1C1C"/>
                </a:solidFill>
                <a:effectLst/>
                <a:uLnTx/>
                <a:uFillTx/>
                <a:latin typeface="Arial"/>
                <a:ea typeface="+mn-ea"/>
                <a:cs typeface="+mn-cs"/>
              </a:endParaRPr>
            </a:p>
          </p:txBody>
        </p:sp>
        <p:sp>
          <p:nvSpPr>
            <p:cNvPr id="112" name="Freeform 111"/>
            <p:cNvSpPr>
              <a:spLocks/>
            </p:cNvSpPr>
            <p:nvPr/>
          </p:nvSpPr>
          <p:spPr bwMode="auto">
            <a:xfrm>
              <a:off x="8086278" y="1905024"/>
              <a:ext cx="2198856" cy="2768696"/>
            </a:xfrm>
            <a:custGeom>
              <a:avLst/>
              <a:gdLst/>
              <a:ahLst/>
              <a:cxnLst>
                <a:cxn ang="0">
                  <a:pos x="149" y="1077"/>
                </a:cxn>
                <a:cxn ang="0">
                  <a:pos x="312" y="1127"/>
                </a:cxn>
                <a:cxn ang="0">
                  <a:pos x="240" y="842"/>
                </a:cxn>
                <a:cxn ang="0">
                  <a:pos x="843" y="240"/>
                </a:cxn>
                <a:cxn ang="0">
                  <a:pos x="850" y="240"/>
                </a:cxn>
                <a:cxn ang="0">
                  <a:pos x="970" y="120"/>
                </a:cxn>
                <a:cxn ang="0">
                  <a:pos x="851" y="0"/>
                </a:cxn>
                <a:cxn ang="0">
                  <a:pos x="843" y="0"/>
                </a:cxn>
                <a:cxn ang="0">
                  <a:pos x="0" y="842"/>
                </a:cxn>
                <a:cxn ang="0">
                  <a:pos x="100" y="1239"/>
                </a:cxn>
                <a:cxn ang="0">
                  <a:pos x="149" y="1077"/>
                </a:cxn>
              </a:cxnLst>
              <a:rect l="0" t="0" r="r" b="b"/>
              <a:pathLst>
                <a:path w="970" h="1239">
                  <a:moveTo>
                    <a:pt x="149" y="1077"/>
                  </a:moveTo>
                  <a:cubicBezTo>
                    <a:pt x="312" y="1127"/>
                    <a:pt x="312" y="1127"/>
                    <a:pt x="312" y="1127"/>
                  </a:cubicBezTo>
                  <a:cubicBezTo>
                    <a:pt x="267" y="1043"/>
                    <a:pt x="240" y="945"/>
                    <a:pt x="240" y="842"/>
                  </a:cubicBezTo>
                  <a:cubicBezTo>
                    <a:pt x="240" y="510"/>
                    <a:pt x="511" y="240"/>
                    <a:pt x="843" y="240"/>
                  </a:cubicBezTo>
                  <a:cubicBezTo>
                    <a:pt x="845" y="240"/>
                    <a:pt x="848" y="240"/>
                    <a:pt x="850" y="240"/>
                  </a:cubicBezTo>
                  <a:cubicBezTo>
                    <a:pt x="970" y="120"/>
                    <a:pt x="970" y="120"/>
                    <a:pt x="970" y="120"/>
                  </a:cubicBezTo>
                  <a:cubicBezTo>
                    <a:pt x="851" y="0"/>
                    <a:pt x="851" y="0"/>
                    <a:pt x="851" y="0"/>
                  </a:cubicBezTo>
                  <a:cubicBezTo>
                    <a:pt x="848" y="0"/>
                    <a:pt x="845" y="0"/>
                    <a:pt x="843" y="0"/>
                  </a:cubicBezTo>
                  <a:cubicBezTo>
                    <a:pt x="378" y="0"/>
                    <a:pt x="0" y="378"/>
                    <a:pt x="0" y="842"/>
                  </a:cubicBezTo>
                  <a:cubicBezTo>
                    <a:pt x="0" y="985"/>
                    <a:pt x="36" y="1120"/>
                    <a:pt x="100" y="1239"/>
                  </a:cubicBezTo>
                  <a:lnTo>
                    <a:pt x="149" y="1077"/>
                  </a:lnTo>
                  <a:close/>
                </a:path>
              </a:pathLst>
            </a:custGeom>
            <a:gradFill flip="none" rotWithShape="1">
              <a:gsLst>
                <a:gs pos="100000">
                  <a:srgbClr val="277EFD"/>
                </a:gs>
                <a:gs pos="417">
                  <a:srgbClr val="277EFD">
                    <a:alpha val="0"/>
                  </a:srgbClr>
                </a:gs>
              </a:gsLst>
              <a:lin ang="18900000" scaled="1"/>
              <a:tileRect/>
            </a:gradFill>
            <a:ln w="38100" algn="ctr">
              <a:noFill/>
              <a:miter lim="800000"/>
              <a:headEnd/>
              <a:tailEnd/>
            </a:ln>
            <a:effectLst/>
          </p:spPr>
          <p:txBody>
            <a:bodyPr wrap="none" lIns="182880" tIns="27387" rIns="274320" bIns="27387" anchor="ctr"/>
            <a:lstStyle/>
            <a:p>
              <a:pPr marL="0" marR="0" lvl="0" indent="0" algn="r" defTabSz="814388" eaLnBrk="0" fontAlgn="auto" latinLnBrk="0" hangingPunct="0">
                <a:lnSpc>
                  <a:spcPct val="95000"/>
                </a:lnSpc>
                <a:spcBef>
                  <a:spcPct val="50000"/>
                </a:spcBef>
                <a:spcAft>
                  <a:spcPts val="0"/>
                </a:spcAft>
                <a:buClr>
                  <a:srgbClr val="FFFFFF"/>
                </a:buClr>
                <a:buSzPct val="100000"/>
                <a:buFontTx/>
                <a:buNone/>
                <a:tabLst/>
                <a:defRPr/>
              </a:pPr>
              <a:endParaRPr kumimoji="0" lang="en-US" sz="1800" b="0" i="0" u="none" strike="noStrike" kern="0" cap="none" spc="0" normalizeH="0" baseline="0" noProof="0" dirty="0" err="1">
                <a:ln>
                  <a:noFill/>
                </a:ln>
                <a:solidFill>
                  <a:srgbClr val="1C1C1C"/>
                </a:solidFill>
                <a:effectLst>
                  <a:outerShdw blurRad="38100" dist="25400" dir="5400000" algn="t" rotWithShape="0">
                    <a:prstClr val="black">
                      <a:alpha val="20000"/>
                    </a:prstClr>
                  </a:outerShdw>
                </a:effectLst>
                <a:uLnTx/>
                <a:uFillTx/>
              </a:endParaRPr>
            </a:p>
          </p:txBody>
        </p:sp>
        <p:sp>
          <p:nvSpPr>
            <p:cNvPr id="113" name="TextBox 233"/>
            <p:cNvSpPr txBox="1"/>
            <p:nvPr/>
          </p:nvSpPr>
          <p:spPr>
            <a:xfrm rot="18262486">
              <a:off x="8394957" y="2248778"/>
              <a:ext cx="2858148" cy="2735122"/>
            </a:xfrm>
            <a:prstGeom prst="rect">
              <a:avLst/>
            </a:prstGeom>
          </p:spPr>
          <p:txBody>
            <a:bodyPr spcFirstLastPara="1" wrap="square" numCol="1">
              <a:prstTxWarp prst="textArchUp">
                <a:avLst/>
              </a:prstTxWarp>
              <a:spAutoFit/>
            </a:bodyPr>
            <a:lstStyle>
              <a:defPPr>
                <a:defRPr lang="en-US"/>
              </a:defPPr>
              <a:lvl1pPr marL="0" algn="l" defTabSz="913366" rtl="0" eaLnBrk="1" latinLnBrk="0" hangingPunct="1">
                <a:defRPr sz="1800" kern="1200">
                  <a:solidFill>
                    <a:schemeClr val="tx1"/>
                  </a:solidFill>
                  <a:latin typeface="+mn-lt"/>
                  <a:ea typeface="+mn-ea"/>
                  <a:cs typeface="+mn-cs"/>
                </a:defRPr>
              </a:lvl1pPr>
              <a:lvl2pPr marL="456682" algn="l" defTabSz="913366" rtl="0" eaLnBrk="1" latinLnBrk="0" hangingPunct="1">
                <a:defRPr sz="1800" kern="1200">
                  <a:solidFill>
                    <a:schemeClr val="tx1"/>
                  </a:solidFill>
                  <a:latin typeface="+mn-lt"/>
                  <a:ea typeface="+mn-ea"/>
                  <a:cs typeface="+mn-cs"/>
                </a:defRPr>
              </a:lvl2pPr>
              <a:lvl3pPr marL="913366" algn="l" defTabSz="913366" rtl="0" eaLnBrk="1" latinLnBrk="0" hangingPunct="1">
                <a:defRPr sz="1800" kern="1200">
                  <a:solidFill>
                    <a:schemeClr val="tx1"/>
                  </a:solidFill>
                  <a:latin typeface="+mn-lt"/>
                  <a:ea typeface="+mn-ea"/>
                  <a:cs typeface="+mn-cs"/>
                </a:defRPr>
              </a:lvl3pPr>
              <a:lvl4pPr marL="1370048" algn="l" defTabSz="913366" rtl="0" eaLnBrk="1" latinLnBrk="0" hangingPunct="1">
                <a:defRPr sz="1800" kern="1200">
                  <a:solidFill>
                    <a:schemeClr val="tx1"/>
                  </a:solidFill>
                  <a:latin typeface="+mn-lt"/>
                  <a:ea typeface="+mn-ea"/>
                  <a:cs typeface="+mn-cs"/>
                </a:defRPr>
              </a:lvl4pPr>
              <a:lvl5pPr marL="1826728" algn="l" defTabSz="913366" rtl="0" eaLnBrk="1" latinLnBrk="0" hangingPunct="1">
                <a:defRPr sz="1800" kern="1200">
                  <a:solidFill>
                    <a:schemeClr val="tx1"/>
                  </a:solidFill>
                  <a:latin typeface="+mn-lt"/>
                  <a:ea typeface="+mn-ea"/>
                  <a:cs typeface="+mn-cs"/>
                </a:defRPr>
              </a:lvl5pPr>
              <a:lvl6pPr marL="2283409" algn="l" defTabSz="913366" rtl="0" eaLnBrk="1" latinLnBrk="0" hangingPunct="1">
                <a:defRPr sz="1800" kern="1200">
                  <a:solidFill>
                    <a:schemeClr val="tx1"/>
                  </a:solidFill>
                  <a:latin typeface="+mn-lt"/>
                  <a:ea typeface="+mn-ea"/>
                  <a:cs typeface="+mn-cs"/>
                </a:defRPr>
              </a:lvl6pPr>
              <a:lvl7pPr marL="2740091" algn="l" defTabSz="913366" rtl="0" eaLnBrk="1" latinLnBrk="0" hangingPunct="1">
                <a:defRPr sz="1800" kern="1200">
                  <a:solidFill>
                    <a:schemeClr val="tx1"/>
                  </a:solidFill>
                  <a:latin typeface="+mn-lt"/>
                  <a:ea typeface="+mn-ea"/>
                  <a:cs typeface="+mn-cs"/>
                </a:defRPr>
              </a:lvl7pPr>
              <a:lvl8pPr marL="3196775" algn="l" defTabSz="913366" rtl="0" eaLnBrk="1" latinLnBrk="0" hangingPunct="1">
                <a:defRPr sz="1800" kern="1200">
                  <a:solidFill>
                    <a:schemeClr val="tx1"/>
                  </a:solidFill>
                  <a:latin typeface="+mn-lt"/>
                  <a:ea typeface="+mn-ea"/>
                  <a:cs typeface="+mn-cs"/>
                </a:defRPr>
              </a:lvl8pPr>
              <a:lvl9pPr marL="3653456" algn="l" defTabSz="913366" rtl="0" eaLnBrk="1" latinLnBrk="0" hangingPunct="1">
                <a:defRPr sz="1800" kern="1200">
                  <a:solidFill>
                    <a:schemeClr val="tx1"/>
                  </a:solidFill>
                  <a:latin typeface="+mn-lt"/>
                  <a:ea typeface="+mn-ea"/>
                  <a:cs typeface="+mn-cs"/>
                </a:defRPr>
              </a:lvl9pPr>
            </a:lstStyle>
            <a:p>
              <a:pPr marL="0" marR="0" lvl="0" indent="0" algn="ctr" defTabSz="913366"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smtClean="0">
                  <a:ln>
                    <a:noFill/>
                  </a:ln>
                  <a:solidFill>
                    <a:srgbClr val="1C1C1C"/>
                  </a:solidFill>
                  <a:effectLst/>
                  <a:uLnTx/>
                  <a:uFillTx/>
                  <a:latin typeface="Arial"/>
                  <a:ea typeface="+mn-ea"/>
                  <a:cs typeface="+mn-cs"/>
                </a:rPr>
                <a:t>Network Security</a:t>
              </a:r>
            </a:p>
          </p:txBody>
        </p:sp>
        <p:sp>
          <p:nvSpPr>
            <p:cNvPr id="114" name="Freeform 113"/>
            <p:cNvSpPr>
              <a:spLocks/>
            </p:cNvSpPr>
            <p:nvPr/>
          </p:nvSpPr>
          <p:spPr bwMode="auto">
            <a:xfrm>
              <a:off x="8342430" y="4367250"/>
              <a:ext cx="3241681" cy="1303473"/>
            </a:xfrm>
            <a:custGeom>
              <a:avLst/>
              <a:gdLst/>
              <a:ahLst/>
              <a:cxnLst>
                <a:cxn ang="0">
                  <a:pos x="1265" y="241"/>
                </a:cxn>
                <a:cxn ang="0">
                  <a:pos x="1232" y="73"/>
                </a:cxn>
                <a:cxn ang="0">
                  <a:pos x="730" y="343"/>
                </a:cxn>
                <a:cxn ang="0">
                  <a:pos x="214" y="51"/>
                </a:cxn>
                <a:cxn ang="0">
                  <a:pos x="49" y="0"/>
                </a:cxn>
                <a:cxn ang="0">
                  <a:pos x="0" y="161"/>
                </a:cxn>
                <a:cxn ang="0">
                  <a:pos x="730" y="583"/>
                </a:cxn>
                <a:cxn ang="0">
                  <a:pos x="1430" y="208"/>
                </a:cxn>
                <a:cxn ang="0">
                  <a:pos x="1265" y="241"/>
                </a:cxn>
              </a:cxnLst>
              <a:rect l="0" t="0" r="r" b="b"/>
              <a:pathLst>
                <a:path w="1430" h="583">
                  <a:moveTo>
                    <a:pt x="1265" y="241"/>
                  </a:moveTo>
                  <a:cubicBezTo>
                    <a:pt x="1232" y="73"/>
                    <a:pt x="1232" y="73"/>
                    <a:pt x="1232" y="73"/>
                  </a:cubicBezTo>
                  <a:cubicBezTo>
                    <a:pt x="1124" y="235"/>
                    <a:pt x="939" y="343"/>
                    <a:pt x="730" y="343"/>
                  </a:cubicBezTo>
                  <a:cubicBezTo>
                    <a:pt x="511" y="343"/>
                    <a:pt x="319" y="225"/>
                    <a:pt x="214" y="51"/>
                  </a:cubicBezTo>
                  <a:cubicBezTo>
                    <a:pt x="49" y="0"/>
                    <a:pt x="49" y="0"/>
                    <a:pt x="49" y="0"/>
                  </a:cubicBezTo>
                  <a:cubicBezTo>
                    <a:pt x="0" y="161"/>
                    <a:pt x="0" y="161"/>
                    <a:pt x="0" y="161"/>
                  </a:cubicBezTo>
                  <a:cubicBezTo>
                    <a:pt x="146" y="413"/>
                    <a:pt x="418" y="583"/>
                    <a:pt x="730" y="583"/>
                  </a:cubicBezTo>
                  <a:cubicBezTo>
                    <a:pt x="1021" y="583"/>
                    <a:pt x="1279" y="434"/>
                    <a:pt x="1430" y="208"/>
                  </a:cubicBezTo>
                  <a:lnTo>
                    <a:pt x="1265" y="241"/>
                  </a:lnTo>
                  <a:close/>
                </a:path>
              </a:pathLst>
            </a:custGeom>
            <a:gradFill flip="none" rotWithShape="1">
              <a:gsLst>
                <a:gs pos="100000">
                  <a:srgbClr val="277EFD"/>
                </a:gs>
                <a:gs pos="417">
                  <a:srgbClr val="277EFD">
                    <a:alpha val="0"/>
                  </a:srgbClr>
                </a:gs>
              </a:gsLst>
              <a:lin ang="13500000" scaled="1"/>
              <a:tileRect/>
            </a:gradFill>
            <a:ln w="38100" algn="ctr">
              <a:noFill/>
              <a:miter lim="800000"/>
              <a:headEnd/>
              <a:tailEnd/>
            </a:ln>
            <a:effectLst/>
          </p:spPr>
          <p:txBody>
            <a:bodyPr wrap="none" lIns="182880" tIns="27387" rIns="274320" bIns="27387" anchor="ctr"/>
            <a:lstStyle/>
            <a:p>
              <a:pPr marL="0" marR="0" lvl="0" indent="0" algn="r" defTabSz="814388" eaLnBrk="0" fontAlgn="auto" latinLnBrk="0" hangingPunct="0">
                <a:lnSpc>
                  <a:spcPct val="95000"/>
                </a:lnSpc>
                <a:spcBef>
                  <a:spcPct val="50000"/>
                </a:spcBef>
                <a:spcAft>
                  <a:spcPts val="0"/>
                </a:spcAft>
                <a:buClr>
                  <a:srgbClr val="FFFFFF"/>
                </a:buClr>
                <a:buSzPct val="100000"/>
                <a:buFontTx/>
                <a:buNone/>
                <a:tabLst/>
                <a:defRPr/>
              </a:pPr>
              <a:endParaRPr kumimoji="0" lang="en-US" sz="1800" b="0" i="0" u="none" strike="noStrike" kern="0" cap="none" spc="0" normalizeH="0" baseline="0" noProof="0" dirty="0" err="1">
                <a:ln>
                  <a:noFill/>
                </a:ln>
                <a:solidFill>
                  <a:srgbClr val="1C1C1C"/>
                </a:solidFill>
                <a:effectLst>
                  <a:outerShdw blurRad="38100" dist="25400" dir="5400000" algn="t" rotWithShape="0">
                    <a:prstClr val="black">
                      <a:alpha val="20000"/>
                    </a:prstClr>
                  </a:outerShdw>
                </a:effectLst>
                <a:uLnTx/>
                <a:uFillTx/>
              </a:endParaRPr>
            </a:p>
          </p:txBody>
        </p:sp>
        <p:sp>
          <p:nvSpPr>
            <p:cNvPr id="115" name="TextBox 239"/>
            <p:cNvSpPr txBox="1"/>
            <p:nvPr/>
          </p:nvSpPr>
          <p:spPr>
            <a:xfrm rot="290775">
              <a:off x="8309919" y="1991892"/>
              <a:ext cx="3380617" cy="3449638"/>
            </a:xfrm>
            <a:prstGeom prst="rect">
              <a:avLst/>
            </a:prstGeom>
          </p:spPr>
          <p:txBody>
            <a:bodyPr spcFirstLastPara="1" wrap="square" numCol="1">
              <a:prstTxWarp prst="textArchDown">
                <a:avLst>
                  <a:gd name="adj" fmla="val 72941"/>
                </a:avLst>
              </a:prstTxWarp>
              <a:spAutoFit/>
            </a:bodyPr>
            <a:lstStyle>
              <a:defPPr>
                <a:defRPr lang="en-US"/>
              </a:defPPr>
              <a:lvl1pPr marL="0" algn="l" defTabSz="913366" rtl="0" eaLnBrk="1" latinLnBrk="0" hangingPunct="1">
                <a:defRPr sz="1800" kern="1200">
                  <a:solidFill>
                    <a:schemeClr val="tx1"/>
                  </a:solidFill>
                  <a:latin typeface="+mn-lt"/>
                  <a:ea typeface="+mn-ea"/>
                  <a:cs typeface="+mn-cs"/>
                </a:defRPr>
              </a:lvl1pPr>
              <a:lvl2pPr marL="456682" algn="l" defTabSz="913366" rtl="0" eaLnBrk="1" latinLnBrk="0" hangingPunct="1">
                <a:defRPr sz="1800" kern="1200">
                  <a:solidFill>
                    <a:schemeClr val="tx1"/>
                  </a:solidFill>
                  <a:latin typeface="+mn-lt"/>
                  <a:ea typeface="+mn-ea"/>
                  <a:cs typeface="+mn-cs"/>
                </a:defRPr>
              </a:lvl2pPr>
              <a:lvl3pPr marL="913366" algn="l" defTabSz="913366" rtl="0" eaLnBrk="1" latinLnBrk="0" hangingPunct="1">
                <a:defRPr sz="1800" kern="1200">
                  <a:solidFill>
                    <a:schemeClr val="tx1"/>
                  </a:solidFill>
                  <a:latin typeface="+mn-lt"/>
                  <a:ea typeface="+mn-ea"/>
                  <a:cs typeface="+mn-cs"/>
                </a:defRPr>
              </a:lvl3pPr>
              <a:lvl4pPr marL="1370048" algn="l" defTabSz="913366" rtl="0" eaLnBrk="1" latinLnBrk="0" hangingPunct="1">
                <a:defRPr sz="1800" kern="1200">
                  <a:solidFill>
                    <a:schemeClr val="tx1"/>
                  </a:solidFill>
                  <a:latin typeface="+mn-lt"/>
                  <a:ea typeface="+mn-ea"/>
                  <a:cs typeface="+mn-cs"/>
                </a:defRPr>
              </a:lvl4pPr>
              <a:lvl5pPr marL="1826728" algn="l" defTabSz="913366" rtl="0" eaLnBrk="1" latinLnBrk="0" hangingPunct="1">
                <a:defRPr sz="1800" kern="1200">
                  <a:solidFill>
                    <a:schemeClr val="tx1"/>
                  </a:solidFill>
                  <a:latin typeface="+mn-lt"/>
                  <a:ea typeface="+mn-ea"/>
                  <a:cs typeface="+mn-cs"/>
                </a:defRPr>
              </a:lvl5pPr>
              <a:lvl6pPr marL="2283409" algn="l" defTabSz="913366" rtl="0" eaLnBrk="1" latinLnBrk="0" hangingPunct="1">
                <a:defRPr sz="1800" kern="1200">
                  <a:solidFill>
                    <a:schemeClr val="tx1"/>
                  </a:solidFill>
                  <a:latin typeface="+mn-lt"/>
                  <a:ea typeface="+mn-ea"/>
                  <a:cs typeface="+mn-cs"/>
                </a:defRPr>
              </a:lvl6pPr>
              <a:lvl7pPr marL="2740091" algn="l" defTabSz="913366" rtl="0" eaLnBrk="1" latinLnBrk="0" hangingPunct="1">
                <a:defRPr sz="1800" kern="1200">
                  <a:solidFill>
                    <a:schemeClr val="tx1"/>
                  </a:solidFill>
                  <a:latin typeface="+mn-lt"/>
                  <a:ea typeface="+mn-ea"/>
                  <a:cs typeface="+mn-cs"/>
                </a:defRPr>
              </a:lvl7pPr>
              <a:lvl8pPr marL="3196775" algn="l" defTabSz="913366" rtl="0" eaLnBrk="1" latinLnBrk="0" hangingPunct="1">
                <a:defRPr sz="1800" kern="1200">
                  <a:solidFill>
                    <a:schemeClr val="tx1"/>
                  </a:solidFill>
                  <a:latin typeface="+mn-lt"/>
                  <a:ea typeface="+mn-ea"/>
                  <a:cs typeface="+mn-cs"/>
                </a:defRPr>
              </a:lvl8pPr>
              <a:lvl9pPr marL="3653456" algn="l" defTabSz="913366" rtl="0" eaLnBrk="1" latinLnBrk="0" hangingPunct="1">
                <a:defRPr sz="1800" kern="1200">
                  <a:solidFill>
                    <a:schemeClr val="tx1"/>
                  </a:solidFill>
                  <a:latin typeface="+mn-lt"/>
                  <a:ea typeface="+mn-ea"/>
                  <a:cs typeface="+mn-cs"/>
                </a:defRPr>
              </a:lvl9pPr>
            </a:lstStyle>
            <a:p>
              <a:pPr marL="0" marR="0" lvl="0" indent="0" algn="ctr" defTabSz="913366" rtl="0" eaLnBrk="1" fontAlgn="auto" latinLnBrk="0" hangingPunct="1">
                <a:lnSpc>
                  <a:spcPct val="100000"/>
                </a:lnSpc>
                <a:spcBef>
                  <a:spcPts val="0"/>
                </a:spcBef>
                <a:spcAft>
                  <a:spcPts val="0"/>
                </a:spcAft>
                <a:buClrTx/>
                <a:buSzTx/>
                <a:buFontTx/>
                <a:buNone/>
                <a:tabLst/>
                <a:defRPr/>
              </a:pPr>
              <a:r>
                <a:rPr lang="en-US" sz="2000" b="1" dirty="0" smtClean="0">
                  <a:solidFill>
                    <a:srgbClr val="1C1C1C"/>
                  </a:solidFill>
                  <a:latin typeface="Arial"/>
                </a:rPr>
                <a:t>Secure Mobility</a:t>
              </a:r>
              <a:endParaRPr kumimoji="0" lang="en-US" sz="2000" b="1" i="0" u="none" strike="noStrike" kern="1200" cap="none" spc="0" normalizeH="0" baseline="0" noProof="0" dirty="0">
                <a:ln>
                  <a:noFill/>
                </a:ln>
                <a:solidFill>
                  <a:srgbClr val="1C1C1C"/>
                </a:solidFill>
                <a:effectLst/>
                <a:uLnTx/>
                <a:uFillTx/>
                <a:latin typeface="Arial"/>
                <a:ea typeface="+mn-ea"/>
                <a:cs typeface="+mn-cs"/>
              </a:endParaRPr>
            </a:p>
          </p:txBody>
        </p:sp>
        <p:sp>
          <p:nvSpPr>
            <p:cNvPr id="116" name="Freeform 115"/>
            <p:cNvSpPr>
              <a:spLocks/>
            </p:cNvSpPr>
            <p:nvPr/>
          </p:nvSpPr>
          <p:spPr bwMode="auto">
            <a:xfrm>
              <a:off x="10075987" y="1906921"/>
              <a:ext cx="1829501" cy="2945582"/>
            </a:xfrm>
            <a:custGeom>
              <a:avLst/>
              <a:gdLst/>
              <a:ahLst/>
              <a:cxnLst>
                <a:cxn ang="0">
                  <a:pos x="121" y="119"/>
                </a:cxn>
                <a:cxn ang="0">
                  <a:pos x="0" y="240"/>
                </a:cxn>
                <a:cxn ang="0">
                  <a:pos x="567" y="841"/>
                </a:cxn>
                <a:cxn ang="0">
                  <a:pos x="482" y="1149"/>
                </a:cxn>
                <a:cxn ang="0">
                  <a:pos x="516" y="1318"/>
                </a:cxn>
                <a:cxn ang="0">
                  <a:pos x="680" y="1285"/>
                </a:cxn>
                <a:cxn ang="0">
                  <a:pos x="807" y="841"/>
                </a:cxn>
                <a:cxn ang="0">
                  <a:pos x="2" y="0"/>
                </a:cxn>
                <a:cxn ang="0">
                  <a:pos x="121" y="119"/>
                </a:cxn>
              </a:cxnLst>
              <a:rect l="0" t="0" r="r" b="b"/>
              <a:pathLst>
                <a:path w="807" h="1318">
                  <a:moveTo>
                    <a:pt x="121" y="119"/>
                  </a:moveTo>
                  <a:cubicBezTo>
                    <a:pt x="0" y="240"/>
                    <a:pt x="0" y="240"/>
                    <a:pt x="0" y="240"/>
                  </a:cubicBezTo>
                  <a:cubicBezTo>
                    <a:pt x="316" y="258"/>
                    <a:pt x="567" y="521"/>
                    <a:pt x="567" y="841"/>
                  </a:cubicBezTo>
                  <a:cubicBezTo>
                    <a:pt x="567" y="954"/>
                    <a:pt x="536" y="1059"/>
                    <a:pt x="482" y="1149"/>
                  </a:cubicBezTo>
                  <a:cubicBezTo>
                    <a:pt x="516" y="1318"/>
                    <a:pt x="516" y="1318"/>
                    <a:pt x="516" y="1318"/>
                  </a:cubicBezTo>
                  <a:cubicBezTo>
                    <a:pt x="680" y="1285"/>
                    <a:pt x="680" y="1285"/>
                    <a:pt x="680" y="1285"/>
                  </a:cubicBezTo>
                  <a:cubicBezTo>
                    <a:pt x="760" y="1156"/>
                    <a:pt x="807" y="1004"/>
                    <a:pt x="807" y="841"/>
                  </a:cubicBezTo>
                  <a:cubicBezTo>
                    <a:pt x="807" y="389"/>
                    <a:pt x="449" y="19"/>
                    <a:pt x="2" y="0"/>
                  </a:cubicBezTo>
                  <a:lnTo>
                    <a:pt x="121" y="119"/>
                  </a:lnTo>
                  <a:close/>
                </a:path>
              </a:pathLst>
            </a:custGeom>
            <a:gradFill flip="none" rotWithShape="1">
              <a:gsLst>
                <a:gs pos="100000">
                  <a:srgbClr val="277EFD"/>
                </a:gs>
                <a:gs pos="417">
                  <a:srgbClr val="277EFD">
                    <a:alpha val="0"/>
                  </a:srgbClr>
                </a:gs>
              </a:gsLst>
              <a:lin ang="2700000" scaled="1"/>
              <a:tileRect/>
            </a:gradFill>
            <a:ln w="38100" algn="ctr">
              <a:noFill/>
              <a:miter lim="800000"/>
              <a:headEnd/>
              <a:tailEnd/>
            </a:ln>
            <a:effectLst/>
          </p:spPr>
          <p:txBody>
            <a:bodyPr wrap="none" lIns="182880" tIns="27387" rIns="274320" bIns="27387" anchor="ctr"/>
            <a:lstStyle/>
            <a:p>
              <a:pPr marL="0" marR="0" lvl="0" indent="0" algn="r" defTabSz="814388" eaLnBrk="0" fontAlgn="auto" latinLnBrk="0" hangingPunct="0">
                <a:lnSpc>
                  <a:spcPct val="95000"/>
                </a:lnSpc>
                <a:spcBef>
                  <a:spcPct val="50000"/>
                </a:spcBef>
                <a:spcAft>
                  <a:spcPts val="0"/>
                </a:spcAft>
                <a:buClr>
                  <a:srgbClr val="FFFFFF"/>
                </a:buClr>
                <a:buSzPct val="100000"/>
                <a:buFontTx/>
                <a:buNone/>
                <a:tabLst/>
                <a:defRPr/>
              </a:pPr>
              <a:endParaRPr kumimoji="0" lang="en-US" sz="1800" b="0" i="0" u="none" strike="noStrike" kern="0" cap="none" spc="0" normalizeH="0" baseline="0" noProof="0" dirty="0" err="1">
                <a:ln>
                  <a:noFill/>
                </a:ln>
                <a:solidFill>
                  <a:srgbClr val="1C1C1C"/>
                </a:solidFill>
                <a:effectLst>
                  <a:outerShdw blurRad="38100" dist="25400" dir="5400000" algn="t" rotWithShape="0">
                    <a:prstClr val="black">
                      <a:alpha val="20000"/>
                    </a:prstClr>
                  </a:outerShdw>
                </a:effectLst>
                <a:uLnTx/>
                <a:uFillTx/>
              </a:endParaRPr>
            </a:p>
          </p:txBody>
        </p:sp>
        <p:sp>
          <p:nvSpPr>
            <p:cNvPr id="117" name="TextBox 238"/>
            <p:cNvSpPr txBox="1"/>
            <p:nvPr/>
          </p:nvSpPr>
          <p:spPr>
            <a:xfrm rot="4080091">
              <a:off x="9177867" y="2577218"/>
              <a:ext cx="2752819" cy="1986367"/>
            </a:xfrm>
            <a:prstGeom prst="rect">
              <a:avLst/>
            </a:prstGeom>
          </p:spPr>
          <p:txBody>
            <a:bodyPr spcFirstLastPara="1" wrap="square" numCol="1">
              <a:prstTxWarp prst="textArchUp">
                <a:avLst>
                  <a:gd name="adj" fmla="val 11915427"/>
                </a:avLst>
              </a:prstTxWarp>
              <a:spAutoFit/>
            </a:bodyPr>
            <a:lstStyle>
              <a:defPPr>
                <a:defRPr lang="en-US"/>
              </a:defPPr>
              <a:lvl1pPr marL="0" algn="l" defTabSz="913366" rtl="0" eaLnBrk="1" latinLnBrk="0" hangingPunct="1">
                <a:defRPr sz="1800" kern="1200">
                  <a:solidFill>
                    <a:schemeClr val="tx1"/>
                  </a:solidFill>
                  <a:latin typeface="+mn-lt"/>
                  <a:ea typeface="+mn-ea"/>
                  <a:cs typeface="+mn-cs"/>
                </a:defRPr>
              </a:lvl1pPr>
              <a:lvl2pPr marL="456682" algn="l" defTabSz="913366" rtl="0" eaLnBrk="1" latinLnBrk="0" hangingPunct="1">
                <a:defRPr sz="1800" kern="1200">
                  <a:solidFill>
                    <a:schemeClr val="tx1"/>
                  </a:solidFill>
                  <a:latin typeface="+mn-lt"/>
                  <a:ea typeface="+mn-ea"/>
                  <a:cs typeface="+mn-cs"/>
                </a:defRPr>
              </a:lvl2pPr>
              <a:lvl3pPr marL="913366" algn="l" defTabSz="913366" rtl="0" eaLnBrk="1" latinLnBrk="0" hangingPunct="1">
                <a:defRPr sz="1800" kern="1200">
                  <a:solidFill>
                    <a:schemeClr val="tx1"/>
                  </a:solidFill>
                  <a:latin typeface="+mn-lt"/>
                  <a:ea typeface="+mn-ea"/>
                  <a:cs typeface="+mn-cs"/>
                </a:defRPr>
              </a:lvl3pPr>
              <a:lvl4pPr marL="1370048" algn="l" defTabSz="913366" rtl="0" eaLnBrk="1" latinLnBrk="0" hangingPunct="1">
                <a:defRPr sz="1800" kern="1200">
                  <a:solidFill>
                    <a:schemeClr val="tx1"/>
                  </a:solidFill>
                  <a:latin typeface="+mn-lt"/>
                  <a:ea typeface="+mn-ea"/>
                  <a:cs typeface="+mn-cs"/>
                </a:defRPr>
              </a:lvl4pPr>
              <a:lvl5pPr marL="1826728" algn="l" defTabSz="913366" rtl="0" eaLnBrk="1" latinLnBrk="0" hangingPunct="1">
                <a:defRPr sz="1800" kern="1200">
                  <a:solidFill>
                    <a:schemeClr val="tx1"/>
                  </a:solidFill>
                  <a:latin typeface="+mn-lt"/>
                  <a:ea typeface="+mn-ea"/>
                  <a:cs typeface="+mn-cs"/>
                </a:defRPr>
              </a:lvl5pPr>
              <a:lvl6pPr marL="2283409" algn="l" defTabSz="913366" rtl="0" eaLnBrk="1" latinLnBrk="0" hangingPunct="1">
                <a:defRPr sz="1800" kern="1200">
                  <a:solidFill>
                    <a:schemeClr val="tx1"/>
                  </a:solidFill>
                  <a:latin typeface="+mn-lt"/>
                  <a:ea typeface="+mn-ea"/>
                  <a:cs typeface="+mn-cs"/>
                </a:defRPr>
              </a:lvl6pPr>
              <a:lvl7pPr marL="2740091" algn="l" defTabSz="913366" rtl="0" eaLnBrk="1" latinLnBrk="0" hangingPunct="1">
                <a:defRPr sz="1800" kern="1200">
                  <a:solidFill>
                    <a:schemeClr val="tx1"/>
                  </a:solidFill>
                  <a:latin typeface="+mn-lt"/>
                  <a:ea typeface="+mn-ea"/>
                  <a:cs typeface="+mn-cs"/>
                </a:defRPr>
              </a:lvl7pPr>
              <a:lvl8pPr marL="3196775" algn="l" defTabSz="913366" rtl="0" eaLnBrk="1" latinLnBrk="0" hangingPunct="1">
                <a:defRPr sz="1800" kern="1200">
                  <a:solidFill>
                    <a:schemeClr val="tx1"/>
                  </a:solidFill>
                  <a:latin typeface="+mn-lt"/>
                  <a:ea typeface="+mn-ea"/>
                  <a:cs typeface="+mn-cs"/>
                </a:defRPr>
              </a:lvl8pPr>
              <a:lvl9pPr marL="3653456" algn="l" defTabSz="913366" rtl="0" eaLnBrk="1" latinLnBrk="0" hangingPunct="1">
                <a:defRPr sz="1800" kern="1200">
                  <a:solidFill>
                    <a:schemeClr val="tx1"/>
                  </a:solidFill>
                  <a:latin typeface="+mn-lt"/>
                  <a:ea typeface="+mn-ea"/>
                  <a:cs typeface="+mn-cs"/>
                </a:defRPr>
              </a:lvl9pPr>
            </a:lstStyle>
            <a:p>
              <a:pPr marL="0" marR="0" lvl="0" indent="0" algn="ctr" defTabSz="913366"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smtClean="0">
                  <a:ln>
                    <a:noFill/>
                  </a:ln>
                  <a:solidFill>
                    <a:srgbClr val="1C1C1C"/>
                  </a:solidFill>
                  <a:effectLst/>
                  <a:uLnTx/>
                  <a:uFillTx/>
                  <a:latin typeface="Arial"/>
                  <a:ea typeface="+mn-ea"/>
                  <a:cs typeface="+mn-cs"/>
                </a:rPr>
                <a:t>Content Security</a:t>
              </a:r>
              <a:endParaRPr kumimoji="0" lang="en-US" sz="2000" b="1" i="0" u="none" strike="noStrike" kern="1200" cap="none" spc="0" normalizeH="0" baseline="0" noProof="0" dirty="0">
                <a:ln>
                  <a:noFill/>
                </a:ln>
                <a:solidFill>
                  <a:srgbClr val="1C1C1C"/>
                </a:solidFill>
                <a:effectLst/>
                <a:uLnTx/>
                <a:uFillTx/>
                <a:latin typeface="Arial"/>
                <a:ea typeface="+mn-ea"/>
                <a:cs typeface="+mn-cs"/>
              </a:endParaRPr>
            </a:p>
          </p:txBody>
        </p:sp>
        <p:sp>
          <p:nvSpPr>
            <p:cNvPr id="118" name="Rectangle 117"/>
            <p:cNvSpPr/>
            <p:nvPr/>
          </p:nvSpPr>
          <p:spPr>
            <a:xfrm>
              <a:off x="8836803" y="3317161"/>
              <a:ext cx="2481114" cy="930512"/>
            </a:xfrm>
            <a:prstGeom prst="rect">
              <a:avLst/>
            </a:prstGeom>
          </p:spPr>
          <p:txBody>
            <a:bodyPr wrap="square" anchor="ctr" anchorCtr="1">
              <a:spAutoFit/>
            </a:bodyPr>
            <a:lstStyle>
              <a:defPPr>
                <a:defRPr lang="en-US"/>
              </a:defPPr>
              <a:lvl1pPr marL="0" algn="l" defTabSz="913366" rtl="0" eaLnBrk="1" latinLnBrk="0" hangingPunct="1">
                <a:defRPr sz="1800" kern="1200">
                  <a:solidFill>
                    <a:schemeClr val="tx1"/>
                  </a:solidFill>
                  <a:latin typeface="+mn-lt"/>
                  <a:ea typeface="+mn-ea"/>
                  <a:cs typeface="+mn-cs"/>
                </a:defRPr>
              </a:lvl1pPr>
              <a:lvl2pPr marL="456682" algn="l" defTabSz="913366" rtl="0" eaLnBrk="1" latinLnBrk="0" hangingPunct="1">
                <a:defRPr sz="1800" kern="1200">
                  <a:solidFill>
                    <a:schemeClr val="tx1"/>
                  </a:solidFill>
                  <a:latin typeface="+mn-lt"/>
                  <a:ea typeface="+mn-ea"/>
                  <a:cs typeface="+mn-cs"/>
                </a:defRPr>
              </a:lvl2pPr>
              <a:lvl3pPr marL="913366" algn="l" defTabSz="913366" rtl="0" eaLnBrk="1" latinLnBrk="0" hangingPunct="1">
                <a:defRPr sz="1800" kern="1200">
                  <a:solidFill>
                    <a:schemeClr val="tx1"/>
                  </a:solidFill>
                  <a:latin typeface="+mn-lt"/>
                  <a:ea typeface="+mn-ea"/>
                  <a:cs typeface="+mn-cs"/>
                </a:defRPr>
              </a:lvl3pPr>
              <a:lvl4pPr marL="1370048" algn="l" defTabSz="913366" rtl="0" eaLnBrk="1" latinLnBrk="0" hangingPunct="1">
                <a:defRPr sz="1800" kern="1200">
                  <a:solidFill>
                    <a:schemeClr val="tx1"/>
                  </a:solidFill>
                  <a:latin typeface="+mn-lt"/>
                  <a:ea typeface="+mn-ea"/>
                  <a:cs typeface="+mn-cs"/>
                </a:defRPr>
              </a:lvl4pPr>
              <a:lvl5pPr marL="1826728" algn="l" defTabSz="913366" rtl="0" eaLnBrk="1" latinLnBrk="0" hangingPunct="1">
                <a:defRPr sz="1800" kern="1200">
                  <a:solidFill>
                    <a:schemeClr val="tx1"/>
                  </a:solidFill>
                  <a:latin typeface="+mn-lt"/>
                  <a:ea typeface="+mn-ea"/>
                  <a:cs typeface="+mn-cs"/>
                </a:defRPr>
              </a:lvl5pPr>
              <a:lvl6pPr marL="2283409" algn="l" defTabSz="913366" rtl="0" eaLnBrk="1" latinLnBrk="0" hangingPunct="1">
                <a:defRPr sz="1800" kern="1200">
                  <a:solidFill>
                    <a:schemeClr val="tx1"/>
                  </a:solidFill>
                  <a:latin typeface="+mn-lt"/>
                  <a:ea typeface="+mn-ea"/>
                  <a:cs typeface="+mn-cs"/>
                </a:defRPr>
              </a:lvl6pPr>
              <a:lvl7pPr marL="2740091" algn="l" defTabSz="913366" rtl="0" eaLnBrk="1" latinLnBrk="0" hangingPunct="1">
                <a:defRPr sz="1800" kern="1200">
                  <a:solidFill>
                    <a:schemeClr val="tx1"/>
                  </a:solidFill>
                  <a:latin typeface="+mn-lt"/>
                  <a:ea typeface="+mn-ea"/>
                  <a:cs typeface="+mn-cs"/>
                </a:defRPr>
              </a:lvl7pPr>
              <a:lvl8pPr marL="3196775" algn="l" defTabSz="913366" rtl="0" eaLnBrk="1" latinLnBrk="0" hangingPunct="1">
                <a:defRPr sz="1800" kern="1200">
                  <a:solidFill>
                    <a:schemeClr val="tx1"/>
                  </a:solidFill>
                  <a:latin typeface="+mn-lt"/>
                  <a:ea typeface="+mn-ea"/>
                  <a:cs typeface="+mn-cs"/>
                </a:defRPr>
              </a:lvl8pPr>
              <a:lvl9pPr marL="3653456" algn="l" defTabSz="913366" rtl="0" eaLnBrk="1" latinLnBrk="0" hangingPunct="1">
                <a:defRPr sz="1800" kern="1200">
                  <a:solidFill>
                    <a:schemeClr val="tx1"/>
                  </a:solidFill>
                  <a:latin typeface="+mn-lt"/>
                  <a:ea typeface="+mn-ea"/>
                  <a:cs typeface="+mn-cs"/>
                </a:defRPr>
              </a:lvl9pPr>
            </a:lstStyle>
            <a:p>
              <a:pPr marL="0" marR="0" lvl="0" indent="0" algn="ctr" defTabSz="913366" rtl="0" eaLnBrk="1" fontAlgn="auto" latinLnBrk="0" hangingPunct="1">
                <a:lnSpc>
                  <a:spcPct val="100000"/>
                </a:lnSpc>
                <a:spcBef>
                  <a:spcPts val="0"/>
                </a:spcBef>
                <a:spcAft>
                  <a:spcPts val="1200"/>
                </a:spcAft>
                <a:buClrTx/>
                <a:buSzTx/>
                <a:buFontTx/>
                <a:buNone/>
                <a:tabLst/>
                <a:defRPr/>
              </a:pPr>
              <a:r>
                <a:rPr kumimoji="0" lang="en-US" sz="1600" b="1" i="0" u="none" strike="noStrike" kern="1200" cap="none" spc="0" normalizeH="0" baseline="0" noProof="0" dirty="0" smtClean="0">
                  <a:ln>
                    <a:noFill/>
                  </a:ln>
                  <a:solidFill>
                    <a:srgbClr val="1C1C1C"/>
                  </a:solidFill>
                  <a:effectLst>
                    <a:outerShdw blurRad="38100" dist="38100" dir="2700000" algn="tl">
                      <a:srgbClr val="000000">
                        <a:alpha val="43137"/>
                      </a:srgbClr>
                    </a:outerShdw>
                  </a:effectLst>
                  <a:uLnTx/>
                  <a:uFillTx/>
                  <a:latin typeface="Arial"/>
                  <a:ea typeface="+mn-ea"/>
                  <a:cs typeface="+mn-cs"/>
                </a:rPr>
                <a:t>Cloud</a:t>
              </a:r>
              <a:r>
                <a:rPr kumimoji="0" lang="en-US" sz="1600" b="1" i="0" u="none" strike="noStrike" kern="1200" cap="none" spc="0" normalizeH="0" noProof="0" dirty="0" smtClean="0">
                  <a:ln>
                    <a:noFill/>
                  </a:ln>
                  <a:solidFill>
                    <a:srgbClr val="1C1C1C"/>
                  </a:solidFill>
                  <a:effectLst>
                    <a:outerShdw blurRad="38100" dist="38100" dir="2700000" algn="tl">
                      <a:srgbClr val="000000">
                        <a:alpha val="43137"/>
                      </a:srgbClr>
                    </a:outerShdw>
                  </a:effectLst>
                  <a:uLnTx/>
                  <a:uFillTx/>
                  <a:latin typeface="Arial"/>
                  <a:ea typeface="+mn-ea"/>
                  <a:cs typeface="+mn-cs"/>
                </a:rPr>
                <a:t> Intelligence</a:t>
              </a:r>
              <a:endParaRPr kumimoji="0" lang="en-US" sz="1600" b="1" i="0" u="none" strike="noStrike" kern="1200" cap="none" spc="0" normalizeH="0" baseline="0" noProof="0" dirty="0">
                <a:ln>
                  <a:noFill/>
                </a:ln>
                <a:solidFill>
                  <a:srgbClr val="1C1C1C"/>
                </a:solidFill>
                <a:effectLst>
                  <a:outerShdw blurRad="38100" dist="38100" dir="2700000" algn="tl">
                    <a:srgbClr val="000000">
                      <a:alpha val="43137"/>
                    </a:srgbClr>
                  </a:outerShdw>
                </a:effectLst>
                <a:uLnTx/>
                <a:uFillTx/>
                <a:latin typeface="Arial"/>
                <a:ea typeface="+mn-ea"/>
                <a:cs typeface="+mn-cs"/>
              </a:endParaRPr>
            </a:p>
            <a:p>
              <a:pPr marL="0" marR="0" lvl="0" indent="0" algn="ctr" defTabSz="913366" rtl="0" eaLnBrk="1" fontAlgn="auto" latinLnBrk="0" hangingPunct="1">
                <a:lnSpc>
                  <a:spcPct val="100000"/>
                </a:lnSpc>
                <a:spcBef>
                  <a:spcPts val="0"/>
                </a:spcBef>
                <a:spcAft>
                  <a:spcPts val="1200"/>
                </a:spcAft>
                <a:buClrTx/>
                <a:buSzTx/>
                <a:buFontTx/>
                <a:buNone/>
                <a:tabLst/>
                <a:defRPr/>
              </a:pPr>
              <a:r>
                <a:rPr kumimoji="0" lang="en-US" sz="1600" b="1" i="0" u="none" strike="noStrike" kern="1200" cap="none" spc="0" normalizeH="0" baseline="0" noProof="0" dirty="0" smtClean="0">
                  <a:ln>
                    <a:noFill/>
                  </a:ln>
                  <a:solidFill>
                    <a:srgbClr val="1C1C1C"/>
                  </a:solidFill>
                  <a:effectLst>
                    <a:outerShdw blurRad="38100" dist="38100" dir="2700000" algn="tl">
                      <a:srgbClr val="000000">
                        <a:alpha val="43137"/>
                      </a:srgbClr>
                    </a:outerShdw>
                  </a:effectLst>
                  <a:uLnTx/>
                  <a:uFillTx/>
                  <a:latin typeface="Arial"/>
                  <a:ea typeface="+mn-ea"/>
                  <a:cs typeface="+mn-cs"/>
                </a:rPr>
                <a:t>Common Policy</a:t>
              </a:r>
            </a:p>
            <a:p>
              <a:pPr marL="0" marR="0" lvl="0" indent="0" algn="ctr" defTabSz="913366" rtl="0" eaLnBrk="1" fontAlgn="auto" latinLnBrk="0" hangingPunct="1">
                <a:lnSpc>
                  <a:spcPct val="100000"/>
                </a:lnSpc>
                <a:spcBef>
                  <a:spcPts val="0"/>
                </a:spcBef>
                <a:spcAft>
                  <a:spcPts val="1200"/>
                </a:spcAft>
                <a:buClrTx/>
                <a:buSzTx/>
                <a:buFontTx/>
                <a:buNone/>
                <a:tabLst/>
                <a:defRPr/>
              </a:pPr>
              <a:r>
                <a:rPr kumimoji="0" lang="en-US" sz="1600" b="1" i="0" u="none" strike="noStrike" kern="1200" cap="none" spc="0" normalizeH="0" baseline="0" noProof="0" dirty="0" smtClean="0">
                  <a:ln>
                    <a:noFill/>
                  </a:ln>
                  <a:solidFill>
                    <a:srgbClr val="1C1C1C"/>
                  </a:solidFill>
                  <a:effectLst>
                    <a:outerShdw blurRad="38100" dist="38100" dir="2700000" algn="tl">
                      <a:srgbClr val="000000">
                        <a:alpha val="43137"/>
                      </a:srgbClr>
                    </a:outerShdw>
                  </a:effectLst>
                  <a:uLnTx/>
                  <a:uFillTx/>
                  <a:latin typeface="Arial"/>
                  <a:ea typeface="+mn-ea"/>
                  <a:cs typeface="+mn-cs"/>
                </a:rPr>
                <a:t>Network Enforced</a:t>
              </a:r>
              <a:endParaRPr kumimoji="0" lang="en-US" sz="1600" b="1" i="0" u="none" strike="noStrike" kern="1200" cap="none" spc="0" normalizeH="0" baseline="0" noProof="0" dirty="0">
                <a:ln>
                  <a:noFill/>
                </a:ln>
                <a:solidFill>
                  <a:srgbClr val="1C1C1C"/>
                </a:solidFill>
                <a:effectLst>
                  <a:outerShdw blurRad="38100" dist="38100" dir="2700000" algn="tl">
                    <a:srgbClr val="000000">
                      <a:alpha val="43137"/>
                    </a:srgbClr>
                  </a:outerShdw>
                </a:effectLst>
                <a:uLnTx/>
                <a:uFillTx/>
                <a:latin typeface="Arial"/>
                <a:ea typeface="+mn-ea"/>
                <a:cs typeface="+mn-cs"/>
              </a:endParaRPr>
            </a:p>
          </p:txBody>
        </p:sp>
      </p:grpSp>
      <p:sp>
        <p:nvSpPr>
          <p:cNvPr id="4" name="TextBox 3"/>
          <p:cNvSpPr txBox="1"/>
          <p:nvPr/>
        </p:nvSpPr>
        <p:spPr>
          <a:xfrm>
            <a:off x="250394" y="1391739"/>
            <a:ext cx="4817044" cy="4996240"/>
          </a:xfrm>
          <a:prstGeom prst="rect">
            <a:avLst/>
          </a:prstGeom>
          <a:noFill/>
        </p:spPr>
        <p:txBody>
          <a:bodyPr wrap="square" rtlCol="0">
            <a:spAutoFit/>
          </a:bodyPr>
          <a:lstStyle/>
          <a:p>
            <a:pPr>
              <a:lnSpc>
                <a:spcPct val="110000"/>
              </a:lnSpc>
            </a:pPr>
            <a:r>
              <a:rPr lang="en-US" sz="2800" dirty="0" smtClean="0"/>
              <a:t>Securely Accelerate Your Business</a:t>
            </a:r>
            <a:endParaRPr lang="en-US" dirty="0" smtClean="0"/>
          </a:p>
          <a:p>
            <a:pPr>
              <a:lnSpc>
                <a:spcPct val="110000"/>
              </a:lnSpc>
            </a:pPr>
            <a:r>
              <a:rPr lang="en-US" dirty="0" smtClean="0"/>
              <a:t>Network Security</a:t>
            </a:r>
          </a:p>
          <a:p>
            <a:pPr marL="342900" indent="-342900">
              <a:lnSpc>
                <a:spcPct val="110000"/>
              </a:lnSpc>
              <a:buFont typeface="Arial"/>
              <a:buChar char="•"/>
            </a:pPr>
            <a:r>
              <a:rPr lang="en-US" sz="2000" dirty="0" smtClean="0"/>
              <a:t>ASA-X Next Generation Firewalls</a:t>
            </a:r>
          </a:p>
          <a:p>
            <a:pPr marL="342900" indent="-342900">
              <a:lnSpc>
                <a:spcPct val="110000"/>
              </a:lnSpc>
              <a:buFont typeface="Arial"/>
              <a:buChar char="•"/>
            </a:pPr>
            <a:r>
              <a:rPr lang="en-US" sz="2000" dirty="0" smtClean="0"/>
              <a:t>Network Intrusion Prevention</a:t>
            </a:r>
          </a:p>
          <a:p>
            <a:pPr marL="342900" indent="-342900">
              <a:lnSpc>
                <a:spcPct val="110000"/>
              </a:lnSpc>
              <a:buFont typeface="Arial"/>
              <a:buChar char="•"/>
            </a:pPr>
            <a:r>
              <a:rPr lang="en-US" sz="2000" dirty="0" smtClean="0"/>
              <a:t>Data Center Protection</a:t>
            </a:r>
          </a:p>
          <a:p>
            <a:pPr>
              <a:lnSpc>
                <a:spcPct val="110000"/>
              </a:lnSpc>
            </a:pPr>
            <a:r>
              <a:rPr lang="en-US" dirty="0" smtClean="0"/>
              <a:t>Content Security</a:t>
            </a:r>
          </a:p>
          <a:p>
            <a:pPr marL="342900" indent="-342900">
              <a:lnSpc>
                <a:spcPct val="110000"/>
              </a:lnSpc>
              <a:buFont typeface="Arial"/>
              <a:buChar char="•"/>
            </a:pPr>
            <a:r>
              <a:rPr lang="en-US" sz="2000" dirty="0" smtClean="0"/>
              <a:t>Web Security</a:t>
            </a:r>
          </a:p>
          <a:p>
            <a:pPr marL="342900" indent="-342900">
              <a:lnSpc>
                <a:spcPct val="110000"/>
              </a:lnSpc>
              <a:buFont typeface="Arial"/>
              <a:buChar char="•"/>
            </a:pPr>
            <a:r>
              <a:rPr lang="en-US" sz="2000" dirty="0" smtClean="0"/>
              <a:t>E-mail Security</a:t>
            </a:r>
          </a:p>
          <a:p>
            <a:pPr marL="342900" indent="-342900">
              <a:lnSpc>
                <a:spcPct val="110000"/>
              </a:lnSpc>
              <a:buFont typeface="Arial"/>
              <a:buChar char="•"/>
            </a:pPr>
            <a:r>
              <a:rPr lang="en-US" sz="2000" dirty="0" smtClean="0"/>
              <a:t>Cloud and Appliance options</a:t>
            </a:r>
          </a:p>
          <a:p>
            <a:pPr>
              <a:lnSpc>
                <a:spcPct val="110000"/>
              </a:lnSpc>
            </a:pPr>
            <a:r>
              <a:rPr lang="en-US" dirty="0" smtClean="0"/>
              <a:t>Secure Mobility</a:t>
            </a:r>
          </a:p>
          <a:p>
            <a:pPr marL="342900" indent="-342900">
              <a:lnSpc>
                <a:spcPct val="110000"/>
              </a:lnSpc>
              <a:buFont typeface="Arial"/>
              <a:buChar char="•"/>
            </a:pPr>
            <a:r>
              <a:rPr lang="en-US" sz="2000" dirty="0" smtClean="0"/>
              <a:t>Identity Services Engine</a:t>
            </a:r>
          </a:p>
          <a:p>
            <a:pPr marL="342900" indent="-342900">
              <a:lnSpc>
                <a:spcPct val="110000"/>
              </a:lnSpc>
              <a:buFont typeface="Arial"/>
              <a:buChar char="•"/>
            </a:pPr>
            <a:r>
              <a:rPr lang="en-US" sz="2000" dirty="0" smtClean="0"/>
              <a:t>Network Access Control</a:t>
            </a:r>
          </a:p>
          <a:p>
            <a:pPr marL="342900" indent="-342900">
              <a:lnSpc>
                <a:spcPct val="110000"/>
              </a:lnSpc>
              <a:buFont typeface="Arial"/>
              <a:buChar char="•"/>
            </a:pPr>
            <a:r>
              <a:rPr lang="en-US" sz="2000" dirty="0" err="1" smtClean="0"/>
              <a:t>AnyConnect</a:t>
            </a:r>
            <a:r>
              <a:rPr lang="en-US" sz="2000" dirty="0" smtClean="0"/>
              <a:t> VPN</a:t>
            </a:r>
            <a:endParaRPr lang="en-US" sz="2000" dirty="0"/>
          </a:p>
        </p:txBody>
      </p:sp>
      <p:cxnSp>
        <p:nvCxnSpPr>
          <p:cNvPr id="23" name="Straight Connector 22"/>
          <p:cNvCxnSpPr/>
          <p:nvPr/>
        </p:nvCxnSpPr>
        <p:spPr>
          <a:xfrm>
            <a:off x="6323" y="1171512"/>
            <a:ext cx="9144000" cy="0"/>
          </a:xfrm>
          <a:prstGeom prst="line">
            <a:avLst/>
          </a:prstGeom>
          <a:ln>
            <a:gradFill flip="none" rotWithShape="1">
              <a:gsLst>
                <a:gs pos="0">
                  <a:srgbClr val="000000"/>
                </a:gs>
                <a:gs pos="100000">
                  <a:srgbClr val="000000"/>
                </a:gs>
                <a:gs pos="20000">
                  <a:schemeClr val="bg1">
                    <a:lumMod val="75000"/>
                  </a:schemeClr>
                </a:gs>
                <a:gs pos="80000">
                  <a:schemeClr val="bg1">
                    <a:lumMod val="75000"/>
                  </a:schemeClr>
                </a:gs>
                <a:gs pos="51000">
                  <a:schemeClr val="bg1"/>
                </a:gs>
              </a:gsLst>
              <a:lin ang="0" scaled="1"/>
              <a:tileRect/>
            </a:gra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291845917"/>
      </p:ext>
    </p:extLst>
  </p:cSld>
  <p:clrMapOvr>
    <a:masterClrMapping/>
  </p:clrMapOvr>
  <p:transition>
    <p:wipe dir="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7" name="Picture 66" descr="G2.jpg"/>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a:off x="0" y="1171512"/>
            <a:ext cx="9144000" cy="5686488"/>
          </a:xfrm>
          <a:prstGeom prst="rect">
            <a:avLst/>
          </a:prstGeom>
        </p:spPr>
      </p:pic>
      <p:sp>
        <p:nvSpPr>
          <p:cNvPr id="11" name="Title 1"/>
          <p:cNvSpPr>
            <a:spLocks noGrp="1"/>
          </p:cNvSpPr>
          <p:nvPr>
            <p:ph type="title"/>
          </p:nvPr>
        </p:nvSpPr>
        <p:spPr>
          <a:xfrm>
            <a:off x="229702" y="202545"/>
            <a:ext cx="8588861" cy="838200"/>
          </a:xfrm>
        </p:spPr>
        <p:txBody>
          <a:bodyPr/>
          <a:lstStyle/>
          <a:p>
            <a:r>
              <a:rPr lang="en-US" dirty="0" smtClean="0">
                <a:solidFill>
                  <a:schemeClr val="bg1"/>
                </a:solidFill>
              </a:rPr>
              <a:t>Smart Solutions for Midsize Customers</a:t>
            </a:r>
            <a:endParaRPr lang="en-US" sz="2800" dirty="0">
              <a:solidFill>
                <a:srgbClr val="FF0000"/>
              </a:solidFill>
            </a:endParaRPr>
          </a:p>
        </p:txBody>
      </p:sp>
      <p:cxnSp>
        <p:nvCxnSpPr>
          <p:cNvPr id="27" name="Straight Connector 26"/>
          <p:cNvCxnSpPr/>
          <p:nvPr/>
        </p:nvCxnSpPr>
        <p:spPr>
          <a:xfrm>
            <a:off x="6323" y="1171512"/>
            <a:ext cx="9144000" cy="0"/>
          </a:xfrm>
          <a:prstGeom prst="line">
            <a:avLst/>
          </a:prstGeom>
          <a:ln>
            <a:gradFill flip="none" rotWithShape="1">
              <a:gsLst>
                <a:gs pos="0">
                  <a:srgbClr val="000000"/>
                </a:gs>
                <a:gs pos="100000">
                  <a:srgbClr val="000000"/>
                </a:gs>
                <a:gs pos="20000">
                  <a:schemeClr val="bg1">
                    <a:lumMod val="75000"/>
                  </a:schemeClr>
                </a:gs>
                <a:gs pos="80000">
                  <a:schemeClr val="bg1">
                    <a:lumMod val="75000"/>
                  </a:schemeClr>
                </a:gs>
                <a:gs pos="51000">
                  <a:schemeClr val="bg1"/>
                </a:gs>
              </a:gsLst>
              <a:lin ang="0" scaled="1"/>
              <a:tileRect/>
            </a:gradFill>
          </a:ln>
        </p:spPr>
        <p:style>
          <a:lnRef idx="2">
            <a:schemeClr val="accent1"/>
          </a:lnRef>
          <a:fillRef idx="0">
            <a:schemeClr val="accent1"/>
          </a:fillRef>
          <a:effectRef idx="1">
            <a:schemeClr val="accent1"/>
          </a:effectRef>
          <a:fontRef idx="minor">
            <a:schemeClr val="tx1"/>
          </a:fontRef>
        </p:style>
      </p:cxnSp>
      <p:grpSp>
        <p:nvGrpSpPr>
          <p:cNvPr id="29" name="Group 28"/>
          <p:cNvGrpSpPr/>
          <p:nvPr/>
        </p:nvGrpSpPr>
        <p:grpSpPr>
          <a:xfrm>
            <a:off x="588802" y="1538236"/>
            <a:ext cx="7787168" cy="4574350"/>
            <a:chOff x="588802" y="1538236"/>
            <a:chExt cx="7787168" cy="4574350"/>
          </a:xfrm>
        </p:grpSpPr>
        <p:grpSp>
          <p:nvGrpSpPr>
            <p:cNvPr id="32" name="Group 31"/>
            <p:cNvGrpSpPr/>
            <p:nvPr/>
          </p:nvGrpSpPr>
          <p:grpSpPr>
            <a:xfrm>
              <a:off x="596900" y="4736980"/>
              <a:ext cx="7708900" cy="1375606"/>
              <a:chOff x="596900" y="4736980"/>
              <a:chExt cx="7708900" cy="1375606"/>
            </a:xfrm>
          </p:grpSpPr>
          <p:pic>
            <p:nvPicPr>
              <p:cNvPr id="63" name="Picture 62" descr="1.png"/>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596900" y="4736980"/>
                <a:ext cx="7708900" cy="613520"/>
              </a:xfrm>
              <a:prstGeom prst="rect">
                <a:avLst/>
              </a:prstGeom>
            </p:spPr>
          </p:pic>
          <p:sp>
            <p:nvSpPr>
              <p:cNvPr id="64" name="Rectangle 63"/>
              <p:cNvSpPr>
                <a:spLocks noChangeAspect="1"/>
              </p:cNvSpPr>
              <p:nvPr/>
            </p:nvSpPr>
            <p:spPr>
              <a:xfrm>
                <a:off x="614742" y="5326453"/>
                <a:ext cx="7670489" cy="786133"/>
              </a:xfrm>
              <a:prstGeom prst="rect">
                <a:avLst/>
              </a:prstGeom>
              <a:gradFill flip="none" rotWithShape="1">
                <a:gsLst>
                  <a:gs pos="48000">
                    <a:srgbClr val="0F3C56"/>
                  </a:gs>
                  <a:gs pos="96000">
                    <a:srgbClr val="145276"/>
                  </a:gs>
                </a:gsLst>
                <a:lin ang="16200000" scaled="0"/>
                <a:tileRect/>
              </a:gradFill>
              <a:ln>
                <a:noFill/>
              </a:ln>
              <a:effectLst>
                <a:outerShdw blurRad="50800" dist="38100" dir="5400000" algn="t"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lIns="145029" tIns="72516" rIns="145029" bIns="72516" anchor="ctr"/>
              <a:lstStyle/>
              <a:p>
                <a:pPr algn="ctr" defTabSz="1624650" fontAlgn="auto">
                  <a:spcBef>
                    <a:spcPts val="0"/>
                  </a:spcBef>
                  <a:spcAft>
                    <a:spcPts val="0"/>
                  </a:spcAft>
                  <a:defRPr/>
                </a:pPr>
                <a:r>
                  <a:rPr lang="en-US" sz="1400" b="1" dirty="0" smtClean="0">
                    <a:solidFill>
                      <a:schemeClr val="bg1"/>
                    </a:solidFill>
                    <a:cs typeface="Arial Black"/>
                  </a:rPr>
                  <a:t>SERVICES</a:t>
                </a:r>
              </a:p>
              <a:p>
                <a:pPr algn="ctr" defTabSz="1624650" fontAlgn="auto">
                  <a:spcBef>
                    <a:spcPts val="0"/>
                  </a:spcBef>
                  <a:spcAft>
                    <a:spcPts val="0"/>
                  </a:spcAft>
                  <a:defRPr/>
                </a:pPr>
                <a:r>
                  <a:rPr lang="en-US" sz="1400" dirty="0" smtClean="0">
                    <a:solidFill>
                      <a:schemeClr val="bg1"/>
                    </a:solidFill>
                    <a:cs typeface="Arial Black"/>
                  </a:rPr>
                  <a:t>Software</a:t>
                </a:r>
                <a:r>
                  <a:rPr lang="en-US" sz="1400" dirty="0">
                    <a:solidFill>
                      <a:schemeClr val="bg1"/>
                    </a:solidFill>
                    <a:cs typeface="Arial Black"/>
                  </a:rPr>
                  <a:t>-enabled professional services delivered by Cisco partners </a:t>
                </a:r>
              </a:p>
              <a:p>
                <a:pPr algn="ctr" defTabSz="1624650" fontAlgn="auto">
                  <a:spcBef>
                    <a:spcPts val="0"/>
                  </a:spcBef>
                  <a:spcAft>
                    <a:spcPts val="0"/>
                  </a:spcAft>
                  <a:defRPr/>
                </a:pPr>
                <a:r>
                  <a:rPr lang="en-US" sz="1400" dirty="0">
                    <a:solidFill>
                      <a:schemeClr val="bg1"/>
                    </a:solidFill>
                    <a:cs typeface="Arial Black"/>
                  </a:rPr>
                  <a:t>Proactive maintenance support delivered by Cisco partners; Cisco SMARTnet Service</a:t>
                </a:r>
              </a:p>
            </p:txBody>
          </p:sp>
        </p:grpSp>
        <p:sp>
          <p:nvSpPr>
            <p:cNvPr id="33" name="Rectangle 32"/>
            <p:cNvSpPr/>
            <p:nvPr/>
          </p:nvSpPr>
          <p:spPr>
            <a:xfrm>
              <a:off x="1885010" y="2194560"/>
              <a:ext cx="5226543" cy="650615"/>
            </a:xfrm>
            <a:prstGeom prst="rect">
              <a:avLst/>
            </a:prstGeom>
            <a:gradFill flip="none" rotWithShape="1">
              <a:gsLst>
                <a:gs pos="20000">
                  <a:schemeClr val="tx2"/>
                </a:gs>
                <a:gs pos="100000">
                  <a:schemeClr val="tx2">
                    <a:lumMod val="40000"/>
                    <a:lumOff val="60000"/>
                  </a:schemeClr>
                </a:gs>
              </a:gsLst>
              <a:lin ang="16200000" scaled="0"/>
              <a:tileRect/>
            </a:gradFill>
            <a:ln>
              <a:noFill/>
            </a:ln>
            <a:effectLst>
              <a:outerShdw blurRad="76200" dist="50800" dir="5400000" algn="ctr" rotWithShape="0">
                <a:srgbClr val="000000">
                  <a:alpha val="27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p>
          </p:txBody>
        </p:sp>
        <p:sp>
          <p:nvSpPr>
            <p:cNvPr id="34" name="Text Box 9" descr="14872_11_2008 _Bates_C-Scape"/>
            <p:cNvSpPr txBox="1">
              <a:spLocks noChangeAspect="1" noChangeArrowheads="1"/>
            </p:cNvSpPr>
            <p:nvPr/>
          </p:nvSpPr>
          <p:spPr bwMode="auto">
            <a:xfrm>
              <a:off x="1920240" y="2311737"/>
              <a:ext cx="5191313" cy="411138"/>
            </a:xfrm>
            <a:prstGeom prst="rect">
              <a:avLst/>
            </a:prstGeom>
            <a:noFill/>
            <a:ln w="9525">
              <a:noFill/>
              <a:miter lim="800000"/>
              <a:headEnd/>
              <a:tailEnd/>
            </a:ln>
            <a:effectLst/>
          </p:spPr>
          <p:txBody>
            <a:bodyPr wrap="square" lIns="0" tIns="0" rIns="0" bIns="0" anchor="ctr">
              <a:prstTxWarp prst="textNoShape">
                <a:avLst/>
              </a:prstTxWarp>
              <a:spAutoFit/>
            </a:bodyPr>
            <a:lstStyle/>
            <a:p>
              <a:pPr indent="-920078" algn="ctr" defTabSz="1637455" eaLnBrk="0" fontAlgn="auto" hangingPunct="0">
                <a:lnSpc>
                  <a:spcPct val="95000"/>
                </a:lnSpc>
                <a:spcBef>
                  <a:spcPts val="0"/>
                </a:spcBef>
                <a:spcAft>
                  <a:spcPts val="0"/>
                </a:spcAft>
                <a:buClr>
                  <a:srgbClr val="0183B7"/>
                </a:buClr>
                <a:buSzPct val="100000"/>
              </a:pPr>
              <a:r>
                <a:rPr lang="en-US" sz="1400" b="1" dirty="0" smtClean="0">
                  <a:solidFill>
                    <a:srgbClr val="4B4D4E"/>
                  </a:solidFill>
                  <a:latin typeface="Arial"/>
                  <a:ea typeface="ＭＳ Ｐゴシック" charset="-128"/>
                  <a:cs typeface="ＭＳ Ｐゴシック" charset="-128"/>
                </a:rPr>
                <a:t>Cisco Powered Clouds &amp; MS</a:t>
              </a:r>
            </a:p>
            <a:p>
              <a:pPr indent="-920078" algn="ctr" defTabSz="1637455" eaLnBrk="0" fontAlgn="auto" hangingPunct="0">
                <a:lnSpc>
                  <a:spcPct val="95000"/>
                </a:lnSpc>
                <a:spcBef>
                  <a:spcPts val="0"/>
                </a:spcBef>
                <a:spcAft>
                  <a:spcPts val="0"/>
                </a:spcAft>
                <a:buClr>
                  <a:srgbClr val="0183B7"/>
                </a:buClr>
                <a:buSzPct val="100000"/>
              </a:pPr>
              <a:r>
                <a:rPr lang="en-US" sz="1400" b="1" dirty="0" smtClean="0">
                  <a:solidFill>
                    <a:srgbClr val="4B4D4E"/>
                  </a:solidFill>
                  <a:latin typeface="Arial"/>
                  <a:ea typeface="ＭＳ Ｐゴシック" charset="-128"/>
                  <a:cs typeface="ＭＳ Ｐゴシック" charset="-128"/>
                </a:rPr>
                <a:t>Partner Delivered</a:t>
              </a:r>
            </a:p>
          </p:txBody>
        </p:sp>
        <p:grpSp>
          <p:nvGrpSpPr>
            <p:cNvPr id="41" name="Group 40"/>
            <p:cNvGrpSpPr/>
            <p:nvPr/>
          </p:nvGrpSpPr>
          <p:grpSpPr>
            <a:xfrm>
              <a:off x="932189" y="3212629"/>
              <a:ext cx="7145476" cy="2150874"/>
              <a:chOff x="1242601" y="2784796"/>
              <a:chExt cx="9524821" cy="2150874"/>
            </a:xfrm>
          </p:grpSpPr>
          <p:sp>
            <p:nvSpPr>
              <p:cNvPr id="61" name="Text Box 9" descr="14872_11_2008 _Bates_C-Scape"/>
              <p:cNvSpPr txBox="1">
                <a:spLocks noChangeAspect="1" noChangeArrowheads="1"/>
              </p:cNvSpPr>
              <p:nvPr/>
            </p:nvSpPr>
            <p:spPr bwMode="auto">
              <a:xfrm rot="16200000">
                <a:off x="349071" y="3678326"/>
                <a:ext cx="2137834" cy="350774"/>
              </a:xfrm>
              <a:prstGeom prst="rect">
                <a:avLst/>
              </a:prstGeom>
              <a:noFill/>
              <a:ln w="9525">
                <a:noFill/>
                <a:miter lim="800000"/>
                <a:headEnd/>
                <a:tailEnd/>
              </a:ln>
              <a:effectLst/>
            </p:spPr>
            <p:txBody>
              <a:bodyPr lIns="0" tIns="0" rIns="0" bIns="0" anchor="ctr">
                <a:prstTxWarp prst="textNoShape">
                  <a:avLst/>
                </a:prstTxWarp>
                <a:spAutoFit/>
              </a:bodyPr>
              <a:lstStyle/>
              <a:p>
                <a:pPr indent="-920078" algn="ctr" defTabSz="1637455" eaLnBrk="0" fontAlgn="auto" hangingPunct="0">
                  <a:lnSpc>
                    <a:spcPct val="95000"/>
                  </a:lnSpc>
                  <a:spcBef>
                    <a:spcPts val="0"/>
                  </a:spcBef>
                  <a:spcAft>
                    <a:spcPts val="0"/>
                  </a:spcAft>
                  <a:buClr>
                    <a:srgbClr val="0183B7"/>
                  </a:buClr>
                  <a:buSzPct val="100000"/>
                </a:pPr>
                <a:r>
                  <a:rPr lang="en-US" dirty="0" smtClean="0">
                    <a:solidFill>
                      <a:schemeClr val="tx2"/>
                    </a:solidFill>
                    <a:latin typeface="Arial"/>
                    <a:ea typeface="ＭＳ Ｐゴシック" charset="-128"/>
                    <a:cs typeface="ＭＳ Ｐゴシック" charset="-128"/>
                  </a:rPr>
                  <a:t>Right Size</a:t>
                </a:r>
                <a:endParaRPr lang="en-US" dirty="0">
                  <a:solidFill>
                    <a:schemeClr val="tx2"/>
                  </a:solidFill>
                  <a:latin typeface="Arial"/>
                  <a:ea typeface="ＭＳ Ｐゴシック" charset="-128"/>
                  <a:cs typeface="ＭＳ Ｐゴシック" charset="-128"/>
                </a:endParaRPr>
              </a:p>
            </p:txBody>
          </p:sp>
          <p:sp>
            <p:nvSpPr>
              <p:cNvPr id="62" name="Text Box 9" descr="14872_11_2008 _Bates_C-Scape"/>
              <p:cNvSpPr txBox="1">
                <a:spLocks noChangeAspect="1" noChangeArrowheads="1"/>
              </p:cNvSpPr>
              <p:nvPr/>
            </p:nvSpPr>
            <p:spPr bwMode="auto">
              <a:xfrm rot="5400000">
                <a:off x="9523118" y="3691366"/>
                <a:ext cx="2137834" cy="350774"/>
              </a:xfrm>
              <a:prstGeom prst="rect">
                <a:avLst/>
              </a:prstGeom>
              <a:noFill/>
              <a:ln w="9525">
                <a:noFill/>
                <a:miter lim="800000"/>
                <a:headEnd/>
                <a:tailEnd/>
              </a:ln>
              <a:effectLst/>
            </p:spPr>
            <p:txBody>
              <a:bodyPr lIns="0" tIns="0" rIns="0" bIns="0" anchor="ctr">
                <a:prstTxWarp prst="textNoShape">
                  <a:avLst/>
                </a:prstTxWarp>
                <a:spAutoFit/>
              </a:bodyPr>
              <a:lstStyle/>
              <a:p>
                <a:pPr indent="-920078" algn="ctr" defTabSz="1637455" eaLnBrk="0" fontAlgn="auto" hangingPunct="0">
                  <a:lnSpc>
                    <a:spcPct val="95000"/>
                  </a:lnSpc>
                  <a:spcBef>
                    <a:spcPts val="0"/>
                  </a:spcBef>
                  <a:spcAft>
                    <a:spcPts val="0"/>
                  </a:spcAft>
                  <a:buClr>
                    <a:srgbClr val="0183B7"/>
                  </a:buClr>
                  <a:buSzPct val="100000"/>
                </a:pPr>
                <a:r>
                  <a:rPr lang="en-US" dirty="0" smtClean="0">
                    <a:solidFill>
                      <a:schemeClr val="tx2"/>
                    </a:solidFill>
                    <a:latin typeface="Arial"/>
                    <a:ea typeface="ＭＳ Ｐゴシック" charset="-128"/>
                    <a:cs typeface="ＭＳ Ｐゴシック" charset="-128"/>
                  </a:rPr>
                  <a:t>Right Size</a:t>
                </a:r>
                <a:endParaRPr lang="en-US" dirty="0">
                  <a:solidFill>
                    <a:schemeClr val="tx2"/>
                  </a:solidFill>
                  <a:latin typeface="Arial"/>
                  <a:ea typeface="ＭＳ Ｐゴシック" charset="-128"/>
                  <a:cs typeface="ＭＳ Ｐゴシック" charset="-128"/>
                </a:endParaRPr>
              </a:p>
            </p:txBody>
          </p:sp>
        </p:grpSp>
        <p:pic>
          <p:nvPicPr>
            <p:cNvPr id="42" name="Picture 41" descr="Device_cloud_white_3041_default_256.png"/>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6577999" y="1538236"/>
              <a:ext cx="1797971" cy="1637107"/>
            </a:xfrm>
            <a:prstGeom prst="rect">
              <a:avLst/>
            </a:prstGeom>
          </p:spPr>
        </p:pic>
        <p:pic>
          <p:nvPicPr>
            <p:cNvPr id="50" name="Picture 49" descr="Device_cloud_white_3041_default_256.png"/>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588802" y="1664211"/>
              <a:ext cx="1843026" cy="1491242"/>
            </a:xfrm>
            <a:prstGeom prst="rect">
              <a:avLst/>
            </a:prstGeom>
          </p:spPr>
        </p:pic>
        <p:sp>
          <p:nvSpPr>
            <p:cNvPr id="51" name="TextBox 50"/>
            <p:cNvSpPr txBox="1"/>
            <p:nvPr/>
          </p:nvSpPr>
          <p:spPr>
            <a:xfrm>
              <a:off x="6768261" y="2093761"/>
              <a:ext cx="1434578" cy="738664"/>
            </a:xfrm>
            <a:prstGeom prst="rect">
              <a:avLst/>
            </a:prstGeom>
            <a:noFill/>
          </p:spPr>
          <p:txBody>
            <a:bodyPr wrap="square" rtlCol="0">
              <a:spAutoFit/>
            </a:bodyPr>
            <a:lstStyle/>
            <a:p>
              <a:pPr algn="ctr"/>
              <a:r>
                <a:rPr lang="en-US" sz="1400" dirty="0" smtClean="0">
                  <a:solidFill>
                    <a:schemeClr val="accent1"/>
                  </a:solidFill>
                </a:rPr>
                <a:t>Network as </a:t>
              </a:r>
            </a:p>
            <a:p>
              <a:pPr algn="ctr"/>
              <a:r>
                <a:rPr lang="en-US" sz="1400" dirty="0" smtClean="0">
                  <a:solidFill>
                    <a:schemeClr val="accent1"/>
                  </a:solidFill>
                </a:rPr>
                <a:t>a Service           (Meraki - MSD) </a:t>
              </a:r>
              <a:endParaRPr lang="en-US" sz="1400" dirty="0">
                <a:solidFill>
                  <a:schemeClr val="accent1"/>
                </a:solidFill>
              </a:endParaRPr>
            </a:p>
          </p:txBody>
        </p:sp>
        <p:sp>
          <p:nvSpPr>
            <p:cNvPr id="52" name="TextBox 51"/>
            <p:cNvSpPr txBox="1"/>
            <p:nvPr/>
          </p:nvSpPr>
          <p:spPr>
            <a:xfrm>
              <a:off x="743173" y="2309205"/>
              <a:ext cx="1505809" cy="523220"/>
            </a:xfrm>
            <a:prstGeom prst="rect">
              <a:avLst/>
            </a:prstGeom>
            <a:noFill/>
          </p:spPr>
          <p:txBody>
            <a:bodyPr wrap="square" rtlCol="0">
              <a:spAutoFit/>
            </a:bodyPr>
            <a:lstStyle/>
            <a:p>
              <a:pPr algn="ctr"/>
              <a:r>
                <a:rPr lang="en-US" sz="1400" dirty="0" smtClean="0">
                  <a:solidFill>
                    <a:schemeClr val="accent1"/>
                  </a:solidFill>
                </a:rPr>
                <a:t>Collaboration </a:t>
              </a:r>
            </a:p>
            <a:p>
              <a:pPr algn="ctr"/>
              <a:r>
                <a:rPr lang="en-US" sz="1400" dirty="0" smtClean="0">
                  <a:solidFill>
                    <a:schemeClr val="accent1"/>
                  </a:solidFill>
                </a:rPr>
                <a:t>as a Service</a:t>
              </a:r>
              <a:endParaRPr lang="en-US" sz="1400" dirty="0">
                <a:solidFill>
                  <a:schemeClr val="accent1"/>
                </a:solidFill>
              </a:endParaRPr>
            </a:p>
          </p:txBody>
        </p:sp>
        <p:pic>
          <p:nvPicPr>
            <p:cNvPr id="53" name="Picture 52" descr="Device_cloud_white_3041_default_256.png"/>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5813918" y="2022460"/>
              <a:ext cx="1037306" cy="1037306"/>
            </a:xfrm>
            <a:prstGeom prst="rect">
              <a:avLst/>
            </a:prstGeom>
          </p:spPr>
        </p:pic>
        <p:sp>
          <p:nvSpPr>
            <p:cNvPr id="54" name="TextBox 53"/>
            <p:cNvSpPr txBox="1"/>
            <p:nvPr/>
          </p:nvSpPr>
          <p:spPr>
            <a:xfrm>
              <a:off x="5654822" y="2524648"/>
              <a:ext cx="1363503" cy="307777"/>
            </a:xfrm>
            <a:prstGeom prst="rect">
              <a:avLst/>
            </a:prstGeom>
            <a:noFill/>
          </p:spPr>
          <p:txBody>
            <a:bodyPr wrap="square" rtlCol="0">
              <a:spAutoFit/>
            </a:bodyPr>
            <a:lstStyle/>
            <a:p>
              <a:pPr algn="ctr"/>
              <a:r>
                <a:rPr lang="en-US" sz="1400" dirty="0" smtClean="0">
                  <a:solidFill>
                    <a:schemeClr val="accent1"/>
                  </a:solidFill>
                </a:rPr>
                <a:t>IaaS</a:t>
              </a:r>
              <a:endParaRPr lang="en-US" sz="1400" dirty="0">
                <a:solidFill>
                  <a:schemeClr val="accent1"/>
                </a:solidFill>
              </a:endParaRPr>
            </a:p>
          </p:txBody>
        </p:sp>
        <p:pic>
          <p:nvPicPr>
            <p:cNvPr id="55" name="Picture 54" descr="Device_cloud_white_3041_default_256.png"/>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2034719" y="1935378"/>
              <a:ext cx="1154867" cy="1154868"/>
            </a:xfrm>
            <a:prstGeom prst="rect">
              <a:avLst/>
            </a:prstGeom>
          </p:spPr>
        </p:pic>
        <p:sp>
          <p:nvSpPr>
            <p:cNvPr id="56" name="TextBox 55"/>
            <p:cNvSpPr txBox="1"/>
            <p:nvPr/>
          </p:nvSpPr>
          <p:spPr>
            <a:xfrm>
              <a:off x="1920240" y="2524648"/>
              <a:ext cx="1363503" cy="307777"/>
            </a:xfrm>
            <a:prstGeom prst="rect">
              <a:avLst/>
            </a:prstGeom>
            <a:noFill/>
          </p:spPr>
          <p:txBody>
            <a:bodyPr wrap="square" rtlCol="0">
              <a:spAutoFit/>
            </a:bodyPr>
            <a:lstStyle/>
            <a:p>
              <a:pPr algn="ctr"/>
              <a:r>
                <a:rPr lang="en-US" sz="1400" dirty="0" smtClean="0">
                  <a:solidFill>
                    <a:schemeClr val="accent1"/>
                  </a:solidFill>
                </a:rPr>
                <a:t>SaaS</a:t>
              </a:r>
              <a:endParaRPr lang="en-US" sz="1400" dirty="0">
                <a:solidFill>
                  <a:schemeClr val="accent1"/>
                </a:solidFill>
              </a:endParaRPr>
            </a:p>
          </p:txBody>
        </p:sp>
        <p:sp>
          <p:nvSpPr>
            <p:cNvPr id="57" name="Rectangle 56"/>
            <p:cNvSpPr/>
            <p:nvPr/>
          </p:nvSpPr>
          <p:spPr>
            <a:xfrm>
              <a:off x="1246509" y="3564637"/>
              <a:ext cx="6503545" cy="1618502"/>
            </a:xfrm>
            <a:prstGeom prst="rect">
              <a:avLst/>
            </a:prstGeom>
            <a:gradFill flip="none" rotWithShape="1">
              <a:gsLst>
                <a:gs pos="100000">
                  <a:schemeClr val="tx1"/>
                </a:gs>
                <a:gs pos="0">
                  <a:srgbClr val="005D85"/>
                </a:gs>
              </a:gsLst>
              <a:lin ang="162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p>
          </p:txBody>
        </p:sp>
        <p:sp>
          <p:nvSpPr>
            <p:cNvPr id="58" name="Rectangle 57"/>
            <p:cNvSpPr/>
            <p:nvPr/>
          </p:nvSpPr>
          <p:spPr>
            <a:xfrm>
              <a:off x="3480777" y="3650276"/>
              <a:ext cx="1878148" cy="1137504"/>
            </a:xfrm>
            <a:prstGeom prst="rect">
              <a:avLst/>
            </a:prstGeom>
            <a:noFill/>
            <a:ln w="31750" cap="flat" cmpd="sng" algn="ctr">
              <a:noFill/>
              <a:prstDash val="solid"/>
              <a:round/>
              <a:headEnd type="none" w="med" len="med"/>
              <a:tailEnd type="none" w="med" len="med"/>
            </a:ln>
            <a:effectLst>
              <a:outerShdw blurRad="63500" sx="102000" sy="102000" algn="ctr" rotWithShape="0">
                <a:prstClr val="black">
                  <a:alpha val="40000"/>
                </a:prstClr>
              </a:outerShdw>
            </a:effectLst>
          </p:spPr>
          <p:txBody>
            <a:bodyPr rot="0" spcFirstLastPara="0" vertOverflow="overflow" horzOverflow="overflow" vert="horz" wrap="square" lIns="82124" tIns="41061" rIns="82124" bIns="41061" numCol="1" spcCol="0" rtlCol="0" fromWordArt="0" anchor="t" anchorCtr="0" forceAA="0" compatLnSpc="1">
              <a:prstTxWarp prst="textNoShape">
                <a:avLst/>
              </a:prstTxWarp>
              <a:noAutofit/>
            </a:bodyPr>
            <a:lstStyle/>
            <a:p>
              <a:pPr algn="ctr" defTabSz="814388" eaLnBrk="0" hangingPunct="0">
                <a:lnSpc>
                  <a:spcPts val="1400"/>
                </a:lnSpc>
                <a:spcBef>
                  <a:spcPts val="700"/>
                </a:spcBef>
              </a:pPr>
              <a:r>
                <a:rPr lang="en-US" sz="1400" b="1" dirty="0" smtClean="0">
                  <a:solidFill>
                    <a:srgbClr val="FFFFFF"/>
                  </a:solidFill>
                </a:rPr>
                <a:t>DATA CENTER</a:t>
              </a:r>
              <a:endParaRPr lang="en-US" sz="1400" dirty="0" smtClean="0">
                <a:solidFill>
                  <a:srgbClr val="FFFFFF"/>
                </a:solidFill>
              </a:endParaRPr>
            </a:p>
            <a:p>
              <a:pPr marL="109538" indent="-109538" defTabSz="814388" eaLnBrk="0" hangingPunct="0">
                <a:lnSpc>
                  <a:spcPts val="1400"/>
                </a:lnSpc>
                <a:spcBef>
                  <a:spcPts val="700"/>
                </a:spcBef>
                <a:spcAft>
                  <a:spcPts val="600"/>
                </a:spcAft>
                <a:buFont typeface="Arial" pitchFamily="34" charset="0"/>
                <a:buChar char="•"/>
              </a:pPr>
              <a:r>
                <a:rPr lang="en-US" sz="1400" dirty="0" smtClean="0">
                  <a:solidFill>
                    <a:srgbClr val="FFFFFF"/>
                  </a:solidFill>
                </a:rPr>
                <a:t>Unified Computing</a:t>
              </a:r>
            </a:p>
            <a:p>
              <a:pPr marL="109538" indent="-109538" defTabSz="814388" eaLnBrk="0" hangingPunct="0">
                <a:lnSpc>
                  <a:spcPts val="1400"/>
                </a:lnSpc>
                <a:spcBef>
                  <a:spcPts val="700"/>
                </a:spcBef>
                <a:spcAft>
                  <a:spcPts val="600"/>
                </a:spcAft>
                <a:buFont typeface="Arial" pitchFamily="34" charset="0"/>
                <a:buChar char="•"/>
              </a:pPr>
              <a:r>
                <a:rPr lang="en-US" sz="1400" dirty="0" smtClean="0">
                  <a:solidFill>
                    <a:srgbClr val="FFFFFF"/>
                  </a:solidFill>
                </a:rPr>
                <a:t>Unified Fabric</a:t>
              </a:r>
            </a:p>
            <a:p>
              <a:pPr marL="109538" indent="-109538" defTabSz="814388" eaLnBrk="0" hangingPunct="0">
                <a:lnSpc>
                  <a:spcPts val="1400"/>
                </a:lnSpc>
                <a:spcBef>
                  <a:spcPts val="700"/>
                </a:spcBef>
                <a:spcAft>
                  <a:spcPts val="600"/>
                </a:spcAft>
                <a:buFont typeface="Arial" pitchFamily="34" charset="0"/>
                <a:buChar char="•"/>
              </a:pPr>
              <a:r>
                <a:rPr lang="en-US" sz="1400" dirty="0" smtClean="0">
                  <a:solidFill>
                    <a:srgbClr val="FFFFFF"/>
                  </a:solidFill>
                </a:rPr>
                <a:t>Unified Management</a:t>
              </a:r>
            </a:p>
          </p:txBody>
        </p:sp>
        <p:sp>
          <p:nvSpPr>
            <p:cNvPr id="59" name="Rectangle 58"/>
            <p:cNvSpPr/>
            <p:nvPr/>
          </p:nvSpPr>
          <p:spPr>
            <a:xfrm>
              <a:off x="5168901" y="3650276"/>
              <a:ext cx="2645630" cy="1367804"/>
            </a:xfrm>
            <a:prstGeom prst="rect">
              <a:avLst/>
            </a:prstGeom>
            <a:noFill/>
            <a:ln w="31750" cap="flat" cmpd="sng" algn="ctr">
              <a:noFill/>
              <a:prstDash val="solid"/>
              <a:round/>
              <a:headEnd type="none" w="med" len="med"/>
              <a:tailEnd type="none" w="med" len="med"/>
            </a:ln>
            <a:effectLst>
              <a:outerShdw blurRad="63500" sx="102000" sy="102000" algn="ctr" rotWithShape="0">
                <a:prstClr val="black">
                  <a:alpha val="40000"/>
                </a:prstClr>
              </a:outerShdw>
            </a:effectLst>
          </p:spPr>
          <p:txBody>
            <a:bodyPr rot="0" spcFirstLastPara="0" vertOverflow="overflow" horzOverflow="overflow" vert="horz" wrap="square" lIns="82124" tIns="41061" rIns="82124" bIns="41061" numCol="1" spcCol="0" rtlCol="0" fromWordArt="0" anchor="t" anchorCtr="0" forceAA="0" compatLnSpc="1">
              <a:prstTxWarp prst="textNoShape">
                <a:avLst/>
              </a:prstTxWarp>
              <a:noAutofit/>
            </a:bodyPr>
            <a:lstStyle/>
            <a:p>
              <a:pPr defTabSz="814388" eaLnBrk="0" hangingPunct="0">
                <a:lnSpc>
                  <a:spcPts val="1400"/>
                </a:lnSpc>
                <a:spcBef>
                  <a:spcPts val="700"/>
                </a:spcBef>
                <a:spcAft>
                  <a:spcPts val="100"/>
                </a:spcAft>
              </a:pPr>
              <a:r>
                <a:rPr lang="en-US" sz="1400" b="1" dirty="0">
                  <a:solidFill>
                    <a:srgbClr val="FFFFFF"/>
                  </a:solidFill>
                  <a:ea typeface="ＭＳ Ｐゴシック" pitchFamily="34" charset="-128"/>
                </a:rPr>
                <a:t>NETWORKING &amp; </a:t>
              </a:r>
              <a:r>
                <a:rPr lang="en-US" sz="1400" b="1" dirty="0" smtClean="0">
                  <a:solidFill>
                    <a:srgbClr val="FFFFFF"/>
                  </a:solidFill>
                  <a:ea typeface="ＭＳ Ｐゴシック" pitchFamily="34" charset="-128"/>
                </a:rPr>
                <a:t>SECURITY</a:t>
              </a:r>
              <a:endParaRPr lang="en-US" sz="1400" dirty="0" smtClean="0">
                <a:solidFill>
                  <a:srgbClr val="FFFFFF"/>
                </a:solidFill>
                <a:ea typeface="ＭＳ Ｐゴシック" pitchFamily="34" charset="-128"/>
              </a:endParaRPr>
            </a:p>
            <a:p>
              <a:pPr marL="109538" indent="-109538" defTabSz="814388" eaLnBrk="0" hangingPunct="0">
                <a:lnSpc>
                  <a:spcPts val="1400"/>
                </a:lnSpc>
                <a:spcBef>
                  <a:spcPts val="700"/>
                </a:spcBef>
                <a:spcAft>
                  <a:spcPts val="100"/>
                </a:spcAft>
                <a:buFont typeface="Arial" pitchFamily="34" charset="0"/>
                <a:buChar char="•"/>
              </a:pPr>
              <a:r>
                <a:rPr lang="en-US" sz="1400" dirty="0" smtClean="0">
                  <a:solidFill>
                    <a:srgbClr val="FFFFFF"/>
                  </a:solidFill>
                  <a:ea typeface="ＭＳ Ｐゴシック" pitchFamily="34" charset="-128"/>
                </a:rPr>
                <a:t>Unified </a:t>
              </a:r>
              <a:r>
                <a:rPr lang="en-US" sz="1400" dirty="0">
                  <a:solidFill>
                    <a:srgbClr val="FFFFFF"/>
                  </a:solidFill>
                  <a:ea typeface="ＭＳ Ｐゴシック" pitchFamily="34" charset="-128"/>
                </a:rPr>
                <a:t>Access </a:t>
              </a:r>
              <a:r>
                <a:rPr lang="en-US" sz="1200" dirty="0">
                  <a:solidFill>
                    <a:srgbClr val="FFFFFF"/>
                  </a:solidFill>
                  <a:ea typeface="ＭＳ Ｐゴシック" pitchFamily="34" charset="-128"/>
                </a:rPr>
                <a:t>(Wireless &amp; </a:t>
              </a:r>
              <a:r>
                <a:rPr lang="en-US" sz="1200" dirty="0" smtClean="0">
                  <a:solidFill>
                    <a:srgbClr val="FFFFFF"/>
                  </a:solidFill>
                  <a:ea typeface="ＭＳ Ｐゴシック" pitchFamily="34" charset="-128"/>
                </a:rPr>
                <a:t>Switching) </a:t>
              </a:r>
            </a:p>
            <a:p>
              <a:pPr marL="109538" indent="-109538" defTabSz="814388" eaLnBrk="0" hangingPunct="0">
                <a:lnSpc>
                  <a:spcPts val="1400"/>
                </a:lnSpc>
                <a:spcBef>
                  <a:spcPts val="700"/>
                </a:spcBef>
                <a:spcAft>
                  <a:spcPts val="100"/>
                </a:spcAft>
                <a:buFont typeface="Arial" pitchFamily="34" charset="0"/>
                <a:buChar char="•"/>
              </a:pPr>
              <a:r>
                <a:rPr lang="en-US" sz="1400" dirty="0" smtClean="0">
                  <a:solidFill>
                    <a:srgbClr val="FFFFFF"/>
                  </a:solidFill>
                  <a:ea typeface="ＭＳ Ｐゴシック" pitchFamily="34" charset="-128"/>
                </a:rPr>
                <a:t>Unified </a:t>
              </a:r>
              <a:r>
                <a:rPr lang="en-US" sz="1400" dirty="0">
                  <a:solidFill>
                    <a:srgbClr val="FFFFFF"/>
                  </a:solidFill>
                  <a:ea typeface="ＭＳ Ｐゴシック" pitchFamily="34" charset="-128"/>
                </a:rPr>
                <a:t>Services </a:t>
              </a:r>
            </a:p>
            <a:p>
              <a:pPr marL="109538" indent="-109538" defTabSz="814388" eaLnBrk="0" hangingPunct="0">
                <a:lnSpc>
                  <a:spcPts val="1400"/>
                </a:lnSpc>
                <a:spcBef>
                  <a:spcPts val="700"/>
                </a:spcBef>
                <a:spcAft>
                  <a:spcPts val="100"/>
                </a:spcAft>
                <a:buFont typeface="Arial" pitchFamily="34" charset="0"/>
                <a:buChar char="•"/>
              </a:pPr>
              <a:r>
                <a:rPr lang="en-US" sz="1400" dirty="0" smtClean="0">
                  <a:solidFill>
                    <a:srgbClr val="FFFFFF"/>
                  </a:solidFill>
                  <a:ea typeface="ＭＳ Ｐゴシック" pitchFamily="34" charset="-128"/>
                </a:rPr>
                <a:t>Branch-in-a-box</a:t>
              </a:r>
              <a:endParaRPr lang="en-US" sz="1400" dirty="0">
                <a:solidFill>
                  <a:srgbClr val="FFFFFF"/>
                </a:solidFill>
                <a:ea typeface="ＭＳ Ｐゴシック" pitchFamily="34" charset="-128"/>
              </a:endParaRPr>
            </a:p>
            <a:p>
              <a:pPr marL="109538" indent="-109538" defTabSz="814388" eaLnBrk="0" hangingPunct="0">
                <a:lnSpc>
                  <a:spcPts val="1400"/>
                </a:lnSpc>
                <a:spcBef>
                  <a:spcPts val="700"/>
                </a:spcBef>
                <a:spcAft>
                  <a:spcPts val="100"/>
                </a:spcAft>
                <a:buFont typeface="Arial" pitchFamily="34" charset="0"/>
                <a:buChar char="•"/>
              </a:pPr>
              <a:r>
                <a:rPr lang="en-US" sz="1400" dirty="0">
                  <a:solidFill>
                    <a:srgbClr val="FFFFFF"/>
                  </a:solidFill>
                  <a:ea typeface="ＭＳ Ｐゴシック" pitchFamily="34" charset="-128"/>
                </a:rPr>
                <a:t>Security</a:t>
              </a:r>
            </a:p>
          </p:txBody>
        </p:sp>
        <p:sp>
          <p:nvSpPr>
            <p:cNvPr id="60" name="Rectangle 59"/>
            <p:cNvSpPr/>
            <p:nvPr/>
          </p:nvSpPr>
          <p:spPr>
            <a:xfrm>
              <a:off x="1268730" y="3650276"/>
              <a:ext cx="2212047" cy="1520163"/>
            </a:xfrm>
            <a:prstGeom prst="rect">
              <a:avLst/>
            </a:prstGeom>
            <a:noFill/>
            <a:ln w="31750" cap="flat" cmpd="sng" algn="ctr">
              <a:noFill/>
              <a:prstDash val="solid"/>
              <a:round/>
              <a:headEnd type="none" w="med" len="med"/>
              <a:tailEnd type="none" w="med" len="med"/>
            </a:ln>
            <a:effectLst>
              <a:outerShdw blurRad="63500" sx="102000" sy="102000" algn="ctr" rotWithShape="0">
                <a:prstClr val="black">
                  <a:alpha val="40000"/>
                </a:prstClr>
              </a:outerShdw>
            </a:effectLst>
          </p:spPr>
          <p:txBody>
            <a:bodyPr rot="0" spcFirstLastPara="0" vertOverflow="overflow" horzOverflow="overflow" vert="horz" wrap="square" lIns="82124" tIns="41061" rIns="82124" bIns="41061" numCol="1" spcCol="0" rtlCol="0" fromWordArt="0" anchor="t" anchorCtr="0" forceAA="0" compatLnSpc="1">
              <a:prstTxWarp prst="textNoShape">
                <a:avLst/>
              </a:prstTxWarp>
              <a:noAutofit/>
            </a:bodyPr>
            <a:lstStyle/>
            <a:p>
              <a:pPr algn="ctr" defTabSz="814388" eaLnBrk="0" hangingPunct="0">
                <a:lnSpc>
                  <a:spcPts val="1300"/>
                </a:lnSpc>
                <a:spcBef>
                  <a:spcPts val="700"/>
                </a:spcBef>
              </a:pPr>
              <a:r>
                <a:rPr lang="en-US" sz="1400" b="1" dirty="0" smtClean="0">
                  <a:solidFill>
                    <a:srgbClr val="FFFFFF"/>
                  </a:solidFill>
                  <a:ea typeface="ＭＳ Ｐゴシック" pitchFamily="34" charset="-128"/>
                </a:rPr>
                <a:t>UC/COLLABORATION</a:t>
              </a:r>
            </a:p>
            <a:p>
              <a:pPr marL="109538" indent="-109538" defTabSz="814388" eaLnBrk="0" hangingPunct="0">
                <a:lnSpc>
                  <a:spcPts val="1300"/>
                </a:lnSpc>
                <a:spcBef>
                  <a:spcPts val="700"/>
                </a:spcBef>
                <a:spcAft>
                  <a:spcPts val="600"/>
                </a:spcAft>
                <a:buFont typeface="Arial" pitchFamily="34" charset="0"/>
                <a:buChar char="•"/>
              </a:pPr>
              <a:r>
                <a:rPr lang="en-US" sz="1400" dirty="0" smtClean="0">
                  <a:solidFill>
                    <a:srgbClr val="FFFFFF"/>
                  </a:solidFill>
                  <a:ea typeface="ＭＳ Ｐゴシック" pitchFamily="34" charset="-128"/>
                </a:rPr>
                <a:t>Unified Communications</a:t>
              </a:r>
            </a:p>
            <a:p>
              <a:pPr marL="109538" indent="-109538" defTabSz="814388" eaLnBrk="0" hangingPunct="0">
                <a:lnSpc>
                  <a:spcPts val="1300"/>
                </a:lnSpc>
                <a:spcBef>
                  <a:spcPts val="700"/>
                </a:spcBef>
                <a:spcAft>
                  <a:spcPts val="600"/>
                </a:spcAft>
                <a:buFont typeface="Arial" pitchFamily="34" charset="0"/>
                <a:buChar char="•"/>
              </a:pPr>
              <a:r>
                <a:rPr lang="en-US" sz="1400" dirty="0" smtClean="0">
                  <a:solidFill>
                    <a:srgbClr val="FFFFFF"/>
                  </a:solidFill>
                  <a:ea typeface="ＭＳ Ｐゴシック" pitchFamily="34" charset="-128"/>
                </a:rPr>
                <a:t>Collaboration Services</a:t>
              </a:r>
            </a:p>
            <a:p>
              <a:pPr marL="109538" indent="-109538" defTabSz="814388" eaLnBrk="0" hangingPunct="0">
                <a:lnSpc>
                  <a:spcPts val="1300"/>
                </a:lnSpc>
                <a:spcBef>
                  <a:spcPts val="700"/>
                </a:spcBef>
                <a:spcAft>
                  <a:spcPts val="600"/>
                </a:spcAft>
                <a:buFont typeface="Arial" pitchFamily="34" charset="0"/>
                <a:buChar char="•"/>
              </a:pPr>
              <a:r>
                <a:rPr lang="en-US" sz="1400" dirty="0" smtClean="0">
                  <a:solidFill>
                    <a:srgbClr val="FFFFFF"/>
                  </a:solidFill>
                  <a:ea typeface="ＭＳ Ｐゴシック" pitchFamily="34" charset="-128"/>
                </a:rPr>
                <a:t>Customer Collaboration</a:t>
              </a:r>
            </a:p>
            <a:p>
              <a:pPr marL="109538" indent="-109538" defTabSz="814388" eaLnBrk="0" hangingPunct="0">
                <a:lnSpc>
                  <a:spcPts val="1300"/>
                </a:lnSpc>
                <a:spcBef>
                  <a:spcPts val="700"/>
                </a:spcBef>
                <a:spcAft>
                  <a:spcPts val="600"/>
                </a:spcAft>
                <a:buFont typeface="Arial" pitchFamily="34" charset="0"/>
                <a:buChar char="•"/>
              </a:pPr>
              <a:r>
                <a:rPr lang="en-US" sz="1400" dirty="0" smtClean="0">
                  <a:solidFill>
                    <a:srgbClr val="FFFFFF"/>
                  </a:solidFill>
                  <a:ea typeface="ＭＳ Ｐゴシック" pitchFamily="34" charset="-128"/>
                </a:rPr>
                <a:t>Telepresence</a:t>
              </a:r>
            </a:p>
          </p:txBody>
        </p:sp>
      </p:grpSp>
      <p:cxnSp>
        <p:nvCxnSpPr>
          <p:cNvPr id="65" name="Straight Connector 64"/>
          <p:cNvCxnSpPr/>
          <p:nvPr/>
        </p:nvCxnSpPr>
        <p:spPr>
          <a:xfrm>
            <a:off x="6323" y="1171512"/>
            <a:ext cx="9144000" cy="0"/>
          </a:xfrm>
          <a:prstGeom prst="line">
            <a:avLst/>
          </a:prstGeom>
          <a:ln>
            <a:gradFill flip="none" rotWithShape="1">
              <a:gsLst>
                <a:gs pos="0">
                  <a:srgbClr val="000000"/>
                </a:gs>
                <a:gs pos="100000">
                  <a:srgbClr val="000000"/>
                </a:gs>
                <a:gs pos="20000">
                  <a:schemeClr val="bg1">
                    <a:lumMod val="75000"/>
                  </a:schemeClr>
                </a:gs>
                <a:gs pos="80000">
                  <a:schemeClr val="bg1">
                    <a:lumMod val="75000"/>
                  </a:schemeClr>
                </a:gs>
                <a:gs pos="51000">
                  <a:schemeClr val="bg1"/>
                </a:gs>
              </a:gsLst>
              <a:lin ang="0" scaled="1"/>
              <a:tileRect/>
            </a:gradFill>
          </a:ln>
        </p:spPr>
        <p:style>
          <a:lnRef idx="2">
            <a:schemeClr val="accent1"/>
          </a:lnRef>
          <a:fillRef idx="0">
            <a:schemeClr val="accent1"/>
          </a:fillRef>
          <a:effectRef idx="1">
            <a:schemeClr val="accent1"/>
          </a:effectRef>
          <a:fontRef idx="minor">
            <a:schemeClr val="tx1"/>
          </a:fontRef>
        </p:style>
      </p:cxnSp>
      <p:sp>
        <p:nvSpPr>
          <p:cNvPr id="66" name="Rectangle 65"/>
          <p:cNvSpPr>
            <a:spLocks noChangeAspect="1"/>
          </p:cNvSpPr>
          <p:nvPr/>
        </p:nvSpPr>
        <p:spPr>
          <a:xfrm>
            <a:off x="1522453" y="2845175"/>
            <a:ext cx="5951656" cy="714553"/>
          </a:xfrm>
          <a:prstGeom prst="rect">
            <a:avLst/>
          </a:prstGeom>
          <a:gradFill flip="none" rotWithShape="1">
            <a:gsLst>
              <a:gs pos="23000">
                <a:srgbClr val="278878"/>
              </a:gs>
              <a:gs pos="100000">
                <a:srgbClr val="36BCA6"/>
              </a:gs>
            </a:gsLst>
            <a:lin ang="16200000" scaled="0"/>
            <a:tileRect/>
          </a:gradFill>
          <a:ln>
            <a:noFill/>
          </a:ln>
          <a:effectLst>
            <a:outerShdw blurRad="50800" dist="38100" dir="5400000" algn="t"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lIns="145029" tIns="72516" rIns="145029" bIns="72516" anchor="ctr"/>
          <a:lstStyle/>
          <a:p>
            <a:pPr algn="ctr" defTabSz="1624650" fontAlgn="auto">
              <a:spcBef>
                <a:spcPts val="0"/>
              </a:spcBef>
              <a:spcAft>
                <a:spcPts val="0"/>
              </a:spcAft>
              <a:defRPr/>
            </a:pPr>
            <a:r>
              <a:rPr lang="en-US" sz="1400" b="1" dirty="0" smtClean="0">
                <a:solidFill>
                  <a:schemeClr val="bg2"/>
                </a:solidFill>
                <a:cs typeface="Arial Black"/>
              </a:rPr>
              <a:t>SMART SOLUTIONS</a:t>
            </a:r>
          </a:p>
          <a:p>
            <a:pPr algn="ctr" defTabSz="1624650" fontAlgn="auto">
              <a:spcBef>
                <a:spcPts val="0"/>
              </a:spcBef>
              <a:spcAft>
                <a:spcPts val="0"/>
              </a:spcAft>
              <a:defRPr/>
            </a:pPr>
            <a:r>
              <a:rPr lang="en-US" sz="1400" dirty="0" smtClean="0">
                <a:solidFill>
                  <a:schemeClr val="bg2"/>
                </a:solidFill>
                <a:cs typeface="Arial Black"/>
              </a:rPr>
              <a:t>BYOD –– </a:t>
            </a:r>
            <a:r>
              <a:rPr lang="en-US" sz="1400" b="1" dirty="0" smtClean="0">
                <a:solidFill>
                  <a:srgbClr val="F2B800"/>
                </a:solidFill>
                <a:cs typeface="Arial Black"/>
              </a:rPr>
              <a:t>Virtual Foundation </a:t>
            </a:r>
            <a:r>
              <a:rPr lang="en-US" sz="1400" dirty="0" smtClean="0">
                <a:solidFill>
                  <a:schemeClr val="bg2"/>
                </a:solidFill>
                <a:cs typeface="Arial Black"/>
              </a:rPr>
              <a:t>– Virtual Desktop – Industrial Networking</a:t>
            </a:r>
            <a:endParaRPr lang="en-US" sz="1400" dirty="0">
              <a:solidFill>
                <a:schemeClr val="bg2"/>
              </a:solidFill>
              <a:cs typeface="Arial Black"/>
            </a:endParaRPr>
          </a:p>
        </p:txBody>
      </p:sp>
    </p:spTree>
    <p:extLst>
      <p:ext uri="{BB962C8B-B14F-4D97-AF65-F5344CB8AC3E}">
        <p14:creationId xmlns:p14="http://schemas.microsoft.com/office/powerpoint/2010/main" val="3130027110"/>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500"/>
                                        <p:tgtEl>
                                          <p:spTgt spid="29"/>
                                        </p:tgtEl>
                                      </p:cBhvr>
                                    </p:animEffect>
                                    <p:set>
                                      <p:cBhvr>
                                        <p:cTn id="7" dur="1" fill="hold">
                                          <p:stCondLst>
                                            <p:cond delay="499"/>
                                          </p:stCondLst>
                                        </p:cTn>
                                        <p:tgtEl>
                                          <p:spTgt spid="29"/>
                                        </p:tgtEl>
                                        <p:attrNameLst>
                                          <p:attrName>style.visibility</p:attrName>
                                        </p:attrNameLst>
                                      </p:cBhvr>
                                      <p:to>
                                        <p:strVal val="hidden"/>
                                      </p:to>
                                    </p:set>
                                  </p:childTnLst>
                                </p:cTn>
                              </p:par>
                            </p:childTnLst>
                          </p:cTn>
                        </p:par>
                        <p:par>
                          <p:cTn id="8" fill="hold">
                            <p:stCondLst>
                              <p:cond delay="500"/>
                            </p:stCondLst>
                            <p:childTnLst>
                              <p:par>
                                <p:cTn id="9" presetID="0" presetClass="path" presetSubtype="0" accel="50000" decel="50000" fill="hold" grpId="0" nodeType="afterEffect">
                                  <p:stCondLst>
                                    <p:cond delay="0"/>
                                  </p:stCondLst>
                                  <p:childTnLst>
                                    <p:animMotion origin="layout" path="M 2.5E-6 -2.22222E-6 L 2.5E-6 0.12593 " pathEditMode="relative" ptsTypes="AA">
                                      <p:cBhvr>
                                        <p:cTn id="10" dur="2000" fill="hold"/>
                                        <p:tgtEl>
                                          <p:spTgt spid="66"/>
                                        </p:tgtEl>
                                        <p:attrNameLst>
                                          <p:attrName>ppt_x</p:attrName>
                                          <p:attrName>ppt_y</p:attrName>
                                        </p:attrNameLst>
                                      </p:cBhvr>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6"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3" name="Picture 62" descr="G2.jpg"/>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a:off x="0" y="1171512"/>
            <a:ext cx="9144000" cy="5686488"/>
          </a:xfrm>
          <a:prstGeom prst="rect">
            <a:avLst/>
          </a:prstGeom>
        </p:spPr>
      </p:pic>
      <p:grpSp>
        <p:nvGrpSpPr>
          <p:cNvPr id="3" name="Group 81"/>
          <p:cNvGrpSpPr/>
          <p:nvPr/>
        </p:nvGrpSpPr>
        <p:grpSpPr>
          <a:xfrm>
            <a:off x="341866" y="1752600"/>
            <a:ext cx="7796179" cy="4905476"/>
            <a:chOff x="341865" y="1752597"/>
            <a:chExt cx="7796180" cy="4905476"/>
          </a:xfrm>
        </p:grpSpPr>
        <p:grpSp>
          <p:nvGrpSpPr>
            <p:cNvPr id="4" name="Group 48"/>
            <p:cNvGrpSpPr/>
            <p:nvPr/>
          </p:nvGrpSpPr>
          <p:grpSpPr>
            <a:xfrm>
              <a:off x="341865" y="1752597"/>
              <a:ext cx="7796180" cy="4905476"/>
              <a:chOff x="437401" y="1957317"/>
              <a:chExt cx="7796180" cy="4905476"/>
            </a:xfrm>
          </p:grpSpPr>
          <p:grpSp>
            <p:nvGrpSpPr>
              <p:cNvPr id="5" name="Group 42"/>
              <p:cNvGrpSpPr/>
              <p:nvPr/>
            </p:nvGrpSpPr>
            <p:grpSpPr>
              <a:xfrm>
                <a:off x="2346081" y="1957317"/>
                <a:ext cx="5887500" cy="3579597"/>
                <a:chOff x="2663581" y="1957317"/>
                <a:chExt cx="5887500" cy="3579597"/>
              </a:xfrm>
            </p:grpSpPr>
            <p:sp>
              <p:nvSpPr>
                <p:cNvPr id="69" name="Oval 13"/>
                <p:cNvSpPr>
                  <a:spLocks noChangeArrowheads="1"/>
                </p:cNvSpPr>
                <p:nvPr/>
              </p:nvSpPr>
              <p:spPr bwMode="auto">
                <a:xfrm>
                  <a:off x="2663581" y="1957317"/>
                  <a:ext cx="5887500" cy="3579597"/>
                </a:xfrm>
                <a:prstGeom prst="ellipse">
                  <a:avLst/>
                </a:prstGeom>
                <a:gradFill flip="none" rotWithShape="1">
                  <a:gsLst>
                    <a:gs pos="0">
                      <a:srgbClr val="006D9B"/>
                    </a:gs>
                    <a:gs pos="100000">
                      <a:schemeClr val="tx1"/>
                    </a:gs>
                  </a:gsLst>
                  <a:lin ang="0" scaled="1"/>
                  <a:tileRect/>
                </a:gradFill>
                <a:ln w="12700">
                  <a:solidFill>
                    <a:schemeClr val="bg1"/>
                  </a:solidFill>
                  <a:round/>
                  <a:headEnd/>
                  <a:tailEnd/>
                </a:ln>
                <a:effectLst>
                  <a:outerShdw blurRad="50800" dist="38100" dir="18900000" algn="bl" rotWithShape="0">
                    <a:prstClr val="black">
                      <a:alpha val="40000"/>
                    </a:prstClr>
                  </a:outerShdw>
                </a:effectLst>
              </p:spPr>
              <p:txBody>
                <a:bodyPr vert="horz" wrap="none" lIns="73025" tIns="36512" rIns="73025" bIns="36512" numCol="1" anchor="ctr" anchorCtr="0" compatLnSpc="1">
                  <a:prstTxWarp prst="textNoShape">
                    <a:avLst/>
                  </a:prstTxWarp>
                </a:bodyPr>
                <a:lstStyle/>
                <a:p>
                  <a:pPr algn="ctr" fontAlgn="base">
                    <a:spcBef>
                      <a:spcPct val="0"/>
                    </a:spcBef>
                    <a:spcAft>
                      <a:spcPct val="0"/>
                    </a:spcAft>
                  </a:pPr>
                  <a:endParaRPr lang="en-US">
                    <a:solidFill>
                      <a:srgbClr val="0096D6"/>
                    </a:solidFill>
                  </a:endParaRPr>
                </a:p>
              </p:txBody>
            </p:sp>
            <p:sp>
              <p:nvSpPr>
                <p:cNvPr id="79" name="TextBox 78"/>
                <p:cNvSpPr txBox="1"/>
                <p:nvPr/>
              </p:nvSpPr>
              <p:spPr>
                <a:xfrm>
                  <a:off x="5125705" y="2097254"/>
                  <a:ext cx="606256" cy="338554"/>
                </a:xfrm>
                <a:prstGeom prst="rect">
                  <a:avLst/>
                </a:prstGeom>
                <a:noFill/>
                <a:effectLst>
                  <a:outerShdw blurRad="50800" dist="25400" dir="2700000">
                    <a:srgbClr val="000000">
                      <a:alpha val="22000"/>
                    </a:srgbClr>
                  </a:outerShdw>
                </a:effectLst>
              </p:spPr>
              <p:txBody>
                <a:bodyPr wrap="none" rtlCol="0">
                  <a:spAutoFit/>
                </a:bodyPr>
                <a:lstStyle/>
                <a:p>
                  <a:pPr algn="ctr"/>
                  <a:r>
                    <a:rPr lang="en-US" sz="1600" b="1" dirty="0" err="1" smtClean="0">
                      <a:solidFill>
                        <a:srgbClr val="FFFFFF"/>
                      </a:solidFill>
                    </a:rPr>
                    <a:t>IaaS</a:t>
                  </a:r>
                  <a:endParaRPr lang="en-US" b="1" dirty="0" smtClean="0">
                    <a:solidFill>
                      <a:srgbClr val="FFFFFF"/>
                    </a:solidFill>
                  </a:endParaRPr>
                </a:p>
              </p:txBody>
            </p:sp>
          </p:grpSp>
          <p:sp>
            <p:nvSpPr>
              <p:cNvPr id="90" name="TextBox 89"/>
              <p:cNvSpPr txBox="1"/>
              <p:nvPr/>
            </p:nvSpPr>
            <p:spPr>
              <a:xfrm>
                <a:off x="6002298" y="5939463"/>
                <a:ext cx="2147368" cy="923330"/>
              </a:xfrm>
              <a:prstGeom prst="rect">
                <a:avLst/>
              </a:prstGeom>
            </p:spPr>
            <p:txBody>
              <a:bodyPr wrap="square" rtlCol="0" anchor="b">
                <a:spAutoFit/>
              </a:bodyPr>
              <a:lstStyle/>
              <a:p>
                <a:pPr algn="ctr"/>
                <a:r>
                  <a:rPr lang="en-US" b="1" dirty="0" smtClean="0">
                    <a:solidFill>
                      <a:schemeClr val="accent1"/>
                    </a:solidFill>
                  </a:rPr>
                  <a:t>Technology and Business Solutions</a:t>
                </a:r>
              </a:p>
            </p:txBody>
          </p:sp>
          <p:sp>
            <p:nvSpPr>
              <p:cNvPr id="60" name="TextBox 59"/>
              <p:cNvSpPr txBox="1"/>
              <p:nvPr/>
            </p:nvSpPr>
            <p:spPr>
              <a:xfrm rot="16200000">
                <a:off x="-35003" y="2692885"/>
                <a:ext cx="1314140" cy="369332"/>
              </a:xfrm>
              <a:prstGeom prst="rect">
                <a:avLst/>
              </a:prstGeom>
            </p:spPr>
            <p:txBody>
              <a:bodyPr wrap="square" rtlCol="0" anchor="b">
                <a:spAutoFit/>
              </a:bodyPr>
              <a:lstStyle>
                <a:defPPr>
                  <a:defRPr lang="en-US"/>
                </a:defPPr>
                <a:lvl1pPr algn="ctr">
                  <a:defRPr sz="1600" b="1">
                    <a:solidFill>
                      <a:srgbClr val="00A0E7"/>
                    </a:solidFill>
                  </a:defRPr>
                </a:lvl1pPr>
              </a:lstStyle>
              <a:p>
                <a:r>
                  <a:rPr lang="en-US" sz="1800" dirty="0">
                    <a:solidFill>
                      <a:srgbClr val="0096D6"/>
                    </a:solidFill>
                  </a:rPr>
                  <a:t>Solutions</a:t>
                </a:r>
              </a:p>
            </p:txBody>
          </p:sp>
        </p:grpSp>
        <p:sp>
          <p:nvSpPr>
            <p:cNvPr id="38" name="TextBox 37"/>
            <p:cNvSpPr txBox="1"/>
            <p:nvPr/>
          </p:nvSpPr>
          <p:spPr>
            <a:xfrm>
              <a:off x="6153837" y="3373118"/>
              <a:ext cx="1686167" cy="338554"/>
            </a:xfrm>
            <a:prstGeom prst="rect">
              <a:avLst/>
            </a:prstGeom>
            <a:noFill/>
            <a:effectLst/>
          </p:spPr>
          <p:txBody>
            <a:bodyPr wrap="none" rtlCol="0">
              <a:spAutoFit/>
            </a:bodyPr>
            <a:lstStyle/>
            <a:p>
              <a:pPr algn="ctr"/>
              <a:r>
                <a:rPr lang="en-US" sz="1600" b="1" dirty="0" smtClean="0">
                  <a:solidFill>
                    <a:srgbClr val="F0D900"/>
                  </a:solidFill>
                </a:rPr>
                <a:t>Virtual Desktop</a:t>
              </a:r>
            </a:p>
          </p:txBody>
        </p:sp>
        <p:sp>
          <p:nvSpPr>
            <p:cNvPr id="40" name="TextBox 39"/>
            <p:cNvSpPr txBox="1"/>
            <p:nvPr/>
          </p:nvSpPr>
          <p:spPr>
            <a:xfrm>
              <a:off x="5351160" y="2011455"/>
              <a:ext cx="776175" cy="338554"/>
            </a:xfrm>
            <a:prstGeom prst="rect">
              <a:avLst/>
            </a:prstGeom>
            <a:noFill/>
            <a:effectLst/>
          </p:spPr>
          <p:txBody>
            <a:bodyPr wrap="none" rtlCol="0">
              <a:spAutoFit/>
            </a:bodyPr>
            <a:lstStyle/>
            <a:p>
              <a:pPr algn="ctr"/>
              <a:r>
                <a:rPr lang="en-US" sz="1600" b="1" dirty="0" smtClean="0">
                  <a:solidFill>
                    <a:srgbClr val="F0D900"/>
                  </a:solidFill>
                </a:rPr>
                <a:t>BYOD</a:t>
              </a:r>
            </a:p>
          </p:txBody>
        </p:sp>
        <p:sp>
          <p:nvSpPr>
            <p:cNvPr id="49" name="TextBox 48"/>
            <p:cNvSpPr txBox="1"/>
            <p:nvPr/>
          </p:nvSpPr>
          <p:spPr>
            <a:xfrm>
              <a:off x="5619550" y="2491860"/>
              <a:ext cx="994183" cy="584775"/>
            </a:xfrm>
            <a:prstGeom prst="rect">
              <a:avLst/>
            </a:prstGeom>
            <a:noFill/>
            <a:effectLst>
              <a:outerShdw blurRad="50800" dist="25400" dir="2700000">
                <a:srgbClr val="000000">
                  <a:alpha val="22000"/>
                </a:srgbClr>
              </a:outerShdw>
            </a:effectLst>
          </p:spPr>
          <p:txBody>
            <a:bodyPr wrap="none" rtlCol="0">
              <a:spAutoFit/>
            </a:bodyPr>
            <a:lstStyle/>
            <a:p>
              <a:pPr algn="ctr"/>
              <a:r>
                <a:rPr lang="en-US" sz="1600" b="1" dirty="0" smtClean="0">
                  <a:solidFill>
                    <a:srgbClr val="FFFFFF"/>
                  </a:solidFill>
                </a:rPr>
                <a:t>Remote </a:t>
              </a:r>
            </a:p>
            <a:p>
              <a:pPr algn="ctr"/>
              <a:r>
                <a:rPr lang="en-US" sz="1600" b="1" dirty="0" smtClean="0">
                  <a:solidFill>
                    <a:srgbClr val="FFFFFF"/>
                  </a:solidFill>
                </a:rPr>
                <a:t>Expert</a:t>
              </a:r>
            </a:p>
          </p:txBody>
        </p:sp>
        <p:sp>
          <p:nvSpPr>
            <p:cNvPr id="56" name="TextBox 55"/>
            <p:cNvSpPr txBox="1"/>
            <p:nvPr/>
          </p:nvSpPr>
          <p:spPr>
            <a:xfrm>
              <a:off x="3554125" y="2066981"/>
              <a:ext cx="1244852" cy="584776"/>
            </a:xfrm>
            <a:prstGeom prst="rect">
              <a:avLst/>
            </a:prstGeom>
            <a:noFill/>
            <a:effectLst/>
          </p:spPr>
          <p:txBody>
            <a:bodyPr wrap="none" rtlCol="0">
              <a:spAutoFit/>
            </a:bodyPr>
            <a:lstStyle/>
            <a:p>
              <a:pPr algn="ctr"/>
              <a:r>
                <a:rPr lang="en-US" sz="1600" b="1" dirty="0" smtClean="0">
                  <a:solidFill>
                    <a:srgbClr val="F0D900"/>
                  </a:solidFill>
                </a:rPr>
                <a:t>Connected </a:t>
              </a:r>
            </a:p>
            <a:p>
              <a:pPr algn="ctr"/>
              <a:r>
                <a:rPr lang="en-US" sz="1600" b="1" dirty="0" smtClean="0">
                  <a:solidFill>
                    <a:srgbClr val="F0D900"/>
                  </a:solidFill>
                </a:rPr>
                <a:t>Industries</a:t>
              </a:r>
            </a:p>
          </p:txBody>
        </p:sp>
        <p:sp>
          <p:nvSpPr>
            <p:cNvPr id="59" name="TextBox 58"/>
            <p:cNvSpPr txBox="1"/>
            <p:nvPr/>
          </p:nvSpPr>
          <p:spPr>
            <a:xfrm>
              <a:off x="6256567" y="2228376"/>
              <a:ext cx="981359" cy="338554"/>
            </a:xfrm>
            <a:prstGeom prst="rect">
              <a:avLst/>
            </a:prstGeom>
            <a:noFill/>
            <a:effectLst/>
          </p:spPr>
          <p:txBody>
            <a:bodyPr wrap="none" rtlCol="0">
              <a:spAutoFit/>
            </a:bodyPr>
            <a:lstStyle/>
            <a:p>
              <a:pPr algn="ctr"/>
              <a:r>
                <a:rPr lang="en-US" sz="1600" b="1" dirty="0" err="1" smtClean="0">
                  <a:solidFill>
                    <a:srgbClr val="F0D900"/>
                  </a:solidFill>
                </a:rPr>
                <a:t>FlexPod</a:t>
              </a:r>
              <a:endParaRPr lang="en-US" sz="1600" b="1" dirty="0" smtClean="0">
                <a:solidFill>
                  <a:srgbClr val="F0D900"/>
                </a:solidFill>
              </a:endParaRPr>
            </a:p>
          </p:txBody>
        </p:sp>
        <p:sp>
          <p:nvSpPr>
            <p:cNvPr id="61" name="TextBox 60"/>
            <p:cNvSpPr txBox="1"/>
            <p:nvPr/>
          </p:nvSpPr>
          <p:spPr>
            <a:xfrm>
              <a:off x="4777973" y="2544035"/>
              <a:ext cx="856325" cy="338554"/>
            </a:xfrm>
            <a:prstGeom prst="rect">
              <a:avLst/>
            </a:prstGeom>
            <a:noFill/>
            <a:effectLst>
              <a:outerShdw blurRad="50800" dist="25400" dir="2700000">
                <a:srgbClr val="000000">
                  <a:alpha val="22000"/>
                </a:srgbClr>
              </a:outerShdw>
            </a:effectLst>
          </p:spPr>
          <p:txBody>
            <a:bodyPr wrap="none" rtlCol="0">
              <a:spAutoFit/>
            </a:bodyPr>
            <a:lstStyle/>
            <a:p>
              <a:pPr algn="ctr"/>
              <a:r>
                <a:rPr lang="en-US" sz="1600" b="1" dirty="0" err="1" smtClean="0">
                  <a:solidFill>
                    <a:srgbClr val="FFFFFF"/>
                  </a:solidFill>
                </a:rPr>
                <a:t>Vblock</a:t>
              </a:r>
              <a:endParaRPr lang="en-US" sz="1600" b="1" dirty="0" smtClean="0">
                <a:solidFill>
                  <a:srgbClr val="FFFFFF"/>
                </a:solidFill>
              </a:endParaRPr>
            </a:p>
          </p:txBody>
        </p:sp>
        <p:sp>
          <p:nvSpPr>
            <p:cNvPr id="62" name="TextBox 61"/>
            <p:cNvSpPr txBox="1"/>
            <p:nvPr/>
          </p:nvSpPr>
          <p:spPr>
            <a:xfrm>
              <a:off x="6150129" y="3018483"/>
              <a:ext cx="615874" cy="338554"/>
            </a:xfrm>
            <a:prstGeom prst="rect">
              <a:avLst/>
            </a:prstGeom>
            <a:noFill/>
            <a:effectLst>
              <a:outerShdw blurRad="50800" dist="25400" dir="2700000">
                <a:srgbClr val="000000">
                  <a:alpha val="22000"/>
                </a:srgbClr>
              </a:outerShdw>
            </a:effectLst>
          </p:spPr>
          <p:txBody>
            <a:bodyPr wrap="none" rtlCol="0">
              <a:spAutoFit/>
            </a:bodyPr>
            <a:lstStyle/>
            <a:p>
              <a:pPr algn="ctr"/>
              <a:r>
                <a:rPr lang="en-US" sz="1600" b="1" dirty="0" err="1" smtClean="0">
                  <a:solidFill>
                    <a:srgbClr val="FFFFFF"/>
                  </a:solidFill>
                </a:rPr>
                <a:t>HCS</a:t>
              </a:r>
              <a:endParaRPr lang="en-US" sz="1600" b="1" dirty="0" smtClean="0">
                <a:solidFill>
                  <a:srgbClr val="FFFFFF"/>
                </a:solidFill>
              </a:endParaRPr>
            </a:p>
          </p:txBody>
        </p:sp>
      </p:grpSp>
      <p:grpSp>
        <p:nvGrpSpPr>
          <p:cNvPr id="6" name="Group 79"/>
          <p:cNvGrpSpPr/>
          <p:nvPr/>
        </p:nvGrpSpPr>
        <p:grpSpPr>
          <a:xfrm>
            <a:off x="1908281" y="2819400"/>
            <a:ext cx="4232603" cy="3857081"/>
            <a:chOff x="1908281" y="2915546"/>
            <a:chExt cx="4232603" cy="3857081"/>
          </a:xfrm>
        </p:grpSpPr>
        <p:grpSp>
          <p:nvGrpSpPr>
            <p:cNvPr id="7" name="Group 47"/>
            <p:cNvGrpSpPr/>
            <p:nvPr/>
          </p:nvGrpSpPr>
          <p:grpSpPr>
            <a:xfrm>
              <a:off x="1908281" y="2915546"/>
              <a:ext cx="4232603" cy="3857081"/>
              <a:chOff x="1898865" y="3120266"/>
              <a:chExt cx="4003930" cy="3857081"/>
            </a:xfrm>
          </p:grpSpPr>
          <p:grpSp>
            <p:nvGrpSpPr>
              <p:cNvPr id="8" name="Group 41"/>
              <p:cNvGrpSpPr/>
              <p:nvPr/>
            </p:nvGrpSpPr>
            <p:grpSpPr>
              <a:xfrm>
                <a:off x="1898865" y="3120266"/>
                <a:ext cx="3842522" cy="2503726"/>
                <a:chOff x="2216365" y="3120266"/>
                <a:chExt cx="3842522" cy="2503726"/>
              </a:xfrm>
            </p:grpSpPr>
            <p:sp>
              <p:nvSpPr>
                <p:cNvPr id="70" name="Oval 15"/>
                <p:cNvSpPr>
                  <a:spLocks noChangeArrowheads="1"/>
                </p:cNvSpPr>
                <p:nvPr/>
              </p:nvSpPr>
              <p:spPr bwMode="auto">
                <a:xfrm>
                  <a:off x="2216365" y="3120266"/>
                  <a:ext cx="3842522" cy="2503726"/>
                </a:xfrm>
                <a:prstGeom prst="ellipse">
                  <a:avLst/>
                </a:prstGeom>
                <a:gradFill flip="none" rotWithShape="1">
                  <a:gsLst>
                    <a:gs pos="0">
                      <a:schemeClr val="accent2"/>
                    </a:gs>
                    <a:gs pos="100000">
                      <a:schemeClr val="tx2">
                        <a:lumMod val="50000"/>
                      </a:schemeClr>
                    </a:gs>
                  </a:gsLst>
                  <a:lin ang="0" scaled="1"/>
                  <a:tileRect/>
                </a:gradFill>
                <a:ln w="12700">
                  <a:solidFill>
                    <a:schemeClr val="bg1"/>
                  </a:solidFill>
                  <a:round/>
                  <a:headEnd/>
                  <a:tailEnd/>
                </a:ln>
                <a:effectLst>
                  <a:outerShdw blurRad="50800" dist="38100" dir="18900000" algn="bl" rotWithShape="0">
                    <a:prstClr val="black">
                      <a:alpha val="40000"/>
                    </a:prstClr>
                  </a:outerShdw>
                </a:effectLst>
              </p:spPr>
              <p:txBody>
                <a:bodyPr vert="horz" wrap="none" lIns="73025" tIns="36512" rIns="73025" bIns="36512" numCol="1" anchor="ctr" anchorCtr="0" compatLnSpc="1">
                  <a:prstTxWarp prst="textNoShape">
                    <a:avLst/>
                  </a:prstTxWarp>
                </a:bodyPr>
                <a:lstStyle/>
                <a:p>
                  <a:pPr algn="ctr" fontAlgn="base">
                    <a:spcBef>
                      <a:spcPct val="0"/>
                    </a:spcBef>
                    <a:spcAft>
                      <a:spcPct val="0"/>
                    </a:spcAft>
                  </a:pPr>
                  <a:endParaRPr lang="en-US" dirty="0">
                    <a:solidFill>
                      <a:srgbClr val="0096D6"/>
                    </a:solidFill>
                  </a:endParaRPr>
                </a:p>
              </p:txBody>
            </p:sp>
            <p:sp>
              <p:nvSpPr>
                <p:cNvPr id="78" name="TextBox 77"/>
                <p:cNvSpPr txBox="1"/>
                <p:nvPr/>
              </p:nvSpPr>
              <p:spPr>
                <a:xfrm>
                  <a:off x="4696100" y="4229539"/>
                  <a:ext cx="1177027" cy="477054"/>
                </a:xfrm>
                <a:prstGeom prst="rect">
                  <a:avLst/>
                </a:prstGeom>
                <a:noFill/>
                <a:effectLst>
                  <a:outerShdw blurRad="50800" dist="25400" dir="2700000">
                    <a:srgbClr val="000000">
                      <a:alpha val="22000"/>
                    </a:srgbClr>
                  </a:outerShdw>
                </a:effectLst>
              </p:spPr>
              <p:txBody>
                <a:bodyPr wrap="none" rtlCol="0">
                  <a:spAutoFit/>
                </a:bodyPr>
                <a:lstStyle/>
                <a:p>
                  <a:pPr algn="ctr">
                    <a:lnSpc>
                      <a:spcPts val="1500"/>
                    </a:lnSpc>
                  </a:pPr>
                  <a:r>
                    <a:rPr lang="en-US" sz="1600" b="1" dirty="0" smtClean="0">
                      <a:solidFill>
                        <a:srgbClr val="FFFFFF"/>
                      </a:solidFill>
                    </a:rPr>
                    <a:t>Internet of</a:t>
                  </a:r>
                </a:p>
                <a:p>
                  <a:pPr algn="ctr">
                    <a:lnSpc>
                      <a:spcPts val="1500"/>
                    </a:lnSpc>
                  </a:pPr>
                  <a:r>
                    <a:rPr lang="en-US" sz="1600" b="1" dirty="0" smtClean="0">
                      <a:solidFill>
                        <a:srgbClr val="FFFFFF"/>
                      </a:solidFill>
                    </a:rPr>
                    <a:t>Everything</a:t>
                  </a:r>
                </a:p>
              </p:txBody>
            </p:sp>
          </p:grpSp>
          <p:sp>
            <p:nvSpPr>
              <p:cNvPr id="89" name="TextBox 88"/>
              <p:cNvSpPr txBox="1"/>
              <p:nvPr/>
            </p:nvSpPr>
            <p:spPr>
              <a:xfrm>
                <a:off x="3533902" y="6331016"/>
                <a:ext cx="2368893" cy="646331"/>
              </a:xfrm>
              <a:prstGeom prst="rect">
                <a:avLst/>
              </a:prstGeom>
              <a:noFill/>
            </p:spPr>
            <p:txBody>
              <a:bodyPr wrap="square" rtlCol="0" anchor="b">
                <a:spAutoFit/>
              </a:bodyPr>
              <a:lstStyle/>
              <a:p>
                <a:pPr algn="ctr"/>
                <a:r>
                  <a:rPr lang="en-US" b="1" dirty="0" smtClean="0">
                    <a:solidFill>
                      <a:schemeClr val="tx2"/>
                    </a:solidFill>
                  </a:rPr>
                  <a:t>Horizontal Focus</a:t>
                </a:r>
              </a:p>
              <a:p>
                <a:pPr algn="ctr"/>
                <a:r>
                  <a:rPr lang="en-US" b="1" dirty="0" smtClean="0">
                    <a:solidFill>
                      <a:schemeClr val="tx2"/>
                    </a:solidFill>
                  </a:rPr>
                  <a:t>Areas</a:t>
                </a:r>
              </a:p>
            </p:txBody>
          </p:sp>
        </p:grpSp>
        <p:sp>
          <p:nvSpPr>
            <p:cNvPr id="46" name="TextBox 45"/>
            <p:cNvSpPr txBox="1"/>
            <p:nvPr/>
          </p:nvSpPr>
          <p:spPr>
            <a:xfrm>
              <a:off x="3955182" y="3253161"/>
              <a:ext cx="764953" cy="284693"/>
            </a:xfrm>
            <a:prstGeom prst="rect">
              <a:avLst/>
            </a:prstGeom>
            <a:noFill/>
            <a:effectLst>
              <a:outerShdw blurRad="50800" dist="25400" dir="2700000">
                <a:srgbClr val="000000">
                  <a:alpha val="22000"/>
                </a:srgbClr>
              </a:outerShdw>
            </a:effectLst>
          </p:spPr>
          <p:txBody>
            <a:bodyPr wrap="none" rtlCol="0">
              <a:spAutoFit/>
            </a:bodyPr>
            <a:lstStyle/>
            <a:p>
              <a:pPr algn="ctr">
                <a:lnSpc>
                  <a:spcPts val="1500"/>
                </a:lnSpc>
              </a:pPr>
              <a:r>
                <a:rPr lang="en-US" sz="1600" b="1" dirty="0" smtClean="0">
                  <a:solidFill>
                    <a:srgbClr val="FFFFFF"/>
                  </a:solidFill>
                </a:rPr>
                <a:t>Cloud</a:t>
              </a:r>
            </a:p>
          </p:txBody>
        </p:sp>
        <p:sp>
          <p:nvSpPr>
            <p:cNvPr id="50" name="TextBox 49"/>
            <p:cNvSpPr txBox="1"/>
            <p:nvPr/>
          </p:nvSpPr>
          <p:spPr>
            <a:xfrm>
              <a:off x="4199899" y="3601983"/>
              <a:ext cx="1611339" cy="284693"/>
            </a:xfrm>
            <a:prstGeom prst="rect">
              <a:avLst/>
            </a:prstGeom>
            <a:noFill/>
            <a:effectLst>
              <a:outerShdw blurRad="50800" dist="25400" dir="2700000">
                <a:srgbClr val="000000">
                  <a:alpha val="22000"/>
                </a:srgbClr>
              </a:outerShdw>
            </a:effectLst>
          </p:spPr>
          <p:txBody>
            <a:bodyPr wrap="none" rtlCol="0">
              <a:spAutoFit/>
            </a:bodyPr>
            <a:lstStyle/>
            <a:p>
              <a:pPr algn="ctr">
                <a:lnSpc>
                  <a:spcPts val="1500"/>
                </a:lnSpc>
              </a:pPr>
              <a:r>
                <a:rPr lang="en-US" sz="1600" b="1" dirty="0" smtClean="0">
                  <a:solidFill>
                    <a:srgbClr val="FFFFFF"/>
                  </a:solidFill>
                </a:rPr>
                <a:t>Mobility/BYOD</a:t>
              </a:r>
            </a:p>
          </p:txBody>
        </p:sp>
        <p:sp>
          <p:nvSpPr>
            <p:cNvPr id="51" name="TextBox 50"/>
            <p:cNvSpPr txBox="1"/>
            <p:nvPr/>
          </p:nvSpPr>
          <p:spPr>
            <a:xfrm>
              <a:off x="3088036" y="3114632"/>
              <a:ext cx="738792" cy="284693"/>
            </a:xfrm>
            <a:prstGeom prst="rect">
              <a:avLst/>
            </a:prstGeom>
            <a:noFill/>
            <a:effectLst>
              <a:outerShdw blurRad="50800" dist="25400" dir="2700000">
                <a:srgbClr val="000000">
                  <a:alpha val="22000"/>
                </a:srgbClr>
              </a:outerShdw>
            </a:effectLst>
          </p:spPr>
          <p:txBody>
            <a:bodyPr wrap="none" rtlCol="0">
              <a:spAutoFit/>
            </a:bodyPr>
            <a:lstStyle/>
            <a:p>
              <a:pPr algn="ctr">
                <a:lnSpc>
                  <a:spcPts val="1500"/>
                </a:lnSpc>
              </a:pPr>
              <a:r>
                <a:rPr lang="en-US" sz="1600" b="1" dirty="0" smtClean="0">
                  <a:solidFill>
                    <a:srgbClr val="FFFFFF"/>
                  </a:solidFill>
                </a:rPr>
                <a:t>Video</a:t>
              </a:r>
            </a:p>
          </p:txBody>
        </p:sp>
      </p:grpSp>
      <p:sp>
        <p:nvSpPr>
          <p:cNvPr id="35" name="Oval 34"/>
          <p:cNvSpPr/>
          <p:nvPr/>
        </p:nvSpPr>
        <p:spPr>
          <a:xfrm>
            <a:off x="196564" y="5228424"/>
            <a:ext cx="8851900" cy="562776"/>
          </a:xfrm>
          <a:prstGeom prst="ellipse">
            <a:avLst/>
          </a:prstGeom>
          <a:gradFill flip="none" rotWithShape="1">
            <a:gsLst>
              <a:gs pos="0">
                <a:srgbClr val="000000">
                  <a:alpha val="30000"/>
                </a:srgbClr>
              </a:gs>
              <a:gs pos="100000">
                <a:schemeClr val="bg1">
                  <a:alpha val="0"/>
                </a:schemeClr>
              </a:gs>
            </a:gsLst>
            <a:path path="shape">
              <a:fillToRect l="50000" t="50000" r="50000" b="50000"/>
            </a:path>
            <a:tileRect/>
          </a:gradFill>
          <a:ln>
            <a:noFill/>
          </a:ln>
          <a:effectLst>
            <a:outerShdw blurRad="76200" dist="50800" dir="5400000" algn="ctr" rotWithShape="0">
              <a:srgbClr val="000000">
                <a:alpha val="27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solidFill>
                <a:srgbClr val="FFFFFF"/>
              </a:solidFill>
            </a:endParaRPr>
          </a:p>
        </p:txBody>
      </p:sp>
      <p:sp>
        <p:nvSpPr>
          <p:cNvPr id="2" name="Title 1"/>
          <p:cNvSpPr>
            <a:spLocks noGrp="1"/>
          </p:cNvSpPr>
          <p:nvPr>
            <p:ph type="title" idx="4294967295"/>
          </p:nvPr>
        </p:nvSpPr>
        <p:spPr>
          <a:xfrm>
            <a:off x="0" y="234950"/>
            <a:ext cx="8580438" cy="838200"/>
          </a:xfrm>
          <a:prstGeom prst="rect">
            <a:avLst/>
          </a:prstGeom>
        </p:spPr>
        <p:txBody>
          <a:bodyPr/>
          <a:lstStyle/>
          <a:p>
            <a:r>
              <a:rPr lang="en-US" sz="3200" dirty="0" smtClean="0">
                <a:solidFill>
                  <a:schemeClr val="bg1"/>
                </a:solidFill>
              </a:rPr>
              <a:t>Goal: Business Relevance Through Solutions</a:t>
            </a:r>
            <a:endParaRPr lang="en-US" sz="1800" dirty="0">
              <a:solidFill>
                <a:schemeClr val="bg1"/>
              </a:solidFill>
            </a:endParaRPr>
          </a:p>
        </p:txBody>
      </p:sp>
      <p:grpSp>
        <p:nvGrpSpPr>
          <p:cNvPr id="9" name="Group 75"/>
          <p:cNvGrpSpPr/>
          <p:nvPr/>
        </p:nvGrpSpPr>
        <p:grpSpPr>
          <a:xfrm>
            <a:off x="348444" y="3502209"/>
            <a:ext cx="4109226" cy="3110771"/>
            <a:chOff x="348443" y="3502206"/>
            <a:chExt cx="4109226" cy="3110771"/>
          </a:xfrm>
        </p:grpSpPr>
        <p:grpSp>
          <p:nvGrpSpPr>
            <p:cNvPr id="10" name="Group 46"/>
            <p:cNvGrpSpPr/>
            <p:nvPr/>
          </p:nvGrpSpPr>
          <p:grpSpPr>
            <a:xfrm>
              <a:off x="348443" y="3505197"/>
              <a:ext cx="4109226" cy="3107780"/>
              <a:chOff x="443979" y="3709917"/>
              <a:chExt cx="4109226" cy="3107780"/>
            </a:xfrm>
          </p:grpSpPr>
          <p:sp>
            <p:nvSpPr>
              <p:cNvPr id="87" name="TextBox 86"/>
              <p:cNvSpPr txBox="1"/>
              <p:nvPr/>
            </p:nvSpPr>
            <p:spPr>
              <a:xfrm>
                <a:off x="933841" y="6232922"/>
                <a:ext cx="3312737" cy="584775"/>
              </a:xfrm>
              <a:prstGeom prst="rect">
                <a:avLst/>
              </a:prstGeom>
              <a:noFill/>
            </p:spPr>
            <p:txBody>
              <a:bodyPr wrap="square" rtlCol="0" anchor="b">
                <a:spAutoFit/>
              </a:bodyPr>
              <a:lstStyle/>
              <a:p>
                <a:pPr algn="ctr"/>
                <a:r>
                  <a:rPr lang="en-US" sz="1600" b="1" dirty="0" smtClean="0">
                    <a:solidFill>
                      <a:schemeClr val="accent6"/>
                    </a:solidFill>
                  </a:rPr>
                  <a:t>Best of Breed within</a:t>
                </a:r>
              </a:p>
              <a:p>
                <a:pPr algn="ctr"/>
                <a:r>
                  <a:rPr lang="en-US" sz="1600" b="1" dirty="0" smtClean="0">
                    <a:solidFill>
                      <a:schemeClr val="accent6"/>
                    </a:solidFill>
                  </a:rPr>
                  <a:t>Product Lines</a:t>
                </a:r>
              </a:p>
            </p:txBody>
          </p:sp>
          <p:sp>
            <p:nvSpPr>
              <p:cNvPr id="54" name="TextBox 53"/>
              <p:cNvSpPr txBox="1"/>
              <p:nvPr/>
            </p:nvSpPr>
            <p:spPr>
              <a:xfrm rot="16200000">
                <a:off x="89740" y="4346889"/>
                <a:ext cx="1293254" cy="584775"/>
              </a:xfrm>
              <a:prstGeom prst="rect">
                <a:avLst/>
              </a:prstGeom>
              <a:noFill/>
            </p:spPr>
            <p:txBody>
              <a:bodyPr wrap="square" rtlCol="0" anchor="b">
                <a:spAutoFit/>
              </a:bodyPr>
              <a:lstStyle/>
              <a:p>
                <a:pPr algn="ctr"/>
                <a:r>
                  <a:rPr lang="en-US" sz="1600" b="1" dirty="0" smtClean="0">
                    <a:solidFill>
                      <a:srgbClr val="652D89"/>
                    </a:solidFill>
                  </a:rPr>
                  <a:t>Products </a:t>
                </a:r>
                <a:br>
                  <a:rPr lang="en-US" sz="1600" b="1" dirty="0" smtClean="0">
                    <a:solidFill>
                      <a:srgbClr val="652D89"/>
                    </a:solidFill>
                  </a:rPr>
                </a:br>
                <a:endParaRPr lang="en-US" sz="1600" b="1" dirty="0" smtClean="0">
                  <a:solidFill>
                    <a:srgbClr val="652D89"/>
                  </a:solidFill>
                </a:endParaRPr>
              </a:p>
            </p:txBody>
          </p:sp>
          <p:grpSp>
            <p:nvGrpSpPr>
              <p:cNvPr id="11" name="Group 40"/>
              <p:cNvGrpSpPr/>
              <p:nvPr/>
            </p:nvGrpSpPr>
            <p:grpSpPr>
              <a:xfrm>
                <a:off x="1410773" y="3709917"/>
                <a:ext cx="3142432" cy="1852513"/>
                <a:chOff x="1728273" y="3709917"/>
                <a:chExt cx="3142432" cy="1852513"/>
              </a:xfrm>
            </p:grpSpPr>
            <p:sp>
              <p:nvSpPr>
                <p:cNvPr id="71" name="Oval 24"/>
                <p:cNvSpPr>
                  <a:spLocks noChangeArrowheads="1"/>
                </p:cNvSpPr>
                <p:nvPr/>
              </p:nvSpPr>
              <p:spPr bwMode="auto">
                <a:xfrm>
                  <a:off x="1728273" y="3709917"/>
                  <a:ext cx="3142432" cy="1852513"/>
                </a:xfrm>
                <a:prstGeom prst="ellipse">
                  <a:avLst/>
                </a:prstGeom>
                <a:gradFill flip="none" rotWithShape="1">
                  <a:gsLst>
                    <a:gs pos="0">
                      <a:schemeClr val="accent6"/>
                    </a:gs>
                    <a:gs pos="100000">
                      <a:schemeClr val="accent6">
                        <a:lumMod val="60000"/>
                        <a:lumOff val="40000"/>
                      </a:schemeClr>
                    </a:gs>
                  </a:gsLst>
                  <a:lin ang="16200000" scaled="0"/>
                  <a:tileRect/>
                </a:gradFill>
                <a:ln w="12700">
                  <a:solidFill>
                    <a:schemeClr val="bg1"/>
                  </a:solidFill>
                  <a:round/>
                  <a:headEnd/>
                  <a:tailEnd/>
                </a:ln>
                <a:effectLst>
                  <a:outerShdw blurRad="50800" dist="38100" dir="2700000" algn="tl" rotWithShape="0">
                    <a:srgbClr val="000000">
                      <a:alpha val="43000"/>
                    </a:srgbClr>
                  </a:outerShdw>
                </a:effectLst>
              </p:spPr>
              <p:txBody>
                <a:bodyPr vert="horz" wrap="none" lIns="73025" tIns="36512" rIns="73025" bIns="36512" numCol="1" anchor="ctr" anchorCtr="0" compatLnSpc="1">
                  <a:prstTxWarp prst="textNoShape">
                    <a:avLst/>
                  </a:prstTxWarp>
                </a:bodyPr>
                <a:lstStyle/>
                <a:p>
                  <a:pPr algn="ctr" fontAlgn="base">
                    <a:spcBef>
                      <a:spcPct val="0"/>
                    </a:spcBef>
                    <a:spcAft>
                      <a:spcPct val="0"/>
                    </a:spcAft>
                  </a:pPr>
                  <a:endParaRPr lang="en-US" sz="1600" b="1">
                    <a:solidFill>
                      <a:srgbClr val="0096D6"/>
                    </a:solidFill>
                  </a:endParaRPr>
                </a:p>
              </p:txBody>
            </p:sp>
            <p:sp>
              <p:nvSpPr>
                <p:cNvPr id="77" name="TextBox 76"/>
                <p:cNvSpPr txBox="1"/>
                <p:nvPr/>
              </p:nvSpPr>
              <p:spPr>
                <a:xfrm>
                  <a:off x="2105041" y="4968059"/>
                  <a:ext cx="2374368" cy="338554"/>
                </a:xfrm>
                <a:prstGeom prst="rect">
                  <a:avLst/>
                </a:prstGeom>
                <a:noFill/>
                <a:effectLst>
                  <a:outerShdw blurRad="50800" dist="25400" dir="2700000">
                    <a:srgbClr val="000000">
                      <a:alpha val="22000"/>
                    </a:srgbClr>
                  </a:outerShdw>
                </a:effectLst>
              </p:spPr>
              <p:txBody>
                <a:bodyPr wrap="none" rtlCol="0">
                  <a:spAutoFit/>
                </a:bodyPr>
                <a:lstStyle/>
                <a:p>
                  <a:pPr algn="ctr"/>
                  <a:r>
                    <a:rPr lang="en-US" sz="1600" b="1" dirty="0" smtClean="0">
                      <a:solidFill>
                        <a:srgbClr val="FFFFFF"/>
                      </a:solidFill>
                    </a:rPr>
                    <a:t>Enterprise Networking</a:t>
                  </a:r>
                </a:p>
              </p:txBody>
            </p:sp>
          </p:grpSp>
        </p:grpSp>
        <p:sp>
          <p:nvSpPr>
            <p:cNvPr id="43" name="TextBox 42"/>
            <p:cNvSpPr txBox="1"/>
            <p:nvPr/>
          </p:nvSpPr>
          <p:spPr>
            <a:xfrm>
              <a:off x="3173522" y="3943676"/>
              <a:ext cx="994183" cy="338554"/>
            </a:xfrm>
            <a:prstGeom prst="rect">
              <a:avLst/>
            </a:prstGeom>
            <a:noFill/>
            <a:effectLst>
              <a:outerShdw blurRad="50800" dist="25400" dir="2700000">
                <a:srgbClr val="000000">
                  <a:alpha val="22000"/>
                </a:srgbClr>
              </a:outerShdw>
            </a:effectLst>
          </p:spPr>
          <p:txBody>
            <a:bodyPr wrap="none" rtlCol="0">
              <a:spAutoFit/>
            </a:bodyPr>
            <a:lstStyle/>
            <a:p>
              <a:pPr algn="ctr"/>
              <a:r>
                <a:rPr lang="en-US" sz="1600" b="1" dirty="0" smtClean="0">
                  <a:solidFill>
                    <a:srgbClr val="FFFFFF"/>
                  </a:solidFill>
                </a:rPr>
                <a:t>Security</a:t>
              </a:r>
            </a:p>
          </p:txBody>
        </p:sp>
        <p:sp>
          <p:nvSpPr>
            <p:cNvPr id="44" name="TextBox 43"/>
            <p:cNvSpPr txBox="1"/>
            <p:nvPr/>
          </p:nvSpPr>
          <p:spPr>
            <a:xfrm>
              <a:off x="2355434" y="3502206"/>
              <a:ext cx="1335622" cy="338554"/>
            </a:xfrm>
            <a:prstGeom prst="rect">
              <a:avLst/>
            </a:prstGeom>
            <a:noFill/>
            <a:effectLst>
              <a:outerShdw blurRad="50800" dist="25400" dir="2700000">
                <a:srgbClr val="000000">
                  <a:alpha val="22000"/>
                </a:srgbClr>
              </a:outerShdw>
            </a:effectLst>
          </p:spPr>
          <p:txBody>
            <a:bodyPr wrap="none" rtlCol="0">
              <a:spAutoFit/>
            </a:bodyPr>
            <a:lstStyle/>
            <a:p>
              <a:pPr algn="ctr"/>
              <a:r>
                <a:rPr lang="en-US" sz="1600" b="1" dirty="0" smtClean="0">
                  <a:solidFill>
                    <a:srgbClr val="FFFFFF"/>
                  </a:solidFill>
                </a:rPr>
                <a:t>Data Center</a:t>
              </a:r>
            </a:p>
          </p:txBody>
        </p:sp>
        <p:sp>
          <p:nvSpPr>
            <p:cNvPr id="52" name="TextBox 51"/>
            <p:cNvSpPr txBox="1"/>
            <p:nvPr/>
          </p:nvSpPr>
          <p:spPr>
            <a:xfrm>
              <a:off x="1472051" y="4126877"/>
              <a:ext cx="1507144" cy="338554"/>
            </a:xfrm>
            <a:prstGeom prst="rect">
              <a:avLst/>
            </a:prstGeom>
            <a:noFill/>
            <a:effectLst>
              <a:outerShdw blurRad="50800" dist="25400" dir="2700000">
                <a:srgbClr val="000000">
                  <a:alpha val="22000"/>
                </a:srgbClr>
              </a:outerShdw>
            </a:effectLst>
          </p:spPr>
          <p:txBody>
            <a:bodyPr wrap="none" rtlCol="0">
              <a:spAutoFit/>
            </a:bodyPr>
            <a:lstStyle/>
            <a:p>
              <a:pPr algn="ctr"/>
              <a:r>
                <a:rPr lang="en-US" sz="1600" b="1" dirty="0" smtClean="0">
                  <a:solidFill>
                    <a:srgbClr val="FFFFFF"/>
                  </a:solidFill>
                </a:rPr>
                <a:t>Collaboration</a:t>
              </a:r>
            </a:p>
          </p:txBody>
        </p:sp>
      </p:grpSp>
      <p:pic>
        <p:nvPicPr>
          <p:cNvPr id="68" name="Picture 74" descr="Guide.png"/>
          <p:cNvPicPr>
            <a:picLocks noChangeAspect="1"/>
          </p:cNvPicPr>
          <p:nvPr/>
        </p:nvPicPr>
        <p:blipFill>
          <a:blip r:embed="rId4" cstate="print"/>
          <a:srcRect/>
          <a:stretch>
            <a:fillRect/>
          </a:stretch>
        </p:blipFill>
        <p:spPr bwMode="auto">
          <a:xfrm>
            <a:off x="6011811" y="4099288"/>
            <a:ext cx="1090597" cy="1093646"/>
          </a:xfrm>
          <a:prstGeom prst="rect">
            <a:avLst/>
          </a:prstGeom>
          <a:noFill/>
          <a:ln w="9525">
            <a:noFill/>
            <a:miter lim="800000"/>
            <a:headEnd/>
            <a:tailEnd/>
          </a:ln>
        </p:spPr>
      </p:pic>
      <p:grpSp>
        <p:nvGrpSpPr>
          <p:cNvPr id="12" name="Group 45"/>
          <p:cNvGrpSpPr/>
          <p:nvPr/>
        </p:nvGrpSpPr>
        <p:grpSpPr>
          <a:xfrm>
            <a:off x="838305" y="1676400"/>
            <a:ext cx="7625959" cy="3996398"/>
            <a:chOff x="1593336" y="1717631"/>
            <a:chExt cx="7283963" cy="3958885"/>
          </a:xfrm>
        </p:grpSpPr>
        <p:grpSp>
          <p:nvGrpSpPr>
            <p:cNvPr id="13" name="Group 43"/>
            <p:cNvGrpSpPr/>
            <p:nvPr/>
          </p:nvGrpSpPr>
          <p:grpSpPr>
            <a:xfrm>
              <a:off x="1593336" y="1717631"/>
              <a:ext cx="7283963" cy="3958885"/>
              <a:chOff x="1593336" y="1717631"/>
              <a:chExt cx="7283963" cy="3958885"/>
            </a:xfrm>
            <a:gradFill flip="none" rotWithShape="1">
              <a:gsLst>
                <a:gs pos="0">
                  <a:schemeClr val="bg1">
                    <a:lumMod val="95000"/>
                  </a:schemeClr>
                </a:gs>
                <a:gs pos="30000">
                  <a:srgbClr val="3D3D3D"/>
                </a:gs>
                <a:gs pos="100000">
                  <a:srgbClr val="3D3D3D"/>
                </a:gs>
                <a:gs pos="59000">
                  <a:schemeClr val="bg1">
                    <a:lumMod val="95000"/>
                  </a:schemeClr>
                </a:gs>
              </a:gsLst>
              <a:lin ang="8100000" scaled="0"/>
              <a:tileRect/>
            </a:gradFill>
          </p:grpSpPr>
          <p:sp>
            <p:nvSpPr>
              <p:cNvPr id="37" name="Up Arrow 36"/>
              <p:cNvSpPr/>
              <p:nvPr/>
            </p:nvSpPr>
            <p:spPr bwMode="auto">
              <a:xfrm>
                <a:off x="1593336" y="1717631"/>
                <a:ext cx="516801" cy="3844969"/>
              </a:xfrm>
              <a:prstGeom prst="upArrow">
                <a:avLst>
                  <a:gd name="adj1" fmla="val 60141"/>
                  <a:gd name="adj2" fmla="val 74145"/>
                </a:avLst>
              </a:prstGeom>
              <a:gradFill flip="none" rotWithShape="1">
                <a:gsLst>
                  <a:gs pos="100000">
                    <a:srgbClr val="3D3D3D"/>
                  </a:gs>
                  <a:gs pos="32000">
                    <a:schemeClr val="bg1">
                      <a:lumMod val="95000"/>
                    </a:schemeClr>
                  </a:gs>
                  <a:gs pos="0">
                    <a:srgbClr val="3D3D3D"/>
                  </a:gs>
                  <a:gs pos="37000">
                    <a:schemeClr val="bg1">
                      <a:lumMod val="95000"/>
                    </a:schemeClr>
                  </a:gs>
                </a:gsLst>
                <a:lin ang="6240000" scaled="0"/>
                <a:tileRect/>
              </a:gradFill>
              <a:ln w="0">
                <a:noFill/>
                <a:prstDash val="solid"/>
                <a:round/>
                <a:headEnd/>
                <a:tailEnd/>
              </a:ln>
              <a:effectLst/>
            </p:spPr>
            <p:txBody>
              <a:bodyPr vert="horz" wrap="square" lIns="91440" tIns="45720" rIns="91440" bIns="45720" numCol="1" anchor="t" anchorCtr="0" compatLnSpc="1">
                <a:prstTxWarp prst="textNoShape">
                  <a:avLst/>
                </a:prstTxWarp>
              </a:bodyPr>
              <a:lstStyle/>
              <a:p>
                <a:pPr defTabSz="814388" eaLnBrk="0" hangingPunct="0">
                  <a:lnSpc>
                    <a:spcPct val="90000"/>
                  </a:lnSpc>
                </a:pPr>
                <a:endParaRPr lang="en-US" dirty="0">
                  <a:solidFill>
                    <a:srgbClr val="000000"/>
                  </a:solidFill>
                </a:endParaRPr>
              </a:p>
            </p:txBody>
          </p:sp>
          <p:sp>
            <p:nvSpPr>
              <p:cNvPr id="39" name="Up Arrow 38"/>
              <p:cNvSpPr/>
              <p:nvPr/>
            </p:nvSpPr>
            <p:spPr bwMode="auto">
              <a:xfrm rot="5400000">
                <a:off x="5031148" y="1830365"/>
                <a:ext cx="516801" cy="7175501"/>
              </a:xfrm>
              <a:prstGeom prst="upArrow">
                <a:avLst>
                  <a:gd name="adj1" fmla="val 60141"/>
                  <a:gd name="adj2" fmla="val 74145"/>
                </a:avLst>
              </a:prstGeom>
              <a:grpFill/>
              <a:ln w="0">
                <a:noFill/>
                <a:prstDash val="solid"/>
                <a:round/>
                <a:headEnd/>
                <a:tailEnd/>
              </a:ln>
              <a:effectLst/>
            </p:spPr>
            <p:txBody>
              <a:bodyPr vert="horz" wrap="square" lIns="91440" tIns="45720" rIns="91440" bIns="45720" numCol="1" anchor="t" anchorCtr="0" compatLnSpc="1">
                <a:prstTxWarp prst="textNoShape">
                  <a:avLst/>
                </a:prstTxWarp>
              </a:bodyPr>
              <a:lstStyle/>
              <a:p>
                <a:pPr defTabSz="814388" eaLnBrk="0" hangingPunct="0">
                  <a:lnSpc>
                    <a:spcPct val="90000"/>
                  </a:lnSpc>
                </a:pPr>
                <a:endParaRPr lang="en-US" sz="1600" dirty="0">
                  <a:solidFill>
                    <a:srgbClr val="000000"/>
                  </a:solidFill>
                </a:endParaRPr>
              </a:p>
            </p:txBody>
          </p:sp>
        </p:grpSp>
        <p:sp>
          <p:nvSpPr>
            <p:cNvPr id="75" name="TextBox 74"/>
            <p:cNvSpPr txBox="1"/>
            <p:nvPr/>
          </p:nvSpPr>
          <p:spPr>
            <a:xfrm>
              <a:off x="4403395" y="5231984"/>
              <a:ext cx="3211200" cy="369332"/>
            </a:xfrm>
            <a:prstGeom prst="rect">
              <a:avLst/>
            </a:prstGeom>
            <a:noFill/>
            <a:effectLst/>
          </p:spPr>
          <p:txBody>
            <a:bodyPr wrap="none" rtlCol="0">
              <a:spAutoFit/>
            </a:bodyPr>
            <a:lstStyle/>
            <a:p>
              <a:pPr algn="r"/>
              <a:r>
                <a:rPr lang="en-US" b="1" dirty="0" smtClean="0">
                  <a:solidFill>
                    <a:srgbClr val="000000"/>
                  </a:solidFill>
                </a:rPr>
                <a:t>Value / Business Relevance</a:t>
              </a:r>
              <a:endParaRPr lang="en-US" b="1" dirty="0">
                <a:solidFill>
                  <a:srgbClr val="000000"/>
                </a:solidFill>
              </a:endParaRPr>
            </a:p>
          </p:txBody>
        </p:sp>
        <p:sp>
          <p:nvSpPr>
            <p:cNvPr id="45" name="Rectangle 44"/>
            <p:cNvSpPr/>
            <p:nvPr/>
          </p:nvSpPr>
          <p:spPr>
            <a:xfrm rot="16200000">
              <a:off x="543836" y="3526790"/>
              <a:ext cx="2569934" cy="369332"/>
            </a:xfrm>
            <a:prstGeom prst="rect">
              <a:avLst/>
            </a:prstGeom>
            <a:effectLst/>
          </p:spPr>
          <p:txBody>
            <a:bodyPr wrap="none">
              <a:spAutoFit/>
            </a:bodyPr>
            <a:lstStyle/>
            <a:p>
              <a:pPr algn="r"/>
              <a:r>
                <a:rPr lang="en-US" b="1" dirty="0" smtClean="0">
                  <a:solidFill>
                    <a:srgbClr val="000000"/>
                  </a:solidFill>
                </a:rPr>
                <a:t>Scale and Complexity</a:t>
              </a:r>
            </a:p>
          </p:txBody>
        </p:sp>
      </p:grpSp>
      <p:sp>
        <p:nvSpPr>
          <p:cNvPr id="47" name="TextBox 46"/>
          <p:cNvSpPr txBox="1"/>
          <p:nvPr/>
        </p:nvSpPr>
        <p:spPr>
          <a:xfrm>
            <a:off x="2760433" y="4419712"/>
            <a:ext cx="1288623" cy="338554"/>
          </a:xfrm>
          <a:prstGeom prst="rect">
            <a:avLst/>
          </a:prstGeom>
          <a:noFill/>
          <a:effectLst>
            <a:outerShdw blurRad="50800" dist="25400" dir="2700000">
              <a:srgbClr val="000000">
                <a:alpha val="22000"/>
              </a:srgbClr>
            </a:outerShdw>
          </a:effectLst>
        </p:spPr>
        <p:txBody>
          <a:bodyPr wrap="none" rtlCol="0">
            <a:spAutoFit/>
          </a:bodyPr>
          <a:lstStyle/>
          <a:p>
            <a:pPr algn="ctr"/>
            <a:r>
              <a:rPr lang="en-US" sz="1600" b="1" dirty="0" smtClean="0">
                <a:solidFill>
                  <a:srgbClr val="FFFFFF"/>
                </a:solidFill>
              </a:rPr>
              <a:t>SP Mobility</a:t>
            </a:r>
          </a:p>
        </p:txBody>
      </p:sp>
      <p:sp>
        <p:nvSpPr>
          <p:cNvPr id="48" name="TextBox 47"/>
          <p:cNvSpPr txBox="1"/>
          <p:nvPr/>
        </p:nvSpPr>
        <p:spPr>
          <a:xfrm>
            <a:off x="1581312" y="4447769"/>
            <a:ext cx="1065293" cy="338554"/>
          </a:xfrm>
          <a:prstGeom prst="rect">
            <a:avLst/>
          </a:prstGeom>
          <a:noFill/>
          <a:effectLst>
            <a:outerShdw blurRad="50800" dist="25400" dir="2700000">
              <a:srgbClr val="000000">
                <a:alpha val="22000"/>
              </a:srgbClr>
            </a:outerShdw>
          </a:effectLst>
        </p:spPr>
        <p:txBody>
          <a:bodyPr wrap="none" rtlCol="0">
            <a:spAutoFit/>
          </a:bodyPr>
          <a:lstStyle/>
          <a:p>
            <a:pPr algn="ctr"/>
            <a:r>
              <a:rPr lang="en-US" sz="1600" b="1" dirty="0" smtClean="0">
                <a:solidFill>
                  <a:srgbClr val="FFFFFF"/>
                </a:solidFill>
              </a:rPr>
              <a:t>SP Video</a:t>
            </a:r>
          </a:p>
        </p:txBody>
      </p:sp>
      <p:sp>
        <p:nvSpPr>
          <p:cNvPr id="53" name="TextBox 52"/>
          <p:cNvSpPr txBox="1"/>
          <p:nvPr/>
        </p:nvSpPr>
        <p:spPr>
          <a:xfrm>
            <a:off x="1553614" y="3804092"/>
            <a:ext cx="1628459" cy="338554"/>
          </a:xfrm>
          <a:prstGeom prst="rect">
            <a:avLst/>
          </a:prstGeom>
          <a:noFill/>
          <a:effectLst>
            <a:outerShdw blurRad="50800" dist="25400" dir="2700000">
              <a:srgbClr val="000000">
                <a:alpha val="22000"/>
              </a:srgbClr>
            </a:outerShdw>
          </a:effectLst>
        </p:spPr>
        <p:txBody>
          <a:bodyPr wrap="none" rtlCol="0">
            <a:spAutoFit/>
          </a:bodyPr>
          <a:lstStyle/>
          <a:p>
            <a:pPr algn="ctr"/>
            <a:r>
              <a:rPr lang="en-US" sz="1600" b="1" dirty="0" smtClean="0">
                <a:solidFill>
                  <a:srgbClr val="FFFFFF"/>
                </a:solidFill>
              </a:rPr>
              <a:t>SP Networking</a:t>
            </a:r>
          </a:p>
        </p:txBody>
      </p:sp>
      <p:sp>
        <p:nvSpPr>
          <p:cNvPr id="57" name="TextBox 56"/>
          <p:cNvSpPr txBox="1"/>
          <p:nvPr/>
        </p:nvSpPr>
        <p:spPr>
          <a:xfrm>
            <a:off x="6202345" y="3828531"/>
            <a:ext cx="1806995" cy="584776"/>
          </a:xfrm>
          <a:prstGeom prst="rect">
            <a:avLst/>
          </a:prstGeom>
          <a:noFill/>
          <a:effectLst>
            <a:outerShdw blurRad="50800" dist="25400" dir="2700000">
              <a:srgbClr val="000000">
                <a:alpha val="22000"/>
              </a:srgbClr>
            </a:outerShdw>
          </a:effectLst>
        </p:spPr>
        <p:txBody>
          <a:bodyPr wrap="square" rtlCol="0">
            <a:spAutoFit/>
          </a:bodyPr>
          <a:lstStyle/>
          <a:p>
            <a:pPr algn="ctr"/>
            <a:r>
              <a:rPr lang="en-US" sz="1600" b="1" dirty="0" smtClean="0">
                <a:solidFill>
                  <a:srgbClr val="FFFFFF"/>
                </a:solidFill>
              </a:rPr>
              <a:t>Mobile Packet Core</a:t>
            </a:r>
          </a:p>
        </p:txBody>
      </p:sp>
      <p:sp>
        <p:nvSpPr>
          <p:cNvPr id="58" name="TextBox 57"/>
          <p:cNvSpPr txBox="1"/>
          <p:nvPr/>
        </p:nvSpPr>
        <p:spPr>
          <a:xfrm>
            <a:off x="4497803" y="4588501"/>
            <a:ext cx="994183" cy="284693"/>
          </a:xfrm>
          <a:prstGeom prst="rect">
            <a:avLst/>
          </a:prstGeom>
          <a:noFill/>
          <a:effectLst>
            <a:outerShdw blurRad="50800" dist="25400" dir="2700000">
              <a:srgbClr val="000000">
                <a:alpha val="22000"/>
              </a:srgbClr>
            </a:outerShdw>
          </a:effectLst>
        </p:spPr>
        <p:txBody>
          <a:bodyPr wrap="none" rtlCol="0">
            <a:spAutoFit/>
          </a:bodyPr>
          <a:lstStyle/>
          <a:p>
            <a:pPr algn="ctr">
              <a:lnSpc>
                <a:spcPts val="1500"/>
              </a:lnSpc>
            </a:pPr>
            <a:r>
              <a:rPr lang="en-US" sz="1600" b="1" dirty="0" smtClean="0">
                <a:solidFill>
                  <a:srgbClr val="FFFFFF"/>
                </a:solidFill>
              </a:rPr>
              <a:t>Security</a:t>
            </a:r>
          </a:p>
        </p:txBody>
      </p:sp>
      <p:sp>
        <p:nvSpPr>
          <p:cNvPr id="55" name="TextBox 54"/>
          <p:cNvSpPr txBox="1"/>
          <p:nvPr/>
        </p:nvSpPr>
        <p:spPr>
          <a:xfrm>
            <a:off x="6643852" y="2700308"/>
            <a:ext cx="1300356" cy="584775"/>
          </a:xfrm>
          <a:prstGeom prst="rect">
            <a:avLst/>
          </a:prstGeom>
          <a:noFill/>
          <a:effectLst/>
        </p:spPr>
        <p:txBody>
          <a:bodyPr wrap="none" rtlCol="0">
            <a:spAutoFit/>
          </a:bodyPr>
          <a:lstStyle/>
          <a:p>
            <a:pPr algn="ctr"/>
            <a:r>
              <a:rPr lang="en-US" sz="1600" b="1" dirty="0" smtClean="0">
                <a:solidFill>
                  <a:srgbClr val="F0D900"/>
                </a:solidFill>
              </a:rPr>
              <a:t>Virtualized </a:t>
            </a:r>
          </a:p>
          <a:p>
            <a:pPr algn="ctr"/>
            <a:r>
              <a:rPr lang="en-US" sz="1600" b="1" dirty="0" smtClean="0">
                <a:solidFill>
                  <a:srgbClr val="F0D900"/>
                </a:solidFill>
              </a:rPr>
              <a:t>Foundation</a:t>
            </a:r>
          </a:p>
        </p:txBody>
      </p:sp>
      <p:grpSp>
        <p:nvGrpSpPr>
          <p:cNvPr id="17" name="Group 16"/>
          <p:cNvGrpSpPr/>
          <p:nvPr/>
        </p:nvGrpSpPr>
        <p:grpSpPr>
          <a:xfrm>
            <a:off x="7237926" y="1130755"/>
            <a:ext cx="1810539" cy="1804563"/>
            <a:chOff x="7237926" y="1215423"/>
            <a:chExt cx="1810539" cy="1804563"/>
          </a:xfrm>
        </p:grpSpPr>
        <p:pic>
          <p:nvPicPr>
            <p:cNvPr id="15" name="Picture 14"/>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7237926" y="1215423"/>
              <a:ext cx="1810539" cy="1804563"/>
            </a:xfrm>
            <a:prstGeom prst="rect">
              <a:avLst/>
            </a:prstGeom>
          </p:spPr>
        </p:pic>
        <p:sp>
          <p:nvSpPr>
            <p:cNvPr id="16" name="Rectangle 15"/>
            <p:cNvSpPr/>
            <p:nvPr/>
          </p:nvSpPr>
          <p:spPr>
            <a:xfrm>
              <a:off x="7451317" y="1546569"/>
              <a:ext cx="1416233" cy="923330"/>
            </a:xfrm>
            <a:prstGeom prst="rect">
              <a:avLst/>
            </a:prstGeom>
          </p:spPr>
          <p:txBody>
            <a:bodyPr wrap="square">
              <a:spAutoFit/>
            </a:bodyPr>
            <a:lstStyle/>
            <a:p>
              <a:pPr algn="ctr"/>
              <a:r>
                <a:rPr lang="en-US" b="1" dirty="0">
                  <a:solidFill>
                    <a:srgbClr val="2C2B2B"/>
                  </a:solidFill>
                </a:rPr>
                <a:t>Right Sized for Midmarket</a:t>
              </a:r>
            </a:p>
          </p:txBody>
        </p:sp>
      </p:grpSp>
      <p:cxnSp>
        <p:nvCxnSpPr>
          <p:cNvPr id="64" name="Straight Connector 63"/>
          <p:cNvCxnSpPr/>
          <p:nvPr/>
        </p:nvCxnSpPr>
        <p:spPr>
          <a:xfrm>
            <a:off x="6323" y="1171512"/>
            <a:ext cx="9144000" cy="0"/>
          </a:xfrm>
          <a:prstGeom prst="line">
            <a:avLst/>
          </a:prstGeom>
          <a:ln>
            <a:gradFill flip="none" rotWithShape="1">
              <a:gsLst>
                <a:gs pos="0">
                  <a:srgbClr val="000000"/>
                </a:gs>
                <a:gs pos="100000">
                  <a:srgbClr val="000000"/>
                </a:gs>
                <a:gs pos="20000">
                  <a:schemeClr val="bg1">
                    <a:lumMod val="75000"/>
                  </a:schemeClr>
                </a:gs>
                <a:gs pos="80000">
                  <a:schemeClr val="bg1">
                    <a:lumMod val="75000"/>
                  </a:schemeClr>
                </a:gs>
                <a:gs pos="51000">
                  <a:schemeClr val="bg1"/>
                </a:gs>
              </a:gsLst>
              <a:lin ang="0" scaled="1"/>
              <a:tileRect/>
            </a:gra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587212362"/>
      </p:ext>
    </p:extLst>
  </p:cSld>
  <p:clrMapOvr>
    <a:masterClrMapping/>
  </p:clrMapOvr>
  <p:transition>
    <p:fade/>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 name="Picture 28" descr="G2.jpg"/>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a:off x="0" y="1171512"/>
            <a:ext cx="9144000" cy="5686488"/>
          </a:xfrm>
          <a:prstGeom prst="rect">
            <a:avLst/>
          </a:prstGeom>
        </p:spPr>
      </p:pic>
      <p:sp>
        <p:nvSpPr>
          <p:cNvPr id="2" name="Title 1"/>
          <p:cNvSpPr>
            <a:spLocks noGrp="1"/>
          </p:cNvSpPr>
          <p:nvPr>
            <p:ph type="title"/>
          </p:nvPr>
        </p:nvSpPr>
        <p:spPr/>
        <p:txBody>
          <a:bodyPr/>
          <a:lstStyle/>
          <a:p>
            <a:r>
              <a:rPr lang="en-US" dirty="0" smtClean="0"/>
              <a:t>Made for Midmarket Smart Solutions</a:t>
            </a:r>
            <a:endParaRPr lang="en-US" dirty="0"/>
          </a:p>
        </p:txBody>
      </p:sp>
      <p:sp>
        <p:nvSpPr>
          <p:cNvPr id="4" name="Freeform 3"/>
          <p:cNvSpPr/>
          <p:nvPr/>
        </p:nvSpPr>
        <p:spPr>
          <a:xfrm>
            <a:off x="846662" y="1260087"/>
            <a:ext cx="7641167" cy="993592"/>
          </a:xfrm>
          <a:custGeom>
            <a:avLst/>
            <a:gdLst>
              <a:gd name="connsiteX0" fmla="*/ 0 w 6314381"/>
              <a:gd name="connsiteY0" fmla="*/ 224513 h 2138216"/>
              <a:gd name="connsiteX1" fmla="*/ 224513 w 6314381"/>
              <a:gd name="connsiteY1" fmla="*/ 0 h 2138216"/>
              <a:gd name="connsiteX2" fmla="*/ 6089868 w 6314381"/>
              <a:gd name="connsiteY2" fmla="*/ 0 h 2138216"/>
              <a:gd name="connsiteX3" fmla="*/ 6314381 w 6314381"/>
              <a:gd name="connsiteY3" fmla="*/ 224513 h 2138216"/>
              <a:gd name="connsiteX4" fmla="*/ 6314381 w 6314381"/>
              <a:gd name="connsiteY4" fmla="*/ 1913703 h 2138216"/>
              <a:gd name="connsiteX5" fmla="*/ 6089868 w 6314381"/>
              <a:gd name="connsiteY5" fmla="*/ 2138216 h 2138216"/>
              <a:gd name="connsiteX6" fmla="*/ 224513 w 6314381"/>
              <a:gd name="connsiteY6" fmla="*/ 2138216 h 2138216"/>
              <a:gd name="connsiteX7" fmla="*/ 0 w 6314381"/>
              <a:gd name="connsiteY7" fmla="*/ 1913703 h 2138216"/>
              <a:gd name="connsiteX8" fmla="*/ 0 w 6314381"/>
              <a:gd name="connsiteY8" fmla="*/ 224513 h 21382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314381" h="2138216">
                <a:moveTo>
                  <a:pt x="0" y="224513"/>
                </a:moveTo>
                <a:cubicBezTo>
                  <a:pt x="0" y="100518"/>
                  <a:pt x="100518" y="0"/>
                  <a:pt x="224513" y="0"/>
                </a:cubicBezTo>
                <a:lnTo>
                  <a:pt x="6089868" y="0"/>
                </a:lnTo>
                <a:cubicBezTo>
                  <a:pt x="6213863" y="0"/>
                  <a:pt x="6314381" y="100518"/>
                  <a:pt x="6314381" y="224513"/>
                </a:cubicBezTo>
                <a:lnTo>
                  <a:pt x="6314381" y="1913703"/>
                </a:lnTo>
                <a:cubicBezTo>
                  <a:pt x="6314381" y="2037698"/>
                  <a:pt x="6213863" y="2138216"/>
                  <a:pt x="6089868" y="2138216"/>
                </a:cubicBezTo>
                <a:lnTo>
                  <a:pt x="224513" y="2138216"/>
                </a:lnTo>
                <a:cubicBezTo>
                  <a:pt x="100518" y="2138216"/>
                  <a:pt x="0" y="2037698"/>
                  <a:pt x="0" y="1913703"/>
                </a:cubicBezTo>
                <a:lnTo>
                  <a:pt x="0" y="224513"/>
                </a:lnTo>
                <a:close/>
              </a:path>
            </a:pathLst>
          </a:custGeom>
          <a:solidFill>
            <a:schemeClr val="tx1">
              <a:lumMod val="50000"/>
            </a:schemeClr>
          </a:solidFill>
        </p:spPr>
        <p:style>
          <a:lnRef idx="0">
            <a:schemeClr val="lt1">
              <a:hueOff val="0"/>
              <a:satOff val="0"/>
              <a:lumOff val="0"/>
              <a:alphaOff val="0"/>
            </a:schemeClr>
          </a:lnRef>
          <a:fillRef idx="3">
            <a:scrgbClr r="0" g="0" b="0"/>
          </a:fillRef>
          <a:effectRef idx="3">
            <a:schemeClr val="accent1">
              <a:hueOff val="0"/>
              <a:satOff val="0"/>
              <a:lumOff val="0"/>
              <a:alphaOff val="0"/>
            </a:schemeClr>
          </a:effectRef>
          <a:fontRef idx="minor">
            <a:schemeClr val="lt1"/>
          </a:fontRef>
        </p:style>
        <p:txBody>
          <a:bodyPr spcFirstLastPara="0" vert="horz" wrap="square" lIns="164818" tIns="164818" rIns="164818" bIns="1272662" numCol="1" spcCol="1270" anchor="ctr" anchorCtr="0">
            <a:noAutofit/>
          </a:bodyPr>
          <a:lstStyle/>
          <a:p>
            <a:pPr lvl="0" algn="ctr" defTabSz="1155700">
              <a:lnSpc>
                <a:spcPct val="90000"/>
              </a:lnSpc>
              <a:spcBef>
                <a:spcPct val="0"/>
              </a:spcBef>
              <a:spcAft>
                <a:spcPct val="35000"/>
              </a:spcAft>
            </a:pPr>
            <a:endParaRPr lang="en-US" sz="2400" b="1" kern="1200" dirty="0" smtClean="0"/>
          </a:p>
          <a:p>
            <a:pPr lvl="0" algn="ctr" defTabSz="1155700">
              <a:lnSpc>
                <a:spcPct val="90000"/>
              </a:lnSpc>
              <a:spcBef>
                <a:spcPct val="0"/>
              </a:spcBef>
              <a:spcAft>
                <a:spcPct val="35000"/>
              </a:spcAft>
            </a:pPr>
            <a:endParaRPr lang="en-US" sz="2400" b="1" dirty="0"/>
          </a:p>
          <a:p>
            <a:pPr lvl="0" algn="ctr" defTabSz="1155700">
              <a:lnSpc>
                <a:spcPct val="90000"/>
              </a:lnSpc>
              <a:spcBef>
                <a:spcPct val="0"/>
              </a:spcBef>
              <a:spcAft>
                <a:spcPct val="35000"/>
              </a:spcAft>
            </a:pPr>
            <a:r>
              <a:rPr lang="en-US" sz="2400" b="1" kern="1200" dirty="0" smtClean="0"/>
              <a:t>Made for Midmarket Smart Solution Righ</a:t>
            </a:r>
            <a:r>
              <a:rPr lang="en-US" sz="2400" b="1" dirty="0" smtClean="0"/>
              <a:t>t size, right value with investment protection</a:t>
            </a:r>
            <a:endParaRPr lang="en-US" sz="2400" b="1" kern="1200" dirty="0"/>
          </a:p>
        </p:txBody>
      </p:sp>
      <p:grpSp>
        <p:nvGrpSpPr>
          <p:cNvPr id="56" name="Group 55"/>
          <p:cNvGrpSpPr/>
          <p:nvPr/>
        </p:nvGrpSpPr>
        <p:grpSpPr>
          <a:xfrm>
            <a:off x="1492947" y="4121032"/>
            <a:ext cx="6523456" cy="2415235"/>
            <a:chOff x="1492947" y="3768620"/>
            <a:chExt cx="6523456" cy="2349410"/>
          </a:xfrm>
        </p:grpSpPr>
        <p:sp>
          <p:nvSpPr>
            <p:cNvPr id="30" name="Rectangle 29"/>
            <p:cNvSpPr/>
            <p:nvPr/>
          </p:nvSpPr>
          <p:spPr>
            <a:xfrm>
              <a:off x="5444274" y="3940133"/>
              <a:ext cx="1255014" cy="1750526"/>
            </a:xfrm>
            <a:prstGeom prst="rect">
              <a:avLst/>
            </a:prstGeom>
            <a:gradFill flip="none" rotWithShape="1">
              <a:gsLst>
                <a:gs pos="35000">
                  <a:schemeClr val="accent2">
                    <a:shade val="51000"/>
                    <a:satMod val="130000"/>
                    <a:alpha val="40000"/>
                  </a:schemeClr>
                </a:gs>
                <a:gs pos="100000">
                  <a:schemeClr val="accent2">
                    <a:shade val="94000"/>
                    <a:satMod val="135000"/>
                    <a:alpha val="0"/>
                  </a:schemeClr>
                </a:gs>
              </a:gsLst>
              <a:lin ang="5400000" scaled="1"/>
              <a:tileRect/>
            </a:gradFill>
            <a:ln>
              <a:noFill/>
            </a:ln>
          </p:spPr>
          <p:style>
            <a:lnRef idx="1">
              <a:schemeClr val="accent2"/>
            </a:lnRef>
            <a:fillRef idx="3">
              <a:schemeClr val="accent2"/>
            </a:fillRef>
            <a:effectRef idx="2">
              <a:schemeClr val="accent2"/>
            </a:effectRef>
            <a:fontRef idx="minor">
              <a:schemeClr val="lt1"/>
            </a:fontRef>
          </p:style>
          <p:txBody>
            <a:bodyPr lIns="121853" tIns="60927" rIns="121853" bIns="60927" rtlCol="0" anchor="ctr"/>
            <a:lstStyle/>
            <a:p>
              <a:pPr defTabSz="1088059"/>
              <a:endParaRPr lang="en-US" sz="1400" b="1" dirty="0" smtClean="0">
                <a:solidFill>
                  <a:srgbClr val="FFFFFF"/>
                </a:solidFill>
              </a:endParaRPr>
            </a:p>
          </p:txBody>
        </p:sp>
        <p:sp>
          <p:nvSpPr>
            <p:cNvPr id="31" name="Rectangle 30"/>
            <p:cNvSpPr/>
            <p:nvPr/>
          </p:nvSpPr>
          <p:spPr>
            <a:xfrm>
              <a:off x="6761389" y="3940133"/>
              <a:ext cx="1255014" cy="1750526"/>
            </a:xfrm>
            <a:prstGeom prst="rect">
              <a:avLst/>
            </a:prstGeom>
            <a:gradFill flip="none" rotWithShape="1">
              <a:gsLst>
                <a:gs pos="35000">
                  <a:schemeClr val="accent6">
                    <a:shade val="51000"/>
                    <a:satMod val="130000"/>
                    <a:alpha val="40000"/>
                  </a:schemeClr>
                </a:gs>
                <a:gs pos="100000">
                  <a:schemeClr val="accent6">
                    <a:shade val="94000"/>
                    <a:satMod val="135000"/>
                    <a:alpha val="0"/>
                  </a:schemeClr>
                </a:gs>
              </a:gsLst>
              <a:lin ang="5400000" scaled="1"/>
              <a:tileRect/>
            </a:gradFill>
            <a:ln>
              <a:noFill/>
            </a:ln>
          </p:spPr>
          <p:style>
            <a:lnRef idx="1">
              <a:schemeClr val="accent6"/>
            </a:lnRef>
            <a:fillRef idx="3">
              <a:schemeClr val="accent6"/>
            </a:fillRef>
            <a:effectRef idx="2">
              <a:schemeClr val="accent6"/>
            </a:effectRef>
            <a:fontRef idx="minor">
              <a:schemeClr val="lt1"/>
            </a:fontRef>
          </p:style>
          <p:txBody>
            <a:bodyPr lIns="121853" tIns="60927" rIns="121853" bIns="60927" rtlCol="0" anchor="ctr"/>
            <a:lstStyle/>
            <a:p>
              <a:pPr defTabSz="1088059"/>
              <a:endParaRPr lang="en-US" sz="1400" b="1" dirty="0" smtClean="0">
                <a:solidFill>
                  <a:srgbClr val="FFFFFF"/>
                </a:solidFill>
              </a:endParaRPr>
            </a:p>
          </p:txBody>
        </p:sp>
        <p:sp>
          <p:nvSpPr>
            <p:cNvPr id="32" name="Rectangle 31"/>
            <p:cNvSpPr/>
            <p:nvPr/>
          </p:nvSpPr>
          <p:spPr>
            <a:xfrm>
              <a:off x="4125455" y="3940133"/>
              <a:ext cx="1255014" cy="1750526"/>
            </a:xfrm>
            <a:prstGeom prst="rect">
              <a:avLst/>
            </a:prstGeom>
            <a:gradFill flip="none" rotWithShape="1">
              <a:gsLst>
                <a:gs pos="35000">
                  <a:srgbClr val="F58025">
                    <a:alpha val="34000"/>
                  </a:srgbClr>
                </a:gs>
                <a:gs pos="100000">
                  <a:srgbClr val="F6B61A">
                    <a:alpha val="0"/>
                  </a:srgbClr>
                </a:gs>
              </a:gsLst>
              <a:lin ang="5400000" scaled="1"/>
              <a:tileRect/>
            </a:gradFill>
            <a:ln>
              <a:noFill/>
            </a:ln>
          </p:spPr>
          <p:style>
            <a:lnRef idx="1">
              <a:schemeClr val="accent2"/>
            </a:lnRef>
            <a:fillRef idx="3">
              <a:schemeClr val="accent2"/>
            </a:fillRef>
            <a:effectRef idx="2">
              <a:schemeClr val="accent2"/>
            </a:effectRef>
            <a:fontRef idx="minor">
              <a:schemeClr val="lt1"/>
            </a:fontRef>
          </p:style>
          <p:txBody>
            <a:bodyPr lIns="121853" tIns="60927" rIns="121853" bIns="60927" rtlCol="0" anchor="ctr"/>
            <a:lstStyle/>
            <a:p>
              <a:pPr defTabSz="1088059"/>
              <a:endParaRPr lang="en-US" sz="1400" b="1" dirty="0" smtClean="0">
                <a:solidFill>
                  <a:srgbClr val="FFFFFF"/>
                </a:solidFill>
              </a:endParaRPr>
            </a:p>
          </p:txBody>
        </p:sp>
        <p:sp>
          <p:nvSpPr>
            <p:cNvPr id="33" name="Rectangle 32"/>
            <p:cNvSpPr/>
            <p:nvPr/>
          </p:nvSpPr>
          <p:spPr>
            <a:xfrm>
              <a:off x="1492952" y="3940133"/>
              <a:ext cx="1255014" cy="1750526"/>
            </a:xfrm>
            <a:prstGeom prst="rect">
              <a:avLst/>
            </a:prstGeom>
            <a:gradFill flip="none" rotWithShape="1">
              <a:gsLst>
                <a:gs pos="35000">
                  <a:schemeClr val="accent1">
                    <a:shade val="51000"/>
                    <a:satMod val="130000"/>
                    <a:alpha val="40000"/>
                  </a:schemeClr>
                </a:gs>
                <a:gs pos="100000">
                  <a:schemeClr val="accent1">
                    <a:shade val="94000"/>
                    <a:satMod val="135000"/>
                    <a:alpha val="0"/>
                  </a:schemeClr>
                </a:gs>
              </a:gsLst>
              <a:lin ang="5400000" scaled="1"/>
              <a:tileRect/>
            </a:gradFill>
            <a:ln>
              <a:noFill/>
            </a:ln>
          </p:spPr>
          <p:style>
            <a:lnRef idx="1">
              <a:schemeClr val="accent1"/>
            </a:lnRef>
            <a:fillRef idx="3">
              <a:schemeClr val="accent1"/>
            </a:fillRef>
            <a:effectRef idx="2">
              <a:schemeClr val="accent1"/>
            </a:effectRef>
            <a:fontRef idx="minor">
              <a:schemeClr val="lt1"/>
            </a:fontRef>
          </p:style>
          <p:txBody>
            <a:bodyPr lIns="121853" tIns="60927" rIns="121853" bIns="60927" rtlCol="0" anchor="ctr"/>
            <a:lstStyle/>
            <a:p>
              <a:pPr defTabSz="1088059"/>
              <a:endParaRPr lang="en-US" sz="1400" b="1" dirty="0" smtClean="0">
                <a:solidFill>
                  <a:srgbClr val="FFFFFF"/>
                </a:solidFill>
              </a:endParaRPr>
            </a:p>
          </p:txBody>
        </p:sp>
        <p:sp>
          <p:nvSpPr>
            <p:cNvPr id="34" name="Rectangle 33"/>
            <p:cNvSpPr/>
            <p:nvPr/>
          </p:nvSpPr>
          <p:spPr>
            <a:xfrm>
              <a:off x="2811584" y="3940133"/>
              <a:ext cx="1255014" cy="1750526"/>
            </a:xfrm>
            <a:prstGeom prst="rect">
              <a:avLst/>
            </a:prstGeom>
            <a:gradFill flip="none" rotWithShape="1">
              <a:gsLst>
                <a:gs pos="35000">
                  <a:schemeClr val="accent5">
                    <a:shade val="51000"/>
                    <a:satMod val="130000"/>
                    <a:alpha val="40000"/>
                  </a:schemeClr>
                </a:gs>
                <a:gs pos="100000">
                  <a:schemeClr val="accent5">
                    <a:shade val="94000"/>
                    <a:satMod val="135000"/>
                    <a:alpha val="0"/>
                  </a:schemeClr>
                </a:gs>
              </a:gsLst>
              <a:lin ang="5400000" scaled="1"/>
              <a:tileRect/>
            </a:gradFill>
            <a:ln>
              <a:noFill/>
            </a:ln>
          </p:spPr>
          <p:style>
            <a:lnRef idx="1">
              <a:schemeClr val="accent5"/>
            </a:lnRef>
            <a:fillRef idx="3">
              <a:schemeClr val="accent5"/>
            </a:fillRef>
            <a:effectRef idx="2">
              <a:schemeClr val="accent5"/>
            </a:effectRef>
            <a:fontRef idx="minor">
              <a:schemeClr val="lt1"/>
            </a:fontRef>
          </p:style>
          <p:txBody>
            <a:bodyPr lIns="121853" tIns="60927" rIns="121853" bIns="60927" rtlCol="0" anchor="ctr"/>
            <a:lstStyle/>
            <a:p>
              <a:pPr defTabSz="1088059"/>
              <a:endParaRPr lang="en-US" sz="1400" b="1" dirty="0" smtClean="0">
                <a:solidFill>
                  <a:srgbClr val="FFFFFF"/>
                </a:solidFill>
              </a:endParaRPr>
            </a:p>
          </p:txBody>
        </p:sp>
        <p:sp>
          <p:nvSpPr>
            <p:cNvPr id="35" name="Rectangle 34"/>
            <p:cNvSpPr/>
            <p:nvPr/>
          </p:nvSpPr>
          <p:spPr>
            <a:xfrm>
              <a:off x="1492947" y="5696211"/>
              <a:ext cx="1253522" cy="421819"/>
            </a:xfrm>
            <a:prstGeom prst="rect">
              <a:avLst/>
            </a:prstGeom>
            <a:gradFill rotWithShape="1">
              <a:gsLst>
                <a:gs pos="0">
                  <a:schemeClr val="accent1">
                    <a:lumMod val="75000"/>
                  </a:schemeClr>
                </a:gs>
                <a:gs pos="1000">
                  <a:schemeClr val="accent1">
                    <a:lumMod val="60000"/>
                    <a:lumOff val="40000"/>
                  </a:schemeClr>
                </a:gs>
                <a:gs pos="39000">
                  <a:schemeClr val="accent1">
                    <a:lumMod val="75000"/>
                  </a:schemeClr>
                </a:gs>
                <a:gs pos="98000">
                  <a:srgbClr val="001E2A"/>
                </a:gs>
                <a:gs pos="100000">
                  <a:schemeClr val="accent1">
                    <a:lumMod val="50000"/>
                  </a:schemeClr>
                </a:gs>
              </a:gsLst>
              <a:lin ang="5400000" scaled="0"/>
            </a:gradFill>
            <a:ln w="12700" algn="ctr">
              <a:solidFill>
                <a:schemeClr val="accent1">
                  <a:lumMod val="60000"/>
                  <a:lumOff val="40000"/>
                </a:schemeClr>
              </a:solidFill>
              <a:round/>
              <a:headEnd/>
              <a:tailEnd/>
            </a:ln>
            <a:effectLst>
              <a:outerShdw blurRad="88900" dist="63500" dir="2700000" algn="tl" rotWithShape="0">
                <a:prstClr val="black">
                  <a:alpha val="40000"/>
                </a:prstClr>
              </a:outerShdw>
              <a:reflection blurRad="6350" stA="50000" endA="300" endPos="38500" dist="50800" dir="5400000" sy="-100000" algn="bl" rotWithShape="0"/>
            </a:effectLst>
            <a:scene3d>
              <a:camera prst="orthographicFront"/>
              <a:lightRig rig="brightRoom" dir="t"/>
            </a:scene3d>
            <a:sp3d prstMaterial="metal">
              <a:bevelT w="38100" h="38100" prst="softRound"/>
              <a:bevelB w="38100" h="38100" prst="softRound"/>
            </a:sp3d>
          </p:spPr>
          <p:txBody>
            <a:bodyPr wrap="square" lIns="0" tIns="0" rIns="0" bIns="0" anchor="ctr" anchorCtr="1"/>
            <a:lstStyle/>
            <a:p>
              <a:pPr algn="ctr" defTabSz="1088059"/>
              <a:r>
                <a:rPr lang="en-US" sz="1200" b="1" dirty="0" smtClean="0">
                  <a:solidFill>
                    <a:srgbClr val="FFFFFF"/>
                  </a:solidFill>
                  <a:latin typeface="Arial"/>
                </a:rPr>
                <a:t>Infrastructure</a:t>
              </a:r>
            </a:p>
            <a:p>
              <a:pPr algn="ctr" defTabSz="1088059"/>
              <a:r>
                <a:rPr lang="en-US" sz="1200" b="1" dirty="0" smtClean="0">
                  <a:solidFill>
                    <a:srgbClr val="FFFFFF"/>
                  </a:solidFill>
                  <a:latin typeface="Arial"/>
                </a:rPr>
                <a:t> Costs</a:t>
              </a:r>
            </a:p>
          </p:txBody>
        </p:sp>
        <p:sp>
          <p:nvSpPr>
            <p:cNvPr id="36" name="Rectangle 35"/>
            <p:cNvSpPr/>
            <p:nvPr/>
          </p:nvSpPr>
          <p:spPr>
            <a:xfrm>
              <a:off x="6761385" y="5696211"/>
              <a:ext cx="1253522" cy="421819"/>
            </a:xfrm>
            <a:prstGeom prst="rect">
              <a:avLst/>
            </a:prstGeom>
            <a:gradFill rotWithShape="1">
              <a:gsLst>
                <a:gs pos="0">
                  <a:schemeClr val="accent6"/>
                </a:gs>
                <a:gs pos="1000">
                  <a:schemeClr val="accent6">
                    <a:lumMod val="60000"/>
                    <a:lumOff val="40000"/>
                  </a:schemeClr>
                </a:gs>
                <a:gs pos="39000">
                  <a:schemeClr val="accent6"/>
                </a:gs>
                <a:gs pos="98000">
                  <a:srgbClr val="230F2F"/>
                </a:gs>
                <a:gs pos="100000">
                  <a:schemeClr val="accent6">
                    <a:lumMod val="50000"/>
                  </a:schemeClr>
                </a:gs>
              </a:gsLst>
              <a:lin ang="5400000" scaled="0"/>
            </a:gradFill>
            <a:ln w="12700" algn="ctr">
              <a:solidFill>
                <a:schemeClr val="accent6">
                  <a:lumMod val="40000"/>
                  <a:lumOff val="60000"/>
                </a:schemeClr>
              </a:solidFill>
              <a:round/>
              <a:headEnd/>
              <a:tailEnd/>
            </a:ln>
            <a:effectLst>
              <a:outerShdw blurRad="50800" dist="38100" dir="2700000" algn="tl" rotWithShape="0">
                <a:prstClr val="black">
                  <a:alpha val="40000"/>
                </a:prstClr>
              </a:outerShdw>
              <a:reflection blurRad="6350" stA="50000" endA="300" endPos="38500" dist="50800" dir="5400000" sy="-100000" algn="bl" rotWithShape="0"/>
            </a:effectLst>
            <a:scene3d>
              <a:camera prst="orthographicFront"/>
              <a:lightRig rig="brightRoom" dir="t"/>
            </a:scene3d>
            <a:sp3d prstMaterial="metal">
              <a:bevelT w="38100" h="38100" prst="softRound"/>
              <a:bevelB w="38100" h="38100" prst="softRound"/>
            </a:sp3d>
          </p:spPr>
          <p:txBody>
            <a:bodyPr wrap="square" lIns="0" tIns="0" rIns="0" bIns="0" anchor="ctr" anchorCtr="1"/>
            <a:lstStyle/>
            <a:p>
              <a:pPr algn="ctr" defTabSz="1088059"/>
              <a:r>
                <a:rPr lang="en-US" sz="1200" b="1" dirty="0" smtClean="0">
                  <a:solidFill>
                    <a:srgbClr val="FFFFFF"/>
                  </a:solidFill>
                  <a:latin typeface="Arial"/>
                </a:rPr>
                <a:t>Security</a:t>
              </a:r>
            </a:p>
          </p:txBody>
        </p:sp>
        <p:sp>
          <p:nvSpPr>
            <p:cNvPr id="37" name="Rectangle 36"/>
            <p:cNvSpPr/>
            <p:nvPr/>
          </p:nvSpPr>
          <p:spPr>
            <a:xfrm>
              <a:off x="2810057" y="5696211"/>
              <a:ext cx="1253522" cy="421819"/>
            </a:xfrm>
            <a:prstGeom prst="rect">
              <a:avLst/>
            </a:prstGeom>
            <a:gradFill rotWithShape="1">
              <a:gsLst>
                <a:gs pos="0">
                  <a:schemeClr val="accent5">
                    <a:lumMod val="75000"/>
                  </a:schemeClr>
                </a:gs>
                <a:gs pos="1000">
                  <a:schemeClr val="accent5"/>
                </a:gs>
                <a:gs pos="39000">
                  <a:schemeClr val="accent5">
                    <a:lumMod val="75000"/>
                  </a:schemeClr>
                </a:gs>
                <a:gs pos="98000">
                  <a:srgbClr val="373F0D"/>
                </a:gs>
                <a:gs pos="100000">
                  <a:schemeClr val="accent5">
                    <a:lumMod val="50000"/>
                  </a:schemeClr>
                </a:gs>
              </a:gsLst>
              <a:lin ang="5400000" scaled="0"/>
            </a:gradFill>
            <a:ln w="12700" algn="ctr">
              <a:solidFill>
                <a:schemeClr val="accent5">
                  <a:lumMod val="60000"/>
                  <a:lumOff val="40000"/>
                </a:schemeClr>
              </a:solidFill>
              <a:round/>
              <a:headEnd/>
              <a:tailEnd/>
            </a:ln>
            <a:effectLst>
              <a:outerShdw blurRad="88900" dist="63500" dir="2700000" algn="tl" rotWithShape="0">
                <a:prstClr val="black">
                  <a:alpha val="40000"/>
                </a:prstClr>
              </a:outerShdw>
              <a:reflection blurRad="6350" stA="50000" endA="300" endPos="38500" dist="50800" dir="5400000" sy="-100000" algn="bl" rotWithShape="0"/>
            </a:effectLst>
            <a:scene3d>
              <a:camera prst="orthographicFront"/>
              <a:lightRig rig="brightRoom" dir="t"/>
            </a:scene3d>
            <a:sp3d prstMaterial="metal">
              <a:bevelT w="38100" h="38100" prst="softRound"/>
              <a:bevelB w="38100" h="38100" prst="softRound"/>
            </a:sp3d>
          </p:spPr>
          <p:txBody>
            <a:bodyPr wrap="square" lIns="0" tIns="0" rIns="0" bIns="0" anchor="ctr" anchorCtr="1"/>
            <a:lstStyle/>
            <a:p>
              <a:pPr algn="ctr" defTabSz="1088059">
                <a:lnSpc>
                  <a:spcPct val="95000"/>
                </a:lnSpc>
                <a:defRPr/>
              </a:pPr>
              <a:r>
                <a:rPr lang="en-US" sz="1200" b="1" dirty="0" smtClean="0">
                  <a:solidFill>
                    <a:srgbClr val="FFFFFF"/>
                  </a:solidFill>
                  <a:latin typeface="Arial"/>
                </a:rPr>
                <a:t>Application</a:t>
              </a:r>
              <a:br>
                <a:rPr lang="en-US" sz="1200" b="1" dirty="0" smtClean="0">
                  <a:solidFill>
                    <a:srgbClr val="FFFFFF"/>
                  </a:solidFill>
                  <a:latin typeface="Arial"/>
                </a:rPr>
              </a:br>
              <a:r>
                <a:rPr lang="en-US" sz="1200" b="1" dirty="0" smtClean="0">
                  <a:solidFill>
                    <a:srgbClr val="FFFFFF"/>
                  </a:solidFill>
                  <a:latin typeface="Arial"/>
                </a:rPr>
                <a:t>Performance</a:t>
              </a:r>
            </a:p>
          </p:txBody>
        </p:sp>
        <p:sp>
          <p:nvSpPr>
            <p:cNvPr id="38" name="Rectangle 37"/>
            <p:cNvSpPr/>
            <p:nvPr/>
          </p:nvSpPr>
          <p:spPr>
            <a:xfrm>
              <a:off x="4127166" y="5696211"/>
              <a:ext cx="1253522" cy="421819"/>
            </a:xfrm>
            <a:prstGeom prst="rect">
              <a:avLst/>
            </a:prstGeom>
            <a:gradFill rotWithShape="1">
              <a:gsLst>
                <a:gs pos="0">
                  <a:srgbClr val="F58025"/>
                </a:gs>
                <a:gs pos="1000">
                  <a:srgbClr val="F79043"/>
                </a:gs>
                <a:gs pos="39000">
                  <a:srgbClr val="F58025"/>
                </a:gs>
                <a:gs pos="98000">
                  <a:srgbClr val="301602"/>
                </a:gs>
                <a:gs pos="100000">
                  <a:srgbClr val="672F05"/>
                </a:gs>
              </a:gsLst>
              <a:lin ang="5400000" scaled="0"/>
            </a:gradFill>
            <a:ln w="12700" algn="ctr">
              <a:solidFill>
                <a:srgbClr val="F9AF77"/>
              </a:solidFill>
              <a:round/>
              <a:headEnd/>
              <a:tailEnd/>
            </a:ln>
            <a:effectLst>
              <a:outerShdw blurRad="88900" dist="63500" dir="2700000" algn="tl" rotWithShape="0">
                <a:prstClr val="black">
                  <a:alpha val="40000"/>
                </a:prstClr>
              </a:outerShdw>
              <a:reflection blurRad="6350" stA="50000" endA="300" endPos="38500" dist="50800" dir="5400000" sy="-100000" algn="bl" rotWithShape="0"/>
            </a:effectLst>
            <a:scene3d>
              <a:camera prst="orthographicFront"/>
              <a:lightRig rig="brightRoom" dir="t"/>
            </a:scene3d>
            <a:sp3d prstMaterial="metal">
              <a:bevelT w="38100" h="38100" prst="softRound"/>
              <a:bevelB w="38100" h="38100" prst="softRound"/>
            </a:sp3d>
          </p:spPr>
          <p:txBody>
            <a:bodyPr wrap="square" lIns="0" tIns="0" rIns="0" bIns="0" anchor="ctr" anchorCtr="1"/>
            <a:lstStyle/>
            <a:p>
              <a:pPr algn="ctr" defTabSz="1088059"/>
              <a:r>
                <a:rPr lang="en-US" sz="1200" b="1" dirty="0" smtClean="0">
                  <a:solidFill>
                    <a:srgbClr val="FFFFFF"/>
                  </a:solidFill>
                  <a:latin typeface="Arial"/>
                </a:rPr>
                <a:t>Deployment</a:t>
              </a:r>
            </a:p>
            <a:p>
              <a:pPr algn="ctr" defTabSz="1088059"/>
              <a:r>
                <a:rPr lang="en-US" sz="1200" b="1" dirty="0" smtClean="0">
                  <a:solidFill>
                    <a:srgbClr val="FFFFFF"/>
                  </a:solidFill>
                  <a:latin typeface="Arial"/>
                </a:rPr>
                <a:t>Times</a:t>
              </a:r>
            </a:p>
          </p:txBody>
        </p:sp>
        <p:sp>
          <p:nvSpPr>
            <p:cNvPr id="39" name="Rectangle 38"/>
            <p:cNvSpPr/>
            <p:nvPr/>
          </p:nvSpPr>
          <p:spPr>
            <a:xfrm>
              <a:off x="5444276" y="5696211"/>
              <a:ext cx="1253522" cy="421819"/>
            </a:xfrm>
            <a:prstGeom prst="rect">
              <a:avLst/>
            </a:prstGeom>
            <a:gradFill rotWithShape="1">
              <a:gsLst>
                <a:gs pos="0">
                  <a:srgbClr val="39721C"/>
                </a:gs>
                <a:gs pos="1000">
                  <a:srgbClr val="50A127"/>
                </a:gs>
                <a:gs pos="39000">
                  <a:srgbClr val="39721C"/>
                </a:gs>
                <a:gs pos="98000">
                  <a:srgbClr val="112208"/>
                </a:gs>
                <a:gs pos="100000">
                  <a:srgbClr val="1E3D0F"/>
                </a:gs>
              </a:gsLst>
              <a:lin ang="5400000" scaled="0"/>
            </a:gradFill>
            <a:ln w="12700" algn="ctr">
              <a:solidFill>
                <a:srgbClr val="93DC6E"/>
              </a:solidFill>
              <a:round/>
              <a:headEnd/>
              <a:tailEnd/>
            </a:ln>
            <a:effectLst>
              <a:outerShdw blurRad="50800" dist="38100" dir="2700000" algn="tl" rotWithShape="0">
                <a:prstClr val="black">
                  <a:alpha val="40000"/>
                </a:prstClr>
              </a:outerShdw>
              <a:reflection blurRad="6350" stA="50000" endA="300" endPos="38500" dist="50800" dir="5400000" sy="-100000" algn="bl" rotWithShape="0"/>
            </a:effectLst>
            <a:scene3d>
              <a:camera prst="orthographicFront"/>
              <a:lightRig rig="brightRoom" dir="t"/>
            </a:scene3d>
            <a:sp3d prstMaterial="metal">
              <a:bevelT w="38100" h="38100" prst="softRound"/>
              <a:bevelB w="38100" h="38100" prst="softRound"/>
            </a:sp3d>
          </p:spPr>
          <p:txBody>
            <a:bodyPr wrap="square" lIns="0" tIns="0" rIns="0" bIns="0" anchor="ctr" anchorCtr="1"/>
            <a:lstStyle/>
            <a:p>
              <a:pPr algn="ctr" defTabSz="1088059">
                <a:defRPr/>
              </a:pPr>
              <a:r>
                <a:rPr lang="en-US" sz="1200" b="1" dirty="0" smtClean="0">
                  <a:solidFill>
                    <a:srgbClr val="FFFFFF"/>
                  </a:solidFill>
                  <a:latin typeface="Arial"/>
                  <a:ea typeface="ＭＳ Ｐゴシック" pitchFamily="34" charset="-128"/>
                </a:rPr>
                <a:t>IT </a:t>
              </a:r>
            </a:p>
            <a:p>
              <a:pPr algn="ctr" defTabSz="1088059">
                <a:defRPr/>
              </a:pPr>
              <a:r>
                <a:rPr lang="en-US" sz="1200" b="1" dirty="0" smtClean="0">
                  <a:solidFill>
                    <a:srgbClr val="FFFFFF"/>
                  </a:solidFill>
                  <a:latin typeface="Arial"/>
                  <a:ea typeface="ＭＳ Ｐゴシック" pitchFamily="34" charset="-128"/>
                </a:rPr>
                <a:t>Staffing</a:t>
              </a:r>
              <a:endParaRPr lang="en-US" sz="1200" b="1" dirty="0">
                <a:solidFill>
                  <a:srgbClr val="FFFFFF"/>
                </a:solidFill>
                <a:latin typeface="Arial"/>
                <a:ea typeface="ＭＳ Ｐゴシック" pitchFamily="34" charset="-128"/>
              </a:endParaRPr>
            </a:p>
          </p:txBody>
        </p:sp>
        <p:sp>
          <p:nvSpPr>
            <p:cNvPr id="40" name="Pentagon 39"/>
            <p:cNvSpPr/>
            <p:nvPr/>
          </p:nvSpPr>
          <p:spPr>
            <a:xfrm rot="5400000">
              <a:off x="1944250" y="3317319"/>
              <a:ext cx="352409" cy="1255014"/>
            </a:xfrm>
            <a:prstGeom prst="homePlate">
              <a:avLst/>
            </a:prstGeom>
            <a:gradFill flip="none" rotWithShape="1">
              <a:gsLst>
                <a:gs pos="73000">
                  <a:schemeClr val="tx1"/>
                </a:gs>
                <a:gs pos="100000">
                  <a:schemeClr val="accent1">
                    <a:tint val="23500"/>
                    <a:satMod val="160000"/>
                    <a:alpha val="0"/>
                  </a:schemeClr>
                </a:gs>
              </a:gsLst>
              <a:lin ang="2700000" scaled="1"/>
              <a:tileRect/>
            </a:gradFill>
            <a:ln>
              <a:noFill/>
            </a:ln>
            <a:effectLst>
              <a:outerShdw blurRad="76200" dist="50800" dir="5400000" algn="ctr" rotWithShape="0">
                <a:srgbClr val="000000">
                  <a:alpha val="27000"/>
                </a:srgbClr>
              </a:outerShdw>
            </a:effectLst>
          </p:spPr>
          <p:style>
            <a:lnRef idx="2">
              <a:schemeClr val="accent1">
                <a:shade val="50000"/>
              </a:schemeClr>
            </a:lnRef>
            <a:fillRef idx="1">
              <a:schemeClr val="accent1"/>
            </a:fillRef>
            <a:effectRef idx="0">
              <a:schemeClr val="accent1"/>
            </a:effectRef>
            <a:fontRef idx="minor">
              <a:schemeClr val="lt1"/>
            </a:fontRef>
          </p:style>
          <p:txBody>
            <a:bodyPr lIns="121853" tIns="60927" rIns="121853" bIns="60927" rtlCol="0" anchor="ctr"/>
            <a:lstStyle/>
            <a:p>
              <a:pPr algn="just" defTabSz="1088059"/>
              <a:endParaRPr lang="en-US" sz="1400" b="1" dirty="0" smtClean="0">
                <a:solidFill>
                  <a:srgbClr val="FFFFFF"/>
                </a:solidFill>
              </a:endParaRPr>
            </a:p>
          </p:txBody>
        </p:sp>
        <p:sp>
          <p:nvSpPr>
            <p:cNvPr id="41" name="Pentagon 40"/>
            <p:cNvSpPr/>
            <p:nvPr/>
          </p:nvSpPr>
          <p:spPr>
            <a:xfrm rot="5400000">
              <a:off x="4578470" y="3317319"/>
              <a:ext cx="352409" cy="1255014"/>
            </a:xfrm>
            <a:prstGeom prst="homePlate">
              <a:avLst/>
            </a:prstGeom>
            <a:gradFill flip="none" rotWithShape="1">
              <a:gsLst>
                <a:gs pos="51000">
                  <a:srgbClr val="F58025"/>
                </a:gs>
                <a:gs pos="100000">
                  <a:schemeClr val="accent1">
                    <a:tint val="23500"/>
                    <a:satMod val="160000"/>
                    <a:alpha val="0"/>
                  </a:schemeClr>
                </a:gs>
              </a:gsLst>
              <a:lin ang="2700000" scaled="1"/>
              <a:tileRect/>
            </a:gradFill>
            <a:ln>
              <a:noFill/>
            </a:ln>
            <a:effectLst>
              <a:outerShdw blurRad="76200" dist="50800" dir="5400000" algn="ctr" rotWithShape="0">
                <a:srgbClr val="000000">
                  <a:alpha val="27000"/>
                </a:srgbClr>
              </a:outerShdw>
            </a:effectLst>
          </p:spPr>
          <p:style>
            <a:lnRef idx="2">
              <a:schemeClr val="accent1">
                <a:shade val="50000"/>
              </a:schemeClr>
            </a:lnRef>
            <a:fillRef idx="1">
              <a:schemeClr val="accent1"/>
            </a:fillRef>
            <a:effectRef idx="0">
              <a:schemeClr val="accent1"/>
            </a:effectRef>
            <a:fontRef idx="minor">
              <a:schemeClr val="lt1"/>
            </a:fontRef>
          </p:style>
          <p:txBody>
            <a:bodyPr lIns="121853" tIns="60927" rIns="121853" bIns="60927" rtlCol="0" anchor="ctr"/>
            <a:lstStyle/>
            <a:p>
              <a:pPr algn="just" defTabSz="1088059"/>
              <a:endParaRPr lang="en-US" sz="1400" b="1" dirty="0" smtClean="0">
                <a:solidFill>
                  <a:srgbClr val="FFFFFF"/>
                </a:solidFill>
              </a:endParaRPr>
            </a:p>
          </p:txBody>
        </p:sp>
        <p:sp>
          <p:nvSpPr>
            <p:cNvPr id="42" name="Pentagon 41"/>
            <p:cNvSpPr/>
            <p:nvPr/>
          </p:nvSpPr>
          <p:spPr>
            <a:xfrm rot="16200000" flipV="1">
              <a:off x="7212688" y="3317318"/>
              <a:ext cx="352409" cy="1255014"/>
            </a:xfrm>
            <a:prstGeom prst="homePlate">
              <a:avLst/>
            </a:prstGeom>
            <a:gradFill flip="none" rotWithShape="1">
              <a:gsLst>
                <a:gs pos="52000">
                  <a:schemeClr val="accent6"/>
                </a:gs>
                <a:gs pos="100000">
                  <a:schemeClr val="accent1">
                    <a:tint val="23500"/>
                    <a:satMod val="160000"/>
                    <a:alpha val="0"/>
                  </a:schemeClr>
                </a:gs>
              </a:gsLst>
              <a:lin ang="2700000" scaled="1"/>
              <a:tileRect/>
            </a:gradFill>
            <a:ln>
              <a:noFill/>
            </a:ln>
            <a:effectLst>
              <a:outerShdw blurRad="76200" dist="50800" dir="5400000" algn="ctr" rotWithShape="0">
                <a:srgbClr val="000000">
                  <a:alpha val="27000"/>
                </a:srgbClr>
              </a:outerShdw>
            </a:effectLst>
          </p:spPr>
          <p:style>
            <a:lnRef idx="2">
              <a:schemeClr val="accent1">
                <a:shade val="50000"/>
              </a:schemeClr>
            </a:lnRef>
            <a:fillRef idx="1">
              <a:schemeClr val="accent1"/>
            </a:fillRef>
            <a:effectRef idx="0">
              <a:schemeClr val="accent1"/>
            </a:effectRef>
            <a:fontRef idx="minor">
              <a:schemeClr val="lt1"/>
            </a:fontRef>
          </p:style>
          <p:txBody>
            <a:bodyPr lIns="121853" tIns="60927" rIns="121853" bIns="60927" rtlCol="0" anchor="ctr"/>
            <a:lstStyle/>
            <a:p>
              <a:pPr algn="just" defTabSz="1088059"/>
              <a:endParaRPr lang="en-US" sz="1400" b="1" dirty="0" smtClean="0">
                <a:solidFill>
                  <a:srgbClr val="FFFFFF"/>
                </a:solidFill>
              </a:endParaRPr>
            </a:p>
          </p:txBody>
        </p:sp>
        <p:sp>
          <p:nvSpPr>
            <p:cNvPr id="43" name="Pentagon 42"/>
            <p:cNvSpPr/>
            <p:nvPr/>
          </p:nvSpPr>
          <p:spPr>
            <a:xfrm rot="16200000" flipV="1">
              <a:off x="3261359" y="3317321"/>
              <a:ext cx="352409" cy="1255014"/>
            </a:xfrm>
            <a:prstGeom prst="homePlate">
              <a:avLst/>
            </a:prstGeom>
            <a:gradFill flip="none" rotWithShape="1">
              <a:gsLst>
                <a:gs pos="83000">
                  <a:schemeClr val="accent5"/>
                </a:gs>
                <a:gs pos="100000">
                  <a:schemeClr val="accent1">
                    <a:tint val="23500"/>
                    <a:satMod val="160000"/>
                    <a:alpha val="0"/>
                  </a:schemeClr>
                </a:gs>
              </a:gsLst>
              <a:lin ang="3000000" scaled="0"/>
              <a:tileRect/>
            </a:gradFill>
            <a:ln>
              <a:noFill/>
            </a:ln>
            <a:effectLst>
              <a:outerShdw blurRad="76200" dist="50800" dir="5400000" algn="ctr" rotWithShape="0">
                <a:srgbClr val="000000">
                  <a:alpha val="27000"/>
                </a:srgbClr>
              </a:outerShdw>
            </a:effectLst>
          </p:spPr>
          <p:style>
            <a:lnRef idx="2">
              <a:schemeClr val="accent1">
                <a:shade val="50000"/>
              </a:schemeClr>
            </a:lnRef>
            <a:fillRef idx="1">
              <a:schemeClr val="accent1"/>
            </a:fillRef>
            <a:effectRef idx="0">
              <a:schemeClr val="accent1"/>
            </a:effectRef>
            <a:fontRef idx="minor">
              <a:schemeClr val="lt1"/>
            </a:fontRef>
          </p:style>
          <p:txBody>
            <a:bodyPr lIns="121853" tIns="60927" rIns="121853" bIns="60927" rtlCol="0" anchor="ctr"/>
            <a:lstStyle/>
            <a:p>
              <a:pPr algn="just" defTabSz="1088059"/>
              <a:endParaRPr lang="en-US" sz="1400" b="1" dirty="0" smtClean="0">
                <a:solidFill>
                  <a:srgbClr val="FFFFFF"/>
                </a:solidFill>
              </a:endParaRPr>
            </a:p>
          </p:txBody>
        </p:sp>
        <p:sp>
          <p:nvSpPr>
            <p:cNvPr id="44" name="Pentagon 43"/>
            <p:cNvSpPr/>
            <p:nvPr/>
          </p:nvSpPr>
          <p:spPr>
            <a:xfrm rot="5400000">
              <a:off x="5895578" y="3317321"/>
              <a:ext cx="352409" cy="1255014"/>
            </a:xfrm>
            <a:prstGeom prst="homePlate">
              <a:avLst/>
            </a:prstGeom>
            <a:gradFill flip="none" rotWithShape="1">
              <a:gsLst>
                <a:gs pos="51000">
                  <a:srgbClr val="50A127"/>
                </a:gs>
                <a:gs pos="100000">
                  <a:srgbClr val="50A127">
                    <a:alpha val="0"/>
                  </a:srgbClr>
                </a:gs>
              </a:gsLst>
              <a:lin ang="2700000" scaled="1"/>
              <a:tileRect/>
            </a:gradFill>
            <a:ln>
              <a:noFill/>
            </a:ln>
            <a:effectLst>
              <a:outerShdw blurRad="76200" dist="50800" dir="5400000" algn="ctr" rotWithShape="0">
                <a:srgbClr val="000000">
                  <a:alpha val="27000"/>
                </a:srgbClr>
              </a:outerShdw>
            </a:effectLst>
          </p:spPr>
          <p:style>
            <a:lnRef idx="2">
              <a:schemeClr val="accent1">
                <a:shade val="50000"/>
              </a:schemeClr>
            </a:lnRef>
            <a:fillRef idx="1">
              <a:schemeClr val="accent1"/>
            </a:fillRef>
            <a:effectRef idx="0">
              <a:schemeClr val="accent1"/>
            </a:effectRef>
            <a:fontRef idx="minor">
              <a:schemeClr val="lt1"/>
            </a:fontRef>
          </p:style>
          <p:txBody>
            <a:bodyPr lIns="121853" tIns="60927" rIns="121853" bIns="60927" rtlCol="0" anchor="ctr"/>
            <a:lstStyle/>
            <a:p>
              <a:pPr algn="just" defTabSz="1088059"/>
              <a:endParaRPr lang="en-US" sz="1400" b="1" dirty="0" smtClean="0">
                <a:solidFill>
                  <a:srgbClr val="FFFFFF"/>
                </a:solidFill>
              </a:endParaRPr>
            </a:p>
          </p:txBody>
        </p:sp>
      </p:grpSp>
      <p:pic>
        <p:nvPicPr>
          <p:cNvPr id="46" name="Picture 45" descr="Conference_1086_256.png"/>
          <p:cNvPicPr>
            <a:picLocks noChangeAspect="1"/>
          </p:cNvPicPr>
          <p:nvPr/>
        </p:nvPicPr>
        <p:blipFill>
          <a:blip r:embed="rId4" cstate="email"/>
          <a:stretch>
            <a:fillRect/>
          </a:stretch>
        </p:blipFill>
        <p:spPr>
          <a:xfrm>
            <a:off x="5678084" y="4795115"/>
            <a:ext cx="778982" cy="785067"/>
          </a:xfrm>
          <a:prstGeom prst="rect">
            <a:avLst/>
          </a:prstGeom>
        </p:spPr>
      </p:pic>
      <p:pic>
        <p:nvPicPr>
          <p:cNvPr id="47" name="Picture 46" descr="alarms_1004_256.png"/>
          <p:cNvPicPr>
            <a:picLocks noChangeAspect="1"/>
          </p:cNvPicPr>
          <p:nvPr/>
        </p:nvPicPr>
        <p:blipFill>
          <a:blip r:embed="rId5" cstate="email"/>
          <a:stretch>
            <a:fillRect/>
          </a:stretch>
        </p:blipFill>
        <p:spPr>
          <a:xfrm>
            <a:off x="4350811" y="4774805"/>
            <a:ext cx="819992" cy="825687"/>
          </a:xfrm>
          <a:prstGeom prst="rect">
            <a:avLst/>
          </a:prstGeom>
        </p:spPr>
      </p:pic>
      <p:pic>
        <p:nvPicPr>
          <p:cNvPr id="48" name="Picture 47" descr="call_history_4015_256.png"/>
          <p:cNvPicPr>
            <a:picLocks noChangeAspect="1"/>
          </p:cNvPicPr>
          <p:nvPr/>
        </p:nvPicPr>
        <p:blipFill>
          <a:blip r:embed="rId6" cstate="email"/>
          <a:stretch>
            <a:fillRect/>
          </a:stretch>
        </p:blipFill>
        <p:spPr>
          <a:xfrm>
            <a:off x="2909564" y="4691871"/>
            <a:ext cx="985395" cy="991554"/>
          </a:xfrm>
          <a:prstGeom prst="rect">
            <a:avLst/>
          </a:prstGeom>
        </p:spPr>
      </p:pic>
      <p:pic>
        <p:nvPicPr>
          <p:cNvPr id="49" name="Picture 48" descr="Device_group_1211_256.png"/>
          <p:cNvPicPr>
            <a:picLocks noChangeAspect="1"/>
          </p:cNvPicPr>
          <p:nvPr/>
        </p:nvPicPr>
        <p:blipFill>
          <a:blip r:embed="rId7" cstate="email"/>
          <a:stretch>
            <a:fillRect/>
          </a:stretch>
        </p:blipFill>
        <p:spPr>
          <a:xfrm>
            <a:off x="1665376" y="4727273"/>
            <a:ext cx="914400" cy="920750"/>
          </a:xfrm>
          <a:prstGeom prst="rect">
            <a:avLst/>
          </a:prstGeom>
        </p:spPr>
      </p:pic>
      <p:pic>
        <p:nvPicPr>
          <p:cNvPr id="1026" name="Picture 2" descr="C:\Users\bbisnett\AppData\Local\Microsoft\Windows\Temporary Internet Files\Content.IE5\6SEL8NDJ\MC900441318[1].png"/>
          <p:cNvPicPr>
            <a:picLocks noChangeAspect="1" noChangeArrowheads="1"/>
          </p:cNvPicPr>
          <p:nvPr/>
        </p:nvPicPr>
        <p:blipFill>
          <a:blip r:embed="rId8" cstate="print">
            <a:extLst>
              <a:ext uri="{28A0092B-C50C-407E-A947-70E740481C1C}">
                <a14:useLocalDpi xmlns:a14="http://schemas.microsoft.com/office/drawing/2010/main"/>
              </a:ext>
            </a:extLst>
          </a:blip>
          <a:srcRect/>
          <a:stretch>
            <a:fillRect/>
          </a:stretch>
        </p:blipFill>
        <p:spPr bwMode="auto">
          <a:xfrm>
            <a:off x="6922401" y="4683728"/>
            <a:ext cx="1007841" cy="1007841"/>
          </a:xfrm>
          <a:prstGeom prst="rect">
            <a:avLst/>
          </a:prstGeom>
          <a:noFill/>
          <a:extLst>
            <a:ext uri="{909E8E84-426E-40DD-AFC4-6F175D3DCCD1}">
              <a14:hiddenFill xmlns:a14="http://schemas.microsoft.com/office/drawing/2010/main">
                <a:solidFill>
                  <a:srgbClr val="FFFFFF"/>
                </a:solidFill>
              </a14:hiddenFill>
            </a:ext>
          </a:extLst>
        </p:spPr>
      </p:pic>
      <p:sp>
        <p:nvSpPr>
          <p:cNvPr id="55" name="Rounded Rectangle 54"/>
          <p:cNvSpPr/>
          <p:nvPr/>
        </p:nvSpPr>
        <p:spPr>
          <a:xfrm>
            <a:off x="1123950" y="2324100"/>
            <a:ext cx="7143750" cy="381000"/>
          </a:xfrm>
          <a:prstGeom prst="roundRect">
            <a:avLst/>
          </a:prstGeom>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dirty="0" smtClean="0"/>
              <a:t>BYOD – highly secure, simplified IT </a:t>
            </a:r>
          </a:p>
        </p:txBody>
      </p:sp>
      <p:sp>
        <p:nvSpPr>
          <p:cNvPr id="57" name="Rounded Rectangle 56"/>
          <p:cNvSpPr/>
          <p:nvPr/>
        </p:nvSpPr>
        <p:spPr>
          <a:xfrm>
            <a:off x="1123950" y="2762250"/>
            <a:ext cx="7143750" cy="381000"/>
          </a:xfrm>
          <a:prstGeom prst="roundRect">
            <a:avLst/>
          </a:prstGeom>
          <a:solidFill>
            <a:srgbClr val="0096D6"/>
          </a:solidFill>
          <a:ln>
            <a:noFill/>
          </a:ln>
          <a:effectLst>
            <a:outerShdw blurRad="76200" dist="50800" dir="5400000" algn="ctr" rotWithShape="0">
              <a:srgbClr val="000000">
                <a:alpha val="27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Virtual Desktop – highly secure application access</a:t>
            </a:r>
          </a:p>
        </p:txBody>
      </p:sp>
      <p:sp>
        <p:nvSpPr>
          <p:cNvPr id="58" name="Rounded Rectangle 57"/>
          <p:cNvSpPr/>
          <p:nvPr/>
        </p:nvSpPr>
        <p:spPr>
          <a:xfrm>
            <a:off x="1123950" y="3200400"/>
            <a:ext cx="7143750" cy="381000"/>
          </a:xfrm>
          <a:prstGeom prst="roundRect">
            <a:avLst/>
          </a:prstGeom>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dirty="0" smtClean="0">
                <a:solidFill>
                  <a:srgbClr val="5F5C5C"/>
                </a:solidFill>
              </a:rPr>
              <a:t>Virtual Foundation –Efficiency when deploying new applications</a:t>
            </a:r>
          </a:p>
        </p:txBody>
      </p:sp>
      <p:sp>
        <p:nvSpPr>
          <p:cNvPr id="59" name="Rounded Rectangle 58"/>
          <p:cNvSpPr/>
          <p:nvPr/>
        </p:nvSpPr>
        <p:spPr>
          <a:xfrm>
            <a:off x="1123950" y="3581400"/>
            <a:ext cx="7143750" cy="381000"/>
          </a:xfrm>
          <a:prstGeom prst="roundRect">
            <a:avLst/>
          </a:prstGeom>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dirty="0" smtClean="0"/>
              <a:t>Industrial Networking – One common plant to business network</a:t>
            </a:r>
          </a:p>
        </p:txBody>
      </p:sp>
      <p:cxnSp>
        <p:nvCxnSpPr>
          <p:cNvPr id="45" name="Straight Connector 44"/>
          <p:cNvCxnSpPr/>
          <p:nvPr/>
        </p:nvCxnSpPr>
        <p:spPr>
          <a:xfrm>
            <a:off x="6323" y="1171512"/>
            <a:ext cx="9144000" cy="0"/>
          </a:xfrm>
          <a:prstGeom prst="line">
            <a:avLst/>
          </a:prstGeom>
          <a:ln>
            <a:gradFill flip="none" rotWithShape="1">
              <a:gsLst>
                <a:gs pos="0">
                  <a:srgbClr val="000000"/>
                </a:gs>
                <a:gs pos="100000">
                  <a:srgbClr val="000000"/>
                </a:gs>
                <a:gs pos="20000">
                  <a:schemeClr val="bg1">
                    <a:lumMod val="75000"/>
                  </a:schemeClr>
                </a:gs>
                <a:gs pos="80000">
                  <a:schemeClr val="bg1">
                    <a:lumMod val="75000"/>
                  </a:schemeClr>
                </a:gs>
                <a:gs pos="51000">
                  <a:schemeClr val="bg1"/>
                </a:gs>
              </a:gsLst>
              <a:lin ang="0" scaled="1"/>
              <a:tileRect/>
            </a:gra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00165380"/>
      </p:ext>
    </p:extLst>
  </p:cSld>
  <p:clrMapOvr>
    <a:masterClrMapping/>
  </p:clrMapOvr>
  <p:transition>
    <p:wipe dir="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Rectangle 25"/>
          <p:cNvSpPr/>
          <p:nvPr/>
        </p:nvSpPr>
        <p:spPr>
          <a:xfrm>
            <a:off x="0" y="5879459"/>
            <a:ext cx="9156991" cy="978540"/>
          </a:xfrm>
          <a:prstGeom prst="rect">
            <a:avLst/>
          </a:prstGeom>
          <a:solidFill>
            <a:schemeClr val="bg1"/>
          </a:solidFill>
          <a:ln>
            <a:noFill/>
          </a:ln>
          <a:effectLst>
            <a:outerShdw blurRad="76200" dist="50800" dir="5400000" algn="ctr" rotWithShape="0">
              <a:srgbClr val="000000">
                <a:alpha val="27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p>
        </p:txBody>
      </p:sp>
      <p:pic>
        <p:nvPicPr>
          <p:cNvPr id="4" name="Picture 3" descr="AJ80175.jpg"/>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a:off x="0" y="4968584"/>
            <a:ext cx="9144000" cy="1889415"/>
          </a:xfrm>
          <a:prstGeom prst="rect">
            <a:avLst/>
          </a:prstGeom>
        </p:spPr>
      </p:pic>
      <p:pic>
        <p:nvPicPr>
          <p:cNvPr id="3" name="Picture 2" descr="AJ82017.jpg"/>
          <p:cNvPicPr>
            <a:picLocks noChangeAspect="1"/>
          </p:cNvPicPr>
          <p:nvPr/>
        </p:nvPicPr>
        <p:blipFill rotWithShape="1">
          <a:blip r:embed="rId4" cstate="print">
            <a:extLst>
              <a:ext uri="{28A0092B-C50C-407E-A947-70E740481C1C}">
                <a14:useLocalDpi xmlns:a14="http://schemas.microsoft.com/office/drawing/2010/main"/>
              </a:ext>
            </a:extLst>
          </a:blip>
          <a:srcRect/>
          <a:stretch/>
        </p:blipFill>
        <p:spPr>
          <a:xfrm>
            <a:off x="4587053" y="0"/>
            <a:ext cx="2823086" cy="3798050"/>
          </a:xfrm>
          <a:prstGeom prst="rect">
            <a:avLst/>
          </a:prstGeom>
        </p:spPr>
      </p:pic>
      <p:pic>
        <p:nvPicPr>
          <p:cNvPr id="25" name="Picture 24" descr="MIK00544.jpg"/>
          <p:cNvPicPr>
            <a:picLocks noChangeAspect="1"/>
          </p:cNvPicPr>
          <p:nvPr/>
        </p:nvPicPr>
        <p:blipFill rotWithShape="1">
          <a:blip r:embed="rId5" cstate="print">
            <a:extLst>
              <a:ext uri="{28A0092B-C50C-407E-A947-70E740481C1C}">
                <a14:useLocalDpi xmlns:a14="http://schemas.microsoft.com/office/drawing/2010/main"/>
              </a:ext>
            </a:extLst>
          </a:blip>
          <a:srcRect/>
          <a:stretch/>
        </p:blipFill>
        <p:spPr>
          <a:xfrm>
            <a:off x="0" y="1"/>
            <a:ext cx="4587054" cy="3798050"/>
          </a:xfrm>
          <a:prstGeom prst="rect">
            <a:avLst/>
          </a:prstGeom>
        </p:spPr>
      </p:pic>
      <p:pic>
        <p:nvPicPr>
          <p:cNvPr id="24" name="Picture 23" descr="MIK00505.jpg"/>
          <p:cNvPicPr>
            <a:picLocks noChangeAspect="1"/>
          </p:cNvPicPr>
          <p:nvPr/>
        </p:nvPicPr>
        <p:blipFill rotWithShape="1">
          <a:blip r:embed="rId6" cstate="print">
            <a:extLst>
              <a:ext uri="{28A0092B-C50C-407E-A947-70E740481C1C}">
                <a14:useLocalDpi xmlns:a14="http://schemas.microsoft.com/office/drawing/2010/main"/>
              </a:ext>
            </a:extLst>
          </a:blip>
          <a:srcRect/>
          <a:stretch/>
        </p:blipFill>
        <p:spPr>
          <a:xfrm>
            <a:off x="7304801" y="1"/>
            <a:ext cx="1852190" cy="3798049"/>
          </a:xfrm>
          <a:prstGeom prst="rect">
            <a:avLst/>
          </a:prstGeom>
        </p:spPr>
      </p:pic>
      <p:cxnSp>
        <p:nvCxnSpPr>
          <p:cNvPr id="47" name="Straight Connector 46"/>
          <p:cNvCxnSpPr/>
          <p:nvPr/>
        </p:nvCxnSpPr>
        <p:spPr>
          <a:xfrm>
            <a:off x="12332" y="4968584"/>
            <a:ext cx="9144000" cy="0"/>
          </a:xfrm>
          <a:prstGeom prst="line">
            <a:avLst/>
          </a:prstGeom>
          <a:ln>
            <a:gradFill flip="none" rotWithShape="1">
              <a:gsLst>
                <a:gs pos="0">
                  <a:srgbClr val="000000"/>
                </a:gs>
                <a:gs pos="100000">
                  <a:srgbClr val="000000"/>
                </a:gs>
                <a:gs pos="20000">
                  <a:schemeClr val="bg1">
                    <a:lumMod val="75000"/>
                  </a:schemeClr>
                </a:gs>
                <a:gs pos="80000">
                  <a:schemeClr val="bg1">
                    <a:lumMod val="75000"/>
                  </a:schemeClr>
                </a:gs>
                <a:gs pos="51000">
                  <a:schemeClr val="bg1"/>
                </a:gs>
              </a:gsLst>
              <a:lin ang="0" scaled="1"/>
              <a:tileRect/>
            </a:gradFill>
          </a:ln>
        </p:spPr>
        <p:style>
          <a:lnRef idx="2">
            <a:schemeClr val="accent1"/>
          </a:lnRef>
          <a:fillRef idx="0">
            <a:schemeClr val="accent1"/>
          </a:fillRef>
          <a:effectRef idx="1">
            <a:schemeClr val="accent1"/>
          </a:effectRef>
          <a:fontRef idx="minor">
            <a:schemeClr val="tx1"/>
          </a:fontRef>
        </p:style>
      </p:cxnSp>
      <p:cxnSp>
        <p:nvCxnSpPr>
          <p:cNvPr id="14" name="Straight Connector 13"/>
          <p:cNvCxnSpPr/>
          <p:nvPr/>
        </p:nvCxnSpPr>
        <p:spPr>
          <a:xfrm>
            <a:off x="-17851" y="3798050"/>
            <a:ext cx="9144000" cy="0"/>
          </a:xfrm>
          <a:prstGeom prst="line">
            <a:avLst/>
          </a:prstGeom>
          <a:ln>
            <a:gradFill flip="none" rotWithShape="1">
              <a:gsLst>
                <a:gs pos="0">
                  <a:srgbClr val="000000"/>
                </a:gs>
                <a:gs pos="100000">
                  <a:srgbClr val="000000"/>
                </a:gs>
                <a:gs pos="20000">
                  <a:schemeClr val="bg1">
                    <a:lumMod val="75000"/>
                  </a:schemeClr>
                </a:gs>
                <a:gs pos="80000">
                  <a:schemeClr val="bg1">
                    <a:lumMod val="75000"/>
                  </a:schemeClr>
                </a:gs>
                <a:gs pos="51000">
                  <a:schemeClr val="bg1"/>
                </a:gs>
              </a:gsLst>
              <a:lin ang="0" scaled="1"/>
              <a:tileRect/>
            </a:gradFill>
          </a:ln>
        </p:spPr>
        <p:style>
          <a:lnRef idx="2">
            <a:schemeClr val="accent1"/>
          </a:lnRef>
          <a:fillRef idx="0">
            <a:schemeClr val="accent1"/>
          </a:fillRef>
          <a:effectRef idx="1">
            <a:schemeClr val="accent1"/>
          </a:effectRef>
          <a:fontRef idx="minor">
            <a:schemeClr val="tx1"/>
          </a:fontRef>
        </p:style>
      </p:cxnSp>
      <p:sp>
        <p:nvSpPr>
          <p:cNvPr id="2" name="TextBox 1"/>
          <p:cNvSpPr txBox="1"/>
          <p:nvPr/>
        </p:nvSpPr>
        <p:spPr>
          <a:xfrm>
            <a:off x="135116" y="4039482"/>
            <a:ext cx="8991033" cy="707886"/>
          </a:xfrm>
          <a:prstGeom prst="rect">
            <a:avLst/>
          </a:prstGeom>
          <a:noFill/>
        </p:spPr>
        <p:txBody>
          <a:bodyPr wrap="square" rtlCol="0">
            <a:spAutoFit/>
          </a:bodyPr>
          <a:lstStyle/>
          <a:p>
            <a:r>
              <a:rPr lang="en-US" sz="4000" dirty="0" smtClean="0">
                <a:solidFill>
                  <a:srgbClr val="6DB344"/>
                </a:solidFill>
              </a:rPr>
              <a:t>Current Climate</a:t>
            </a:r>
            <a:endParaRPr lang="en-US" sz="4000" dirty="0">
              <a:solidFill>
                <a:srgbClr val="6DB344"/>
              </a:solidFill>
            </a:endParaRPr>
          </a:p>
        </p:txBody>
      </p:sp>
      <p:sp>
        <p:nvSpPr>
          <p:cNvPr id="10" name="Rectangle 9"/>
          <p:cNvSpPr/>
          <p:nvPr/>
        </p:nvSpPr>
        <p:spPr>
          <a:xfrm>
            <a:off x="0" y="0"/>
            <a:ext cx="9144000" cy="3798050"/>
          </a:xfrm>
          <a:prstGeom prst="rect">
            <a:avLst/>
          </a:prstGeom>
          <a:gradFill flip="none" rotWithShape="1">
            <a:gsLst>
              <a:gs pos="65000">
                <a:schemeClr val="accent3">
                  <a:lumMod val="50000"/>
                  <a:alpha val="0"/>
                </a:schemeClr>
              </a:gs>
              <a:gs pos="0">
                <a:schemeClr val="accent3">
                  <a:lumMod val="50000"/>
                  <a:alpha val="70000"/>
                </a:schemeClr>
              </a:gs>
            </a:gsLst>
            <a:lin ang="342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p>
        </p:txBody>
      </p:sp>
    </p:spTree>
    <p:extLst>
      <p:ext uri="{BB962C8B-B14F-4D97-AF65-F5344CB8AC3E}">
        <p14:creationId xmlns:p14="http://schemas.microsoft.com/office/powerpoint/2010/main" val="4150562254"/>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with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down)">
                                      <p:cBhvr>
                                        <p:cTn id="7" dur="1000"/>
                                        <p:tgtEl>
                                          <p:spTgt spid="25"/>
                                        </p:tgtEl>
                                      </p:cBhvr>
                                    </p:animEffect>
                                  </p:childTnLst>
                                </p:cTn>
                              </p:par>
                              <p:par>
                                <p:cTn id="8" presetID="22" presetClass="entr" presetSubtype="4" fill="hold" nodeType="withEffect">
                                  <p:stCondLst>
                                    <p:cond delay="0"/>
                                  </p:stCondLst>
                                  <p:childTnLst>
                                    <p:set>
                                      <p:cBhvr>
                                        <p:cTn id="9" dur="1" fill="hold">
                                          <p:stCondLst>
                                            <p:cond delay="0"/>
                                          </p:stCondLst>
                                        </p:cTn>
                                        <p:tgtEl>
                                          <p:spTgt spid="24"/>
                                        </p:tgtEl>
                                        <p:attrNameLst>
                                          <p:attrName>style.visibility</p:attrName>
                                        </p:attrNameLst>
                                      </p:cBhvr>
                                      <p:to>
                                        <p:strVal val="visible"/>
                                      </p:to>
                                    </p:set>
                                    <p:animEffect transition="in" filter="wipe(down)">
                                      <p:cBhvr>
                                        <p:cTn id="10" dur="1000"/>
                                        <p:tgtEl>
                                          <p:spTgt spid="24"/>
                                        </p:tgtEl>
                                      </p:cBhvr>
                                    </p:animEffect>
                                  </p:childTnLst>
                                </p:cTn>
                              </p:par>
                              <p:par>
                                <p:cTn id="11" presetID="22" presetClass="entr" presetSubtype="1" fill="hold" nodeType="with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wipe(up)">
                                      <p:cBhvr>
                                        <p:cTn id="13" dur="1000"/>
                                        <p:tgtEl>
                                          <p:spTgt spid="3"/>
                                        </p:tgtEl>
                                      </p:cBhvr>
                                    </p:animEffect>
                                  </p:childTnLst>
                                </p:cTn>
                              </p:par>
                              <p:par>
                                <p:cTn id="14" presetID="22" presetClass="entr" presetSubtype="1" fill="hold" nodeType="with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wipe(up)">
                                      <p:cBhvr>
                                        <p:cTn id="16" dur="1000"/>
                                        <p:tgtEl>
                                          <p:spTgt spid="4"/>
                                        </p:tgtEl>
                                      </p:cBhvr>
                                    </p:animEffect>
                                  </p:childTnLst>
                                </p:cTn>
                              </p:par>
                              <p:par>
                                <p:cTn id="17" presetID="10" presetClass="entr" presetSubtype="0" fill="hold" nodeType="withEffect">
                                  <p:stCondLst>
                                    <p:cond delay="0"/>
                                  </p:stCondLst>
                                  <p:childTnLst>
                                    <p:set>
                                      <p:cBhvr>
                                        <p:cTn id="18" dur="1" fill="hold">
                                          <p:stCondLst>
                                            <p:cond delay="0"/>
                                          </p:stCondLst>
                                        </p:cTn>
                                        <p:tgtEl>
                                          <p:spTgt spid="47"/>
                                        </p:tgtEl>
                                        <p:attrNameLst>
                                          <p:attrName>style.visibility</p:attrName>
                                        </p:attrNameLst>
                                      </p:cBhvr>
                                      <p:to>
                                        <p:strVal val="visible"/>
                                      </p:to>
                                    </p:set>
                                    <p:animEffect transition="in" filter="fade">
                                      <p:cBhvr>
                                        <p:cTn id="19" dur="500"/>
                                        <p:tgtEl>
                                          <p:spTgt spid="47"/>
                                        </p:tgtEl>
                                      </p:cBhvr>
                                    </p:animEffect>
                                  </p:childTnLst>
                                </p:cTn>
                              </p:par>
                              <p:par>
                                <p:cTn id="20" presetID="10" presetClass="entr" presetSubtype="0" fill="hold" nodeType="with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fade">
                                      <p:cBhvr>
                                        <p:cTn id="22"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7" name="Picture 66" descr="G2.jpg"/>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a:off x="0" y="1171512"/>
            <a:ext cx="9144000" cy="5686488"/>
          </a:xfrm>
          <a:prstGeom prst="rect">
            <a:avLst/>
          </a:prstGeom>
        </p:spPr>
      </p:pic>
      <p:sp>
        <p:nvSpPr>
          <p:cNvPr id="11" name="Title 1"/>
          <p:cNvSpPr>
            <a:spLocks noGrp="1"/>
          </p:cNvSpPr>
          <p:nvPr>
            <p:ph type="title"/>
          </p:nvPr>
        </p:nvSpPr>
        <p:spPr>
          <a:xfrm>
            <a:off x="229702" y="202545"/>
            <a:ext cx="8588861" cy="838200"/>
          </a:xfrm>
        </p:spPr>
        <p:txBody>
          <a:bodyPr/>
          <a:lstStyle/>
          <a:p>
            <a:r>
              <a:rPr lang="en-US" dirty="0" smtClean="0">
                <a:solidFill>
                  <a:schemeClr val="bg1"/>
                </a:solidFill>
              </a:rPr>
              <a:t>Cloud Solutions for Midsize Customers</a:t>
            </a:r>
            <a:endParaRPr lang="en-US" sz="2800" dirty="0">
              <a:solidFill>
                <a:srgbClr val="FF0000"/>
              </a:solidFill>
            </a:endParaRPr>
          </a:p>
        </p:txBody>
      </p:sp>
      <p:cxnSp>
        <p:nvCxnSpPr>
          <p:cNvPr id="27" name="Straight Connector 26"/>
          <p:cNvCxnSpPr/>
          <p:nvPr/>
        </p:nvCxnSpPr>
        <p:spPr>
          <a:xfrm>
            <a:off x="6323" y="1171512"/>
            <a:ext cx="9144000" cy="0"/>
          </a:xfrm>
          <a:prstGeom prst="line">
            <a:avLst/>
          </a:prstGeom>
          <a:ln>
            <a:gradFill flip="none" rotWithShape="1">
              <a:gsLst>
                <a:gs pos="0">
                  <a:srgbClr val="000000"/>
                </a:gs>
                <a:gs pos="100000">
                  <a:srgbClr val="000000"/>
                </a:gs>
                <a:gs pos="20000">
                  <a:schemeClr val="bg1">
                    <a:lumMod val="75000"/>
                  </a:schemeClr>
                </a:gs>
                <a:gs pos="80000">
                  <a:schemeClr val="bg1">
                    <a:lumMod val="75000"/>
                  </a:schemeClr>
                </a:gs>
                <a:gs pos="51000">
                  <a:schemeClr val="bg1"/>
                </a:gs>
              </a:gsLst>
              <a:lin ang="0" scaled="1"/>
              <a:tileRect/>
            </a:gradFill>
          </a:ln>
        </p:spPr>
        <p:style>
          <a:lnRef idx="2">
            <a:schemeClr val="accent1"/>
          </a:lnRef>
          <a:fillRef idx="0">
            <a:schemeClr val="accent1"/>
          </a:fillRef>
          <a:effectRef idx="1">
            <a:schemeClr val="accent1"/>
          </a:effectRef>
          <a:fontRef idx="minor">
            <a:schemeClr val="tx1"/>
          </a:fontRef>
        </p:style>
      </p:cxnSp>
      <p:grpSp>
        <p:nvGrpSpPr>
          <p:cNvPr id="29" name="Group 28"/>
          <p:cNvGrpSpPr/>
          <p:nvPr/>
        </p:nvGrpSpPr>
        <p:grpSpPr>
          <a:xfrm>
            <a:off x="588802" y="1538236"/>
            <a:ext cx="7787168" cy="1637107"/>
            <a:chOff x="588802" y="1538236"/>
            <a:chExt cx="7787168" cy="1637107"/>
          </a:xfrm>
        </p:grpSpPr>
        <p:sp>
          <p:nvSpPr>
            <p:cNvPr id="32" name="Rectangle 31"/>
            <p:cNvSpPr/>
            <p:nvPr/>
          </p:nvSpPr>
          <p:spPr>
            <a:xfrm>
              <a:off x="1885010" y="2194560"/>
              <a:ext cx="5226543" cy="650615"/>
            </a:xfrm>
            <a:prstGeom prst="rect">
              <a:avLst/>
            </a:prstGeom>
            <a:gradFill flip="none" rotWithShape="1">
              <a:gsLst>
                <a:gs pos="20000">
                  <a:schemeClr val="tx2"/>
                </a:gs>
                <a:gs pos="100000">
                  <a:schemeClr val="tx2">
                    <a:lumMod val="40000"/>
                    <a:lumOff val="60000"/>
                  </a:schemeClr>
                </a:gs>
              </a:gsLst>
              <a:lin ang="16200000" scaled="0"/>
              <a:tileRect/>
            </a:gradFill>
            <a:ln>
              <a:noFill/>
            </a:ln>
            <a:effectLst>
              <a:outerShdw blurRad="76200" dist="50800" dir="5400000" algn="ctr" rotWithShape="0">
                <a:srgbClr val="000000">
                  <a:alpha val="27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p>
          </p:txBody>
        </p:sp>
        <p:sp>
          <p:nvSpPr>
            <p:cNvPr id="33" name="Text Box 9" descr="14872_11_2008 _Bates_C-Scape"/>
            <p:cNvSpPr txBox="1">
              <a:spLocks noChangeAspect="1" noChangeArrowheads="1"/>
            </p:cNvSpPr>
            <p:nvPr/>
          </p:nvSpPr>
          <p:spPr bwMode="auto">
            <a:xfrm>
              <a:off x="1920240" y="2311737"/>
              <a:ext cx="5191313" cy="411138"/>
            </a:xfrm>
            <a:prstGeom prst="rect">
              <a:avLst/>
            </a:prstGeom>
            <a:noFill/>
            <a:ln w="9525">
              <a:noFill/>
              <a:miter lim="800000"/>
              <a:headEnd/>
              <a:tailEnd/>
            </a:ln>
            <a:effectLst/>
          </p:spPr>
          <p:txBody>
            <a:bodyPr wrap="square" lIns="0" tIns="0" rIns="0" bIns="0" anchor="ctr">
              <a:prstTxWarp prst="textNoShape">
                <a:avLst/>
              </a:prstTxWarp>
              <a:spAutoFit/>
            </a:bodyPr>
            <a:lstStyle/>
            <a:p>
              <a:pPr indent="-920078" algn="ctr" defTabSz="1637455" eaLnBrk="0" fontAlgn="auto" hangingPunct="0">
                <a:lnSpc>
                  <a:spcPct val="95000"/>
                </a:lnSpc>
                <a:spcBef>
                  <a:spcPts val="0"/>
                </a:spcBef>
                <a:spcAft>
                  <a:spcPts val="0"/>
                </a:spcAft>
                <a:buClr>
                  <a:srgbClr val="0183B7"/>
                </a:buClr>
                <a:buSzPct val="100000"/>
              </a:pPr>
              <a:r>
                <a:rPr lang="en-US" sz="1400" b="1" dirty="0" smtClean="0">
                  <a:solidFill>
                    <a:srgbClr val="4B4D4E"/>
                  </a:solidFill>
                  <a:latin typeface="Arial"/>
                  <a:ea typeface="ＭＳ Ｐゴシック" charset="-128"/>
                  <a:cs typeface="ＭＳ Ｐゴシック" charset="-128"/>
                </a:rPr>
                <a:t>Cisco Powered Clouds &amp; MS</a:t>
              </a:r>
            </a:p>
            <a:p>
              <a:pPr indent="-920078" algn="ctr" defTabSz="1637455" eaLnBrk="0" fontAlgn="auto" hangingPunct="0">
                <a:lnSpc>
                  <a:spcPct val="95000"/>
                </a:lnSpc>
                <a:spcBef>
                  <a:spcPts val="0"/>
                </a:spcBef>
                <a:spcAft>
                  <a:spcPts val="0"/>
                </a:spcAft>
                <a:buClr>
                  <a:srgbClr val="0183B7"/>
                </a:buClr>
                <a:buSzPct val="100000"/>
              </a:pPr>
              <a:r>
                <a:rPr lang="en-US" sz="1400" b="1" dirty="0" smtClean="0">
                  <a:solidFill>
                    <a:srgbClr val="4B4D4E"/>
                  </a:solidFill>
                  <a:latin typeface="Arial"/>
                  <a:ea typeface="ＭＳ Ｐゴシック" charset="-128"/>
                  <a:cs typeface="ＭＳ Ｐゴシック" charset="-128"/>
                </a:rPr>
                <a:t>Partner Delivered</a:t>
              </a:r>
            </a:p>
          </p:txBody>
        </p:sp>
        <p:pic>
          <p:nvPicPr>
            <p:cNvPr id="34" name="Picture 33" descr="Device_cloud_white_3041_default_256.png"/>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6577999" y="1538236"/>
              <a:ext cx="1797971" cy="1637107"/>
            </a:xfrm>
            <a:prstGeom prst="rect">
              <a:avLst/>
            </a:prstGeom>
          </p:spPr>
        </p:pic>
        <p:pic>
          <p:nvPicPr>
            <p:cNvPr id="41" name="Picture 40" descr="Device_cloud_white_3041_default_256.png"/>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588802" y="1664211"/>
              <a:ext cx="1843026" cy="1491242"/>
            </a:xfrm>
            <a:prstGeom prst="rect">
              <a:avLst/>
            </a:prstGeom>
          </p:spPr>
        </p:pic>
        <p:sp>
          <p:nvSpPr>
            <p:cNvPr id="42" name="TextBox 41"/>
            <p:cNvSpPr txBox="1"/>
            <p:nvPr/>
          </p:nvSpPr>
          <p:spPr>
            <a:xfrm>
              <a:off x="6768261" y="2093761"/>
              <a:ext cx="1434578" cy="738664"/>
            </a:xfrm>
            <a:prstGeom prst="rect">
              <a:avLst/>
            </a:prstGeom>
            <a:noFill/>
          </p:spPr>
          <p:txBody>
            <a:bodyPr wrap="square" rtlCol="0">
              <a:spAutoFit/>
            </a:bodyPr>
            <a:lstStyle/>
            <a:p>
              <a:pPr algn="ctr"/>
              <a:r>
                <a:rPr lang="en-US" sz="1400" dirty="0" smtClean="0">
                  <a:solidFill>
                    <a:schemeClr val="accent1"/>
                  </a:solidFill>
                </a:rPr>
                <a:t>Network as </a:t>
              </a:r>
            </a:p>
            <a:p>
              <a:pPr algn="ctr"/>
              <a:r>
                <a:rPr lang="en-US" sz="1400" dirty="0" smtClean="0">
                  <a:solidFill>
                    <a:schemeClr val="accent1"/>
                  </a:solidFill>
                </a:rPr>
                <a:t>a Service           (Meraki - MSD) </a:t>
              </a:r>
              <a:endParaRPr lang="en-US" sz="1400" dirty="0">
                <a:solidFill>
                  <a:schemeClr val="accent1"/>
                </a:solidFill>
              </a:endParaRPr>
            </a:p>
          </p:txBody>
        </p:sp>
        <p:sp>
          <p:nvSpPr>
            <p:cNvPr id="50" name="TextBox 49"/>
            <p:cNvSpPr txBox="1"/>
            <p:nvPr/>
          </p:nvSpPr>
          <p:spPr>
            <a:xfrm>
              <a:off x="743173" y="2309205"/>
              <a:ext cx="1505809" cy="523220"/>
            </a:xfrm>
            <a:prstGeom prst="rect">
              <a:avLst/>
            </a:prstGeom>
            <a:noFill/>
          </p:spPr>
          <p:txBody>
            <a:bodyPr wrap="square" rtlCol="0">
              <a:spAutoFit/>
            </a:bodyPr>
            <a:lstStyle/>
            <a:p>
              <a:pPr algn="ctr"/>
              <a:r>
                <a:rPr lang="en-US" sz="1400" dirty="0" smtClean="0">
                  <a:solidFill>
                    <a:schemeClr val="accent1"/>
                  </a:solidFill>
                </a:rPr>
                <a:t>Collaboration </a:t>
              </a:r>
            </a:p>
            <a:p>
              <a:pPr algn="ctr"/>
              <a:r>
                <a:rPr lang="en-US" sz="1400" dirty="0" smtClean="0">
                  <a:solidFill>
                    <a:schemeClr val="accent1"/>
                  </a:solidFill>
                </a:rPr>
                <a:t>as a Service</a:t>
              </a:r>
              <a:endParaRPr lang="en-US" sz="1400" dirty="0">
                <a:solidFill>
                  <a:schemeClr val="accent1"/>
                </a:solidFill>
              </a:endParaRPr>
            </a:p>
          </p:txBody>
        </p:sp>
        <p:pic>
          <p:nvPicPr>
            <p:cNvPr id="51" name="Picture 50" descr="Device_cloud_white_3041_default_256.png"/>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5813918" y="2022460"/>
              <a:ext cx="1037306" cy="1037306"/>
            </a:xfrm>
            <a:prstGeom prst="rect">
              <a:avLst/>
            </a:prstGeom>
          </p:spPr>
        </p:pic>
        <p:sp>
          <p:nvSpPr>
            <p:cNvPr id="52" name="TextBox 51"/>
            <p:cNvSpPr txBox="1"/>
            <p:nvPr/>
          </p:nvSpPr>
          <p:spPr>
            <a:xfrm>
              <a:off x="5654822" y="2524648"/>
              <a:ext cx="1363503" cy="307777"/>
            </a:xfrm>
            <a:prstGeom prst="rect">
              <a:avLst/>
            </a:prstGeom>
            <a:noFill/>
          </p:spPr>
          <p:txBody>
            <a:bodyPr wrap="square" rtlCol="0">
              <a:spAutoFit/>
            </a:bodyPr>
            <a:lstStyle/>
            <a:p>
              <a:pPr algn="ctr"/>
              <a:r>
                <a:rPr lang="en-US" sz="1400" dirty="0" smtClean="0">
                  <a:solidFill>
                    <a:schemeClr val="accent1"/>
                  </a:solidFill>
                </a:rPr>
                <a:t>IaaS</a:t>
              </a:r>
              <a:endParaRPr lang="en-US" sz="1400" dirty="0">
                <a:solidFill>
                  <a:schemeClr val="accent1"/>
                </a:solidFill>
              </a:endParaRPr>
            </a:p>
          </p:txBody>
        </p:sp>
        <p:pic>
          <p:nvPicPr>
            <p:cNvPr id="53" name="Picture 52" descr="Device_cloud_white_3041_default_256.png"/>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2034719" y="1935378"/>
              <a:ext cx="1154867" cy="1154868"/>
            </a:xfrm>
            <a:prstGeom prst="rect">
              <a:avLst/>
            </a:prstGeom>
          </p:spPr>
        </p:pic>
        <p:sp>
          <p:nvSpPr>
            <p:cNvPr id="54" name="TextBox 53"/>
            <p:cNvSpPr txBox="1"/>
            <p:nvPr/>
          </p:nvSpPr>
          <p:spPr>
            <a:xfrm>
              <a:off x="1920240" y="2524648"/>
              <a:ext cx="1363503" cy="307777"/>
            </a:xfrm>
            <a:prstGeom prst="rect">
              <a:avLst/>
            </a:prstGeom>
            <a:noFill/>
          </p:spPr>
          <p:txBody>
            <a:bodyPr wrap="square" rtlCol="0">
              <a:spAutoFit/>
            </a:bodyPr>
            <a:lstStyle/>
            <a:p>
              <a:pPr algn="ctr"/>
              <a:r>
                <a:rPr lang="en-US" sz="1400" dirty="0" smtClean="0">
                  <a:solidFill>
                    <a:schemeClr val="accent1"/>
                  </a:solidFill>
                </a:rPr>
                <a:t>SaaS</a:t>
              </a:r>
              <a:endParaRPr lang="en-US" sz="1400" dirty="0">
                <a:solidFill>
                  <a:schemeClr val="accent1"/>
                </a:solidFill>
              </a:endParaRPr>
            </a:p>
          </p:txBody>
        </p:sp>
      </p:grpSp>
      <p:grpSp>
        <p:nvGrpSpPr>
          <p:cNvPr id="55" name="Group 54"/>
          <p:cNvGrpSpPr/>
          <p:nvPr/>
        </p:nvGrpSpPr>
        <p:grpSpPr>
          <a:xfrm>
            <a:off x="596900" y="2845175"/>
            <a:ext cx="7708900" cy="3267411"/>
            <a:chOff x="596900" y="2845175"/>
            <a:chExt cx="7708900" cy="3267411"/>
          </a:xfrm>
        </p:grpSpPr>
        <p:grpSp>
          <p:nvGrpSpPr>
            <p:cNvPr id="56" name="Group 55"/>
            <p:cNvGrpSpPr/>
            <p:nvPr/>
          </p:nvGrpSpPr>
          <p:grpSpPr>
            <a:xfrm>
              <a:off x="596900" y="4736980"/>
              <a:ext cx="7708900" cy="1375606"/>
              <a:chOff x="596900" y="4736980"/>
              <a:chExt cx="7708900" cy="1375606"/>
            </a:xfrm>
          </p:grpSpPr>
          <p:pic>
            <p:nvPicPr>
              <p:cNvPr id="65" name="Picture 64" descr="1.png"/>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596900" y="4736980"/>
                <a:ext cx="7708900" cy="613520"/>
              </a:xfrm>
              <a:prstGeom prst="rect">
                <a:avLst/>
              </a:prstGeom>
            </p:spPr>
          </p:pic>
          <p:sp>
            <p:nvSpPr>
              <p:cNvPr id="66" name="Rectangle 65"/>
              <p:cNvSpPr>
                <a:spLocks noChangeAspect="1"/>
              </p:cNvSpPr>
              <p:nvPr/>
            </p:nvSpPr>
            <p:spPr>
              <a:xfrm>
                <a:off x="614742" y="5326453"/>
                <a:ext cx="7670489" cy="786133"/>
              </a:xfrm>
              <a:prstGeom prst="rect">
                <a:avLst/>
              </a:prstGeom>
              <a:gradFill flip="none" rotWithShape="1">
                <a:gsLst>
                  <a:gs pos="48000">
                    <a:srgbClr val="0F3C56"/>
                  </a:gs>
                  <a:gs pos="96000">
                    <a:srgbClr val="145276"/>
                  </a:gs>
                </a:gsLst>
                <a:lin ang="16200000" scaled="0"/>
                <a:tileRect/>
              </a:gradFill>
              <a:ln>
                <a:noFill/>
              </a:ln>
              <a:effectLst>
                <a:outerShdw blurRad="50800" dist="38100" dir="5400000" algn="t"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lIns="145029" tIns="72516" rIns="145029" bIns="72516" anchor="ctr"/>
              <a:lstStyle/>
              <a:p>
                <a:pPr algn="ctr" defTabSz="1624650" fontAlgn="auto">
                  <a:spcBef>
                    <a:spcPts val="0"/>
                  </a:spcBef>
                  <a:spcAft>
                    <a:spcPts val="0"/>
                  </a:spcAft>
                  <a:defRPr/>
                </a:pPr>
                <a:r>
                  <a:rPr lang="en-US" sz="1400" b="1" dirty="0" smtClean="0">
                    <a:solidFill>
                      <a:schemeClr val="bg1"/>
                    </a:solidFill>
                    <a:cs typeface="Arial Black"/>
                  </a:rPr>
                  <a:t>SERVICES</a:t>
                </a:r>
              </a:p>
              <a:p>
                <a:pPr algn="ctr" defTabSz="1624650" fontAlgn="auto">
                  <a:spcBef>
                    <a:spcPts val="0"/>
                  </a:spcBef>
                  <a:spcAft>
                    <a:spcPts val="0"/>
                  </a:spcAft>
                  <a:defRPr/>
                </a:pPr>
                <a:r>
                  <a:rPr lang="en-US" sz="1400" dirty="0" smtClean="0">
                    <a:solidFill>
                      <a:schemeClr val="bg1"/>
                    </a:solidFill>
                    <a:cs typeface="Arial Black"/>
                  </a:rPr>
                  <a:t>Software</a:t>
                </a:r>
                <a:r>
                  <a:rPr lang="en-US" sz="1400" dirty="0">
                    <a:solidFill>
                      <a:schemeClr val="bg1"/>
                    </a:solidFill>
                    <a:cs typeface="Arial Black"/>
                  </a:rPr>
                  <a:t>-enabled professional services delivered by Cisco partners </a:t>
                </a:r>
              </a:p>
              <a:p>
                <a:pPr algn="ctr" defTabSz="1624650" fontAlgn="auto">
                  <a:spcBef>
                    <a:spcPts val="0"/>
                  </a:spcBef>
                  <a:spcAft>
                    <a:spcPts val="0"/>
                  </a:spcAft>
                  <a:defRPr/>
                </a:pPr>
                <a:r>
                  <a:rPr lang="en-US" sz="1400" dirty="0">
                    <a:solidFill>
                      <a:schemeClr val="bg1"/>
                    </a:solidFill>
                    <a:cs typeface="Arial Black"/>
                  </a:rPr>
                  <a:t>Proactive maintenance support delivered by Cisco partners; Cisco SMARTnet Service</a:t>
                </a:r>
              </a:p>
            </p:txBody>
          </p:sp>
        </p:grpSp>
        <p:grpSp>
          <p:nvGrpSpPr>
            <p:cNvPr id="57" name="Group 56"/>
            <p:cNvGrpSpPr/>
            <p:nvPr/>
          </p:nvGrpSpPr>
          <p:grpSpPr>
            <a:xfrm>
              <a:off x="932189" y="3212629"/>
              <a:ext cx="7145476" cy="2150874"/>
              <a:chOff x="1242601" y="2784796"/>
              <a:chExt cx="9524821" cy="2150874"/>
            </a:xfrm>
          </p:grpSpPr>
          <p:sp>
            <p:nvSpPr>
              <p:cNvPr id="63" name="Text Box 9" descr="14872_11_2008 _Bates_C-Scape"/>
              <p:cNvSpPr txBox="1">
                <a:spLocks noChangeAspect="1" noChangeArrowheads="1"/>
              </p:cNvSpPr>
              <p:nvPr/>
            </p:nvSpPr>
            <p:spPr bwMode="auto">
              <a:xfrm rot="16200000">
                <a:off x="349071" y="3678326"/>
                <a:ext cx="2137834" cy="350774"/>
              </a:xfrm>
              <a:prstGeom prst="rect">
                <a:avLst/>
              </a:prstGeom>
              <a:noFill/>
              <a:ln w="9525">
                <a:noFill/>
                <a:miter lim="800000"/>
                <a:headEnd/>
                <a:tailEnd/>
              </a:ln>
              <a:effectLst/>
            </p:spPr>
            <p:txBody>
              <a:bodyPr lIns="0" tIns="0" rIns="0" bIns="0" anchor="ctr">
                <a:prstTxWarp prst="textNoShape">
                  <a:avLst/>
                </a:prstTxWarp>
                <a:spAutoFit/>
              </a:bodyPr>
              <a:lstStyle/>
              <a:p>
                <a:pPr indent="-920078" algn="ctr" defTabSz="1637455" eaLnBrk="0" fontAlgn="auto" hangingPunct="0">
                  <a:lnSpc>
                    <a:spcPct val="95000"/>
                  </a:lnSpc>
                  <a:spcBef>
                    <a:spcPts val="0"/>
                  </a:spcBef>
                  <a:spcAft>
                    <a:spcPts val="0"/>
                  </a:spcAft>
                  <a:buClr>
                    <a:srgbClr val="0183B7"/>
                  </a:buClr>
                  <a:buSzPct val="100000"/>
                </a:pPr>
                <a:r>
                  <a:rPr lang="en-US" dirty="0" smtClean="0">
                    <a:solidFill>
                      <a:schemeClr val="tx2"/>
                    </a:solidFill>
                    <a:latin typeface="Arial"/>
                    <a:ea typeface="ＭＳ Ｐゴシック" charset="-128"/>
                    <a:cs typeface="ＭＳ Ｐゴシック" charset="-128"/>
                  </a:rPr>
                  <a:t>Right Size</a:t>
                </a:r>
                <a:endParaRPr lang="en-US" dirty="0">
                  <a:solidFill>
                    <a:schemeClr val="tx2"/>
                  </a:solidFill>
                  <a:latin typeface="Arial"/>
                  <a:ea typeface="ＭＳ Ｐゴシック" charset="-128"/>
                  <a:cs typeface="ＭＳ Ｐゴシック" charset="-128"/>
                </a:endParaRPr>
              </a:p>
            </p:txBody>
          </p:sp>
          <p:sp>
            <p:nvSpPr>
              <p:cNvPr id="64" name="Text Box 9" descr="14872_11_2008 _Bates_C-Scape"/>
              <p:cNvSpPr txBox="1">
                <a:spLocks noChangeAspect="1" noChangeArrowheads="1"/>
              </p:cNvSpPr>
              <p:nvPr/>
            </p:nvSpPr>
            <p:spPr bwMode="auto">
              <a:xfrm rot="5400000">
                <a:off x="9523118" y="3691366"/>
                <a:ext cx="2137834" cy="350774"/>
              </a:xfrm>
              <a:prstGeom prst="rect">
                <a:avLst/>
              </a:prstGeom>
              <a:noFill/>
              <a:ln w="9525">
                <a:noFill/>
                <a:miter lim="800000"/>
                <a:headEnd/>
                <a:tailEnd/>
              </a:ln>
              <a:effectLst/>
            </p:spPr>
            <p:txBody>
              <a:bodyPr lIns="0" tIns="0" rIns="0" bIns="0" anchor="ctr">
                <a:prstTxWarp prst="textNoShape">
                  <a:avLst/>
                </a:prstTxWarp>
                <a:spAutoFit/>
              </a:bodyPr>
              <a:lstStyle/>
              <a:p>
                <a:pPr indent="-920078" algn="ctr" defTabSz="1637455" eaLnBrk="0" fontAlgn="auto" hangingPunct="0">
                  <a:lnSpc>
                    <a:spcPct val="95000"/>
                  </a:lnSpc>
                  <a:spcBef>
                    <a:spcPts val="0"/>
                  </a:spcBef>
                  <a:spcAft>
                    <a:spcPts val="0"/>
                  </a:spcAft>
                  <a:buClr>
                    <a:srgbClr val="0183B7"/>
                  </a:buClr>
                  <a:buSzPct val="100000"/>
                </a:pPr>
                <a:r>
                  <a:rPr lang="en-US" dirty="0" smtClean="0">
                    <a:solidFill>
                      <a:schemeClr val="tx2"/>
                    </a:solidFill>
                    <a:latin typeface="Arial"/>
                    <a:ea typeface="ＭＳ Ｐゴシック" charset="-128"/>
                    <a:cs typeface="ＭＳ Ｐゴシック" charset="-128"/>
                  </a:rPr>
                  <a:t>Right Size</a:t>
                </a:r>
                <a:endParaRPr lang="en-US" dirty="0">
                  <a:solidFill>
                    <a:schemeClr val="tx2"/>
                  </a:solidFill>
                  <a:latin typeface="Arial"/>
                  <a:ea typeface="ＭＳ Ｐゴシック" charset="-128"/>
                  <a:cs typeface="ＭＳ Ｐゴシック" charset="-128"/>
                </a:endParaRPr>
              </a:p>
            </p:txBody>
          </p:sp>
        </p:grpSp>
        <p:sp>
          <p:nvSpPr>
            <p:cNvPr id="58" name="Rectangle 57"/>
            <p:cNvSpPr/>
            <p:nvPr/>
          </p:nvSpPr>
          <p:spPr>
            <a:xfrm>
              <a:off x="1246509" y="3564637"/>
              <a:ext cx="6503545" cy="1618502"/>
            </a:xfrm>
            <a:prstGeom prst="rect">
              <a:avLst/>
            </a:prstGeom>
            <a:gradFill flip="none" rotWithShape="1">
              <a:gsLst>
                <a:gs pos="100000">
                  <a:schemeClr val="tx1"/>
                </a:gs>
                <a:gs pos="0">
                  <a:srgbClr val="005D85"/>
                </a:gs>
              </a:gsLst>
              <a:lin ang="162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p>
          </p:txBody>
        </p:sp>
        <p:sp>
          <p:nvSpPr>
            <p:cNvPr id="59" name="Rectangle 58"/>
            <p:cNvSpPr/>
            <p:nvPr/>
          </p:nvSpPr>
          <p:spPr>
            <a:xfrm>
              <a:off x="3480777" y="3650276"/>
              <a:ext cx="1878148" cy="1137504"/>
            </a:xfrm>
            <a:prstGeom prst="rect">
              <a:avLst/>
            </a:prstGeom>
            <a:noFill/>
            <a:ln w="31750" cap="flat" cmpd="sng" algn="ctr">
              <a:noFill/>
              <a:prstDash val="solid"/>
              <a:round/>
              <a:headEnd type="none" w="med" len="med"/>
              <a:tailEnd type="none" w="med" len="med"/>
            </a:ln>
            <a:effectLst>
              <a:outerShdw blurRad="63500" sx="102000" sy="102000" algn="ctr" rotWithShape="0">
                <a:prstClr val="black">
                  <a:alpha val="40000"/>
                </a:prstClr>
              </a:outerShdw>
            </a:effectLst>
          </p:spPr>
          <p:txBody>
            <a:bodyPr rot="0" spcFirstLastPara="0" vertOverflow="overflow" horzOverflow="overflow" vert="horz" wrap="square" lIns="82124" tIns="41061" rIns="82124" bIns="41061" numCol="1" spcCol="0" rtlCol="0" fromWordArt="0" anchor="t" anchorCtr="0" forceAA="0" compatLnSpc="1">
              <a:prstTxWarp prst="textNoShape">
                <a:avLst/>
              </a:prstTxWarp>
              <a:noAutofit/>
            </a:bodyPr>
            <a:lstStyle/>
            <a:p>
              <a:pPr algn="ctr" defTabSz="814388" eaLnBrk="0" hangingPunct="0">
                <a:lnSpc>
                  <a:spcPts val="1400"/>
                </a:lnSpc>
                <a:spcBef>
                  <a:spcPts val="700"/>
                </a:spcBef>
              </a:pPr>
              <a:r>
                <a:rPr lang="en-US" sz="1400" b="1" dirty="0" smtClean="0">
                  <a:solidFill>
                    <a:srgbClr val="FFFFFF"/>
                  </a:solidFill>
                </a:rPr>
                <a:t>DATA CENTER</a:t>
              </a:r>
              <a:endParaRPr lang="en-US" sz="1400" dirty="0" smtClean="0">
                <a:solidFill>
                  <a:srgbClr val="FFFFFF"/>
                </a:solidFill>
              </a:endParaRPr>
            </a:p>
            <a:p>
              <a:pPr marL="109538" indent="-109538" defTabSz="814388" eaLnBrk="0" hangingPunct="0">
                <a:lnSpc>
                  <a:spcPts val="1400"/>
                </a:lnSpc>
                <a:spcBef>
                  <a:spcPts val="700"/>
                </a:spcBef>
                <a:spcAft>
                  <a:spcPts val="600"/>
                </a:spcAft>
                <a:buFont typeface="Arial" pitchFamily="34" charset="0"/>
                <a:buChar char="•"/>
              </a:pPr>
              <a:r>
                <a:rPr lang="en-US" sz="1400" dirty="0" smtClean="0">
                  <a:solidFill>
                    <a:srgbClr val="FFFFFF"/>
                  </a:solidFill>
                </a:rPr>
                <a:t>Unified Computing</a:t>
              </a:r>
            </a:p>
            <a:p>
              <a:pPr marL="109538" indent="-109538" defTabSz="814388" eaLnBrk="0" hangingPunct="0">
                <a:lnSpc>
                  <a:spcPts val="1400"/>
                </a:lnSpc>
                <a:spcBef>
                  <a:spcPts val="700"/>
                </a:spcBef>
                <a:spcAft>
                  <a:spcPts val="600"/>
                </a:spcAft>
                <a:buFont typeface="Arial" pitchFamily="34" charset="0"/>
                <a:buChar char="•"/>
              </a:pPr>
              <a:r>
                <a:rPr lang="en-US" sz="1400" dirty="0" smtClean="0">
                  <a:solidFill>
                    <a:srgbClr val="FFFFFF"/>
                  </a:solidFill>
                </a:rPr>
                <a:t>Unified Fabric</a:t>
              </a:r>
            </a:p>
            <a:p>
              <a:pPr marL="109538" indent="-109538" defTabSz="814388" eaLnBrk="0" hangingPunct="0">
                <a:lnSpc>
                  <a:spcPts val="1400"/>
                </a:lnSpc>
                <a:spcBef>
                  <a:spcPts val="700"/>
                </a:spcBef>
                <a:spcAft>
                  <a:spcPts val="600"/>
                </a:spcAft>
                <a:buFont typeface="Arial" pitchFamily="34" charset="0"/>
                <a:buChar char="•"/>
              </a:pPr>
              <a:r>
                <a:rPr lang="en-US" sz="1400" dirty="0" smtClean="0">
                  <a:solidFill>
                    <a:srgbClr val="FFFFFF"/>
                  </a:solidFill>
                </a:rPr>
                <a:t>Unified Management</a:t>
              </a:r>
            </a:p>
          </p:txBody>
        </p:sp>
        <p:sp>
          <p:nvSpPr>
            <p:cNvPr id="60" name="Rectangle 59"/>
            <p:cNvSpPr/>
            <p:nvPr/>
          </p:nvSpPr>
          <p:spPr>
            <a:xfrm>
              <a:off x="5168901" y="3650276"/>
              <a:ext cx="2645630" cy="1367804"/>
            </a:xfrm>
            <a:prstGeom prst="rect">
              <a:avLst/>
            </a:prstGeom>
            <a:noFill/>
            <a:ln w="31750" cap="flat" cmpd="sng" algn="ctr">
              <a:noFill/>
              <a:prstDash val="solid"/>
              <a:round/>
              <a:headEnd type="none" w="med" len="med"/>
              <a:tailEnd type="none" w="med" len="med"/>
            </a:ln>
            <a:effectLst>
              <a:outerShdw blurRad="63500" sx="102000" sy="102000" algn="ctr" rotWithShape="0">
                <a:prstClr val="black">
                  <a:alpha val="40000"/>
                </a:prstClr>
              </a:outerShdw>
            </a:effectLst>
          </p:spPr>
          <p:txBody>
            <a:bodyPr rot="0" spcFirstLastPara="0" vertOverflow="overflow" horzOverflow="overflow" vert="horz" wrap="square" lIns="82124" tIns="41061" rIns="82124" bIns="41061" numCol="1" spcCol="0" rtlCol="0" fromWordArt="0" anchor="t" anchorCtr="0" forceAA="0" compatLnSpc="1">
              <a:prstTxWarp prst="textNoShape">
                <a:avLst/>
              </a:prstTxWarp>
              <a:noAutofit/>
            </a:bodyPr>
            <a:lstStyle/>
            <a:p>
              <a:pPr defTabSz="814388" eaLnBrk="0" hangingPunct="0">
                <a:lnSpc>
                  <a:spcPts val="1400"/>
                </a:lnSpc>
                <a:spcBef>
                  <a:spcPts val="700"/>
                </a:spcBef>
                <a:spcAft>
                  <a:spcPts val="100"/>
                </a:spcAft>
              </a:pPr>
              <a:r>
                <a:rPr lang="en-US" sz="1400" b="1" dirty="0">
                  <a:solidFill>
                    <a:srgbClr val="FFFFFF"/>
                  </a:solidFill>
                  <a:ea typeface="ＭＳ Ｐゴシック" pitchFamily="34" charset="-128"/>
                </a:rPr>
                <a:t>NETWORKING &amp; </a:t>
              </a:r>
              <a:r>
                <a:rPr lang="en-US" sz="1400" b="1" dirty="0" smtClean="0">
                  <a:solidFill>
                    <a:srgbClr val="FFFFFF"/>
                  </a:solidFill>
                  <a:ea typeface="ＭＳ Ｐゴシック" pitchFamily="34" charset="-128"/>
                </a:rPr>
                <a:t>SECURITY</a:t>
              </a:r>
              <a:endParaRPr lang="en-US" sz="1400" dirty="0" smtClean="0">
                <a:solidFill>
                  <a:srgbClr val="FFFFFF"/>
                </a:solidFill>
                <a:ea typeface="ＭＳ Ｐゴシック" pitchFamily="34" charset="-128"/>
              </a:endParaRPr>
            </a:p>
            <a:p>
              <a:pPr marL="109538" indent="-109538" defTabSz="814388" eaLnBrk="0" hangingPunct="0">
                <a:lnSpc>
                  <a:spcPts val="1400"/>
                </a:lnSpc>
                <a:spcBef>
                  <a:spcPts val="700"/>
                </a:spcBef>
                <a:spcAft>
                  <a:spcPts val="100"/>
                </a:spcAft>
                <a:buFont typeface="Arial" pitchFamily="34" charset="0"/>
                <a:buChar char="•"/>
              </a:pPr>
              <a:r>
                <a:rPr lang="en-US" sz="1400" dirty="0" smtClean="0">
                  <a:solidFill>
                    <a:srgbClr val="FFFFFF"/>
                  </a:solidFill>
                  <a:ea typeface="ＭＳ Ｐゴシック" pitchFamily="34" charset="-128"/>
                </a:rPr>
                <a:t>Unified </a:t>
              </a:r>
              <a:r>
                <a:rPr lang="en-US" sz="1400" dirty="0">
                  <a:solidFill>
                    <a:srgbClr val="FFFFFF"/>
                  </a:solidFill>
                  <a:ea typeface="ＭＳ Ｐゴシック" pitchFamily="34" charset="-128"/>
                </a:rPr>
                <a:t>Access </a:t>
              </a:r>
              <a:r>
                <a:rPr lang="en-US" sz="1200" dirty="0">
                  <a:solidFill>
                    <a:srgbClr val="FFFFFF"/>
                  </a:solidFill>
                  <a:ea typeface="ＭＳ Ｐゴシック" pitchFamily="34" charset="-128"/>
                </a:rPr>
                <a:t>(Wireless &amp; </a:t>
              </a:r>
              <a:r>
                <a:rPr lang="en-US" sz="1200" dirty="0" smtClean="0">
                  <a:solidFill>
                    <a:srgbClr val="FFFFFF"/>
                  </a:solidFill>
                  <a:ea typeface="ＭＳ Ｐゴシック" pitchFamily="34" charset="-128"/>
                </a:rPr>
                <a:t>Switching) </a:t>
              </a:r>
            </a:p>
            <a:p>
              <a:pPr marL="109538" indent="-109538" defTabSz="814388" eaLnBrk="0" hangingPunct="0">
                <a:lnSpc>
                  <a:spcPts val="1400"/>
                </a:lnSpc>
                <a:spcBef>
                  <a:spcPts val="700"/>
                </a:spcBef>
                <a:spcAft>
                  <a:spcPts val="100"/>
                </a:spcAft>
                <a:buFont typeface="Arial" pitchFamily="34" charset="0"/>
                <a:buChar char="•"/>
              </a:pPr>
              <a:r>
                <a:rPr lang="en-US" sz="1400" dirty="0" smtClean="0">
                  <a:solidFill>
                    <a:srgbClr val="FFFFFF"/>
                  </a:solidFill>
                  <a:ea typeface="ＭＳ Ｐゴシック" pitchFamily="34" charset="-128"/>
                </a:rPr>
                <a:t>Unified </a:t>
              </a:r>
              <a:r>
                <a:rPr lang="en-US" sz="1400" dirty="0">
                  <a:solidFill>
                    <a:srgbClr val="FFFFFF"/>
                  </a:solidFill>
                  <a:ea typeface="ＭＳ Ｐゴシック" pitchFamily="34" charset="-128"/>
                </a:rPr>
                <a:t>Services </a:t>
              </a:r>
            </a:p>
            <a:p>
              <a:pPr marL="109538" indent="-109538" defTabSz="814388" eaLnBrk="0" hangingPunct="0">
                <a:lnSpc>
                  <a:spcPts val="1400"/>
                </a:lnSpc>
                <a:spcBef>
                  <a:spcPts val="700"/>
                </a:spcBef>
                <a:spcAft>
                  <a:spcPts val="100"/>
                </a:spcAft>
                <a:buFont typeface="Arial" pitchFamily="34" charset="0"/>
                <a:buChar char="•"/>
              </a:pPr>
              <a:r>
                <a:rPr lang="en-US" sz="1400" dirty="0" smtClean="0">
                  <a:solidFill>
                    <a:srgbClr val="FFFFFF"/>
                  </a:solidFill>
                  <a:ea typeface="ＭＳ Ｐゴシック" pitchFamily="34" charset="-128"/>
                </a:rPr>
                <a:t>Branch-in-a-box</a:t>
              </a:r>
              <a:endParaRPr lang="en-US" sz="1400" dirty="0">
                <a:solidFill>
                  <a:srgbClr val="FFFFFF"/>
                </a:solidFill>
                <a:ea typeface="ＭＳ Ｐゴシック" pitchFamily="34" charset="-128"/>
              </a:endParaRPr>
            </a:p>
            <a:p>
              <a:pPr marL="109538" indent="-109538" defTabSz="814388" eaLnBrk="0" hangingPunct="0">
                <a:lnSpc>
                  <a:spcPts val="1400"/>
                </a:lnSpc>
                <a:spcBef>
                  <a:spcPts val="700"/>
                </a:spcBef>
                <a:spcAft>
                  <a:spcPts val="100"/>
                </a:spcAft>
                <a:buFont typeface="Arial" pitchFamily="34" charset="0"/>
                <a:buChar char="•"/>
              </a:pPr>
              <a:r>
                <a:rPr lang="en-US" sz="1400" dirty="0">
                  <a:solidFill>
                    <a:srgbClr val="FFFFFF"/>
                  </a:solidFill>
                  <a:ea typeface="ＭＳ Ｐゴシック" pitchFamily="34" charset="-128"/>
                </a:rPr>
                <a:t>Security</a:t>
              </a:r>
            </a:p>
          </p:txBody>
        </p:sp>
        <p:sp>
          <p:nvSpPr>
            <p:cNvPr id="61" name="Rectangle 60"/>
            <p:cNvSpPr/>
            <p:nvPr/>
          </p:nvSpPr>
          <p:spPr>
            <a:xfrm>
              <a:off x="1268730" y="3650276"/>
              <a:ext cx="2212047" cy="1520163"/>
            </a:xfrm>
            <a:prstGeom prst="rect">
              <a:avLst/>
            </a:prstGeom>
            <a:noFill/>
            <a:ln w="31750" cap="flat" cmpd="sng" algn="ctr">
              <a:noFill/>
              <a:prstDash val="solid"/>
              <a:round/>
              <a:headEnd type="none" w="med" len="med"/>
              <a:tailEnd type="none" w="med" len="med"/>
            </a:ln>
            <a:effectLst>
              <a:outerShdw blurRad="63500" sx="102000" sy="102000" algn="ctr" rotWithShape="0">
                <a:prstClr val="black">
                  <a:alpha val="40000"/>
                </a:prstClr>
              </a:outerShdw>
            </a:effectLst>
          </p:spPr>
          <p:txBody>
            <a:bodyPr rot="0" spcFirstLastPara="0" vertOverflow="overflow" horzOverflow="overflow" vert="horz" wrap="square" lIns="82124" tIns="41061" rIns="82124" bIns="41061" numCol="1" spcCol="0" rtlCol="0" fromWordArt="0" anchor="t" anchorCtr="0" forceAA="0" compatLnSpc="1">
              <a:prstTxWarp prst="textNoShape">
                <a:avLst/>
              </a:prstTxWarp>
              <a:noAutofit/>
            </a:bodyPr>
            <a:lstStyle/>
            <a:p>
              <a:pPr algn="ctr" defTabSz="814388" eaLnBrk="0" hangingPunct="0">
                <a:lnSpc>
                  <a:spcPts val="1300"/>
                </a:lnSpc>
                <a:spcBef>
                  <a:spcPts val="700"/>
                </a:spcBef>
              </a:pPr>
              <a:r>
                <a:rPr lang="en-US" sz="1400" b="1" dirty="0" smtClean="0">
                  <a:solidFill>
                    <a:srgbClr val="FFFFFF"/>
                  </a:solidFill>
                  <a:ea typeface="ＭＳ Ｐゴシック" pitchFamily="34" charset="-128"/>
                </a:rPr>
                <a:t>UC/COLLABORATION</a:t>
              </a:r>
            </a:p>
            <a:p>
              <a:pPr marL="109538" indent="-109538" defTabSz="814388" eaLnBrk="0" hangingPunct="0">
                <a:lnSpc>
                  <a:spcPts val="1300"/>
                </a:lnSpc>
                <a:spcBef>
                  <a:spcPts val="700"/>
                </a:spcBef>
                <a:spcAft>
                  <a:spcPts val="600"/>
                </a:spcAft>
                <a:buFont typeface="Arial" pitchFamily="34" charset="0"/>
                <a:buChar char="•"/>
              </a:pPr>
              <a:r>
                <a:rPr lang="en-US" sz="1400" dirty="0" smtClean="0">
                  <a:solidFill>
                    <a:srgbClr val="FFFFFF"/>
                  </a:solidFill>
                  <a:ea typeface="ＭＳ Ｐゴシック" pitchFamily="34" charset="-128"/>
                </a:rPr>
                <a:t>Unified Communications</a:t>
              </a:r>
            </a:p>
            <a:p>
              <a:pPr marL="109538" indent="-109538" defTabSz="814388" eaLnBrk="0" hangingPunct="0">
                <a:lnSpc>
                  <a:spcPts val="1300"/>
                </a:lnSpc>
                <a:spcBef>
                  <a:spcPts val="700"/>
                </a:spcBef>
                <a:spcAft>
                  <a:spcPts val="600"/>
                </a:spcAft>
                <a:buFont typeface="Arial" pitchFamily="34" charset="0"/>
                <a:buChar char="•"/>
              </a:pPr>
              <a:r>
                <a:rPr lang="en-US" sz="1400" dirty="0" smtClean="0">
                  <a:solidFill>
                    <a:srgbClr val="FFFFFF"/>
                  </a:solidFill>
                  <a:ea typeface="ＭＳ Ｐゴシック" pitchFamily="34" charset="-128"/>
                </a:rPr>
                <a:t>Collaboration Services</a:t>
              </a:r>
            </a:p>
            <a:p>
              <a:pPr marL="109538" indent="-109538" defTabSz="814388" eaLnBrk="0" hangingPunct="0">
                <a:lnSpc>
                  <a:spcPts val="1300"/>
                </a:lnSpc>
                <a:spcBef>
                  <a:spcPts val="700"/>
                </a:spcBef>
                <a:spcAft>
                  <a:spcPts val="600"/>
                </a:spcAft>
                <a:buFont typeface="Arial" pitchFamily="34" charset="0"/>
                <a:buChar char="•"/>
              </a:pPr>
              <a:r>
                <a:rPr lang="en-US" sz="1400" dirty="0" smtClean="0">
                  <a:solidFill>
                    <a:srgbClr val="FFFFFF"/>
                  </a:solidFill>
                  <a:ea typeface="ＭＳ Ｐゴシック" pitchFamily="34" charset="-128"/>
                </a:rPr>
                <a:t>Customer Collaboration</a:t>
              </a:r>
            </a:p>
            <a:p>
              <a:pPr marL="109538" indent="-109538" defTabSz="814388" eaLnBrk="0" hangingPunct="0">
                <a:lnSpc>
                  <a:spcPts val="1300"/>
                </a:lnSpc>
                <a:spcBef>
                  <a:spcPts val="700"/>
                </a:spcBef>
                <a:spcAft>
                  <a:spcPts val="600"/>
                </a:spcAft>
                <a:buFont typeface="Arial" pitchFamily="34" charset="0"/>
                <a:buChar char="•"/>
              </a:pPr>
              <a:r>
                <a:rPr lang="en-US" sz="1400" dirty="0" smtClean="0">
                  <a:solidFill>
                    <a:srgbClr val="FFFFFF"/>
                  </a:solidFill>
                  <a:ea typeface="ＭＳ Ｐゴシック" pitchFamily="34" charset="-128"/>
                </a:rPr>
                <a:t>Telepresence</a:t>
              </a:r>
            </a:p>
          </p:txBody>
        </p:sp>
        <p:sp>
          <p:nvSpPr>
            <p:cNvPr id="62" name="Rectangle 61"/>
            <p:cNvSpPr>
              <a:spLocks noChangeAspect="1"/>
            </p:cNvSpPr>
            <p:nvPr/>
          </p:nvSpPr>
          <p:spPr>
            <a:xfrm>
              <a:off x="1522453" y="2845175"/>
              <a:ext cx="5951656" cy="714553"/>
            </a:xfrm>
            <a:prstGeom prst="rect">
              <a:avLst/>
            </a:prstGeom>
            <a:gradFill flip="none" rotWithShape="1">
              <a:gsLst>
                <a:gs pos="23000">
                  <a:srgbClr val="278878"/>
                </a:gs>
                <a:gs pos="100000">
                  <a:srgbClr val="36BCA6"/>
                </a:gs>
              </a:gsLst>
              <a:lin ang="16200000" scaled="0"/>
              <a:tileRect/>
            </a:gradFill>
            <a:ln>
              <a:noFill/>
            </a:ln>
            <a:effectLst>
              <a:outerShdw blurRad="50800" dist="38100" dir="5400000" algn="t"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lIns="145029" tIns="72516" rIns="145029" bIns="72516" anchor="ctr"/>
            <a:lstStyle/>
            <a:p>
              <a:pPr algn="ctr" defTabSz="1624650" fontAlgn="auto">
                <a:spcBef>
                  <a:spcPts val="0"/>
                </a:spcBef>
                <a:spcAft>
                  <a:spcPts val="0"/>
                </a:spcAft>
                <a:defRPr/>
              </a:pPr>
              <a:r>
                <a:rPr lang="en-US" sz="1400" b="1" dirty="0" smtClean="0">
                  <a:solidFill>
                    <a:schemeClr val="bg2"/>
                  </a:solidFill>
                  <a:cs typeface="Arial Black"/>
                </a:rPr>
                <a:t>SMART SOLUTIONS</a:t>
              </a:r>
            </a:p>
            <a:p>
              <a:pPr algn="ctr" defTabSz="1624650" fontAlgn="auto">
                <a:spcBef>
                  <a:spcPts val="0"/>
                </a:spcBef>
                <a:spcAft>
                  <a:spcPts val="0"/>
                </a:spcAft>
                <a:defRPr/>
              </a:pPr>
              <a:r>
                <a:rPr lang="en-US" sz="1400" dirty="0" smtClean="0">
                  <a:solidFill>
                    <a:schemeClr val="bg2"/>
                  </a:solidFill>
                  <a:cs typeface="Arial Black"/>
                </a:rPr>
                <a:t>BYOD –– </a:t>
              </a:r>
              <a:r>
                <a:rPr lang="en-US" sz="1400" b="1" dirty="0" smtClean="0">
                  <a:solidFill>
                    <a:srgbClr val="F2B800"/>
                  </a:solidFill>
                  <a:cs typeface="Arial Black"/>
                </a:rPr>
                <a:t>Virtual Foundation </a:t>
              </a:r>
              <a:r>
                <a:rPr lang="en-US" sz="1400" dirty="0" smtClean="0">
                  <a:solidFill>
                    <a:schemeClr val="bg2"/>
                  </a:solidFill>
                  <a:cs typeface="Arial Black"/>
                </a:rPr>
                <a:t>– Virtual Desktop – Industrial Networking</a:t>
              </a:r>
              <a:endParaRPr lang="en-US" sz="1400" dirty="0">
                <a:solidFill>
                  <a:schemeClr val="bg2"/>
                </a:solidFill>
                <a:cs typeface="Arial Black"/>
              </a:endParaRPr>
            </a:p>
          </p:txBody>
        </p:sp>
      </p:grpSp>
    </p:spTree>
    <p:extLst>
      <p:ext uri="{BB962C8B-B14F-4D97-AF65-F5344CB8AC3E}">
        <p14:creationId xmlns:p14="http://schemas.microsoft.com/office/powerpoint/2010/main" val="3097872873"/>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500"/>
                                        <p:tgtEl>
                                          <p:spTgt spid="55"/>
                                        </p:tgtEl>
                                      </p:cBhvr>
                                    </p:animEffect>
                                    <p:set>
                                      <p:cBhvr>
                                        <p:cTn id="7" dur="1" fill="hold">
                                          <p:stCondLst>
                                            <p:cond delay="499"/>
                                          </p:stCondLst>
                                        </p:cTn>
                                        <p:tgtEl>
                                          <p:spTgt spid="55"/>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0" presetClass="path" presetSubtype="0" accel="50000" decel="50000" fill="hold" nodeType="clickEffect">
                                  <p:stCondLst>
                                    <p:cond delay="0"/>
                                  </p:stCondLst>
                                  <p:childTnLst>
                                    <p:animMotion origin="layout" path="M 1.94444E-6 -1.85185E-6 L 1.94444E-6 0.18148 " pathEditMode="relative" ptsTypes="AA">
                                      <p:cBhvr>
                                        <p:cTn id="11" dur="2000" fill="hold"/>
                                        <p:tgtEl>
                                          <p:spTgt spid="29"/>
                                        </p:tgtEl>
                                        <p:attrNameLst>
                                          <p:attrName>ppt_x</p:attrName>
                                          <p:attrName>ppt_y</p:attrName>
                                        </p:attrNameLst>
                                      </p:cBhvr>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descr="G2.jpg"/>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a:off x="0" y="1171512"/>
            <a:ext cx="9144000" cy="5686488"/>
          </a:xfrm>
          <a:prstGeom prst="rect">
            <a:avLst/>
          </a:prstGeom>
        </p:spPr>
      </p:pic>
      <p:sp>
        <p:nvSpPr>
          <p:cNvPr id="51" name="Rectangle 50"/>
          <p:cNvSpPr/>
          <p:nvPr/>
        </p:nvSpPr>
        <p:spPr>
          <a:xfrm>
            <a:off x="229702" y="2097392"/>
            <a:ext cx="4951899" cy="4152981"/>
          </a:xfrm>
          <a:prstGeom prst="rect">
            <a:avLst/>
          </a:prstGeom>
          <a:solidFill>
            <a:srgbClr val="004B6B"/>
          </a:solidFill>
          <a:ln w="1905" cap="flat" cmpd="sng" algn="ctr">
            <a:solidFill>
              <a:srgbClr val="FFFFFF">
                <a:lumMod val="95000"/>
              </a:srgbClr>
            </a:solidFill>
            <a:prstDash val="solid"/>
          </a:ln>
          <a:effectLst>
            <a:outerShdw blurRad="76200" dist="50800" dir="5400000" algn="ctr" rotWithShape="0">
              <a:srgbClr val="000000">
                <a:alpha val="27000"/>
              </a:srgbClr>
            </a:outerShdw>
          </a:effectLst>
        </p:spPr>
        <p:txBody>
          <a:bodyPr lIns="91416" tIns="45708" rIns="91416" bIns="45708" rtlCol="0" anchor="ctr"/>
          <a:lstStyle/>
          <a:p>
            <a:pPr algn="ctr" defTabSz="1218683" fontAlgn="auto">
              <a:spcBef>
                <a:spcPts val="0"/>
              </a:spcBef>
              <a:spcAft>
                <a:spcPts val="0"/>
              </a:spcAft>
              <a:defRPr/>
            </a:pPr>
            <a:endParaRPr lang="en-US" kern="0" dirty="0">
              <a:solidFill>
                <a:srgbClr val="FFFFFF"/>
              </a:solidFill>
              <a:latin typeface="Arial"/>
              <a:ea typeface="+mn-ea"/>
              <a:cs typeface="Arial"/>
            </a:endParaRPr>
          </a:p>
        </p:txBody>
      </p:sp>
      <p:sp>
        <p:nvSpPr>
          <p:cNvPr id="52" name="Rectangle 51"/>
          <p:cNvSpPr/>
          <p:nvPr/>
        </p:nvSpPr>
        <p:spPr>
          <a:xfrm>
            <a:off x="628650" y="1222238"/>
            <a:ext cx="6724650" cy="707886"/>
          </a:xfrm>
          <a:prstGeom prst="rect">
            <a:avLst/>
          </a:prstGeom>
          <a:ln w="3175" cmpd="sng">
            <a:noFill/>
          </a:ln>
        </p:spPr>
        <p:txBody>
          <a:bodyPr wrap="square">
            <a:spAutoFit/>
          </a:bodyPr>
          <a:lstStyle/>
          <a:p>
            <a:pPr algn="ctr" defTabSz="1218987" fontAlgn="auto">
              <a:spcBef>
                <a:spcPts val="0"/>
              </a:spcBef>
              <a:spcAft>
                <a:spcPts val="0"/>
              </a:spcAft>
              <a:defRPr/>
            </a:pPr>
            <a:r>
              <a:rPr lang="en-US" sz="2000" b="1" kern="0" dirty="0" smtClean="0">
                <a:solidFill>
                  <a:schemeClr val="tx1">
                    <a:lumMod val="50000"/>
                  </a:schemeClr>
                </a:solidFill>
              </a:rPr>
              <a:t>When evaluating cloud services be sure to ask your partner if they are Cisco Powered.</a:t>
            </a:r>
            <a:endParaRPr lang="en-US" sz="2000" b="1" kern="0" dirty="0">
              <a:solidFill>
                <a:schemeClr val="tx1">
                  <a:lumMod val="50000"/>
                </a:schemeClr>
              </a:solidFill>
            </a:endParaRPr>
          </a:p>
        </p:txBody>
      </p:sp>
      <p:sp>
        <p:nvSpPr>
          <p:cNvPr id="53" name="Text Placeholder 2"/>
          <p:cNvSpPr txBox="1">
            <a:spLocks/>
          </p:cNvSpPr>
          <p:nvPr/>
        </p:nvSpPr>
        <p:spPr>
          <a:xfrm>
            <a:off x="229702" y="2121930"/>
            <a:ext cx="4951899" cy="4060820"/>
          </a:xfrm>
          <a:prstGeom prst="rect">
            <a:avLst/>
          </a:prstGeom>
        </p:spPr>
        <p:txBody>
          <a:bodyPr/>
          <a:lstStyle>
            <a:lvl1pPr marL="228546" indent="-228546" algn="l" defTabSz="914172" rtl="0" eaLnBrk="1" latinLnBrk="0" hangingPunct="1">
              <a:lnSpc>
                <a:spcPct val="95000"/>
              </a:lnSpc>
              <a:spcBef>
                <a:spcPts val="1440"/>
              </a:spcBef>
              <a:buClr>
                <a:srgbClr val="96CA4B"/>
              </a:buClr>
              <a:buSzPct val="90000"/>
              <a:buFont typeface="Arial" pitchFamily="34" charset="0"/>
              <a:buChar char="•"/>
              <a:tabLst/>
              <a:defRPr lang="en-US" sz="2000" kern="1200" dirty="0" smtClean="0">
                <a:solidFill>
                  <a:schemeClr val="bg1"/>
                </a:solidFill>
                <a:latin typeface="+mj-lt"/>
                <a:ea typeface="+mn-ea"/>
                <a:cs typeface="+mn-cs"/>
              </a:defRPr>
            </a:lvl1pPr>
            <a:lvl2pPr marL="406298" indent="0" algn="l" defTabSz="914172" rtl="0" eaLnBrk="1" latinLnBrk="0" hangingPunct="1">
              <a:lnSpc>
                <a:spcPct val="95000"/>
              </a:lnSpc>
              <a:spcBef>
                <a:spcPts val="840"/>
              </a:spcBef>
              <a:buClr>
                <a:schemeClr val="tx2"/>
              </a:buClr>
              <a:buFontTx/>
              <a:buNone/>
              <a:defRPr lang="en-US" sz="1800" kern="1200" dirty="0" smtClean="0">
                <a:solidFill>
                  <a:schemeClr val="bg1"/>
                </a:solidFill>
                <a:latin typeface="+mj-lt"/>
                <a:ea typeface="+mn-ea"/>
                <a:cs typeface="+mn-cs"/>
              </a:defRPr>
            </a:lvl2pPr>
            <a:lvl3pPr marL="571356" indent="-1588" algn="l" defTabSz="914172" rtl="0" eaLnBrk="1" latinLnBrk="0" hangingPunct="1">
              <a:lnSpc>
                <a:spcPct val="95000"/>
              </a:lnSpc>
              <a:spcBef>
                <a:spcPts val="840"/>
              </a:spcBef>
              <a:buFont typeface="Arial" pitchFamily="34" charset="0"/>
              <a:buNone/>
              <a:defRPr lang="en-US" sz="1600" kern="1200" dirty="0" smtClean="0">
                <a:solidFill>
                  <a:schemeClr val="bg1"/>
                </a:solidFill>
                <a:latin typeface="+mj-lt"/>
                <a:ea typeface="+mn-ea"/>
                <a:cs typeface="+mn-cs"/>
              </a:defRPr>
            </a:lvl3pPr>
            <a:lvl4pPr marL="688804" indent="0" algn="l" defTabSz="914172" rtl="0" eaLnBrk="1" latinLnBrk="0" hangingPunct="1">
              <a:lnSpc>
                <a:spcPct val="95000"/>
              </a:lnSpc>
              <a:spcBef>
                <a:spcPts val="840"/>
              </a:spcBef>
              <a:buFont typeface="Arial" pitchFamily="34" charset="0"/>
              <a:buNone/>
              <a:defRPr lang="en-US" sz="1400" kern="1200" dirty="0" smtClean="0">
                <a:solidFill>
                  <a:schemeClr val="bg1"/>
                </a:solidFill>
                <a:latin typeface="+mj-lt"/>
                <a:ea typeface="+mn-ea"/>
                <a:cs typeface="+mn-cs"/>
              </a:defRPr>
            </a:lvl4pPr>
            <a:lvl5pPr marL="801489" indent="0" algn="l" defTabSz="914172" rtl="0" eaLnBrk="1" latinLnBrk="0" hangingPunct="1">
              <a:lnSpc>
                <a:spcPct val="95000"/>
              </a:lnSpc>
              <a:spcBef>
                <a:spcPts val="840"/>
              </a:spcBef>
              <a:buFont typeface="Arial" pitchFamily="34" charset="0"/>
              <a:buNone/>
              <a:defRPr lang="en-US" sz="1400" kern="1200" dirty="0">
                <a:solidFill>
                  <a:schemeClr val="bg1"/>
                </a:solidFill>
                <a:latin typeface="+mj-lt"/>
                <a:ea typeface="+mn-ea"/>
                <a:cs typeface="+mn-cs"/>
              </a:defRPr>
            </a:lvl5pPr>
            <a:lvl6pPr marL="2513970" indent="-228546" algn="l" defTabSz="91417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056" indent="-228546" algn="l" defTabSz="91417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142" indent="-228546" algn="l" defTabSz="91417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5228" indent="-228546" algn="l" defTabSz="91417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defTabSz="1218683" fontAlgn="auto">
              <a:spcBef>
                <a:spcPts val="320"/>
              </a:spcBef>
              <a:spcAft>
                <a:spcPts val="1333"/>
              </a:spcAft>
              <a:buNone/>
              <a:defRPr/>
            </a:pPr>
            <a:r>
              <a:rPr lang="en-US" sz="2100" b="1" dirty="0">
                <a:latin typeface="Arial"/>
                <a:cs typeface="Arial"/>
              </a:rPr>
              <a:t>Cisco Powered clouds are unique</a:t>
            </a:r>
            <a:r>
              <a:rPr lang="en-US" sz="2100" dirty="0">
                <a:latin typeface="Arial"/>
                <a:cs typeface="Arial"/>
              </a:rPr>
              <a:t>:</a:t>
            </a:r>
          </a:p>
          <a:p>
            <a:pPr marL="230677" indent="-230677" defTabSz="1218683" fontAlgn="auto">
              <a:lnSpc>
                <a:spcPct val="100000"/>
              </a:lnSpc>
              <a:spcBef>
                <a:spcPts val="320"/>
              </a:spcBef>
              <a:spcAft>
                <a:spcPts val="1600"/>
              </a:spcAft>
              <a:buClrTx/>
              <a:defRPr/>
            </a:pPr>
            <a:r>
              <a:rPr lang="en-US" sz="1700" b="1" dirty="0">
                <a:latin typeface="Arial"/>
                <a:cs typeface="Arial"/>
              </a:rPr>
              <a:t>Cisco validated architectures</a:t>
            </a:r>
          </a:p>
          <a:p>
            <a:pPr marL="230677" indent="-230677" defTabSz="1218683" fontAlgn="auto">
              <a:lnSpc>
                <a:spcPct val="100000"/>
              </a:lnSpc>
              <a:spcBef>
                <a:spcPts val="320"/>
              </a:spcBef>
              <a:spcAft>
                <a:spcPts val="1600"/>
              </a:spcAft>
              <a:buClrTx/>
              <a:buFont typeface="Arial"/>
              <a:buChar char="•"/>
              <a:defRPr/>
            </a:pPr>
            <a:r>
              <a:rPr lang="en-US" sz="1700" b="1" dirty="0">
                <a:latin typeface="Arial"/>
                <a:cs typeface="Arial"/>
              </a:rPr>
              <a:t>Rigorous partner certifications</a:t>
            </a:r>
          </a:p>
          <a:p>
            <a:pPr marL="230677" indent="-230677" defTabSz="1218683" fontAlgn="auto">
              <a:lnSpc>
                <a:spcPct val="100000"/>
              </a:lnSpc>
              <a:spcBef>
                <a:spcPts val="320"/>
              </a:spcBef>
              <a:spcAft>
                <a:spcPts val="1600"/>
              </a:spcAft>
              <a:buClrTx/>
              <a:buFont typeface="Arial"/>
              <a:buChar char="•"/>
              <a:defRPr/>
            </a:pPr>
            <a:r>
              <a:rPr lang="en-US" sz="1700" b="1" dirty="0">
                <a:latin typeface="Arial"/>
                <a:cs typeface="Arial"/>
              </a:rPr>
              <a:t>Deployed solutions are third-party audited </a:t>
            </a:r>
          </a:p>
          <a:p>
            <a:pPr marL="230677" indent="-230677" defTabSz="1218683" fontAlgn="auto">
              <a:lnSpc>
                <a:spcPct val="100000"/>
              </a:lnSpc>
              <a:spcBef>
                <a:spcPts val="320"/>
              </a:spcBef>
              <a:spcAft>
                <a:spcPts val="1600"/>
              </a:spcAft>
              <a:buClrTx/>
              <a:buFont typeface="Arial"/>
              <a:buChar char="•"/>
              <a:defRPr/>
            </a:pPr>
            <a:r>
              <a:rPr lang="en-US" sz="1700" b="1" dirty="0">
                <a:latin typeface="Arial"/>
                <a:cs typeface="Arial"/>
              </a:rPr>
              <a:t>Documented cloud scalability</a:t>
            </a:r>
          </a:p>
          <a:p>
            <a:pPr marL="230677" indent="-230677" defTabSz="1218683" fontAlgn="auto">
              <a:lnSpc>
                <a:spcPct val="100000"/>
              </a:lnSpc>
              <a:spcBef>
                <a:spcPts val="320"/>
              </a:spcBef>
              <a:spcAft>
                <a:spcPts val="1600"/>
              </a:spcAft>
              <a:buClrTx/>
              <a:buFont typeface="Arial"/>
              <a:buChar char="•"/>
              <a:defRPr/>
            </a:pPr>
            <a:r>
              <a:rPr lang="en-US" sz="1700" b="1" dirty="0">
                <a:latin typeface="Arial"/>
                <a:cs typeface="Arial"/>
              </a:rPr>
              <a:t>End-to-end security</a:t>
            </a:r>
          </a:p>
          <a:p>
            <a:pPr marL="230677" indent="-230677" defTabSz="1218683" fontAlgn="auto">
              <a:lnSpc>
                <a:spcPct val="100000"/>
              </a:lnSpc>
              <a:spcBef>
                <a:spcPts val="320"/>
              </a:spcBef>
              <a:spcAft>
                <a:spcPts val="1600"/>
              </a:spcAft>
              <a:buClrTx/>
              <a:buFont typeface="Arial"/>
              <a:buChar char="•"/>
              <a:defRPr/>
            </a:pPr>
            <a:r>
              <a:rPr lang="en-US" sz="1700" b="1" dirty="0">
                <a:latin typeface="Arial"/>
                <a:cs typeface="Arial"/>
              </a:rPr>
              <a:t>Commitment to open standards</a:t>
            </a:r>
          </a:p>
          <a:p>
            <a:pPr marL="230677" indent="-230677" defTabSz="1218683" fontAlgn="auto">
              <a:lnSpc>
                <a:spcPct val="100000"/>
              </a:lnSpc>
              <a:spcBef>
                <a:spcPts val="320"/>
              </a:spcBef>
              <a:spcAft>
                <a:spcPts val="1600"/>
              </a:spcAft>
              <a:buClrTx/>
              <a:buFont typeface="Arial"/>
              <a:buChar char="•"/>
              <a:defRPr/>
            </a:pPr>
            <a:r>
              <a:rPr lang="en-US" sz="1700" b="1" dirty="0">
                <a:latin typeface="Arial"/>
                <a:cs typeface="Arial"/>
              </a:rPr>
              <a:t>Highest </a:t>
            </a:r>
            <a:r>
              <a:rPr lang="en-US" sz="1700" b="1" dirty="0" smtClean="0">
                <a:latin typeface="Arial"/>
                <a:cs typeface="Arial"/>
              </a:rPr>
              <a:t>R&amp;D </a:t>
            </a:r>
            <a:r>
              <a:rPr lang="en-US" sz="1700" b="1" dirty="0">
                <a:latin typeface="Arial"/>
                <a:cs typeface="Arial"/>
              </a:rPr>
              <a:t>investment-to-revenue</a:t>
            </a:r>
          </a:p>
        </p:txBody>
      </p:sp>
      <p:pic>
        <p:nvPicPr>
          <p:cNvPr id="54" name="Picture 1"/>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5291127" y="4847235"/>
            <a:ext cx="1774304" cy="1160519"/>
          </a:xfrm>
          <a:prstGeom prst="rect">
            <a:avLst/>
          </a:prstGeom>
          <a:noFill/>
          <a:ln w="12700">
            <a:solidFill>
              <a:srgbClr val="FFFFFF">
                <a:lumMod val="50000"/>
              </a:srgbClr>
            </a:solidFill>
            <a:miter lim="800000"/>
            <a:headEnd/>
            <a:tailEnd/>
          </a:ln>
          <a:extLst>
            <a:ext uri="{909E8E84-426E-40DD-AFC4-6F175D3DCCD1}">
              <a14:hiddenFill xmlns:a14="http://schemas.microsoft.com/office/drawing/2010/main">
                <a:solidFill>
                  <a:srgbClr val="FFFFFF"/>
                </a:solidFill>
              </a14:hiddenFill>
            </a:ext>
          </a:extLst>
        </p:spPr>
      </p:pic>
      <p:pic>
        <p:nvPicPr>
          <p:cNvPr id="55" name="Picture 54"/>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7147816" y="4847237"/>
            <a:ext cx="1794817" cy="1160442"/>
          </a:xfrm>
          <a:prstGeom prst="rect">
            <a:avLst/>
          </a:prstGeom>
          <a:ln>
            <a:solidFill>
              <a:srgbClr val="FFFFFF">
                <a:lumMod val="50000"/>
              </a:srgbClr>
            </a:solidFill>
          </a:ln>
        </p:spPr>
      </p:pic>
      <p:pic>
        <p:nvPicPr>
          <p:cNvPr id="56" name="Picture 1"/>
          <p:cNvPicPr>
            <a:picLocks noChangeAspect="1" noChangeArrowheads="1"/>
          </p:cNvPicPr>
          <p:nvPr/>
        </p:nvPicPr>
        <p:blipFill>
          <a:blip r:embed="rId6" cstate="screen">
            <a:extLst>
              <a:ext uri="{28A0092B-C50C-407E-A947-70E740481C1C}">
                <a14:useLocalDpi xmlns:a14="http://schemas.microsoft.com/office/drawing/2010/main"/>
              </a:ext>
            </a:extLst>
          </a:blip>
          <a:srcRect/>
          <a:stretch>
            <a:fillRect/>
          </a:stretch>
        </p:blipFill>
        <p:spPr bwMode="auto">
          <a:xfrm>
            <a:off x="7168329" y="3571680"/>
            <a:ext cx="1774304" cy="1160519"/>
          </a:xfrm>
          <a:prstGeom prst="rect">
            <a:avLst/>
          </a:prstGeom>
          <a:noFill/>
          <a:ln w="12700">
            <a:solidFill>
              <a:srgbClr val="FFFFFF">
                <a:lumMod val="50000"/>
              </a:srgbClr>
            </a:solidFill>
            <a:miter lim="800000"/>
            <a:headEnd/>
            <a:tailEnd/>
          </a:ln>
          <a:extLst>
            <a:ext uri="{909E8E84-426E-40DD-AFC4-6F175D3DCCD1}">
              <a14:hiddenFill xmlns:a14="http://schemas.microsoft.com/office/drawing/2010/main">
                <a:solidFill>
                  <a:srgbClr val="FFFFFF"/>
                </a:solidFill>
              </a14:hiddenFill>
            </a:ext>
          </a:extLst>
        </p:spPr>
      </p:pic>
      <p:pic>
        <p:nvPicPr>
          <p:cNvPr id="73" name="Picture 1"/>
          <p:cNvPicPr>
            <a:picLocks noChangeAspect="1" noChangeArrowheads="1"/>
          </p:cNvPicPr>
          <p:nvPr/>
        </p:nvPicPr>
        <p:blipFill>
          <a:blip r:embed="rId7" cstate="screen">
            <a:extLst>
              <a:ext uri="{28A0092B-C50C-407E-A947-70E740481C1C}">
                <a14:useLocalDpi xmlns:a14="http://schemas.microsoft.com/office/drawing/2010/main"/>
              </a:ext>
            </a:extLst>
          </a:blip>
          <a:srcRect/>
          <a:stretch>
            <a:fillRect/>
          </a:stretch>
        </p:blipFill>
        <p:spPr bwMode="auto">
          <a:xfrm>
            <a:off x="5291127" y="3571680"/>
            <a:ext cx="1774304" cy="1160519"/>
          </a:xfrm>
          <a:prstGeom prst="rect">
            <a:avLst/>
          </a:prstGeom>
          <a:noFill/>
          <a:ln w="12700">
            <a:solidFill>
              <a:srgbClr val="FFFFFF">
                <a:lumMod val="50000"/>
              </a:srgbClr>
            </a:solidFill>
            <a:miter lim="800000"/>
            <a:headEnd/>
            <a:tailEnd/>
          </a:ln>
          <a:extLst>
            <a:ext uri="{909E8E84-426E-40DD-AFC4-6F175D3DCCD1}">
              <a14:hiddenFill xmlns:a14="http://schemas.microsoft.com/office/drawing/2010/main">
                <a:solidFill>
                  <a:srgbClr val="FFFFFF"/>
                </a:solidFill>
              </a14:hiddenFill>
            </a:ext>
          </a:extLst>
        </p:spPr>
      </p:pic>
      <p:pic>
        <p:nvPicPr>
          <p:cNvPr id="74" name="Picture 73"/>
          <p:cNvPicPr>
            <a:picLocks noChangeAspect="1"/>
          </p:cNvPicPr>
          <p:nvPr/>
        </p:nvPicPr>
        <p:blipFill rotWithShape="1">
          <a:blip r:embed="rId8" cstate="print">
            <a:extLst>
              <a:ext uri="{28A0092B-C50C-407E-A947-70E740481C1C}">
                <a14:useLocalDpi xmlns:a14="http://schemas.microsoft.com/office/drawing/2010/main"/>
              </a:ext>
            </a:extLst>
          </a:blip>
          <a:srcRect t="-1" b="-1062"/>
          <a:stretch/>
        </p:blipFill>
        <p:spPr>
          <a:xfrm>
            <a:off x="5291127" y="2436415"/>
            <a:ext cx="3651506" cy="1046825"/>
          </a:xfrm>
          <a:prstGeom prst="rect">
            <a:avLst/>
          </a:prstGeom>
          <a:ln>
            <a:solidFill>
              <a:srgbClr val="7F7F7F"/>
            </a:solidFill>
          </a:ln>
        </p:spPr>
      </p:pic>
      <p:pic>
        <p:nvPicPr>
          <p:cNvPr id="75" name="Picture 74"/>
          <p:cNvPicPr>
            <a:picLocks noChangeAspect="1"/>
          </p:cNvPicPr>
          <p:nvPr/>
        </p:nvPicPr>
        <p:blipFill>
          <a:blip r:embed="rId9" cstate="print"/>
          <a:stretch>
            <a:fillRect/>
          </a:stretch>
        </p:blipFill>
        <p:spPr>
          <a:xfrm>
            <a:off x="7428337" y="1317983"/>
            <a:ext cx="1432560" cy="548640"/>
          </a:xfrm>
          <a:prstGeom prst="rect">
            <a:avLst/>
          </a:prstGeom>
        </p:spPr>
      </p:pic>
      <p:sp>
        <p:nvSpPr>
          <p:cNvPr id="13" name="Title 1"/>
          <p:cNvSpPr>
            <a:spLocks noGrp="1"/>
          </p:cNvSpPr>
          <p:nvPr>
            <p:ph type="title"/>
          </p:nvPr>
        </p:nvSpPr>
        <p:spPr>
          <a:xfrm>
            <a:off x="229702" y="202545"/>
            <a:ext cx="8588861" cy="838200"/>
          </a:xfrm>
        </p:spPr>
        <p:txBody>
          <a:bodyPr/>
          <a:lstStyle/>
          <a:p>
            <a:r>
              <a:rPr lang="en-US" sz="3200" dirty="0" smtClean="0">
                <a:solidFill>
                  <a:schemeClr val="bg1"/>
                </a:solidFill>
              </a:rPr>
              <a:t>Cisco </a:t>
            </a:r>
            <a:r>
              <a:rPr lang="en-US" sz="3200" dirty="0" smtClean="0"/>
              <a:t>Powered </a:t>
            </a:r>
            <a:r>
              <a:rPr lang="en-US" sz="3200" dirty="0" smtClean="0">
                <a:solidFill>
                  <a:schemeClr val="bg1"/>
                </a:solidFill>
              </a:rPr>
              <a:t>Cloud</a:t>
            </a:r>
            <a:endParaRPr lang="en-US" sz="3200" dirty="0">
              <a:solidFill>
                <a:srgbClr val="FF0000"/>
              </a:solidFill>
            </a:endParaRPr>
          </a:p>
        </p:txBody>
      </p:sp>
    </p:spTree>
    <p:extLst>
      <p:ext uri="{BB962C8B-B14F-4D97-AF65-F5344CB8AC3E}">
        <p14:creationId xmlns:p14="http://schemas.microsoft.com/office/powerpoint/2010/main" val="1382460510"/>
      </p:ext>
    </p:extLst>
  </p:cSld>
  <p:clrMapOvr>
    <a:masterClrMapping/>
  </p:clrMapOvr>
  <p:transition>
    <p:wipe dir="r"/>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Rectangle 19"/>
          <p:cNvSpPr/>
          <p:nvPr/>
        </p:nvSpPr>
        <p:spPr>
          <a:xfrm>
            <a:off x="0" y="5967048"/>
            <a:ext cx="9144000" cy="890952"/>
          </a:xfrm>
          <a:prstGeom prst="rect">
            <a:avLst/>
          </a:prstGeom>
          <a:solidFill>
            <a:srgbClr val="FFFFF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p>
        </p:txBody>
      </p:sp>
      <p:pic>
        <p:nvPicPr>
          <p:cNvPr id="4" name="Picture 3" descr="AL98593.jpg"/>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a:off x="0" y="1171511"/>
            <a:ext cx="9144000" cy="5686489"/>
          </a:xfrm>
          <a:prstGeom prst="rect">
            <a:avLst/>
          </a:prstGeom>
        </p:spPr>
      </p:pic>
      <p:sp>
        <p:nvSpPr>
          <p:cNvPr id="11" name="Title 1"/>
          <p:cNvSpPr>
            <a:spLocks noGrp="1"/>
          </p:cNvSpPr>
          <p:nvPr>
            <p:ph type="title"/>
          </p:nvPr>
        </p:nvSpPr>
        <p:spPr>
          <a:xfrm>
            <a:off x="229702" y="202545"/>
            <a:ext cx="8588861" cy="838200"/>
          </a:xfrm>
        </p:spPr>
        <p:txBody>
          <a:bodyPr/>
          <a:lstStyle/>
          <a:p>
            <a:r>
              <a:rPr lang="en-US" dirty="0" smtClean="0">
                <a:solidFill>
                  <a:schemeClr val="bg1"/>
                </a:solidFill>
              </a:rPr>
              <a:t>Financing Options: Cisco Capital</a:t>
            </a:r>
            <a:endParaRPr lang="en-US" sz="2800" dirty="0">
              <a:solidFill>
                <a:schemeClr val="bg1"/>
              </a:solidFill>
            </a:endParaRPr>
          </a:p>
        </p:txBody>
      </p:sp>
      <p:sp>
        <p:nvSpPr>
          <p:cNvPr id="5" name="Rectangle 4"/>
          <p:cNvSpPr/>
          <p:nvPr/>
        </p:nvSpPr>
        <p:spPr>
          <a:xfrm>
            <a:off x="0" y="1171512"/>
            <a:ext cx="9150324" cy="5686488"/>
          </a:xfrm>
          <a:prstGeom prst="rect">
            <a:avLst/>
          </a:prstGeom>
          <a:gradFill flip="none" rotWithShape="1">
            <a:gsLst>
              <a:gs pos="0">
                <a:schemeClr val="bg1">
                  <a:alpha val="0"/>
                </a:schemeClr>
              </a:gs>
              <a:gs pos="100000">
                <a:schemeClr val="bg1"/>
              </a:gs>
            </a:gsLst>
            <a:lin ang="16200000" scaled="0"/>
            <a:tileRect/>
          </a:gradFill>
          <a:ln>
            <a:noFill/>
          </a:ln>
          <a:effectLst>
            <a:outerShdw blurRad="76200" dist="50800" dir="5400000" algn="ctr" rotWithShape="0">
              <a:srgbClr val="000000">
                <a:alpha val="27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p>
        </p:txBody>
      </p:sp>
      <p:grpSp>
        <p:nvGrpSpPr>
          <p:cNvPr id="6" name="Group 5"/>
          <p:cNvGrpSpPr/>
          <p:nvPr/>
        </p:nvGrpSpPr>
        <p:grpSpPr>
          <a:xfrm>
            <a:off x="706368" y="1977185"/>
            <a:ext cx="4506497" cy="1747514"/>
            <a:chOff x="706368" y="1977185"/>
            <a:chExt cx="4506497" cy="1747514"/>
          </a:xfrm>
        </p:grpSpPr>
        <p:pic>
          <p:nvPicPr>
            <p:cNvPr id="12" name="Picture 11" descr="Tab4.png"/>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706368" y="1977185"/>
              <a:ext cx="4506497" cy="1747514"/>
            </a:xfrm>
            <a:prstGeom prst="rect">
              <a:avLst/>
            </a:prstGeom>
          </p:spPr>
        </p:pic>
        <p:sp>
          <p:nvSpPr>
            <p:cNvPr id="2" name="TextBox 1"/>
            <p:cNvSpPr txBox="1"/>
            <p:nvPr/>
          </p:nvSpPr>
          <p:spPr>
            <a:xfrm>
              <a:off x="971525" y="2357149"/>
              <a:ext cx="4139739" cy="769441"/>
            </a:xfrm>
            <a:prstGeom prst="rect">
              <a:avLst/>
            </a:prstGeom>
            <a:noFill/>
          </p:spPr>
          <p:txBody>
            <a:bodyPr wrap="square" rtlCol="0">
              <a:spAutoFit/>
            </a:bodyPr>
            <a:lstStyle/>
            <a:p>
              <a:pPr marL="0" lvl="2"/>
              <a:r>
                <a:rPr lang="en-US" sz="2200" dirty="0">
                  <a:ln w="18415" cmpd="sng">
                    <a:solidFill>
                      <a:srgbClr val="FFFFFF"/>
                    </a:solidFill>
                    <a:prstDash val="solid"/>
                  </a:ln>
                  <a:solidFill>
                    <a:srgbClr val="FFFFFF"/>
                  </a:solidFill>
                </a:rPr>
                <a:t>Lifecycle financing with flexible upgrade and migration </a:t>
              </a:r>
              <a:r>
                <a:rPr lang="en-US" sz="2200" dirty="0" smtClean="0">
                  <a:ln w="18415" cmpd="sng">
                    <a:solidFill>
                      <a:srgbClr val="FFFFFF"/>
                    </a:solidFill>
                    <a:prstDash val="solid"/>
                  </a:ln>
                  <a:solidFill>
                    <a:srgbClr val="FFFFFF"/>
                  </a:solidFill>
                </a:rPr>
                <a:t>options</a:t>
              </a:r>
              <a:endParaRPr lang="en-US" sz="2200" dirty="0">
                <a:ln w="18415" cmpd="sng">
                  <a:solidFill>
                    <a:srgbClr val="FFFFFF"/>
                  </a:solidFill>
                  <a:prstDash val="solid"/>
                </a:ln>
                <a:solidFill>
                  <a:srgbClr val="FFFFFF"/>
                </a:solidFill>
              </a:endParaRPr>
            </a:p>
          </p:txBody>
        </p:sp>
      </p:grpSp>
      <p:cxnSp>
        <p:nvCxnSpPr>
          <p:cNvPr id="16" name="Straight Connector 15"/>
          <p:cNvCxnSpPr/>
          <p:nvPr/>
        </p:nvCxnSpPr>
        <p:spPr>
          <a:xfrm>
            <a:off x="6323" y="1171512"/>
            <a:ext cx="9144000" cy="0"/>
          </a:xfrm>
          <a:prstGeom prst="line">
            <a:avLst/>
          </a:prstGeom>
          <a:ln>
            <a:gradFill flip="none" rotWithShape="1">
              <a:gsLst>
                <a:gs pos="0">
                  <a:srgbClr val="000000"/>
                </a:gs>
                <a:gs pos="100000">
                  <a:srgbClr val="000000"/>
                </a:gs>
                <a:gs pos="20000">
                  <a:schemeClr val="bg1">
                    <a:lumMod val="75000"/>
                  </a:schemeClr>
                </a:gs>
                <a:gs pos="80000">
                  <a:schemeClr val="bg1">
                    <a:lumMod val="75000"/>
                  </a:schemeClr>
                </a:gs>
                <a:gs pos="51000">
                  <a:schemeClr val="bg1"/>
                </a:gs>
              </a:gsLst>
              <a:lin ang="0" scaled="1"/>
              <a:tileRect/>
            </a:gradFill>
          </a:ln>
        </p:spPr>
        <p:style>
          <a:lnRef idx="2">
            <a:schemeClr val="accent1"/>
          </a:lnRef>
          <a:fillRef idx="0">
            <a:schemeClr val="accent1"/>
          </a:fillRef>
          <a:effectRef idx="1">
            <a:schemeClr val="accent1"/>
          </a:effectRef>
          <a:fontRef idx="minor">
            <a:schemeClr val="tx1"/>
          </a:fontRef>
        </p:style>
      </p:cxnSp>
      <p:grpSp>
        <p:nvGrpSpPr>
          <p:cNvPr id="10" name="Group 9"/>
          <p:cNvGrpSpPr/>
          <p:nvPr/>
        </p:nvGrpSpPr>
        <p:grpSpPr>
          <a:xfrm>
            <a:off x="3728968" y="4079811"/>
            <a:ext cx="4506497" cy="1747514"/>
            <a:chOff x="706368" y="1977185"/>
            <a:chExt cx="4506497" cy="1747514"/>
          </a:xfrm>
        </p:grpSpPr>
        <p:pic>
          <p:nvPicPr>
            <p:cNvPr id="13" name="Picture 12" descr="Tab4.png"/>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706368" y="1977185"/>
              <a:ext cx="4506497" cy="1747514"/>
            </a:xfrm>
            <a:prstGeom prst="rect">
              <a:avLst/>
            </a:prstGeom>
          </p:spPr>
        </p:pic>
        <p:sp>
          <p:nvSpPr>
            <p:cNvPr id="14" name="TextBox 13"/>
            <p:cNvSpPr txBox="1"/>
            <p:nvPr/>
          </p:nvSpPr>
          <p:spPr>
            <a:xfrm>
              <a:off x="1365225" y="2357149"/>
              <a:ext cx="3295675" cy="769441"/>
            </a:xfrm>
            <a:prstGeom prst="rect">
              <a:avLst/>
            </a:prstGeom>
            <a:noFill/>
          </p:spPr>
          <p:txBody>
            <a:bodyPr wrap="square" rtlCol="0">
              <a:spAutoFit/>
            </a:bodyPr>
            <a:lstStyle/>
            <a:p>
              <a:pPr marL="0" lvl="2" algn="ctr"/>
              <a:r>
                <a:rPr lang="en-US" sz="2200" dirty="0" smtClean="0">
                  <a:ln w="18415" cmpd="sng">
                    <a:solidFill>
                      <a:srgbClr val="FFFFFF"/>
                    </a:solidFill>
                    <a:prstDash val="solid"/>
                  </a:ln>
                  <a:solidFill>
                    <a:srgbClr val="FFFFFF"/>
                  </a:solidFill>
                </a:rPr>
                <a:t>Protect current capital and cash flow</a:t>
              </a:r>
              <a:endParaRPr lang="en-US" sz="2200" dirty="0">
                <a:ln w="18415" cmpd="sng">
                  <a:solidFill>
                    <a:srgbClr val="FFFFFF"/>
                  </a:solidFill>
                  <a:prstDash val="solid"/>
                </a:ln>
                <a:solidFill>
                  <a:srgbClr val="FFFFFF"/>
                </a:solidFill>
              </a:endParaRPr>
            </a:p>
          </p:txBody>
        </p:sp>
      </p:grpSp>
    </p:spTree>
    <p:extLst>
      <p:ext uri="{BB962C8B-B14F-4D97-AF65-F5344CB8AC3E}">
        <p14:creationId xmlns:p14="http://schemas.microsoft.com/office/powerpoint/2010/main" val="551402700"/>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4"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1000"/>
                                        <p:tgtEl>
                                          <p:spTgt spid="6"/>
                                        </p:tgtEl>
                                        <p:attrNameLst>
                                          <p:attrName>ppt_y</p:attrName>
                                        </p:attrNameLst>
                                      </p:cBhvr>
                                      <p:tavLst>
                                        <p:tav tm="0">
                                          <p:val>
                                            <p:strVal val="#ppt_y+#ppt_h*1.125000"/>
                                          </p:val>
                                        </p:tav>
                                        <p:tav tm="100000">
                                          <p:val>
                                            <p:strVal val="#ppt_y"/>
                                          </p:val>
                                        </p:tav>
                                      </p:tavLst>
                                    </p:anim>
                                    <p:animEffect transition="in" filter="wipe(up)">
                                      <p:cBhvr>
                                        <p:cTn id="8" dur="1000"/>
                                        <p:tgtEl>
                                          <p:spTgt spid="6"/>
                                        </p:tgtEl>
                                      </p:cBhvr>
                                    </p:animEffect>
                                  </p:childTnLst>
                                </p:cTn>
                              </p:par>
                            </p:childTnLst>
                          </p:cTn>
                        </p:par>
                        <p:par>
                          <p:cTn id="9" fill="hold">
                            <p:stCondLst>
                              <p:cond delay="1000"/>
                            </p:stCondLst>
                            <p:childTnLst>
                              <p:par>
                                <p:cTn id="10" presetID="26" presetClass="emph" presetSubtype="0" fill="hold" nodeType="afterEffect">
                                  <p:stCondLst>
                                    <p:cond delay="0"/>
                                  </p:stCondLst>
                                  <p:childTnLst>
                                    <p:animEffect transition="out" filter="fade">
                                      <p:cBhvr>
                                        <p:cTn id="11" dur="500" tmFilter="0, 0; .2, .5; .8, .5; 1, 0"/>
                                        <p:tgtEl>
                                          <p:spTgt spid="6"/>
                                        </p:tgtEl>
                                      </p:cBhvr>
                                    </p:animEffect>
                                    <p:animScale>
                                      <p:cBhvr>
                                        <p:cTn id="12" dur="250" autoRev="1" fill="hold"/>
                                        <p:tgtEl>
                                          <p:spTgt spid="6"/>
                                        </p:tgtEl>
                                      </p:cBhvr>
                                      <p:by x="105000" y="105000"/>
                                    </p:animScale>
                                  </p:childTnLst>
                                </p:cTn>
                              </p:par>
                            </p:childTnLst>
                          </p:cTn>
                        </p:par>
                        <p:par>
                          <p:cTn id="13" fill="hold">
                            <p:stCondLst>
                              <p:cond delay="1500"/>
                            </p:stCondLst>
                            <p:childTnLst>
                              <p:par>
                                <p:cTn id="14" presetID="12" presetClass="entr" presetSubtype="4" fill="hold" nodeType="afterEffect">
                                  <p:stCondLst>
                                    <p:cond delay="0"/>
                                  </p:stCondLst>
                                  <p:childTnLst>
                                    <p:set>
                                      <p:cBhvr>
                                        <p:cTn id="15" dur="1" fill="hold">
                                          <p:stCondLst>
                                            <p:cond delay="0"/>
                                          </p:stCondLst>
                                        </p:cTn>
                                        <p:tgtEl>
                                          <p:spTgt spid="10"/>
                                        </p:tgtEl>
                                        <p:attrNameLst>
                                          <p:attrName>style.visibility</p:attrName>
                                        </p:attrNameLst>
                                      </p:cBhvr>
                                      <p:to>
                                        <p:strVal val="visible"/>
                                      </p:to>
                                    </p:set>
                                    <p:anim calcmode="lin" valueType="num">
                                      <p:cBhvr additive="base">
                                        <p:cTn id="16" dur="1000"/>
                                        <p:tgtEl>
                                          <p:spTgt spid="10"/>
                                        </p:tgtEl>
                                        <p:attrNameLst>
                                          <p:attrName>ppt_y</p:attrName>
                                        </p:attrNameLst>
                                      </p:cBhvr>
                                      <p:tavLst>
                                        <p:tav tm="0">
                                          <p:val>
                                            <p:strVal val="#ppt_y+#ppt_h*1.125000"/>
                                          </p:val>
                                        </p:tav>
                                        <p:tav tm="100000">
                                          <p:val>
                                            <p:strVal val="#ppt_y"/>
                                          </p:val>
                                        </p:tav>
                                      </p:tavLst>
                                    </p:anim>
                                    <p:animEffect transition="in" filter="wipe(up)">
                                      <p:cBhvr>
                                        <p:cTn id="17" dur="1000"/>
                                        <p:tgtEl>
                                          <p:spTgt spid="10"/>
                                        </p:tgtEl>
                                      </p:cBhvr>
                                    </p:animEffect>
                                  </p:childTnLst>
                                </p:cTn>
                              </p:par>
                            </p:childTnLst>
                          </p:cTn>
                        </p:par>
                        <p:par>
                          <p:cTn id="18" fill="hold">
                            <p:stCondLst>
                              <p:cond delay="2500"/>
                            </p:stCondLst>
                            <p:childTnLst>
                              <p:par>
                                <p:cTn id="19" presetID="26" presetClass="emph" presetSubtype="0" fill="hold" nodeType="afterEffect">
                                  <p:stCondLst>
                                    <p:cond delay="0"/>
                                  </p:stCondLst>
                                  <p:childTnLst>
                                    <p:animEffect transition="out" filter="fade">
                                      <p:cBhvr>
                                        <p:cTn id="20" dur="500" tmFilter="0, 0; .2, .5; .8, .5; 1, 0"/>
                                        <p:tgtEl>
                                          <p:spTgt spid="10"/>
                                        </p:tgtEl>
                                      </p:cBhvr>
                                    </p:animEffect>
                                    <p:animScale>
                                      <p:cBhvr>
                                        <p:cTn id="21" dur="250" autoRev="1" fill="hold"/>
                                        <p:tgtEl>
                                          <p:spTgt spid="10"/>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Rectangle 25"/>
          <p:cNvSpPr/>
          <p:nvPr/>
        </p:nvSpPr>
        <p:spPr>
          <a:xfrm>
            <a:off x="0" y="5879459"/>
            <a:ext cx="9156991" cy="978540"/>
          </a:xfrm>
          <a:prstGeom prst="rect">
            <a:avLst/>
          </a:prstGeom>
          <a:solidFill>
            <a:schemeClr val="bg1"/>
          </a:solidFill>
          <a:ln>
            <a:noFill/>
          </a:ln>
          <a:effectLst>
            <a:outerShdw blurRad="76200" dist="50800" dir="5400000" algn="ctr" rotWithShape="0">
              <a:srgbClr val="000000">
                <a:alpha val="27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p>
        </p:txBody>
      </p:sp>
      <p:pic>
        <p:nvPicPr>
          <p:cNvPr id="11" name="Picture 10"/>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a:off x="6322869" y="4968585"/>
            <a:ext cx="2834122" cy="1889415"/>
          </a:xfrm>
          <a:prstGeom prst="rect">
            <a:avLst/>
          </a:prstGeom>
        </p:spPr>
      </p:pic>
      <p:pic>
        <p:nvPicPr>
          <p:cNvPr id="4" name="Picture 3"/>
          <p:cNvPicPr>
            <a:picLocks noChangeAspect="1"/>
          </p:cNvPicPr>
          <p:nvPr/>
        </p:nvPicPr>
        <p:blipFill rotWithShape="1">
          <a:blip r:embed="rId4" cstate="print">
            <a:extLst>
              <a:ext uri="{28A0092B-C50C-407E-A947-70E740481C1C}">
                <a14:useLocalDpi xmlns:a14="http://schemas.microsoft.com/office/drawing/2010/main"/>
              </a:ext>
            </a:extLst>
          </a:blip>
          <a:srcRect/>
          <a:stretch/>
        </p:blipFill>
        <p:spPr>
          <a:xfrm>
            <a:off x="12332" y="4968584"/>
            <a:ext cx="6310537" cy="1889415"/>
          </a:xfrm>
          <a:prstGeom prst="rect">
            <a:avLst/>
          </a:prstGeom>
        </p:spPr>
      </p:pic>
      <p:pic>
        <p:nvPicPr>
          <p:cNvPr id="25" name="Picture 24"/>
          <p:cNvPicPr>
            <a:picLocks noChangeAspect="1"/>
          </p:cNvPicPr>
          <p:nvPr/>
        </p:nvPicPr>
        <p:blipFill rotWithShape="1">
          <a:blip r:embed="rId5" cstate="print">
            <a:extLst>
              <a:ext uri="{28A0092B-C50C-407E-A947-70E740481C1C}">
                <a14:useLocalDpi xmlns:a14="http://schemas.microsoft.com/office/drawing/2010/main"/>
              </a:ext>
            </a:extLst>
          </a:blip>
          <a:srcRect/>
          <a:stretch/>
        </p:blipFill>
        <p:spPr>
          <a:xfrm>
            <a:off x="-17850" y="0"/>
            <a:ext cx="9174842" cy="3798050"/>
          </a:xfrm>
          <a:prstGeom prst="rect">
            <a:avLst/>
          </a:prstGeom>
        </p:spPr>
      </p:pic>
      <p:cxnSp>
        <p:nvCxnSpPr>
          <p:cNvPr id="47" name="Straight Connector 46"/>
          <p:cNvCxnSpPr/>
          <p:nvPr/>
        </p:nvCxnSpPr>
        <p:spPr>
          <a:xfrm>
            <a:off x="12332" y="4968584"/>
            <a:ext cx="9144000" cy="0"/>
          </a:xfrm>
          <a:prstGeom prst="line">
            <a:avLst/>
          </a:prstGeom>
          <a:ln>
            <a:gradFill flip="none" rotWithShape="1">
              <a:gsLst>
                <a:gs pos="0">
                  <a:srgbClr val="000000"/>
                </a:gs>
                <a:gs pos="100000">
                  <a:srgbClr val="000000"/>
                </a:gs>
                <a:gs pos="20000">
                  <a:schemeClr val="bg1">
                    <a:lumMod val="75000"/>
                  </a:schemeClr>
                </a:gs>
                <a:gs pos="80000">
                  <a:schemeClr val="bg1">
                    <a:lumMod val="75000"/>
                  </a:schemeClr>
                </a:gs>
                <a:gs pos="51000">
                  <a:schemeClr val="bg1"/>
                </a:gs>
              </a:gsLst>
              <a:lin ang="0" scaled="1"/>
              <a:tileRect/>
            </a:gradFill>
          </a:ln>
        </p:spPr>
        <p:style>
          <a:lnRef idx="2">
            <a:schemeClr val="accent1"/>
          </a:lnRef>
          <a:fillRef idx="0">
            <a:schemeClr val="accent1"/>
          </a:fillRef>
          <a:effectRef idx="1">
            <a:schemeClr val="accent1"/>
          </a:effectRef>
          <a:fontRef idx="minor">
            <a:schemeClr val="tx1"/>
          </a:fontRef>
        </p:style>
      </p:cxnSp>
      <p:cxnSp>
        <p:nvCxnSpPr>
          <p:cNvPr id="14" name="Straight Connector 13"/>
          <p:cNvCxnSpPr/>
          <p:nvPr/>
        </p:nvCxnSpPr>
        <p:spPr>
          <a:xfrm>
            <a:off x="-17851" y="3798050"/>
            <a:ext cx="9144000" cy="0"/>
          </a:xfrm>
          <a:prstGeom prst="line">
            <a:avLst/>
          </a:prstGeom>
          <a:ln>
            <a:gradFill flip="none" rotWithShape="1">
              <a:gsLst>
                <a:gs pos="0">
                  <a:srgbClr val="000000"/>
                </a:gs>
                <a:gs pos="100000">
                  <a:srgbClr val="000000"/>
                </a:gs>
                <a:gs pos="20000">
                  <a:schemeClr val="bg1">
                    <a:lumMod val="75000"/>
                  </a:schemeClr>
                </a:gs>
                <a:gs pos="80000">
                  <a:schemeClr val="bg1">
                    <a:lumMod val="75000"/>
                  </a:schemeClr>
                </a:gs>
                <a:gs pos="51000">
                  <a:schemeClr val="bg1"/>
                </a:gs>
              </a:gsLst>
              <a:lin ang="0" scaled="1"/>
              <a:tileRect/>
            </a:gradFill>
          </a:ln>
        </p:spPr>
        <p:style>
          <a:lnRef idx="2">
            <a:schemeClr val="accent1"/>
          </a:lnRef>
          <a:fillRef idx="0">
            <a:schemeClr val="accent1"/>
          </a:fillRef>
          <a:effectRef idx="1">
            <a:schemeClr val="accent1"/>
          </a:effectRef>
          <a:fontRef idx="minor">
            <a:schemeClr val="tx1"/>
          </a:fontRef>
        </p:style>
      </p:cxnSp>
      <p:sp>
        <p:nvSpPr>
          <p:cNvPr id="2" name="TextBox 1"/>
          <p:cNvSpPr txBox="1"/>
          <p:nvPr/>
        </p:nvSpPr>
        <p:spPr>
          <a:xfrm>
            <a:off x="135116" y="4039482"/>
            <a:ext cx="8991033" cy="707886"/>
          </a:xfrm>
          <a:prstGeom prst="rect">
            <a:avLst/>
          </a:prstGeom>
          <a:noFill/>
        </p:spPr>
        <p:txBody>
          <a:bodyPr wrap="square" rtlCol="0">
            <a:spAutoFit/>
          </a:bodyPr>
          <a:lstStyle/>
          <a:p>
            <a:r>
              <a:rPr lang="en-US" sz="4000" dirty="0" smtClean="0">
                <a:solidFill>
                  <a:srgbClr val="6DB344"/>
                </a:solidFill>
              </a:rPr>
              <a:t>Customer Case Studies</a:t>
            </a:r>
            <a:endParaRPr lang="en-US" sz="4000" dirty="0">
              <a:solidFill>
                <a:srgbClr val="6DB344"/>
              </a:solidFill>
            </a:endParaRPr>
          </a:p>
        </p:txBody>
      </p:sp>
      <p:sp>
        <p:nvSpPr>
          <p:cNvPr id="12" name="Rectangle 11"/>
          <p:cNvSpPr/>
          <p:nvPr/>
        </p:nvSpPr>
        <p:spPr>
          <a:xfrm>
            <a:off x="0" y="0"/>
            <a:ext cx="9144000" cy="3798050"/>
          </a:xfrm>
          <a:prstGeom prst="rect">
            <a:avLst/>
          </a:prstGeom>
          <a:gradFill flip="none" rotWithShape="1">
            <a:gsLst>
              <a:gs pos="65000">
                <a:schemeClr val="accent3">
                  <a:lumMod val="50000"/>
                  <a:alpha val="0"/>
                </a:schemeClr>
              </a:gs>
              <a:gs pos="0">
                <a:schemeClr val="accent3">
                  <a:lumMod val="50000"/>
                  <a:alpha val="70000"/>
                </a:schemeClr>
              </a:gs>
            </a:gsLst>
            <a:lin ang="342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p>
        </p:txBody>
      </p:sp>
      <p:grpSp>
        <p:nvGrpSpPr>
          <p:cNvPr id="10" name="Group 9"/>
          <p:cNvGrpSpPr/>
          <p:nvPr/>
        </p:nvGrpSpPr>
        <p:grpSpPr>
          <a:xfrm>
            <a:off x="4578495" y="4747368"/>
            <a:ext cx="4368800" cy="2085423"/>
            <a:chOff x="4368800" y="4573071"/>
            <a:chExt cx="4368800" cy="2085423"/>
          </a:xfrm>
        </p:grpSpPr>
        <p:pic>
          <p:nvPicPr>
            <p:cNvPr id="13" name="Picture 12" descr="GreenTab.png"/>
            <p:cNvPicPr>
              <a:picLocks noChangeAspect="1"/>
            </p:cNvPicPr>
            <p:nvPr/>
          </p:nvPicPr>
          <p:blipFill>
            <a:blip r:embed="rId6">
              <a:extLst>
                <a:ext uri="{28A0092B-C50C-407E-A947-70E740481C1C}">
                  <a14:useLocalDpi xmlns:a14="http://schemas.microsoft.com/office/drawing/2010/main"/>
                </a:ext>
              </a:extLst>
            </a:blip>
            <a:stretch>
              <a:fillRect/>
            </a:stretch>
          </p:blipFill>
          <p:spPr>
            <a:xfrm rot="10800000">
              <a:off x="4368800" y="4573071"/>
              <a:ext cx="4368800" cy="2085423"/>
            </a:xfrm>
            <a:prstGeom prst="rect">
              <a:avLst/>
            </a:prstGeom>
          </p:spPr>
        </p:pic>
        <p:sp>
          <p:nvSpPr>
            <p:cNvPr id="15" name="TextBox 14"/>
            <p:cNvSpPr txBox="1"/>
            <p:nvPr/>
          </p:nvSpPr>
          <p:spPr>
            <a:xfrm>
              <a:off x="4622377" y="4981687"/>
              <a:ext cx="3937424" cy="1200329"/>
            </a:xfrm>
            <a:prstGeom prst="rect">
              <a:avLst/>
            </a:prstGeom>
            <a:noFill/>
          </p:spPr>
          <p:txBody>
            <a:bodyPr wrap="square" rtlCol="0">
              <a:spAutoFit/>
            </a:bodyPr>
            <a:lstStyle/>
            <a:p>
              <a:r>
                <a:rPr lang="en-US" dirty="0" smtClean="0">
                  <a:ln w="18415" cmpd="sng">
                    <a:solidFill>
                      <a:srgbClr val="FFFFFF"/>
                    </a:solidFill>
                    <a:prstDash val="solid"/>
                  </a:ln>
                  <a:solidFill>
                    <a:srgbClr val="FFFFFF"/>
                  </a:solidFill>
                </a:rPr>
                <a:t>Learn how businesses like yourself are solving their IT challenges with solutions and services from Cisco and its Partners.</a:t>
              </a:r>
              <a:endParaRPr lang="en-US" dirty="0">
                <a:ln w="18415" cmpd="sng">
                  <a:solidFill>
                    <a:srgbClr val="FFFFFF"/>
                  </a:solidFill>
                  <a:prstDash val="solid"/>
                </a:ln>
                <a:solidFill>
                  <a:srgbClr val="FFFFFF"/>
                </a:solidFill>
              </a:endParaRPr>
            </a:p>
          </p:txBody>
        </p:sp>
      </p:grpSp>
    </p:spTree>
    <p:extLst>
      <p:ext uri="{BB962C8B-B14F-4D97-AF65-F5344CB8AC3E}">
        <p14:creationId xmlns:p14="http://schemas.microsoft.com/office/powerpoint/2010/main" val="3000919434"/>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with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down)">
                                      <p:cBhvr>
                                        <p:cTn id="7" dur="1000"/>
                                        <p:tgtEl>
                                          <p:spTgt spid="25"/>
                                        </p:tgtEl>
                                      </p:cBhvr>
                                    </p:animEffect>
                                  </p:childTnLst>
                                </p:cTn>
                              </p:par>
                              <p:par>
                                <p:cTn id="8" presetID="22" presetClass="entr" presetSubtype="1"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wipe(up)">
                                      <p:cBhvr>
                                        <p:cTn id="10" dur="1000"/>
                                        <p:tgtEl>
                                          <p:spTgt spid="4"/>
                                        </p:tgtEl>
                                      </p:cBhvr>
                                    </p:animEffect>
                                  </p:childTnLst>
                                </p:cTn>
                              </p:par>
                              <p:par>
                                <p:cTn id="11" presetID="10" presetClass="entr" presetSubtype="0" fill="hold" nodeType="withEffect">
                                  <p:stCondLst>
                                    <p:cond delay="0"/>
                                  </p:stCondLst>
                                  <p:childTnLst>
                                    <p:set>
                                      <p:cBhvr>
                                        <p:cTn id="12" dur="1" fill="hold">
                                          <p:stCondLst>
                                            <p:cond delay="0"/>
                                          </p:stCondLst>
                                        </p:cTn>
                                        <p:tgtEl>
                                          <p:spTgt spid="47"/>
                                        </p:tgtEl>
                                        <p:attrNameLst>
                                          <p:attrName>style.visibility</p:attrName>
                                        </p:attrNameLst>
                                      </p:cBhvr>
                                      <p:to>
                                        <p:strVal val="visible"/>
                                      </p:to>
                                    </p:set>
                                    <p:animEffect transition="in" filter="fade">
                                      <p:cBhvr>
                                        <p:cTn id="13" dur="500"/>
                                        <p:tgtEl>
                                          <p:spTgt spid="47"/>
                                        </p:tgtEl>
                                      </p:cBhvr>
                                    </p:animEffect>
                                  </p:childTnLst>
                                </p:cTn>
                              </p:par>
                              <p:par>
                                <p:cTn id="14" presetID="10" presetClass="entr" presetSubtype="0" fill="hold" nodeType="withEffect">
                                  <p:stCondLst>
                                    <p:cond delay="0"/>
                                  </p:stCondLst>
                                  <p:childTnLst>
                                    <p:set>
                                      <p:cBhvr>
                                        <p:cTn id="15" dur="1" fill="hold">
                                          <p:stCondLst>
                                            <p:cond delay="0"/>
                                          </p:stCondLst>
                                        </p:cTn>
                                        <p:tgtEl>
                                          <p:spTgt spid="14"/>
                                        </p:tgtEl>
                                        <p:attrNameLst>
                                          <p:attrName>style.visibility</p:attrName>
                                        </p:attrNameLst>
                                      </p:cBhvr>
                                      <p:to>
                                        <p:strVal val="visible"/>
                                      </p:to>
                                    </p:set>
                                    <p:animEffect transition="in" filter="fade">
                                      <p:cBhvr>
                                        <p:cTn id="16" dur="500"/>
                                        <p:tgtEl>
                                          <p:spTgt spid="14"/>
                                        </p:tgtEl>
                                      </p:cBhvr>
                                    </p:animEffect>
                                  </p:childTnLst>
                                </p:cTn>
                              </p:par>
                              <p:par>
                                <p:cTn id="17" presetID="22" presetClass="entr" presetSubtype="1" fill="hold" nodeType="with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wipe(up)">
                                      <p:cBhvr>
                                        <p:cTn id="19" dur="1000"/>
                                        <p:tgtEl>
                                          <p:spTgt spid="11"/>
                                        </p:tgtEl>
                                      </p:cBhvr>
                                    </p:animEffect>
                                  </p:childTnLst>
                                </p:cTn>
                              </p:par>
                            </p:childTnLst>
                          </p:cTn>
                        </p:par>
                        <p:par>
                          <p:cTn id="20" fill="hold">
                            <p:stCondLst>
                              <p:cond delay="1000"/>
                            </p:stCondLst>
                            <p:childTnLst>
                              <p:par>
                                <p:cTn id="21" presetID="12" presetClass="entr" presetSubtype="1" fill="hold" nodeType="afterEffect">
                                  <p:stCondLst>
                                    <p:cond delay="0"/>
                                  </p:stCondLst>
                                  <p:childTnLst>
                                    <p:set>
                                      <p:cBhvr>
                                        <p:cTn id="22" dur="1" fill="hold">
                                          <p:stCondLst>
                                            <p:cond delay="0"/>
                                          </p:stCondLst>
                                        </p:cTn>
                                        <p:tgtEl>
                                          <p:spTgt spid="10"/>
                                        </p:tgtEl>
                                        <p:attrNameLst>
                                          <p:attrName>style.visibility</p:attrName>
                                        </p:attrNameLst>
                                      </p:cBhvr>
                                      <p:to>
                                        <p:strVal val="visible"/>
                                      </p:to>
                                    </p:set>
                                    <p:anim calcmode="lin" valueType="num">
                                      <p:cBhvr additive="base">
                                        <p:cTn id="23" dur="1000"/>
                                        <p:tgtEl>
                                          <p:spTgt spid="10"/>
                                        </p:tgtEl>
                                        <p:attrNameLst>
                                          <p:attrName>ppt_y</p:attrName>
                                        </p:attrNameLst>
                                      </p:cBhvr>
                                      <p:tavLst>
                                        <p:tav tm="0">
                                          <p:val>
                                            <p:strVal val="#ppt_y-#ppt_h*1.125000"/>
                                          </p:val>
                                        </p:tav>
                                        <p:tav tm="100000">
                                          <p:val>
                                            <p:strVal val="#ppt_y"/>
                                          </p:val>
                                        </p:tav>
                                      </p:tavLst>
                                    </p:anim>
                                    <p:animEffect transition="in" filter="wipe(down)">
                                      <p:cBhvr>
                                        <p:cTn id="24" dur="1000"/>
                                        <p:tgtEl>
                                          <p:spTgt spid="10"/>
                                        </p:tgtEl>
                                      </p:cBhvr>
                                    </p:animEffect>
                                  </p:childTnLst>
                                </p:cTn>
                              </p:par>
                            </p:childTnLst>
                          </p:cTn>
                        </p:par>
                        <p:par>
                          <p:cTn id="25" fill="hold">
                            <p:stCondLst>
                              <p:cond delay="2000"/>
                            </p:stCondLst>
                            <p:childTnLst>
                              <p:par>
                                <p:cTn id="26" presetID="26" presetClass="emph" presetSubtype="0" fill="hold" nodeType="afterEffect">
                                  <p:stCondLst>
                                    <p:cond delay="0"/>
                                  </p:stCondLst>
                                  <p:childTnLst>
                                    <p:animEffect transition="out" filter="fade">
                                      <p:cBhvr>
                                        <p:cTn id="27" dur="500" tmFilter="0, 0; .2, .5; .8, .5; 1, 0"/>
                                        <p:tgtEl>
                                          <p:spTgt spid="10"/>
                                        </p:tgtEl>
                                      </p:cBhvr>
                                    </p:animEffect>
                                    <p:animScale>
                                      <p:cBhvr>
                                        <p:cTn id="28" dur="250" autoRev="1" fill="hold"/>
                                        <p:tgtEl>
                                          <p:spTgt spid="10"/>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Rectangle 19"/>
          <p:cNvSpPr/>
          <p:nvPr/>
        </p:nvSpPr>
        <p:spPr>
          <a:xfrm>
            <a:off x="0" y="5967048"/>
            <a:ext cx="9144000" cy="890952"/>
          </a:xfrm>
          <a:prstGeom prst="rect">
            <a:avLst/>
          </a:prstGeom>
          <a:solidFill>
            <a:srgbClr val="FFFFF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p>
        </p:txBody>
      </p:sp>
      <p:sp>
        <p:nvSpPr>
          <p:cNvPr id="11" name="Title 1"/>
          <p:cNvSpPr>
            <a:spLocks noGrp="1"/>
          </p:cNvSpPr>
          <p:nvPr>
            <p:ph type="title"/>
          </p:nvPr>
        </p:nvSpPr>
        <p:spPr>
          <a:xfrm>
            <a:off x="229702" y="202545"/>
            <a:ext cx="8588861" cy="838200"/>
          </a:xfrm>
        </p:spPr>
        <p:txBody>
          <a:bodyPr/>
          <a:lstStyle/>
          <a:p>
            <a:r>
              <a:rPr lang="en-US" sz="3200" dirty="0" smtClean="0">
                <a:solidFill>
                  <a:schemeClr val="bg1"/>
                </a:solidFill>
              </a:rPr>
              <a:t>Case Study: Stanford Federal Credit Union Cuts Costs; Empowers Workforce</a:t>
            </a:r>
            <a:endParaRPr lang="en-US" sz="3200" dirty="0">
              <a:solidFill>
                <a:schemeClr val="bg1"/>
              </a:solidFill>
            </a:endParaRPr>
          </a:p>
        </p:txBody>
      </p:sp>
      <p:grpSp>
        <p:nvGrpSpPr>
          <p:cNvPr id="16" name="Group 15"/>
          <p:cNvGrpSpPr/>
          <p:nvPr/>
        </p:nvGrpSpPr>
        <p:grpSpPr>
          <a:xfrm>
            <a:off x="396173" y="1217146"/>
            <a:ext cx="6013794" cy="1837018"/>
            <a:chOff x="2916247" y="850701"/>
            <a:chExt cx="6013794" cy="1837018"/>
          </a:xfrm>
        </p:grpSpPr>
        <p:grpSp>
          <p:nvGrpSpPr>
            <p:cNvPr id="15" name="Group 14"/>
            <p:cNvGrpSpPr/>
            <p:nvPr/>
          </p:nvGrpSpPr>
          <p:grpSpPr>
            <a:xfrm>
              <a:off x="2916247" y="1269886"/>
              <a:ext cx="6013794" cy="1417833"/>
              <a:chOff x="2916247" y="1269886"/>
              <a:chExt cx="6013794" cy="1417833"/>
            </a:xfrm>
          </p:grpSpPr>
          <p:pic>
            <p:nvPicPr>
              <p:cNvPr id="5" name="Picture 4" descr="boxblue.png"/>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2916247" y="1269886"/>
                <a:ext cx="6013794" cy="1417833"/>
              </a:xfrm>
              <a:prstGeom prst="rect">
                <a:avLst/>
              </a:prstGeom>
            </p:spPr>
          </p:pic>
          <p:sp>
            <p:nvSpPr>
              <p:cNvPr id="6" name="TextBox 5"/>
              <p:cNvSpPr txBox="1"/>
              <p:nvPr/>
            </p:nvSpPr>
            <p:spPr>
              <a:xfrm>
                <a:off x="2974805" y="1533646"/>
                <a:ext cx="5955236" cy="923330"/>
              </a:xfrm>
              <a:prstGeom prst="rect">
                <a:avLst/>
              </a:prstGeom>
              <a:noFill/>
            </p:spPr>
            <p:txBody>
              <a:bodyPr wrap="square" rtlCol="0">
                <a:spAutoFit/>
              </a:bodyPr>
              <a:lstStyle/>
              <a:p>
                <a:pPr marL="635000" lvl="1" indent="-177800">
                  <a:buFont typeface="Arial"/>
                  <a:buChar char="•"/>
                </a:pPr>
                <a:r>
                  <a:rPr lang="en-US" dirty="0" smtClean="0"/>
                  <a:t>Enhance </a:t>
                </a:r>
                <a:r>
                  <a:rPr lang="en-US" dirty="0"/>
                  <a:t>employee productivity</a:t>
                </a:r>
                <a:endParaRPr lang="en-US" sz="2800" dirty="0"/>
              </a:p>
              <a:p>
                <a:pPr marL="635000" lvl="1" indent="-177800">
                  <a:buFont typeface="Arial"/>
                  <a:buChar char="•"/>
                </a:pPr>
                <a:r>
                  <a:rPr lang="en-US" dirty="0"/>
                  <a:t>Increase customer satisfaction</a:t>
                </a:r>
                <a:endParaRPr lang="en-US" sz="2800" dirty="0"/>
              </a:p>
              <a:p>
                <a:pPr marL="635000" lvl="1" indent="-177800">
                  <a:buFont typeface="Arial"/>
                  <a:buChar char="•"/>
                </a:pPr>
                <a:r>
                  <a:rPr lang="en-US" dirty="0"/>
                  <a:t>Reduce administrative and services </a:t>
                </a:r>
                <a:r>
                  <a:rPr lang="en-US" dirty="0" smtClean="0"/>
                  <a:t>costs</a:t>
                </a:r>
                <a:endParaRPr lang="en-US" sz="2800" dirty="0"/>
              </a:p>
            </p:txBody>
          </p:sp>
        </p:grpSp>
        <p:sp>
          <p:nvSpPr>
            <p:cNvPr id="8" name="TextBox 7"/>
            <p:cNvSpPr txBox="1"/>
            <p:nvPr/>
          </p:nvSpPr>
          <p:spPr>
            <a:xfrm rot="16200000">
              <a:off x="2401485" y="1421437"/>
              <a:ext cx="1787804" cy="646331"/>
            </a:xfrm>
            <a:prstGeom prst="rect">
              <a:avLst/>
            </a:prstGeom>
            <a:noFill/>
          </p:spPr>
          <p:txBody>
            <a:bodyPr wrap="square" rtlCol="0">
              <a:spAutoFit/>
            </a:bodyPr>
            <a:lstStyle/>
            <a:p>
              <a:r>
                <a:rPr lang="en-US" dirty="0">
                  <a:solidFill>
                    <a:srgbClr val="FFFFFF"/>
                  </a:solidFill>
                </a:rPr>
                <a:t>Challenges</a:t>
              </a:r>
              <a:endParaRPr lang="en-US" sz="2800" dirty="0">
                <a:solidFill>
                  <a:srgbClr val="FFFFFF"/>
                </a:solidFill>
              </a:endParaRPr>
            </a:p>
            <a:p>
              <a:endParaRPr lang="en-US" dirty="0"/>
            </a:p>
          </p:txBody>
        </p:sp>
      </p:grpSp>
      <p:grpSp>
        <p:nvGrpSpPr>
          <p:cNvPr id="14" name="Group 13"/>
          <p:cNvGrpSpPr/>
          <p:nvPr/>
        </p:nvGrpSpPr>
        <p:grpSpPr>
          <a:xfrm>
            <a:off x="396173" y="3237987"/>
            <a:ext cx="6013794" cy="1403278"/>
            <a:chOff x="2916247" y="3109133"/>
            <a:chExt cx="6013794" cy="1403278"/>
          </a:xfrm>
        </p:grpSpPr>
        <p:pic>
          <p:nvPicPr>
            <p:cNvPr id="12" name="Picture 11" descr="boxblue.png"/>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2916247" y="3109133"/>
              <a:ext cx="6013794" cy="1403278"/>
            </a:xfrm>
            <a:prstGeom prst="rect">
              <a:avLst/>
            </a:prstGeom>
          </p:spPr>
        </p:pic>
        <p:sp>
          <p:nvSpPr>
            <p:cNvPr id="7" name="TextBox 6"/>
            <p:cNvSpPr txBox="1"/>
            <p:nvPr/>
          </p:nvSpPr>
          <p:spPr>
            <a:xfrm>
              <a:off x="2974805" y="3188653"/>
              <a:ext cx="5249093" cy="1200329"/>
            </a:xfrm>
            <a:prstGeom prst="rect">
              <a:avLst/>
            </a:prstGeom>
            <a:noFill/>
          </p:spPr>
          <p:txBody>
            <a:bodyPr wrap="square" rtlCol="0">
              <a:spAutoFit/>
            </a:bodyPr>
            <a:lstStyle/>
            <a:p>
              <a:pPr marL="635000" lvl="1" indent="-177800">
                <a:buFont typeface="Arial"/>
                <a:buChar char="•"/>
              </a:pPr>
              <a:r>
                <a:rPr lang="en-US" dirty="0" smtClean="0"/>
                <a:t>Cisco </a:t>
              </a:r>
              <a:r>
                <a:rPr lang="en-US" dirty="0"/>
                <a:t>Business Edition 6000</a:t>
              </a:r>
              <a:endParaRPr lang="en-US" sz="2800" dirty="0"/>
            </a:p>
            <a:p>
              <a:pPr marL="635000" lvl="1" indent="-177800">
                <a:buFont typeface="Arial"/>
                <a:buChar char="•"/>
              </a:pPr>
              <a:r>
                <a:rPr lang="en-US" dirty="0"/>
                <a:t>Unity Connection for voice, video, and data communications and extending reach to mobile devices</a:t>
              </a:r>
            </a:p>
          </p:txBody>
        </p:sp>
        <p:sp>
          <p:nvSpPr>
            <p:cNvPr id="9" name="TextBox 8"/>
            <p:cNvSpPr txBox="1"/>
            <p:nvPr/>
          </p:nvSpPr>
          <p:spPr>
            <a:xfrm rot="16200000">
              <a:off x="2567490" y="3604151"/>
              <a:ext cx="1200329" cy="369332"/>
            </a:xfrm>
            <a:prstGeom prst="rect">
              <a:avLst/>
            </a:prstGeom>
            <a:noFill/>
          </p:spPr>
          <p:txBody>
            <a:bodyPr wrap="square" rtlCol="0">
              <a:spAutoFit/>
            </a:bodyPr>
            <a:lstStyle/>
            <a:p>
              <a:pPr algn="ctr"/>
              <a:r>
                <a:rPr lang="en-US" dirty="0" smtClean="0">
                  <a:solidFill>
                    <a:srgbClr val="FFFFFF"/>
                  </a:solidFill>
                </a:rPr>
                <a:t>Solution</a:t>
              </a:r>
              <a:endParaRPr lang="en-US" sz="2800" dirty="0">
                <a:solidFill>
                  <a:srgbClr val="FFFFFF"/>
                </a:solidFill>
              </a:endParaRPr>
            </a:p>
          </p:txBody>
        </p:sp>
      </p:grpSp>
      <p:grpSp>
        <p:nvGrpSpPr>
          <p:cNvPr id="10" name="Group 9"/>
          <p:cNvGrpSpPr/>
          <p:nvPr/>
        </p:nvGrpSpPr>
        <p:grpSpPr>
          <a:xfrm>
            <a:off x="396173" y="4799688"/>
            <a:ext cx="6013794" cy="1943528"/>
            <a:chOff x="2916247" y="4763443"/>
            <a:chExt cx="6013794" cy="1943528"/>
          </a:xfrm>
        </p:grpSpPr>
        <p:pic>
          <p:nvPicPr>
            <p:cNvPr id="13" name="Picture 12" descr="boxblue.png"/>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2916247" y="4763443"/>
              <a:ext cx="6013794" cy="1943528"/>
            </a:xfrm>
            <a:prstGeom prst="rect">
              <a:avLst/>
            </a:prstGeom>
          </p:spPr>
        </p:pic>
        <p:sp>
          <p:nvSpPr>
            <p:cNvPr id="2" name="TextBox 1"/>
            <p:cNvSpPr txBox="1"/>
            <p:nvPr/>
          </p:nvSpPr>
          <p:spPr>
            <a:xfrm>
              <a:off x="2974805" y="4838243"/>
              <a:ext cx="5955236" cy="1754327"/>
            </a:xfrm>
            <a:prstGeom prst="rect">
              <a:avLst/>
            </a:prstGeom>
            <a:noFill/>
          </p:spPr>
          <p:txBody>
            <a:bodyPr wrap="square" rtlCol="0">
              <a:spAutoFit/>
            </a:bodyPr>
            <a:lstStyle/>
            <a:p>
              <a:pPr marL="635000" lvl="1" indent="-177800">
                <a:buFont typeface="Arial"/>
                <a:buChar char="•"/>
              </a:pPr>
              <a:r>
                <a:rPr lang="en-US" dirty="0" smtClean="0"/>
                <a:t>Improved </a:t>
              </a:r>
              <a:r>
                <a:rPr lang="en-US" dirty="0"/>
                <a:t>employee collaboration and productivity</a:t>
              </a:r>
              <a:endParaRPr lang="en-US" sz="2800" dirty="0"/>
            </a:p>
            <a:p>
              <a:pPr marL="635000" lvl="1" indent="-177800">
                <a:buFont typeface="Arial"/>
                <a:buChar char="•"/>
              </a:pPr>
              <a:r>
                <a:rPr lang="en-US" dirty="0"/>
                <a:t>Enhanced customer support</a:t>
              </a:r>
              <a:endParaRPr lang="en-US" sz="2800" dirty="0"/>
            </a:p>
            <a:p>
              <a:pPr marL="635000" lvl="1" indent="-177800">
                <a:buFont typeface="Arial"/>
                <a:buChar char="•"/>
              </a:pPr>
              <a:r>
                <a:rPr lang="en-US" dirty="0"/>
                <a:t>Reduced telecommunications spend by 60%; lowered administrative costs</a:t>
              </a:r>
              <a:endParaRPr lang="en-US" sz="2800" dirty="0"/>
            </a:p>
            <a:p>
              <a:pPr marL="635000" lvl="1" indent="-177800">
                <a:buFont typeface="Arial"/>
                <a:buChar char="•"/>
              </a:pPr>
              <a:r>
                <a:rPr lang="en-US" dirty="0"/>
                <a:t>Reduced system administration process from days to </a:t>
              </a:r>
              <a:r>
                <a:rPr lang="en-US" dirty="0" smtClean="0"/>
                <a:t>minutes</a:t>
              </a:r>
              <a:endParaRPr lang="en-US" sz="2800" dirty="0"/>
            </a:p>
          </p:txBody>
        </p:sp>
        <p:sp>
          <p:nvSpPr>
            <p:cNvPr id="18" name="TextBox 17"/>
            <p:cNvSpPr txBox="1"/>
            <p:nvPr/>
          </p:nvSpPr>
          <p:spPr>
            <a:xfrm rot="16200000">
              <a:off x="2309908" y="5536476"/>
              <a:ext cx="1742856" cy="369332"/>
            </a:xfrm>
            <a:prstGeom prst="rect">
              <a:avLst/>
            </a:prstGeom>
            <a:noFill/>
          </p:spPr>
          <p:txBody>
            <a:bodyPr wrap="square" rtlCol="0">
              <a:spAutoFit/>
            </a:bodyPr>
            <a:lstStyle/>
            <a:p>
              <a:pPr algn="ctr"/>
              <a:r>
                <a:rPr lang="en-US" dirty="0" smtClean="0">
                  <a:solidFill>
                    <a:srgbClr val="FFFFFF"/>
                  </a:solidFill>
                </a:rPr>
                <a:t>Results</a:t>
              </a:r>
              <a:endParaRPr lang="en-US" sz="2800" dirty="0">
                <a:solidFill>
                  <a:srgbClr val="FFFFFF"/>
                </a:solidFill>
              </a:endParaRPr>
            </a:p>
          </p:txBody>
        </p:sp>
      </p:grpSp>
      <p:grpSp>
        <p:nvGrpSpPr>
          <p:cNvPr id="31" name="Group 30"/>
          <p:cNvGrpSpPr/>
          <p:nvPr/>
        </p:nvGrpSpPr>
        <p:grpSpPr>
          <a:xfrm>
            <a:off x="6601574" y="1368175"/>
            <a:ext cx="2440774" cy="5310698"/>
            <a:chOff x="6715874" y="1368175"/>
            <a:chExt cx="2440774" cy="5310698"/>
          </a:xfrm>
        </p:grpSpPr>
        <p:pic>
          <p:nvPicPr>
            <p:cNvPr id="4" name="Picture 3"/>
            <p:cNvPicPr>
              <a:picLocks noChangeAspect="1"/>
            </p:cNvPicPr>
            <p:nvPr/>
          </p:nvPicPr>
          <p:blipFill>
            <a:blip r:embed="rId4"/>
            <a:stretch>
              <a:fillRect/>
            </a:stretch>
          </p:blipFill>
          <p:spPr>
            <a:xfrm>
              <a:off x="6715874" y="1368175"/>
              <a:ext cx="2428126" cy="1307215"/>
            </a:xfrm>
            <a:prstGeom prst="rect">
              <a:avLst/>
            </a:prstGeom>
          </p:spPr>
        </p:pic>
        <p:pic>
          <p:nvPicPr>
            <p:cNvPr id="27" name="Picture 26" descr="AL59836.jpg"/>
            <p:cNvPicPr>
              <a:picLocks noChangeAspect="1"/>
            </p:cNvPicPr>
            <p:nvPr/>
          </p:nvPicPr>
          <p:blipFill rotWithShape="1">
            <a:blip r:embed="rId5" cstate="print">
              <a:extLst>
                <a:ext uri="{28A0092B-C50C-407E-A947-70E740481C1C}">
                  <a14:useLocalDpi xmlns:a14="http://schemas.microsoft.com/office/drawing/2010/main"/>
                </a:ext>
              </a:extLst>
            </a:blip>
            <a:srcRect/>
            <a:stretch/>
          </p:blipFill>
          <p:spPr>
            <a:xfrm>
              <a:off x="6715874" y="5190504"/>
              <a:ext cx="2440774" cy="1488369"/>
            </a:xfrm>
            <a:prstGeom prst="rect">
              <a:avLst/>
            </a:prstGeom>
          </p:spPr>
        </p:pic>
        <p:pic>
          <p:nvPicPr>
            <p:cNvPr id="29" name="Picture 28" descr="AN48148.jpg"/>
            <p:cNvPicPr>
              <a:picLocks noChangeAspect="1"/>
            </p:cNvPicPr>
            <p:nvPr/>
          </p:nvPicPr>
          <p:blipFill rotWithShape="1">
            <a:blip r:embed="rId6" cstate="print">
              <a:extLst>
                <a:ext uri="{28A0092B-C50C-407E-A947-70E740481C1C}">
                  <a14:useLocalDpi xmlns:a14="http://schemas.microsoft.com/office/drawing/2010/main"/>
                </a:ext>
              </a:extLst>
            </a:blip>
            <a:srcRect/>
            <a:stretch/>
          </p:blipFill>
          <p:spPr>
            <a:xfrm>
              <a:off x="6715874" y="2663404"/>
              <a:ext cx="2434450" cy="1009290"/>
            </a:xfrm>
            <a:prstGeom prst="rect">
              <a:avLst/>
            </a:prstGeom>
          </p:spPr>
        </p:pic>
        <p:pic>
          <p:nvPicPr>
            <p:cNvPr id="30" name="Picture 29" descr="AN36240.jpg"/>
            <p:cNvPicPr>
              <a:picLocks noChangeAspect="1"/>
            </p:cNvPicPr>
            <p:nvPr/>
          </p:nvPicPr>
          <p:blipFill rotWithShape="1">
            <a:blip r:embed="rId7" cstate="print">
              <a:extLst>
                <a:ext uri="{28A0092B-C50C-407E-A947-70E740481C1C}">
                  <a14:useLocalDpi xmlns:a14="http://schemas.microsoft.com/office/drawing/2010/main"/>
                </a:ext>
              </a:extLst>
            </a:blip>
            <a:srcRect/>
            <a:stretch/>
          </p:blipFill>
          <p:spPr>
            <a:xfrm>
              <a:off x="6715874" y="3672694"/>
              <a:ext cx="2440774" cy="1517810"/>
            </a:xfrm>
            <a:prstGeom prst="rect">
              <a:avLst/>
            </a:prstGeom>
          </p:spPr>
        </p:pic>
      </p:grpSp>
      <p:cxnSp>
        <p:nvCxnSpPr>
          <p:cNvPr id="23" name="Straight Connector 22"/>
          <p:cNvCxnSpPr/>
          <p:nvPr/>
        </p:nvCxnSpPr>
        <p:spPr>
          <a:xfrm>
            <a:off x="6323" y="1171512"/>
            <a:ext cx="9144000" cy="0"/>
          </a:xfrm>
          <a:prstGeom prst="line">
            <a:avLst/>
          </a:prstGeom>
          <a:ln>
            <a:gradFill flip="none" rotWithShape="1">
              <a:gsLst>
                <a:gs pos="0">
                  <a:srgbClr val="000000"/>
                </a:gs>
                <a:gs pos="100000">
                  <a:srgbClr val="000000"/>
                </a:gs>
                <a:gs pos="20000">
                  <a:schemeClr val="bg1">
                    <a:lumMod val="75000"/>
                  </a:schemeClr>
                </a:gs>
                <a:gs pos="80000">
                  <a:schemeClr val="bg1">
                    <a:lumMod val="75000"/>
                  </a:schemeClr>
                </a:gs>
                <a:gs pos="51000">
                  <a:schemeClr val="bg1"/>
                </a:gs>
              </a:gsLst>
              <a:lin ang="0" scaled="1"/>
              <a:tileRect/>
            </a:gra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709944894"/>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wipe(left)">
                                      <p:cBhvr>
                                        <p:cTn id="7" dur="500"/>
                                        <p:tgtEl>
                                          <p:spTgt spid="16"/>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14"/>
                                        </p:tgtEl>
                                        <p:attrNameLst>
                                          <p:attrName>style.visibility</p:attrName>
                                        </p:attrNameLst>
                                      </p:cBhvr>
                                      <p:to>
                                        <p:strVal val="visible"/>
                                      </p:to>
                                    </p:set>
                                    <p:animEffect transition="in" filter="wipe(left)">
                                      <p:cBhvr>
                                        <p:cTn id="11" dur="500"/>
                                        <p:tgtEl>
                                          <p:spTgt spid="14"/>
                                        </p:tgtEl>
                                      </p:cBhvr>
                                    </p:animEffect>
                                  </p:childTnLst>
                                </p:cTn>
                              </p:par>
                            </p:childTnLst>
                          </p:cTn>
                        </p:par>
                        <p:par>
                          <p:cTn id="12" fill="hold">
                            <p:stCondLst>
                              <p:cond delay="1000"/>
                            </p:stCondLst>
                            <p:childTnLst>
                              <p:par>
                                <p:cTn id="13" presetID="22" presetClass="entr" presetSubtype="8" fill="hold" nodeType="after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wipe(left)">
                                      <p:cBhvr>
                                        <p:cTn id="15" dur="500"/>
                                        <p:tgtEl>
                                          <p:spTgt spid="10"/>
                                        </p:tgtEl>
                                      </p:cBhvr>
                                    </p:animEffect>
                                  </p:childTnLst>
                                </p:cTn>
                              </p:par>
                            </p:childTnLst>
                          </p:cTn>
                        </p:par>
                        <p:par>
                          <p:cTn id="16" fill="hold">
                            <p:stCondLst>
                              <p:cond delay="1500"/>
                            </p:stCondLst>
                            <p:childTnLst>
                              <p:par>
                                <p:cTn id="17" presetID="22" presetClass="entr" presetSubtype="1" fill="hold" nodeType="afterEffect">
                                  <p:stCondLst>
                                    <p:cond delay="0"/>
                                  </p:stCondLst>
                                  <p:childTnLst>
                                    <p:set>
                                      <p:cBhvr>
                                        <p:cTn id="18" dur="1" fill="hold">
                                          <p:stCondLst>
                                            <p:cond delay="0"/>
                                          </p:stCondLst>
                                        </p:cTn>
                                        <p:tgtEl>
                                          <p:spTgt spid="31"/>
                                        </p:tgtEl>
                                        <p:attrNameLst>
                                          <p:attrName>style.visibility</p:attrName>
                                        </p:attrNameLst>
                                      </p:cBhvr>
                                      <p:to>
                                        <p:strVal val="visible"/>
                                      </p:to>
                                    </p:set>
                                    <p:animEffect transition="in" filter="wipe(up)">
                                      <p:cBhvr>
                                        <p:cTn id="19" dur="10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BG4.jpg"/>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a:off x="0" y="1171512"/>
            <a:ext cx="9144000" cy="5686488"/>
          </a:xfrm>
          <a:prstGeom prst="rect">
            <a:avLst/>
          </a:prstGeom>
        </p:spPr>
      </p:pic>
      <p:sp>
        <p:nvSpPr>
          <p:cNvPr id="11" name="Title 1"/>
          <p:cNvSpPr>
            <a:spLocks noGrp="1"/>
          </p:cNvSpPr>
          <p:nvPr>
            <p:ph type="title"/>
          </p:nvPr>
        </p:nvSpPr>
        <p:spPr>
          <a:xfrm>
            <a:off x="229702" y="202545"/>
            <a:ext cx="8588861" cy="838200"/>
          </a:xfrm>
        </p:spPr>
        <p:txBody>
          <a:bodyPr/>
          <a:lstStyle/>
          <a:p>
            <a:r>
              <a:rPr lang="en-US" dirty="0" smtClean="0">
                <a:solidFill>
                  <a:schemeClr val="bg1"/>
                </a:solidFill>
              </a:rPr>
              <a:t>Case Studies</a:t>
            </a:r>
            <a:endParaRPr lang="en-US" sz="2800" dirty="0">
              <a:solidFill>
                <a:schemeClr val="bg1"/>
              </a:solidFill>
            </a:endParaRPr>
          </a:p>
        </p:txBody>
      </p:sp>
      <p:grpSp>
        <p:nvGrpSpPr>
          <p:cNvPr id="13" name="Group 12"/>
          <p:cNvGrpSpPr/>
          <p:nvPr/>
        </p:nvGrpSpPr>
        <p:grpSpPr>
          <a:xfrm>
            <a:off x="3765134" y="1381782"/>
            <a:ext cx="4506497" cy="1526518"/>
            <a:chOff x="706368" y="1977185"/>
            <a:chExt cx="4506497" cy="1747514"/>
          </a:xfrm>
        </p:grpSpPr>
        <p:pic>
          <p:nvPicPr>
            <p:cNvPr id="14" name="Picture 13" descr="Tab4.png"/>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706368" y="1977185"/>
              <a:ext cx="4506497" cy="1747514"/>
            </a:xfrm>
            <a:prstGeom prst="rect">
              <a:avLst/>
            </a:prstGeom>
          </p:spPr>
        </p:pic>
        <p:sp>
          <p:nvSpPr>
            <p:cNvPr id="15" name="TextBox 14"/>
            <p:cNvSpPr txBox="1"/>
            <p:nvPr/>
          </p:nvSpPr>
          <p:spPr>
            <a:xfrm>
              <a:off x="990600" y="2287055"/>
              <a:ext cx="4051299" cy="951302"/>
            </a:xfrm>
            <a:prstGeom prst="rect">
              <a:avLst/>
            </a:prstGeom>
            <a:noFill/>
          </p:spPr>
          <p:txBody>
            <a:bodyPr wrap="square" rtlCol="0">
              <a:spAutoFit/>
            </a:bodyPr>
            <a:lstStyle/>
            <a:p>
              <a:r>
                <a:rPr lang="en-US" sz="1600" b="1" dirty="0">
                  <a:ln w="18415" cmpd="sng">
                    <a:solidFill>
                      <a:srgbClr val="FFFFFF"/>
                    </a:solidFill>
                    <a:prstDash val="solid"/>
                  </a:ln>
                  <a:solidFill>
                    <a:srgbClr val="FFFFFF"/>
                  </a:solidFill>
                  <a:effectLst>
                    <a:outerShdw blurRad="63500" dir="3600000" algn="tl" rotWithShape="0">
                      <a:srgbClr val="000000">
                        <a:alpha val="70000"/>
                      </a:srgbClr>
                    </a:outerShdw>
                  </a:effectLst>
                </a:rPr>
                <a:t>Erste Bank </a:t>
              </a:r>
            </a:p>
            <a:p>
              <a:r>
                <a:rPr lang="en-US" sz="1600" dirty="0">
                  <a:ln w="18415" cmpd="sng">
                    <a:solidFill>
                      <a:srgbClr val="FFFFFF"/>
                    </a:solidFill>
                    <a:prstDash val="solid"/>
                  </a:ln>
                  <a:solidFill>
                    <a:srgbClr val="FFFFFF"/>
                  </a:solidFill>
                  <a:effectLst>
                    <a:outerShdw blurRad="63500" dir="3600000" algn="tl" rotWithShape="0">
                      <a:srgbClr val="000000">
                        <a:alpha val="70000"/>
                      </a:srgbClr>
                    </a:outerShdw>
                  </a:effectLst>
                </a:rPr>
                <a:t>Financial institution finds new savings with Cisco unified and cloud computing. </a:t>
              </a:r>
            </a:p>
          </p:txBody>
        </p:sp>
      </p:grpSp>
      <p:grpSp>
        <p:nvGrpSpPr>
          <p:cNvPr id="17" name="Group 16"/>
          <p:cNvGrpSpPr/>
          <p:nvPr/>
        </p:nvGrpSpPr>
        <p:grpSpPr>
          <a:xfrm>
            <a:off x="3530600" y="4838700"/>
            <a:ext cx="4506497" cy="1770846"/>
            <a:chOff x="4312066" y="4820930"/>
            <a:chExt cx="4506497" cy="1770846"/>
          </a:xfrm>
        </p:grpSpPr>
        <p:pic>
          <p:nvPicPr>
            <p:cNvPr id="18" name="Picture 17" descr="Tab4.png"/>
            <p:cNvPicPr>
              <a:picLocks noChangeAspect="1"/>
            </p:cNvPicPr>
            <p:nvPr/>
          </p:nvPicPr>
          <p:blipFill>
            <a:blip r:embed="rId4">
              <a:extLst>
                <a:ext uri="{28A0092B-C50C-407E-A947-70E740481C1C}">
                  <a14:useLocalDpi xmlns:a14="http://schemas.microsoft.com/office/drawing/2010/main"/>
                </a:ext>
              </a:extLst>
            </a:blip>
            <a:stretch>
              <a:fillRect/>
            </a:stretch>
          </p:blipFill>
          <p:spPr>
            <a:xfrm rot="10800000">
              <a:off x="4312066" y="4820930"/>
              <a:ext cx="4506497" cy="1747514"/>
            </a:xfrm>
            <a:prstGeom prst="rect">
              <a:avLst/>
            </a:prstGeom>
          </p:spPr>
        </p:pic>
        <p:sp>
          <p:nvSpPr>
            <p:cNvPr id="22" name="TextBox 21"/>
            <p:cNvSpPr txBox="1"/>
            <p:nvPr/>
          </p:nvSpPr>
          <p:spPr>
            <a:xfrm>
              <a:off x="4584700" y="5268337"/>
              <a:ext cx="4120495" cy="1323439"/>
            </a:xfrm>
            <a:prstGeom prst="rect">
              <a:avLst/>
            </a:prstGeom>
            <a:noFill/>
          </p:spPr>
          <p:txBody>
            <a:bodyPr wrap="square" rtlCol="0">
              <a:spAutoFit/>
            </a:bodyPr>
            <a:lstStyle/>
            <a:p>
              <a:r>
                <a:rPr lang="en-US" sz="1600" b="1"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MacArthur </a:t>
              </a:r>
              <a:r>
                <a:rPr lang="en-US" sz="1600" b="1" dirty="0">
                  <a:ln w="18415" cmpd="sng">
                    <a:solidFill>
                      <a:srgbClr val="FFFFFF"/>
                    </a:solidFill>
                    <a:prstDash val="solid"/>
                  </a:ln>
                  <a:solidFill>
                    <a:srgbClr val="FFFFFF"/>
                  </a:solidFill>
                  <a:effectLst>
                    <a:outerShdw blurRad="63500" dir="3600000" algn="tl" rotWithShape="0">
                      <a:srgbClr val="000000">
                        <a:alpha val="70000"/>
                      </a:srgbClr>
                    </a:outerShdw>
                  </a:effectLst>
                </a:rPr>
                <a:t>Corporation</a:t>
              </a:r>
            </a:p>
            <a:p>
              <a:r>
                <a:rPr lang="en-US" sz="1600" dirty="0">
                  <a:ln w="18415" cmpd="sng">
                    <a:solidFill>
                      <a:srgbClr val="FFFFFF"/>
                    </a:solidFill>
                    <a:prstDash val="solid"/>
                  </a:ln>
                  <a:solidFill>
                    <a:srgbClr val="FFFFFF"/>
                  </a:solidFill>
                  <a:effectLst>
                    <a:outerShdw blurRad="63500" dir="3600000" algn="tl" rotWithShape="0">
                      <a:srgbClr val="000000">
                        <a:alpha val="70000"/>
                      </a:srgbClr>
                    </a:outerShdw>
                  </a:effectLst>
                </a:rPr>
                <a:t>A Cisco cloud-based web gateway reduces risk, raises reliability and uptime, and provides secure VPN. </a:t>
              </a:r>
            </a:p>
            <a:p>
              <a:endParaRPr lang="en-US" sz="160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grpSp>
      <p:grpSp>
        <p:nvGrpSpPr>
          <p:cNvPr id="29" name="Group 28"/>
          <p:cNvGrpSpPr/>
          <p:nvPr/>
        </p:nvGrpSpPr>
        <p:grpSpPr>
          <a:xfrm rot="10800000">
            <a:off x="229702" y="2870200"/>
            <a:ext cx="4368800" cy="1767926"/>
            <a:chOff x="4368800" y="4573071"/>
            <a:chExt cx="4368800" cy="2085423"/>
          </a:xfrm>
        </p:grpSpPr>
        <p:pic>
          <p:nvPicPr>
            <p:cNvPr id="30" name="Picture 29" descr="GreenTab.png"/>
            <p:cNvPicPr>
              <a:picLocks noChangeAspect="1"/>
            </p:cNvPicPr>
            <p:nvPr/>
          </p:nvPicPr>
          <p:blipFill>
            <a:blip r:embed="rId5">
              <a:extLst>
                <a:ext uri="{28A0092B-C50C-407E-A947-70E740481C1C}">
                  <a14:useLocalDpi xmlns:a14="http://schemas.microsoft.com/office/drawing/2010/main"/>
                </a:ext>
              </a:extLst>
            </a:blip>
            <a:stretch>
              <a:fillRect/>
            </a:stretch>
          </p:blipFill>
          <p:spPr>
            <a:xfrm rot="10800000">
              <a:off x="4368800" y="4573071"/>
              <a:ext cx="4368800" cy="2085423"/>
            </a:xfrm>
            <a:prstGeom prst="rect">
              <a:avLst/>
            </a:prstGeom>
          </p:spPr>
        </p:pic>
        <p:sp>
          <p:nvSpPr>
            <p:cNvPr id="31" name="TextBox 30"/>
            <p:cNvSpPr txBox="1"/>
            <p:nvPr/>
          </p:nvSpPr>
          <p:spPr>
            <a:xfrm rot="10800000">
              <a:off x="4596977" y="5175451"/>
              <a:ext cx="3937424" cy="1323439"/>
            </a:xfrm>
            <a:prstGeom prst="rect">
              <a:avLst/>
            </a:prstGeom>
            <a:noFill/>
          </p:spPr>
          <p:txBody>
            <a:bodyPr wrap="square" rtlCol="0">
              <a:spAutoFit/>
            </a:bodyPr>
            <a:lstStyle/>
            <a:p>
              <a:r>
                <a:rPr lang="en-US" sz="1600" b="1" dirty="0">
                  <a:ln w="18415" cmpd="sng">
                    <a:solidFill>
                      <a:srgbClr val="FFFFFF"/>
                    </a:solidFill>
                    <a:prstDash val="solid"/>
                  </a:ln>
                  <a:solidFill>
                    <a:srgbClr val="FFFFFF"/>
                  </a:solidFill>
                  <a:effectLst>
                    <a:outerShdw blurRad="63500" dir="3600000" algn="tl" rotWithShape="0">
                      <a:srgbClr val="000000">
                        <a:alpha val="70000"/>
                      </a:srgbClr>
                    </a:outerShdw>
                  </a:effectLst>
                </a:rPr>
                <a:t>Virtual Radiologic </a:t>
              </a:r>
            </a:p>
            <a:p>
              <a:r>
                <a:rPr lang="en-US" sz="1600" dirty="0">
                  <a:ln w="18415" cmpd="sng">
                    <a:solidFill>
                      <a:srgbClr val="FFFFFF"/>
                    </a:solidFill>
                    <a:prstDash val="solid"/>
                  </a:ln>
                  <a:solidFill>
                    <a:srgbClr val="FFFFFF"/>
                  </a:solidFill>
                  <a:effectLst>
                    <a:outerShdw blurRad="63500" dir="3600000" algn="tl" rotWithShape="0">
                      <a:srgbClr val="000000">
                        <a:alpha val="70000"/>
                      </a:srgbClr>
                    </a:outerShdw>
                  </a:effectLst>
                </a:rPr>
                <a:t>Cisco Security, threat mitigation and compliance technologies connect a large radiology practice and protects its network of home-based physicians. </a:t>
              </a:r>
            </a:p>
          </p:txBody>
        </p:sp>
      </p:grpSp>
      <p:cxnSp>
        <p:nvCxnSpPr>
          <p:cNvPr id="16" name="Straight Connector 15"/>
          <p:cNvCxnSpPr/>
          <p:nvPr/>
        </p:nvCxnSpPr>
        <p:spPr>
          <a:xfrm>
            <a:off x="6323" y="1171512"/>
            <a:ext cx="9144000" cy="0"/>
          </a:xfrm>
          <a:prstGeom prst="line">
            <a:avLst/>
          </a:prstGeom>
          <a:ln>
            <a:gradFill flip="none" rotWithShape="1">
              <a:gsLst>
                <a:gs pos="0">
                  <a:srgbClr val="000000"/>
                </a:gs>
                <a:gs pos="100000">
                  <a:srgbClr val="000000"/>
                </a:gs>
                <a:gs pos="20000">
                  <a:schemeClr val="bg1">
                    <a:lumMod val="75000"/>
                  </a:schemeClr>
                </a:gs>
                <a:gs pos="80000">
                  <a:schemeClr val="bg1">
                    <a:lumMod val="75000"/>
                  </a:schemeClr>
                </a:gs>
                <a:gs pos="51000">
                  <a:schemeClr val="bg1"/>
                </a:gs>
              </a:gsLst>
              <a:lin ang="0" scaled="1"/>
              <a:tileRect/>
            </a:gra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094949285"/>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2" fill="hold" nodeType="after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1000"/>
                                        <p:tgtEl>
                                          <p:spTgt spid="13"/>
                                        </p:tgtEl>
                                        <p:attrNameLst>
                                          <p:attrName>ppt_x</p:attrName>
                                        </p:attrNameLst>
                                      </p:cBhvr>
                                      <p:tavLst>
                                        <p:tav tm="0">
                                          <p:val>
                                            <p:strVal val="#ppt_x+#ppt_w*1.125000"/>
                                          </p:val>
                                        </p:tav>
                                        <p:tav tm="100000">
                                          <p:val>
                                            <p:strVal val="#ppt_x"/>
                                          </p:val>
                                        </p:tav>
                                      </p:tavLst>
                                    </p:anim>
                                    <p:animEffect transition="in" filter="wipe(left)">
                                      <p:cBhvr>
                                        <p:cTn id="8" dur="1000"/>
                                        <p:tgtEl>
                                          <p:spTgt spid="13"/>
                                        </p:tgtEl>
                                      </p:cBhvr>
                                    </p:animEffect>
                                  </p:childTnLst>
                                </p:cTn>
                              </p:par>
                            </p:childTnLst>
                          </p:cTn>
                        </p:par>
                        <p:par>
                          <p:cTn id="9" fill="hold">
                            <p:stCondLst>
                              <p:cond delay="1000"/>
                            </p:stCondLst>
                            <p:childTnLst>
                              <p:par>
                                <p:cTn id="10" presetID="26" presetClass="emph" presetSubtype="0" fill="hold" nodeType="afterEffect">
                                  <p:stCondLst>
                                    <p:cond delay="0"/>
                                  </p:stCondLst>
                                  <p:childTnLst>
                                    <p:animEffect transition="out" filter="fade">
                                      <p:cBhvr>
                                        <p:cTn id="11" dur="500" tmFilter="0, 0; .2, .5; .8, .5; 1, 0"/>
                                        <p:tgtEl>
                                          <p:spTgt spid="13"/>
                                        </p:tgtEl>
                                      </p:cBhvr>
                                    </p:animEffect>
                                    <p:animScale>
                                      <p:cBhvr>
                                        <p:cTn id="12" dur="250" autoRev="1" fill="hold"/>
                                        <p:tgtEl>
                                          <p:spTgt spid="13"/>
                                        </p:tgtEl>
                                      </p:cBhvr>
                                      <p:by x="105000" y="105000"/>
                                    </p:animScale>
                                  </p:childTnLst>
                                </p:cTn>
                              </p:par>
                            </p:childTnLst>
                          </p:cTn>
                        </p:par>
                        <p:par>
                          <p:cTn id="13" fill="hold">
                            <p:stCondLst>
                              <p:cond delay="1500"/>
                            </p:stCondLst>
                            <p:childTnLst>
                              <p:par>
                                <p:cTn id="14" presetID="12" presetClass="entr" presetSubtype="8" fill="hold" nodeType="afterEffect">
                                  <p:stCondLst>
                                    <p:cond delay="0"/>
                                  </p:stCondLst>
                                  <p:childTnLst>
                                    <p:set>
                                      <p:cBhvr>
                                        <p:cTn id="15" dur="1" fill="hold">
                                          <p:stCondLst>
                                            <p:cond delay="0"/>
                                          </p:stCondLst>
                                        </p:cTn>
                                        <p:tgtEl>
                                          <p:spTgt spid="17"/>
                                        </p:tgtEl>
                                        <p:attrNameLst>
                                          <p:attrName>style.visibility</p:attrName>
                                        </p:attrNameLst>
                                      </p:cBhvr>
                                      <p:to>
                                        <p:strVal val="visible"/>
                                      </p:to>
                                    </p:set>
                                    <p:anim calcmode="lin" valueType="num">
                                      <p:cBhvr additive="base">
                                        <p:cTn id="16" dur="1000"/>
                                        <p:tgtEl>
                                          <p:spTgt spid="17"/>
                                        </p:tgtEl>
                                        <p:attrNameLst>
                                          <p:attrName>ppt_x</p:attrName>
                                        </p:attrNameLst>
                                      </p:cBhvr>
                                      <p:tavLst>
                                        <p:tav tm="0">
                                          <p:val>
                                            <p:strVal val="#ppt_x-#ppt_w*1.125000"/>
                                          </p:val>
                                        </p:tav>
                                        <p:tav tm="100000">
                                          <p:val>
                                            <p:strVal val="#ppt_x"/>
                                          </p:val>
                                        </p:tav>
                                      </p:tavLst>
                                    </p:anim>
                                    <p:animEffect transition="in" filter="wipe(right)">
                                      <p:cBhvr>
                                        <p:cTn id="17" dur="1000"/>
                                        <p:tgtEl>
                                          <p:spTgt spid="17"/>
                                        </p:tgtEl>
                                      </p:cBhvr>
                                    </p:animEffect>
                                  </p:childTnLst>
                                </p:cTn>
                              </p:par>
                            </p:childTnLst>
                          </p:cTn>
                        </p:par>
                        <p:par>
                          <p:cTn id="18" fill="hold">
                            <p:stCondLst>
                              <p:cond delay="2500"/>
                            </p:stCondLst>
                            <p:childTnLst>
                              <p:par>
                                <p:cTn id="19" presetID="26" presetClass="emph" presetSubtype="0" fill="hold" nodeType="afterEffect">
                                  <p:stCondLst>
                                    <p:cond delay="0"/>
                                  </p:stCondLst>
                                  <p:childTnLst>
                                    <p:animEffect transition="out" filter="fade">
                                      <p:cBhvr>
                                        <p:cTn id="20" dur="500" tmFilter="0, 0; .2, .5; .8, .5; 1, 0"/>
                                        <p:tgtEl>
                                          <p:spTgt spid="17"/>
                                        </p:tgtEl>
                                      </p:cBhvr>
                                    </p:animEffect>
                                    <p:animScale>
                                      <p:cBhvr>
                                        <p:cTn id="21" dur="250" autoRev="1" fill="hold"/>
                                        <p:tgtEl>
                                          <p:spTgt spid="17"/>
                                        </p:tgtEl>
                                      </p:cBhvr>
                                      <p:by x="105000" y="105000"/>
                                    </p:animScale>
                                  </p:childTnLst>
                                </p:cTn>
                              </p:par>
                            </p:childTnLst>
                          </p:cTn>
                        </p:par>
                        <p:par>
                          <p:cTn id="22" fill="hold">
                            <p:stCondLst>
                              <p:cond delay="3000"/>
                            </p:stCondLst>
                            <p:childTnLst>
                              <p:par>
                                <p:cTn id="23" presetID="12" presetClass="entr" presetSubtype="1" fill="hold" nodeType="afterEffect">
                                  <p:stCondLst>
                                    <p:cond delay="0"/>
                                  </p:stCondLst>
                                  <p:childTnLst>
                                    <p:set>
                                      <p:cBhvr>
                                        <p:cTn id="24" dur="1" fill="hold">
                                          <p:stCondLst>
                                            <p:cond delay="0"/>
                                          </p:stCondLst>
                                        </p:cTn>
                                        <p:tgtEl>
                                          <p:spTgt spid="29"/>
                                        </p:tgtEl>
                                        <p:attrNameLst>
                                          <p:attrName>style.visibility</p:attrName>
                                        </p:attrNameLst>
                                      </p:cBhvr>
                                      <p:to>
                                        <p:strVal val="visible"/>
                                      </p:to>
                                    </p:set>
                                    <p:anim calcmode="lin" valueType="num">
                                      <p:cBhvr additive="base">
                                        <p:cTn id="25" dur="1000"/>
                                        <p:tgtEl>
                                          <p:spTgt spid="29"/>
                                        </p:tgtEl>
                                        <p:attrNameLst>
                                          <p:attrName>ppt_y</p:attrName>
                                        </p:attrNameLst>
                                      </p:cBhvr>
                                      <p:tavLst>
                                        <p:tav tm="0">
                                          <p:val>
                                            <p:strVal val="#ppt_y-#ppt_h*1.125000"/>
                                          </p:val>
                                        </p:tav>
                                        <p:tav tm="100000">
                                          <p:val>
                                            <p:strVal val="#ppt_y"/>
                                          </p:val>
                                        </p:tav>
                                      </p:tavLst>
                                    </p:anim>
                                    <p:animEffect transition="in" filter="wipe(down)">
                                      <p:cBhvr>
                                        <p:cTn id="26" dur="1000"/>
                                        <p:tgtEl>
                                          <p:spTgt spid="29"/>
                                        </p:tgtEl>
                                      </p:cBhvr>
                                    </p:animEffect>
                                  </p:childTnLst>
                                </p:cTn>
                              </p:par>
                            </p:childTnLst>
                          </p:cTn>
                        </p:par>
                        <p:par>
                          <p:cTn id="27" fill="hold">
                            <p:stCondLst>
                              <p:cond delay="4000"/>
                            </p:stCondLst>
                            <p:childTnLst>
                              <p:par>
                                <p:cTn id="28" presetID="26" presetClass="emph" presetSubtype="0" fill="hold" nodeType="afterEffect">
                                  <p:stCondLst>
                                    <p:cond delay="0"/>
                                  </p:stCondLst>
                                  <p:childTnLst>
                                    <p:animEffect transition="out" filter="fade">
                                      <p:cBhvr>
                                        <p:cTn id="29" dur="500" tmFilter="0, 0; .2, .5; .8, .5; 1, 0"/>
                                        <p:tgtEl>
                                          <p:spTgt spid="29"/>
                                        </p:tgtEl>
                                      </p:cBhvr>
                                    </p:animEffect>
                                    <p:animScale>
                                      <p:cBhvr>
                                        <p:cTn id="30" dur="250" autoRev="1" fill="hold"/>
                                        <p:tgtEl>
                                          <p:spTgt spid="29"/>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BG11.jpg"/>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a:off x="6323" y="1171512"/>
            <a:ext cx="9144000" cy="5686488"/>
          </a:xfrm>
          <a:prstGeom prst="rect">
            <a:avLst/>
          </a:prstGeom>
        </p:spPr>
      </p:pic>
      <p:sp>
        <p:nvSpPr>
          <p:cNvPr id="11" name="Title 1"/>
          <p:cNvSpPr>
            <a:spLocks noGrp="1"/>
          </p:cNvSpPr>
          <p:nvPr>
            <p:ph type="title"/>
          </p:nvPr>
        </p:nvSpPr>
        <p:spPr>
          <a:xfrm>
            <a:off x="229702" y="202545"/>
            <a:ext cx="8588861" cy="838200"/>
          </a:xfrm>
        </p:spPr>
        <p:txBody>
          <a:bodyPr/>
          <a:lstStyle/>
          <a:p>
            <a:r>
              <a:rPr lang="en-US" sz="3200" dirty="0" smtClean="0">
                <a:solidFill>
                  <a:schemeClr val="bg1"/>
                </a:solidFill>
              </a:rPr>
              <a:t>What Cisco and Our Partners Can Do for You?</a:t>
            </a:r>
            <a:endParaRPr lang="en-US" sz="3200" dirty="0">
              <a:solidFill>
                <a:schemeClr val="bg1"/>
              </a:solidFill>
            </a:endParaRPr>
          </a:p>
        </p:txBody>
      </p:sp>
      <p:sp>
        <p:nvSpPr>
          <p:cNvPr id="2" name="TextBox 1"/>
          <p:cNvSpPr txBox="1"/>
          <p:nvPr/>
        </p:nvSpPr>
        <p:spPr>
          <a:xfrm>
            <a:off x="257151" y="1816461"/>
            <a:ext cx="4696985" cy="3954929"/>
          </a:xfrm>
          <a:prstGeom prst="rect">
            <a:avLst/>
          </a:prstGeom>
          <a:noFill/>
        </p:spPr>
        <p:txBody>
          <a:bodyPr wrap="square" rtlCol="0">
            <a:spAutoFit/>
          </a:bodyPr>
          <a:lstStyle/>
          <a:p>
            <a:pPr marL="274320" lvl="2" indent="-177800">
              <a:lnSpc>
                <a:spcPct val="150000"/>
              </a:lnSpc>
              <a:spcBef>
                <a:spcPts val="600"/>
              </a:spcBef>
              <a:buFont typeface="Arial"/>
              <a:buChar char="•"/>
            </a:pPr>
            <a:r>
              <a:rPr lang="en-US" b="1" dirty="0">
                <a:solidFill>
                  <a:schemeClr val="tx1">
                    <a:lumMod val="75000"/>
                  </a:schemeClr>
                </a:solidFill>
              </a:rPr>
              <a:t>Simplify </a:t>
            </a:r>
            <a:r>
              <a:rPr lang="en-US" b="1" dirty="0" smtClean="0">
                <a:solidFill>
                  <a:schemeClr val="tx1">
                    <a:lumMod val="75000"/>
                  </a:schemeClr>
                </a:solidFill>
              </a:rPr>
              <a:t>IT process and operations</a:t>
            </a:r>
          </a:p>
          <a:p>
            <a:pPr marL="274320" lvl="2" indent="-177800">
              <a:lnSpc>
                <a:spcPct val="150000"/>
              </a:lnSpc>
              <a:spcBef>
                <a:spcPts val="600"/>
              </a:spcBef>
              <a:buFont typeface="Arial"/>
              <a:buChar char="•"/>
            </a:pPr>
            <a:r>
              <a:rPr lang="en-US" b="1" dirty="0" smtClean="0">
                <a:solidFill>
                  <a:schemeClr val="tx1">
                    <a:lumMod val="75000"/>
                  </a:schemeClr>
                </a:solidFill>
              </a:rPr>
              <a:t>Help </a:t>
            </a:r>
            <a:r>
              <a:rPr lang="en-US" b="1" dirty="0">
                <a:solidFill>
                  <a:schemeClr val="tx1">
                    <a:lumMod val="75000"/>
                  </a:schemeClr>
                </a:solidFill>
              </a:rPr>
              <a:t>you respond </a:t>
            </a:r>
            <a:r>
              <a:rPr lang="en-US" b="1" dirty="0" smtClean="0">
                <a:solidFill>
                  <a:schemeClr val="tx1">
                    <a:lumMod val="75000"/>
                  </a:schemeClr>
                </a:solidFill>
              </a:rPr>
              <a:t>to </a:t>
            </a:r>
            <a:r>
              <a:rPr lang="en-US" b="1" dirty="0">
                <a:solidFill>
                  <a:schemeClr val="tx1">
                    <a:lumMod val="75000"/>
                  </a:schemeClr>
                </a:solidFill>
              </a:rPr>
              <a:t>business </a:t>
            </a:r>
            <a:r>
              <a:rPr lang="en-US" b="1" dirty="0" smtClean="0">
                <a:solidFill>
                  <a:schemeClr val="tx1">
                    <a:lumMod val="75000"/>
                  </a:schemeClr>
                </a:solidFill>
              </a:rPr>
              <a:t>needs</a:t>
            </a:r>
          </a:p>
          <a:p>
            <a:pPr marL="274320" lvl="2" indent="-177800">
              <a:lnSpc>
                <a:spcPct val="150000"/>
              </a:lnSpc>
              <a:spcBef>
                <a:spcPts val="600"/>
              </a:spcBef>
              <a:buFont typeface="Arial"/>
              <a:buChar char="•"/>
            </a:pPr>
            <a:r>
              <a:rPr lang="en-US" b="1" dirty="0" smtClean="0">
                <a:solidFill>
                  <a:schemeClr val="tx1">
                    <a:lumMod val="75000"/>
                  </a:schemeClr>
                </a:solidFill>
              </a:rPr>
              <a:t>Offer flexible deployment options</a:t>
            </a:r>
            <a:endParaRPr lang="en-US" b="1" dirty="0">
              <a:solidFill>
                <a:schemeClr val="tx1">
                  <a:lumMod val="75000"/>
                </a:schemeClr>
              </a:solidFill>
            </a:endParaRPr>
          </a:p>
          <a:p>
            <a:pPr marL="274320" lvl="2" indent="-177800">
              <a:lnSpc>
                <a:spcPct val="150000"/>
              </a:lnSpc>
              <a:spcBef>
                <a:spcPts val="600"/>
              </a:spcBef>
              <a:buFont typeface="Arial"/>
              <a:buChar char="•"/>
            </a:pPr>
            <a:r>
              <a:rPr lang="en-US" b="1" dirty="0">
                <a:solidFill>
                  <a:schemeClr val="tx1">
                    <a:lumMod val="75000"/>
                  </a:schemeClr>
                </a:solidFill>
              </a:rPr>
              <a:t>Empower your </a:t>
            </a:r>
            <a:r>
              <a:rPr lang="en-US" b="1" dirty="0" smtClean="0">
                <a:solidFill>
                  <a:schemeClr val="tx1">
                    <a:lumMod val="75000"/>
                  </a:schemeClr>
                </a:solidFill>
              </a:rPr>
              <a:t>workforce</a:t>
            </a:r>
            <a:endParaRPr lang="en-US" b="1" dirty="0">
              <a:solidFill>
                <a:schemeClr val="tx1">
                  <a:lumMod val="75000"/>
                </a:schemeClr>
              </a:solidFill>
            </a:endParaRPr>
          </a:p>
          <a:p>
            <a:pPr marL="274320" lvl="2" indent="-177800">
              <a:lnSpc>
                <a:spcPct val="150000"/>
              </a:lnSpc>
              <a:spcBef>
                <a:spcPts val="600"/>
              </a:spcBef>
              <a:buFont typeface="Arial"/>
              <a:buChar char="•"/>
            </a:pPr>
            <a:r>
              <a:rPr lang="en-US" b="1" dirty="0" smtClean="0">
                <a:solidFill>
                  <a:schemeClr val="tx1">
                    <a:lumMod val="75000"/>
                  </a:schemeClr>
                </a:solidFill>
              </a:rPr>
              <a:t>Optimize and leverage IT investments</a:t>
            </a:r>
            <a:endParaRPr lang="en-US" b="1" dirty="0">
              <a:solidFill>
                <a:schemeClr val="tx1">
                  <a:lumMod val="75000"/>
                </a:schemeClr>
              </a:solidFill>
            </a:endParaRPr>
          </a:p>
          <a:p>
            <a:pPr marL="274320" lvl="2" indent="-177800">
              <a:lnSpc>
                <a:spcPct val="150000"/>
              </a:lnSpc>
              <a:spcBef>
                <a:spcPts val="600"/>
              </a:spcBef>
              <a:buFont typeface="Arial"/>
              <a:buChar char="•"/>
            </a:pPr>
            <a:r>
              <a:rPr lang="en-US" b="1" dirty="0" smtClean="0">
                <a:solidFill>
                  <a:schemeClr val="tx1">
                    <a:lumMod val="75000"/>
                  </a:schemeClr>
                </a:solidFill>
              </a:rPr>
              <a:t>Mitigate risk</a:t>
            </a:r>
          </a:p>
          <a:p>
            <a:pPr marL="274320" lvl="2" indent="-177800">
              <a:lnSpc>
                <a:spcPct val="150000"/>
              </a:lnSpc>
              <a:spcBef>
                <a:spcPts val="600"/>
              </a:spcBef>
              <a:buFont typeface="Arial"/>
              <a:buChar char="•"/>
            </a:pPr>
            <a:r>
              <a:rPr lang="en-US" b="1" dirty="0" smtClean="0">
                <a:solidFill>
                  <a:schemeClr val="tx1">
                    <a:lumMod val="75000"/>
                  </a:schemeClr>
                </a:solidFill>
              </a:rPr>
              <a:t>Support and scale your IT team</a:t>
            </a:r>
          </a:p>
          <a:p>
            <a:pPr marL="274320" lvl="2" indent="-177800">
              <a:lnSpc>
                <a:spcPct val="150000"/>
              </a:lnSpc>
              <a:spcBef>
                <a:spcPts val="600"/>
              </a:spcBef>
              <a:buFont typeface="Arial"/>
              <a:buChar char="•"/>
            </a:pPr>
            <a:r>
              <a:rPr lang="en-US" b="1" dirty="0" smtClean="0">
                <a:solidFill>
                  <a:schemeClr val="tx1">
                    <a:lumMod val="75000"/>
                  </a:schemeClr>
                </a:solidFill>
              </a:rPr>
              <a:t>Build your business for the future</a:t>
            </a:r>
            <a:endParaRPr lang="en-US" b="1" dirty="0">
              <a:solidFill>
                <a:schemeClr val="tx1">
                  <a:lumMod val="75000"/>
                </a:schemeClr>
              </a:solidFill>
            </a:endParaRPr>
          </a:p>
        </p:txBody>
      </p:sp>
      <p:cxnSp>
        <p:nvCxnSpPr>
          <p:cNvPr id="8" name="Straight Connector 7"/>
          <p:cNvCxnSpPr/>
          <p:nvPr/>
        </p:nvCxnSpPr>
        <p:spPr>
          <a:xfrm>
            <a:off x="6323" y="1171512"/>
            <a:ext cx="9144000" cy="0"/>
          </a:xfrm>
          <a:prstGeom prst="line">
            <a:avLst/>
          </a:prstGeom>
          <a:ln>
            <a:gradFill flip="none" rotWithShape="1">
              <a:gsLst>
                <a:gs pos="0">
                  <a:srgbClr val="000000"/>
                </a:gs>
                <a:gs pos="100000">
                  <a:srgbClr val="000000"/>
                </a:gs>
                <a:gs pos="20000">
                  <a:schemeClr val="bg1">
                    <a:lumMod val="75000"/>
                  </a:schemeClr>
                </a:gs>
                <a:gs pos="80000">
                  <a:schemeClr val="bg1">
                    <a:lumMod val="75000"/>
                  </a:schemeClr>
                </a:gs>
                <a:gs pos="51000">
                  <a:schemeClr val="bg1"/>
                </a:gs>
              </a:gsLst>
              <a:lin ang="0" scaled="1"/>
              <a:tileRect/>
            </a:gra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182960426"/>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up)">
                                      <p:cBhvr>
                                        <p:cTn id="7"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descr="BG11.jpg"/>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a:off x="0" y="1171512"/>
            <a:ext cx="9135565" cy="5686488"/>
          </a:xfrm>
          <a:prstGeom prst="rect">
            <a:avLst/>
          </a:prstGeom>
        </p:spPr>
      </p:pic>
      <p:sp>
        <p:nvSpPr>
          <p:cNvPr id="11" name="Title 1"/>
          <p:cNvSpPr>
            <a:spLocks noGrp="1"/>
          </p:cNvSpPr>
          <p:nvPr>
            <p:ph type="title"/>
          </p:nvPr>
        </p:nvSpPr>
        <p:spPr>
          <a:xfrm>
            <a:off x="229702" y="202545"/>
            <a:ext cx="8588861" cy="838200"/>
          </a:xfrm>
        </p:spPr>
        <p:txBody>
          <a:bodyPr/>
          <a:lstStyle/>
          <a:p>
            <a:r>
              <a:rPr lang="en-US" dirty="0" smtClean="0">
                <a:solidFill>
                  <a:schemeClr val="bg1"/>
                </a:solidFill>
              </a:rPr>
              <a:t>Choose the #1 IT Company in the Industry</a:t>
            </a:r>
            <a:endParaRPr lang="en-US" sz="3200" dirty="0">
              <a:solidFill>
                <a:schemeClr val="bg1"/>
              </a:solidFill>
            </a:endParaRPr>
          </a:p>
        </p:txBody>
      </p:sp>
      <p:cxnSp>
        <p:nvCxnSpPr>
          <p:cNvPr id="17" name="Straight Connector 16"/>
          <p:cNvCxnSpPr/>
          <p:nvPr/>
        </p:nvCxnSpPr>
        <p:spPr>
          <a:xfrm>
            <a:off x="6323" y="1171512"/>
            <a:ext cx="9144000" cy="0"/>
          </a:xfrm>
          <a:prstGeom prst="line">
            <a:avLst/>
          </a:prstGeom>
          <a:ln>
            <a:gradFill flip="none" rotWithShape="1">
              <a:gsLst>
                <a:gs pos="0">
                  <a:srgbClr val="000000"/>
                </a:gs>
                <a:gs pos="100000">
                  <a:srgbClr val="000000"/>
                </a:gs>
                <a:gs pos="20000">
                  <a:schemeClr val="bg1">
                    <a:lumMod val="75000"/>
                  </a:schemeClr>
                </a:gs>
                <a:gs pos="80000">
                  <a:schemeClr val="bg1">
                    <a:lumMod val="75000"/>
                  </a:schemeClr>
                </a:gs>
                <a:gs pos="51000">
                  <a:schemeClr val="bg1"/>
                </a:gs>
              </a:gsLst>
              <a:lin ang="0" scaled="1"/>
              <a:tileRect/>
            </a:gradFill>
          </a:ln>
        </p:spPr>
        <p:style>
          <a:lnRef idx="2">
            <a:schemeClr val="accent1"/>
          </a:lnRef>
          <a:fillRef idx="0">
            <a:schemeClr val="accent1"/>
          </a:fillRef>
          <a:effectRef idx="1">
            <a:schemeClr val="accent1"/>
          </a:effectRef>
          <a:fontRef idx="minor">
            <a:schemeClr val="tx1"/>
          </a:fontRef>
        </p:style>
      </p:cxnSp>
      <p:sp>
        <p:nvSpPr>
          <p:cNvPr id="7" name="TextBox 6"/>
          <p:cNvSpPr txBox="1"/>
          <p:nvPr/>
        </p:nvSpPr>
        <p:spPr>
          <a:xfrm>
            <a:off x="603223" y="1456267"/>
            <a:ext cx="7878551" cy="830997"/>
          </a:xfrm>
          <a:prstGeom prst="rect">
            <a:avLst/>
          </a:prstGeom>
          <a:noFill/>
        </p:spPr>
        <p:txBody>
          <a:bodyPr wrap="square" rtlCol="0">
            <a:spAutoFit/>
          </a:bodyPr>
          <a:lstStyle/>
          <a:p>
            <a:pPr algn="ctr"/>
            <a:r>
              <a:rPr lang="en-US" sz="2400" dirty="0">
                <a:solidFill>
                  <a:srgbClr val="6DB344"/>
                </a:solidFill>
              </a:rPr>
              <a:t>With our right-sized, made-for-midmarket portfolio, </a:t>
            </a:r>
            <a:endParaRPr lang="en-US" sz="2400" dirty="0" smtClean="0">
              <a:solidFill>
                <a:srgbClr val="6DB344"/>
              </a:solidFill>
            </a:endParaRPr>
          </a:p>
          <a:p>
            <a:pPr algn="ctr"/>
            <a:r>
              <a:rPr lang="en-US" sz="2400" dirty="0" smtClean="0">
                <a:solidFill>
                  <a:srgbClr val="6DB344"/>
                </a:solidFill>
              </a:rPr>
              <a:t>you </a:t>
            </a:r>
            <a:r>
              <a:rPr lang="en-US" sz="2400" dirty="0">
                <a:solidFill>
                  <a:srgbClr val="6DB344"/>
                </a:solidFill>
              </a:rPr>
              <a:t>can provide your organization with: </a:t>
            </a:r>
          </a:p>
        </p:txBody>
      </p:sp>
      <p:grpSp>
        <p:nvGrpSpPr>
          <p:cNvPr id="5" name="Group 4"/>
          <p:cNvGrpSpPr/>
          <p:nvPr/>
        </p:nvGrpSpPr>
        <p:grpSpPr>
          <a:xfrm>
            <a:off x="4964699" y="2485721"/>
            <a:ext cx="4126675" cy="830997"/>
            <a:chOff x="4964699" y="2485721"/>
            <a:chExt cx="4126675" cy="830997"/>
          </a:xfrm>
        </p:grpSpPr>
        <p:sp>
          <p:nvSpPr>
            <p:cNvPr id="12" name="TextBox 11"/>
            <p:cNvSpPr txBox="1"/>
            <p:nvPr/>
          </p:nvSpPr>
          <p:spPr>
            <a:xfrm>
              <a:off x="6272799" y="2485721"/>
              <a:ext cx="2818575" cy="830997"/>
            </a:xfrm>
            <a:prstGeom prst="rect">
              <a:avLst/>
            </a:prstGeom>
            <a:noFill/>
          </p:spPr>
          <p:txBody>
            <a:bodyPr wrap="square" rtlCol="0">
              <a:spAutoFit/>
            </a:bodyPr>
            <a:lstStyle/>
            <a:p>
              <a:pPr lvl="0">
                <a:spcBef>
                  <a:spcPts val="600"/>
                </a:spcBef>
              </a:pPr>
              <a:r>
                <a:rPr lang="en-US" sz="1600" dirty="0" smtClean="0">
                  <a:solidFill>
                    <a:srgbClr val="0096D6"/>
                  </a:solidFill>
                </a:rPr>
                <a:t>Selection - Broadest </a:t>
              </a:r>
              <a:r>
                <a:rPr lang="en-US" sz="1600" dirty="0">
                  <a:solidFill>
                    <a:srgbClr val="0096D6"/>
                  </a:solidFill>
                </a:rPr>
                <a:t>portfolio </a:t>
              </a:r>
              <a:r>
                <a:rPr lang="en-US" sz="1600" dirty="0" smtClean="0">
                  <a:solidFill>
                    <a:srgbClr val="0096D6"/>
                  </a:solidFill>
                </a:rPr>
                <a:t>and industry </a:t>
              </a:r>
              <a:r>
                <a:rPr lang="en-US" sz="1600" dirty="0">
                  <a:solidFill>
                    <a:srgbClr val="0096D6"/>
                  </a:solidFill>
                </a:rPr>
                <a:t>leadership with significant </a:t>
              </a:r>
              <a:r>
                <a:rPr lang="en-US" sz="1600" dirty="0" smtClean="0">
                  <a:solidFill>
                    <a:srgbClr val="0096D6"/>
                  </a:solidFill>
                </a:rPr>
                <a:t>R&amp;D investments</a:t>
              </a:r>
              <a:endParaRPr lang="en-US" sz="1600" dirty="0">
                <a:solidFill>
                  <a:srgbClr val="0096D6"/>
                </a:solidFill>
              </a:endParaRPr>
            </a:p>
          </p:txBody>
        </p:sp>
        <p:sp>
          <p:nvSpPr>
            <p:cNvPr id="23" name="Freeform 22"/>
            <p:cNvSpPr/>
            <p:nvPr/>
          </p:nvSpPr>
          <p:spPr>
            <a:xfrm>
              <a:off x="4964699" y="2642632"/>
              <a:ext cx="1308100" cy="542330"/>
            </a:xfrm>
            <a:custGeom>
              <a:avLst/>
              <a:gdLst>
                <a:gd name="connsiteX0" fmla="*/ 0 w 1308100"/>
                <a:gd name="connsiteY0" fmla="*/ 215900 h 215900"/>
                <a:gd name="connsiteX1" fmla="*/ 203200 w 1308100"/>
                <a:gd name="connsiteY1" fmla="*/ 0 h 215900"/>
                <a:gd name="connsiteX2" fmla="*/ 1308100 w 1308100"/>
                <a:gd name="connsiteY2" fmla="*/ 12700 h 215900"/>
                <a:gd name="connsiteX3" fmla="*/ 1308100 w 1308100"/>
                <a:gd name="connsiteY3" fmla="*/ 12700 h 215900"/>
              </a:gdLst>
              <a:ahLst/>
              <a:cxnLst>
                <a:cxn ang="0">
                  <a:pos x="connsiteX0" y="connsiteY0"/>
                </a:cxn>
                <a:cxn ang="0">
                  <a:pos x="connsiteX1" y="connsiteY1"/>
                </a:cxn>
                <a:cxn ang="0">
                  <a:pos x="connsiteX2" y="connsiteY2"/>
                </a:cxn>
                <a:cxn ang="0">
                  <a:pos x="connsiteX3" y="connsiteY3"/>
                </a:cxn>
              </a:cxnLst>
              <a:rect l="l" t="t" r="r" b="b"/>
              <a:pathLst>
                <a:path w="1308100" h="215900">
                  <a:moveTo>
                    <a:pt x="0" y="215900"/>
                  </a:moveTo>
                  <a:lnTo>
                    <a:pt x="203200" y="0"/>
                  </a:lnTo>
                  <a:lnTo>
                    <a:pt x="1308100" y="12700"/>
                  </a:lnTo>
                  <a:lnTo>
                    <a:pt x="1308100" y="12700"/>
                  </a:lnTo>
                </a:path>
              </a:pathLst>
            </a:custGeom>
            <a:noFill/>
            <a:ln>
              <a:solidFill>
                <a:schemeClr val="bg2">
                  <a:lumMod val="85000"/>
                </a:schemeClr>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dirty="0"/>
            </a:p>
          </p:txBody>
        </p:sp>
      </p:grpSp>
      <p:grpSp>
        <p:nvGrpSpPr>
          <p:cNvPr id="4" name="Group 3"/>
          <p:cNvGrpSpPr/>
          <p:nvPr/>
        </p:nvGrpSpPr>
        <p:grpSpPr>
          <a:xfrm>
            <a:off x="-90346" y="2485721"/>
            <a:ext cx="4463494" cy="699241"/>
            <a:chOff x="-90346" y="2485721"/>
            <a:chExt cx="4463494" cy="699241"/>
          </a:xfrm>
        </p:grpSpPr>
        <p:sp>
          <p:nvSpPr>
            <p:cNvPr id="19" name="TextBox 18"/>
            <p:cNvSpPr txBox="1"/>
            <p:nvPr/>
          </p:nvSpPr>
          <p:spPr>
            <a:xfrm>
              <a:off x="-90346" y="2485721"/>
              <a:ext cx="3146985" cy="584776"/>
            </a:xfrm>
            <a:prstGeom prst="rect">
              <a:avLst/>
            </a:prstGeom>
            <a:noFill/>
          </p:spPr>
          <p:txBody>
            <a:bodyPr wrap="square" rtlCol="0">
              <a:spAutoFit/>
            </a:bodyPr>
            <a:lstStyle/>
            <a:p>
              <a:pPr lvl="0" algn="r">
                <a:spcBef>
                  <a:spcPts val="600"/>
                </a:spcBef>
              </a:pPr>
              <a:r>
                <a:rPr lang="en-US" sz="1600" dirty="0">
                  <a:solidFill>
                    <a:srgbClr val="0096D6"/>
                  </a:solidFill>
                </a:rPr>
                <a:t>Investment Protection -  Best in class total cost of ownership</a:t>
              </a:r>
            </a:p>
          </p:txBody>
        </p:sp>
        <p:sp>
          <p:nvSpPr>
            <p:cNvPr id="24" name="Freeform 23"/>
            <p:cNvSpPr/>
            <p:nvPr/>
          </p:nvSpPr>
          <p:spPr>
            <a:xfrm flipH="1">
              <a:off x="3065048" y="2642632"/>
              <a:ext cx="1308100" cy="542330"/>
            </a:xfrm>
            <a:custGeom>
              <a:avLst/>
              <a:gdLst>
                <a:gd name="connsiteX0" fmla="*/ 0 w 1308100"/>
                <a:gd name="connsiteY0" fmla="*/ 215900 h 215900"/>
                <a:gd name="connsiteX1" fmla="*/ 203200 w 1308100"/>
                <a:gd name="connsiteY1" fmla="*/ 0 h 215900"/>
                <a:gd name="connsiteX2" fmla="*/ 1308100 w 1308100"/>
                <a:gd name="connsiteY2" fmla="*/ 12700 h 215900"/>
                <a:gd name="connsiteX3" fmla="*/ 1308100 w 1308100"/>
                <a:gd name="connsiteY3" fmla="*/ 12700 h 215900"/>
              </a:gdLst>
              <a:ahLst/>
              <a:cxnLst>
                <a:cxn ang="0">
                  <a:pos x="connsiteX0" y="connsiteY0"/>
                </a:cxn>
                <a:cxn ang="0">
                  <a:pos x="connsiteX1" y="connsiteY1"/>
                </a:cxn>
                <a:cxn ang="0">
                  <a:pos x="connsiteX2" y="connsiteY2"/>
                </a:cxn>
                <a:cxn ang="0">
                  <a:pos x="connsiteX3" y="connsiteY3"/>
                </a:cxn>
              </a:cxnLst>
              <a:rect l="l" t="t" r="r" b="b"/>
              <a:pathLst>
                <a:path w="1308100" h="215900">
                  <a:moveTo>
                    <a:pt x="0" y="215900"/>
                  </a:moveTo>
                  <a:lnTo>
                    <a:pt x="203200" y="0"/>
                  </a:lnTo>
                  <a:lnTo>
                    <a:pt x="1308100" y="12700"/>
                  </a:lnTo>
                  <a:lnTo>
                    <a:pt x="1308100" y="12700"/>
                  </a:lnTo>
                </a:path>
              </a:pathLst>
            </a:custGeom>
            <a:noFill/>
            <a:ln>
              <a:solidFill>
                <a:schemeClr val="bg2">
                  <a:lumMod val="85000"/>
                </a:schemeClr>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r"/>
              <a:endParaRPr lang="en-US" dirty="0"/>
            </a:p>
          </p:txBody>
        </p:sp>
      </p:grpSp>
      <p:grpSp>
        <p:nvGrpSpPr>
          <p:cNvPr id="8" name="Group 7"/>
          <p:cNvGrpSpPr/>
          <p:nvPr/>
        </p:nvGrpSpPr>
        <p:grpSpPr>
          <a:xfrm>
            <a:off x="4964699" y="5429766"/>
            <a:ext cx="4319001" cy="972090"/>
            <a:chOff x="4964699" y="5429766"/>
            <a:chExt cx="4319001" cy="972090"/>
          </a:xfrm>
        </p:grpSpPr>
        <p:sp>
          <p:nvSpPr>
            <p:cNvPr id="14" name="TextBox 13"/>
            <p:cNvSpPr txBox="1"/>
            <p:nvPr/>
          </p:nvSpPr>
          <p:spPr>
            <a:xfrm>
              <a:off x="6272799" y="5570859"/>
              <a:ext cx="3010901" cy="830997"/>
            </a:xfrm>
            <a:prstGeom prst="rect">
              <a:avLst/>
            </a:prstGeom>
            <a:noFill/>
          </p:spPr>
          <p:txBody>
            <a:bodyPr wrap="square" rtlCol="0">
              <a:spAutoFit/>
            </a:bodyPr>
            <a:lstStyle/>
            <a:p>
              <a:pPr lvl="0">
                <a:spcBef>
                  <a:spcPts val="600"/>
                </a:spcBef>
              </a:pPr>
              <a:r>
                <a:rPr lang="en-US" sz="1600" dirty="0">
                  <a:solidFill>
                    <a:srgbClr val="0096D6"/>
                  </a:solidFill>
                </a:rPr>
                <a:t>Services  - Software-enabled  and built through 28 years of industry experience</a:t>
              </a:r>
            </a:p>
          </p:txBody>
        </p:sp>
        <p:sp>
          <p:nvSpPr>
            <p:cNvPr id="25" name="Freeform 24"/>
            <p:cNvSpPr/>
            <p:nvPr/>
          </p:nvSpPr>
          <p:spPr>
            <a:xfrm flipV="1">
              <a:off x="4964699" y="5429766"/>
              <a:ext cx="1308100" cy="542330"/>
            </a:xfrm>
            <a:custGeom>
              <a:avLst/>
              <a:gdLst>
                <a:gd name="connsiteX0" fmla="*/ 0 w 1308100"/>
                <a:gd name="connsiteY0" fmla="*/ 215900 h 215900"/>
                <a:gd name="connsiteX1" fmla="*/ 203200 w 1308100"/>
                <a:gd name="connsiteY1" fmla="*/ 0 h 215900"/>
                <a:gd name="connsiteX2" fmla="*/ 1308100 w 1308100"/>
                <a:gd name="connsiteY2" fmla="*/ 12700 h 215900"/>
                <a:gd name="connsiteX3" fmla="*/ 1308100 w 1308100"/>
                <a:gd name="connsiteY3" fmla="*/ 12700 h 215900"/>
              </a:gdLst>
              <a:ahLst/>
              <a:cxnLst>
                <a:cxn ang="0">
                  <a:pos x="connsiteX0" y="connsiteY0"/>
                </a:cxn>
                <a:cxn ang="0">
                  <a:pos x="connsiteX1" y="connsiteY1"/>
                </a:cxn>
                <a:cxn ang="0">
                  <a:pos x="connsiteX2" y="connsiteY2"/>
                </a:cxn>
                <a:cxn ang="0">
                  <a:pos x="connsiteX3" y="connsiteY3"/>
                </a:cxn>
              </a:cxnLst>
              <a:rect l="l" t="t" r="r" b="b"/>
              <a:pathLst>
                <a:path w="1308100" h="215900">
                  <a:moveTo>
                    <a:pt x="0" y="215900"/>
                  </a:moveTo>
                  <a:lnTo>
                    <a:pt x="203200" y="0"/>
                  </a:lnTo>
                  <a:lnTo>
                    <a:pt x="1308100" y="12700"/>
                  </a:lnTo>
                  <a:lnTo>
                    <a:pt x="1308100" y="12700"/>
                  </a:lnTo>
                </a:path>
              </a:pathLst>
            </a:custGeom>
            <a:noFill/>
            <a:ln>
              <a:solidFill>
                <a:schemeClr val="bg2">
                  <a:lumMod val="85000"/>
                </a:schemeClr>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dirty="0"/>
            </a:p>
          </p:txBody>
        </p:sp>
      </p:grpSp>
      <p:grpSp>
        <p:nvGrpSpPr>
          <p:cNvPr id="9" name="Group 8"/>
          <p:cNvGrpSpPr/>
          <p:nvPr/>
        </p:nvGrpSpPr>
        <p:grpSpPr>
          <a:xfrm>
            <a:off x="34039" y="5429766"/>
            <a:ext cx="4339109" cy="725869"/>
            <a:chOff x="34039" y="5429766"/>
            <a:chExt cx="4339109" cy="725869"/>
          </a:xfrm>
        </p:grpSpPr>
        <p:sp>
          <p:nvSpPr>
            <p:cNvPr id="22" name="TextBox 21"/>
            <p:cNvSpPr txBox="1"/>
            <p:nvPr/>
          </p:nvSpPr>
          <p:spPr>
            <a:xfrm>
              <a:off x="34039" y="5570859"/>
              <a:ext cx="3022600" cy="584776"/>
            </a:xfrm>
            <a:prstGeom prst="rect">
              <a:avLst/>
            </a:prstGeom>
            <a:noFill/>
          </p:spPr>
          <p:txBody>
            <a:bodyPr wrap="square" rtlCol="0">
              <a:spAutoFit/>
            </a:bodyPr>
            <a:lstStyle/>
            <a:p>
              <a:pPr lvl="0" algn="r">
                <a:spcBef>
                  <a:spcPts val="600"/>
                </a:spcBef>
              </a:pPr>
              <a:r>
                <a:rPr lang="en-US" sz="1600" dirty="0" smtClean="0">
                  <a:solidFill>
                    <a:srgbClr val="0096D6"/>
                  </a:solidFill>
                </a:rPr>
                <a:t>Simplicity -  </a:t>
              </a:r>
              <a:r>
                <a:rPr lang="en-US" sz="1600" dirty="0">
                  <a:solidFill>
                    <a:srgbClr val="0096D6"/>
                  </a:solidFill>
                </a:rPr>
                <a:t>E</a:t>
              </a:r>
              <a:r>
                <a:rPr lang="en-US" sz="1600" dirty="0" smtClean="0">
                  <a:solidFill>
                    <a:srgbClr val="0096D6"/>
                  </a:solidFill>
                </a:rPr>
                <a:t>asy </a:t>
              </a:r>
              <a:r>
                <a:rPr lang="en-US" sz="1600" dirty="0">
                  <a:solidFill>
                    <a:srgbClr val="0096D6"/>
                  </a:solidFill>
                </a:rPr>
                <a:t>to deploy, manage, operate, and scale </a:t>
              </a:r>
            </a:p>
          </p:txBody>
        </p:sp>
        <p:sp>
          <p:nvSpPr>
            <p:cNvPr id="26" name="Freeform 25"/>
            <p:cNvSpPr/>
            <p:nvPr/>
          </p:nvSpPr>
          <p:spPr>
            <a:xfrm flipH="1" flipV="1">
              <a:off x="3065048" y="5429766"/>
              <a:ext cx="1308100" cy="542330"/>
            </a:xfrm>
            <a:custGeom>
              <a:avLst/>
              <a:gdLst>
                <a:gd name="connsiteX0" fmla="*/ 0 w 1308100"/>
                <a:gd name="connsiteY0" fmla="*/ 215900 h 215900"/>
                <a:gd name="connsiteX1" fmla="*/ 203200 w 1308100"/>
                <a:gd name="connsiteY1" fmla="*/ 0 h 215900"/>
                <a:gd name="connsiteX2" fmla="*/ 1308100 w 1308100"/>
                <a:gd name="connsiteY2" fmla="*/ 12700 h 215900"/>
                <a:gd name="connsiteX3" fmla="*/ 1308100 w 1308100"/>
                <a:gd name="connsiteY3" fmla="*/ 12700 h 215900"/>
              </a:gdLst>
              <a:ahLst/>
              <a:cxnLst>
                <a:cxn ang="0">
                  <a:pos x="connsiteX0" y="connsiteY0"/>
                </a:cxn>
                <a:cxn ang="0">
                  <a:pos x="connsiteX1" y="connsiteY1"/>
                </a:cxn>
                <a:cxn ang="0">
                  <a:pos x="connsiteX2" y="connsiteY2"/>
                </a:cxn>
                <a:cxn ang="0">
                  <a:pos x="connsiteX3" y="connsiteY3"/>
                </a:cxn>
              </a:cxnLst>
              <a:rect l="l" t="t" r="r" b="b"/>
              <a:pathLst>
                <a:path w="1308100" h="215900">
                  <a:moveTo>
                    <a:pt x="0" y="215900"/>
                  </a:moveTo>
                  <a:lnTo>
                    <a:pt x="203200" y="0"/>
                  </a:lnTo>
                  <a:lnTo>
                    <a:pt x="1308100" y="12700"/>
                  </a:lnTo>
                  <a:lnTo>
                    <a:pt x="1308100" y="12700"/>
                  </a:lnTo>
                </a:path>
              </a:pathLst>
            </a:custGeom>
            <a:noFill/>
            <a:ln>
              <a:solidFill>
                <a:schemeClr val="bg2">
                  <a:lumMod val="85000"/>
                </a:schemeClr>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r"/>
              <a:endParaRPr lang="en-US" dirty="0"/>
            </a:p>
          </p:txBody>
        </p:sp>
      </p:grpSp>
      <p:grpSp>
        <p:nvGrpSpPr>
          <p:cNvPr id="6" name="Group 5"/>
          <p:cNvGrpSpPr/>
          <p:nvPr/>
        </p:nvGrpSpPr>
        <p:grpSpPr>
          <a:xfrm>
            <a:off x="5525673" y="3946504"/>
            <a:ext cx="3199227" cy="1077218"/>
            <a:chOff x="5525673" y="3946504"/>
            <a:chExt cx="3199227" cy="1077218"/>
          </a:xfrm>
        </p:grpSpPr>
        <p:sp>
          <p:nvSpPr>
            <p:cNvPr id="13" name="TextBox 12"/>
            <p:cNvSpPr txBox="1"/>
            <p:nvPr/>
          </p:nvSpPr>
          <p:spPr>
            <a:xfrm>
              <a:off x="6272799" y="3946504"/>
              <a:ext cx="2452101" cy="1077218"/>
            </a:xfrm>
            <a:prstGeom prst="rect">
              <a:avLst/>
            </a:prstGeom>
            <a:noFill/>
          </p:spPr>
          <p:txBody>
            <a:bodyPr wrap="square" rtlCol="0">
              <a:spAutoFit/>
            </a:bodyPr>
            <a:lstStyle/>
            <a:p>
              <a:pPr lvl="0">
                <a:spcBef>
                  <a:spcPts val="600"/>
                </a:spcBef>
              </a:pPr>
              <a:r>
                <a:rPr lang="en-US" sz="1600" dirty="0" smtClean="0">
                  <a:solidFill>
                    <a:srgbClr val="0096D6"/>
                  </a:solidFill>
                </a:rPr>
                <a:t>Ecosystem - Global </a:t>
              </a:r>
              <a:r>
                <a:rPr lang="en-US" sz="1600" dirty="0">
                  <a:solidFill>
                    <a:srgbClr val="0096D6"/>
                  </a:solidFill>
                </a:rPr>
                <a:t>network of trusted and highly skilled partners</a:t>
              </a:r>
            </a:p>
            <a:p>
              <a:endParaRPr lang="en-US" sz="1600" dirty="0"/>
            </a:p>
          </p:txBody>
        </p:sp>
        <p:cxnSp>
          <p:nvCxnSpPr>
            <p:cNvPr id="27" name="Straight Connector 26"/>
            <p:cNvCxnSpPr/>
            <p:nvPr/>
          </p:nvCxnSpPr>
          <p:spPr>
            <a:xfrm>
              <a:off x="5525673" y="4343400"/>
              <a:ext cx="747126" cy="0"/>
            </a:xfrm>
            <a:prstGeom prst="line">
              <a:avLst/>
            </a:prstGeom>
            <a:ln>
              <a:solidFill>
                <a:schemeClr val="bg2">
                  <a:lumMod val="85000"/>
                </a:schemeClr>
              </a:solidFill>
            </a:ln>
            <a:effectLst/>
          </p:spPr>
          <p:style>
            <a:lnRef idx="2">
              <a:schemeClr val="accent1"/>
            </a:lnRef>
            <a:fillRef idx="0">
              <a:schemeClr val="accent1"/>
            </a:fillRef>
            <a:effectRef idx="1">
              <a:schemeClr val="accent1"/>
            </a:effectRef>
            <a:fontRef idx="minor">
              <a:schemeClr val="tx1"/>
            </a:fontRef>
          </p:style>
        </p:cxnSp>
      </p:grpSp>
      <p:grpSp>
        <p:nvGrpSpPr>
          <p:cNvPr id="10" name="Group 9"/>
          <p:cNvGrpSpPr/>
          <p:nvPr/>
        </p:nvGrpSpPr>
        <p:grpSpPr>
          <a:xfrm>
            <a:off x="34039" y="3946504"/>
            <a:ext cx="3756823" cy="830997"/>
            <a:chOff x="34039" y="3946504"/>
            <a:chExt cx="3756823" cy="830997"/>
          </a:xfrm>
        </p:grpSpPr>
        <p:sp>
          <p:nvSpPr>
            <p:cNvPr id="21" name="TextBox 20"/>
            <p:cNvSpPr txBox="1"/>
            <p:nvPr/>
          </p:nvSpPr>
          <p:spPr>
            <a:xfrm>
              <a:off x="34039" y="3946504"/>
              <a:ext cx="3022600" cy="830997"/>
            </a:xfrm>
            <a:prstGeom prst="rect">
              <a:avLst/>
            </a:prstGeom>
            <a:noFill/>
          </p:spPr>
          <p:txBody>
            <a:bodyPr wrap="square" rtlCol="0">
              <a:spAutoFit/>
            </a:bodyPr>
            <a:lstStyle/>
            <a:p>
              <a:pPr lvl="0" algn="r">
                <a:spcBef>
                  <a:spcPts val="600"/>
                </a:spcBef>
              </a:pPr>
              <a:r>
                <a:rPr lang="en-US" sz="1600" dirty="0" smtClean="0">
                  <a:solidFill>
                    <a:srgbClr val="0096D6"/>
                  </a:solidFill>
                </a:rPr>
                <a:t>Flexible Deployment Options -  </a:t>
              </a:r>
              <a:r>
                <a:rPr lang="en-US" sz="1600" dirty="0">
                  <a:solidFill>
                    <a:srgbClr val="0096D6"/>
                  </a:solidFill>
                </a:rPr>
                <a:t>On-premises, </a:t>
              </a:r>
              <a:r>
                <a:rPr lang="en-US" sz="1600" dirty="0" smtClean="0">
                  <a:solidFill>
                    <a:srgbClr val="0096D6"/>
                  </a:solidFill>
                </a:rPr>
                <a:t>Managed Services, and Cloud </a:t>
              </a:r>
              <a:endParaRPr lang="en-US" sz="1600" dirty="0">
                <a:solidFill>
                  <a:srgbClr val="0096D6"/>
                </a:solidFill>
              </a:endParaRPr>
            </a:p>
          </p:txBody>
        </p:sp>
        <p:cxnSp>
          <p:nvCxnSpPr>
            <p:cNvPr id="28" name="Straight Connector 27"/>
            <p:cNvCxnSpPr/>
            <p:nvPr/>
          </p:nvCxnSpPr>
          <p:spPr>
            <a:xfrm>
              <a:off x="3043736" y="4343400"/>
              <a:ext cx="747126" cy="0"/>
            </a:xfrm>
            <a:prstGeom prst="line">
              <a:avLst/>
            </a:prstGeom>
            <a:ln>
              <a:solidFill>
                <a:schemeClr val="bg2">
                  <a:lumMod val="85000"/>
                </a:schemeClr>
              </a:solidFill>
            </a:ln>
            <a:effectLst/>
          </p:spPr>
          <p:style>
            <a:lnRef idx="2">
              <a:schemeClr val="accent1"/>
            </a:lnRef>
            <a:fillRef idx="0">
              <a:schemeClr val="accent1"/>
            </a:fillRef>
            <a:effectRef idx="1">
              <a:schemeClr val="accent1"/>
            </a:effectRef>
            <a:fontRef idx="minor">
              <a:schemeClr val="tx1"/>
            </a:fontRef>
          </p:style>
        </p:cxnSp>
      </p:grpSp>
      <p:pic>
        <p:nvPicPr>
          <p:cNvPr id="30" name="Picture 29" descr="Circle2.png"/>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3216765" y="2840027"/>
            <a:ext cx="2936970" cy="2942398"/>
          </a:xfrm>
          <a:prstGeom prst="rect">
            <a:avLst/>
          </a:prstGeom>
        </p:spPr>
      </p:pic>
    </p:spTree>
    <p:extLst>
      <p:ext uri="{BB962C8B-B14F-4D97-AF65-F5344CB8AC3E}">
        <p14:creationId xmlns:p14="http://schemas.microsoft.com/office/powerpoint/2010/main" val="2053810071"/>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nodeType="after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wheel(1)">
                                      <p:cBhvr>
                                        <p:cTn id="7" dur="2000"/>
                                        <p:tgtEl>
                                          <p:spTgt spid="30"/>
                                        </p:tgtEl>
                                      </p:cBhvr>
                                    </p:animEffect>
                                  </p:childTnLst>
                                </p:cTn>
                              </p:par>
                            </p:childTnLst>
                          </p:cTn>
                        </p:par>
                        <p:par>
                          <p:cTn id="8" fill="hold">
                            <p:stCondLst>
                              <p:cond delay="2000"/>
                            </p:stCondLst>
                            <p:childTnLst>
                              <p:par>
                                <p:cTn id="9" presetID="12" presetClass="entr" presetSubtype="2"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1000"/>
                                        <p:tgtEl>
                                          <p:spTgt spid="4"/>
                                        </p:tgtEl>
                                        <p:attrNameLst>
                                          <p:attrName>ppt_x</p:attrName>
                                        </p:attrNameLst>
                                      </p:cBhvr>
                                      <p:tavLst>
                                        <p:tav tm="0">
                                          <p:val>
                                            <p:strVal val="#ppt_x+#ppt_w*1.125000"/>
                                          </p:val>
                                        </p:tav>
                                        <p:tav tm="100000">
                                          <p:val>
                                            <p:strVal val="#ppt_x"/>
                                          </p:val>
                                        </p:tav>
                                      </p:tavLst>
                                    </p:anim>
                                    <p:animEffect transition="in" filter="wipe(left)">
                                      <p:cBhvr>
                                        <p:cTn id="12" dur="1000"/>
                                        <p:tgtEl>
                                          <p:spTgt spid="4"/>
                                        </p:tgtEl>
                                      </p:cBhvr>
                                    </p:animEffect>
                                  </p:childTnLst>
                                </p:cTn>
                              </p:par>
                              <p:par>
                                <p:cTn id="13" presetID="12" presetClass="entr" presetSubtype="8" fill="hold" nodeType="withEffect">
                                  <p:stCondLst>
                                    <p:cond delay="0"/>
                                  </p:stCondLst>
                                  <p:childTnLst>
                                    <p:set>
                                      <p:cBhvr>
                                        <p:cTn id="14" dur="1" fill="hold">
                                          <p:stCondLst>
                                            <p:cond delay="0"/>
                                          </p:stCondLst>
                                        </p:cTn>
                                        <p:tgtEl>
                                          <p:spTgt spid="5"/>
                                        </p:tgtEl>
                                        <p:attrNameLst>
                                          <p:attrName>style.visibility</p:attrName>
                                        </p:attrNameLst>
                                      </p:cBhvr>
                                      <p:to>
                                        <p:strVal val="visible"/>
                                      </p:to>
                                    </p:set>
                                    <p:anim calcmode="lin" valueType="num">
                                      <p:cBhvr additive="base">
                                        <p:cTn id="15" dur="1000"/>
                                        <p:tgtEl>
                                          <p:spTgt spid="5"/>
                                        </p:tgtEl>
                                        <p:attrNameLst>
                                          <p:attrName>ppt_x</p:attrName>
                                        </p:attrNameLst>
                                      </p:cBhvr>
                                      <p:tavLst>
                                        <p:tav tm="0">
                                          <p:val>
                                            <p:strVal val="#ppt_x-#ppt_w*1.125000"/>
                                          </p:val>
                                        </p:tav>
                                        <p:tav tm="100000">
                                          <p:val>
                                            <p:strVal val="#ppt_x"/>
                                          </p:val>
                                        </p:tav>
                                      </p:tavLst>
                                    </p:anim>
                                    <p:animEffect transition="in" filter="wipe(right)">
                                      <p:cBhvr>
                                        <p:cTn id="16" dur="1000"/>
                                        <p:tgtEl>
                                          <p:spTgt spid="5"/>
                                        </p:tgtEl>
                                      </p:cBhvr>
                                    </p:animEffect>
                                  </p:childTnLst>
                                </p:cTn>
                              </p:par>
                            </p:childTnLst>
                          </p:cTn>
                        </p:par>
                        <p:par>
                          <p:cTn id="17" fill="hold">
                            <p:stCondLst>
                              <p:cond delay="3000"/>
                            </p:stCondLst>
                            <p:childTnLst>
                              <p:par>
                                <p:cTn id="18" presetID="12" presetClass="entr" presetSubtype="2" fill="hold" nodeType="afterEffect">
                                  <p:stCondLst>
                                    <p:cond delay="0"/>
                                  </p:stCondLst>
                                  <p:childTnLst>
                                    <p:set>
                                      <p:cBhvr>
                                        <p:cTn id="19" dur="1" fill="hold">
                                          <p:stCondLst>
                                            <p:cond delay="0"/>
                                          </p:stCondLst>
                                        </p:cTn>
                                        <p:tgtEl>
                                          <p:spTgt spid="10"/>
                                        </p:tgtEl>
                                        <p:attrNameLst>
                                          <p:attrName>style.visibility</p:attrName>
                                        </p:attrNameLst>
                                      </p:cBhvr>
                                      <p:to>
                                        <p:strVal val="visible"/>
                                      </p:to>
                                    </p:set>
                                    <p:anim calcmode="lin" valueType="num">
                                      <p:cBhvr additive="base">
                                        <p:cTn id="20" dur="1000"/>
                                        <p:tgtEl>
                                          <p:spTgt spid="10"/>
                                        </p:tgtEl>
                                        <p:attrNameLst>
                                          <p:attrName>ppt_x</p:attrName>
                                        </p:attrNameLst>
                                      </p:cBhvr>
                                      <p:tavLst>
                                        <p:tav tm="0">
                                          <p:val>
                                            <p:strVal val="#ppt_x+#ppt_w*1.125000"/>
                                          </p:val>
                                        </p:tav>
                                        <p:tav tm="100000">
                                          <p:val>
                                            <p:strVal val="#ppt_x"/>
                                          </p:val>
                                        </p:tav>
                                      </p:tavLst>
                                    </p:anim>
                                    <p:animEffect transition="in" filter="wipe(left)">
                                      <p:cBhvr>
                                        <p:cTn id="21" dur="1000"/>
                                        <p:tgtEl>
                                          <p:spTgt spid="10"/>
                                        </p:tgtEl>
                                      </p:cBhvr>
                                    </p:animEffect>
                                  </p:childTnLst>
                                </p:cTn>
                              </p:par>
                              <p:par>
                                <p:cTn id="22" presetID="12" presetClass="entr" presetSubtype="8" fill="hold" nodeType="withEffect">
                                  <p:stCondLst>
                                    <p:cond delay="0"/>
                                  </p:stCondLst>
                                  <p:childTnLst>
                                    <p:set>
                                      <p:cBhvr>
                                        <p:cTn id="23" dur="1" fill="hold">
                                          <p:stCondLst>
                                            <p:cond delay="0"/>
                                          </p:stCondLst>
                                        </p:cTn>
                                        <p:tgtEl>
                                          <p:spTgt spid="6"/>
                                        </p:tgtEl>
                                        <p:attrNameLst>
                                          <p:attrName>style.visibility</p:attrName>
                                        </p:attrNameLst>
                                      </p:cBhvr>
                                      <p:to>
                                        <p:strVal val="visible"/>
                                      </p:to>
                                    </p:set>
                                    <p:anim calcmode="lin" valueType="num">
                                      <p:cBhvr additive="base">
                                        <p:cTn id="24" dur="1000"/>
                                        <p:tgtEl>
                                          <p:spTgt spid="6"/>
                                        </p:tgtEl>
                                        <p:attrNameLst>
                                          <p:attrName>ppt_x</p:attrName>
                                        </p:attrNameLst>
                                      </p:cBhvr>
                                      <p:tavLst>
                                        <p:tav tm="0">
                                          <p:val>
                                            <p:strVal val="#ppt_x-#ppt_w*1.125000"/>
                                          </p:val>
                                        </p:tav>
                                        <p:tav tm="100000">
                                          <p:val>
                                            <p:strVal val="#ppt_x"/>
                                          </p:val>
                                        </p:tav>
                                      </p:tavLst>
                                    </p:anim>
                                    <p:animEffect transition="in" filter="wipe(right)">
                                      <p:cBhvr>
                                        <p:cTn id="25" dur="1000"/>
                                        <p:tgtEl>
                                          <p:spTgt spid="6"/>
                                        </p:tgtEl>
                                      </p:cBhvr>
                                    </p:animEffect>
                                  </p:childTnLst>
                                </p:cTn>
                              </p:par>
                            </p:childTnLst>
                          </p:cTn>
                        </p:par>
                        <p:par>
                          <p:cTn id="26" fill="hold">
                            <p:stCondLst>
                              <p:cond delay="4000"/>
                            </p:stCondLst>
                            <p:childTnLst>
                              <p:par>
                                <p:cTn id="27" presetID="12" presetClass="entr" presetSubtype="2" fill="hold" nodeType="afterEffect">
                                  <p:stCondLst>
                                    <p:cond delay="0"/>
                                  </p:stCondLst>
                                  <p:childTnLst>
                                    <p:set>
                                      <p:cBhvr>
                                        <p:cTn id="28" dur="1" fill="hold">
                                          <p:stCondLst>
                                            <p:cond delay="0"/>
                                          </p:stCondLst>
                                        </p:cTn>
                                        <p:tgtEl>
                                          <p:spTgt spid="9"/>
                                        </p:tgtEl>
                                        <p:attrNameLst>
                                          <p:attrName>style.visibility</p:attrName>
                                        </p:attrNameLst>
                                      </p:cBhvr>
                                      <p:to>
                                        <p:strVal val="visible"/>
                                      </p:to>
                                    </p:set>
                                    <p:anim calcmode="lin" valueType="num">
                                      <p:cBhvr additive="base">
                                        <p:cTn id="29" dur="1000"/>
                                        <p:tgtEl>
                                          <p:spTgt spid="9"/>
                                        </p:tgtEl>
                                        <p:attrNameLst>
                                          <p:attrName>ppt_x</p:attrName>
                                        </p:attrNameLst>
                                      </p:cBhvr>
                                      <p:tavLst>
                                        <p:tav tm="0">
                                          <p:val>
                                            <p:strVal val="#ppt_x+#ppt_w*1.125000"/>
                                          </p:val>
                                        </p:tav>
                                        <p:tav tm="100000">
                                          <p:val>
                                            <p:strVal val="#ppt_x"/>
                                          </p:val>
                                        </p:tav>
                                      </p:tavLst>
                                    </p:anim>
                                    <p:animEffect transition="in" filter="wipe(left)">
                                      <p:cBhvr>
                                        <p:cTn id="30" dur="1000"/>
                                        <p:tgtEl>
                                          <p:spTgt spid="9"/>
                                        </p:tgtEl>
                                      </p:cBhvr>
                                    </p:animEffect>
                                  </p:childTnLst>
                                </p:cTn>
                              </p:par>
                              <p:par>
                                <p:cTn id="31" presetID="12" presetClass="entr" presetSubtype="8" fill="hold" nodeType="withEffect">
                                  <p:stCondLst>
                                    <p:cond delay="0"/>
                                  </p:stCondLst>
                                  <p:childTnLst>
                                    <p:set>
                                      <p:cBhvr>
                                        <p:cTn id="32" dur="1" fill="hold">
                                          <p:stCondLst>
                                            <p:cond delay="0"/>
                                          </p:stCondLst>
                                        </p:cTn>
                                        <p:tgtEl>
                                          <p:spTgt spid="8"/>
                                        </p:tgtEl>
                                        <p:attrNameLst>
                                          <p:attrName>style.visibility</p:attrName>
                                        </p:attrNameLst>
                                      </p:cBhvr>
                                      <p:to>
                                        <p:strVal val="visible"/>
                                      </p:to>
                                    </p:set>
                                    <p:anim calcmode="lin" valueType="num">
                                      <p:cBhvr additive="base">
                                        <p:cTn id="33" dur="1000"/>
                                        <p:tgtEl>
                                          <p:spTgt spid="8"/>
                                        </p:tgtEl>
                                        <p:attrNameLst>
                                          <p:attrName>ppt_x</p:attrName>
                                        </p:attrNameLst>
                                      </p:cBhvr>
                                      <p:tavLst>
                                        <p:tav tm="0">
                                          <p:val>
                                            <p:strVal val="#ppt_x-#ppt_w*1.125000"/>
                                          </p:val>
                                        </p:tav>
                                        <p:tav tm="100000">
                                          <p:val>
                                            <p:strVal val="#ppt_x"/>
                                          </p:val>
                                        </p:tav>
                                      </p:tavLst>
                                    </p:anim>
                                    <p:animEffect transition="in" filter="wipe(right)">
                                      <p:cBhvr>
                                        <p:cTn id="34"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20003x31B_MR.jpg"/>
          <p:cNvPicPr>
            <a:picLocks noChangeAspect="1"/>
          </p:cNvPicPr>
          <p:nvPr/>
        </p:nvPicPr>
        <p:blipFill rotWithShape="1">
          <a:blip r:embed="rId3" cstate="print">
            <a:extLst>
              <a:ext uri="{28A0092B-C50C-407E-A947-70E740481C1C}">
                <a14:useLocalDpi xmlns:a14="http://schemas.microsoft.com/office/drawing/2010/main"/>
              </a:ext>
            </a:extLst>
          </a:blip>
          <a:srcRect t="-3"/>
          <a:stretch/>
        </p:blipFill>
        <p:spPr>
          <a:xfrm>
            <a:off x="2" y="3"/>
            <a:ext cx="9143999" cy="6857999"/>
          </a:xfrm>
          <a:prstGeom prst="rect">
            <a:avLst/>
          </a:prstGeom>
        </p:spPr>
      </p:pic>
      <p:sp>
        <p:nvSpPr>
          <p:cNvPr id="5" name="Rectangle 4"/>
          <p:cNvSpPr>
            <a:spLocks noChangeArrowheads="1"/>
          </p:cNvSpPr>
          <p:nvPr/>
        </p:nvSpPr>
        <p:spPr bwMode="ltGray">
          <a:xfrm>
            <a:off x="265668" y="6591583"/>
            <a:ext cx="3420515" cy="169923"/>
          </a:xfrm>
          <a:prstGeom prst="rect">
            <a:avLst/>
          </a:prstGeom>
          <a:noFill/>
          <a:ln w="9525">
            <a:noFill/>
            <a:miter lim="800000"/>
            <a:headEnd/>
            <a:tailEnd/>
          </a:ln>
          <a:effectLst/>
        </p:spPr>
        <p:txBody>
          <a:bodyPr wrap="square" lIns="61601" tIns="30800" rIns="61601" bIns="30800" anchor="b" anchorCtr="0">
            <a:spAutoFit/>
          </a:bodyPr>
          <a:lstStyle/>
          <a:p>
            <a:pPr defTabSz="610872"/>
            <a:r>
              <a:rPr lang="en-US" sz="700" dirty="0" smtClean="0">
                <a:solidFill>
                  <a:srgbClr val="FFFFFF">
                    <a:lumMod val="50000"/>
                  </a:srgbClr>
                </a:solidFill>
                <a:latin typeface="Arial"/>
              </a:rPr>
              <a:t>C97-722470-00 © 2012 Cisco and/or its affiliates. All rights reserved.</a:t>
            </a:r>
            <a:endParaRPr lang="en-US" sz="700" dirty="0">
              <a:solidFill>
                <a:srgbClr val="FFFFFF">
                  <a:lumMod val="50000"/>
                </a:srgbClr>
              </a:solidFill>
              <a:latin typeface="Arial"/>
            </a:endParaRPr>
          </a:p>
        </p:txBody>
      </p:sp>
      <p:sp>
        <p:nvSpPr>
          <p:cNvPr id="6" name="Rectangle 5"/>
          <p:cNvSpPr>
            <a:spLocks noChangeArrowheads="1"/>
          </p:cNvSpPr>
          <p:nvPr/>
        </p:nvSpPr>
        <p:spPr bwMode="ltGray">
          <a:xfrm>
            <a:off x="7727754" y="6589849"/>
            <a:ext cx="847898" cy="169923"/>
          </a:xfrm>
          <a:prstGeom prst="rect">
            <a:avLst/>
          </a:prstGeom>
          <a:noFill/>
          <a:ln w="9525">
            <a:noFill/>
            <a:miter lim="800000"/>
            <a:headEnd/>
            <a:tailEnd/>
          </a:ln>
          <a:effectLst/>
        </p:spPr>
        <p:txBody>
          <a:bodyPr wrap="none" lIns="61601" tIns="30800" rIns="61601" bIns="30800" anchor="b">
            <a:spAutoFit/>
          </a:bodyPr>
          <a:lstStyle/>
          <a:p>
            <a:pPr algn="r" defTabSz="610872"/>
            <a:r>
              <a:rPr lang="en-US" sz="700" dirty="0">
                <a:solidFill>
                  <a:srgbClr val="C0C0C0"/>
                </a:solidFill>
                <a:latin typeface="Arial"/>
              </a:rPr>
              <a:t>Cisco Confidential</a:t>
            </a:r>
          </a:p>
        </p:txBody>
      </p:sp>
      <p:sp>
        <p:nvSpPr>
          <p:cNvPr id="7" name="Rectangle 7"/>
          <p:cNvSpPr>
            <a:spLocks noChangeArrowheads="1"/>
          </p:cNvSpPr>
          <p:nvPr/>
        </p:nvSpPr>
        <p:spPr bwMode="ltGray">
          <a:xfrm>
            <a:off x="8647254" y="6585745"/>
            <a:ext cx="234117" cy="169923"/>
          </a:xfrm>
          <a:prstGeom prst="rect">
            <a:avLst/>
          </a:prstGeom>
          <a:noFill/>
          <a:ln w="9525" algn="ctr">
            <a:noFill/>
            <a:miter lim="800000"/>
            <a:headEnd/>
            <a:tailEnd/>
          </a:ln>
          <a:effectLst/>
        </p:spPr>
        <p:txBody>
          <a:bodyPr wrap="none" lIns="61601" tIns="30800" rIns="61601" bIns="30800" anchor="b">
            <a:spAutoFit/>
          </a:bodyPr>
          <a:lstStyle/>
          <a:p>
            <a:pPr algn="r" defTabSz="610872"/>
            <a:fld id="{DFCF27A5-1A5B-48D3-A060-2758FFBB1ADD}" type="slidenum">
              <a:rPr lang="en-US" sz="700">
                <a:solidFill>
                  <a:srgbClr val="C0C0C0"/>
                </a:solidFill>
                <a:latin typeface="Arial"/>
              </a:rPr>
              <a:pPr algn="r" defTabSz="610872"/>
              <a:t>38</a:t>
            </a:fld>
            <a:endParaRPr lang="en-US" sz="700" dirty="0">
              <a:solidFill>
                <a:srgbClr val="C0C0C0"/>
              </a:solidFill>
              <a:latin typeface="Arial"/>
            </a:endParaRPr>
          </a:p>
        </p:txBody>
      </p:sp>
      <p:grpSp>
        <p:nvGrpSpPr>
          <p:cNvPr id="8" name="Group 38"/>
          <p:cNvGrpSpPr/>
          <p:nvPr/>
        </p:nvGrpSpPr>
        <p:grpSpPr>
          <a:xfrm>
            <a:off x="3609611" y="2882856"/>
            <a:ext cx="2029353" cy="1072860"/>
            <a:chOff x="609600" y="528537"/>
            <a:chExt cx="1444734" cy="763789"/>
          </a:xfrm>
          <a:solidFill>
            <a:schemeClr val="bg1"/>
          </a:solidFill>
        </p:grpSpPr>
        <p:sp>
          <p:nvSpPr>
            <p:cNvPr id="9" name="Rectangle 8"/>
            <p:cNvSpPr>
              <a:spLocks noChangeArrowheads="1"/>
            </p:cNvSpPr>
            <p:nvPr/>
          </p:nvSpPr>
          <p:spPr bwMode="black">
            <a:xfrm>
              <a:off x="1016578" y="1035681"/>
              <a:ext cx="65914" cy="249730"/>
            </a:xfrm>
            <a:prstGeom prst="rect">
              <a:avLst/>
            </a:prstGeom>
            <a:grpFill/>
            <a:ln w="9525">
              <a:noFill/>
              <a:miter lim="800000"/>
              <a:headEnd/>
              <a:tailEnd/>
            </a:ln>
          </p:spPr>
          <p:txBody>
            <a:bodyPr/>
            <a:lstStyle/>
            <a:p>
              <a:endParaRPr lang="en-US" dirty="0">
                <a:latin typeface="+mj-lt"/>
              </a:endParaRPr>
            </a:p>
          </p:txBody>
        </p:sp>
        <p:sp>
          <p:nvSpPr>
            <p:cNvPr id="10" name="Freeform 9"/>
            <p:cNvSpPr>
              <a:spLocks/>
            </p:cNvSpPr>
            <p:nvPr/>
          </p:nvSpPr>
          <p:spPr bwMode="black">
            <a:xfrm>
              <a:off x="1400563" y="1028765"/>
              <a:ext cx="190843" cy="263561"/>
            </a:xfrm>
            <a:custGeom>
              <a:avLst/>
              <a:gdLst/>
              <a:ahLst/>
              <a:cxnLst>
                <a:cxn ang="0">
                  <a:pos x="58" y="24"/>
                </a:cxn>
                <a:cxn ang="0">
                  <a:pos x="42" y="20"/>
                </a:cxn>
                <a:cxn ang="0">
                  <a:pos x="21" y="40"/>
                </a:cxn>
                <a:cxn ang="0">
                  <a:pos x="42" y="60"/>
                </a:cxn>
                <a:cxn ang="0">
                  <a:pos x="58" y="56"/>
                </a:cxn>
                <a:cxn ang="0">
                  <a:pos x="58" y="77"/>
                </a:cxn>
                <a:cxn ang="0">
                  <a:pos x="41" y="80"/>
                </a:cxn>
                <a:cxn ang="0">
                  <a:pos x="0" y="40"/>
                </a:cxn>
                <a:cxn ang="0">
                  <a:pos x="41" y="0"/>
                </a:cxn>
                <a:cxn ang="0">
                  <a:pos x="58" y="3"/>
                </a:cxn>
                <a:cxn ang="0">
                  <a:pos x="58" y="24"/>
                </a:cxn>
              </a:cxnLst>
              <a:rect l="0" t="0" r="r" b="b"/>
              <a:pathLst>
                <a:path w="58" h="80">
                  <a:moveTo>
                    <a:pt x="58" y="24"/>
                  </a:moveTo>
                  <a:cubicBezTo>
                    <a:pt x="58" y="23"/>
                    <a:pt x="51" y="20"/>
                    <a:pt x="42" y="20"/>
                  </a:cubicBezTo>
                  <a:cubicBezTo>
                    <a:pt x="30" y="20"/>
                    <a:pt x="21" y="28"/>
                    <a:pt x="21" y="40"/>
                  </a:cubicBezTo>
                  <a:cubicBezTo>
                    <a:pt x="21" y="51"/>
                    <a:pt x="29" y="60"/>
                    <a:pt x="42" y="60"/>
                  </a:cubicBezTo>
                  <a:cubicBezTo>
                    <a:pt x="51" y="60"/>
                    <a:pt x="57" y="57"/>
                    <a:pt x="58" y="56"/>
                  </a:cubicBezTo>
                  <a:cubicBezTo>
                    <a:pt x="58" y="77"/>
                    <a:pt x="58" y="77"/>
                    <a:pt x="58" y="77"/>
                  </a:cubicBezTo>
                  <a:cubicBezTo>
                    <a:pt x="56" y="78"/>
                    <a:pt x="49" y="80"/>
                    <a:pt x="41" y="80"/>
                  </a:cubicBezTo>
                  <a:cubicBezTo>
                    <a:pt x="19" y="80"/>
                    <a:pt x="0" y="65"/>
                    <a:pt x="0" y="40"/>
                  </a:cubicBezTo>
                  <a:cubicBezTo>
                    <a:pt x="0" y="17"/>
                    <a:pt x="17" y="0"/>
                    <a:pt x="41" y="0"/>
                  </a:cubicBezTo>
                  <a:cubicBezTo>
                    <a:pt x="50" y="0"/>
                    <a:pt x="56" y="3"/>
                    <a:pt x="58" y="3"/>
                  </a:cubicBezTo>
                  <a:lnTo>
                    <a:pt x="58" y="24"/>
                  </a:lnTo>
                  <a:close/>
                </a:path>
              </a:pathLst>
            </a:custGeom>
            <a:grpFill/>
            <a:ln w="9525">
              <a:noFill/>
              <a:round/>
              <a:headEnd/>
              <a:tailEnd/>
            </a:ln>
          </p:spPr>
          <p:txBody>
            <a:bodyPr/>
            <a:lstStyle/>
            <a:p>
              <a:endParaRPr lang="en-US" dirty="0">
                <a:latin typeface="+mj-lt"/>
              </a:endParaRPr>
            </a:p>
          </p:txBody>
        </p:sp>
        <p:sp>
          <p:nvSpPr>
            <p:cNvPr id="11" name="Freeform 10"/>
            <p:cNvSpPr>
              <a:spLocks/>
            </p:cNvSpPr>
            <p:nvPr/>
          </p:nvSpPr>
          <p:spPr bwMode="black">
            <a:xfrm>
              <a:off x="740661" y="1028765"/>
              <a:ext cx="190843" cy="263561"/>
            </a:xfrm>
            <a:custGeom>
              <a:avLst/>
              <a:gdLst/>
              <a:ahLst/>
              <a:cxnLst>
                <a:cxn ang="0">
                  <a:pos x="58" y="24"/>
                </a:cxn>
                <a:cxn ang="0">
                  <a:pos x="42" y="20"/>
                </a:cxn>
                <a:cxn ang="0">
                  <a:pos x="21" y="40"/>
                </a:cxn>
                <a:cxn ang="0">
                  <a:pos x="42" y="60"/>
                </a:cxn>
                <a:cxn ang="0">
                  <a:pos x="58" y="56"/>
                </a:cxn>
                <a:cxn ang="0">
                  <a:pos x="58" y="77"/>
                </a:cxn>
                <a:cxn ang="0">
                  <a:pos x="40" y="80"/>
                </a:cxn>
                <a:cxn ang="0">
                  <a:pos x="0" y="40"/>
                </a:cxn>
                <a:cxn ang="0">
                  <a:pos x="40" y="0"/>
                </a:cxn>
                <a:cxn ang="0">
                  <a:pos x="58" y="3"/>
                </a:cxn>
                <a:cxn ang="0">
                  <a:pos x="58" y="24"/>
                </a:cxn>
              </a:cxnLst>
              <a:rect l="0" t="0" r="r" b="b"/>
              <a:pathLst>
                <a:path w="58" h="80">
                  <a:moveTo>
                    <a:pt x="58" y="24"/>
                  </a:moveTo>
                  <a:cubicBezTo>
                    <a:pt x="57" y="23"/>
                    <a:pt x="51" y="20"/>
                    <a:pt x="42" y="20"/>
                  </a:cubicBezTo>
                  <a:cubicBezTo>
                    <a:pt x="29" y="20"/>
                    <a:pt x="21" y="28"/>
                    <a:pt x="21" y="40"/>
                  </a:cubicBezTo>
                  <a:cubicBezTo>
                    <a:pt x="21" y="51"/>
                    <a:pt x="29" y="60"/>
                    <a:pt x="42" y="60"/>
                  </a:cubicBezTo>
                  <a:cubicBezTo>
                    <a:pt x="51" y="60"/>
                    <a:pt x="57" y="57"/>
                    <a:pt x="58" y="56"/>
                  </a:cubicBezTo>
                  <a:cubicBezTo>
                    <a:pt x="58" y="77"/>
                    <a:pt x="58" y="77"/>
                    <a:pt x="58" y="77"/>
                  </a:cubicBezTo>
                  <a:cubicBezTo>
                    <a:pt x="56" y="78"/>
                    <a:pt x="49" y="80"/>
                    <a:pt x="40" y="80"/>
                  </a:cubicBezTo>
                  <a:cubicBezTo>
                    <a:pt x="19" y="80"/>
                    <a:pt x="0" y="65"/>
                    <a:pt x="0" y="40"/>
                  </a:cubicBezTo>
                  <a:cubicBezTo>
                    <a:pt x="0" y="17"/>
                    <a:pt x="17" y="0"/>
                    <a:pt x="40" y="0"/>
                  </a:cubicBezTo>
                  <a:cubicBezTo>
                    <a:pt x="49" y="0"/>
                    <a:pt x="56" y="3"/>
                    <a:pt x="58" y="3"/>
                  </a:cubicBezTo>
                  <a:lnTo>
                    <a:pt x="58" y="24"/>
                  </a:lnTo>
                  <a:close/>
                </a:path>
              </a:pathLst>
            </a:custGeom>
            <a:grpFill/>
            <a:ln w="9525">
              <a:noFill/>
              <a:round/>
              <a:headEnd/>
              <a:tailEnd/>
            </a:ln>
          </p:spPr>
          <p:txBody>
            <a:bodyPr/>
            <a:lstStyle/>
            <a:p>
              <a:endParaRPr lang="en-US" dirty="0">
                <a:latin typeface="+mj-lt"/>
              </a:endParaRPr>
            </a:p>
          </p:txBody>
        </p:sp>
        <p:sp>
          <p:nvSpPr>
            <p:cNvPr id="12" name="Freeform 11"/>
            <p:cNvSpPr>
              <a:spLocks noEditPoints="1"/>
            </p:cNvSpPr>
            <p:nvPr/>
          </p:nvSpPr>
          <p:spPr bwMode="black">
            <a:xfrm>
              <a:off x="1660385" y="1028765"/>
              <a:ext cx="262122" cy="263561"/>
            </a:xfrm>
            <a:custGeom>
              <a:avLst/>
              <a:gdLst/>
              <a:ahLst/>
              <a:cxnLst>
                <a:cxn ang="0">
                  <a:pos x="80" y="40"/>
                </a:cxn>
                <a:cxn ang="0">
                  <a:pos x="40" y="80"/>
                </a:cxn>
                <a:cxn ang="0">
                  <a:pos x="0" y="40"/>
                </a:cxn>
                <a:cxn ang="0">
                  <a:pos x="40" y="0"/>
                </a:cxn>
                <a:cxn ang="0">
                  <a:pos x="80" y="40"/>
                </a:cxn>
                <a:cxn ang="0">
                  <a:pos x="40" y="20"/>
                </a:cxn>
                <a:cxn ang="0">
                  <a:pos x="20" y="40"/>
                </a:cxn>
                <a:cxn ang="0">
                  <a:pos x="40" y="60"/>
                </a:cxn>
                <a:cxn ang="0">
                  <a:pos x="60" y="40"/>
                </a:cxn>
                <a:cxn ang="0">
                  <a:pos x="40" y="20"/>
                </a:cxn>
              </a:cxnLst>
              <a:rect l="0" t="0" r="r" b="b"/>
              <a:pathLst>
                <a:path w="80" h="80">
                  <a:moveTo>
                    <a:pt x="80" y="40"/>
                  </a:moveTo>
                  <a:cubicBezTo>
                    <a:pt x="80" y="62"/>
                    <a:pt x="64" y="80"/>
                    <a:pt x="40" y="80"/>
                  </a:cubicBezTo>
                  <a:cubicBezTo>
                    <a:pt x="16" y="80"/>
                    <a:pt x="0" y="62"/>
                    <a:pt x="0" y="40"/>
                  </a:cubicBezTo>
                  <a:cubicBezTo>
                    <a:pt x="0" y="18"/>
                    <a:pt x="16" y="0"/>
                    <a:pt x="40" y="0"/>
                  </a:cubicBezTo>
                  <a:cubicBezTo>
                    <a:pt x="64" y="0"/>
                    <a:pt x="80" y="18"/>
                    <a:pt x="80" y="40"/>
                  </a:cubicBezTo>
                  <a:moveTo>
                    <a:pt x="40" y="20"/>
                  </a:moveTo>
                  <a:cubicBezTo>
                    <a:pt x="29" y="20"/>
                    <a:pt x="20" y="29"/>
                    <a:pt x="20" y="40"/>
                  </a:cubicBezTo>
                  <a:cubicBezTo>
                    <a:pt x="20" y="51"/>
                    <a:pt x="29" y="60"/>
                    <a:pt x="40" y="60"/>
                  </a:cubicBezTo>
                  <a:cubicBezTo>
                    <a:pt x="51" y="60"/>
                    <a:pt x="60" y="51"/>
                    <a:pt x="60" y="40"/>
                  </a:cubicBezTo>
                  <a:cubicBezTo>
                    <a:pt x="60" y="29"/>
                    <a:pt x="51" y="20"/>
                    <a:pt x="40" y="20"/>
                  </a:cubicBezTo>
                </a:path>
              </a:pathLst>
            </a:custGeom>
            <a:grpFill/>
            <a:ln w="9525">
              <a:noFill/>
              <a:round/>
              <a:headEnd/>
              <a:tailEnd/>
            </a:ln>
          </p:spPr>
          <p:txBody>
            <a:bodyPr/>
            <a:lstStyle/>
            <a:p>
              <a:endParaRPr lang="en-US" dirty="0">
                <a:latin typeface="+mj-lt"/>
              </a:endParaRPr>
            </a:p>
          </p:txBody>
        </p:sp>
        <p:sp>
          <p:nvSpPr>
            <p:cNvPr id="13" name="Freeform 12"/>
            <p:cNvSpPr>
              <a:spLocks/>
            </p:cNvSpPr>
            <p:nvPr/>
          </p:nvSpPr>
          <p:spPr bwMode="black">
            <a:xfrm>
              <a:off x="1167566" y="1028765"/>
              <a:ext cx="170916" cy="263561"/>
            </a:xfrm>
            <a:custGeom>
              <a:avLst/>
              <a:gdLst/>
              <a:ahLst/>
              <a:cxnLst>
                <a:cxn ang="0">
                  <a:pos x="47" y="19"/>
                </a:cxn>
                <a:cxn ang="0">
                  <a:pos x="32" y="17"/>
                </a:cxn>
                <a:cxn ang="0">
                  <a:pos x="20" y="23"/>
                </a:cxn>
                <a:cxn ang="0">
                  <a:pos x="29" y="30"/>
                </a:cxn>
                <a:cxn ang="0">
                  <a:pos x="34" y="32"/>
                </a:cxn>
                <a:cxn ang="0">
                  <a:pos x="52" y="54"/>
                </a:cxn>
                <a:cxn ang="0">
                  <a:pos x="21" y="80"/>
                </a:cxn>
                <a:cxn ang="0">
                  <a:pos x="0" y="77"/>
                </a:cxn>
                <a:cxn ang="0">
                  <a:pos x="0" y="60"/>
                </a:cxn>
                <a:cxn ang="0">
                  <a:pos x="18" y="63"/>
                </a:cxn>
                <a:cxn ang="0">
                  <a:pos x="32" y="56"/>
                </a:cxn>
                <a:cxn ang="0">
                  <a:pos x="23" y="48"/>
                </a:cxn>
                <a:cxn ang="0">
                  <a:pos x="19" y="47"/>
                </a:cxn>
                <a:cxn ang="0">
                  <a:pos x="0" y="24"/>
                </a:cxn>
                <a:cxn ang="0">
                  <a:pos x="28" y="0"/>
                </a:cxn>
                <a:cxn ang="0">
                  <a:pos x="47" y="3"/>
                </a:cxn>
                <a:cxn ang="0">
                  <a:pos x="47" y="19"/>
                </a:cxn>
              </a:cxnLst>
              <a:rect l="0" t="0" r="r" b="b"/>
              <a:pathLst>
                <a:path w="52" h="80">
                  <a:moveTo>
                    <a:pt x="47" y="19"/>
                  </a:moveTo>
                  <a:cubicBezTo>
                    <a:pt x="47" y="19"/>
                    <a:pt x="38" y="17"/>
                    <a:pt x="32" y="17"/>
                  </a:cubicBezTo>
                  <a:cubicBezTo>
                    <a:pt x="24" y="17"/>
                    <a:pt x="20" y="19"/>
                    <a:pt x="20" y="23"/>
                  </a:cubicBezTo>
                  <a:cubicBezTo>
                    <a:pt x="20" y="28"/>
                    <a:pt x="26" y="29"/>
                    <a:pt x="29" y="30"/>
                  </a:cubicBezTo>
                  <a:cubicBezTo>
                    <a:pt x="34" y="32"/>
                    <a:pt x="34" y="32"/>
                    <a:pt x="34" y="32"/>
                  </a:cubicBezTo>
                  <a:cubicBezTo>
                    <a:pt x="47" y="36"/>
                    <a:pt x="52" y="45"/>
                    <a:pt x="52" y="54"/>
                  </a:cubicBezTo>
                  <a:cubicBezTo>
                    <a:pt x="52" y="73"/>
                    <a:pt x="35" y="80"/>
                    <a:pt x="21" y="80"/>
                  </a:cubicBezTo>
                  <a:cubicBezTo>
                    <a:pt x="10" y="80"/>
                    <a:pt x="1" y="78"/>
                    <a:pt x="0" y="77"/>
                  </a:cubicBezTo>
                  <a:cubicBezTo>
                    <a:pt x="0" y="60"/>
                    <a:pt x="0" y="60"/>
                    <a:pt x="0" y="60"/>
                  </a:cubicBezTo>
                  <a:cubicBezTo>
                    <a:pt x="2" y="60"/>
                    <a:pt x="10" y="63"/>
                    <a:pt x="18" y="63"/>
                  </a:cubicBezTo>
                  <a:cubicBezTo>
                    <a:pt x="28" y="63"/>
                    <a:pt x="32" y="60"/>
                    <a:pt x="32" y="56"/>
                  </a:cubicBezTo>
                  <a:cubicBezTo>
                    <a:pt x="32" y="52"/>
                    <a:pt x="28" y="49"/>
                    <a:pt x="23" y="48"/>
                  </a:cubicBezTo>
                  <a:cubicBezTo>
                    <a:pt x="22" y="48"/>
                    <a:pt x="21" y="47"/>
                    <a:pt x="19" y="47"/>
                  </a:cubicBezTo>
                  <a:cubicBezTo>
                    <a:pt x="9" y="43"/>
                    <a:pt x="0" y="37"/>
                    <a:pt x="0" y="24"/>
                  </a:cubicBezTo>
                  <a:cubicBezTo>
                    <a:pt x="0" y="10"/>
                    <a:pt x="10" y="0"/>
                    <a:pt x="28" y="0"/>
                  </a:cubicBezTo>
                  <a:cubicBezTo>
                    <a:pt x="37" y="0"/>
                    <a:pt x="46" y="3"/>
                    <a:pt x="47" y="3"/>
                  </a:cubicBezTo>
                  <a:lnTo>
                    <a:pt x="47" y="19"/>
                  </a:lnTo>
                  <a:close/>
                </a:path>
              </a:pathLst>
            </a:custGeom>
            <a:grpFill/>
            <a:ln w="9525">
              <a:noFill/>
              <a:round/>
              <a:headEnd/>
              <a:tailEnd/>
            </a:ln>
          </p:spPr>
          <p:txBody>
            <a:bodyPr/>
            <a:lstStyle/>
            <a:p>
              <a:endParaRPr lang="en-US" dirty="0">
                <a:latin typeface="+mj-lt"/>
              </a:endParaRPr>
            </a:p>
          </p:txBody>
        </p:sp>
        <p:sp>
          <p:nvSpPr>
            <p:cNvPr id="14" name="Freeform 13"/>
            <p:cNvSpPr>
              <a:spLocks/>
            </p:cNvSpPr>
            <p:nvPr/>
          </p:nvSpPr>
          <p:spPr bwMode="black">
            <a:xfrm>
              <a:off x="609600" y="732931"/>
              <a:ext cx="62081" cy="128323"/>
            </a:xfrm>
            <a:custGeom>
              <a:avLst/>
              <a:gdLst/>
              <a:ahLst/>
              <a:cxnLst>
                <a:cxn ang="0">
                  <a:pos x="19" y="10"/>
                </a:cxn>
                <a:cxn ang="0">
                  <a:pos x="10" y="0"/>
                </a:cxn>
                <a:cxn ang="0">
                  <a:pos x="0" y="10"/>
                </a:cxn>
                <a:cxn ang="0">
                  <a:pos x="0" y="30"/>
                </a:cxn>
                <a:cxn ang="0">
                  <a:pos x="10" y="39"/>
                </a:cxn>
                <a:cxn ang="0">
                  <a:pos x="19" y="30"/>
                </a:cxn>
                <a:cxn ang="0">
                  <a:pos x="19" y="10"/>
                </a:cxn>
              </a:cxnLst>
              <a:rect l="0" t="0" r="r" b="b"/>
              <a:pathLst>
                <a:path w="19" h="39">
                  <a:moveTo>
                    <a:pt x="19" y="10"/>
                  </a:moveTo>
                  <a:cubicBezTo>
                    <a:pt x="19" y="4"/>
                    <a:pt x="15" y="0"/>
                    <a:pt x="10" y="0"/>
                  </a:cubicBezTo>
                  <a:cubicBezTo>
                    <a:pt x="4" y="0"/>
                    <a:pt x="0" y="4"/>
                    <a:pt x="0" y="10"/>
                  </a:cubicBezTo>
                  <a:cubicBezTo>
                    <a:pt x="0" y="30"/>
                    <a:pt x="0" y="30"/>
                    <a:pt x="0" y="30"/>
                  </a:cubicBezTo>
                  <a:cubicBezTo>
                    <a:pt x="0" y="35"/>
                    <a:pt x="4" y="39"/>
                    <a:pt x="10" y="39"/>
                  </a:cubicBezTo>
                  <a:cubicBezTo>
                    <a:pt x="15" y="39"/>
                    <a:pt x="19" y="35"/>
                    <a:pt x="19" y="30"/>
                  </a:cubicBezTo>
                  <a:lnTo>
                    <a:pt x="19" y="10"/>
                  </a:lnTo>
                  <a:close/>
                </a:path>
              </a:pathLst>
            </a:custGeom>
            <a:grpFill/>
            <a:ln w="9525">
              <a:noFill/>
              <a:round/>
              <a:headEnd/>
              <a:tailEnd/>
            </a:ln>
          </p:spPr>
          <p:txBody>
            <a:bodyPr/>
            <a:lstStyle/>
            <a:p>
              <a:endParaRPr lang="en-US" dirty="0">
                <a:latin typeface="+mj-lt"/>
              </a:endParaRPr>
            </a:p>
          </p:txBody>
        </p:sp>
        <p:sp>
          <p:nvSpPr>
            <p:cNvPr id="15" name="Freeform 14"/>
            <p:cNvSpPr>
              <a:spLocks/>
            </p:cNvSpPr>
            <p:nvPr/>
          </p:nvSpPr>
          <p:spPr bwMode="black">
            <a:xfrm>
              <a:off x="783581" y="646870"/>
              <a:ext cx="62081" cy="214384"/>
            </a:xfrm>
            <a:custGeom>
              <a:avLst/>
              <a:gdLst/>
              <a:ahLst/>
              <a:cxnLst>
                <a:cxn ang="0">
                  <a:pos x="19" y="9"/>
                </a:cxn>
                <a:cxn ang="0">
                  <a:pos x="9" y="0"/>
                </a:cxn>
                <a:cxn ang="0">
                  <a:pos x="0" y="9"/>
                </a:cxn>
                <a:cxn ang="0">
                  <a:pos x="0" y="56"/>
                </a:cxn>
                <a:cxn ang="0">
                  <a:pos x="9" y="65"/>
                </a:cxn>
                <a:cxn ang="0">
                  <a:pos x="19" y="56"/>
                </a:cxn>
                <a:cxn ang="0">
                  <a:pos x="19" y="9"/>
                </a:cxn>
              </a:cxnLst>
              <a:rect l="0" t="0" r="r" b="b"/>
              <a:pathLst>
                <a:path w="19" h="65">
                  <a:moveTo>
                    <a:pt x="19" y="9"/>
                  </a:moveTo>
                  <a:cubicBezTo>
                    <a:pt x="19" y="4"/>
                    <a:pt x="14" y="0"/>
                    <a:pt x="9" y="0"/>
                  </a:cubicBezTo>
                  <a:cubicBezTo>
                    <a:pt x="4" y="0"/>
                    <a:pt x="0" y="4"/>
                    <a:pt x="0" y="9"/>
                  </a:cubicBezTo>
                  <a:cubicBezTo>
                    <a:pt x="0" y="56"/>
                    <a:pt x="0" y="56"/>
                    <a:pt x="0" y="56"/>
                  </a:cubicBezTo>
                  <a:cubicBezTo>
                    <a:pt x="0" y="61"/>
                    <a:pt x="4" y="65"/>
                    <a:pt x="9" y="65"/>
                  </a:cubicBezTo>
                  <a:cubicBezTo>
                    <a:pt x="14" y="65"/>
                    <a:pt x="19" y="61"/>
                    <a:pt x="19" y="56"/>
                  </a:cubicBezTo>
                  <a:lnTo>
                    <a:pt x="19" y="9"/>
                  </a:lnTo>
                  <a:close/>
                </a:path>
              </a:pathLst>
            </a:custGeom>
            <a:grpFill/>
            <a:ln w="9525">
              <a:noFill/>
              <a:round/>
              <a:headEnd/>
              <a:tailEnd/>
            </a:ln>
          </p:spPr>
          <p:txBody>
            <a:bodyPr/>
            <a:lstStyle/>
            <a:p>
              <a:endParaRPr lang="en-US" dirty="0">
                <a:latin typeface="+mj-lt"/>
              </a:endParaRPr>
            </a:p>
          </p:txBody>
        </p:sp>
        <p:sp>
          <p:nvSpPr>
            <p:cNvPr id="16" name="Freeform 15"/>
            <p:cNvSpPr>
              <a:spLocks/>
            </p:cNvSpPr>
            <p:nvPr/>
          </p:nvSpPr>
          <p:spPr bwMode="black">
            <a:xfrm>
              <a:off x="954497" y="528537"/>
              <a:ext cx="62081" cy="394958"/>
            </a:xfrm>
            <a:custGeom>
              <a:avLst/>
              <a:gdLst/>
              <a:ahLst/>
              <a:cxnLst>
                <a:cxn ang="0">
                  <a:pos x="19" y="9"/>
                </a:cxn>
                <a:cxn ang="0">
                  <a:pos x="10" y="0"/>
                </a:cxn>
                <a:cxn ang="0">
                  <a:pos x="0" y="9"/>
                </a:cxn>
                <a:cxn ang="0">
                  <a:pos x="0" y="111"/>
                </a:cxn>
                <a:cxn ang="0">
                  <a:pos x="10" y="120"/>
                </a:cxn>
                <a:cxn ang="0">
                  <a:pos x="19" y="111"/>
                </a:cxn>
                <a:cxn ang="0">
                  <a:pos x="19" y="9"/>
                </a:cxn>
              </a:cxnLst>
              <a:rect l="0" t="0" r="r" b="b"/>
              <a:pathLst>
                <a:path w="19" h="120">
                  <a:moveTo>
                    <a:pt x="19" y="9"/>
                  </a:moveTo>
                  <a:cubicBezTo>
                    <a:pt x="19" y="4"/>
                    <a:pt x="15" y="0"/>
                    <a:pt x="10" y="0"/>
                  </a:cubicBezTo>
                  <a:cubicBezTo>
                    <a:pt x="5" y="0"/>
                    <a:pt x="0" y="4"/>
                    <a:pt x="0" y="9"/>
                  </a:cubicBezTo>
                  <a:cubicBezTo>
                    <a:pt x="0" y="111"/>
                    <a:pt x="0" y="111"/>
                    <a:pt x="0" y="111"/>
                  </a:cubicBezTo>
                  <a:cubicBezTo>
                    <a:pt x="0" y="116"/>
                    <a:pt x="5" y="120"/>
                    <a:pt x="10" y="120"/>
                  </a:cubicBezTo>
                  <a:cubicBezTo>
                    <a:pt x="15" y="120"/>
                    <a:pt x="19" y="116"/>
                    <a:pt x="19" y="111"/>
                  </a:cubicBezTo>
                  <a:lnTo>
                    <a:pt x="19" y="9"/>
                  </a:lnTo>
                  <a:close/>
                </a:path>
              </a:pathLst>
            </a:custGeom>
            <a:grpFill/>
            <a:ln w="9525">
              <a:noFill/>
              <a:round/>
              <a:headEnd/>
              <a:tailEnd/>
            </a:ln>
          </p:spPr>
          <p:txBody>
            <a:bodyPr/>
            <a:lstStyle/>
            <a:p>
              <a:endParaRPr lang="en-US" dirty="0">
                <a:latin typeface="+mj-lt"/>
              </a:endParaRPr>
            </a:p>
          </p:txBody>
        </p:sp>
        <p:sp>
          <p:nvSpPr>
            <p:cNvPr id="17" name="Freeform 16"/>
            <p:cNvSpPr>
              <a:spLocks/>
            </p:cNvSpPr>
            <p:nvPr/>
          </p:nvSpPr>
          <p:spPr bwMode="black">
            <a:xfrm>
              <a:off x="1128478" y="646870"/>
              <a:ext cx="62081" cy="214384"/>
            </a:xfrm>
            <a:custGeom>
              <a:avLst/>
              <a:gdLst/>
              <a:ahLst/>
              <a:cxnLst>
                <a:cxn ang="0">
                  <a:pos x="19" y="9"/>
                </a:cxn>
                <a:cxn ang="0">
                  <a:pos x="9" y="0"/>
                </a:cxn>
                <a:cxn ang="0">
                  <a:pos x="0" y="9"/>
                </a:cxn>
                <a:cxn ang="0">
                  <a:pos x="0" y="56"/>
                </a:cxn>
                <a:cxn ang="0">
                  <a:pos x="9" y="65"/>
                </a:cxn>
                <a:cxn ang="0">
                  <a:pos x="19" y="56"/>
                </a:cxn>
                <a:cxn ang="0">
                  <a:pos x="19" y="9"/>
                </a:cxn>
              </a:cxnLst>
              <a:rect l="0" t="0" r="r" b="b"/>
              <a:pathLst>
                <a:path w="19" h="65">
                  <a:moveTo>
                    <a:pt x="19" y="9"/>
                  </a:moveTo>
                  <a:cubicBezTo>
                    <a:pt x="19" y="4"/>
                    <a:pt x="15" y="0"/>
                    <a:pt x="9" y="0"/>
                  </a:cubicBezTo>
                  <a:cubicBezTo>
                    <a:pt x="4" y="0"/>
                    <a:pt x="0" y="4"/>
                    <a:pt x="0" y="9"/>
                  </a:cubicBezTo>
                  <a:cubicBezTo>
                    <a:pt x="0" y="56"/>
                    <a:pt x="0" y="56"/>
                    <a:pt x="0" y="56"/>
                  </a:cubicBezTo>
                  <a:cubicBezTo>
                    <a:pt x="0" y="61"/>
                    <a:pt x="4" y="65"/>
                    <a:pt x="9" y="65"/>
                  </a:cubicBezTo>
                  <a:cubicBezTo>
                    <a:pt x="15" y="65"/>
                    <a:pt x="19" y="61"/>
                    <a:pt x="19" y="56"/>
                  </a:cubicBezTo>
                  <a:lnTo>
                    <a:pt x="19" y="9"/>
                  </a:lnTo>
                  <a:close/>
                </a:path>
              </a:pathLst>
            </a:custGeom>
            <a:grpFill/>
            <a:ln w="9525">
              <a:noFill/>
              <a:round/>
              <a:headEnd/>
              <a:tailEnd/>
            </a:ln>
          </p:spPr>
          <p:txBody>
            <a:bodyPr/>
            <a:lstStyle/>
            <a:p>
              <a:endParaRPr lang="en-US" dirty="0">
                <a:latin typeface="+mj-lt"/>
              </a:endParaRPr>
            </a:p>
          </p:txBody>
        </p:sp>
        <p:sp>
          <p:nvSpPr>
            <p:cNvPr id="18" name="Freeform 17"/>
            <p:cNvSpPr>
              <a:spLocks/>
            </p:cNvSpPr>
            <p:nvPr/>
          </p:nvSpPr>
          <p:spPr bwMode="black">
            <a:xfrm>
              <a:off x="1298627" y="732931"/>
              <a:ext cx="65914" cy="128323"/>
            </a:xfrm>
            <a:custGeom>
              <a:avLst/>
              <a:gdLst/>
              <a:ahLst/>
              <a:cxnLst>
                <a:cxn ang="0">
                  <a:pos x="20" y="10"/>
                </a:cxn>
                <a:cxn ang="0">
                  <a:pos x="10" y="0"/>
                </a:cxn>
                <a:cxn ang="0">
                  <a:pos x="0" y="10"/>
                </a:cxn>
                <a:cxn ang="0">
                  <a:pos x="0" y="30"/>
                </a:cxn>
                <a:cxn ang="0">
                  <a:pos x="10" y="39"/>
                </a:cxn>
                <a:cxn ang="0">
                  <a:pos x="20" y="30"/>
                </a:cxn>
                <a:cxn ang="0">
                  <a:pos x="20" y="10"/>
                </a:cxn>
              </a:cxnLst>
              <a:rect l="0" t="0" r="r" b="b"/>
              <a:pathLst>
                <a:path w="20" h="39">
                  <a:moveTo>
                    <a:pt x="20" y="10"/>
                  </a:moveTo>
                  <a:cubicBezTo>
                    <a:pt x="20" y="4"/>
                    <a:pt x="15" y="0"/>
                    <a:pt x="10" y="0"/>
                  </a:cubicBezTo>
                  <a:cubicBezTo>
                    <a:pt x="5" y="0"/>
                    <a:pt x="0" y="4"/>
                    <a:pt x="0" y="10"/>
                  </a:cubicBezTo>
                  <a:cubicBezTo>
                    <a:pt x="0" y="30"/>
                    <a:pt x="0" y="30"/>
                    <a:pt x="0" y="30"/>
                  </a:cubicBezTo>
                  <a:cubicBezTo>
                    <a:pt x="0" y="35"/>
                    <a:pt x="5" y="39"/>
                    <a:pt x="10" y="39"/>
                  </a:cubicBezTo>
                  <a:cubicBezTo>
                    <a:pt x="15" y="39"/>
                    <a:pt x="20" y="35"/>
                    <a:pt x="20" y="30"/>
                  </a:cubicBezTo>
                  <a:lnTo>
                    <a:pt x="20" y="10"/>
                  </a:lnTo>
                  <a:close/>
                </a:path>
              </a:pathLst>
            </a:custGeom>
            <a:grpFill/>
            <a:ln w="9525">
              <a:noFill/>
              <a:round/>
              <a:headEnd/>
              <a:tailEnd/>
            </a:ln>
          </p:spPr>
          <p:txBody>
            <a:bodyPr/>
            <a:lstStyle/>
            <a:p>
              <a:endParaRPr lang="en-US" dirty="0">
                <a:latin typeface="+mj-lt"/>
              </a:endParaRPr>
            </a:p>
          </p:txBody>
        </p:sp>
        <p:sp>
          <p:nvSpPr>
            <p:cNvPr id="19" name="Freeform 18"/>
            <p:cNvSpPr>
              <a:spLocks/>
            </p:cNvSpPr>
            <p:nvPr/>
          </p:nvSpPr>
          <p:spPr bwMode="black">
            <a:xfrm>
              <a:off x="1472608" y="646870"/>
              <a:ext cx="62848" cy="214384"/>
            </a:xfrm>
            <a:custGeom>
              <a:avLst/>
              <a:gdLst/>
              <a:ahLst/>
              <a:cxnLst>
                <a:cxn ang="0">
                  <a:pos x="19" y="9"/>
                </a:cxn>
                <a:cxn ang="0">
                  <a:pos x="10" y="0"/>
                </a:cxn>
                <a:cxn ang="0">
                  <a:pos x="0" y="9"/>
                </a:cxn>
                <a:cxn ang="0">
                  <a:pos x="0" y="56"/>
                </a:cxn>
                <a:cxn ang="0">
                  <a:pos x="10" y="65"/>
                </a:cxn>
                <a:cxn ang="0">
                  <a:pos x="19" y="56"/>
                </a:cxn>
                <a:cxn ang="0">
                  <a:pos x="19" y="9"/>
                </a:cxn>
              </a:cxnLst>
              <a:rect l="0" t="0" r="r" b="b"/>
              <a:pathLst>
                <a:path w="19" h="65">
                  <a:moveTo>
                    <a:pt x="19" y="9"/>
                  </a:moveTo>
                  <a:cubicBezTo>
                    <a:pt x="19" y="4"/>
                    <a:pt x="15" y="0"/>
                    <a:pt x="10" y="0"/>
                  </a:cubicBezTo>
                  <a:cubicBezTo>
                    <a:pt x="4" y="0"/>
                    <a:pt x="0" y="4"/>
                    <a:pt x="0" y="9"/>
                  </a:cubicBezTo>
                  <a:cubicBezTo>
                    <a:pt x="0" y="56"/>
                    <a:pt x="0" y="56"/>
                    <a:pt x="0" y="56"/>
                  </a:cubicBezTo>
                  <a:cubicBezTo>
                    <a:pt x="0" y="61"/>
                    <a:pt x="4" y="65"/>
                    <a:pt x="10" y="65"/>
                  </a:cubicBezTo>
                  <a:cubicBezTo>
                    <a:pt x="15" y="65"/>
                    <a:pt x="19" y="61"/>
                    <a:pt x="19" y="56"/>
                  </a:cubicBezTo>
                  <a:lnTo>
                    <a:pt x="19" y="9"/>
                  </a:lnTo>
                  <a:close/>
                </a:path>
              </a:pathLst>
            </a:custGeom>
            <a:grpFill/>
            <a:ln w="9525">
              <a:noFill/>
              <a:round/>
              <a:headEnd/>
              <a:tailEnd/>
            </a:ln>
          </p:spPr>
          <p:txBody>
            <a:bodyPr/>
            <a:lstStyle/>
            <a:p>
              <a:endParaRPr lang="en-US" dirty="0">
                <a:latin typeface="+mj-lt"/>
              </a:endParaRPr>
            </a:p>
          </p:txBody>
        </p:sp>
        <p:sp>
          <p:nvSpPr>
            <p:cNvPr id="20" name="Freeform 19"/>
            <p:cNvSpPr>
              <a:spLocks/>
            </p:cNvSpPr>
            <p:nvPr/>
          </p:nvSpPr>
          <p:spPr bwMode="black">
            <a:xfrm>
              <a:off x="1646590" y="528537"/>
              <a:ext cx="62848" cy="394958"/>
            </a:xfrm>
            <a:custGeom>
              <a:avLst/>
              <a:gdLst/>
              <a:ahLst/>
              <a:cxnLst>
                <a:cxn ang="0">
                  <a:pos x="19" y="9"/>
                </a:cxn>
                <a:cxn ang="0">
                  <a:pos x="9" y="0"/>
                </a:cxn>
                <a:cxn ang="0">
                  <a:pos x="0" y="9"/>
                </a:cxn>
                <a:cxn ang="0">
                  <a:pos x="0" y="111"/>
                </a:cxn>
                <a:cxn ang="0">
                  <a:pos x="9" y="120"/>
                </a:cxn>
                <a:cxn ang="0">
                  <a:pos x="19" y="111"/>
                </a:cxn>
                <a:cxn ang="0">
                  <a:pos x="19" y="9"/>
                </a:cxn>
              </a:cxnLst>
              <a:rect l="0" t="0" r="r" b="b"/>
              <a:pathLst>
                <a:path w="19" h="120">
                  <a:moveTo>
                    <a:pt x="19" y="9"/>
                  </a:moveTo>
                  <a:cubicBezTo>
                    <a:pt x="19" y="4"/>
                    <a:pt x="15" y="0"/>
                    <a:pt x="9" y="0"/>
                  </a:cubicBezTo>
                  <a:cubicBezTo>
                    <a:pt x="4" y="0"/>
                    <a:pt x="0" y="4"/>
                    <a:pt x="0" y="9"/>
                  </a:cubicBezTo>
                  <a:cubicBezTo>
                    <a:pt x="0" y="111"/>
                    <a:pt x="0" y="111"/>
                    <a:pt x="0" y="111"/>
                  </a:cubicBezTo>
                  <a:cubicBezTo>
                    <a:pt x="0" y="116"/>
                    <a:pt x="4" y="120"/>
                    <a:pt x="9" y="120"/>
                  </a:cubicBezTo>
                  <a:cubicBezTo>
                    <a:pt x="15" y="120"/>
                    <a:pt x="19" y="116"/>
                    <a:pt x="19" y="111"/>
                  </a:cubicBezTo>
                  <a:lnTo>
                    <a:pt x="19" y="9"/>
                  </a:lnTo>
                  <a:close/>
                </a:path>
              </a:pathLst>
            </a:custGeom>
            <a:grpFill/>
            <a:ln w="9525">
              <a:noFill/>
              <a:round/>
              <a:headEnd/>
              <a:tailEnd/>
            </a:ln>
          </p:spPr>
          <p:txBody>
            <a:bodyPr/>
            <a:lstStyle/>
            <a:p>
              <a:endParaRPr lang="en-US" dirty="0">
                <a:latin typeface="+mj-lt"/>
              </a:endParaRPr>
            </a:p>
          </p:txBody>
        </p:sp>
        <p:sp>
          <p:nvSpPr>
            <p:cNvPr id="21" name="Freeform 20"/>
            <p:cNvSpPr>
              <a:spLocks/>
            </p:cNvSpPr>
            <p:nvPr/>
          </p:nvSpPr>
          <p:spPr bwMode="black">
            <a:xfrm>
              <a:off x="1817505" y="646870"/>
              <a:ext cx="62848" cy="214384"/>
            </a:xfrm>
            <a:custGeom>
              <a:avLst/>
              <a:gdLst/>
              <a:ahLst/>
              <a:cxnLst>
                <a:cxn ang="0">
                  <a:pos x="19" y="9"/>
                </a:cxn>
                <a:cxn ang="0">
                  <a:pos x="10" y="0"/>
                </a:cxn>
                <a:cxn ang="0">
                  <a:pos x="0" y="9"/>
                </a:cxn>
                <a:cxn ang="0">
                  <a:pos x="0" y="56"/>
                </a:cxn>
                <a:cxn ang="0">
                  <a:pos x="10" y="65"/>
                </a:cxn>
                <a:cxn ang="0">
                  <a:pos x="19" y="56"/>
                </a:cxn>
                <a:cxn ang="0">
                  <a:pos x="19" y="9"/>
                </a:cxn>
              </a:cxnLst>
              <a:rect l="0" t="0" r="r" b="b"/>
              <a:pathLst>
                <a:path w="19" h="65">
                  <a:moveTo>
                    <a:pt x="19" y="9"/>
                  </a:moveTo>
                  <a:cubicBezTo>
                    <a:pt x="19" y="4"/>
                    <a:pt x="15" y="0"/>
                    <a:pt x="10" y="0"/>
                  </a:cubicBezTo>
                  <a:cubicBezTo>
                    <a:pt x="5" y="0"/>
                    <a:pt x="0" y="4"/>
                    <a:pt x="0" y="9"/>
                  </a:cubicBezTo>
                  <a:cubicBezTo>
                    <a:pt x="0" y="56"/>
                    <a:pt x="0" y="56"/>
                    <a:pt x="0" y="56"/>
                  </a:cubicBezTo>
                  <a:cubicBezTo>
                    <a:pt x="0" y="61"/>
                    <a:pt x="5" y="65"/>
                    <a:pt x="10" y="65"/>
                  </a:cubicBezTo>
                  <a:cubicBezTo>
                    <a:pt x="15" y="65"/>
                    <a:pt x="19" y="61"/>
                    <a:pt x="19" y="56"/>
                  </a:cubicBezTo>
                  <a:lnTo>
                    <a:pt x="19" y="9"/>
                  </a:lnTo>
                  <a:close/>
                </a:path>
              </a:pathLst>
            </a:custGeom>
            <a:grpFill/>
            <a:ln w="9525">
              <a:noFill/>
              <a:round/>
              <a:headEnd/>
              <a:tailEnd/>
            </a:ln>
          </p:spPr>
          <p:txBody>
            <a:bodyPr/>
            <a:lstStyle/>
            <a:p>
              <a:endParaRPr lang="en-US" dirty="0">
                <a:latin typeface="+mj-lt"/>
              </a:endParaRPr>
            </a:p>
          </p:txBody>
        </p:sp>
        <p:sp>
          <p:nvSpPr>
            <p:cNvPr id="22" name="Freeform 21"/>
            <p:cNvSpPr>
              <a:spLocks/>
            </p:cNvSpPr>
            <p:nvPr/>
          </p:nvSpPr>
          <p:spPr bwMode="black">
            <a:xfrm>
              <a:off x="1991486" y="732931"/>
              <a:ext cx="62848" cy="128323"/>
            </a:xfrm>
            <a:custGeom>
              <a:avLst/>
              <a:gdLst/>
              <a:ahLst/>
              <a:cxnLst>
                <a:cxn ang="0">
                  <a:pos x="19" y="10"/>
                </a:cxn>
                <a:cxn ang="0">
                  <a:pos x="9" y="0"/>
                </a:cxn>
                <a:cxn ang="0">
                  <a:pos x="0" y="10"/>
                </a:cxn>
                <a:cxn ang="0">
                  <a:pos x="0" y="30"/>
                </a:cxn>
                <a:cxn ang="0">
                  <a:pos x="9" y="39"/>
                </a:cxn>
                <a:cxn ang="0">
                  <a:pos x="19" y="30"/>
                </a:cxn>
                <a:cxn ang="0">
                  <a:pos x="19" y="10"/>
                </a:cxn>
              </a:cxnLst>
              <a:rect l="0" t="0" r="r" b="b"/>
              <a:pathLst>
                <a:path w="19" h="39">
                  <a:moveTo>
                    <a:pt x="19" y="10"/>
                  </a:moveTo>
                  <a:cubicBezTo>
                    <a:pt x="19" y="4"/>
                    <a:pt x="15" y="0"/>
                    <a:pt x="9" y="0"/>
                  </a:cubicBezTo>
                  <a:cubicBezTo>
                    <a:pt x="4" y="0"/>
                    <a:pt x="0" y="4"/>
                    <a:pt x="0" y="10"/>
                  </a:cubicBezTo>
                  <a:cubicBezTo>
                    <a:pt x="0" y="30"/>
                    <a:pt x="0" y="30"/>
                    <a:pt x="0" y="30"/>
                  </a:cubicBezTo>
                  <a:cubicBezTo>
                    <a:pt x="0" y="35"/>
                    <a:pt x="4" y="39"/>
                    <a:pt x="9" y="39"/>
                  </a:cubicBezTo>
                  <a:cubicBezTo>
                    <a:pt x="15" y="39"/>
                    <a:pt x="19" y="35"/>
                    <a:pt x="19" y="30"/>
                  </a:cubicBezTo>
                  <a:lnTo>
                    <a:pt x="19" y="10"/>
                  </a:lnTo>
                  <a:close/>
                </a:path>
              </a:pathLst>
            </a:custGeom>
            <a:grpFill/>
            <a:ln w="9525">
              <a:noFill/>
              <a:round/>
              <a:headEnd/>
              <a:tailEnd/>
            </a:ln>
          </p:spPr>
          <p:txBody>
            <a:bodyPr/>
            <a:lstStyle/>
            <a:p>
              <a:endParaRPr lang="en-US" dirty="0">
                <a:latin typeface="+mj-lt"/>
              </a:endParaRPr>
            </a:p>
          </p:txBody>
        </p:sp>
      </p:grpSp>
      <p:sp>
        <p:nvSpPr>
          <p:cNvPr id="3" name="Rectangle 2"/>
          <p:cNvSpPr/>
          <p:nvPr/>
        </p:nvSpPr>
        <p:spPr>
          <a:xfrm>
            <a:off x="112820" y="4590788"/>
            <a:ext cx="8918363" cy="623252"/>
          </a:xfrm>
          <a:prstGeom prst="rect">
            <a:avLst/>
          </a:prstGeom>
        </p:spPr>
        <p:txBody>
          <a:bodyPr wrap="square" lIns="68583" tIns="34292" rIns="68583" bIns="34292">
            <a:spAutoFit/>
          </a:bodyPr>
          <a:lstStyle/>
          <a:p>
            <a:pPr algn="ctr" defTabSz="685891"/>
            <a:r>
              <a:rPr lang="en-US" sz="3600" i="1" dirty="0" smtClean="0">
                <a:solidFill>
                  <a:srgbClr val="FFFFFF"/>
                </a:solidFill>
                <a:effectLst>
                  <a:outerShdw blurRad="38100" dist="38100" dir="2700000" algn="tl">
                    <a:srgbClr val="000000">
                      <a:alpha val="43137"/>
                    </a:srgbClr>
                  </a:outerShdw>
                </a:effectLst>
                <a:latin typeface="Arial"/>
              </a:rPr>
              <a:t>TOMORROW starts here.</a:t>
            </a:r>
            <a:endParaRPr lang="en-US" sz="3600" i="1" dirty="0">
              <a:solidFill>
                <a:srgbClr val="FFFFFF"/>
              </a:solidFill>
              <a:effectLst>
                <a:outerShdw blurRad="38100" dist="38100" dir="2700000" algn="tl">
                  <a:srgbClr val="000000">
                    <a:alpha val="43137"/>
                  </a:srgbClr>
                </a:outerShdw>
              </a:effectLst>
              <a:latin typeface="Arial"/>
            </a:endParaRPr>
          </a:p>
        </p:txBody>
      </p:sp>
      <p:sp>
        <p:nvSpPr>
          <p:cNvPr id="23" name="Rectangle 22"/>
          <p:cNvSpPr/>
          <p:nvPr/>
        </p:nvSpPr>
        <p:spPr>
          <a:xfrm>
            <a:off x="112819" y="5680751"/>
            <a:ext cx="8918363" cy="1177249"/>
          </a:xfrm>
          <a:prstGeom prst="rect">
            <a:avLst/>
          </a:prstGeom>
        </p:spPr>
        <p:txBody>
          <a:bodyPr wrap="square" lIns="68583" tIns="34292" rIns="68583" bIns="34292">
            <a:spAutoFit/>
          </a:bodyPr>
          <a:lstStyle/>
          <a:p>
            <a:pPr algn="ctr" defTabSz="685891"/>
            <a:r>
              <a:rPr lang="en-US" sz="3600" i="1" dirty="0" smtClean="0">
                <a:solidFill>
                  <a:srgbClr val="FFFFFF"/>
                </a:solidFill>
                <a:effectLst>
                  <a:outerShdw blurRad="38100" dist="38100" dir="2700000" algn="tl">
                    <a:srgbClr val="000000">
                      <a:alpha val="43137"/>
                    </a:srgbClr>
                  </a:outerShdw>
                </a:effectLst>
                <a:latin typeface="Arial"/>
                <a:hlinkClick r:id="rId4"/>
              </a:rPr>
              <a:t>www.cisco.com/go/midsize</a:t>
            </a:r>
            <a:endParaRPr lang="en-US" sz="3600" i="1" dirty="0" smtClean="0">
              <a:solidFill>
                <a:srgbClr val="FFFFFF"/>
              </a:solidFill>
              <a:effectLst>
                <a:outerShdw blurRad="38100" dist="38100" dir="2700000" algn="tl">
                  <a:srgbClr val="000000">
                    <a:alpha val="43137"/>
                  </a:srgbClr>
                </a:outerShdw>
              </a:effectLst>
              <a:latin typeface="Arial"/>
            </a:endParaRPr>
          </a:p>
          <a:p>
            <a:pPr algn="ctr" defTabSz="685891"/>
            <a:endParaRPr lang="en-US" sz="3600" i="1" dirty="0">
              <a:solidFill>
                <a:srgbClr val="FFFFFF"/>
              </a:solidFill>
              <a:effectLst>
                <a:outerShdw blurRad="38100" dist="38100" dir="2700000" algn="tl">
                  <a:srgbClr val="000000">
                    <a:alpha val="43137"/>
                  </a:srgbClr>
                </a:outerShdw>
              </a:effectLst>
              <a:latin typeface="Arial"/>
            </a:endParaRPr>
          </a:p>
        </p:txBody>
      </p:sp>
    </p:spTree>
    <p:extLst>
      <p:ext uri="{BB962C8B-B14F-4D97-AF65-F5344CB8AC3E}">
        <p14:creationId xmlns:p14="http://schemas.microsoft.com/office/powerpoint/2010/main" val="3644188551"/>
      </p:ext>
    </p:extLst>
  </p:cSld>
  <p:clrMapOvr>
    <a:masterClrMapping/>
  </p:clrMapOvr>
  <p:transition>
    <p:wipe dir="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BG2.jpg"/>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a:off x="0" y="1170534"/>
            <a:ext cx="8290740" cy="5687466"/>
          </a:xfrm>
          <a:prstGeom prst="rect">
            <a:avLst/>
          </a:prstGeom>
        </p:spPr>
      </p:pic>
      <p:sp>
        <p:nvSpPr>
          <p:cNvPr id="8" name="Rectangle 7"/>
          <p:cNvSpPr/>
          <p:nvPr/>
        </p:nvSpPr>
        <p:spPr>
          <a:xfrm>
            <a:off x="6324" y="1170534"/>
            <a:ext cx="9124976" cy="5687466"/>
          </a:xfrm>
          <a:prstGeom prst="rect">
            <a:avLst/>
          </a:prstGeom>
          <a:gradFill flip="none" rotWithShape="1">
            <a:gsLst>
              <a:gs pos="0">
                <a:srgbClr val="FFFFFF">
                  <a:alpha val="0"/>
                </a:srgbClr>
              </a:gs>
              <a:gs pos="47000">
                <a:schemeClr val="bg1">
                  <a:alpha val="97000"/>
                </a:schemeClr>
              </a:gs>
              <a:gs pos="60000">
                <a:schemeClr val="bg1"/>
              </a:gs>
            </a:gsLst>
            <a:lin ang="354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p>
        </p:txBody>
      </p:sp>
      <p:pic>
        <p:nvPicPr>
          <p:cNvPr id="3" name="Picture 2" descr="C2.png"/>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3784601" y="1612900"/>
            <a:ext cx="4956445" cy="4930798"/>
          </a:xfrm>
          <a:prstGeom prst="rect">
            <a:avLst/>
          </a:prstGeom>
        </p:spPr>
      </p:pic>
      <p:sp>
        <p:nvSpPr>
          <p:cNvPr id="11" name="Title 1"/>
          <p:cNvSpPr>
            <a:spLocks noGrp="1"/>
          </p:cNvSpPr>
          <p:nvPr>
            <p:ph type="title"/>
          </p:nvPr>
        </p:nvSpPr>
        <p:spPr>
          <a:xfrm>
            <a:off x="229702" y="202545"/>
            <a:ext cx="8588861" cy="838200"/>
          </a:xfrm>
        </p:spPr>
        <p:txBody>
          <a:bodyPr/>
          <a:lstStyle/>
          <a:p>
            <a:r>
              <a:rPr lang="en-US" sz="3200" dirty="0" smtClean="0">
                <a:solidFill>
                  <a:schemeClr val="bg1"/>
                </a:solidFill>
              </a:rPr>
              <a:t>Our World is Changing</a:t>
            </a:r>
            <a:endParaRPr lang="en-US" sz="3200" dirty="0">
              <a:solidFill>
                <a:schemeClr val="bg1"/>
              </a:solidFill>
            </a:endParaRPr>
          </a:p>
        </p:txBody>
      </p:sp>
      <p:sp>
        <p:nvSpPr>
          <p:cNvPr id="6" name="TextBox 5"/>
          <p:cNvSpPr txBox="1"/>
          <p:nvPr/>
        </p:nvSpPr>
        <p:spPr>
          <a:xfrm>
            <a:off x="355601" y="2904970"/>
            <a:ext cx="3225799" cy="1200328"/>
          </a:xfrm>
          <a:prstGeom prst="rect">
            <a:avLst/>
          </a:prstGeom>
          <a:noFill/>
        </p:spPr>
        <p:txBody>
          <a:bodyPr wrap="square" rtlCol="0">
            <a:spAutoFit/>
          </a:bodyPr>
          <a:lstStyle/>
          <a:p>
            <a:pPr marL="0" lvl="2"/>
            <a:r>
              <a:rPr lang="en-US" sz="2400" dirty="0"/>
              <a:t>All connected and talking to each other like never before</a:t>
            </a:r>
            <a:r>
              <a:rPr lang="en-US" sz="2400" dirty="0" smtClean="0"/>
              <a:t>.</a:t>
            </a:r>
            <a:endParaRPr lang="en-US" sz="2400" dirty="0"/>
          </a:p>
        </p:txBody>
      </p:sp>
      <p:pic>
        <p:nvPicPr>
          <p:cNvPr id="4" name="Picture 3" descr="L1.png"/>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4824748" y="2295370"/>
            <a:ext cx="1174750" cy="1193800"/>
          </a:xfrm>
          <a:prstGeom prst="rect">
            <a:avLst/>
          </a:prstGeom>
        </p:spPr>
      </p:pic>
      <p:pic>
        <p:nvPicPr>
          <p:cNvPr id="7" name="Picture 6" descr="L2.png"/>
          <p:cNvPicPr>
            <a:picLocks noChangeAspect="1"/>
          </p:cNvPicPr>
          <p:nvPr/>
        </p:nvPicPr>
        <p:blipFill>
          <a:blip r:embed="rId6">
            <a:extLst>
              <a:ext uri="{28A0092B-C50C-407E-A947-70E740481C1C}">
                <a14:useLocalDpi xmlns:a14="http://schemas.microsoft.com/office/drawing/2010/main"/>
              </a:ext>
            </a:extLst>
          </a:blip>
          <a:stretch>
            <a:fillRect/>
          </a:stretch>
        </p:blipFill>
        <p:spPr>
          <a:xfrm>
            <a:off x="6638809" y="3050116"/>
            <a:ext cx="1441450" cy="844550"/>
          </a:xfrm>
          <a:prstGeom prst="rect">
            <a:avLst/>
          </a:prstGeom>
        </p:spPr>
      </p:pic>
      <p:pic>
        <p:nvPicPr>
          <p:cNvPr id="13" name="Picture 12" descr="L3.png"/>
          <p:cNvPicPr>
            <a:picLocks noChangeAspect="1"/>
          </p:cNvPicPr>
          <p:nvPr/>
        </p:nvPicPr>
        <p:blipFill>
          <a:blip r:embed="rId7">
            <a:extLst>
              <a:ext uri="{28A0092B-C50C-407E-A947-70E740481C1C}">
                <a14:useLocalDpi xmlns:a14="http://schemas.microsoft.com/office/drawing/2010/main"/>
              </a:ext>
            </a:extLst>
          </a:blip>
          <a:stretch>
            <a:fillRect/>
          </a:stretch>
        </p:blipFill>
        <p:spPr>
          <a:xfrm>
            <a:off x="6457834" y="4409985"/>
            <a:ext cx="1219200" cy="1301750"/>
          </a:xfrm>
          <a:prstGeom prst="rect">
            <a:avLst/>
          </a:prstGeom>
        </p:spPr>
      </p:pic>
      <p:pic>
        <p:nvPicPr>
          <p:cNvPr id="14" name="Picture 13" descr="L4.png"/>
          <p:cNvPicPr>
            <a:picLocks noChangeAspect="1"/>
          </p:cNvPicPr>
          <p:nvPr/>
        </p:nvPicPr>
        <p:blipFill>
          <a:blip r:embed="rId8">
            <a:extLst>
              <a:ext uri="{28A0092B-C50C-407E-A947-70E740481C1C}">
                <a14:useLocalDpi xmlns:a14="http://schemas.microsoft.com/office/drawing/2010/main"/>
              </a:ext>
            </a:extLst>
          </a:blip>
          <a:stretch>
            <a:fillRect/>
          </a:stretch>
        </p:blipFill>
        <p:spPr>
          <a:xfrm>
            <a:off x="5180594" y="4622800"/>
            <a:ext cx="819150" cy="1587500"/>
          </a:xfrm>
          <a:prstGeom prst="rect">
            <a:avLst/>
          </a:prstGeom>
        </p:spPr>
      </p:pic>
      <p:pic>
        <p:nvPicPr>
          <p:cNvPr id="20" name="Picture 19" descr="L5.png"/>
          <p:cNvPicPr>
            <a:picLocks noChangeAspect="1"/>
          </p:cNvPicPr>
          <p:nvPr/>
        </p:nvPicPr>
        <p:blipFill>
          <a:blip r:embed="rId9">
            <a:extLst>
              <a:ext uri="{28A0092B-C50C-407E-A947-70E740481C1C}">
                <a14:useLocalDpi xmlns:a14="http://schemas.microsoft.com/office/drawing/2010/main"/>
              </a:ext>
            </a:extLst>
          </a:blip>
          <a:stretch>
            <a:fillRect/>
          </a:stretch>
        </p:blipFill>
        <p:spPr>
          <a:xfrm>
            <a:off x="165100" y="4054498"/>
            <a:ext cx="5854700" cy="146050"/>
          </a:xfrm>
          <a:prstGeom prst="rect">
            <a:avLst/>
          </a:prstGeom>
        </p:spPr>
      </p:pic>
      <p:pic>
        <p:nvPicPr>
          <p:cNvPr id="21" name="Picture 20" descr="D1.png"/>
          <p:cNvPicPr>
            <a:picLocks noChangeAspect="1"/>
          </p:cNvPicPr>
          <p:nvPr/>
        </p:nvPicPr>
        <p:blipFill>
          <a:blip r:embed="rId10">
            <a:extLst>
              <a:ext uri="{28A0092B-C50C-407E-A947-70E740481C1C}">
                <a14:useLocalDpi xmlns:a14="http://schemas.microsoft.com/office/drawing/2010/main"/>
              </a:ext>
            </a:extLst>
          </a:blip>
          <a:stretch>
            <a:fillRect/>
          </a:stretch>
        </p:blipFill>
        <p:spPr>
          <a:xfrm>
            <a:off x="5382684" y="1442359"/>
            <a:ext cx="1862419" cy="1508065"/>
          </a:xfrm>
          <a:prstGeom prst="rect">
            <a:avLst/>
          </a:prstGeom>
        </p:spPr>
      </p:pic>
      <p:pic>
        <p:nvPicPr>
          <p:cNvPr id="22" name="Picture 21" descr="D2.png"/>
          <p:cNvPicPr>
            <a:picLocks noChangeAspect="1"/>
          </p:cNvPicPr>
          <p:nvPr/>
        </p:nvPicPr>
        <p:blipFill>
          <a:blip r:embed="rId11">
            <a:extLst>
              <a:ext uri="{28A0092B-C50C-407E-A947-70E740481C1C}">
                <a14:useLocalDpi xmlns:a14="http://schemas.microsoft.com/office/drawing/2010/main"/>
              </a:ext>
            </a:extLst>
          </a:blip>
          <a:stretch>
            <a:fillRect/>
          </a:stretch>
        </p:blipFill>
        <p:spPr>
          <a:xfrm>
            <a:off x="7588251" y="3922059"/>
            <a:ext cx="1230312" cy="1138801"/>
          </a:xfrm>
          <a:prstGeom prst="rect">
            <a:avLst/>
          </a:prstGeom>
        </p:spPr>
      </p:pic>
      <p:pic>
        <p:nvPicPr>
          <p:cNvPr id="23" name="Picture 22" descr="D3.png"/>
          <p:cNvPicPr>
            <a:picLocks noChangeAspect="1"/>
          </p:cNvPicPr>
          <p:nvPr/>
        </p:nvPicPr>
        <p:blipFill rotWithShape="1">
          <a:blip r:embed="rId12" cstate="print">
            <a:extLst>
              <a:ext uri="{28A0092B-C50C-407E-A947-70E740481C1C}">
                <a14:useLocalDpi xmlns:a14="http://schemas.microsoft.com/office/drawing/2010/main"/>
              </a:ext>
            </a:extLst>
          </a:blip>
          <a:srcRect/>
          <a:stretch/>
        </p:blipFill>
        <p:spPr>
          <a:xfrm>
            <a:off x="2534766" y="4200549"/>
            <a:ext cx="1249835" cy="1177812"/>
          </a:xfrm>
          <a:prstGeom prst="rect">
            <a:avLst/>
          </a:prstGeom>
        </p:spPr>
      </p:pic>
      <p:grpSp>
        <p:nvGrpSpPr>
          <p:cNvPr id="27" name="Group 26"/>
          <p:cNvGrpSpPr/>
          <p:nvPr/>
        </p:nvGrpSpPr>
        <p:grpSpPr>
          <a:xfrm>
            <a:off x="3903998" y="1333500"/>
            <a:ext cx="1155700" cy="1193800"/>
            <a:chOff x="4000254" y="1460500"/>
            <a:chExt cx="1155700" cy="1193800"/>
          </a:xfrm>
        </p:grpSpPr>
        <p:pic>
          <p:nvPicPr>
            <p:cNvPr id="15" name="Picture 14" descr="P1.png"/>
            <p:cNvPicPr>
              <a:picLocks noChangeAspect="1"/>
            </p:cNvPicPr>
            <p:nvPr/>
          </p:nvPicPr>
          <p:blipFill>
            <a:blip r:embed="rId13">
              <a:extLst>
                <a:ext uri="{28A0092B-C50C-407E-A947-70E740481C1C}">
                  <a14:useLocalDpi xmlns:a14="http://schemas.microsoft.com/office/drawing/2010/main"/>
                </a:ext>
              </a:extLst>
            </a:blip>
            <a:stretch>
              <a:fillRect/>
            </a:stretch>
          </p:blipFill>
          <p:spPr>
            <a:xfrm>
              <a:off x="4000254" y="1460500"/>
              <a:ext cx="1155700" cy="1193800"/>
            </a:xfrm>
            <a:prstGeom prst="rect">
              <a:avLst/>
            </a:prstGeom>
          </p:spPr>
        </p:pic>
        <p:sp>
          <p:nvSpPr>
            <p:cNvPr id="26" name="TextBox 25"/>
            <p:cNvSpPr txBox="1"/>
            <p:nvPr/>
          </p:nvSpPr>
          <p:spPr>
            <a:xfrm>
              <a:off x="4157493" y="1849526"/>
              <a:ext cx="743701" cy="307777"/>
            </a:xfrm>
            <a:prstGeom prst="rect">
              <a:avLst/>
            </a:prstGeom>
            <a:noFill/>
          </p:spPr>
          <p:txBody>
            <a:bodyPr wrap="none" rtlCol="0">
              <a:spAutoFit/>
            </a:bodyPr>
            <a:lstStyle/>
            <a:p>
              <a:r>
                <a:rPr lang="en-US" sz="1400" dirty="0">
                  <a:solidFill>
                    <a:srgbClr val="FFFFFF"/>
                  </a:solidFill>
                </a:rPr>
                <a:t>People</a:t>
              </a:r>
            </a:p>
          </p:txBody>
        </p:sp>
      </p:grpSp>
      <p:grpSp>
        <p:nvGrpSpPr>
          <p:cNvPr id="32" name="Group 31"/>
          <p:cNvGrpSpPr/>
          <p:nvPr/>
        </p:nvGrpSpPr>
        <p:grpSpPr>
          <a:xfrm>
            <a:off x="7842251" y="2167466"/>
            <a:ext cx="1289050" cy="1041400"/>
            <a:chOff x="7511934" y="2384270"/>
            <a:chExt cx="1289050" cy="1041400"/>
          </a:xfrm>
        </p:grpSpPr>
        <p:pic>
          <p:nvPicPr>
            <p:cNvPr id="16" name="Picture 15" descr="P2.png"/>
            <p:cNvPicPr>
              <a:picLocks noChangeAspect="1"/>
            </p:cNvPicPr>
            <p:nvPr/>
          </p:nvPicPr>
          <p:blipFill>
            <a:blip r:embed="rId14">
              <a:extLst>
                <a:ext uri="{28A0092B-C50C-407E-A947-70E740481C1C}">
                  <a14:useLocalDpi xmlns:a14="http://schemas.microsoft.com/office/drawing/2010/main"/>
                </a:ext>
              </a:extLst>
            </a:blip>
            <a:stretch>
              <a:fillRect/>
            </a:stretch>
          </p:blipFill>
          <p:spPr>
            <a:xfrm>
              <a:off x="7511934" y="2384270"/>
              <a:ext cx="1289050" cy="1041400"/>
            </a:xfrm>
            <a:prstGeom prst="rect">
              <a:avLst/>
            </a:prstGeom>
          </p:spPr>
        </p:pic>
        <p:sp>
          <p:nvSpPr>
            <p:cNvPr id="29" name="TextBox 28"/>
            <p:cNvSpPr txBox="1"/>
            <p:nvPr/>
          </p:nvSpPr>
          <p:spPr>
            <a:xfrm>
              <a:off x="7848600" y="2781300"/>
              <a:ext cx="833206" cy="307777"/>
            </a:xfrm>
            <a:prstGeom prst="rect">
              <a:avLst/>
            </a:prstGeom>
            <a:noFill/>
          </p:spPr>
          <p:txBody>
            <a:bodyPr wrap="none" rtlCol="0">
              <a:spAutoFit/>
            </a:bodyPr>
            <a:lstStyle/>
            <a:p>
              <a:r>
                <a:rPr lang="en-US" sz="1400" dirty="0">
                  <a:solidFill>
                    <a:srgbClr val="FFFFFF"/>
                  </a:solidFill>
                </a:rPr>
                <a:t>Process</a:t>
              </a:r>
            </a:p>
          </p:txBody>
        </p:sp>
      </p:grpSp>
      <p:grpSp>
        <p:nvGrpSpPr>
          <p:cNvPr id="33" name="Group 32"/>
          <p:cNvGrpSpPr/>
          <p:nvPr/>
        </p:nvGrpSpPr>
        <p:grpSpPr>
          <a:xfrm>
            <a:off x="7245104" y="5279935"/>
            <a:ext cx="1187450" cy="1162050"/>
            <a:chOff x="7245104" y="5279935"/>
            <a:chExt cx="1187450" cy="1162050"/>
          </a:xfrm>
        </p:grpSpPr>
        <p:pic>
          <p:nvPicPr>
            <p:cNvPr id="17" name="Picture 16" descr="P3.png"/>
            <p:cNvPicPr>
              <a:picLocks noChangeAspect="1"/>
            </p:cNvPicPr>
            <p:nvPr/>
          </p:nvPicPr>
          <p:blipFill>
            <a:blip r:embed="rId15">
              <a:extLst>
                <a:ext uri="{28A0092B-C50C-407E-A947-70E740481C1C}">
                  <a14:useLocalDpi xmlns:a14="http://schemas.microsoft.com/office/drawing/2010/main"/>
                </a:ext>
              </a:extLst>
            </a:blip>
            <a:stretch>
              <a:fillRect/>
            </a:stretch>
          </p:blipFill>
          <p:spPr>
            <a:xfrm>
              <a:off x="7245104" y="5279935"/>
              <a:ext cx="1187450" cy="1162050"/>
            </a:xfrm>
            <a:prstGeom prst="rect">
              <a:avLst/>
            </a:prstGeom>
          </p:spPr>
        </p:pic>
        <p:sp>
          <p:nvSpPr>
            <p:cNvPr id="30" name="TextBox 29"/>
            <p:cNvSpPr txBox="1"/>
            <p:nvPr/>
          </p:nvSpPr>
          <p:spPr>
            <a:xfrm>
              <a:off x="7586402" y="5711735"/>
              <a:ext cx="563901" cy="307777"/>
            </a:xfrm>
            <a:prstGeom prst="rect">
              <a:avLst/>
            </a:prstGeom>
            <a:noFill/>
          </p:spPr>
          <p:txBody>
            <a:bodyPr wrap="none" rtlCol="0">
              <a:spAutoFit/>
            </a:bodyPr>
            <a:lstStyle/>
            <a:p>
              <a:r>
                <a:rPr lang="en-US" sz="1400" dirty="0" smtClean="0">
                  <a:solidFill>
                    <a:srgbClr val="FFFFFF"/>
                  </a:solidFill>
                </a:rPr>
                <a:t>Data</a:t>
              </a:r>
              <a:endParaRPr lang="en-US" sz="1400" dirty="0">
                <a:solidFill>
                  <a:srgbClr val="FFFFFF"/>
                </a:solidFill>
              </a:endParaRPr>
            </a:p>
          </p:txBody>
        </p:sp>
      </p:grpSp>
      <p:grpSp>
        <p:nvGrpSpPr>
          <p:cNvPr id="34" name="Group 33"/>
          <p:cNvGrpSpPr/>
          <p:nvPr/>
        </p:nvGrpSpPr>
        <p:grpSpPr>
          <a:xfrm>
            <a:off x="4641604" y="5505450"/>
            <a:ext cx="1003300" cy="1352550"/>
            <a:chOff x="4641604" y="5505450"/>
            <a:chExt cx="1003300" cy="1352550"/>
          </a:xfrm>
        </p:grpSpPr>
        <p:pic>
          <p:nvPicPr>
            <p:cNvPr id="18" name="Picture 17" descr="P4.png"/>
            <p:cNvPicPr>
              <a:picLocks noChangeAspect="1"/>
            </p:cNvPicPr>
            <p:nvPr/>
          </p:nvPicPr>
          <p:blipFill>
            <a:blip r:embed="rId16">
              <a:extLst>
                <a:ext uri="{28A0092B-C50C-407E-A947-70E740481C1C}">
                  <a14:useLocalDpi xmlns:a14="http://schemas.microsoft.com/office/drawing/2010/main"/>
                </a:ext>
              </a:extLst>
            </a:blip>
            <a:stretch>
              <a:fillRect/>
            </a:stretch>
          </p:blipFill>
          <p:spPr>
            <a:xfrm>
              <a:off x="4641604" y="5505450"/>
              <a:ext cx="1003300" cy="1352550"/>
            </a:xfrm>
            <a:prstGeom prst="rect">
              <a:avLst/>
            </a:prstGeom>
          </p:spPr>
        </p:pic>
        <p:sp>
          <p:nvSpPr>
            <p:cNvPr id="31" name="TextBox 30"/>
            <p:cNvSpPr txBox="1"/>
            <p:nvPr/>
          </p:nvSpPr>
          <p:spPr>
            <a:xfrm>
              <a:off x="4776372" y="6134208"/>
              <a:ext cx="723538" cy="307777"/>
            </a:xfrm>
            <a:prstGeom prst="rect">
              <a:avLst/>
            </a:prstGeom>
            <a:noFill/>
          </p:spPr>
          <p:txBody>
            <a:bodyPr wrap="none" rtlCol="0">
              <a:spAutoFit/>
            </a:bodyPr>
            <a:lstStyle/>
            <a:p>
              <a:r>
                <a:rPr lang="en-US" sz="1400" dirty="0" smtClean="0">
                  <a:solidFill>
                    <a:srgbClr val="FFFFFF"/>
                  </a:solidFill>
                </a:rPr>
                <a:t>Things</a:t>
              </a:r>
              <a:endParaRPr lang="en-US" sz="1400" dirty="0">
                <a:solidFill>
                  <a:srgbClr val="FFFFFF"/>
                </a:solidFill>
              </a:endParaRPr>
            </a:p>
          </p:txBody>
        </p:sp>
      </p:grpSp>
      <p:pic>
        <p:nvPicPr>
          <p:cNvPr id="2" name="Picture 1" descr="C1.png"/>
          <p:cNvPicPr>
            <a:picLocks noChangeAspect="1"/>
          </p:cNvPicPr>
          <p:nvPr/>
        </p:nvPicPr>
        <p:blipFill>
          <a:blip r:embed="rId17">
            <a:extLst>
              <a:ext uri="{28A0092B-C50C-407E-A947-70E740481C1C}">
                <a14:useLocalDpi xmlns:a14="http://schemas.microsoft.com/office/drawing/2010/main"/>
              </a:ext>
            </a:extLst>
          </a:blip>
          <a:stretch>
            <a:fillRect/>
          </a:stretch>
        </p:blipFill>
        <p:spPr>
          <a:xfrm>
            <a:off x="4990094" y="2800395"/>
            <a:ext cx="2483740" cy="2559005"/>
          </a:xfrm>
          <a:prstGeom prst="rect">
            <a:avLst/>
          </a:prstGeom>
        </p:spPr>
      </p:pic>
      <p:cxnSp>
        <p:nvCxnSpPr>
          <p:cNvPr id="35" name="Straight Connector 34"/>
          <p:cNvCxnSpPr/>
          <p:nvPr/>
        </p:nvCxnSpPr>
        <p:spPr>
          <a:xfrm>
            <a:off x="6323" y="1171512"/>
            <a:ext cx="9144000" cy="0"/>
          </a:xfrm>
          <a:prstGeom prst="line">
            <a:avLst/>
          </a:prstGeom>
          <a:ln>
            <a:gradFill flip="none" rotWithShape="1">
              <a:gsLst>
                <a:gs pos="0">
                  <a:srgbClr val="000000"/>
                </a:gs>
                <a:gs pos="100000">
                  <a:srgbClr val="000000"/>
                </a:gs>
                <a:gs pos="20000">
                  <a:schemeClr val="bg1">
                    <a:lumMod val="75000"/>
                  </a:schemeClr>
                </a:gs>
                <a:gs pos="80000">
                  <a:schemeClr val="bg1">
                    <a:lumMod val="75000"/>
                  </a:schemeClr>
                </a:gs>
                <a:gs pos="51000">
                  <a:schemeClr val="bg1"/>
                </a:gs>
              </a:gsLst>
              <a:lin ang="0" scaled="1"/>
              <a:tileRect/>
            </a:gra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346422800"/>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2"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heel(2)">
                                      <p:cBhvr>
                                        <p:cTn id="7" dur="2000"/>
                                        <p:tgtEl>
                                          <p:spTgt spid="2"/>
                                        </p:tgtEl>
                                      </p:cBhvr>
                                    </p:animEffect>
                                  </p:childTnLst>
                                </p:cTn>
                              </p:par>
                            </p:childTnLst>
                          </p:cTn>
                        </p:par>
                        <p:par>
                          <p:cTn id="8" fill="hold">
                            <p:stCondLst>
                              <p:cond delay="2000"/>
                            </p:stCondLst>
                            <p:childTnLst>
                              <p:par>
                                <p:cTn id="9" presetID="21" presetClass="entr" presetSubtype="1"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wheel(1)">
                                      <p:cBhvr>
                                        <p:cTn id="11" dur="1000"/>
                                        <p:tgtEl>
                                          <p:spTgt spid="3"/>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27"/>
                                        </p:tgtEl>
                                        <p:attrNameLst>
                                          <p:attrName>style.visibility</p:attrName>
                                        </p:attrNameLst>
                                      </p:cBhvr>
                                      <p:to>
                                        <p:strVal val="visible"/>
                                      </p:to>
                                    </p:set>
                                    <p:animEffect transition="in" filter="fade">
                                      <p:cBhvr>
                                        <p:cTn id="16" dur="2000"/>
                                        <p:tgtEl>
                                          <p:spTgt spid="27"/>
                                        </p:tgtEl>
                                      </p:cBhvr>
                                    </p:animEffect>
                                  </p:childTnLst>
                                </p:cTn>
                              </p:par>
                              <p:par>
                                <p:cTn id="17" presetID="0" presetClass="path" presetSubtype="0" accel="50000" decel="50000" fill="hold" nodeType="withEffect">
                                  <p:stCondLst>
                                    <p:cond delay="0"/>
                                  </p:stCondLst>
                                  <p:childTnLst>
                                    <p:animMotion origin="layout" path="M -0.07361 -0.1 L 0.02084 0.02408 " pathEditMode="relative" rAng="0" ptsTypes="AA">
                                      <p:cBhvr>
                                        <p:cTn id="18" dur="2000" fill="hold"/>
                                        <p:tgtEl>
                                          <p:spTgt spid="27"/>
                                        </p:tgtEl>
                                        <p:attrNameLst>
                                          <p:attrName>ppt_x</p:attrName>
                                          <p:attrName>ppt_y</p:attrName>
                                        </p:attrNameLst>
                                      </p:cBhvr>
                                      <p:rCtr x="4722" y="6204"/>
                                    </p:animMotion>
                                  </p:childTnLst>
                                </p:cTn>
                              </p:par>
                            </p:childTnLst>
                          </p:cTn>
                        </p:par>
                        <p:par>
                          <p:cTn id="19" fill="hold">
                            <p:stCondLst>
                              <p:cond delay="2000"/>
                            </p:stCondLst>
                            <p:childTnLst>
                              <p:par>
                                <p:cTn id="20" presetID="22" presetClass="entr" presetSubtype="1" fill="hold" nodeType="after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wipe(up)">
                                      <p:cBhvr>
                                        <p:cTn id="22" dur="500"/>
                                        <p:tgtEl>
                                          <p:spTgt spid="4"/>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2"/>
                                        </p:tgtEl>
                                        <p:attrNameLst>
                                          <p:attrName>style.visibility</p:attrName>
                                        </p:attrNameLst>
                                      </p:cBhvr>
                                      <p:to>
                                        <p:strVal val="visible"/>
                                      </p:to>
                                    </p:set>
                                    <p:animEffect transition="in" filter="fade">
                                      <p:cBhvr>
                                        <p:cTn id="27" dur="2000"/>
                                        <p:tgtEl>
                                          <p:spTgt spid="32"/>
                                        </p:tgtEl>
                                      </p:cBhvr>
                                    </p:animEffect>
                                  </p:childTnLst>
                                </p:cTn>
                              </p:par>
                              <p:par>
                                <p:cTn id="28" presetID="0" presetClass="path" presetSubtype="0" accel="50000" decel="50000" fill="hold" nodeType="withEffect">
                                  <p:stCondLst>
                                    <p:cond delay="0"/>
                                  </p:stCondLst>
                                  <p:childTnLst>
                                    <p:animMotion origin="layout" path="M 0.09079 -0.09491 L -6.38889E-6 2.22222E-6 " pathEditMode="relative" ptsTypes="AA">
                                      <p:cBhvr>
                                        <p:cTn id="29" dur="2000" fill="hold"/>
                                        <p:tgtEl>
                                          <p:spTgt spid="32"/>
                                        </p:tgtEl>
                                        <p:attrNameLst>
                                          <p:attrName>ppt_x</p:attrName>
                                          <p:attrName>ppt_y</p:attrName>
                                        </p:attrNameLst>
                                      </p:cBhvr>
                                    </p:animMotion>
                                  </p:childTnLst>
                                </p:cTn>
                              </p:par>
                            </p:childTnLst>
                          </p:cTn>
                        </p:par>
                        <p:par>
                          <p:cTn id="30" fill="hold">
                            <p:stCondLst>
                              <p:cond delay="2000"/>
                            </p:stCondLst>
                            <p:childTnLst>
                              <p:par>
                                <p:cTn id="31" presetID="22" presetClass="entr" presetSubtype="1" fill="hold" nodeType="afterEffect">
                                  <p:stCondLst>
                                    <p:cond delay="0"/>
                                  </p:stCondLst>
                                  <p:childTnLst>
                                    <p:set>
                                      <p:cBhvr>
                                        <p:cTn id="32" dur="1" fill="hold">
                                          <p:stCondLst>
                                            <p:cond delay="0"/>
                                          </p:stCondLst>
                                        </p:cTn>
                                        <p:tgtEl>
                                          <p:spTgt spid="7"/>
                                        </p:tgtEl>
                                        <p:attrNameLst>
                                          <p:attrName>style.visibility</p:attrName>
                                        </p:attrNameLst>
                                      </p:cBhvr>
                                      <p:to>
                                        <p:strVal val="visible"/>
                                      </p:to>
                                    </p:set>
                                    <p:animEffect transition="in" filter="wipe(up)">
                                      <p:cBhvr>
                                        <p:cTn id="33" dur="500"/>
                                        <p:tgtEl>
                                          <p:spTgt spid="7"/>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nodeType="clickEffect">
                                  <p:stCondLst>
                                    <p:cond delay="0"/>
                                  </p:stCondLst>
                                  <p:childTnLst>
                                    <p:set>
                                      <p:cBhvr>
                                        <p:cTn id="37" dur="1" fill="hold">
                                          <p:stCondLst>
                                            <p:cond delay="0"/>
                                          </p:stCondLst>
                                        </p:cTn>
                                        <p:tgtEl>
                                          <p:spTgt spid="33"/>
                                        </p:tgtEl>
                                        <p:attrNameLst>
                                          <p:attrName>style.visibility</p:attrName>
                                        </p:attrNameLst>
                                      </p:cBhvr>
                                      <p:to>
                                        <p:strVal val="visible"/>
                                      </p:to>
                                    </p:set>
                                    <p:animEffect transition="in" filter="fade">
                                      <p:cBhvr>
                                        <p:cTn id="38" dur="2000"/>
                                        <p:tgtEl>
                                          <p:spTgt spid="33"/>
                                        </p:tgtEl>
                                      </p:cBhvr>
                                    </p:animEffect>
                                  </p:childTnLst>
                                </p:cTn>
                              </p:par>
                              <p:par>
                                <p:cTn id="39" presetID="0" presetClass="path" presetSubtype="0" accel="50000" decel="50000" fill="hold" nodeType="withEffect">
                                  <p:stCondLst>
                                    <p:cond delay="0"/>
                                  </p:stCondLst>
                                  <p:childTnLst>
                                    <p:animMotion origin="layout" path="M 0.08837 0.12477 L 4.72222E-6 2.59259E-6 " pathEditMode="relative" ptsTypes="AA">
                                      <p:cBhvr>
                                        <p:cTn id="40" dur="2000" fill="hold"/>
                                        <p:tgtEl>
                                          <p:spTgt spid="33"/>
                                        </p:tgtEl>
                                        <p:attrNameLst>
                                          <p:attrName>ppt_x</p:attrName>
                                          <p:attrName>ppt_y</p:attrName>
                                        </p:attrNameLst>
                                      </p:cBhvr>
                                    </p:animMotion>
                                  </p:childTnLst>
                                </p:cTn>
                              </p:par>
                            </p:childTnLst>
                          </p:cTn>
                        </p:par>
                        <p:par>
                          <p:cTn id="41" fill="hold">
                            <p:stCondLst>
                              <p:cond delay="2000"/>
                            </p:stCondLst>
                            <p:childTnLst>
                              <p:par>
                                <p:cTn id="42" presetID="22" presetClass="entr" presetSubtype="4" fill="hold" nodeType="afterEffect">
                                  <p:stCondLst>
                                    <p:cond delay="0"/>
                                  </p:stCondLst>
                                  <p:childTnLst>
                                    <p:set>
                                      <p:cBhvr>
                                        <p:cTn id="43" dur="1" fill="hold">
                                          <p:stCondLst>
                                            <p:cond delay="0"/>
                                          </p:stCondLst>
                                        </p:cTn>
                                        <p:tgtEl>
                                          <p:spTgt spid="13"/>
                                        </p:tgtEl>
                                        <p:attrNameLst>
                                          <p:attrName>style.visibility</p:attrName>
                                        </p:attrNameLst>
                                      </p:cBhvr>
                                      <p:to>
                                        <p:strVal val="visible"/>
                                      </p:to>
                                    </p:set>
                                    <p:animEffect transition="in" filter="wipe(down)">
                                      <p:cBhvr>
                                        <p:cTn id="44" dur="500"/>
                                        <p:tgtEl>
                                          <p:spTgt spid="13"/>
                                        </p:tgtEl>
                                      </p:cBhvr>
                                    </p:animEffect>
                                  </p:childTnLst>
                                </p:cTn>
                              </p:par>
                            </p:childTnLst>
                          </p:cTn>
                        </p:par>
                      </p:childTnLst>
                    </p:cTn>
                  </p:par>
                  <p:par>
                    <p:cTn id="45" fill="hold">
                      <p:stCondLst>
                        <p:cond delay="indefinite"/>
                      </p:stCondLst>
                      <p:childTnLst>
                        <p:par>
                          <p:cTn id="46" fill="hold">
                            <p:stCondLst>
                              <p:cond delay="0"/>
                            </p:stCondLst>
                            <p:childTnLst>
                              <p:par>
                                <p:cTn id="47" presetID="10" presetClass="entr" presetSubtype="0" fill="hold" nodeType="clickEffect">
                                  <p:stCondLst>
                                    <p:cond delay="0"/>
                                  </p:stCondLst>
                                  <p:childTnLst>
                                    <p:set>
                                      <p:cBhvr>
                                        <p:cTn id="48" dur="1" fill="hold">
                                          <p:stCondLst>
                                            <p:cond delay="0"/>
                                          </p:stCondLst>
                                        </p:cTn>
                                        <p:tgtEl>
                                          <p:spTgt spid="34"/>
                                        </p:tgtEl>
                                        <p:attrNameLst>
                                          <p:attrName>style.visibility</p:attrName>
                                        </p:attrNameLst>
                                      </p:cBhvr>
                                      <p:to>
                                        <p:strVal val="visible"/>
                                      </p:to>
                                    </p:set>
                                    <p:animEffect transition="in" filter="fade">
                                      <p:cBhvr>
                                        <p:cTn id="49" dur="500"/>
                                        <p:tgtEl>
                                          <p:spTgt spid="34"/>
                                        </p:tgtEl>
                                      </p:cBhvr>
                                    </p:animEffect>
                                  </p:childTnLst>
                                </p:cTn>
                              </p:par>
                              <p:par>
                                <p:cTn id="50" presetID="0" presetClass="path" presetSubtype="0" accel="50000" decel="50000" fill="hold" nodeType="withEffect">
                                  <p:stCondLst>
                                    <p:cond delay="0"/>
                                  </p:stCondLst>
                                  <p:childTnLst>
                                    <p:animMotion origin="layout" path="M -0.06667 0.18032 L 2.22222E-6 3.7037E-6 " pathEditMode="relative" ptsTypes="AA">
                                      <p:cBhvr>
                                        <p:cTn id="51" dur="2000" fill="hold"/>
                                        <p:tgtEl>
                                          <p:spTgt spid="34"/>
                                        </p:tgtEl>
                                        <p:attrNameLst>
                                          <p:attrName>ppt_x</p:attrName>
                                          <p:attrName>ppt_y</p:attrName>
                                        </p:attrNameLst>
                                      </p:cBhvr>
                                    </p:animMotion>
                                  </p:childTnLst>
                                </p:cTn>
                              </p:par>
                            </p:childTnLst>
                          </p:cTn>
                        </p:par>
                        <p:par>
                          <p:cTn id="52" fill="hold">
                            <p:stCondLst>
                              <p:cond delay="2000"/>
                            </p:stCondLst>
                            <p:childTnLst>
                              <p:par>
                                <p:cTn id="53" presetID="22" presetClass="entr" presetSubtype="4" fill="hold" nodeType="afterEffect">
                                  <p:stCondLst>
                                    <p:cond delay="0"/>
                                  </p:stCondLst>
                                  <p:childTnLst>
                                    <p:set>
                                      <p:cBhvr>
                                        <p:cTn id="54" dur="1" fill="hold">
                                          <p:stCondLst>
                                            <p:cond delay="0"/>
                                          </p:stCondLst>
                                        </p:cTn>
                                        <p:tgtEl>
                                          <p:spTgt spid="14"/>
                                        </p:tgtEl>
                                        <p:attrNameLst>
                                          <p:attrName>style.visibility</p:attrName>
                                        </p:attrNameLst>
                                      </p:cBhvr>
                                      <p:to>
                                        <p:strVal val="visible"/>
                                      </p:to>
                                    </p:set>
                                    <p:animEffect transition="in" filter="wipe(down)">
                                      <p:cBhvr>
                                        <p:cTn id="55" dur="500"/>
                                        <p:tgtEl>
                                          <p:spTgt spid="14"/>
                                        </p:tgtEl>
                                      </p:cBhvr>
                                    </p:animEffect>
                                  </p:childTnLst>
                                </p:cTn>
                              </p:par>
                            </p:childTnLst>
                          </p:cTn>
                        </p:par>
                        <p:par>
                          <p:cTn id="56" fill="hold">
                            <p:stCondLst>
                              <p:cond delay="2500"/>
                            </p:stCondLst>
                            <p:childTnLst>
                              <p:par>
                                <p:cTn id="57" presetID="22" presetClass="entr" presetSubtype="2" fill="hold" nodeType="afterEffect">
                                  <p:stCondLst>
                                    <p:cond delay="0"/>
                                  </p:stCondLst>
                                  <p:childTnLst>
                                    <p:set>
                                      <p:cBhvr>
                                        <p:cTn id="58" dur="1" fill="hold">
                                          <p:stCondLst>
                                            <p:cond delay="0"/>
                                          </p:stCondLst>
                                        </p:cTn>
                                        <p:tgtEl>
                                          <p:spTgt spid="20"/>
                                        </p:tgtEl>
                                        <p:attrNameLst>
                                          <p:attrName>style.visibility</p:attrName>
                                        </p:attrNameLst>
                                      </p:cBhvr>
                                      <p:to>
                                        <p:strVal val="visible"/>
                                      </p:to>
                                    </p:set>
                                    <p:animEffect transition="in" filter="wipe(right)">
                                      <p:cBhvr>
                                        <p:cTn id="59" dur="500"/>
                                        <p:tgtEl>
                                          <p:spTgt spid="20"/>
                                        </p:tgtEl>
                                      </p:cBhvr>
                                    </p:animEffect>
                                  </p:childTnLst>
                                </p:cTn>
                              </p:par>
                            </p:childTnLst>
                          </p:cTn>
                        </p:par>
                        <p:par>
                          <p:cTn id="60" fill="hold">
                            <p:stCondLst>
                              <p:cond delay="3000"/>
                            </p:stCondLst>
                            <p:childTnLst>
                              <p:par>
                                <p:cTn id="61" presetID="12" presetClass="entr" presetSubtype="8" fill="hold" grpId="0" nodeType="afterEffect">
                                  <p:stCondLst>
                                    <p:cond delay="0"/>
                                  </p:stCondLst>
                                  <p:childTnLst>
                                    <p:set>
                                      <p:cBhvr>
                                        <p:cTn id="62" dur="1" fill="hold">
                                          <p:stCondLst>
                                            <p:cond delay="0"/>
                                          </p:stCondLst>
                                        </p:cTn>
                                        <p:tgtEl>
                                          <p:spTgt spid="6"/>
                                        </p:tgtEl>
                                        <p:attrNameLst>
                                          <p:attrName>style.visibility</p:attrName>
                                        </p:attrNameLst>
                                      </p:cBhvr>
                                      <p:to>
                                        <p:strVal val="visible"/>
                                      </p:to>
                                    </p:set>
                                    <p:anim calcmode="lin" valueType="num">
                                      <p:cBhvr additive="base">
                                        <p:cTn id="63" dur="500"/>
                                        <p:tgtEl>
                                          <p:spTgt spid="6"/>
                                        </p:tgtEl>
                                        <p:attrNameLst>
                                          <p:attrName>ppt_x</p:attrName>
                                        </p:attrNameLst>
                                      </p:cBhvr>
                                      <p:tavLst>
                                        <p:tav tm="0">
                                          <p:val>
                                            <p:strVal val="#ppt_x-#ppt_w*1.125000"/>
                                          </p:val>
                                        </p:tav>
                                        <p:tav tm="100000">
                                          <p:val>
                                            <p:strVal val="#ppt_x"/>
                                          </p:val>
                                        </p:tav>
                                      </p:tavLst>
                                    </p:anim>
                                    <p:animEffect transition="in" filter="wipe(right)">
                                      <p:cBhvr>
                                        <p:cTn id="64" dur="500"/>
                                        <p:tgtEl>
                                          <p:spTgt spid="6"/>
                                        </p:tgtEl>
                                      </p:cBhvr>
                                    </p:animEffect>
                                  </p:childTnLst>
                                </p:cTn>
                              </p:par>
                            </p:childTnLst>
                          </p:cTn>
                        </p:par>
                        <p:par>
                          <p:cTn id="65" fill="hold">
                            <p:stCondLst>
                              <p:cond delay="3500"/>
                            </p:stCondLst>
                            <p:childTnLst>
                              <p:par>
                                <p:cTn id="66" presetID="49" presetClass="entr" presetSubtype="0" decel="100000" fill="hold" nodeType="afterEffect">
                                  <p:stCondLst>
                                    <p:cond delay="0"/>
                                  </p:stCondLst>
                                  <p:childTnLst>
                                    <p:set>
                                      <p:cBhvr>
                                        <p:cTn id="67" dur="1" fill="hold">
                                          <p:stCondLst>
                                            <p:cond delay="0"/>
                                          </p:stCondLst>
                                        </p:cTn>
                                        <p:tgtEl>
                                          <p:spTgt spid="21"/>
                                        </p:tgtEl>
                                        <p:attrNameLst>
                                          <p:attrName>style.visibility</p:attrName>
                                        </p:attrNameLst>
                                      </p:cBhvr>
                                      <p:to>
                                        <p:strVal val="visible"/>
                                      </p:to>
                                    </p:set>
                                    <p:anim calcmode="lin" valueType="num">
                                      <p:cBhvr>
                                        <p:cTn id="68" dur="500" fill="hold"/>
                                        <p:tgtEl>
                                          <p:spTgt spid="21"/>
                                        </p:tgtEl>
                                        <p:attrNameLst>
                                          <p:attrName>ppt_w</p:attrName>
                                        </p:attrNameLst>
                                      </p:cBhvr>
                                      <p:tavLst>
                                        <p:tav tm="0">
                                          <p:val>
                                            <p:fltVal val="0"/>
                                          </p:val>
                                        </p:tav>
                                        <p:tav tm="100000">
                                          <p:val>
                                            <p:strVal val="#ppt_w"/>
                                          </p:val>
                                        </p:tav>
                                      </p:tavLst>
                                    </p:anim>
                                    <p:anim calcmode="lin" valueType="num">
                                      <p:cBhvr>
                                        <p:cTn id="69" dur="500" fill="hold"/>
                                        <p:tgtEl>
                                          <p:spTgt spid="21"/>
                                        </p:tgtEl>
                                        <p:attrNameLst>
                                          <p:attrName>ppt_h</p:attrName>
                                        </p:attrNameLst>
                                      </p:cBhvr>
                                      <p:tavLst>
                                        <p:tav tm="0">
                                          <p:val>
                                            <p:fltVal val="0"/>
                                          </p:val>
                                        </p:tav>
                                        <p:tav tm="100000">
                                          <p:val>
                                            <p:strVal val="#ppt_h"/>
                                          </p:val>
                                        </p:tav>
                                      </p:tavLst>
                                    </p:anim>
                                    <p:anim calcmode="lin" valueType="num">
                                      <p:cBhvr>
                                        <p:cTn id="70" dur="500" fill="hold"/>
                                        <p:tgtEl>
                                          <p:spTgt spid="21"/>
                                        </p:tgtEl>
                                        <p:attrNameLst>
                                          <p:attrName>style.rotation</p:attrName>
                                        </p:attrNameLst>
                                      </p:cBhvr>
                                      <p:tavLst>
                                        <p:tav tm="0">
                                          <p:val>
                                            <p:fltVal val="360"/>
                                          </p:val>
                                        </p:tav>
                                        <p:tav tm="100000">
                                          <p:val>
                                            <p:fltVal val="0"/>
                                          </p:val>
                                        </p:tav>
                                      </p:tavLst>
                                    </p:anim>
                                    <p:animEffect transition="in" filter="fade">
                                      <p:cBhvr>
                                        <p:cTn id="71" dur="500"/>
                                        <p:tgtEl>
                                          <p:spTgt spid="21"/>
                                        </p:tgtEl>
                                      </p:cBhvr>
                                    </p:animEffect>
                                  </p:childTnLst>
                                </p:cTn>
                              </p:par>
                            </p:childTnLst>
                          </p:cTn>
                        </p:par>
                        <p:par>
                          <p:cTn id="72" fill="hold">
                            <p:stCondLst>
                              <p:cond delay="4000"/>
                            </p:stCondLst>
                            <p:childTnLst>
                              <p:par>
                                <p:cTn id="73" presetID="49" presetClass="entr" presetSubtype="0" decel="10000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 calcmode="lin" valueType="num">
                                      <p:cBhvr>
                                        <p:cTn id="75" dur="500" fill="hold"/>
                                        <p:tgtEl>
                                          <p:spTgt spid="22"/>
                                        </p:tgtEl>
                                        <p:attrNameLst>
                                          <p:attrName>ppt_w</p:attrName>
                                        </p:attrNameLst>
                                      </p:cBhvr>
                                      <p:tavLst>
                                        <p:tav tm="0">
                                          <p:val>
                                            <p:fltVal val="0"/>
                                          </p:val>
                                        </p:tav>
                                        <p:tav tm="100000">
                                          <p:val>
                                            <p:strVal val="#ppt_w"/>
                                          </p:val>
                                        </p:tav>
                                      </p:tavLst>
                                    </p:anim>
                                    <p:anim calcmode="lin" valueType="num">
                                      <p:cBhvr>
                                        <p:cTn id="76" dur="500" fill="hold"/>
                                        <p:tgtEl>
                                          <p:spTgt spid="22"/>
                                        </p:tgtEl>
                                        <p:attrNameLst>
                                          <p:attrName>ppt_h</p:attrName>
                                        </p:attrNameLst>
                                      </p:cBhvr>
                                      <p:tavLst>
                                        <p:tav tm="0">
                                          <p:val>
                                            <p:fltVal val="0"/>
                                          </p:val>
                                        </p:tav>
                                        <p:tav tm="100000">
                                          <p:val>
                                            <p:strVal val="#ppt_h"/>
                                          </p:val>
                                        </p:tav>
                                      </p:tavLst>
                                    </p:anim>
                                    <p:anim calcmode="lin" valueType="num">
                                      <p:cBhvr>
                                        <p:cTn id="77" dur="500" fill="hold"/>
                                        <p:tgtEl>
                                          <p:spTgt spid="22"/>
                                        </p:tgtEl>
                                        <p:attrNameLst>
                                          <p:attrName>style.rotation</p:attrName>
                                        </p:attrNameLst>
                                      </p:cBhvr>
                                      <p:tavLst>
                                        <p:tav tm="0">
                                          <p:val>
                                            <p:fltVal val="360"/>
                                          </p:val>
                                        </p:tav>
                                        <p:tav tm="100000">
                                          <p:val>
                                            <p:fltVal val="0"/>
                                          </p:val>
                                        </p:tav>
                                      </p:tavLst>
                                    </p:anim>
                                    <p:animEffect transition="in" filter="fade">
                                      <p:cBhvr>
                                        <p:cTn id="78" dur="500"/>
                                        <p:tgtEl>
                                          <p:spTgt spid="22"/>
                                        </p:tgtEl>
                                      </p:cBhvr>
                                    </p:animEffect>
                                  </p:childTnLst>
                                </p:cTn>
                              </p:par>
                            </p:childTnLst>
                          </p:cTn>
                        </p:par>
                        <p:par>
                          <p:cTn id="79" fill="hold">
                            <p:stCondLst>
                              <p:cond delay="4500"/>
                            </p:stCondLst>
                            <p:childTnLst>
                              <p:par>
                                <p:cTn id="80" presetID="49" presetClass="entr" presetSubtype="0" decel="100000" fill="hold" nodeType="afterEffect">
                                  <p:stCondLst>
                                    <p:cond delay="0"/>
                                  </p:stCondLst>
                                  <p:childTnLst>
                                    <p:set>
                                      <p:cBhvr>
                                        <p:cTn id="81" dur="1" fill="hold">
                                          <p:stCondLst>
                                            <p:cond delay="0"/>
                                          </p:stCondLst>
                                        </p:cTn>
                                        <p:tgtEl>
                                          <p:spTgt spid="23"/>
                                        </p:tgtEl>
                                        <p:attrNameLst>
                                          <p:attrName>style.visibility</p:attrName>
                                        </p:attrNameLst>
                                      </p:cBhvr>
                                      <p:to>
                                        <p:strVal val="visible"/>
                                      </p:to>
                                    </p:set>
                                    <p:anim calcmode="lin" valueType="num">
                                      <p:cBhvr>
                                        <p:cTn id="82" dur="500" fill="hold"/>
                                        <p:tgtEl>
                                          <p:spTgt spid="23"/>
                                        </p:tgtEl>
                                        <p:attrNameLst>
                                          <p:attrName>ppt_w</p:attrName>
                                        </p:attrNameLst>
                                      </p:cBhvr>
                                      <p:tavLst>
                                        <p:tav tm="0">
                                          <p:val>
                                            <p:fltVal val="0"/>
                                          </p:val>
                                        </p:tav>
                                        <p:tav tm="100000">
                                          <p:val>
                                            <p:strVal val="#ppt_w"/>
                                          </p:val>
                                        </p:tav>
                                      </p:tavLst>
                                    </p:anim>
                                    <p:anim calcmode="lin" valueType="num">
                                      <p:cBhvr>
                                        <p:cTn id="83" dur="500" fill="hold"/>
                                        <p:tgtEl>
                                          <p:spTgt spid="23"/>
                                        </p:tgtEl>
                                        <p:attrNameLst>
                                          <p:attrName>ppt_h</p:attrName>
                                        </p:attrNameLst>
                                      </p:cBhvr>
                                      <p:tavLst>
                                        <p:tav tm="0">
                                          <p:val>
                                            <p:fltVal val="0"/>
                                          </p:val>
                                        </p:tav>
                                        <p:tav tm="100000">
                                          <p:val>
                                            <p:strVal val="#ppt_h"/>
                                          </p:val>
                                        </p:tav>
                                      </p:tavLst>
                                    </p:anim>
                                    <p:anim calcmode="lin" valueType="num">
                                      <p:cBhvr>
                                        <p:cTn id="84" dur="500" fill="hold"/>
                                        <p:tgtEl>
                                          <p:spTgt spid="23"/>
                                        </p:tgtEl>
                                        <p:attrNameLst>
                                          <p:attrName>style.rotation</p:attrName>
                                        </p:attrNameLst>
                                      </p:cBhvr>
                                      <p:tavLst>
                                        <p:tav tm="0">
                                          <p:val>
                                            <p:fltVal val="360"/>
                                          </p:val>
                                        </p:tav>
                                        <p:tav tm="100000">
                                          <p:val>
                                            <p:fltVal val="0"/>
                                          </p:val>
                                        </p:tav>
                                      </p:tavLst>
                                    </p:anim>
                                    <p:animEffect transition="in" filter="fade">
                                      <p:cBhvr>
                                        <p:cTn id="85"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16" descr="G2.jpg"/>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a:off x="0" y="1171512"/>
            <a:ext cx="9144000" cy="5686488"/>
          </a:xfrm>
          <a:prstGeom prst="rect">
            <a:avLst/>
          </a:prstGeom>
        </p:spPr>
      </p:pic>
      <p:sp>
        <p:nvSpPr>
          <p:cNvPr id="11" name="Title 1"/>
          <p:cNvSpPr>
            <a:spLocks noGrp="1"/>
          </p:cNvSpPr>
          <p:nvPr>
            <p:ph type="title"/>
          </p:nvPr>
        </p:nvSpPr>
        <p:spPr>
          <a:xfrm>
            <a:off x="229702" y="202545"/>
            <a:ext cx="8588861" cy="838200"/>
          </a:xfrm>
        </p:spPr>
        <p:txBody>
          <a:bodyPr/>
          <a:lstStyle/>
          <a:p>
            <a:r>
              <a:rPr lang="en-US" sz="3200" dirty="0" smtClean="0">
                <a:solidFill>
                  <a:schemeClr val="bg1"/>
                </a:solidFill>
              </a:rPr>
              <a:t>Mega Trend: Mobility</a:t>
            </a:r>
            <a:endParaRPr lang="en-US" sz="3200" dirty="0">
              <a:solidFill>
                <a:schemeClr val="bg1"/>
              </a:solidFill>
            </a:endParaRPr>
          </a:p>
        </p:txBody>
      </p:sp>
      <p:sp>
        <p:nvSpPr>
          <p:cNvPr id="3" name="TextBox 2"/>
          <p:cNvSpPr txBox="1"/>
          <p:nvPr/>
        </p:nvSpPr>
        <p:spPr>
          <a:xfrm>
            <a:off x="459396" y="1945436"/>
            <a:ext cx="6755818" cy="2256166"/>
          </a:xfrm>
          <a:prstGeom prst="rect">
            <a:avLst/>
          </a:prstGeom>
          <a:noFill/>
        </p:spPr>
        <p:txBody>
          <a:bodyPr wrap="square" rtlCol="0">
            <a:spAutoFit/>
          </a:bodyPr>
          <a:lstStyle/>
          <a:p>
            <a:endParaRPr lang="en-US" dirty="0"/>
          </a:p>
        </p:txBody>
      </p:sp>
      <p:sp>
        <p:nvSpPr>
          <p:cNvPr id="2" name="Rectangle 1"/>
          <p:cNvSpPr/>
          <p:nvPr/>
        </p:nvSpPr>
        <p:spPr>
          <a:xfrm>
            <a:off x="212768" y="1963573"/>
            <a:ext cx="5696409" cy="4001095"/>
          </a:xfrm>
          <a:prstGeom prst="rect">
            <a:avLst/>
          </a:prstGeom>
        </p:spPr>
        <p:txBody>
          <a:bodyPr wrap="square">
            <a:spAutoFit/>
          </a:bodyPr>
          <a:lstStyle/>
          <a:p>
            <a:pPr marL="284163" lvl="2" indent="-176213">
              <a:spcBef>
                <a:spcPts val="600"/>
              </a:spcBef>
              <a:buFont typeface="Arial"/>
              <a:buChar char="•"/>
            </a:pPr>
            <a:r>
              <a:rPr lang="en-US" dirty="0" smtClean="0"/>
              <a:t>2011, 40%+ mobile </a:t>
            </a:r>
            <a:r>
              <a:rPr lang="en-US" dirty="0"/>
              <a:t>subscribers </a:t>
            </a:r>
            <a:r>
              <a:rPr lang="en-US" dirty="0" smtClean="0"/>
              <a:t/>
            </a:r>
            <a:br>
              <a:rPr lang="en-US" dirty="0" smtClean="0"/>
            </a:br>
            <a:r>
              <a:rPr lang="en-US" dirty="0" smtClean="0"/>
              <a:t>access Internet </a:t>
            </a:r>
            <a:br>
              <a:rPr lang="en-US" dirty="0" smtClean="0"/>
            </a:br>
            <a:endParaRPr lang="en-US" dirty="0" smtClean="0"/>
          </a:p>
          <a:p>
            <a:pPr marL="284163" lvl="2" indent="-176213">
              <a:spcBef>
                <a:spcPts val="600"/>
              </a:spcBef>
              <a:buFont typeface="Arial"/>
              <a:buChar char="•"/>
            </a:pPr>
            <a:r>
              <a:rPr lang="en-US" dirty="0" smtClean="0"/>
              <a:t>2011, Smartphone </a:t>
            </a:r>
            <a:r>
              <a:rPr lang="en-US" dirty="0"/>
              <a:t>sales surpassed </a:t>
            </a:r>
            <a:r>
              <a:rPr lang="en-US" dirty="0" smtClean="0"/>
              <a:t/>
            </a:r>
            <a:br>
              <a:rPr lang="en-US" dirty="0" smtClean="0"/>
            </a:br>
            <a:r>
              <a:rPr lang="en-US" dirty="0" smtClean="0"/>
              <a:t>personal computers</a:t>
            </a:r>
            <a:br>
              <a:rPr lang="en-US" dirty="0" smtClean="0"/>
            </a:br>
            <a:endParaRPr lang="en-US" dirty="0"/>
          </a:p>
          <a:p>
            <a:pPr marL="284163" lvl="2" indent="-176213">
              <a:spcBef>
                <a:spcPts val="600"/>
              </a:spcBef>
              <a:buFont typeface="Arial"/>
              <a:buChar char="•"/>
            </a:pPr>
            <a:r>
              <a:rPr lang="en-US" dirty="0" smtClean="0"/>
              <a:t>2013, Mobile devices are the most common </a:t>
            </a:r>
            <a:r>
              <a:rPr lang="en-US" dirty="0"/>
              <a:t>web access tool in </a:t>
            </a:r>
            <a:r>
              <a:rPr lang="en-US" dirty="0" smtClean="0"/>
              <a:t>midmarket </a:t>
            </a:r>
            <a:br>
              <a:rPr lang="en-US" dirty="0" smtClean="0"/>
            </a:br>
            <a:endParaRPr lang="en-US" dirty="0"/>
          </a:p>
          <a:p>
            <a:pPr marL="284163" lvl="2" indent="-176213">
              <a:spcBef>
                <a:spcPts val="600"/>
              </a:spcBef>
              <a:buFont typeface="Arial"/>
              <a:buChar char="•"/>
            </a:pPr>
            <a:r>
              <a:rPr lang="en-US" dirty="0" smtClean="0"/>
              <a:t>By 2016, mobile </a:t>
            </a:r>
            <a:r>
              <a:rPr lang="en-US" dirty="0"/>
              <a:t>device sales </a:t>
            </a:r>
            <a:r>
              <a:rPr lang="en-US" dirty="0" smtClean="0"/>
              <a:t>will outpace PCs 4</a:t>
            </a:r>
            <a:r>
              <a:rPr lang="en-US" dirty="0"/>
              <a:t>:</a:t>
            </a:r>
            <a:r>
              <a:rPr lang="en-US" dirty="0" smtClean="0"/>
              <a:t>1</a:t>
            </a:r>
            <a:br>
              <a:rPr lang="en-US" dirty="0" smtClean="0"/>
            </a:br>
            <a:endParaRPr lang="en-US" dirty="0"/>
          </a:p>
          <a:p>
            <a:pPr marL="284163" lvl="2" indent="-176213">
              <a:spcBef>
                <a:spcPts val="600"/>
              </a:spcBef>
              <a:buFont typeface="Arial"/>
              <a:buChar char="•"/>
            </a:pPr>
            <a:r>
              <a:rPr lang="en-US" dirty="0"/>
              <a:t>By 2017, tablets’ share of US </a:t>
            </a:r>
            <a:r>
              <a:rPr lang="en-US" dirty="0" smtClean="0"/>
              <a:t>retail sales </a:t>
            </a:r>
            <a:r>
              <a:rPr lang="en-US" dirty="0"/>
              <a:t>will rise to 71.5%, vs. 27% for smartphones</a:t>
            </a:r>
            <a:endParaRPr lang="en-US" dirty="0" smtClean="0">
              <a:solidFill>
                <a:srgbClr val="FF0000"/>
              </a:solidFill>
            </a:endParaRPr>
          </a:p>
        </p:txBody>
      </p:sp>
      <p:pic>
        <p:nvPicPr>
          <p:cNvPr id="9" name="Picture 8" descr="X2.png"/>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4373245" y="1209612"/>
            <a:ext cx="4766310" cy="3497580"/>
          </a:xfrm>
          <a:prstGeom prst="rect">
            <a:avLst/>
          </a:prstGeom>
        </p:spPr>
      </p:pic>
      <p:pic>
        <p:nvPicPr>
          <p:cNvPr id="6" name="Picture 5" descr="Mobile.png"/>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a:off x="6616699" y="4719892"/>
            <a:ext cx="1162050" cy="1593850"/>
          </a:xfrm>
          <a:prstGeom prst="rect">
            <a:avLst/>
          </a:prstGeom>
          <a:effectLst>
            <a:reflection stA="50000" endPos="25000" dist="25400" dir="5400000" sy="-100000" algn="bl" rotWithShape="0"/>
          </a:effectLst>
        </p:spPr>
      </p:pic>
      <p:cxnSp>
        <p:nvCxnSpPr>
          <p:cNvPr id="10" name="Straight Connector 9"/>
          <p:cNvCxnSpPr/>
          <p:nvPr/>
        </p:nvCxnSpPr>
        <p:spPr>
          <a:xfrm>
            <a:off x="6323" y="1171512"/>
            <a:ext cx="9144000" cy="0"/>
          </a:xfrm>
          <a:prstGeom prst="line">
            <a:avLst/>
          </a:prstGeom>
          <a:ln>
            <a:gradFill flip="none" rotWithShape="1">
              <a:gsLst>
                <a:gs pos="0">
                  <a:srgbClr val="000000"/>
                </a:gs>
                <a:gs pos="100000">
                  <a:srgbClr val="000000"/>
                </a:gs>
                <a:gs pos="20000">
                  <a:schemeClr val="bg1">
                    <a:lumMod val="75000"/>
                  </a:schemeClr>
                </a:gs>
                <a:gs pos="80000">
                  <a:schemeClr val="bg1">
                    <a:lumMod val="75000"/>
                  </a:schemeClr>
                </a:gs>
                <a:gs pos="51000">
                  <a:schemeClr val="bg1"/>
                </a:gs>
              </a:gsLst>
              <a:lin ang="0" scaled="1"/>
              <a:tileRect/>
            </a:gradFill>
          </a:ln>
        </p:spPr>
        <p:style>
          <a:lnRef idx="2">
            <a:schemeClr val="accent1"/>
          </a:lnRef>
          <a:fillRef idx="0">
            <a:schemeClr val="accent1"/>
          </a:fillRef>
          <a:effectRef idx="1">
            <a:schemeClr val="accent1"/>
          </a:effectRef>
          <a:fontRef idx="minor">
            <a:schemeClr val="tx1"/>
          </a:fontRef>
        </p:style>
      </p:cxnSp>
      <p:sp>
        <p:nvSpPr>
          <p:cNvPr id="4" name="TextBox 3"/>
          <p:cNvSpPr txBox="1"/>
          <p:nvPr/>
        </p:nvSpPr>
        <p:spPr>
          <a:xfrm>
            <a:off x="459396" y="6373789"/>
            <a:ext cx="2941831" cy="261610"/>
          </a:xfrm>
          <a:prstGeom prst="rect">
            <a:avLst/>
          </a:prstGeom>
          <a:noFill/>
        </p:spPr>
        <p:txBody>
          <a:bodyPr wrap="none" rtlCol="0">
            <a:spAutoFit/>
          </a:bodyPr>
          <a:lstStyle/>
          <a:p>
            <a:r>
              <a:rPr lang="en-US" sz="1100" dirty="0" smtClean="0"/>
              <a:t>Sources: </a:t>
            </a:r>
            <a:r>
              <a:rPr lang="en-US" sz="1100" dirty="0"/>
              <a:t>Silicon </a:t>
            </a:r>
            <a:r>
              <a:rPr lang="en-US" sz="1100" dirty="0" smtClean="0"/>
              <a:t>Valley Insider, Gartner, ITU</a:t>
            </a:r>
            <a:endParaRPr lang="en-US" sz="1100" dirty="0"/>
          </a:p>
        </p:txBody>
      </p:sp>
    </p:spTree>
    <p:extLst>
      <p:ext uri="{BB962C8B-B14F-4D97-AF65-F5344CB8AC3E}">
        <p14:creationId xmlns:p14="http://schemas.microsoft.com/office/powerpoint/2010/main" val="1819405571"/>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2" presetClass="entr" presetSubtype="4" fill="hold" nodeType="after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wipe(down)">
                                      <p:cBhvr>
                                        <p:cTn id="13" dur="500"/>
                                        <p:tgtEl>
                                          <p:spTgt spid="9"/>
                                        </p:tgtEl>
                                      </p:cBhvr>
                                    </p:animEffect>
                                  </p:childTnLst>
                                </p:cTn>
                              </p:par>
                            </p:childTnLst>
                          </p:cTn>
                        </p:par>
                        <p:par>
                          <p:cTn id="14" fill="hold">
                            <p:stCondLst>
                              <p:cond delay="1500"/>
                            </p:stCondLst>
                            <p:childTnLst>
                              <p:par>
                                <p:cTn id="15" presetID="37" presetClass="entr" presetSubtype="0" fill="hold" grpId="0" nodeType="afterEffect">
                                  <p:stCondLst>
                                    <p:cond delay="0"/>
                                  </p:stCondLst>
                                  <p:childTnLst>
                                    <p:set>
                                      <p:cBhvr>
                                        <p:cTn id="16" dur="1" fill="hold">
                                          <p:stCondLst>
                                            <p:cond delay="0"/>
                                          </p:stCondLst>
                                        </p:cTn>
                                        <p:tgtEl>
                                          <p:spTgt spid="2">
                                            <p:txEl>
                                              <p:pRg st="0" end="0"/>
                                            </p:txEl>
                                          </p:spTgt>
                                        </p:tgtEl>
                                        <p:attrNameLst>
                                          <p:attrName>style.visibility</p:attrName>
                                        </p:attrNameLst>
                                      </p:cBhvr>
                                      <p:to>
                                        <p:strVal val="visible"/>
                                      </p:to>
                                    </p:set>
                                    <p:animEffect transition="in" filter="fade">
                                      <p:cBhvr>
                                        <p:cTn id="17" dur="1000"/>
                                        <p:tgtEl>
                                          <p:spTgt spid="2">
                                            <p:txEl>
                                              <p:pRg st="0" end="0"/>
                                            </p:txEl>
                                          </p:spTgt>
                                        </p:tgtEl>
                                      </p:cBhvr>
                                    </p:animEffect>
                                    <p:anim calcmode="lin" valueType="num">
                                      <p:cBhvr>
                                        <p:cTn id="18" dur="1000" fill="hold"/>
                                        <p:tgtEl>
                                          <p:spTgt spid="2">
                                            <p:txEl>
                                              <p:pRg st="0" end="0"/>
                                            </p:txEl>
                                          </p:spTgt>
                                        </p:tgtEl>
                                        <p:attrNameLst>
                                          <p:attrName>ppt_x</p:attrName>
                                        </p:attrNameLst>
                                      </p:cBhvr>
                                      <p:tavLst>
                                        <p:tav tm="0">
                                          <p:val>
                                            <p:strVal val="#ppt_x"/>
                                          </p:val>
                                        </p:tav>
                                        <p:tav tm="100000">
                                          <p:val>
                                            <p:strVal val="#ppt_x"/>
                                          </p:val>
                                        </p:tav>
                                      </p:tavLst>
                                    </p:anim>
                                    <p:anim calcmode="lin" valueType="num">
                                      <p:cBhvr>
                                        <p:cTn id="19" dur="900" decel="100000" fill="hold"/>
                                        <p:tgtEl>
                                          <p:spTgt spid="2">
                                            <p:txEl>
                                              <p:pRg st="0" end="0"/>
                                            </p:txEl>
                                          </p:spTgt>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2">
                                            <p:txEl>
                                              <p:pRg st="0" end="0"/>
                                            </p:txEl>
                                          </p:spTgt>
                                        </p:tgtEl>
                                        <p:attrNameLst>
                                          <p:attrName>ppt_y</p:attrName>
                                        </p:attrNameLst>
                                      </p:cBhvr>
                                      <p:tavLst>
                                        <p:tav tm="0">
                                          <p:val>
                                            <p:strVal val="#ppt_y-.03"/>
                                          </p:val>
                                        </p:tav>
                                        <p:tav tm="100000">
                                          <p:val>
                                            <p:strVal val="#ppt_y"/>
                                          </p:val>
                                        </p:tav>
                                      </p:tavLst>
                                    </p:anim>
                                  </p:childTnLst>
                                </p:cTn>
                              </p:par>
                            </p:childTnLst>
                          </p:cTn>
                        </p:par>
                        <p:par>
                          <p:cTn id="21" fill="hold">
                            <p:stCondLst>
                              <p:cond delay="2500"/>
                            </p:stCondLst>
                            <p:childTnLst>
                              <p:par>
                                <p:cTn id="22" presetID="37" presetClass="entr" presetSubtype="0" fill="hold" grpId="0" nodeType="afterEffect">
                                  <p:stCondLst>
                                    <p:cond delay="0"/>
                                  </p:stCondLst>
                                  <p:childTnLst>
                                    <p:set>
                                      <p:cBhvr>
                                        <p:cTn id="23" dur="1" fill="hold">
                                          <p:stCondLst>
                                            <p:cond delay="0"/>
                                          </p:stCondLst>
                                        </p:cTn>
                                        <p:tgtEl>
                                          <p:spTgt spid="2">
                                            <p:txEl>
                                              <p:pRg st="1" end="1"/>
                                            </p:txEl>
                                          </p:spTgt>
                                        </p:tgtEl>
                                        <p:attrNameLst>
                                          <p:attrName>style.visibility</p:attrName>
                                        </p:attrNameLst>
                                      </p:cBhvr>
                                      <p:to>
                                        <p:strVal val="visible"/>
                                      </p:to>
                                    </p:set>
                                    <p:animEffect transition="in" filter="fade">
                                      <p:cBhvr>
                                        <p:cTn id="24" dur="1000"/>
                                        <p:tgtEl>
                                          <p:spTgt spid="2">
                                            <p:txEl>
                                              <p:pRg st="1" end="1"/>
                                            </p:txEl>
                                          </p:spTgt>
                                        </p:tgtEl>
                                      </p:cBhvr>
                                    </p:animEffect>
                                    <p:anim calcmode="lin" valueType="num">
                                      <p:cBhvr>
                                        <p:cTn id="25" dur="1000" fill="hold"/>
                                        <p:tgtEl>
                                          <p:spTgt spid="2">
                                            <p:txEl>
                                              <p:pRg st="1" end="1"/>
                                            </p:txEl>
                                          </p:spTgt>
                                        </p:tgtEl>
                                        <p:attrNameLst>
                                          <p:attrName>ppt_x</p:attrName>
                                        </p:attrNameLst>
                                      </p:cBhvr>
                                      <p:tavLst>
                                        <p:tav tm="0">
                                          <p:val>
                                            <p:strVal val="#ppt_x"/>
                                          </p:val>
                                        </p:tav>
                                        <p:tav tm="100000">
                                          <p:val>
                                            <p:strVal val="#ppt_x"/>
                                          </p:val>
                                        </p:tav>
                                      </p:tavLst>
                                    </p:anim>
                                    <p:anim calcmode="lin" valueType="num">
                                      <p:cBhvr>
                                        <p:cTn id="26" dur="900" decel="100000" fill="hold"/>
                                        <p:tgtEl>
                                          <p:spTgt spid="2">
                                            <p:txEl>
                                              <p:pRg st="1" end="1"/>
                                            </p:txEl>
                                          </p:spTgt>
                                        </p:tgtEl>
                                        <p:attrNameLst>
                                          <p:attrName>ppt_y</p:attrName>
                                        </p:attrNameLst>
                                      </p:cBhvr>
                                      <p:tavLst>
                                        <p:tav tm="0">
                                          <p:val>
                                            <p:strVal val="#ppt_y+1"/>
                                          </p:val>
                                        </p:tav>
                                        <p:tav tm="100000">
                                          <p:val>
                                            <p:strVal val="#ppt_y-.03"/>
                                          </p:val>
                                        </p:tav>
                                      </p:tavLst>
                                    </p:anim>
                                    <p:anim calcmode="lin" valueType="num">
                                      <p:cBhvr>
                                        <p:cTn id="27" dur="100" accel="100000" fill="hold">
                                          <p:stCondLst>
                                            <p:cond delay="900"/>
                                          </p:stCondLst>
                                        </p:cTn>
                                        <p:tgtEl>
                                          <p:spTgt spid="2">
                                            <p:txEl>
                                              <p:pRg st="1" end="1"/>
                                            </p:txEl>
                                          </p:spTgt>
                                        </p:tgtEl>
                                        <p:attrNameLst>
                                          <p:attrName>ppt_y</p:attrName>
                                        </p:attrNameLst>
                                      </p:cBhvr>
                                      <p:tavLst>
                                        <p:tav tm="0">
                                          <p:val>
                                            <p:strVal val="#ppt_y-.03"/>
                                          </p:val>
                                        </p:tav>
                                        <p:tav tm="100000">
                                          <p:val>
                                            <p:strVal val="#ppt_y"/>
                                          </p:val>
                                        </p:tav>
                                      </p:tavLst>
                                    </p:anim>
                                  </p:childTnLst>
                                </p:cTn>
                              </p:par>
                            </p:childTnLst>
                          </p:cTn>
                        </p:par>
                        <p:par>
                          <p:cTn id="28" fill="hold">
                            <p:stCondLst>
                              <p:cond delay="3500"/>
                            </p:stCondLst>
                            <p:childTnLst>
                              <p:par>
                                <p:cTn id="29" presetID="37" presetClass="entr" presetSubtype="0" fill="hold" grpId="0" nodeType="afterEffect">
                                  <p:stCondLst>
                                    <p:cond delay="0"/>
                                  </p:stCondLst>
                                  <p:childTnLst>
                                    <p:set>
                                      <p:cBhvr>
                                        <p:cTn id="30" dur="1" fill="hold">
                                          <p:stCondLst>
                                            <p:cond delay="0"/>
                                          </p:stCondLst>
                                        </p:cTn>
                                        <p:tgtEl>
                                          <p:spTgt spid="2">
                                            <p:txEl>
                                              <p:pRg st="2" end="2"/>
                                            </p:txEl>
                                          </p:spTgt>
                                        </p:tgtEl>
                                        <p:attrNameLst>
                                          <p:attrName>style.visibility</p:attrName>
                                        </p:attrNameLst>
                                      </p:cBhvr>
                                      <p:to>
                                        <p:strVal val="visible"/>
                                      </p:to>
                                    </p:set>
                                    <p:animEffect transition="in" filter="fade">
                                      <p:cBhvr>
                                        <p:cTn id="31" dur="1000"/>
                                        <p:tgtEl>
                                          <p:spTgt spid="2">
                                            <p:txEl>
                                              <p:pRg st="2" end="2"/>
                                            </p:txEl>
                                          </p:spTgt>
                                        </p:tgtEl>
                                      </p:cBhvr>
                                    </p:animEffect>
                                    <p:anim calcmode="lin" valueType="num">
                                      <p:cBhvr>
                                        <p:cTn id="32" dur="1000" fill="hold"/>
                                        <p:tgtEl>
                                          <p:spTgt spid="2">
                                            <p:txEl>
                                              <p:pRg st="2" end="2"/>
                                            </p:txEl>
                                          </p:spTgt>
                                        </p:tgtEl>
                                        <p:attrNameLst>
                                          <p:attrName>ppt_x</p:attrName>
                                        </p:attrNameLst>
                                      </p:cBhvr>
                                      <p:tavLst>
                                        <p:tav tm="0">
                                          <p:val>
                                            <p:strVal val="#ppt_x"/>
                                          </p:val>
                                        </p:tav>
                                        <p:tav tm="100000">
                                          <p:val>
                                            <p:strVal val="#ppt_x"/>
                                          </p:val>
                                        </p:tav>
                                      </p:tavLst>
                                    </p:anim>
                                    <p:anim calcmode="lin" valueType="num">
                                      <p:cBhvr>
                                        <p:cTn id="33" dur="900" decel="100000" fill="hold"/>
                                        <p:tgtEl>
                                          <p:spTgt spid="2">
                                            <p:txEl>
                                              <p:pRg st="2" end="2"/>
                                            </p:txEl>
                                          </p:spTgt>
                                        </p:tgtEl>
                                        <p:attrNameLst>
                                          <p:attrName>ppt_y</p:attrName>
                                        </p:attrNameLst>
                                      </p:cBhvr>
                                      <p:tavLst>
                                        <p:tav tm="0">
                                          <p:val>
                                            <p:strVal val="#ppt_y+1"/>
                                          </p:val>
                                        </p:tav>
                                        <p:tav tm="100000">
                                          <p:val>
                                            <p:strVal val="#ppt_y-.03"/>
                                          </p:val>
                                        </p:tav>
                                      </p:tavLst>
                                    </p:anim>
                                    <p:anim calcmode="lin" valueType="num">
                                      <p:cBhvr>
                                        <p:cTn id="34" dur="100" accel="100000" fill="hold">
                                          <p:stCondLst>
                                            <p:cond delay="900"/>
                                          </p:stCondLst>
                                        </p:cTn>
                                        <p:tgtEl>
                                          <p:spTgt spid="2">
                                            <p:txEl>
                                              <p:pRg st="2" end="2"/>
                                            </p:txEl>
                                          </p:spTgt>
                                        </p:tgtEl>
                                        <p:attrNameLst>
                                          <p:attrName>ppt_y</p:attrName>
                                        </p:attrNameLst>
                                      </p:cBhvr>
                                      <p:tavLst>
                                        <p:tav tm="0">
                                          <p:val>
                                            <p:strVal val="#ppt_y-.03"/>
                                          </p:val>
                                        </p:tav>
                                        <p:tav tm="100000">
                                          <p:val>
                                            <p:strVal val="#ppt_y"/>
                                          </p:val>
                                        </p:tav>
                                      </p:tavLst>
                                    </p:anim>
                                  </p:childTnLst>
                                </p:cTn>
                              </p:par>
                            </p:childTnLst>
                          </p:cTn>
                        </p:par>
                        <p:par>
                          <p:cTn id="35" fill="hold">
                            <p:stCondLst>
                              <p:cond delay="4500"/>
                            </p:stCondLst>
                            <p:childTnLst>
                              <p:par>
                                <p:cTn id="36" presetID="37" presetClass="entr" presetSubtype="0" fill="hold" grpId="0" nodeType="afterEffect">
                                  <p:stCondLst>
                                    <p:cond delay="0"/>
                                  </p:stCondLst>
                                  <p:childTnLst>
                                    <p:set>
                                      <p:cBhvr>
                                        <p:cTn id="37" dur="1" fill="hold">
                                          <p:stCondLst>
                                            <p:cond delay="0"/>
                                          </p:stCondLst>
                                        </p:cTn>
                                        <p:tgtEl>
                                          <p:spTgt spid="2">
                                            <p:txEl>
                                              <p:pRg st="3" end="3"/>
                                            </p:txEl>
                                          </p:spTgt>
                                        </p:tgtEl>
                                        <p:attrNameLst>
                                          <p:attrName>style.visibility</p:attrName>
                                        </p:attrNameLst>
                                      </p:cBhvr>
                                      <p:to>
                                        <p:strVal val="visible"/>
                                      </p:to>
                                    </p:set>
                                    <p:animEffect transition="in" filter="fade">
                                      <p:cBhvr>
                                        <p:cTn id="38" dur="1000"/>
                                        <p:tgtEl>
                                          <p:spTgt spid="2">
                                            <p:txEl>
                                              <p:pRg st="3" end="3"/>
                                            </p:txEl>
                                          </p:spTgt>
                                        </p:tgtEl>
                                      </p:cBhvr>
                                    </p:animEffect>
                                    <p:anim calcmode="lin" valueType="num">
                                      <p:cBhvr>
                                        <p:cTn id="39" dur="1000" fill="hold"/>
                                        <p:tgtEl>
                                          <p:spTgt spid="2">
                                            <p:txEl>
                                              <p:pRg st="3" end="3"/>
                                            </p:txEl>
                                          </p:spTgt>
                                        </p:tgtEl>
                                        <p:attrNameLst>
                                          <p:attrName>ppt_x</p:attrName>
                                        </p:attrNameLst>
                                      </p:cBhvr>
                                      <p:tavLst>
                                        <p:tav tm="0">
                                          <p:val>
                                            <p:strVal val="#ppt_x"/>
                                          </p:val>
                                        </p:tav>
                                        <p:tav tm="100000">
                                          <p:val>
                                            <p:strVal val="#ppt_x"/>
                                          </p:val>
                                        </p:tav>
                                      </p:tavLst>
                                    </p:anim>
                                    <p:anim calcmode="lin" valueType="num">
                                      <p:cBhvr>
                                        <p:cTn id="40" dur="900" decel="100000" fill="hold"/>
                                        <p:tgtEl>
                                          <p:spTgt spid="2">
                                            <p:txEl>
                                              <p:pRg st="3" end="3"/>
                                            </p:txEl>
                                          </p:spTgt>
                                        </p:tgtEl>
                                        <p:attrNameLst>
                                          <p:attrName>ppt_y</p:attrName>
                                        </p:attrNameLst>
                                      </p:cBhvr>
                                      <p:tavLst>
                                        <p:tav tm="0">
                                          <p:val>
                                            <p:strVal val="#ppt_y+1"/>
                                          </p:val>
                                        </p:tav>
                                        <p:tav tm="100000">
                                          <p:val>
                                            <p:strVal val="#ppt_y-.03"/>
                                          </p:val>
                                        </p:tav>
                                      </p:tavLst>
                                    </p:anim>
                                    <p:anim calcmode="lin" valueType="num">
                                      <p:cBhvr>
                                        <p:cTn id="41" dur="100" accel="100000" fill="hold">
                                          <p:stCondLst>
                                            <p:cond delay="900"/>
                                          </p:stCondLst>
                                        </p:cTn>
                                        <p:tgtEl>
                                          <p:spTgt spid="2">
                                            <p:txEl>
                                              <p:pRg st="3" end="3"/>
                                            </p:txEl>
                                          </p:spTgt>
                                        </p:tgtEl>
                                        <p:attrNameLst>
                                          <p:attrName>ppt_y</p:attrName>
                                        </p:attrNameLst>
                                      </p:cBhvr>
                                      <p:tavLst>
                                        <p:tav tm="0">
                                          <p:val>
                                            <p:strVal val="#ppt_y-.03"/>
                                          </p:val>
                                        </p:tav>
                                        <p:tav tm="100000">
                                          <p:val>
                                            <p:strVal val="#ppt_y"/>
                                          </p:val>
                                        </p:tav>
                                      </p:tavLst>
                                    </p:anim>
                                  </p:childTnLst>
                                </p:cTn>
                              </p:par>
                            </p:childTnLst>
                          </p:cTn>
                        </p:par>
                        <p:par>
                          <p:cTn id="42" fill="hold">
                            <p:stCondLst>
                              <p:cond delay="5500"/>
                            </p:stCondLst>
                            <p:childTnLst>
                              <p:par>
                                <p:cTn id="43" presetID="22" presetClass="entr" presetSubtype="4" fill="hold" nodeType="afterEffect">
                                  <p:stCondLst>
                                    <p:cond delay="0"/>
                                  </p:stCondLst>
                                  <p:childTnLst>
                                    <p:set>
                                      <p:cBhvr>
                                        <p:cTn id="44" dur="1" fill="hold">
                                          <p:stCondLst>
                                            <p:cond delay="0"/>
                                          </p:stCondLst>
                                        </p:cTn>
                                        <p:tgtEl>
                                          <p:spTgt spid="2">
                                            <p:txEl>
                                              <p:pRg st="4" end="4"/>
                                            </p:txEl>
                                          </p:spTgt>
                                        </p:tgtEl>
                                        <p:attrNameLst>
                                          <p:attrName>style.visibility</p:attrName>
                                        </p:attrNameLst>
                                      </p:cBhvr>
                                      <p:to>
                                        <p:strVal val="visible"/>
                                      </p:to>
                                    </p:set>
                                    <p:animEffect transition="in" filter="wipe(down)">
                                      <p:cBhvr>
                                        <p:cTn id="45" dur="500"/>
                                        <p:tgtEl>
                                          <p:spTgt spid="2">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descr="G2.jpg"/>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a:off x="0" y="1171512"/>
            <a:ext cx="9144000" cy="5686488"/>
          </a:xfrm>
          <a:prstGeom prst="rect">
            <a:avLst/>
          </a:prstGeom>
        </p:spPr>
      </p:pic>
      <p:sp>
        <p:nvSpPr>
          <p:cNvPr id="11" name="Title 1"/>
          <p:cNvSpPr>
            <a:spLocks noGrp="1"/>
          </p:cNvSpPr>
          <p:nvPr>
            <p:ph type="title"/>
          </p:nvPr>
        </p:nvSpPr>
        <p:spPr>
          <a:xfrm>
            <a:off x="229702" y="202545"/>
            <a:ext cx="8588861" cy="838200"/>
          </a:xfrm>
        </p:spPr>
        <p:txBody>
          <a:bodyPr/>
          <a:lstStyle/>
          <a:p>
            <a:r>
              <a:rPr lang="en-US" sz="3200" dirty="0" smtClean="0">
                <a:solidFill>
                  <a:schemeClr val="bg1"/>
                </a:solidFill>
              </a:rPr>
              <a:t>Mega Trend: Cloud Computing</a:t>
            </a:r>
            <a:endParaRPr lang="en-US" sz="3200" dirty="0">
              <a:solidFill>
                <a:schemeClr val="bg1"/>
              </a:solidFill>
            </a:endParaRPr>
          </a:p>
        </p:txBody>
      </p:sp>
      <p:sp>
        <p:nvSpPr>
          <p:cNvPr id="3" name="TextBox 2"/>
          <p:cNvSpPr txBox="1"/>
          <p:nvPr/>
        </p:nvSpPr>
        <p:spPr>
          <a:xfrm>
            <a:off x="229702" y="1915809"/>
            <a:ext cx="4131310" cy="3647153"/>
          </a:xfrm>
          <a:prstGeom prst="rect">
            <a:avLst/>
          </a:prstGeom>
          <a:noFill/>
        </p:spPr>
        <p:txBody>
          <a:bodyPr wrap="square" rtlCol="0">
            <a:spAutoFit/>
          </a:bodyPr>
          <a:lstStyle/>
          <a:p>
            <a:pPr marL="284163" lvl="2" indent="-176213">
              <a:spcBef>
                <a:spcPts val="600"/>
              </a:spcBef>
              <a:buFont typeface="Arial"/>
              <a:buChar char="•"/>
            </a:pPr>
            <a:r>
              <a:rPr lang="en-US" dirty="0"/>
              <a:t>Public clouds </a:t>
            </a:r>
            <a:r>
              <a:rPr lang="en-US" dirty="0" smtClean="0"/>
              <a:t>level </a:t>
            </a:r>
            <a:r>
              <a:rPr lang="en-US" dirty="0"/>
              <a:t>playing field for all sized business  </a:t>
            </a:r>
            <a:r>
              <a:rPr lang="en-US" dirty="0" smtClean="0"/>
              <a:t/>
            </a:r>
            <a:br>
              <a:rPr lang="en-US" dirty="0" smtClean="0"/>
            </a:br>
            <a:endParaRPr lang="en-US" dirty="0"/>
          </a:p>
          <a:p>
            <a:pPr marL="284163" lvl="2" indent="-176213">
              <a:spcBef>
                <a:spcPts val="600"/>
              </a:spcBef>
              <a:buFont typeface="Arial"/>
              <a:buChar char="•"/>
            </a:pPr>
            <a:r>
              <a:rPr lang="en-US" dirty="0" smtClean="0"/>
              <a:t>Over 1</a:t>
            </a:r>
            <a:r>
              <a:rPr lang="en-US" dirty="0"/>
              <a:t>/</a:t>
            </a:r>
            <a:r>
              <a:rPr lang="en-US" dirty="0" smtClean="0"/>
              <a:t>3 </a:t>
            </a:r>
            <a:r>
              <a:rPr lang="en-US" dirty="0"/>
              <a:t>midmarket businesses used cloud applications </a:t>
            </a:r>
            <a:r>
              <a:rPr lang="en-US" dirty="0" smtClean="0"/>
              <a:t>in 2011</a:t>
            </a:r>
            <a:br>
              <a:rPr lang="en-US" dirty="0" smtClean="0"/>
            </a:br>
            <a:endParaRPr lang="en-US" dirty="0" smtClean="0"/>
          </a:p>
          <a:p>
            <a:pPr marL="284163" lvl="2" indent="-176213">
              <a:spcBef>
                <a:spcPts val="600"/>
              </a:spcBef>
              <a:buFont typeface="Arial"/>
              <a:buChar char="•"/>
            </a:pPr>
            <a:r>
              <a:rPr lang="en-US" dirty="0" smtClean="0"/>
              <a:t>400% spending increase </a:t>
            </a:r>
            <a:r>
              <a:rPr lang="en-US" dirty="0"/>
              <a:t>on public IT cloud services </a:t>
            </a:r>
            <a:r>
              <a:rPr lang="en-US" dirty="0" smtClean="0"/>
              <a:t>from 2009-2015</a:t>
            </a:r>
            <a:br>
              <a:rPr lang="en-US" dirty="0" smtClean="0"/>
            </a:br>
            <a:endParaRPr lang="en-US" dirty="0" smtClean="0"/>
          </a:p>
          <a:p>
            <a:pPr marL="284163" lvl="2" indent="-176213">
              <a:spcBef>
                <a:spcPts val="600"/>
              </a:spcBef>
              <a:buFont typeface="Arial"/>
              <a:buChar char="•"/>
            </a:pPr>
            <a:r>
              <a:rPr lang="en-US" dirty="0" smtClean="0"/>
              <a:t>80</a:t>
            </a:r>
            <a:r>
              <a:rPr lang="en-US" dirty="0"/>
              <a:t>% </a:t>
            </a:r>
            <a:r>
              <a:rPr lang="en-US" dirty="0" smtClean="0"/>
              <a:t>net </a:t>
            </a:r>
            <a:r>
              <a:rPr lang="en-US" dirty="0"/>
              <a:t>new commercial applications </a:t>
            </a:r>
            <a:r>
              <a:rPr lang="en-US" dirty="0" smtClean="0"/>
              <a:t>developed </a:t>
            </a:r>
            <a:r>
              <a:rPr lang="en-US" dirty="0"/>
              <a:t>for the cloud in </a:t>
            </a:r>
            <a:r>
              <a:rPr lang="en-US" dirty="0" smtClean="0"/>
              <a:t>2012</a:t>
            </a:r>
            <a:endParaRPr lang="en-US" dirty="0"/>
          </a:p>
        </p:txBody>
      </p:sp>
      <p:pic>
        <p:nvPicPr>
          <p:cNvPr id="10" name="Picture 9" descr="X3.png"/>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4361012" y="1209612"/>
            <a:ext cx="4760595" cy="3423285"/>
          </a:xfrm>
          <a:prstGeom prst="rect">
            <a:avLst/>
          </a:prstGeom>
        </p:spPr>
      </p:pic>
      <p:pic>
        <p:nvPicPr>
          <p:cNvPr id="13" name="Picture 12" descr="Cloud.png"/>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a:off x="5803900" y="4495799"/>
            <a:ext cx="2025650" cy="1327150"/>
          </a:xfrm>
          <a:prstGeom prst="rect">
            <a:avLst/>
          </a:prstGeom>
          <a:effectLst>
            <a:reflection blurRad="6350" stA="52000" endA="300" endPos="35000" dist="25400" dir="5400000" sy="-100000" algn="bl" rotWithShape="0"/>
          </a:effectLst>
        </p:spPr>
      </p:pic>
      <p:cxnSp>
        <p:nvCxnSpPr>
          <p:cNvPr id="8" name="Straight Connector 7"/>
          <p:cNvCxnSpPr/>
          <p:nvPr/>
        </p:nvCxnSpPr>
        <p:spPr>
          <a:xfrm>
            <a:off x="6323" y="1171512"/>
            <a:ext cx="9144000" cy="0"/>
          </a:xfrm>
          <a:prstGeom prst="line">
            <a:avLst/>
          </a:prstGeom>
          <a:ln>
            <a:gradFill flip="none" rotWithShape="1">
              <a:gsLst>
                <a:gs pos="0">
                  <a:srgbClr val="000000"/>
                </a:gs>
                <a:gs pos="100000">
                  <a:srgbClr val="000000"/>
                </a:gs>
                <a:gs pos="20000">
                  <a:schemeClr val="bg1">
                    <a:lumMod val="75000"/>
                  </a:schemeClr>
                </a:gs>
                <a:gs pos="80000">
                  <a:schemeClr val="bg1">
                    <a:lumMod val="75000"/>
                  </a:schemeClr>
                </a:gs>
                <a:gs pos="51000">
                  <a:schemeClr val="bg1"/>
                </a:gs>
              </a:gsLst>
              <a:lin ang="0" scaled="1"/>
              <a:tileRect/>
            </a:gradFill>
          </a:ln>
        </p:spPr>
        <p:style>
          <a:lnRef idx="2">
            <a:schemeClr val="accent1"/>
          </a:lnRef>
          <a:fillRef idx="0">
            <a:schemeClr val="accent1"/>
          </a:fillRef>
          <a:effectRef idx="1">
            <a:schemeClr val="accent1"/>
          </a:effectRef>
          <a:fontRef idx="minor">
            <a:schemeClr val="tx1"/>
          </a:fontRef>
        </p:style>
      </p:cxnSp>
      <p:sp>
        <p:nvSpPr>
          <p:cNvPr id="9" name="TextBox 8"/>
          <p:cNvSpPr txBox="1"/>
          <p:nvPr/>
        </p:nvSpPr>
        <p:spPr>
          <a:xfrm>
            <a:off x="459396" y="6373789"/>
            <a:ext cx="952505" cy="261610"/>
          </a:xfrm>
          <a:prstGeom prst="rect">
            <a:avLst/>
          </a:prstGeom>
          <a:noFill/>
        </p:spPr>
        <p:txBody>
          <a:bodyPr wrap="none" rtlCol="0">
            <a:spAutoFit/>
          </a:bodyPr>
          <a:lstStyle/>
          <a:p>
            <a:r>
              <a:rPr lang="en-US" sz="1100" dirty="0" smtClean="0"/>
              <a:t>Source: IDC</a:t>
            </a:r>
            <a:endParaRPr lang="en-US" sz="1100" dirty="0"/>
          </a:p>
        </p:txBody>
      </p:sp>
    </p:spTree>
    <p:extLst>
      <p:ext uri="{BB962C8B-B14F-4D97-AF65-F5344CB8AC3E}">
        <p14:creationId xmlns:p14="http://schemas.microsoft.com/office/powerpoint/2010/main" val="2369743628"/>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1000"/>
                                        <p:tgtEl>
                                          <p:spTgt spid="13"/>
                                        </p:tgtEl>
                                      </p:cBhvr>
                                    </p:animEffect>
                                    <p:anim calcmode="lin" valueType="num">
                                      <p:cBhvr>
                                        <p:cTn id="8" dur="1000" fill="hold"/>
                                        <p:tgtEl>
                                          <p:spTgt spid="13"/>
                                        </p:tgtEl>
                                        <p:attrNameLst>
                                          <p:attrName>ppt_x</p:attrName>
                                        </p:attrNameLst>
                                      </p:cBhvr>
                                      <p:tavLst>
                                        <p:tav tm="0">
                                          <p:val>
                                            <p:strVal val="#ppt_x"/>
                                          </p:val>
                                        </p:tav>
                                        <p:tav tm="100000">
                                          <p:val>
                                            <p:strVal val="#ppt_x"/>
                                          </p:val>
                                        </p:tav>
                                      </p:tavLst>
                                    </p:anim>
                                    <p:anim calcmode="lin" valueType="num">
                                      <p:cBhvr>
                                        <p:cTn id="9" dur="1000" fill="hold"/>
                                        <p:tgtEl>
                                          <p:spTgt spid="13"/>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2" presetClass="entr" presetSubtype="4" fill="hold" nodeType="after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wipe(down)">
                                      <p:cBhvr>
                                        <p:cTn id="13" dur="500"/>
                                        <p:tgtEl>
                                          <p:spTgt spid="10"/>
                                        </p:tgtEl>
                                      </p:cBhvr>
                                    </p:animEffect>
                                  </p:childTnLst>
                                </p:cTn>
                              </p:par>
                            </p:childTnLst>
                          </p:cTn>
                        </p:par>
                        <p:par>
                          <p:cTn id="14" fill="hold">
                            <p:stCondLst>
                              <p:cond delay="1500"/>
                            </p:stCondLst>
                            <p:childTnLst>
                              <p:par>
                                <p:cTn id="15" presetID="37" presetClass="entr" presetSubtype="0" fill="hold" grpId="0" nodeType="afterEffect">
                                  <p:stCondLst>
                                    <p:cond delay="0"/>
                                  </p:stCondLst>
                                  <p:childTnLst>
                                    <p:set>
                                      <p:cBhvr>
                                        <p:cTn id="16" dur="1" fill="hold">
                                          <p:stCondLst>
                                            <p:cond delay="0"/>
                                          </p:stCondLst>
                                        </p:cTn>
                                        <p:tgtEl>
                                          <p:spTgt spid="3">
                                            <p:txEl>
                                              <p:pRg st="0" end="0"/>
                                            </p:txEl>
                                          </p:spTgt>
                                        </p:tgtEl>
                                        <p:attrNameLst>
                                          <p:attrName>style.visibility</p:attrName>
                                        </p:attrNameLst>
                                      </p:cBhvr>
                                      <p:to>
                                        <p:strVal val="visible"/>
                                      </p:to>
                                    </p:set>
                                    <p:animEffect transition="in" filter="fade">
                                      <p:cBhvr>
                                        <p:cTn id="17" dur="1000"/>
                                        <p:tgtEl>
                                          <p:spTgt spid="3">
                                            <p:txEl>
                                              <p:pRg st="0" end="0"/>
                                            </p:txEl>
                                          </p:spTgt>
                                        </p:tgtEl>
                                      </p:cBhvr>
                                    </p:animEffect>
                                    <p:anim calcmode="lin" valueType="num">
                                      <p:cBhvr>
                                        <p:cTn id="1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9" dur="900" decel="100000" fill="hold"/>
                                        <p:tgtEl>
                                          <p:spTgt spid="3">
                                            <p:txEl>
                                              <p:pRg st="0" end="0"/>
                                            </p:txEl>
                                          </p:spTgt>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3">
                                            <p:txEl>
                                              <p:pRg st="0" end="0"/>
                                            </p:txEl>
                                          </p:spTgt>
                                        </p:tgtEl>
                                        <p:attrNameLst>
                                          <p:attrName>ppt_y</p:attrName>
                                        </p:attrNameLst>
                                      </p:cBhvr>
                                      <p:tavLst>
                                        <p:tav tm="0">
                                          <p:val>
                                            <p:strVal val="#ppt_y-.03"/>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37" presetClass="entr" presetSubtype="0" fill="hold" grpId="0" nodeType="clickEffect">
                                  <p:stCondLst>
                                    <p:cond delay="0"/>
                                  </p:stCondLst>
                                  <p:childTnLst>
                                    <p:set>
                                      <p:cBhvr>
                                        <p:cTn id="24" dur="1" fill="hold">
                                          <p:stCondLst>
                                            <p:cond delay="0"/>
                                          </p:stCondLst>
                                        </p:cTn>
                                        <p:tgtEl>
                                          <p:spTgt spid="3">
                                            <p:txEl>
                                              <p:pRg st="1" end="1"/>
                                            </p:txEl>
                                          </p:spTgt>
                                        </p:tgtEl>
                                        <p:attrNameLst>
                                          <p:attrName>style.visibility</p:attrName>
                                        </p:attrNameLst>
                                      </p:cBhvr>
                                      <p:to>
                                        <p:strVal val="visible"/>
                                      </p:to>
                                    </p:set>
                                    <p:animEffect transition="in" filter="fade">
                                      <p:cBhvr>
                                        <p:cTn id="25" dur="1000"/>
                                        <p:tgtEl>
                                          <p:spTgt spid="3">
                                            <p:txEl>
                                              <p:pRg st="1" end="1"/>
                                            </p:txEl>
                                          </p:spTgt>
                                        </p:tgtEl>
                                      </p:cBhvr>
                                    </p:animEffect>
                                    <p:anim calcmode="lin" valueType="num">
                                      <p:cBhvr>
                                        <p:cTn id="26"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7" dur="900" decel="100000" fill="hold"/>
                                        <p:tgtEl>
                                          <p:spTgt spid="3">
                                            <p:txEl>
                                              <p:pRg st="1" end="1"/>
                                            </p:txEl>
                                          </p:spTgt>
                                        </p:tgtEl>
                                        <p:attrNameLst>
                                          <p:attrName>ppt_y</p:attrName>
                                        </p:attrNameLst>
                                      </p:cBhvr>
                                      <p:tavLst>
                                        <p:tav tm="0">
                                          <p:val>
                                            <p:strVal val="#ppt_y+1"/>
                                          </p:val>
                                        </p:tav>
                                        <p:tav tm="100000">
                                          <p:val>
                                            <p:strVal val="#ppt_y-.03"/>
                                          </p:val>
                                        </p:tav>
                                      </p:tavLst>
                                    </p:anim>
                                    <p:anim calcmode="lin" valueType="num">
                                      <p:cBhvr>
                                        <p:cTn id="28" dur="100" accel="100000" fill="hold">
                                          <p:stCondLst>
                                            <p:cond delay="900"/>
                                          </p:stCondLst>
                                        </p:cTn>
                                        <p:tgtEl>
                                          <p:spTgt spid="3">
                                            <p:txEl>
                                              <p:pRg st="1" end="1"/>
                                            </p:txEl>
                                          </p:spTgt>
                                        </p:tgtEl>
                                        <p:attrNameLst>
                                          <p:attrName>ppt_y</p:attrName>
                                        </p:attrNameLst>
                                      </p:cBhvr>
                                      <p:tavLst>
                                        <p:tav tm="0">
                                          <p:val>
                                            <p:strVal val="#ppt_y-.03"/>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37" presetClass="entr" presetSubtype="0" fill="hold" grpId="0" nodeType="clickEffect">
                                  <p:stCondLst>
                                    <p:cond delay="0"/>
                                  </p:stCondLst>
                                  <p:childTnLst>
                                    <p:set>
                                      <p:cBhvr>
                                        <p:cTn id="32" dur="1" fill="hold">
                                          <p:stCondLst>
                                            <p:cond delay="0"/>
                                          </p:stCondLst>
                                        </p:cTn>
                                        <p:tgtEl>
                                          <p:spTgt spid="3">
                                            <p:txEl>
                                              <p:pRg st="2" end="2"/>
                                            </p:txEl>
                                          </p:spTgt>
                                        </p:tgtEl>
                                        <p:attrNameLst>
                                          <p:attrName>style.visibility</p:attrName>
                                        </p:attrNameLst>
                                      </p:cBhvr>
                                      <p:to>
                                        <p:strVal val="visible"/>
                                      </p:to>
                                    </p:set>
                                    <p:animEffect transition="in" filter="fade">
                                      <p:cBhvr>
                                        <p:cTn id="33" dur="1000"/>
                                        <p:tgtEl>
                                          <p:spTgt spid="3">
                                            <p:txEl>
                                              <p:pRg st="2" end="2"/>
                                            </p:txEl>
                                          </p:spTgt>
                                        </p:tgtEl>
                                      </p:cBhvr>
                                    </p:animEffect>
                                    <p:anim calcmode="lin" valueType="num">
                                      <p:cBhvr>
                                        <p:cTn id="34"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35" dur="900" decel="100000" fill="hold"/>
                                        <p:tgtEl>
                                          <p:spTgt spid="3">
                                            <p:txEl>
                                              <p:pRg st="2" end="2"/>
                                            </p:txEl>
                                          </p:spTgt>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3">
                                            <p:txEl>
                                              <p:pRg st="2" end="2"/>
                                            </p:txEl>
                                          </p:spTgt>
                                        </p:tgtEl>
                                        <p:attrNameLst>
                                          <p:attrName>ppt_y</p:attrName>
                                        </p:attrNameLst>
                                      </p:cBhvr>
                                      <p:tavLst>
                                        <p:tav tm="0">
                                          <p:val>
                                            <p:strVal val="#ppt_y-.03"/>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37" presetClass="entr" presetSubtype="0" fill="hold" grpId="0" nodeType="clickEffect">
                                  <p:stCondLst>
                                    <p:cond delay="0"/>
                                  </p:stCondLst>
                                  <p:childTnLst>
                                    <p:set>
                                      <p:cBhvr>
                                        <p:cTn id="40" dur="1" fill="hold">
                                          <p:stCondLst>
                                            <p:cond delay="0"/>
                                          </p:stCondLst>
                                        </p:cTn>
                                        <p:tgtEl>
                                          <p:spTgt spid="3">
                                            <p:txEl>
                                              <p:pRg st="3" end="3"/>
                                            </p:txEl>
                                          </p:spTgt>
                                        </p:tgtEl>
                                        <p:attrNameLst>
                                          <p:attrName>style.visibility</p:attrName>
                                        </p:attrNameLst>
                                      </p:cBhvr>
                                      <p:to>
                                        <p:strVal val="visible"/>
                                      </p:to>
                                    </p:set>
                                    <p:animEffect transition="in" filter="fade">
                                      <p:cBhvr>
                                        <p:cTn id="41" dur="1000"/>
                                        <p:tgtEl>
                                          <p:spTgt spid="3">
                                            <p:txEl>
                                              <p:pRg st="3" end="3"/>
                                            </p:txEl>
                                          </p:spTgt>
                                        </p:tgtEl>
                                      </p:cBhvr>
                                    </p:animEffect>
                                    <p:anim calcmode="lin" valueType="num">
                                      <p:cBhvr>
                                        <p:cTn id="42"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43" dur="900" decel="100000" fill="hold"/>
                                        <p:tgtEl>
                                          <p:spTgt spid="3">
                                            <p:txEl>
                                              <p:pRg st="3" end="3"/>
                                            </p:txEl>
                                          </p:spTgt>
                                        </p:tgtEl>
                                        <p:attrNameLst>
                                          <p:attrName>ppt_y</p:attrName>
                                        </p:attrNameLst>
                                      </p:cBhvr>
                                      <p:tavLst>
                                        <p:tav tm="0">
                                          <p:val>
                                            <p:strVal val="#ppt_y+1"/>
                                          </p:val>
                                        </p:tav>
                                        <p:tav tm="100000">
                                          <p:val>
                                            <p:strVal val="#ppt_y-.03"/>
                                          </p:val>
                                        </p:tav>
                                      </p:tavLst>
                                    </p:anim>
                                    <p:anim calcmode="lin" valueType="num">
                                      <p:cBhvr>
                                        <p:cTn id="44" dur="100" accel="100000" fill="hold">
                                          <p:stCondLst>
                                            <p:cond delay="900"/>
                                          </p:stCondLst>
                                        </p:cTn>
                                        <p:tgtEl>
                                          <p:spTgt spid="3">
                                            <p:txEl>
                                              <p:pRg st="3" end="3"/>
                                            </p:txEl>
                                          </p:spTgt>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descr="G2.jpg"/>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a:off x="0" y="1208634"/>
            <a:ext cx="9144000" cy="5649366"/>
          </a:xfrm>
          <a:prstGeom prst="rect">
            <a:avLst/>
          </a:prstGeom>
        </p:spPr>
      </p:pic>
      <p:sp>
        <p:nvSpPr>
          <p:cNvPr id="11" name="Title 1"/>
          <p:cNvSpPr>
            <a:spLocks noGrp="1"/>
          </p:cNvSpPr>
          <p:nvPr>
            <p:ph type="title"/>
          </p:nvPr>
        </p:nvSpPr>
        <p:spPr>
          <a:xfrm>
            <a:off x="229702" y="202545"/>
            <a:ext cx="8588861" cy="838200"/>
          </a:xfrm>
        </p:spPr>
        <p:txBody>
          <a:bodyPr/>
          <a:lstStyle/>
          <a:p>
            <a:r>
              <a:rPr lang="en-US" sz="3200" dirty="0" smtClean="0">
                <a:solidFill>
                  <a:schemeClr val="bg1"/>
                </a:solidFill>
              </a:rPr>
              <a:t>Mega Trend: Risk Mitigation</a:t>
            </a:r>
            <a:endParaRPr lang="en-US" sz="3200" dirty="0">
              <a:solidFill>
                <a:schemeClr val="bg1"/>
              </a:solidFill>
            </a:endParaRPr>
          </a:p>
        </p:txBody>
      </p:sp>
      <p:sp>
        <p:nvSpPr>
          <p:cNvPr id="3" name="TextBox 2"/>
          <p:cNvSpPr txBox="1"/>
          <p:nvPr/>
        </p:nvSpPr>
        <p:spPr>
          <a:xfrm>
            <a:off x="234129" y="1736500"/>
            <a:ext cx="5220373" cy="4401206"/>
          </a:xfrm>
          <a:prstGeom prst="rect">
            <a:avLst/>
          </a:prstGeom>
          <a:noFill/>
        </p:spPr>
        <p:txBody>
          <a:bodyPr wrap="square" rtlCol="0">
            <a:spAutoFit/>
          </a:bodyPr>
          <a:lstStyle/>
          <a:p>
            <a:pPr marL="169863" lvl="2" indent="-169863">
              <a:spcBef>
                <a:spcPts val="600"/>
              </a:spcBef>
              <a:buFont typeface="Arial"/>
              <a:buChar char="•"/>
            </a:pPr>
            <a:r>
              <a:rPr lang="en-US" dirty="0" smtClean="0"/>
              <a:t>45</a:t>
            </a:r>
            <a:r>
              <a:rPr lang="en-US" dirty="0"/>
              <a:t>% </a:t>
            </a:r>
            <a:r>
              <a:rPr lang="en-US" dirty="0" smtClean="0"/>
              <a:t>small &amp; </a:t>
            </a:r>
            <a:r>
              <a:rPr lang="en-US" dirty="0"/>
              <a:t>medium-sized </a:t>
            </a:r>
            <a:r>
              <a:rPr lang="en-US" dirty="0" smtClean="0"/>
              <a:t/>
            </a:r>
            <a:br>
              <a:rPr lang="en-US" dirty="0" smtClean="0"/>
            </a:br>
            <a:r>
              <a:rPr lang="en-US" dirty="0" smtClean="0"/>
              <a:t>businesses </a:t>
            </a:r>
            <a:r>
              <a:rPr lang="en-US" dirty="0"/>
              <a:t>plan to </a:t>
            </a:r>
            <a:r>
              <a:rPr lang="en-US" dirty="0" smtClean="0"/>
              <a:t>purchase and upgrade security, backup, virtualization</a:t>
            </a:r>
          </a:p>
          <a:p>
            <a:pPr marL="169863" lvl="2" indent="-169863">
              <a:spcBef>
                <a:spcPts val="600"/>
              </a:spcBef>
              <a:buFont typeface="Arial"/>
              <a:buChar char="•"/>
            </a:pPr>
            <a:endParaRPr lang="en-US" dirty="0" smtClean="0"/>
          </a:p>
          <a:p>
            <a:pPr marL="169863" lvl="2" indent="-169863">
              <a:spcBef>
                <a:spcPts val="600"/>
              </a:spcBef>
              <a:buFont typeface="Arial"/>
              <a:buChar char="•"/>
            </a:pPr>
            <a:r>
              <a:rPr lang="en-US" dirty="0" smtClean="0"/>
              <a:t>Technology is embedding into all aspect of commerce, business and personal process</a:t>
            </a:r>
          </a:p>
          <a:p>
            <a:pPr marL="169863" lvl="2" indent="-169863">
              <a:spcBef>
                <a:spcPts val="600"/>
              </a:spcBef>
              <a:buFont typeface="Arial"/>
              <a:buChar char="•"/>
            </a:pPr>
            <a:endParaRPr lang="en-US" dirty="0"/>
          </a:p>
          <a:p>
            <a:pPr marL="169863" lvl="2" indent="-169863">
              <a:spcBef>
                <a:spcPts val="600"/>
              </a:spcBef>
              <a:buFont typeface="Arial" pitchFamily="34" charset="0"/>
              <a:buChar char="•"/>
            </a:pPr>
            <a:r>
              <a:rPr lang="en-US" dirty="0"/>
              <a:t>A firm’s ability to weather storms depends on how seriously executives take risk </a:t>
            </a:r>
            <a:r>
              <a:rPr lang="en-US" dirty="0" smtClean="0"/>
              <a:t>management in good times</a:t>
            </a:r>
          </a:p>
          <a:p>
            <a:pPr marL="169863" lvl="2" indent="-169863">
              <a:spcBef>
                <a:spcPts val="600"/>
              </a:spcBef>
              <a:buFont typeface="Arial" pitchFamily="34" charset="0"/>
              <a:buChar char="•"/>
            </a:pPr>
            <a:endParaRPr lang="en-US" sz="1600" dirty="0"/>
          </a:p>
          <a:p>
            <a:pPr marL="169863" lvl="2" indent="-169863">
              <a:spcBef>
                <a:spcPts val="600"/>
              </a:spcBef>
              <a:buFont typeface="Arial"/>
              <a:buChar char="•"/>
            </a:pPr>
            <a:r>
              <a:rPr lang="en-US" dirty="0" smtClean="0"/>
              <a:t>Not </a:t>
            </a:r>
            <a:r>
              <a:rPr lang="en-US" dirty="0"/>
              <a:t>all vendors invest in “long lifecycle” </a:t>
            </a:r>
            <a:r>
              <a:rPr lang="en-US" dirty="0" smtClean="0"/>
              <a:t>         products to   meet 5+ years service requirements</a:t>
            </a:r>
            <a:endParaRPr lang="en-US" dirty="0"/>
          </a:p>
        </p:txBody>
      </p:sp>
      <p:pic>
        <p:nvPicPr>
          <p:cNvPr id="12" name="Picture 11" descr="X1.png"/>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4784651" y="1208634"/>
            <a:ext cx="4354904" cy="3451860"/>
          </a:xfrm>
          <a:prstGeom prst="rect">
            <a:avLst/>
          </a:prstGeom>
        </p:spPr>
      </p:pic>
      <p:pic>
        <p:nvPicPr>
          <p:cNvPr id="13" name="Picture 12" descr="Server.png"/>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a:off x="6608550" y="4699000"/>
            <a:ext cx="1123655" cy="1256894"/>
          </a:xfrm>
          <a:prstGeom prst="rect">
            <a:avLst/>
          </a:prstGeom>
          <a:effectLst>
            <a:reflection blurRad="6350" stA="52000" endA="300" endPos="35000" dist="25400" dir="5400000" sy="-100000" algn="bl" rotWithShape="0"/>
          </a:effectLst>
        </p:spPr>
      </p:pic>
      <p:cxnSp>
        <p:nvCxnSpPr>
          <p:cNvPr id="8" name="Straight Connector 7"/>
          <p:cNvCxnSpPr/>
          <p:nvPr/>
        </p:nvCxnSpPr>
        <p:spPr>
          <a:xfrm>
            <a:off x="6323" y="1171512"/>
            <a:ext cx="9144000" cy="0"/>
          </a:xfrm>
          <a:prstGeom prst="line">
            <a:avLst/>
          </a:prstGeom>
          <a:ln>
            <a:gradFill flip="none" rotWithShape="1">
              <a:gsLst>
                <a:gs pos="0">
                  <a:srgbClr val="000000"/>
                </a:gs>
                <a:gs pos="100000">
                  <a:srgbClr val="000000"/>
                </a:gs>
                <a:gs pos="20000">
                  <a:schemeClr val="bg1">
                    <a:lumMod val="75000"/>
                  </a:schemeClr>
                </a:gs>
                <a:gs pos="80000">
                  <a:schemeClr val="bg1">
                    <a:lumMod val="75000"/>
                  </a:schemeClr>
                </a:gs>
                <a:gs pos="51000">
                  <a:schemeClr val="bg1"/>
                </a:gs>
              </a:gsLst>
              <a:lin ang="0" scaled="1"/>
              <a:tileRect/>
            </a:gradFill>
          </a:ln>
        </p:spPr>
        <p:style>
          <a:lnRef idx="2">
            <a:schemeClr val="accent1"/>
          </a:lnRef>
          <a:fillRef idx="0">
            <a:schemeClr val="accent1"/>
          </a:fillRef>
          <a:effectRef idx="1">
            <a:schemeClr val="accent1"/>
          </a:effectRef>
          <a:fontRef idx="minor">
            <a:schemeClr val="tx1"/>
          </a:fontRef>
        </p:style>
      </p:cxnSp>
      <p:sp>
        <p:nvSpPr>
          <p:cNvPr id="9" name="TextBox 8"/>
          <p:cNvSpPr txBox="1"/>
          <p:nvPr/>
        </p:nvSpPr>
        <p:spPr>
          <a:xfrm>
            <a:off x="459396" y="6504594"/>
            <a:ext cx="952505" cy="261610"/>
          </a:xfrm>
          <a:prstGeom prst="rect">
            <a:avLst/>
          </a:prstGeom>
          <a:noFill/>
        </p:spPr>
        <p:txBody>
          <a:bodyPr wrap="none" rtlCol="0">
            <a:spAutoFit/>
          </a:bodyPr>
          <a:lstStyle/>
          <a:p>
            <a:r>
              <a:rPr lang="en-US" sz="1100" dirty="0" smtClean="0"/>
              <a:t>Source: IDC</a:t>
            </a:r>
            <a:endParaRPr lang="en-US" sz="1100" dirty="0"/>
          </a:p>
        </p:txBody>
      </p:sp>
    </p:spTree>
    <p:extLst>
      <p:ext uri="{BB962C8B-B14F-4D97-AF65-F5344CB8AC3E}">
        <p14:creationId xmlns:p14="http://schemas.microsoft.com/office/powerpoint/2010/main" val="378633263"/>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1000"/>
                                        <p:tgtEl>
                                          <p:spTgt spid="13"/>
                                        </p:tgtEl>
                                      </p:cBhvr>
                                    </p:animEffect>
                                    <p:anim calcmode="lin" valueType="num">
                                      <p:cBhvr>
                                        <p:cTn id="8" dur="1000" fill="hold"/>
                                        <p:tgtEl>
                                          <p:spTgt spid="13"/>
                                        </p:tgtEl>
                                        <p:attrNameLst>
                                          <p:attrName>ppt_x</p:attrName>
                                        </p:attrNameLst>
                                      </p:cBhvr>
                                      <p:tavLst>
                                        <p:tav tm="0">
                                          <p:val>
                                            <p:strVal val="#ppt_x"/>
                                          </p:val>
                                        </p:tav>
                                        <p:tav tm="100000">
                                          <p:val>
                                            <p:strVal val="#ppt_x"/>
                                          </p:val>
                                        </p:tav>
                                      </p:tavLst>
                                    </p:anim>
                                    <p:anim calcmode="lin" valueType="num">
                                      <p:cBhvr>
                                        <p:cTn id="9" dur="1000" fill="hold"/>
                                        <p:tgtEl>
                                          <p:spTgt spid="13"/>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2" presetClass="entr" presetSubtype="4" fill="hold" nodeType="afterEffect">
                                  <p:stCondLst>
                                    <p:cond delay="0"/>
                                  </p:stCondLst>
                                  <p:childTnLst>
                                    <p:set>
                                      <p:cBhvr>
                                        <p:cTn id="12" dur="1" fill="hold">
                                          <p:stCondLst>
                                            <p:cond delay="0"/>
                                          </p:stCondLst>
                                        </p:cTn>
                                        <p:tgtEl>
                                          <p:spTgt spid="12"/>
                                        </p:tgtEl>
                                        <p:attrNameLst>
                                          <p:attrName>style.visibility</p:attrName>
                                        </p:attrNameLst>
                                      </p:cBhvr>
                                      <p:to>
                                        <p:strVal val="visible"/>
                                      </p:to>
                                    </p:set>
                                    <p:animEffect transition="in" filter="wipe(down)">
                                      <p:cBhvr>
                                        <p:cTn id="13" dur="500"/>
                                        <p:tgtEl>
                                          <p:spTgt spid="12"/>
                                        </p:tgtEl>
                                      </p:cBhvr>
                                    </p:animEffect>
                                  </p:childTnLst>
                                </p:cTn>
                              </p:par>
                            </p:childTnLst>
                          </p:cTn>
                        </p:par>
                        <p:par>
                          <p:cTn id="14" fill="hold">
                            <p:stCondLst>
                              <p:cond delay="1500"/>
                            </p:stCondLst>
                            <p:childTnLst>
                              <p:par>
                                <p:cTn id="15" presetID="37" presetClass="entr" presetSubtype="0" fill="hold" grpId="0" nodeType="afterEffect">
                                  <p:stCondLst>
                                    <p:cond delay="0"/>
                                  </p:stCondLst>
                                  <p:childTnLst>
                                    <p:set>
                                      <p:cBhvr>
                                        <p:cTn id="16" dur="1" fill="hold">
                                          <p:stCondLst>
                                            <p:cond delay="0"/>
                                          </p:stCondLst>
                                        </p:cTn>
                                        <p:tgtEl>
                                          <p:spTgt spid="3">
                                            <p:txEl>
                                              <p:pRg st="0" end="0"/>
                                            </p:txEl>
                                          </p:spTgt>
                                        </p:tgtEl>
                                        <p:attrNameLst>
                                          <p:attrName>style.visibility</p:attrName>
                                        </p:attrNameLst>
                                      </p:cBhvr>
                                      <p:to>
                                        <p:strVal val="visible"/>
                                      </p:to>
                                    </p:set>
                                    <p:animEffect transition="in" filter="fade">
                                      <p:cBhvr>
                                        <p:cTn id="17" dur="1000"/>
                                        <p:tgtEl>
                                          <p:spTgt spid="3">
                                            <p:txEl>
                                              <p:pRg st="0" end="0"/>
                                            </p:txEl>
                                          </p:spTgt>
                                        </p:tgtEl>
                                      </p:cBhvr>
                                    </p:animEffect>
                                    <p:anim calcmode="lin" valueType="num">
                                      <p:cBhvr>
                                        <p:cTn id="1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9" dur="900" decel="100000" fill="hold"/>
                                        <p:tgtEl>
                                          <p:spTgt spid="3">
                                            <p:txEl>
                                              <p:pRg st="0" end="0"/>
                                            </p:txEl>
                                          </p:spTgt>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3">
                                            <p:txEl>
                                              <p:pRg st="0" end="0"/>
                                            </p:txEl>
                                          </p:spTgt>
                                        </p:tgtEl>
                                        <p:attrNameLst>
                                          <p:attrName>ppt_y</p:attrName>
                                        </p:attrNameLst>
                                      </p:cBhvr>
                                      <p:tavLst>
                                        <p:tav tm="0">
                                          <p:val>
                                            <p:strVal val="#ppt_y-.03"/>
                                          </p:val>
                                        </p:tav>
                                        <p:tav tm="100000">
                                          <p:val>
                                            <p:strVal val="#ppt_y"/>
                                          </p:val>
                                        </p:tav>
                                      </p:tavLst>
                                    </p:anim>
                                  </p:childTnLst>
                                </p:cTn>
                              </p:par>
                            </p:childTnLst>
                          </p:cTn>
                        </p:par>
                        <p:par>
                          <p:cTn id="21" fill="hold">
                            <p:stCondLst>
                              <p:cond delay="2500"/>
                            </p:stCondLst>
                            <p:childTnLst>
                              <p:par>
                                <p:cTn id="22" presetID="37" presetClass="entr" presetSubtype="0" fill="hold" grpId="0" nodeType="afterEffect">
                                  <p:stCondLst>
                                    <p:cond delay="0"/>
                                  </p:stCondLst>
                                  <p:childTnLst>
                                    <p:set>
                                      <p:cBhvr>
                                        <p:cTn id="23" dur="1" fill="hold">
                                          <p:stCondLst>
                                            <p:cond delay="0"/>
                                          </p:stCondLst>
                                        </p:cTn>
                                        <p:tgtEl>
                                          <p:spTgt spid="3">
                                            <p:txEl>
                                              <p:pRg st="2" end="2"/>
                                            </p:txEl>
                                          </p:spTgt>
                                        </p:tgtEl>
                                        <p:attrNameLst>
                                          <p:attrName>style.visibility</p:attrName>
                                        </p:attrNameLst>
                                      </p:cBhvr>
                                      <p:to>
                                        <p:strVal val="visible"/>
                                      </p:to>
                                    </p:set>
                                    <p:animEffect transition="in" filter="fade">
                                      <p:cBhvr>
                                        <p:cTn id="24" dur="1000"/>
                                        <p:tgtEl>
                                          <p:spTgt spid="3">
                                            <p:txEl>
                                              <p:pRg st="2" end="2"/>
                                            </p:txEl>
                                          </p:spTgt>
                                        </p:tgtEl>
                                      </p:cBhvr>
                                    </p:animEffect>
                                    <p:anim calcmode="lin" valueType="num">
                                      <p:cBhvr>
                                        <p:cTn id="25"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6" dur="900" decel="100000" fill="hold"/>
                                        <p:tgtEl>
                                          <p:spTgt spid="3">
                                            <p:txEl>
                                              <p:pRg st="2" end="2"/>
                                            </p:txEl>
                                          </p:spTgt>
                                        </p:tgtEl>
                                        <p:attrNameLst>
                                          <p:attrName>ppt_y</p:attrName>
                                        </p:attrNameLst>
                                      </p:cBhvr>
                                      <p:tavLst>
                                        <p:tav tm="0">
                                          <p:val>
                                            <p:strVal val="#ppt_y+1"/>
                                          </p:val>
                                        </p:tav>
                                        <p:tav tm="100000">
                                          <p:val>
                                            <p:strVal val="#ppt_y-.03"/>
                                          </p:val>
                                        </p:tav>
                                      </p:tavLst>
                                    </p:anim>
                                    <p:anim calcmode="lin" valueType="num">
                                      <p:cBhvr>
                                        <p:cTn id="27" dur="100" accel="100000" fill="hold">
                                          <p:stCondLst>
                                            <p:cond delay="900"/>
                                          </p:stCondLst>
                                        </p:cTn>
                                        <p:tgtEl>
                                          <p:spTgt spid="3">
                                            <p:txEl>
                                              <p:pRg st="2" end="2"/>
                                            </p:txEl>
                                          </p:spTgt>
                                        </p:tgtEl>
                                        <p:attrNameLst>
                                          <p:attrName>ppt_y</p:attrName>
                                        </p:attrNameLst>
                                      </p:cBhvr>
                                      <p:tavLst>
                                        <p:tav tm="0">
                                          <p:val>
                                            <p:strVal val="#ppt_y-.03"/>
                                          </p:val>
                                        </p:tav>
                                        <p:tav tm="100000">
                                          <p:val>
                                            <p:strVal val="#ppt_y"/>
                                          </p:val>
                                        </p:tav>
                                      </p:tavLst>
                                    </p:anim>
                                  </p:childTnLst>
                                </p:cTn>
                              </p:par>
                            </p:childTnLst>
                          </p:cTn>
                        </p:par>
                        <p:par>
                          <p:cTn id="28" fill="hold">
                            <p:stCondLst>
                              <p:cond delay="3500"/>
                            </p:stCondLst>
                            <p:childTnLst>
                              <p:par>
                                <p:cTn id="29" presetID="37" presetClass="entr" presetSubtype="0" fill="hold" grpId="0" nodeType="after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Effect transition="in" filter="fade">
                                      <p:cBhvr>
                                        <p:cTn id="31" dur="1000"/>
                                        <p:tgtEl>
                                          <p:spTgt spid="3">
                                            <p:txEl>
                                              <p:pRg st="4" end="4"/>
                                            </p:txEl>
                                          </p:spTgt>
                                        </p:tgtEl>
                                      </p:cBhvr>
                                    </p:animEffect>
                                    <p:anim calcmode="lin" valueType="num">
                                      <p:cBhvr>
                                        <p:cTn id="32"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3" dur="900" decel="100000" fill="hold"/>
                                        <p:tgtEl>
                                          <p:spTgt spid="3">
                                            <p:txEl>
                                              <p:pRg st="4" end="4"/>
                                            </p:txEl>
                                          </p:spTgt>
                                        </p:tgtEl>
                                        <p:attrNameLst>
                                          <p:attrName>ppt_y</p:attrName>
                                        </p:attrNameLst>
                                      </p:cBhvr>
                                      <p:tavLst>
                                        <p:tav tm="0">
                                          <p:val>
                                            <p:strVal val="#ppt_y+1"/>
                                          </p:val>
                                        </p:tav>
                                        <p:tav tm="100000">
                                          <p:val>
                                            <p:strVal val="#ppt_y-.03"/>
                                          </p:val>
                                        </p:tav>
                                      </p:tavLst>
                                    </p:anim>
                                    <p:anim calcmode="lin" valueType="num">
                                      <p:cBhvr>
                                        <p:cTn id="34" dur="100" accel="100000" fill="hold">
                                          <p:stCondLst>
                                            <p:cond delay="900"/>
                                          </p:stCondLst>
                                        </p:cTn>
                                        <p:tgtEl>
                                          <p:spTgt spid="3">
                                            <p:txEl>
                                              <p:pRg st="4" end="4"/>
                                            </p:txEl>
                                          </p:spTgt>
                                        </p:tgtEl>
                                        <p:attrNameLst>
                                          <p:attrName>ppt_y</p:attrName>
                                        </p:attrNameLst>
                                      </p:cBhvr>
                                      <p:tavLst>
                                        <p:tav tm="0">
                                          <p:val>
                                            <p:strVal val="#ppt_y-.03"/>
                                          </p:val>
                                        </p:tav>
                                        <p:tav tm="100000">
                                          <p:val>
                                            <p:strVal val="#ppt_y"/>
                                          </p:val>
                                        </p:tav>
                                      </p:tavLst>
                                    </p:anim>
                                  </p:childTnLst>
                                </p:cTn>
                              </p:par>
                            </p:childTnLst>
                          </p:cTn>
                        </p:par>
                        <p:par>
                          <p:cTn id="35" fill="hold">
                            <p:stCondLst>
                              <p:cond delay="4500"/>
                            </p:stCondLst>
                            <p:childTnLst>
                              <p:par>
                                <p:cTn id="36" presetID="37" presetClass="entr" presetSubtype="0" fill="hold" grpId="0" nodeType="afterEffect">
                                  <p:stCondLst>
                                    <p:cond delay="0"/>
                                  </p:stCondLst>
                                  <p:childTnLst>
                                    <p:set>
                                      <p:cBhvr>
                                        <p:cTn id="37" dur="1" fill="hold">
                                          <p:stCondLst>
                                            <p:cond delay="0"/>
                                          </p:stCondLst>
                                        </p:cTn>
                                        <p:tgtEl>
                                          <p:spTgt spid="3">
                                            <p:txEl>
                                              <p:pRg st="6" end="6"/>
                                            </p:txEl>
                                          </p:spTgt>
                                        </p:tgtEl>
                                        <p:attrNameLst>
                                          <p:attrName>style.visibility</p:attrName>
                                        </p:attrNameLst>
                                      </p:cBhvr>
                                      <p:to>
                                        <p:strVal val="visible"/>
                                      </p:to>
                                    </p:set>
                                    <p:animEffect transition="in" filter="fade">
                                      <p:cBhvr>
                                        <p:cTn id="38" dur="1000"/>
                                        <p:tgtEl>
                                          <p:spTgt spid="3">
                                            <p:txEl>
                                              <p:pRg st="6" end="6"/>
                                            </p:txEl>
                                          </p:spTgt>
                                        </p:tgtEl>
                                      </p:cBhvr>
                                    </p:animEffect>
                                    <p:anim calcmode="lin" valueType="num">
                                      <p:cBhvr>
                                        <p:cTn id="39"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40" dur="900" decel="100000" fill="hold"/>
                                        <p:tgtEl>
                                          <p:spTgt spid="3">
                                            <p:txEl>
                                              <p:pRg st="6" end="6"/>
                                            </p:txEl>
                                          </p:spTgt>
                                        </p:tgtEl>
                                        <p:attrNameLst>
                                          <p:attrName>ppt_y</p:attrName>
                                        </p:attrNameLst>
                                      </p:cBhvr>
                                      <p:tavLst>
                                        <p:tav tm="0">
                                          <p:val>
                                            <p:strVal val="#ppt_y+1"/>
                                          </p:val>
                                        </p:tav>
                                        <p:tav tm="100000">
                                          <p:val>
                                            <p:strVal val="#ppt_y-.03"/>
                                          </p:val>
                                        </p:tav>
                                      </p:tavLst>
                                    </p:anim>
                                    <p:anim calcmode="lin" valueType="num">
                                      <p:cBhvr>
                                        <p:cTn id="41" dur="100" accel="100000" fill="hold">
                                          <p:stCondLst>
                                            <p:cond delay="900"/>
                                          </p:stCondLst>
                                        </p:cTn>
                                        <p:tgtEl>
                                          <p:spTgt spid="3">
                                            <p:txEl>
                                              <p:pRg st="6" end="6"/>
                                            </p:txEl>
                                          </p:spTgt>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descr="w.jpg"/>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a:off x="-14689" y="1196912"/>
            <a:ext cx="9165012" cy="5697685"/>
          </a:xfrm>
          <a:prstGeom prst="rect">
            <a:avLst/>
          </a:prstGeom>
        </p:spPr>
      </p:pic>
      <p:sp>
        <p:nvSpPr>
          <p:cNvPr id="11" name="Title 1"/>
          <p:cNvSpPr>
            <a:spLocks noGrp="1"/>
          </p:cNvSpPr>
          <p:nvPr>
            <p:ph type="title"/>
          </p:nvPr>
        </p:nvSpPr>
        <p:spPr>
          <a:xfrm>
            <a:off x="229702" y="202545"/>
            <a:ext cx="8588861" cy="838200"/>
          </a:xfrm>
        </p:spPr>
        <p:txBody>
          <a:bodyPr/>
          <a:lstStyle/>
          <a:p>
            <a:r>
              <a:rPr lang="en-US" dirty="0" smtClean="0">
                <a:solidFill>
                  <a:schemeClr val="bg1"/>
                </a:solidFill>
              </a:rPr>
              <a:t>How are Midsize Businesses </a:t>
            </a:r>
            <a:r>
              <a:rPr lang="en-US" sz="3200" dirty="0" smtClean="0">
                <a:solidFill>
                  <a:schemeClr val="bg1"/>
                </a:solidFill>
              </a:rPr>
              <a:t>Adapting?</a:t>
            </a:r>
            <a:endParaRPr lang="en-US" sz="3200" dirty="0">
              <a:solidFill>
                <a:schemeClr val="bg1"/>
              </a:solidFill>
            </a:endParaRPr>
          </a:p>
        </p:txBody>
      </p:sp>
      <p:sp>
        <p:nvSpPr>
          <p:cNvPr id="12" name="TextBox 11"/>
          <p:cNvSpPr txBox="1"/>
          <p:nvPr/>
        </p:nvSpPr>
        <p:spPr>
          <a:xfrm>
            <a:off x="-1447800" y="3276600"/>
            <a:ext cx="2997200" cy="923330"/>
          </a:xfrm>
          <a:prstGeom prst="rect">
            <a:avLst/>
          </a:prstGeom>
          <a:noFill/>
        </p:spPr>
        <p:txBody>
          <a:bodyPr wrap="square" rtlCol="0">
            <a:spAutoFit/>
          </a:bodyPr>
          <a:lstStyle/>
          <a:p>
            <a:r>
              <a:rPr lang="en-US" dirty="0" smtClean="0">
                <a:solidFill>
                  <a:srgbClr val="FF0000"/>
                </a:solidFill>
              </a:rPr>
              <a:t>,</a:t>
            </a:r>
            <a:endParaRPr lang="en-US" dirty="0">
              <a:solidFill>
                <a:srgbClr val="FF0000"/>
              </a:solidFill>
            </a:endParaRPr>
          </a:p>
          <a:p>
            <a:r>
              <a:rPr lang="en-US" dirty="0" smtClean="0">
                <a:solidFill>
                  <a:srgbClr val="FF0000"/>
                </a:solidFill>
              </a:rPr>
              <a:t>,</a:t>
            </a:r>
            <a:endParaRPr lang="en-US" dirty="0">
              <a:solidFill>
                <a:srgbClr val="FF0000"/>
              </a:solidFill>
            </a:endParaRPr>
          </a:p>
          <a:p>
            <a:endParaRPr lang="en-US" dirty="0"/>
          </a:p>
        </p:txBody>
      </p:sp>
      <p:sp>
        <p:nvSpPr>
          <p:cNvPr id="16" name="TextBox 15"/>
          <p:cNvSpPr txBox="1"/>
          <p:nvPr/>
        </p:nvSpPr>
        <p:spPr>
          <a:xfrm>
            <a:off x="1778000" y="2857500"/>
            <a:ext cx="3763018" cy="430887"/>
          </a:xfrm>
          <a:prstGeom prst="rect">
            <a:avLst/>
          </a:prstGeom>
          <a:noFill/>
        </p:spPr>
        <p:txBody>
          <a:bodyPr wrap="none" rtlCol="0">
            <a:spAutoFit/>
          </a:bodyPr>
          <a:lstStyle/>
          <a:p>
            <a:r>
              <a:rPr lang="en-US" sz="22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mj-lt"/>
              </a:rPr>
              <a:t>Gain Competitive Advantage</a:t>
            </a:r>
            <a:endParaRPr lang="en-US" sz="22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mj-lt"/>
            </a:endParaRPr>
          </a:p>
        </p:txBody>
      </p:sp>
      <p:sp>
        <p:nvSpPr>
          <p:cNvPr id="17" name="TextBox 16"/>
          <p:cNvSpPr txBox="1"/>
          <p:nvPr/>
        </p:nvSpPr>
        <p:spPr>
          <a:xfrm>
            <a:off x="1778000" y="3446621"/>
            <a:ext cx="2843074" cy="430887"/>
          </a:xfrm>
          <a:prstGeom prst="rect">
            <a:avLst/>
          </a:prstGeom>
          <a:noFill/>
        </p:spPr>
        <p:txBody>
          <a:bodyPr wrap="square" rtlCol="0">
            <a:spAutoFit/>
          </a:bodyPr>
          <a:lstStyle/>
          <a:p>
            <a:r>
              <a:rPr lang="en-US" sz="22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mj-lt"/>
              </a:rPr>
              <a:t>Increase Productivity</a:t>
            </a:r>
            <a:endParaRPr lang="en-US" sz="22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mj-lt"/>
            </a:endParaRPr>
          </a:p>
        </p:txBody>
      </p:sp>
      <p:sp>
        <p:nvSpPr>
          <p:cNvPr id="18" name="TextBox 17"/>
          <p:cNvSpPr txBox="1"/>
          <p:nvPr/>
        </p:nvSpPr>
        <p:spPr>
          <a:xfrm>
            <a:off x="1778000" y="4803075"/>
            <a:ext cx="2193229" cy="430887"/>
          </a:xfrm>
          <a:prstGeom prst="rect">
            <a:avLst/>
          </a:prstGeom>
          <a:noFill/>
        </p:spPr>
        <p:txBody>
          <a:bodyPr wrap="none" rtlCol="0">
            <a:spAutoFit/>
          </a:bodyPr>
          <a:lstStyle/>
          <a:p>
            <a:r>
              <a:rPr lang="en-US" sz="22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mj-lt"/>
              </a:rPr>
              <a:t>Realize  Growth</a:t>
            </a:r>
            <a:endParaRPr lang="en-US" sz="22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mj-lt"/>
            </a:endParaRPr>
          </a:p>
        </p:txBody>
      </p:sp>
      <p:sp>
        <p:nvSpPr>
          <p:cNvPr id="24" name="Rectangle 23"/>
          <p:cNvSpPr/>
          <p:nvPr/>
        </p:nvSpPr>
        <p:spPr>
          <a:xfrm>
            <a:off x="-14689" y="1409700"/>
            <a:ext cx="9018989" cy="879732"/>
          </a:xfrm>
          <a:prstGeom prst="rect">
            <a:avLst/>
          </a:prstGeom>
          <a:gradFill flip="none" rotWithShape="1">
            <a:gsLst>
              <a:gs pos="15000">
                <a:schemeClr val="bg1"/>
              </a:gs>
              <a:gs pos="100000">
                <a:srgbClr val="FFFFFF">
                  <a:alpha val="0"/>
                </a:srgbClr>
              </a:gs>
            </a:gsLst>
            <a:lin ang="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p>
        </p:txBody>
      </p:sp>
      <p:sp>
        <p:nvSpPr>
          <p:cNvPr id="10" name="TextBox 9"/>
          <p:cNvSpPr txBox="1"/>
          <p:nvPr/>
        </p:nvSpPr>
        <p:spPr>
          <a:xfrm>
            <a:off x="229702" y="1393904"/>
            <a:ext cx="7428398" cy="1200328"/>
          </a:xfrm>
          <a:prstGeom prst="rect">
            <a:avLst/>
          </a:prstGeom>
          <a:noFill/>
        </p:spPr>
        <p:txBody>
          <a:bodyPr wrap="square" rtlCol="0">
            <a:spAutoFit/>
          </a:bodyPr>
          <a:lstStyle/>
          <a:p>
            <a:r>
              <a:rPr lang="en-US" sz="2400" dirty="0">
                <a:solidFill>
                  <a:schemeClr val="tx1">
                    <a:lumMod val="75000"/>
                  </a:schemeClr>
                </a:solidFill>
              </a:rPr>
              <a:t>The network is a strategic asset and the companies that have </a:t>
            </a:r>
            <a:r>
              <a:rPr lang="en-US" sz="2400" dirty="0" smtClean="0">
                <a:solidFill>
                  <a:schemeClr val="tx1">
                    <a:lumMod val="75000"/>
                  </a:schemeClr>
                </a:solidFill>
              </a:rPr>
              <a:t>invested achieve business success</a:t>
            </a:r>
            <a:endParaRPr lang="en-US" sz="2400" dirty="0">
              <a:solidFill>
                <a:schemeClr val="tx1">
                  <a:lumMod val="75000"/>
                </a:schemeClr>
              </a:solidFill>
            </a:endParaRPr>
          </a:p>
          <a:p>
            <a:endParaRPr lang="en-US" sz="2400" dirty="0">
              <a:solidFill>
                <a:schemeClr val="tx1">
                  <a:lumMod val="75000"/>
                </a:schemeClr>
              </a:solidFill>
            </a:endParaRPr>
          </a:p>
        </p:txBody>
      </p:sp>
      <p:sp>
        <p:nvSpPr>
          <p:cNvPr id="13" name="TextBox 12"/>
          <p:cNvSpPr txBox="1"/>
          <p:nvPr/>
        </p:nvSpPr>
        <p:spPr>
          <a:xfrm>
            <a:off x="1778000" y="4135855"/>
            <a:ext cx="3198311" cy="430887"/>
          </a:xfrm>
          <a:prstGeom prst="rect">
            <a:avLst/>
          </a:prstGeom>
          <a:noFill/>
        </p:spPr>
        <p:txBody>
          <a:bodyPr wrap="none" rtlCol="0">
            <a:spAutoFit/>
          </a:bodyPr>
          <a:lstStyle/>
          <a:p>
            <a:r>
              <a:rPr lang="en-US" sz="22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Better Serve Customers</a:t>
            </a:r>
            <a:endParaRPr lang="en-US" sz="22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mj-lt"/>
            </a:endParaRPr>
          </a:p>
        </p:txBody>
      </p:sp>
      <p:cxnSp>
        <p:nvCxnSpPr>
          <p:cNvPr id="14" name="Straight Connector 13"/>
          <p:cNvCxnSpPr/>
          <p:nvPr/>
        </p:nvCxnSpPr>
        <p:spPr>
          <a:xfrm>
            <a:off x="6323" y="1171512"/>
            <a:ext cx="9144000" cy="0"/>
          </a:xfrm>
          <a:prstGeom prst="line">
            <a:avLst/>
          </a:prstGeom>
          <a:ln>
            <a:gradFill flip="none" rotWithShape="1">
              <a:gsLst>
                <a:gs pos="0">
                  <a:srgbClr val="000000"/>
                </a:gs>
                <a:gs pos="100000">
                  <a:srgbClr val="000000"/>
                </a:gs>
                <a:gs pos="20000">
                  <a:schemeClr val="bg1">
                    <a:lumMod val="75000"/>
                  </a:schemeClr>
                </a:gs>
                <a:gs pos="80000">
                  <a:schemeClr val="bg1">
                    <a:lumMod val="75000"/>
                  </a:schemeClr>
                </a:gs>
                <a:gs pos="51000">
                  <a:schemeClr val="bg1"/>
                </a:gs>
              </a:gsLst>
              <a:lin ang="0" scaled="1"/>
              <a:tileRect/>
            </a:gra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985938927"/>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8" fill="hold" grpId="0" nodeType="after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additive="base">
                                        <p:cTn id="7" dur="1000"/>
                                        <p:tgtEl>
                                          <p:spTgt spid="16"/>
                                        </p:tgtEl>
                                        <p:attrNameLst>
                                          <p:attrName>ppt_x</p:attrName>
                                        </p:attrNameLst>
                                      </p:cBhvr>
                                      <p:tavLst>
                                        <p:tav tm="0">
                                          <p:val>
                                            <p:strVal val="#ppt_x-#ppt_w*1.125000"/>
                                          </p:val>
                                        </p:tav>
                                        <p:tav tm="100000">
                                          <p:val>
                                            <p:strVal val="#ppt_x"/>
                                          </p:val>
                                        </p:tav>
                                      </p:tavLst>
                                    </p:anim>
                                    <p:animEffect transition="in" filter="wipe(right)">
                                      <p:cBhvr>
                                        <p:cTn id="8" dur="1000"/>
                                        <p:tgtEl>
                                          <p:spTgt spid="16"/>
                                        </p:tgtEl>
                                      </p:cBhvr>
                                    </p:animEffect>
                                  </p:childTnLst>
                                </p:cTn>
                              </p:par>
                            </p:childTnLst>
                          </p:cTn>
                        </p:par>
                        <p:par>
                          <p:cTn id="9" fill="hold">
                            <p:stCondLst>
                              <p:cond delay="1000"/>
                            </p:stCondLst>
                            <p:childTnLst>
                              <p:par>
                                <p:cTn id="10" presetID="12" presetClass="entr" presetSubtype="8" fill="hold" grpId="0" nodeType="afterEffect">
                                  <p:stCondLst>
                                    <p:cond delay="0"/>
                                  </p:stCondLst>
                                  <p:childTnLst>
                                    <p:set>
                                      <p:cBhvr>
                                        <p:cTn id="11" dur="1" fill="hold">
                                          <p:stCondLst>
                                            <p:cond delay="0"/>
                                          </p:stCondLst>
                                        </p:cTn>
                                        <p:tgtEl>
                                          <p:spTgt spid="18"/>
                                        </p:tgtEl>
                                        <p:attrNameLst>
                                          <p:attrName>style.visibility</p:attrName>
                                        </p:attrNameLst>
                                      </p:cBhvr>
                                      <p:to>
                                        <p:strVal val="visible"/>
                                      </p:to>
                                    </p:set>
                                    <p:anim calcmode="lin" valueType="num">
                                      <p:cBhvr additive="base">
                                        <p:cTn id="12" dur="1000"/>
                                        <p:tgtEl>
                                          <p:spTgt spid="18"/>
                                        </p:tgtEl>
                                        <p:attrNameLst>
                                          <p:attrName>ppt_x</p:attrName>
                                        </p:attrNameLst>
                                      </p:cBhvr>
                                      <p:tavLst>
                                        <p:tav tm="0">
                                          <p:val>
                                            <p:strVal val="#ppt_x-#ppt_w*1.125000"/>
                                          </p:val>
                                        </p:tav>
                                        <p:tav tm="100000">
                                          <p:val>
                                            <p:strVal val="#ppt_x"/>
                                          </p:val>
                                        </p:tav>
                                      </p:tavLst>
                                    </p:anim>
                                    <p:animEffect transition="in" filter="wipe(right)">
                                      <p:cBhvr>
                                        <p:cTn id="13" dur="1000"/>
                                        <p:tgtEl>
                                          <p:spTgt spid="18"/>
                                        </p:tgtEl>
                                      </p:cBhvr>
                                    </p:animEffect>
                                  </p:childTnLst>
                                </p:cTn>
                              </p:par>
                            </p:childTnLst>
                          </p:cTn>
                        </p:par>
                        <p:par>
                          <p:cTn id="14" fill="hold">
                            <p:stCondLst>
                              <p:cond delay="2000"/>
                            </p:stCondLst>
                            <p:childTnLst>
                              <p:par>
                                <p:cTn id="15" presetID="12" presetClass="entr" presetSubtype="8" fill="hold" grpId="0" nodeType="afterEffect">
                                  <p:stCondLst>
                                    <p:cond delay="0"/>
                                  </p:stCondLst>
                                  <p:childTnLst>
                                    <p:set>
                                      <p:cBhvr>
                                        <p:cTn id="16" dur="1" fill="hold">
                                          <p:stCondLst>
                                            <p:cond delay="0"/>
                                          </p:stCondLst>
                                        </p:cTn>
                                        <p:tgtEl>
                                          <p:spTgt spid="17"/>
                                        </p:tgtEl>
                                        <p:attrNameLst>
                                          <p:attrName>style.visibility</p:attrName>
                                        </p:attrNameLst>
                                      </p:cBhvr>
                                      <p:to>
                                        <p:strVal val="visible"/>
                                      </p:to>
                                    </p:set>
                                    <p:anim calcmode="lin" valueType="num">
                                      <p:cBhvr additive="base">
                                        <p:cTn id="17" dur="1000"/>
                                        <p:tgtEl>
                                          <p:spTgt spid="17"/>
                                        </p:tgtEl>
                                        <p:attrNameLst>
                                          <p:attrName>ppt_x</p:attrName>
                                        </p:attrNameLst>
                                      </p:cBhvr>
                                      <p:tavLst>
                                        <p:tav tm="0">
                                          <p:val>
                                            <p:strVal val="#ppt_x-#ppt_w*1.125000"/>
                                          </p:val>
                                        </p:tav>
                                        <p:tav tm="100000">
                                          <p:val>
                                            <p:strVal val="#ppt_x"/>
                                          </p:val>
                                        </p:tav>
                                      </p:tavLst>
                                    </p:anim>
                                    <p:animEffect transition="in" filter="wipe(right)">
                                      <p:cBhvr>
                                        <p:cTn id="18" dur="1000"/>
                                        <p:tgtEl>
                                          <p:spTgt spid="17"/>
                                        </p:tgtEl>
                                      </p:cBhvr>
                                    </p:animEffect>
                                  </p:childTnLst>
                                </p:cTn>
                              </p:par>
                            </p:childTnLst>
                          </p:cTn>
                        </p:par>
                        <p:par>
                          <p:cTn id="19" fill="hold">
                            <p:stCondLst>
                              <p:cond delay="3000"/>
                            </p:stCondLst>
                            <p:childTnLst>
                              <p:par>
                                <p:cTn id="20" presetID="12" presetClass="entr" presetSubtype="8" fill="hold" grpId="0" nodeType="afterEffect">
                                  <p:stCondLst>
                                    <p:cond delay="0"/>
                                  </p:stCondLst>
                                  <p:childTnLst>
                                    <p:set>
                                      <p:cBhvr>
                                        <p:cTn id="21" dur="1" fill="hold">
                                          <p:stCondLst>
                                            <p:cond delay="0"/>
                                          </p:stCondLst>
                                        </p:cTn>
                                        <p:tgtEl>
                                          <p:spTgt spid="13"/>
                                        </p:tgtEl>
                                        <p:attrNameLst>
                                          <p:attrName>style.visibility</p:attrName>
                                        </p:attrNameLst>
                                      </p:cBhvr>
                                      <p:to>
                                        <p:strVal val="visible"/>
                                      </p:to>
                                    </p:set>
                                    <p:anim calcmode="lin" valueType="num">
                                      <p:cBhvr additive="base">
                                        <p:cTn id="22" dur="1000"/>
                                        <p:tgtEl>
                                          <p:spTgt spid="13"/>
                                        </p:tgtEl>
                                        <p:attrNameLst>
                                          <p:attrName>ppt_x</p:attrName>
                                        </p:attrNameLst>
                                      </p:cBhvr>
                                      <p:tavLst>
                                        <p:tav tm="0">
                                          <p:val>
                                            <p:strVal val="#ppt_x-#ppt_w*1.125000"/>
                                          </p:val>
                                        </p:tav>
                                        <p:tav tm="100000">
                                          <p:val>
                                            <p:strVal val="#ppt_x"/>
                                          </p:val>
                                        </p:tav>
                                      </p:tavLst>
                                    </p:anim>
                                    <p:animEffect transition="in" filter="wipe(right)">
                                      <p:cBhvr>
                                        <p:cTn id="23" dur="1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7" grpId="0"/>
      <p:bldP spid="18" grpId="0"/>
      <p:bldP spid="13"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Rectangle 25"/>
          <p:cNvSpPr/>
          <p:nvPr/>
        </p:nvSpPr>
        <p:spPr>
          <a:xfrm>
            <a:off x="0" y="5879459"/>
            <a:ext cx="9156991" cy="978540"/>
          </a:xfrm>
          <a:prstGeom prst="rect">
            <a:avLst/>
          </a:prstGeom>
          <a:solidFill>
            <a:schemeClr val="bg1"/>
          </a:solidFill>
          <a:ln>
            <a:noFill/>
          </a:ln>
          <a:effectLst>
            <a:outerShdw blurRad="76200" dist="50800" dir="5400000" algn="ctr" rotWithShape="0">
              <a:srgbClr val="000000">
                <a:alpha val="27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p>
        </p:txBody>
      </p:sp>
      <p:pic>
        <p:nvPicPr>
          <p:cNvPr id="5" name="Picture 4" descr="AJ82485.jpg"/>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a:off x="6863911" y="4968583"/>
            <a:ext cx="2293080" cy="1889415"/>
          </a:xfrm>
          <a:prstGeom prst="rect">
            <a:avLst/>
          </a:prstGeom>
        </p:spPr>
      </p:pic>
      <p:pic>
        <p:nvPicPr>
          <p:cNvPr id="4" name="Picture 3"/>
          <p:cNvPicPr>
            <a:picLocks noChangeAspect="1"/>
          </p:cNvPicPr>
          <p:nvPr/>
        </p:nvPicPr>
        <p:blipFill rotWithShape="1">
          <a:blip r:embed="rId4" cstate="print">
            <a:extLst>
              <a:ext uri="{28A0092B-C50C-407E-A947-70E740481C1C}">
                <a14:useLocalDpi xmlns:a14="http://schemas.microsoft.com/office/drawing/2010/main"/>
              </a:ext>
            </a:extLst>
          </a:blip>
          <a:srcRect/>
          <a:stretch/>
        </p:blipFill>
        <p:spPr>
          <a:xfrm>
            <a:off x="-17851" y="4968585"/>
            <a:ext cx="6881762" cy="1889415"/>
          </a:xfrm>
          <a:prstGeom prst="rect">
            <a:avLst/>
          </a:prstGeom>
        </p:spPr>
      </p:pic>
      <p:pic>
        <p:nvPicPr>
          <p:cNvPr id="3" name="Picture 2"/>
          <p:cNvPicPr>
            <a:picLocks noChangeAspect="1"/>
          </p:cNvPicPr>
          <p:nvPr/>
        </p:nvPicPr>
        <p:blipFill rotWithShape="1">
          <a:blip r:embed="rId5" cstate="print">
            <a:extLst>
              <a:ext uri="{28A0092B-C50C-407E-A947-70E740481C1C}">
                <a14:useLocalDpi xmlns:a14="http://schemas.microsoft.com/office/drawing/2010/main"/>
              </a:ext>
            </a:extLst>
          </a:blip>
          <a:srcRect/>
          <a:stretch/>
        </p:blipFill>
        <p:spPr>
          <a:xfrm>
            <a:off x="4587053" y="0"/>
            <a:ext cx="4569938" cy="3798050"/>
          </a:xfrm>
          <a:prstGeom prst="rect">
            <a:avLst/>
          </a:prstGeom>
        </p:spPr>
      </p:pic>
      <p:pic>
        <p:nvPicPr>
          <p:cNvPr id="25" name="Picture 24"/>
          <p:cNvPicPr>
            <a:picLocks noChangeAspect="1"/>
          </p:cNvPicPr>
          <p:nvPr/>
        </p:nvPicPr>
        <p:blipFill rotWithShape="1">
          <a:blip r:embed="rId6" cstate="print">
            <a:extLst>
              <a:ext uri="{28A0092B-C50C-407E-A947-70E740481C1C}">
                <a14:useLocalDpi xmlns:a14="http://schemas.microsoft.com/office/drawing/2010/main"/>
              </a:ext>
            </a:extLst>
          </a:blip>
          <a:srcRect/>
          <a:stretch/>
        </p:blipFill>
        <p:spPr>
          <a:xfrm>
            <a:off x="0" y="0"/>
            <a:ext cx="4587054" cy="3798050"/>
          </a:xfrm>
          <a:prstGeom prst="rect">
            <a:avLst/>
          </a:prstGeom>
        </p:spPr>
      </p:pic>
      <p:cxnSp>
        <p:nvCxnSpPr>
          <p:cNvPr id="47" name="Straight Connector 46"/>
          <p:cNvCxnSpPr/>
          <p:nvPr/>
        </p:nvCxnSpPr>
        <p:spPr>
          <a:xfrm>
            <a:off x="12332" y="4968584"/>
            <a:ext cx="9144000" cy="0"/>
          </a:xfrm>
          <a:prstGeom prst="line">
            <a:avLst/>
          </a:prstGeom>
          <a:ln>
            <a:gradFill flip="none" rotWithShape="1">
              <a:gsLst>
                <a:gs pos="0">
                  <a:srgbClr val="000000"/>
                </a:gs>
                <a:gs pos="100000">
                  <a:srgbClr val="000000"/>
                </a:gs>
                <a:gs pos="20000">
                  <a:schemeClr val="bg1">
                    <a:lumMod val="75000"/>
                  </a:schemeClr>
                </a:gs>
                <a:gs pos="80000">
                  <a:schemeClr val="bg1">
                    <a:lumMod val="75000"/>
                  </a:schemeClr>
                </a:gs>
                <a:gs pos="51000">
                  <a:schemeClr val="bg1"/>
                </a:gs>
              </a:gsLst>
              <a:lin ang="0" scaled="1"/>
              <a:tileRect/>
            </a:gradFill>
          </a:ln>
        </p:spPr>
        <p:style>
          <a:lnRef idx="2">
            <a:schemeClr val="accent1"/>
          </a:lnRef>
          <a:fillRef idx="0">
            <a:schemeClr val="accent1"/>
          </a:fillRef>
          <a:effectRef idx="1">
            <a:schemeClr val="accent1"/>
          </a:effectRef>
          <a:fontRef idx="minor">
            <a:schemeClr val="tx1"/>
          </a:fontRef>
        </p:style>
      </p:cxnSp>
      <p:cxnSp>
        <p:nvCxnSpPr>
          <p:cNvPr id="14" name="Straight Connector 13"/>
          <p:cNvCxnSpPr/>
          <p:nvPr/>
        </p:nvCxnSpPr>
        <p:spPr>
          <a:xfrm>
            <a:off x="-17851" y="3798050"/>
            <a:ext cx="9174842" cy="0"/>
          </a:xfrm>
          <a:prstGeom prst="line">
            <a:avLst/>
          </a:prstGeom>
          <a:ln>
            <a:gradFill flip="none" rotWithShape="1">
              <a:gsLst>
                <a:gs pos="0">
                  <a:srgbClr val="000000"/>
                </a:gs>
                <a:gs pos="100000">
                  <a:srgbClr val="000000"/>
                </a:gs>
                <a:gs pos="20000">
                  <a:schemeClr val="bg1">
                    <a:lumMod val="75000"/>
                  </a:schemeClr>
                </a:gs>
                <a:gs pos="80000">
                  <a:schemeClr val="bg1">
                    <a:lumMod val="75000"/>
                  </a:schemeClr>
                </a:gs>
                <a:gs pos="51000">
                  <a:schemeClr val="bg1"/>
                </a:gs>
              </a:gsLst>
              <a:lin ang="0" scaled="1"/>
              <a:tileRect/>
            </a:gradFill>
          </a:ln>
        </p:spPr>
        <p:style>
          <a:lnRef idx="2">
            <a:schemeClr val="accent1"/>
          </a:lnRef>
          <a:fillRef idx="0">
            <a:schemeClr val="accent1"/>
          </a:fillRef>
          <a:effectRef idx="1">
            <a:schemeClr val="accent1"/>
          </a:effectRef>
          <a:fontRef idx="minor">
            <a:schemeClr val="tx1"/>
          </a:fontRef>
        </p:style>
      </p:cxnSp>
      <p:sp>
        <p:nvSpPr>
          <p:cNvPr id="2" name="TextBox 1"/>
          <p:cNvSpPr txBox="1"/>
          <p:nvPr/>
        </p:nvSpPr>
        <p:spPr>
          <a:xfrm>
            <a:off x="135116" y="4039482"/>
            <a:ext cx="8991033" cy="707886"/>
          </a:xfrm>
          <a:prstGeom prst="rect">
            <a:avLst/>
          </a:prstGeom>
          <a:noFill/>
        </p:spPr>
        <p:txBody>
          <a:bodyPr wrap="square" rtlCol="0">
            <a:spAutoFit/>
          </a:bodyPr>
          <a:lstStyle/>
          <a:p>
            <a:r>
              <a:rPr lang="en-US" sz="4000" dirty="0" smtClean="0">
                <a:solidFill>
                  <a:srgbClr val="6DB344"/>
                </a:solidFill>
              </a:rPr>
              <a:t>How This Impacts You</a:t>
            </a:r>
            <a:endParaRPr lang="en-US" sz="4000" dirty="0">
              <a:solidFill>
                <a:srgbClr val="6DB344"/>
              </a:solidFill>
            </a:endParaRPr>
          </a:p>
        </p:txBody>
      </p:sp>
      <p:sp>
        <p:nvSpPr>
          <p:cNvPr id="11" name="Rectangle 10"/>
          <p:cNvSpPr/>
          <p:nvPr/>
        </p:nvSpPr>
        <p:spPr>
          <a:xfrm>
            <a:off x="0" y="0"/>
            <a:ext cx="9144000" cy="3798050"/>
          </a:xfrm>
          <a:prstGeom prst="rect">
            <a:avLst/>
          </a:prstGeom>
          <a:gradFill flip="none" rotWithShape="1">
            <a:gsLst>
              <a:gs pos="65000">
                <a:schemeClr val="accent3">
                  <a:lumMod val="50000"/>
                  <a:alpha val="0"/>
                </a:schemeClr>
              </a:gs>
              <a:gs pos="0">
                <a:schemeClr val="accent3">
                  <a:lumMod val="50000"/>
                  <a:alpha val="70000"/>
                </a:schemeClr>
              </a:gs>
            </a:gsLst>
            <a:lin ang="342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p>
        </p:txBody>
      </p:sp>
    </p:spTree>
    <p:extLst>
      <p:ext uri="{BB962C8B-B14F-4D97-AF65-F5344CB8AC3E}">
        <p14:creationId xmlns:p14="http://schemas.microsoft.com/office/powerpoint/2010/main" val="4149435161"/>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with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down)">
                                      <p:cBhvr>
                                        <p:cTn id="7" dur="1000"/>
                                        <p:tgtEl>
                                          <p:spTgt spid="25"/>
                                        </p:tgtEl>
                                      </p:cBhvr>
                                    </p:animEffect>
                                  </p:childTnLst>
                                </p:cTn>
                              </p:par>
                              <p:par>
                                <p:cTn id="8" presetID="22" presetClass="entr" presetSubtype="1"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wipe(up)">
                                      <p:cBhvr>
                                        <p:cTn id="10" dur="1000"/>
                                        <p:tgtEl>
                                          <p:spTgt spid="3"/>
                                        </p:tgtEl>
                                      </p:cBhvr>
                                    </p:animEffect>
                                  </p:childTnLst>
                                </p:cTn>
                              </p:par>
                              <p:par>
                                <p:cTn id="11" presetID="22" presetClass="entr" presetSubtype="1" fill="hold" nodeType="with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wipe(up)">
                                      <p:cBhvr>
                                        <p:cTn id="13" dur="1000"/>
                                        <p:tgtEl>
                                          <p:spTgt spid="4"/>
                                        </p:tgtEl>
                                      </p:cBhvr>
                                    </p:animEffect>
                                  </p:childTnLst>
                                </p:cTn>
                              </p:par>
                              <p:par>
                                <p:cTn id="14" presetID="10" presetClass="entr" presetSubtype="0" fill="hold" nodeType="withEffect">
                                  <p:stCondLst>
                                    <p:cond delay="0"/>
                                  </p:stCondLst>
                                  <p:childTnLst>
                                    <p:set>
                                      <p:cBhvr>
                                        <p:cTn id="15" dur="1" fill="hold">
                                          <p:stCondLst>
                                            <p:cond delay="0"/>
                                          </p:stCondLst>
                                        </p:cTn>
                                        <p:tgtEl>
                                          <p:spTgt spid="47"/>
                                        </p:tgtEl>
                                        <p:attrNameLst>
                                          <p:attrName>style.visibility</p:attrName>
                                        </p:attrNameLst>
                                      </p:cBhvr>
                                      <p:to>
                                        <p:strVal val="visible"/>
                                      </p:to>
                                    </p:set>
                                    <p:animEffect transition="in" filter="fade">
                                      <p:cBhvr>
                                        <p:cTn id="16" dur="500"/>
                                        <p:tgtEl>
                                          <p:spTgt spid="47"/>
                                        </p:tgtEl>
                                      </p:cBhvr>
                                    </p:animEffect>
                                  </p:childTnLst>
                                </p:cTn>
                              </p:par>
                              <p:par>
                                <p:cTn id="17" presetID="10" presetClass="entr" presetSubtype="0" fill="hold" nodeType="withEffect">
                                  <p:stCondLst>
                                    <p:cond delay="0"/>
                                  </p:stCondLst>
                                  <p:childTnLst>
                                    <p:set>
                                      <p:cBhvr>
                                        <p:cTn id="18" dur="1" fill="hold">
                                          <p:stCondLst>
                                            <p:cond delay="0"/>
                                          </p:stCondLst>
                                        </p:cTn>
                                        <p:tgtEl>
                                          <p:spTgt spid="14"/>
                                        </p:tgtEl>
                                        <p:attrNameLst>
                                          <p:attrName>style.visibility</p:attrName>
                                        </p:attrNameLst>
                                      </p:cBhvr>
                                      <p:to>
                                        <p:strVal val="visible"/>
                                      </p:to>
                                    </p:set>
                                    <p:animEffect transition="in" filter="fade">
                                      <p:cBhvr>
                                        <p:cTn id="19" dur="500"/>
                                        <p:tgtEl>
                                          <p:spTgt spid="14"/>
                                        </p:tgtEl>
                                      </p:cBhvr>
                                    </p:animEffect>
                                  </p:childTnLst>
                                </p:cTn>
                              </p:par>
                              <p:par>
                                <p:cTn id="20" presetID="22" presetClass="entr" presetSubtype="4" fill="hold" nodeType="with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wipe(down)">
                                      <p:cBhvr>
                                        <p:cTn id="2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Cisco Arial 4x3 template">
  <a:themeElements>
    <a:clrScheme name="Cisco 2010 Color Palette">
      <a:dk1>
        <a:srgbClr val="0096D6"/>
      </a:dk1>
      <a:lt1>
        <a:srgbClr val="FFFFFF"/>
      </a:lt1>
      <a:dk2>
        <a:srgbClr val="6DB344"/>
      </a:dk2>
      <a:lt2>
        <a:srgbClr val="FFFFFF"/>
      </a:lt2>
      <a:accent1>
        <a:srgbClr val="0096D6"/>
      </a:accent1>
      <a:accent2>
        <a:srgbClr val="6DB344"/>
      </a:accent2>
      <a:accent3>
        <a:srgbClr val="ABDFF0"/>
      </a:accent3>
      <a:accent4>
        <a:srgbClr val="008041"/>
      </a:accent4>
      <a:accent5>
        <a:srgbClr val="B7D333"/>
      </a:accent5>
      <a:accent6>
        <a:srgbClr val="652D89"/>
      </a:accent6>
      <a:hlink>
        <a:srgbClr val="3CBADC"/>
      </a:hlink>
      <a:folHlink>
        <a:srgbClr val="A6A8AB"/>
      </a:folHlink>
    </a:clrScheme>
    <a:fontScheme name="Cisco 2010_Arial">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0096D6"/>
        </a:solidFill>
        <a:ln>
          <a:noFill/>
        </a:ln>
        <a:effectLst>
          <a:outerShdw blurRad="76200" dist="50800" dir="5400000" algn="ctr" rotWithShape="0">
            <a:srgbClr val="000000">
              <a:alpha val="27000"/>
            </a:srgbClr>
          </a:outerShdw>
        </a:effectLst>
      </a:spPr>
      <a:bodyPr rtlCol="0" anchor="ctr"/>
      <a:lstStyle>
        <a:defPPr algn="ctr">
          <a:defRPr dirty="0" smtClean="0"/>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theme>
</file>

<file path=ppt/theme/theme2.xml><?xml version="1.0" encoding="utf-8"?>
<a:theme xmlns:a="http://schemas.openxmlformats.org/drawingml/2006/main" name="Cisco_Arial_16x9_dark">
  <a:themeElements>
    <a:clrScheme name="Cisco 2010 Color Palette">
      <a:dk1>
        <a:srgbClr val="0096D6"/>
      </a:dk1>
      <a:lt1>
        <a:srgbClr val="FFFFFF"/>
      </a:lt1>
      <a:dk2>
        <a:srgbClr val="6DB344"/>
      </a:dk2>
      <a:lt2>
        <a:srgbClr val="FFFFFF"/>
      </a:lt2>
      <a:accent1>
        <a:srgbClr val="0096D6"/>
      </a:accent1>
      <a:accent2>
        <a:srgbClr val="6DB344"/>
      </a:accent2>
      <a:accent3>
        <a:srgbClr val="ABDFF0"/>
      </a:accent3>
      <a:accent4>
        <a:srgbClr val="008041"/>
      </a:accent4>
      <a:accent5>
        <a:srgbClr val="B7D333"/>
      </a:accent5>
      <a:accent6>
        <a:srgbClr val="652D89"/>
      </a:accent6>
      <a:hlink>
        <a:srgbClr val="3CBADC"/>
      </a:hlink>
      <a:folHlink>
        <a:srgbClr val="A6A8AB"/>
      </a:folHlink>
    </a:clrScheme>
    <a:fontScheme name="Cisco 2010_Arial">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0096D6"/>
        </a:solidFill>
        <a:ln>
          <a:noFill/>
        </a:ln>
        <a:effectLst>
          <a:outerShdw blurRad="76200" dist="50800" dir="5400000" algn="ctr" rotWithShape="0">
            <a:srgbClr val="000000">
              <a:alpha val="27000"/>
            </a:srgbClr>
          </a:outerShdw>
        </a:effectLst>
      </a:spPr>
      <a:bodyPr rtlCol="0" anchor="ctr"/>
      <a:lstStyle>
        <a:defPPr algn="ctr">
          <a:defRPr dirty="0" smtClean="0"/>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8353</TotalTime>
  <Words>5592</Words>
  <Application>Microsoft Office PowerPoint</Application>
  <PresentationFormat>On-screen Show (4:3)</PresentationFormat>
  <Paragraphs>768</Paragraphs>
  <Slides>38</Slides>
  <Notes>38</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38</vt:i4>
      </vt:variant>
    </vt:vector>
  </HeadingPairs>
  <TitlesOfParts>
    <vt:vector size="46" baseType="lpstr">
      <vt:lpstr>Arial</vt:lpstr>
      <vt:lpstr>Wingdings</vt:lpstr>
      <vt:lpstr>Calibri</vt:lpstr>
      <vt:lpstr>Arial Black</vt:lpstr>
      <vt:lpstr>ＭＳ Ｐゴシック</vt:lpstr>
      <vt:lpstr>Ciscolight</vt:lpstr>
      <vt:lpstr>Cisco Arial 4x3 template</vt:lpstr>
      <vt:lpstr>Cisco_Arial_16x9_dark</vt:lpstr>
      <vt:lpstr>Grow with Cisco’s Made-for-Midmarket Portfolio</vt:lpstr>
      <vt:lpstr>Agenda</vt:lpstr>
      <vt:lpstr>PowerPoint Presentation</vt:lpstr>
      <vt:lpstr>Our World is Changing</vt:lpstr>
      <vt:lpstr>Mega Trend: Mobility</vt:lpstr>
      <vt:lpstr>Mega Trend: Cloud Computing</vt:lpstr>
      <vt:lpstr>Mega Trend: Risk Mitigation</vt:lpstr>
      <vt:lpstr>How are Midsize Businesses Adapting?</vt:lpstr>
      <vt:lpstr>PowerPoint Presentation</vt:lpstr>
      <vt:lpstr>Business Imperatives Place New  Expectations on IT</vt:lpstr>
      <vt:lpstr>PowerPoint Presentation</vt:lpstr>
      <vt:lpstr>Why Cisco Made-for-Midmarket Portfolio?</vt:lpstr>
      <vt:lpstr>Cisco’s Made-for-Midmarket Portfolio</vt:lpstr>
      <vt:lpstr>Cisco’s Made-for-Midmarket Portfolio</vt:lpstr>
      <vt:lpstr>Cisco’s Made-for-Midmarket Portfolio</vt:lpstr>
      <vt:lpstr>Cisco’s Made-for-Midmarket Portfolio</vt:lpstr>
      <vt:lpstr>Cisco’s Made-for-Midmarket Portfolio</vt:lpstr>
      <vt:lpstr>Cisco’s Made-for-Midmarket Portfolio</vt:lpstr>
      <vt:lpstr>Cisco’s Made-for-Midmarket Portfolio  The Only Vendor that Can Solve Your Top IT and Business Challenges</vt:lpstr>
      <vt:lpstr>Services for Midsize Customers</vt:lpstr>
      <vt:lpstr>World-Class Support: Cisco and Partners Offer Cisco Services</vt:lpstr>
      <vt:lpstr>Architectures for Midsize Customers</vt:lpstr>
      <vt:lpstr>Unified Data Center Platform</vt:lpstr>
      <vt:lpstr>Customize the Collaboration Solution That’s Right for Your Business</vt:lpstr>
      <vt:lpstr>Networking Architecture</vt:lpstr>
      <vt:lpstr>Cisco Security Solutions for Midsize Organizations</vt:lpstr>
      <vt:lpstr>Smart Solutions for Midsize Customers</vt:lpstr>
      <vt:lpstr>Goal: Business Relevance Through Solutions</vt:lpstr>
      <vt:lpstr>Made for Midmarket Smart Solutions</vt:lpstr>
      <vt:lpstr>Cloud Solutions for Midsize Customers</vt:lpstr>
      <vt:lpstr>Cisco Powered Cloud</vt:lpstr>
      <vt:lpstr>Financing Options: Cisco Capital</vt:lpstr>
      <vt:lpstr>PowerPoint Presentation</vt:lpstr>
      <vt:lpstr>Case Study: Stanford Federal Credit Union Cuts Costs; Empowers Workforce</vt:lpstr>
      <vt:lpstr>Case Studies</vt:lpstr>
      <vt:lpstr>What Cisco and Our Partners Can Do for You?</vt:lpstr>
      <vt:lpstr>Choose the #1 IT Company in the Industry</vt:lpstr>
      <vt:lpstr>PowerPoint Presentation</vt:lpstr>
    </vt:vector>
  </TitlesOfParts>
  <Company>Cisco</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Installing Template Theme Files</dc:title>
  <dc:creator>drew lamers</dc:creator>
  <cp:lastModifiedBy>Shelly Pippin (shpippin)</cp:lastModifiedBy>
  <cp:revision>279</cp:revision>
  <dcterms:created xsi:type="dcterms:W3CDTF">2011-03-02T17:43:50Z</dcterms:created>
  <dcterms:modified xsi:type="dcterms:W3CDTF">2013-05-31T13:34:35Z</dcterms:modified>
</cp:coreProperties>
</file>