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7"/>
  </p:notesMasterIdLst>
  <p:sldIdLst>
    <p:sldId id="257" r:id="rId2"/>
    <p:sldId id="258" r:id="rId3"/>
    <p:sldId id="259" r:id="rId4"/>
    <p:sldId id="391" r:id="rId5"/>
    <p:sldId id="399" r:id="rId6"/>
    <p:sldId id="396" r:id="rId7"/>
    <p:sldId id="348" r:id="rId8"/>
    <p:sldId id="265" r:id="rId9"/>
    <p:sldId id="338" r:id="rId10"/>
    <p:sldId id="360" r:id="rId11"/>
    <p:sldId id="402" r:id="rId12"/>
    <p:sldId id="347" r:id="rId13"/>
    <p:sldId id="342" r:id="rId14"/>
    <p:sldId id="392" r:id="rId15"/>
    <p:sldId id="379" r:id="rId16"/>
    <p:sldId id="349" r:id="rId17"/>
    <p:sldId id="283" r:id="rId18"/>
    <p:sldId id="400" r:id="rId19"/>
    <p:sldId id="274" r:id="rId20"/>
    <p:sldId id="275" r:id="rId21"/>
    <p:sldId id="386" r:id="rId22"/>
    <p:sldId id="281" r:id="rId23"/>
    <p:sldId id="286" r:id="rId24"/>
    <p:sldId id="284" r:id="rId25"/>
    <p:sldId id="285" r:id="rId26"/>
    <p:sldId id="280" r:id="rId27"/>
    <p:sldId id="326" r:id="rId28"/>
    <p:sldId id="336" r:id="rId29"/>
    <p:sldId id="303" r:id="rId30"/>
    <p:sldId id="307" r:id="rId31"/>
    <p:sldId id="308" r:id="rId32"/>
    <p:sldId id="394" r:id="rId33"/>
    <p:sldId id="296" r:id="rId34"/>
    <p:sldId id="269" r:id="rId35"/>
    <p:sldId id="355" r:id="rId36"/>
    <p:sldId id="352" r:id="rId37"/>
    <p:sldId id="278" r:id="rId38"/>
    <p:sldId id="371" r:id="rId39"/>
    <p:sldId id="361" r:id="rId40"/>
    <p:sldId id="370" r:id="rId41"/>
    <p:sldId id="279" r:id="rId42"/>
    <p:sldId id="291" r:id="rId43"/>
    <p:sldId id="369" r:id="rId44"/>
    <p:sldId id="398" r:id="rId45"/>
    <p:sldId id="381" r:id="rId46"/>
    <p:sldId id="289" r:id="rId47"/>
    <p:sldId id="292" r:id="rId48"/>
    <p:sldId id="294" r:id="rId49"/>
    <p:sldId id="385" r:id="rId50"/>
    <p:sldId id="299" r:id="rId51"/>
    <p:sldId id="300" r:id="rId52"/>
    <p:sldId id="362" r:id="rId53"/>
    <p:sldId id="313" r:id="rId54"/>
    <p:sldId id="314" r:id="rId55"/>
    <p:sldId id="315" r:id="rId56"/>
    <p:sldId id="376" r:id="rId57"/>
    <p:sldId id="373" r:id="rId58"/>
    <p:sldId id="378" r:id="rId59"/>
    <p:sldId id="395" r:id="rId60"/>
    <p:sldId id="340" r:id="rId61"/>
    <p:sldId id="375" r:id="rId62"/>
    <p:sldId id="387" r:id="rId63"/>
    <p:sldId id="317" r:id="rId64"/>
    <p:sldId id="333" r:id="rId65"/>
    <p:sldId id="368" r:id="rId66"/>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845" userDrawn="1">
          <p15:clr>
            <a:srgbClr val="A4A3A4"/>
          </p15:clr>
        </p15:guide>
        <p15:guide id="2" pos="272" userDrawn="1">
          <p15:clr>
            <a:srgbClr val="A4A3A4"/>
          </p15:clr>
        </p15:guide>
        <p15:guide id="3" pos="5534" userDrawn="1">
          <p15:clr>
            <a:srgbClr val="A4A3A4"/>
          </p15:clr>
        </p15:guide>
        <p15:guide id="4" orient="horz" pos="8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AF"/>
    <a:srgbClr val="D81F2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6582" autoAdjust="0"/>
  </p:normalViewPr>
  <p:slideViewPr>
    <p:cSldViewPr snapToGrid="0" showGuides="1">
      <p:cViewPr varScale="1">
        <p:scale>
          <a:sx n="111" d="100"/>
          <a:sy n="111" d="100"/>
        </p:scale>
        <p:origin x="114" y="312"/>
      </p:cViewPr>
      <p:guideLst>
        <p:guide orient="horz" pos="2845"/>
        <p:guide pos="272"/>
        <p:guide pos="5534"/>
        <p:guide orient="horz" pos="849"/>
      </p:guideLst>
    </p:cSldViewPr>
  </p:slideViewPr>
  <p:outlineViewPr>
    <p:cViewPr>
      <p:scale>
        <a:sx n="33" d="100"/>
        <a:sy n="33" d="100"/>
      </p:scale>
      <p:origin x="0" y="-24936"/>
    </p:cViewPr>
  </p:outlineViewPr>
  <p:notesTextViewPr>
    <p:cViewPr>
      <p:scale>
        <a:sx n="1" d="1"/>
        <a:sy n="1" d="1"/>
      </p:scale>
      <p:origin x="0" y="0"/>
    </p:cViewPr>
  </p:notesTextViewPr>
  <p:sorterViewPr>
    <p:cViewPr varScale="1">
      <p:scale>
        <a:sx n="1" d="1"/>
        <a:sy n="1" d="1"/>
      </p:scale>
      <p:origin x="0" y="-45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04EDCF42-B4B3-4606-8806-8D63B615C677}" type="datetimeFigureOut">
              <a:rPr kumimoji="1" lang="ja-JP" altLang="en-US" smtClean="0"/>
              <a:t>2016/7/8</a:t>
            </a:fld>
            <a:endParaRPr kumimoji="1" lang="ja-JP" altLang="en-US"/>
          </a:p>
        </p:txBody>
      </p:sp>
      <p:sp>
        <p:nvSpPr>
          <p:cNvPr id="4" name="スライド イメージ プレースホルダー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32153EA0-FD6F-40A1-82BE-4CF8C03EB402}" type="slidenum">
              <a:rPr kumimoji="1" lang="ja-JP" altLang="en-US" smtClean="0"/>
              <a:t>‹#›</a:t>
            </a:fld>
            <a:endParaRPr kumimoji="1" lang="ja-JP" altLang="en-US"/>
          </a:p>
        </p:txBody>
      </p:sp>
    </p:spTree>
    <p:extLst>
      <p:ext uri="{BB962C8B-B14F-4D97-AF65-F5344CB8AC3E}">
        <p14:creationId xmlns:p14="http://schemas.microsoft.com/office/powerpoint/2010/main" val="42901438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144304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latin typeface="Arial"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t>3</a:t>
            </a:fld>
            <a:endParaRPr lang="en-US"/>
          </a:p>
        </p:txBody>
      </p:sp>
    </p:spTree>
    <p:extLst>
      <p:ext uri="{BB962C8B-B14F-4D97-AF65-F5344CB8AC3E}">
        <p14:creationId xmlns:p14="http://schemas.microsoft.com/office/powerpoint/2010/main" val="16821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33653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marL="576143" lvl="2" indent="0">
              <a:spcBef>
                <a:spcPts val="0"/>
              </a:spcBef>
              <a:buFont typeface="+mj-lt"/>
              <a:buNone/>
              <a:defRPr/>
            </a:pPr>
            <a:endParaRPr lang="en-US" dirty="0" smtClean="0"/>
          </a:p>
        </p:txBody>
      </p:sp>
      <p:sp>
        <p:nvSpPr>
          <p:cNvPr id="4" name="Slide Number Placeholder 3"/>
          <p:cNvSpPr>
            <a:spLocks noGrp="1"/>
          </p:cNvSpPr>
          <p:nvPr>
            <p:ph type="sldNum" sz="quarter" idx="5"/>
          </p:nvPr>
        </p:nvSpPr>
        <p:spPr/>
        <p:txBody>
          <a:bodyPr/>
          <a:lstStyle/>
          <a:p>
            <a:pPr>
              <a:defRPr/>
            </a:pPr>
            <a:fld id="{CCED5818-E7F5-AE49-8C26-0B220C9B3D43}"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279437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a:p>
        </p:txBody>
      </p:sp>
    </p:spTree>
    <p:extLst>
      <p:ext uri="{BB962C8B-B14F-4D97-AF65-F5344CB8AC3E}">
        <p14:creationId xmlns:p14="http://schemas.microsoft.com/office/powerpoint/2010/main" val="149504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C0C22C-AAB9-AD4F-A8BF-065AFDCD3AA6}" type="slidenum">
              <a:rPr lang="en-US" smtClean="0"/>
              <a:t>23</a:t>
            </a:fld>
            <a:endParaRPr lang="en-US"/>
          </a:p>
        </p:txBody>
      </p:sp>
    </p:spTree>
    <p:extLst>
      <p:ext uri="{BB962C8B-B14F-4D97-AF65-F5344CB8AC3E}">
        <p14:creationId xmlns:p14="http://schemas.microsoft.com/office/powerpoint/2010/main" val="3161273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Tree>
    <p:extLst>
      <p:ext uri="{BB962C8B-B14F-4D97-AF65-F5344CB8AC3E}">
        <p14:creationId xmlns:p14="http://schemas.microsoft.com/office/powerpoint/2010/main" val="2353562287"/>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22688920"/>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ja-JP" altLang="en-US" smtClean="0"/>
              <a:t>マスター タイトルの書式設定</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ja-JP" altLang="en-US" smtClean="0"/>
              <a:t>マスター テキストの書式設定</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1687099347"/>
      </p:ext>
    </p:extLst>
  </p:cSld>
  <p:clrMapOvr>
    <a:masterClrMapping/>
  </p:clrMapOvr>
  <p:transition spd="med">
    <p:fade/>
  </p:transition>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ja-JP" altLang="en-US" smtClean="0"/>
              <a:t>マスター テキストの書式設定</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Tree>
    <p:extLst>
      <p:ext uri="{BB962C8B-B14F-4D97-AF65-F5344CB8AC3E}">
        <p14:creationId xmlns:p14="http://schemas.microsoft.com/office/powerpoint/2010/main" val="1482496644"/>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ja-JP" altLang="en-US" smtClean="0"/>
              <a:t>マスター テキストの書式設定</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ja-JP" altLang="en-US" smtClean="0"/>
              <a:t>マスター テキストの書式設定</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17861442"/>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097924722"/>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ja-JP" altLang="en-US" smtClean="0"/>
              <a:t>マスター タイトルの書式設定</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ja-JP" altLang="en-US" smtClean="0"/>
              <a:t>マスター テキストの書式設定</a:t>
            </a:r>
          </a:p>
        </p:txBody>
      </p:sp>
    </p:spTree>
    <p:extLst>
      <p:ext uri="{BB962C8B-B14F-4D97-AF65-F5344CB8AC3E}">
        <p14:creationId xmlns:p14="http://schemas.microsoft.com/office/powerpoint/2010/main" val="4222874758"/>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ja-JP" altLang="en-US" noProof="0" smtClean="0"/>
              <a:t>表を追加</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907496"/>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ja-JP" altLang="en-US" smtClean="0"/>
              <a:t>マスター サブタイトルの書式設定</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ja-JP" altLang="en-US" smtClean="0"/>
              <a:t>マスター タイトルの書式設定</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3304342014"/>
      </p:ext>
    </p:extLst>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ja-JP" altLang="en-US" noProof="0" smtClean="0"/>
              <a:t>グラフを追加</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080140014"/>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ja-JP" altLang="en-US" noProof="0" smtClean="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73356765"/>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ja-JP" altLang="en-US" noProof="0" smtClean="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14232947"/>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図を追加</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図を追加</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2687555798"/>
      </p:ext>
    </p:extLst>
  </p:cSld>
  <p:clrMapOvr>
    <a:masterClrMapping/>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ja-JP" altLang="en-US" noProof="0" smtClean="0"/>
              <a:t>図を追加</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ja-JP" altLang="en-US" noProof="0" smtClean="0"/>
              <a:t>図を追加</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ja-JP" altLang="en-US" noProof="0" smtClean="0"/>
              <a:t>図を追加</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Tree>
    <p:extLst>
      <p:ext uri="{BB962C8B-B14F-4D97-AF65-F5344CB8AC3E}">
        <p14:creationId xmlns:p14="http://schemas.microsoft.com/office/powerpoint/2010/main" val="1875136810"/>
      </p:ext>
    </p:extLst>
  </p:cSld>
  <p:clrMapOvr>
    <a:masterClrMapping/>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rgbClr val="049FD9"/>
              </a:solidFill>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312698047"/>
      </p:ext>
    </p:extLst>
  </p:cSld>
  <p:clrMapOvr>
    <a:masterClrMapping/>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spd="slow">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073813029"/>
      </p:ext>
    </p:extLst>
  </p:cSld>
  <p:clrMapOvr>
    <a:masterClrMapping/>
  </p:clrMapOvr>
  <p:transition spd="slow">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spd="slow">
    <p:wip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2563897540"/>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422194" y="4650574"/>
            <a:ext cx="311927" cy="246851"/>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12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12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ja-JP" altLang="en-US" smtClean="0"/>
              <a:t>マスター タイトルの書式設定</a:t>
            </a:r>
            <a:endParaRPr lang="en-US" dirty="0"/>
          </a:p>
        </p:txBody>
      </p:sp>
      <p:pic>
        <p:nvPicPr>
          <p:cNvPr id="10"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854121"/>
      </p:ext>
    </p:extLst>
  </p:cSld>
  <p:clrMapOvr>
    <a:masterClrMapping/>
  </p:clrMapOvr>
  <p:transition spd="slow">
    <p:wip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rgbClr val="FFFFFF"/>
              </a:solidFill>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ja-JP" altLang="en-US" smtClean="0"/>
              <a:t>マスター テキストの書式設定</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2216821945"/>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図を追加</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2157376809"/>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774762840"/>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2264037977"/>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図を追加</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smtClean="0"/>
              <a:t>図を追加</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ja-JP" altLang="en-US" smtClean="0"/>
              <a:t>マスター タイトルの書式設定</a:t>
            </a:r>
            <a:endParaRPr lang="en-US" dirty="0" smtClean="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図を追加</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422194" y="4650574"/>
            <a:ext cx="311927" cy="246851"/>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12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12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9"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84599"/>
      </p:ext>
    </p:extLst>
  </p:cSld>
  <p:clrMapOvr>
    <a:masterClrMapping/>
  </p:clrMapOvr>
  <p:transition spd="slow">
    <p:wip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smtClean="0"/>
              <a:t>メディアを追加</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smtClean="0"/>
              <a:t>メディアを追加</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226644" y="2061713"/>
            <a:ext cx="7598042" cy="75912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Session Title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userDrawn="1"/>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8" name="Rectangle 7"/>
          <p:cNvSpPr/>
          <p:nvPr userDrawn="1"/>
        </p:nvSpPr>
        <p:spPr>
          <a:xfrm>
            <a:off x="-8626" y="0"/>
            <a:ext cx="7502697" cy="1846053"/>
          </a:xfrm>
          <a:prstGeom prst="rect">
            <a:avLst/>
          </a:prstGeom>
          <a:gradFill>
            <a:gsLst>
              <a:gs pos="0">
                <a:schemeClr val="accent1">
                  <a:lumMod val="60000"/>
                  <a:lumOff val="40000"/>
                </a:schemeClr>
              </a:gs>
              <a:gs pos="100000">
                <a:schemeClr val="accent1"/>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42315" y="0"/>
            <a:ext cx="3301675" cy="18471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6" y="133350"/>
            <a:ext cx="672860" cy="355270"/>
          </a:xfrm>
          <a:prstGeom prst="rect">
            <a:avLst/>
          </a:prstGeom>
        </p:spPr>
      </p:pic>
      <p:sp>
        <p:nvSpPr>
          <p:cNvPr id="12" name="Text Placeholder 2"/>
          <p:cNvSpPr>
            <a:spLocks noGrp="1"/>
          </p:cNvSpPr>
          <p:nvPr>
            <p:ph type="body" sz="quarter" idx="13" hasCustomPrompt="1"/>
          </p:nvPr>
        </p:nvSpPr>
        <p:spPr>
          <a:xfrm>
            <a:off x="220440" y="3099325"/>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3" name="Subtitle 2"/>
          <p:cNvSpPr>
            <a:spLocks noGrp="1"/>
          </p:cNvSpPr>
          <p:nvPr>
            <p:ph type="subTitle" idx="1" hasCustomPrompt="1"/>
          </p:nvPr>
        </p:nvSpPr>
        <p:spPr>
          <a:xfrm>
            <a:off x="226644" y="3681060"/>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4" name="Text Placeholder 38"/>
          <p:cNvSpPr>
            <a:spLocks noGrp="1"/>
          </p:cNvSpPr>
          <p:nvPr>
            <p:ph type="body" sz="quarter" idx="11" hasCustomPrompt="1"/>
          </p:nvPr>
        </p:nvSpPr>
        <p:spPr>
          <a:xfrm>
            <a:off x="226644" y="3921057"/>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5" name="Text Placeholder 40"/>
          <p:cNvSpPr>
            <a:spLocks noGrp="1"/>
          </p:cNvSpPr>
          <p:nvPr>
            <p:ph type="body" sz="quarter" idx="12" hasCustomPrompt="1"/>
          </p:nvPr>
        </p:nvSpPr>
        <p:spPr>
          <a:xfrm>
            <a:off x="226644" y="4161054"/>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 y="1230828"/>
            <a:ext cx="3412389" cy="599050"/>
          </a:xfrm>
          <a:prstGeom prst="rect">
            <a:avLst/>
          </a:prstGeom>
        </p:spPr>
      </p:pic>
    </p:spTree>
    <p:extLst>
      <p:ext uri="{BB962C8B-B14F-4D97-AF65-F5344CB8AC3E}">
        <p14:creationId xmlns:p14="http://schemas.microsoft.com/office/powerpoint/2010/main" val="2245498533"/>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5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693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05066518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a:extLst>
              <a:ext uri="{28A0092B-C50C-407E-A947-70E740481C1C}">
                <a14:useLocalDpi xmlns:a14="http://schemas.microsoft.com/office/drawing/2010/main" val="0"/>
              </a:ext>
            </a:extLst>
          </a:blip>
          <a:srcRect t="31525" b="27614"/>
          <a:stretch/>
        </p:blipFill>
        <p:spPr>
          <a:xfrm>
            <a:off x="2401156" y="2651136"/>
            <a:ext cx="4326749" cy="513813"/>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334915548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1778357957"/>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45675471"/>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5289699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ja-JP" altLang="en-US" smtClean="0"/>
              <a:t>マスター テキストの書式設定</a:t>
            </a:r>
          </a:p>
        </p:txBody>
      </p:sp>
    </p:spTree>
    <p:extLst>
      <p:ext uri="{BB962C8B-B14F-4D97-AF65-F5344CB8AC3E}">
        <p14:creationId xmlns:p14="http://schemas.microsoft.com/office/powerpoint/2010/main" val="228040789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422194" y="4650574"/>
            <a:ext cx="311927" cy="246851"/>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12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12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1029" name="Picture 2"/>
          <p:cNvPicPr>
            <a:picLocks noChangeAspect="1" noChangeArrowheads="1"/>
          </p:cNvPicPr>
          <p:nvPr/>
        </p:nvPicPr>
        <p:blipFill>
          <a:blip r:embed="rId47">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4" r:id="rId2"/>
    <p:sldLayoutId id="2147483965" r:id="rId3"/>
    <p:sldLayoutId id="2147484012"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4006" r:id="rId25"/>
    <p:sldLayoutId id="2147484007" r:id="rId26"/>
    <p:sldLayoutId id="2147484008" r:id="rId27"/>
    <p:sldLayoutId id="2147484010" r:id="rId28"/>
    <p:sldLayoutId id="2147484009" r:id="rId29"/>
    <p:sldLayoutId id="2147484011" r:id="rId30"/>
    <p:sldLayoutId id="2147483986" r:id="rId31"/>
    <p:sldLayoutId id="2147483987" r:id="rId32"/>
    <p:sldLayoutId id="2147483989" r:id="rId33"/>
    <p:sldLayoutId id="2147483990" r:id="rId34"/>
    <p:sldLayoutId id="2147483991" r:id="rId35"/>
    <p:sldLayoutId id="2147483992" r:id="rId36"/>
    <p:sldLayoutId id="2147483993" r:id="rId37"/>
    <p:sldLayoutId id="2147483994" r:id="rId38"/>
    <p:sldLayoutId id="2147483995" r:id="rId39"/>
    <p:sldLayoutId id="2147483996" r:id="rId40"/>
    <p:sldLayoutId id="2147483997" r:id="rId41"/>
    <p:sldLayoutId id="2147483998" r:id="rId42"/>
    <p:sldLayoutId id="2147484015" r:id="rId43"/>
    <p:sldLayoutId id="2147484018" r:id="rId44"/>
    <p:sldLayoutId id="2147484021" r:id="rId45"/>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hyperlink" Target="http://www.cisco.com/c/en/us/products/wireless/buyers-guide.html#~indoorac-wave2" TargetMode="External"/><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www.cisco.com/web/JP/solution/isp/ipngn/literature/white_paper_c11-520862.html"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www.cisco.com/c/en/us/support/wireless/wireless-lan-controller-software/products-technical-reference-list.html" TargetMode="External"/><Relationship Id="rId2" Type="http://schemas.openxmlformats.org/officeDocument/2006/relationships/hyperlink" Target="http://www.cisco.com/c/en/us/td/docs/wireless/controller/technotes/8-3/b_RRM_White_Paper.html" TargetMode="Externa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hyperlink" Target="https://www.youtube.com/user/CiscoWLAN" TargetMode="External"/><Relationship Id="rId4" Type="http://schemas.openxmlformats.org/officeDocument/2006/relationships/hyperlink" Target="http://www.cisco.com/c/en/us/td/docs/wireless/controller/technotes/8-3/b_cisco_aironet_series_2800_3800_access_point_deployment_guide.html"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ctrTitle"/>
          </p:nvPr>
        </p:nvSpPr>
        <p:spPr/>
        <p:txBody>
          <a:bodyPr/>
          <a:lstStyle/>
          <a:p>
            <a:r>
              <a:rPr lang="en-US" altLang="ja-JP"/>
              <a:t>FRA</a:t>
            </a:r>
            <a:r>
              <a:rPr lang="ja-JP" altLang="en-US"/>
              <a:t>と新しい</a:t>
            </a:r>
            <a:r>
              <a:rPr lang="en-US" altLang="ja-JP"/>
              <a:t>RRM</a:t>
            </a:r>
            <a:r>
              <a:rPr lang="ja-JP" altLang="en-US" smtClean="0"/>
              <a:t>につい</a:t>
            </a:r>
            <a:r>
              <a:rPr lang="ja-JP" altLang="en-US"/>
              <a:t>て</a:t>
            </a:r>
          </a:p>
        </p:txBody>
      </p:sp>
      <p:sp>
        <p:nvSpPr>
          <p:cNvPr id="2" name="Text Placeholder 1"/>
          <p:cNvSpPr>
            <a:spLocks noGrp="1"/>
          </p:cNvSpPr>
          <p:nvPr>
            <p:ph type="body" sz="quarter" idx="13"/>
          </p:nvPr>
        </p:nvSpPr>
        <p:spPr/>
        <p:txBody>
          <a:bodyPr/>
          <a:lstStyle/>
          <a:p>
            <a:endParaRPr lang="en-US" altLang="ja-JP" dirty="0"/>
          </a:p>
        </p:txBody>
      </p:sp>
      <p:sp>
        <p:nvSpPr>
          <p:cNvPr id="14" name="サブタイトル 13"/>
          <p:cNvSpPr>
            <a:spLocks noGrp="1"/>
          </p:cNvSpPr>
          <p:nvPr>
            <p:ph type="subTitle" idx="1"/>
          </p:nvPr>
        </p:nvSpPr>
        <p:spPr/>
        <p:txBody>
          <a:bodyPr/>
          <a:lstStyle/>
          <a:p>
            <a:r>
              <a:rPr kumimoji="1" lang="en-US" altLang="ja-JP" smtClean="0"/>
              <a:t>Toshiya</a:t>
            </a:r>
            <a:r>
              <a:rPr kumimoji="1" lang="ja-JP" altLang="en-US" smtClean="0"/>
              <a:t> </a:t>
            </a:r>
            <a:r>
              <a:rPr kumimoji="1" lang="en-US" altLang="ja-JP" smtClean="0"/>
              <a:t>Ando</a:t>
            </a:r>
            <a:endParaRPr kumimoji="1" lang="ja-JP" altLang="en-US"/>
          </a:p>
        </p:txBody>
      </p:sp>
      <p:sp>
        <p:nvSpPr>
          <p:cNvPr id="15" name="テキスト プレースホルダー 14"/>
          <p:cNvSpPr>
            <a:spLocks noGrp="1"/>
          </p:cNvSpPr>
          <p:nvPr>
            <p:ph type="body" sz="quarter" idx="11"/>
          </p:nvPr>
        </p:nvSpPr>
        <p:spPr/>
        <p:txBody>
          <a:bodyPr/>
          <a:lstStyle/>
          <a:p>
            <a:r>
              <a:rPr kumimoji="1" lang="ja-JP" altLang="en-US" smtClean="0"/>
              <a:t>シスコシステムズ合同会社 パブリックセクター システムエンジニアリング</a:t>
            </a:r>
            <a:endParaRPr kumimoji="1" lang="ja-JP" altLang="en-US"/>
          </a:p>
        </p:txBody>
      </p:sp>
      <p:sp>
        <p:nvSpPr>
          <p:cNvPr id="16" name="テキスト プレースホルダー 15"/>
          <p:cNvSpPr>
            <a:spLocks noGrp="1"/>
          </p:cNvSpPr>
          <p:nvPr>
            <p:ph type="body" sz="quarter" idx="12"/>
          </p:nvPr>
        </p:nvSpPr>
        <p:spPr/>
        <p:txBody>
          <a:bodyPr/>
          <a:lstStyle/>
          <a:p>
            <a:r>
              <a:rPr kumimoji="1" lang="en-US" altLang="ja-JP" smtClean="0"/>
              <a:t>2016</a:t>
            </a:r>
            <a:r>
              <a:rPr kumimoji="1" lang="ja-JP" altLang="en-US" smtClean="0"/>
              <a:t>年</a:t>
            </a:r>
            <a:r>
              <a:rPr lang="en-US" altLang="ja-JP"/>
              <a:t>7</a:t>
            </a:r>
            <a:r>
              <a:rPr lang="ja-JP" altLang="en-US" smtClean="0"/>
              <a:t>月</a:t>
            </a:r>
            <a:endParaRPr kumimoji="1" lang="ja-JP" altLang="en-US"/>
          </a:p>
        </p:txBody>
      </p:sp>
    </p:spTree>
    <p:extLst>
      <p:ext uri="{BB962C8B-B14F-4D97-AF65-F5344CB8AC3E}">
        <p14:creationId xmlns:p14="http://schemas.microsoft.com/office/powerpoint/2010/main" val="1591351048"/>
      </p:ext>
    </p:extLst>
  </p:cSld>
  <p:clrMapOvr>
    <a:masterClrMapping/>
  </p:clrMapOvr>
  <p:transition spd="med">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smtClean="0"/>
              <a:t>AP</a:t>
            </a:r>
            <a:r>
              <a:rPr kumimoji="1" lang="ja-JP" altLang="en-US" smtClean="0"/>
              <a:t>の進化</a:t>
            </a:r>
            <a:endParaRPr kumimoji="1" lang="ja-JP" altLang="en-US"/>
          </a:p>
        </p:txBody>
      </p:sp>
      <p:grpSp>
        <p:nvGrpSpPr>
          <p:cNvPr id="523" name="グループ化 522"/>
          <p:cNvGrpSpPr>
            <a:grpSpLocks noChangeAspect="1"/>
          </p:cNvGrpSpPr>
          <p:nvPr/>
        </p:nvGrpSpPr>
        <p:grpSpPr>
          <a:xfrm>
            <a:off x="3465067" y="1557903"/>
            <a:ext cx="2224117" cy="2078994"/>
            <a:chOff x="3353239" y="1347788"/>
            <a:chExt cx="2510280" cy="2346485"/>
          </a:xfrm>
        </p:grpSpPr>
        <p:grpSp>
          <p:nvGrpSpPr>
            <p:cNvPr id="436" name="グループ化 435"/>
            <p:cNvGrpSpPr/>
            <p:nvPr/>
          </p:nvGrpSpPr>
          <p:grpSpPr>
            <a:xfrm>
              <a:off x="3353239" y="1347788"/>
              <a:ext cx="2510280" cy="2346485"/>
              <a:chOff x="435397" y="1868428"/>
              <a:chExt cx="2510280" cy="2346485"/>
            </a:xfrm>
          </p:grpSpPr>
          <p:sp>
            <p:nvSpPr>
              <p:cNvPr id="437" name="Rounded Rectangle 91"/>
              <p:cNvSpPr/>
              <p:nvPr/>
            </p:nvSpPr>
            <p:spPr>
              <a:xfrm>
                <a:off x="435397" y="1868428"/>
                <a:ext cx="2510280" cy="2346485"/>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Rounded Rectangle 92"/>
              <p:cNvSpPr/>
              <p:nvPr/>
            </p:nvSpPr>
            <p:spPr>
              <a:xfrm>
                <a:off x="488474" y="1915316"/>
                <a:ext cx="2415432" cy="2257826"/>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9" name="Group 112"/>
              <p:cNvGrpSpPr/>
              <p:nvPr/>
            </p:nvGrpSpPr>
            <p:grpSpPr>
              <a:xfrm>
                <a:off x="2522042" y="2006175"/>
                <a:ext cx="264562" cy="264562"/>
                <a:chOff x="2072153" y="1955052"/>
                <a:chExt cx="350907" cy="350907"/>
              </a:xfrm>
            </p:grpSpPr>
            <p:sp>
              <p:nvSpPr>
                <p:cNvPr id="449" name="Oval 113"/>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Oval 114"/>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0" name="Group 115"/>
              <p:cNvGrpSpPr/>
              <p:nvPr/>
            </p:nvGrpSpPr>
            <p:grpSpPr>
              <a:xfrm>
                <a:off x="592885" y="2004658"/>
                <a:ext cx="264562" cy="264562"/>
                <a:chOff x="2072153" y="1955052"/>
                <a:chExt cx="350907" cy="350907"/>
              </a:xfrm>
            </p:grpSpPr>
            <p:sp>
              <p:nvSpPr>
                <p:cNvPr id="447" name="Oval 116"/>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Oval 117"/>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1" name="Group 118"/>
              <p:cNvGrpSpPr/>
              <p:nvPr/>
            </p:nvGrpSpPr>
            <p:grpSpPr>
              <a:xfrm>
                <a:off x="2522042" y="3816367"/>
                <a:ext cx="264562" cy="264562"/>
                <a:chOff x="2072153" y="1955052"/>
                <a:chExt cx="350907" cy="350907"/>
              </a:xfrm>
            </p:grpSpPr>
            <p:sp>
              <p:nvSpPr>
                <p:cNvPr id="445" name="Oval 119"/>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Oval 120"/>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2" name="Group 121"/>
              <p:cNvGrpSpPr/>
              <p:nvPr/>
            </p:nvGrpSpPr>
            <p:grpSpPr>
              <a:xfrm>
                <a:off x="592885" y="3814850"/>
                <a:ext cx="264562" cy="264562"/>
                <a:chOff x="2072153" y="1955052"/>
                <a:chExt cx="350907" cy="350907"/>
              </a:xfrm>
            </p:grpSpPr>
            <p:sp>
              <p:nvSpPr>
                <p:cNvPr id="443" name="Oval 122"/>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Oval 123"/>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67" name="Rectangle 109"/>
            <p:cNvSpPr/>
            <p:nvPr/>
          </p:nvSpPr>
          <p:spPr>
            <a:xfrm>
              <a:off x="4208587" y="2400550"/>
              <a:ext cx="1435268" cy="224833"/>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 </a:t>
              </a:r>
              <a:r>
                <a:rPr lang="en-US" sz="1200">
                  <a:solidFill>
                    <a:schemeClr val="tx1"/>
                  </a:solidFill>
                </a:rPr>
                <a:t>GHz </a:t>
              </a:r>
              <a:r>
                <a:rPr lang="en-US" sz="1200" smtClean="0">
                  <a:solidFill>
                    <a:schemeClr val="tx1"/>
                  </a:solidFill>
                </a:rPr>
                <a:t>Radio</a:t>
              </a:r>
              <a:endParaRPr lang="en-US" sz="1200" dirty="0">
                <a:solidFill>
                  <a:schemeClr val="tx1"/>
                </a:solidFill>
              </a:endParaRPr>
            </a:p>
          </p:txBody>
        </p:sp>
        <p:sp>
          <p:nvSpPr>
            <p:cNvPr id="468" name="Rectangle 167"/>
            <p:cNvSpPr/>
            <p:nvPr/>
          </p:nvSpPr>
          <p:spPr>
            <a:xfrm>
              <a:off x="4208587" y="1794446"/>
              <a:ext cx="1435268" cy="224833"/>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dirty="0">
                  <a:solidFill>
                    <a:schemeClr val="tx1"/>
                  </a:solidFill>
                </a:rPr>
                <a:t>2.4 </a:t>
              </a:r>
              <a:r>
                <a:rPr lang="en-US" sz="1200">
                  <a:solidFill>
                    <a:schemeClr val="tx1"/>
                  </a:solidFill>
                </a:rPr>
                <a:t>GHz </a:t>
              </a:r>
              <a:r>
                <a:rPr lang="en-US" sz="1200" smtClean="0">
                  <a:solidFill>
                    <a:schemeClr val="tx1"/>
                  </a:solidFill>
                </a:rPr>
                <a:t>Radio</a:t>
              </a:r>
              <a:endParaRPr lang="en-US" sz="1200" dirty="0">
                <a:solidFill>
                  <a:schemeClr val="tx1"/>
                </a:solidFill>
              </a:endParaRPr>
            </a:p>
          </p:txBody>
        </p:sp>
        <p:sp>
          <p:nvSpPr>
            <p:cNvPr id="469" name="Freeform 9"/>
            <p:cNvSpPr>
              <a:spLocks noChangeAspect="1" noEditPoints="1"/>
            </p:cNvSpPr>
            <p:nvPr/>
          </p:nvSpPr>
          <p:spPr bwMode="auto">
            <a:xfrm rot="5400000">
              <a:off x="4809924" y="2841314"/>
              <a:ext cx="322686" cy="762369"/>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sp>
          <p:nvSpPr>
            <p:cNvPr id="470" name="Freeform 11"/>
            <p:cNvSpPr>
              <a:spLocks noChangeAspect="1" noEditPoints="1"/>
            </p:cNvSpPr>
            <p:nvPr/>
          </p:nvSpPr>
          <p:spPr bwMode="auto">
            <a:xfrm>
              <a:off x="3820530" y="2775494"/>
              <a:ext cx="603460" cy="60896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cxnSp>
          <p:nvCxnSpPr>
            <p:cNvPr id="471" name="Straight Connector 130"/>
            <p:cNvCxnSpPr/>
            <p:nvPr/>
          </p:nvCxnSpPr>
          <p:spPr>
            <a:xfrm>
              <a:off x="4417019" y="3194703"/>
              <a:ext cx="180669" cy="0"/>
            </a:xfrm>
            <a:prstGeom prst="line">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472" name="Elbow Connector 108"/>
            <p:cNvCxnSpPr>
              <a:endCxn id="468" idx="1"/>
            </p:cNvCxnSpPr>
            <p:nvPr/>
          </p:nvCxnSpPr>
          <p:spPr>
            <a:xfrm rot="5400000" flipH="1" flipV="1">
              <a:off x="3659686" y="2226595"/>
              <a:ext cx="868632" cy="229169"/>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473" name="Elbow Connector 107"/>
            <p:cNvCxnSpPr>
              <a:endCxn id="467" idx="1"/>
            </p:cNvCxnSpPr>
            <p:nvPr/>
          </p:nvCxnSpPr>
          <p:spPr>
            <a:xfrm rot="5400000" flipH="1" flipV="1">
              <a:off x="4037400" y="2598189"/>
              <a:ext cx="256409" cy="85966"/>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474" name="Freeform 9"/>
            <p:cNvSpPr>
              <a:spLocks noChangeAspect="1" noEditPoints="1"/>
            </p:cNvSpPr>
            <p:nvPr/>
          </p:nvSpPr>
          <p:spPr bwMode="auto">
            <a:xfrm rot="5400000">
              <a:off x="5108762" y="1916114"/>
              <a:ext cx="234866" cy="554888"/>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bg2"/>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sp>
          <p:nvSpPr>
            <p:cNvPr id="475" name="Freeform 11"/>
            <p:cNvSpPr>
              <a:spLocks noChangeAspect="1" noEditPoints="1"/>
            </p:cNvSpPr>
            <p:nvPr/>
          </p:nvSpPr>
          <p:spPr bwMode="auto">
            <a:xfrm>
              <a:off x="4515960" y="2005269"/>
              <a:ext cx="339756" cy="34285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2"/>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sp>
          <p:nvSpPr>
            <p:cNvPr id="476" name="Freeform 9"/>
            <p:cNvSpPr>
              <a:spLocks noChangeAspect="1" noEditPoints="1"/>
            </p:cNvSpPr>
            <p:nvPr/>
          </p:nvSpPr>
          <p:spPr bwMode="auto">
            <a:xfrm rot="5400000">
              <a:off x="5116870" y="2530707"/>
              <a:ext cx="234866" cy="554888"/>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bg2"/>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sp>
          <p:nvSpPr>
            <p:cNvPr id="477" name="Freeform 11"/>
            <p:cNvSpPr>
              <a:spLocks noChangeAspect="1" noEditPoints="1"/>
            </p:cNvSpPr>
            <p:nvPr/>
          </p:nvSpPr>
          <p:spPr bwMode="auto">
            <a:xfrm>
              <a:off x="4524068" y="2619862"/>
              <a:ext cx="339756" cy="34285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2"/>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cxnSp>
          <p:nvCxnSpPr>
            <p:cNvPr id="478" name="Straight Connector 135"/>
            <p:cNvCxnSpPr/>
            <p:nvPr/>
          </p:nvCxnSpPr>
          <p:spPr>
            <a:xfrm>
              <a:off x="4841710" y="2199587"/>
              <a:ext cx="139700" cy="0"/>
            </a:xfrm>
            <a:prstGeom prst="line">
              <a:avLst/>
            </a:prstGeom>
            <a:ln w="9525"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479" name="Straight Connector 135"/>
            <p:cNvCxnSpPr/>
            <p:nvPr/>
          </p:nvCxnSpPr>
          <p:spPr>
            <a:xfrm>
              <a:off x="4851437" y="2797156"/>
              <a:ext cx="139700" cy="0"/>
            </a:xfrm>
            <a:prstGeom prst="line">
              <a:avLst/>
            </a:prstGeom>
            <a:ln w="9525"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480" name="TextBox 266"/>
            <p:cNvSpPr txBox="1"/>
            <p:nvPr/>
          </p:nvSpPr>
          <p:spPr>
            <a:xfrm>
              <a:off x="3965553" y="1398481"/>
              <a:ext cx="1270162" cy="416852"/>
            </a:xfrm>
            <a:prstGeom prst="rect">
              <a:avLst/>
            </a:prstGeom>
            <a:noFill/>
          </p:spPr>
          <p:txBody>
            <a:bodyPr wrap="square" rtlCol="0">
              <a:spAutoFit/>
            </a:bodyPr>
            <a:lstStyle/>
            <a:p>
              <a:pPr algn="ctr"/>
              <a:r>
                <a:rPr lang="en-US">
                  <a:solidFill>
                    <a:schemeClr val="accent1"/>
                  </a:solidFill>
                </a:rPr>
                <a:t>AP3700</a:t>
              </a:r>
              <a:endParaRPr lang="en-US" dirty="0">
                <a:solidFill>
                  <a:schemeClr val="accent1"/>
                </a:solidFill>
              </a:endParaRPr>
            </a:p>
          </p:txBody>
        </p:sp>
      </p:grpSp>
      <p:grpSp>
        <p:nvGrpSpPr>
          <p:cNvPr id="522" name="グループ化 521"/>
          <p:cNvGrpSpPr>
            <a:grpSpLocks noChangeAspect="1"/>
          </p:cNvGrpSpPr>
          <p:nvPr/>
        </p:nvGrpSpPr>
        <p:grpSpPr>
          <a:xfrm>
            <a:off x="435397" y="1557903"/>
            <a:ext cx="2224117" cy="2078994"/>
            <a:chOff x="435397" y="1347788"/>
            <a:chExt cx="2510280" cy="2346485"/>
          </a:xfrm>
        </p:grpSpPr>
        <p:grpSp>
          <p:nvGrpSpPr>
            <p:cNvPr id="429" name="グループ化 428"/>
            <p:cNvGrpSpPr/>
            <p:nvPr/>
          </p:nvGrpSpPr>
          <p:grpSpPr>
            <a:xfrm>
              <a:off x="435397" y="1347788"/>
              <a:ext cx="2510280" cy="2346485"/>
              <a:chOff x="435397" y="1868428"/>
              <a:chExt cx="2510280" cy="2346485"/>
            </a:xfrm>
          </p:grpSpPr>
          <p:sp>
            <p:nvSpPr>
              <p:cNvPr id="342" name="Rounded Rectangle 91"/>
              <p:cNvSpPr/>
              <p:nvPr/>
            </p:nvSpPr>
            <p:spPr>
              <a:xfrm>
                <a:off x="435397" y="1868428"/>
                <a:ext cx="2510280" cy="2346485"/>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Rounded Rectangle 92"/>
              <p:cNvSpPr/>
              <p:nvPr/>
            </p:nvSpPr>
            <p:spPr>
              <a:xfrm>
                <a:off x="488474" y="1915316"/>
                <a:ext cx="2415432" cy="2257826"/>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3" name="Group 112"/>
              <p:cNvGrpSpPr/>
              <p:nvPr/>
            </p:nvGrpSpPr>
            <p:grpSpPr>
              <a:xfrm>
                <a:off x="2522042" y="2006175"/>
                <a:ext cx="264562" cy="264562"/>
                <a:chOff x="2072153" y="1955052"/>
                <a:chExt cx="350907" cy="350907"/>
              </a:xfrm>
            </p:grpSpPr>
            <p:sp>
              <p:nvSpPr>
                <p:cNvPr id="364" name="Oval 113"/>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Oval 114"/>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6" name="Group 115"/>
              <p:cNvGrpSpPr/>
              <p:nvPr/>
            </p:nvGrpSpPr>
            <p:grpSpPr>
              <a:xfrm>
                <a:off x="592885" y="2004658"/>
                <a:ext cx="264562" cy="264562"/>
                <a:chOff x="2072153" y="1955052"/>
                <a:chExt cx="350907" cy="350907"/>
              </a:xfrm>
            </p:grpSpPr>
            <p:sp>
              <p:nvSpPr>
                <p:cNvPr id="367" name="Oval 116"/>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Oval 117"/>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9" name="Group 118"/>
              <p:cNvGrpSpPr/>
              <p:nvPr/>
            </p:nvGrpSpPr>
            <p:grpSpPr>
              <a:xfrm>
                <a:off x="2522042" y="3816367"/>
                <a:ext cx="264562" cy="264562"/>
                <a:chOff x="2072153" y="1955052"/>
                <a:chExt cx="350907" cy="350907"/>
              </a:xfrm>
            </p:grpSpPr>
            <p:sp>
              <p:nvSpPr>
                <p:cNvPr id="370" name="Oval 119"/>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Oval 120"/>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2" name="Group 121"/>
              <p:cNvGrpSpPr/>
              <p:nvPr/>
            </p:nvGrpSpPr>
            <p:grpSpPr>
              <a:xfrm>
                <a:off x="592885" y="3814850"/>
                <a:ext cx="264562" cy="264562"/>
                <a:chOff x="2072153" y="1955052"/>
                <a:chExt cx="350907" cy="350907"/>
              </a:xfrm>
            </p:grpSpPr>
            <p:sp>
              <p:nvSpPr>
                <p:cNvPr id="373" name="Oval 122"/>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Oval 123"/>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4" name="TextBox 266"/>
            <p:cNvSpPr txBox="1"/>
            <p:nvPr/>
          </p:nvSpPr>
          <p:spPr>
            <a:xfrm>
              <a:off x="914517" y="1393138"/>
              <a:ext cx="1622823" cy="416852"/>
            </a:xfrm>
            <a:prstGeom prst="rect">
              <a:avLst/>
            </a:prstGeom>
            <a:noFill/>
          </p:spPr>
          <p:txBody>
            <a:bodyPr wrap="square" rtlCol="0">
              <a:spAutoFit/>
            </a:bodyPr>
            <a:lstStyle/>
            <a:p>
              <a:pPr algn="ctr"/>
              <a:r>
                <a:rPr lang="ja-JP" altLang="en-US" smtClean="0">
                  <a:solidFill>
                    <a:schemeClr val="accent1"/>
                  </a:solidFill>
                </a:rPr>
                <a:t>一般的な</a:t>
              </a:r>
              <a:r>
                <a:rPr lang="en-US" altLang="ja-JP" smtClean="0">
                  <a:solidFill>
                    <a:schemeClr val="accent1"/>
                  </a:solidFill>
                </a:rPr>
                <a:t>AP</a:t>
              </a:r>
              <a:endParaRPr lang="en-US" dirty="0">
                <a:solidFill>
                  <a:schemeClr val="accent1"/>
                </a:solidFill>
              </a:endParaRPr>
            </a:p>
          </p:txBody>
        </p:sp>
        <p:sp>
          <p:nvSpPr>
            <p:cNvPr id="493" name="Rectangle 109"/>
            <p:cNvSpPr/>
            <p:nvPr/>
          </p:nvSpPr>
          <p:spPr>
            <a:xfrm>
              <a:off x="1290745" y="2400450"/>
              <a:ext cx="1435268" cy="224833"/>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 GHz Radio  </a:t>
              </a:r>
            </a:p>
          </p:txBody>
        </p:sp>
        <p:sp>
          <p:nvSpPr>
            <p:cNvPr id="494" name="Rectangle 167"/>
            <p:cNvSpPr/>
            <p:nvPr/>
          </p:nvSpPr>
          <p:spPr>
            <a:xfrm>
              <a:off x="1290745" y="1794346"/>
              <a:ext cx="1435268" cy="224833"/>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smtClean="0">
                  <a:solidFill>
                    <a:schemeClr val="tx1"/>
                  </a:solidFill>
                </a:rPr>
                <a:t>2.4 GHz Radio</a:t>
              </a:r>
              <a:endParaRPr lang="en-US" sz="1200" dirty="0">
                <a:solidFill>
                  <a:schemeClr val="tx1"/>
                </a:solidFill>
              </a:endParaRPr>
            </a:p>
          </p:txBody>
        </p:sp>
        <p:sp>
          <p:nvSpPr>
            <p:cNvPr id="495" name="Freeform 9"/>
            <p:cNvSpPr>
              <a:spLocks noChangeAspect="1" noEditPoints="1"/>
            </p:cNvSpPr>
            <p:nvPr/>
          </p:nvSpPr>
          <p:spPr bwMode="auto">
            <a:xfrm rot="5400000">
              <a:off x="1892082" y="2841214"/>
              <a:ext cx="322686" cy="762369"/>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sp>
          <p:nvSpPr>
            <p:cNvPr id="496" name="Freeform 11"/>
            <p:cNvSpPr>
              <a:spLocks noChangeAspect="1" noEditPoints="1"/>
            </p:cNvSpPr>
            <p:nvPr/>
          </p:nvSpPr>
          <p:spPr bwMode="auto">
            <a:xfrm>
              <a:off x="902688" y="2775394"/>
              <a:ext cx="603460" cy="60896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cxnSp>
          <p:nvCxnSpPr>
            <p:cNvPr id="497" name="Straight Connector 130"/>
            <p:cNvCxnSpPr/>
            <p:nvPr/>
          </p:nvCxnSpPr>
          <p:spPr>
            <a:xfrm>
              <a:off x="1499177" y="3194603"/>
              <a:ext cx="180669" cy="0"/>
            </a:xfrm>
            <a:prstGeom prst="line">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498" name="Elbow Connector 108"/>
            <p:cNvCxnSpPr>
              <a:endCxn id="494" idx="1"/>
            </p:cNvCxnSpPr>
            <p:nvPr/>
          </p:nvCxnSpPr>
          <p:spPr>
            <a:xfrm rot="5400000" flipH="1" flipV="1">
              <a:off x="741844" y="2226495"/>
              <a:ext cx="868632" cy="229169"/>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499" name="Elbow Connector 107"/>
            <p:cNvCxnSpPr>
              <a:endCxn id="493" idx="1"/>
            </p:cNvCxnSpPr>
            <p:nvPr/>
          </p:nvCxnSpPr>
          <p:spPr>
            <a:xfrm rot="5400000" flipH="1" flipV="1">
              <a:off x="1119558" y="2598089"/>
              <a:ext cx="256409" cy="85966"/>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524" name="グループ化 523"/>
          <p:cNvGrpSpPr>
            <a:grpSpLocks noChangeAspect="1"/>
          </p:cNvGrpSpPr>
          <p:nvPr/>
        </p:nvGrpSpPr>
        <p:grpSpPr>
          <a:xfrm>
            <a:off x="6560073" y="1520894"/>
            <a:ext cx="2224117" cy="2078994"/>
            <a:chOff x="6272974" y="1347787"/>
            <a:chExt cx="2510280" cy="2346485"/>
          </a:xfrm>
        </p:grpSpPr>
        <p:grpSp>
          <p:nvGrpSpPr>
            <p:cNvPr id="451" name="グループ化 450"/>
            <p:cNvGrpSpPr/>
            <p:nvPr/>
          </p:nvGrpSpPr>
          <p:grpSpPr>
            <a:xfrm>
              <a:off x="6272974" y="1347787"/>
              <a:ext cx="2510280" cy="2346485"/>
              <a:chOff x="435397" y="1868428"/>
              <a:chExt cx="2510280" cy="2346485"/>
            </a:xfrm>
          </p:grpSpPr>
          <p:sp>
            <p:nvSpPr>
              <p:cNvPr id="452" name="Rounded Rectangle 91"/>
              <p:cNvSpPr/>
              <p:nvPr/>
            </p:nvSpPr>
            <p:spPr>
              <a:xfrm>
                <a:off x="435397" y="1868428"/>
                <a:ext cx="2510280" cy="2346485"/>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Rounded Rectangle 92"/>
              <p:cNvSpPr/>
              <p:nvPr/>
            </p:nvSpPr>
            <p:spPr>
              <a:xfrm>
                <a:off x="488474" y="1915316"/>
                <a:ext cx="2415432" cy="2257826"/>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4" name="Group 112"/>
              <p:cNvGrpSpPr/>
              <p:nvPr/>
            </p:nvGrpSpPr>
            <p:grpSpPr>
              <a:xfrm>
                <a:off x="2522042" y="2006175"/>
                <a:ext cx="264562" cy="264562"/>
                <a:chOff x="2072153" y="1955052"/>
                <a:chExt cx="350907" cy="350907"/>
              </a:xfrm>
            </p:grpSpPr>
            <p:sp>
              <p:nvSpPr>
                <p:cNvPr id="464" name="Oval 113"/>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Oval 114"/>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5" name="Group 115"/>
              <p:cNvGrpSpPr/>
              <p:nvPr/>
            </p:nvGrpSpPr>
            <p:grpSpPr>
              <a:xfrm>
                <a:off x="592885" y="2004658"/>
                <a:ext cx="264562" cy="264562"/>
                <a:chOff x="2072153" y="1955052"/>
                <a:chExt cx="350907" cy="350907"/>
              </a:xfrm>
            </p:grpSpPr>
            <p:sp>
              <p:nvSpPr>
                <p:cNvPr id="462" name="Oval 116"/>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3" name="Oval 117"/>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6" name="Group 118"/>
              <p:cNvGrpSpPr/>
              <p:nvPr/>
            </p:nvGrpSpPr>
            <p:grpSpPr>
              <a:xfrm>
                <a:off x="2522042" y="3816367"/>
                <a:ext cx="264562" cy="264562"/>
                <a:chOff x="2072153" y="1955052"/>
                <a:chExt cx="350907" cy="350907"/>
              </a:xfrm>
            </p:grpSpPr>
            <p:sp>
              <p:nvSpPr>
                <p:cNvPr id="460" name="Oval 119"/>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1" name="Oval 120"/>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7" name="Group 121"/>
              <p:cNvGrpSpPr/>
              <p:nvPr/>
            </p:nvGrpSpPr>
            <p:grpSpPr>
              <a:xfrm>
                <a:off x="592885" y="3814850"/>
                <a:ext cx="264562" cy="264562"/>
                <a:chOff x="2072153" y="1955052"/>
                <a:chExt cx="350907" cy="350907"/>
              </a:xfrm>
            </p:grpSpPr>
            <p:sp>
              <p:nvSpPr>
                <p:cNvPr id="458" name="Oval 122"/>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Oval 123"/>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81" name="TextBox 266"/>
            <p:cNvSpPr txBox="1"/>
            <p:nvPr/>
          </p:nvSpPr>
          <p:spPr>
            <a:xfrm>
              <a:off x="6886067" y="1394674"/>
              <a:ext cx="1255117" cy="416852"/>
            </a:xfrm>
            <a:prstGeom prst="rect">
              <a:avLst/>
            </a:prstGeom>
            <a:noFill/>
          </p:spPr>
          <p:txBody>
            <a:bodyPr wrap="square" rtlCol="0">
              <a:spAutoFit/>
            </a:bodyPr>
            <a:lstStyle/>
            <a:p>
              <a:pPr algn="ctr"/>
              <a:r>
                <a:rPr lang="en-US" smtClean="0">
                  <a:solidFill>
                    <a:schemeClr val="accent1"/>
                  </a:solidFill>
                </a:rPr>
                <a:t>AP3</a:t>
              </a:r>
              <a:r>
                <a:rPr lang="en-US" altLang="ja-JP" smtClean="0">
                  <a:solidFill>
                    <a:schemeClr val="accent1"/>
                  </a:solidFill>
                </a:rPr>
                <a:t>8</a:t>
              </a:r>
              <a:r>
                <a:rPr lang="en-US" smtClean="0">
                  <a:solidFill>
                    <a:schemeClr val="accent1"/>
                  </a:solidFill>
                </a:rPr>
                <a:t>00</a:t>
              </a:r>
              <a:endParaRPr lang="en-US" dirty="0">
                <a:solidFill>
                  <a:schemeClr val="accent1"/>
                </a:solidFill>
              </a:endParaRPr>
            </a:p>
          </p:txBody>
        </p:sp>
        <p:sp>
          <p:nvSpPr>
            <p:cNvPr id="506" name="Rectangle 109"/>
            <p:cNvSpPr/>
            <p:nvPr/>
          </p:nvSpPr>
          <p:spPr>
            <a:xfrm>
              <a:off x="7140565" y="2402777"/>
              <a:ext cx="1435268" cy="224833"/>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5 </a:t>
              </a:r>
              <a:r>
                <a:rPr lang="en-US" sz="1200">
                  <a:solidFill>
                    <a:schemeClr val="tx1"/>
                  </a:solidFill>
                </a:rPr>
                <a:t>GHz </a:t>
              </a:r>
              <a:r>
                <a:rPr lang="en-US" sz="1200" smtClean="0">
                  <a:solidFill>
                    <a:schemeClr val="tx1"/>
                  </a:solidFill>
                </a:rPr>
                <a:t>Radio</a:t>
              </a:r>
              <a:endParaRPr lang="en-US" sz="1200" dirty="0">
                <a:solidFill>
                  <a:schemeClr val="tx1"/>
                </a:solidFill>
              </a:endParaRPr>
            </a:p>
          </p:txBody>
        </p:sp>
        <p:sp>
          <p:nvSpPr>
            <p:cNvPr id="507" name="Rectangle 167"/>
            <p:cNvSpPr/>
            <p:nvPr/>
          </p:nvSpPr>
          <p:spPr>
            <a:xfrm>
              <a:off x="7140565" y="1796673"/>
              <a:ext cx="1435268" cy="224833"/>
            </a:xfrm>
            <a:prstGeom prst="roundRect">
              <a:avLst/>
            </a:prstGeom>
            <a:solidFill>
              <a:schemeClr val="bg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200" smtClean="0">
                  <a:solidFill>
                    <a:schemeClr val="bg1"/>
                  </a:solidFill>
                </a:rPr>
                <a:t>XOR</a:t>
              </a:r>
              <a:r>
                <a:rPr lang="ja-JP" altLang="en-US" sz="1200" smtClean="0">
                  <a:solidFill>
                    <a:schemeClr val="bg1"/>
                  </a:solidFill>
                </a:rPr>
                <a:t> </a:t>
              </a:r>
              <a:r>
                <a:rPr lang="en-US" sz="1200" smtClean="0">
                  <a:solidFill>
                    <a:schemeClr val="bg1"/>
                  </a:solidFill>
                </a:rPr>
                <a:t>Radio</a:t>
              </a:r>
              <a:endParaRPr lang="en-US" sz="1200" dirty="0">
                <a:solidFill>
                  <a:schemeClr val="bg1"/>
                </a:solidFill>
              </a:endParaRPr>
            </a:p>
          </p:txBody>
        </p:sp>
        <p:sp>
          <p:nvSpPr>
            <p:cNvPr id="508" name="Freeform 9"/>
            <p:cNvSpPr>
              <a:spLocks noChangeAspect="1" noEditPoints="1"/>
            </p:cNvSpPr>
            <p:nvPr/>
          </p:nvSpPr>
          <p:spPr bwMode="auto">
            <a:xfrm rot="5400000">
              <a:off x="7741902" y="2843541"/>
              <a:ext cx="322686" cy="762369"/>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sp>
          <p:nvSpPr>
            <p:cNvPr id="509" name="Freeform 11"/>
            <p:cNvSpPr>
              <a:spLocks noChangeAspect="1" noEditPoints="1"/>
            </p:cNvSpPr>
            <p:nvPr/>
          </p:nvSpPr>
          <p:spPr bwMode="auto">
            <a:xfrm>
              <a:off x="6752508" y="2777721"/>
              <a:ext cx="603460" cy="60896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cxnSp>
          <p:nvCxnSpPr>
            <p:cNvPr id="510" name="Straight Connector 130"/>
            <p:cNvCxnSpPr/>
            <p:nvPr/>
          </p:nvCxnSpPr>
          <p:spPr>
            <a:xfrm>
              <a:off x="7348997" y="3196930"/>
              <a:ext cx="180669" cy="0"/>
            </a:xfrm>
            <a:prstGeom prst="line">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511" name="Elbow Connector 108"/>
            <p:cNvCxnSpPr>
              <a:endCxn id="507" idx="1"/>
            </p:cNvCxnSpPr>
            <p:nvPr/>
          </p:nvCxnSpPr>
          <p:spPr>
            <a:xfrm rot="5400000" flipH="1" flipV="1">
              <a:off x="6591664" y="2228822"/>
              <a:ext cx="868632" cy="229169"/>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512" name="Elbow Connector 107"/>
            <p:cNvCxnSpPr>
              <a:endCxn id="506" idx="1"/>
            </p:cNvCxnSpPr>
            <p:nvPr/>
          </p:nvCxnSpPr>
          <p:spPr>
            <a:xfrm rot="5400000" flipH="1" flipV="1">
              <a:off x="6969378" y="2600416"/>
              <a:ext cx="256409" cy="85966"/>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513" name="Freeform 9"/>
            <p:cNvSpPr>
              <a:spLocks noChangeAspect="1" noEditPoints="1"/>
            </p:cNvSpPr>
            <p:nvPr/>
          </p:nvSpPr>
          <p:spPr bwMode="auto">
            <a:xfrm rot="5400000">
              <a:off x="8040740" y="1918341"/>
              <a:ext cx="234866" cy="554888"/>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accent1"/>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sp>
          <p:nvSpPr>
            <p:cNvPr id="514" name="Freeform 11"/>
            <p:cNvSpPr>
              <a:spLocks noChangeAspect="1" noEditPoints="1"/>
            </p:cNvSpPr>
            <p:nvPr/>
          </p:nvSpPr>
          <p:spPr bwMode="auto">
            <a:xfrm>
              <a:off x="7447938" y="2007496"/>
              <a:ext cx="339756" cy="34285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accent1"/>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sp>
          <p:nvSpPr>
            <p:cNvPr id="515" name="Freeform 9"/>
            <p:cNvSpPr>
              <a:spLocks noChangeAspect="1" noEditPoints="1"/>
            </p:cNvSpPr>
            <p:nvPr/>
          </p:nvSpPr>
          <p:spPr bwMode="auto">
            <a:xfrm rot="5400000">
              <a:off x="8048848" y="2532934"/>
              <a:ext cx="234866" cy="554888"/>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accent1"/>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sp>
          <p:nvSpPr>
            <p:cNvPr id="516" name="Freeform 11"/>
            <p:cNvSpPr>
              <a:spLocks noChangeAspect="1" noEditPoints="1"/>
            </p:cNvSpPr>
            <p:nvPr/>
          </p:nvSpPr>
          <p:spPr bwMode="auto">
            <a:xfrm>
              <a:off x="7456046" y="2622089"/>
              <a:ext cx="339756" cy="34285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accent1"/>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ndParaRPr>
            </a:p>
          </p:txBody>
        </p:sp>
        <p:cxnSp>
          <p:nvCxnSpPr>
            <p:cNvPr id="517" name="Straight Connector 135"/>
            <p:cNvCxnSpPr/>
            <p:nvPr/>
          </p:nvCxnSpPr>
          <p:spPr>
            <a:xfrm>
              <a:off x="7773688" y="2201814"/>
              <a:ext cx="139700" cy="0"/>
            </a:xfrm>
            <a:prstGeom prst="line">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518" name="Straight Connector 135"/>
            <p:cNvCxnSpPr/>
            <p:nvPr/>
          </p:nvCxnSpPr>
          <p:spPr>
            <a:xfrm>
              <a:off x="7783415" y="2799383"/>
              <a:ext cx="139700" cy="0"/>
            </a:xfrm>
            <a:prstGeom prst="line">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
        <p:nvSpPr>
          <p:cNvPr id="519" name="右矢印 518"/>
          <p:cNvSpPr/>
          <p:nvPr/>
        </p:nvSpPr>
        <p:spPr>
          <a:xfrm>
            <a:off x="2820982" y="2256085"/>
            <a:ext cx="565050" cy="763130"/>
          </a:xfrm>
          <a:prstGeom prst="rightArrow">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20" name="右矢印 519"/>
          <p:cNvSpPr/>
          <p:nvPr/>
        </p:nvSpPr>
        <p:spPr>
          <a:xfrm>
            <a:off x="5901956" y="2238956"/>
            <a:ext cx="565050" cy="763130"/>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25" name="テキスト ボックス 524"/>
          <p:cNvSpPr txBox="1"/>
          <p:nvPr/>
        </p:nvSpPr>
        <p:spPr>
          <a:xfrm>
            <a:off x="435396" y="3685441"/>
            <a:ext cx="2671787" cy="830997"/>
          </a:xfrm>
          <a:prstGeom prst="rect">
            <a:avLst/>
          </a:prstGeom>
          <a:noFill/>
        </p:spPr>
        <p:txBody>
          <a:bodyPr wrap="square" rtlCol="0">
            <a:spAutoFit/>
          </a:bodyPr>
          <a:lstStyle/>
          <a:p>
            <a:pPr marL="88900" indent="-88900">
              <a:buFont typeface="Arial" panose="020B0604020202020204" pitchFamily="34" charset="0"/>
              <a:buChar char="•"/>
            </a:pPr>
            <a:r>
              <a:rPr kumimoji="1" lang="en-US" altLang="ja-JP" sz="1200" smtClean="0"/>
              <a:t>1CPU</a:t>
            </a:r>
            <a:r>
              <a:rPr kumimoji="1" lang="ja-JP" altLang="en-US" sz="1200" smtClean="0"/>
              <a:t>に</a:t>
            </a:r>
            <a:r>
              <a:rPr kumimoji="1" lang="en-US" altLang="ja-JP" sz="1200" smtClean="0"/>
              <a:t>2.4GHz</a:t>
            </a:r>
            <a:r>
              <a:rPr kumimoji="1" lang="ja-JP" altLang="en-US" sz="1200" smtClean="0"/>
              <a:t> </a:t>
            </a:r>
            <a:r>
              <a:rPr kumimoji="1" lang="en-US" altLang="ja-JP" sz="1200" smtClean="0"/>
              <a:t>/</a:t>
            </a:r>
            <a:r>
              <a:rPr kumimoji="1" lang="ja-JP" altLang="en-US" sz="1200" smtClean="0"/>
              <a:t> </a:t>
            </a:r>
            <a:r>
              <a:rPr kumimoji="1" lang="en-US" altLang="ja-JP" sz="1200" smtClean="0"/>
              <a:t>5</a:t>
            </a:r>
            <a:r>
              <a:rPr kumimoji="1" lang="ja-JP" altLang="en-US" sz="1200" smtClean="0"/>
              <a:t> </a:t>
            </a:r>
            <a:r>
              <a:rPr kumimoji="1" lang="en-US" altLang="ja-JP" sz="1200" smtClean="0"/>
              <a:t>GHz</a:t>
            </a:r>
            <a:r>
              <a:rPr kumimoji="1" lang="ja-JP" altLang="en-US" sz="1200" smtClean="0"/>
              <a:t>がそれぞれ搭載された単純な構成</a:t>
            </a:r>
            <a:endParaRPr kumimoji="1" lang="en-US" altLang="ja-JP" sz="1200" smtClean="0"/>
          </a:p>
          <a:p>
            <a:pPr marL="88900" indent="-88900">
              <a:buFont typeface="Arial" panose="020B0604020202020204" pitchFamily="34" charset="0"/>
              <a:buChar char="•"/>
            </a:pPr>
            <a:r>
              <a:rPr kumimoji="1" lang="ja-JP" altLang="en-US" sz="1200" smtClean="0"/>
              <a:t>どちらかのラジオに端末が集中するともう片方にも影響が発生</a:t>
            </a:r>
            <a:endParaRPr kumimoji="1" lang="ja-JP" altLang="en-US" sz="1200"/>
          </a:p>
        </p:txBody>
      </p:sp>
      <p:sp>
        <p:nvSpPr>
          <p:cNvPr id="526" name="テキスト ボックス 525"/>
          <p:cNvSpPr txBox="1"/>
          <p:nvPr/>
        </p:nvSpPr>
        <p:spPr>
          <a:xfrm>
            <a:off x="3297905" y="3685441"/>
            <a:ext cx="2671787" cy="830997"/>
          </a:xfrm>
          <a:prstGeom prst="rect">
            <a:avLst/>
          </a:prstGeom>
          <a:noFill/>
        </p:spPr>
        <p:txBody>
          <a:bodyPr wrap="square" rtlCol="0">
            <a:spAutoFit/>
          </a:bodyPr>
          <a:lstStyle/>
          <a:p>
            <a:pPr marL="88900" indent="-88900">
              <a:buFont typeface="Arial" panose="020B0604020202020204" pitchFamily="34" charset="0"/>
              <a:buChar char="•"/>
            </a:pPr>
            <a:r>
              <a:rPr kumimoji="1" lang="en-US" altLang="ja-JP" sz="1200" smtClean="0"/>
              <a:t>2.4GHz</a:t>
            </a:r>
            <a:r>
              <a:rPr kumimoji="1" lang="ja-JP" altLang="en-US" sz="1200" smtClean="0"/>
              <a:t> </a:t>
            </a:r>
            <a:r>
              <a:rPr kumimoji="1" lang="en-US" altLang="ja-JP" sz="1200" smtClean="0"/>
              <a:t>/</a:t>
            </a:r>
            <a:r>
              <a:rPr kumimoji="1" lang="ja-JP" altLang="en-US" sz="1200" smtClean="0"/>
              <a:t> </a:t>
            </a:r>
            <a:r>
              <a:rPr kumimoji="1" lang="en-US" altLang="ja-JP" sz="1200" smtClean="0"/>
              <a:t>5</a:t>
            </a:r>
            <a:r>
              <a:rPr kumimoji="1" lang="ja-JP" altLang="en-US" sz="1200" smtClean="0"/>
              <a:t> </a:t>
            </a:r>
            <a:r>
              <a:rPr kumimoji="1" lang="en-US" altLang="ja-JP" sz="1200" smtClean="0"/>
              <a:t>GHz</a:t>
            </a:r>
            <a:r>
              <a:rPr kumimoji="1" lang="ja-JP" altLang="en-US" sz="1200"/>
              <a:t>に</a:t>
            </a:r>
            <a:r>
              <a:rPr kumimoji="1" lang="ja-JP" altLang="en-US" sz="1200" smtClean="0"/>
              <a:t>それぞれ</a:t>
            </a:r>
            <a:r>
              <a:rPr kumimoji="1" lang="en-US" altLang="ja-JP" sz="1200" smtClean="0"/>
              <a:t>CPU/</a:t>
            </a:r>
            <a:r>
              <a:rPr kumimoji="1" lang="ja-JP" altLang="en-US" sz="1200" smtClean="0"/>
              <a:t>メモリが搭載</a:t>
            </a:r>
            <a:endParaRPr kumimoji="1" lang="en-US" altLang="ja-JP" sz="1200" smtClean="0"/>
          </a:p>
          <a:p>
            <a:pPr marL="88900" indent="-88900">
              <a:buFont typeface="Arial" panose="020B0604020202020204" pitchFamily="34" charset="0"/>
              <a:buChar char="•"/>
            </a:pPr>
            <a:r>
              <a:rPr kumimoji="1" lang="ja-JP" altLang="en-US" sz="1200" smtClean="0"/>
              <a:t>他のラジオの影響を受けず、多数の端末も処理が可能に</a:t>
            </a:r>
          </a:p>
        </p:txBody>
      </p:sp>
      <p:sp>
        <p:nvSpPr>
          <p:cNvPr id="527" name="テキスト ボックス 526"/>
          <p:cNvSpPr txBox="1"/>
          <p:nvPr/>
        </p:nvSpPr>
        <p:spPr>
          <a:xfrm>
            <a:off x="6184480" y="3685441"/>
            <a:ext cx="2671787" cy="830997"/>
          </a:xfrm>
          <a:prstGeom prst="rect">
            <a:avLst/>
          </a:prstGeom>
          <a:noFill/>
        </p:spPr>
        <p:txBody>
          <a:bodyPr wrap="square" rtlCol="0">
            <a:spAutoFit/>
          </a:bodyPr>
          <a:lstStyle/>
          <a:p>
            <a:pPr marL="88900" indent="-88900">
              <a:buFont typeface="Arial" panose="020B0604020202020204" pitchFamily="34" charset="0"/>
              <a:buChar char="•"/>
            </a:pPr>
            <a:r>
              <a:rPr kumimoji="1" lang="en-US" altLang="ja-JP" sz="1200" smtClean="0"/>
              <a:t>2.4GHz</a:t>
            </a:r>
            <a:r>
              <a:rPr kumimoji="1" lang="ja-JP" altLang="en-US" sz="1200" smtClean="0"/>
              <a:t> 専用をラジオを多目的に使用可能に変更</a:t>
            </a:r>
            <a:endParaRPr kumimoji="1" lang="en-US" altLang="ja-JP" sz="1200" smtClean="0"/>
          </a:p>
          <a:p>
            <a:pPr marL="88900" indent="-88900">
              <a:buFont typeface="Arial" panose="020B0604020202020204" pitchFamily="34" charset="0"/>
              <a:buChar char="•"/>
            </a:pPr>
            <a:r>
              <a:rPr kumimoji="1" lang="en-US" altLang="ja-JP" sz="1200" smtClean="0"/>
              <a:t>2.4GHz</a:t>
            </a:r>
            <a:r>
              <a:rPr kumimoji="1" lang="ja-JP" altLang="en-US" sz="1200" smtClean="0"/>
              <a:t>利用低下と</a:t>
            </a:r>
            <a:r>
              <a:rPr kumimoji="1" lang="en-US" altLang="ja-JP" sz="1200" smtClean="0"/>
              <a:t>5GHz</a:t>
            </a:r>
            <a:r>
              <a:rPr kumimoji="1" lang="ja-JP" altLang="en-US" sz="1200" smtClean="0"/>
              <a:t>の利用拡大、</a:t>
            </a:r>
            <a:r>
              <a:rPr kumimoji="1" lang="en-US" altLang="ja-JP" sz="1200" smtClean="0"/>
              <a:t>5</a:t>
            </a:r>
            <a:r>
              <a:rPr kumimoji="1" lang="ja-JP" altLang="en-US" sz="1200" smtClean="0"/>
              <a:t> </a:t>
            </a:r>
            <a:r>
              <a:rPr kumimoji="1" lang="en-US" altLang="ja-JP" sz="1200" smtClean="0"/>
              <a:t>GHz</a:t>
            </a:r>
            <a:r>
              <a:rPr kumimoji="1" lang="ja-JP" altLang="en-US" sz="1200" smtClean="0"/>
              <a:t>とのカバレッジの違いを包括</a:t>
            </a:r>
          </a:p>
        </p:txBody>
      </p:sp>
      <p:sp>
        <p:nvSpPr>
          <p:cNvPr id="528" name="テキスト ボックス 527"/>
          <p:cNvSpPr txBox="1"/>
          <p:nvPr/>
        </p:nvSpPr>
        <p:spPr>
          <a:xfrm>
            <a:off x="2129509" y="950405"/>
            <a:ext cx="1836274" cy="646331"/>
          </a:xfrm>
          <a:prstGeom prst="rect">
            <a:avLst/>
          </a:prstGeom>
          <a:noFill/>
        </p:spPr>
        <p:txBody>
          <a:bodyPr wrap="square" rtlCol="0">
            <a:spAutoFit/>
          </a:bodyPr>
          <a:lstStyle/>
          <a:p>
            <a:pPr algn="ctr"/>
            <a:r>
              <a:rPr kumimoji="1" lang="ja-JP" altLang="en-US" smtClean="0"/>
              <a:t>モバイル端末の増加</a:t>
            </a:r>
            <a:endParaRPr kumimoji="1" lang="ja-JP" altLang="en-US"/>
          </a:p>
        </p:txBody>
      </p:sp>
      <p:sp>
        <p:nvSpPr>
          <p:cNvPr id="529" name="テキスト ボックス 528"/>
          <p:cNvSpPr txBox="1"/>
          <p:nvPr/>
        </p:nvSpPr>
        <p:spPr>
          <a:xfrm>
            <a:off x="5148667" y="960945"/>
            <a:ext cx="1958643" cy="646331"/>
          </a:xfrm>
          <a:prstGeom prst="rect">
            <a:avLst/>
          </a:prstGeom>
          <a:noFill/>
        </p:spPr>
        <p:txBody>
          <a:bodyPr wrap="square" rtlCol="0">
            <a:spAutoFit/>
          </a:bodyPr>
          <a:lstStyle/>
          <a:p>
            <a:pPr algn="ctr"/>
            <a:r>
              <a:rPr kumimoji="1" lang="en-US" altLang="ja-JP" smtClean="0"/>
              <a:t>2.4GHz</a:t>
            </a:r>
            <a:r>
              <a:rPr kumimoji="1" lang="ja-JP" altLang="en-US" smtClean="0"/>
              <a:t>の</a:t>
            </a:r>
            <a:endParaRPr kumimoji="1" lang="en-US" altLang="ja-JP" smtClean="0"/>
          </a:p>
          <a:p>
            <a:pPr algn="ctr"/>
            <a:r>
              <a:rPr kumimoji="1" lang="ja-JP" altLang="en-US" smtClean="0"/>
              <a:t>利用率の低下</a:t>
            </a:r>
            <a:endParaRPr kumimoji="1" lang="ja-JP" altLang="en-US"/>
          </a:p>
        </p:txBody>
      </p:sp>
      <p:grpSp>
        <p:nvGrpSpPr>
          <p:cNvPr id="94" name="グループ化 93"/>
          <p:cNvGrpSpPr>
            <a:grpSpLocks noChangeAspect="1"/>
          </p:cNvGrpSpPr>
          <p:nvPr/>
        </p:nvGrpSpPr>
        <p:grpSpPr>
          <a:xfrm>
            <a:off x="437766" y="55511"/>
            <a:ext cx="1299593" cy="403098"/>
            <a:chOff x="4421777" y="398418"/>
            <a:chExt cx="1299593" cy="403098"/>
          </a:xfrm>
        </p:grpSpPr>
        <p:sp>
          <p:nvSpPr>
            <p:cNvPr id="95" name="角丸四角形 94"/>
            <p:cNvSpPr/>
            <p:nvPr/>
          </p:nvSpPr>
          <p:spPr>
            <a:xfrm>
              <a:off x="4421777" y="398418"/>
              <a:ext cx="1299593" cy="403098"/>
            </a:xfrm>
            <a:prstGeom prst="roundRect">
              <a:avLst/>
            </a:prstGeom>
            <a:solidFill>
              <a:schemeClr val="accent6"/>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a:r>
                <a:rPr kumimoji="1" lang="ja-JP" altLang="en-US" sz="2000" smtClean="0">
                  <a:solidFill>
                    <a:schemeClr val="bg1"/>
                  </a:solidFill>
                </a:rPr>
                <a:t>参考</a:t>
              </a:r>
              <a:endParaRPr kumimoji="1" lang="ja-JP" altLang="en-US" sz="2000" dirty="0" smtClean="0">
                <a:solidFill>
                  <a:schemeClr val="bg1"/>
                </a:solidFill>
              </a:endParaRPr>
            </a:p>
          </p:txBody>
        </p:sp>
        <p:sp>
          <p:nvSpPr>
            <p:cNvPr id="96" name="Freeform 362"/>
            <p:cNvSpPr>
              <a:spLocks noChangeAspect="1"/>
            </p:cNvSpPr>
            <p:nvPr/>
          </p:nvSpPr>
          <p:spPr bwMode="auto">
            <a:xfrm>
              <a:off x="4592903" y="491708"/>
              <a:ext cx="254666" cy="309808"/>
            </a:xfrm>
            <a:custGeom>
              <a:avLst/>
              <a:gdLst/>
              <a:ahLst/>
              <a:cxnLst>
                <a:cxn ang="0">
                  <a:pos x="84" y="322"/>
                </a:cxn>
                <a:cxn ang="0">
                  <a:pos x="5" y="146"/>
                </a:cxn>
                <a:cxn ang="0">
                  <a:pos x="46" y="116"/>
                </a:cxn>
                <a:cxn ang="0">
                  <a:pos x="73" y="188"/>
                </a:cxn>
                <a:cxn ang="0">
                  <a:pos x="72" y="30"/>
                </a:cxn>
                <a:cxn ang="0">
                  <a:pos x="100" y="0"/>
                </a:cxn>
                <a:cxn ang="0">
                  <a:pos x="132" y="30"/>
                </a:cxn>
                <a:cxn ang="0">
                  <a:pos x="132" y="74"/>
                </a:cxn>
                <a:cxn ang="0">
                  <a:pos x="132" y="127"/>
                </a:cxn>
                <a:cxn ang="0">
                  <a:pos x="135" y="71"/>
                </a:cxn>
                <a:cxn ang="0">
                  <a:pos x="172" y="127"/>
                </a:cxn>
                <a:cxn ang="0">
                  <a:pos x="177" y="88"/>
                </a:cxn>
                <a:cxn ang="0">
                  <a:pos x="220" y="144"/>
                </a:cxn>
                <a:cxn ang="0">
                  <a:pos x="222" y="105"/>
                </a:cxn>
                <a:cxn ang="0">
                  <a:pos x="266" y="136"/>
                </a:cxn>
                <a:cxn ang="0">
                  <a:pos x="264" y="264"/>
                </a:cxn>
                <a:cxn ang="0">
                  <a:pos x="243" y="319"/>
                </a:cxn>
                <a:cxn ang="0">
                  <a:pos x="84" y="322"/>
                </a:cxn>
              </a:cxnLst>
              <a:rect l="0" t="0" r="r" b="b"/>
              <a:pathLst>
                <a:path w="267" h="325">
                  <a:moveTo>
                    <a:pt x="84" y="322"/>
                  </a:moveTo>
                  <a:cubicBezTo>
                    <a:pt x="84" y="322"/>
                    <a:pt x="10" y="188"/>
                    <a:pt x="5" y="146"/>
                  </a:cubicBezTo>
                  <a:cubicBezTo>
                    <a:pt x="0" y="104"/>
                    <a:pt x="40" y="111"/>
                    <a:pt x="46" y="116"/>
                  </a:cubicBezTo>
                  <a:cubicBezTo>
                    <a:pt x="52" y="120"/>
                    <a:pt x="72" y="143"/>
                    <a:pt x="73" y="188"/>
                  </a:cubicBezTo>
                  <a:cubicBezTo>
                    <a:pt x="72" y="30"/>
                    <a:pt x="72" y="30"/>
                    <a:pt x="72" y="30"/>
                  </a:cubicBezTo>
                  <a:cubicBezTo>
                    <a:pt x="72" y="30"/>
                    <a:pt x="71" y="0"/>
                    <a:pt x="100" y="0"/>
                  </a:cubicBezTo>
                  <a:cubicBezTo>
                    <a:pt x="130" y="0"/>
                    <a:pt x="132" y="30"/>
                    <a:pt x="132" y="30"/>
                  </a:cubicBezTo>
                  <a:cubicBezTo>
                    <a:pt x="132" y="74"/>
                    <a:pt x="132" y="74"/>
                    <a:pt x="132" y="74"/>
                  </a:cubicBezTo>
                  <a:cubicBezTo>
                    <a:pt x="132" y="127"/>
                    <a:pt x="132" y="127"/>
                    <a:pt x="132" y="127"/>
                  </a:cubicBezTo>
                  <a:cubicBezTo>
                    <a:pt x="135" y="71"/>
                    <a:pt x="135" y="71"/>
                    <a:pt x="135" y="71"/>
                  </a:cubicBezTo>
                  <a:cubicBezTo>
                    <a:pt x="135" y="71"/>
                    <a:pt x="179" y="57"/>
                    <a:pt x="172" y="127"/>
                  </a:cubicBezTo>
                  <a:cubicBezTo>
                    <a:pt x="177" y="88"/>
                    <a:pt x="177" y="88"/>
                    <a:pt x="177" y="88"/>
                  </a:cubicBezTo>
                  <a:cubicBezTo>
                    <a:pt x="177" y="88"/>
                    <a:pt x="222" y="68"/>
                    <a:pt x="220" y="144"/>
                  </a:cubicBezTo>
                  <a:cubicBezTo>
                    <a:pt x="222" y="105"/>
                    <a:pt x="222" y="105"/>
                    <a:pt x="222" y="105"/>
                  </a:cubicBezTo>
                  <a:cubicBezTo>
                    <a:pt x="222" y="105"/>
                    <a:pt x="266" y="92"/>
                    <a:pt x="266" y="136"/>
                  </a:cubicBezTo>
                  <a:cubicBezTo>
                    <a:pt x="267" y="179"/>
                    <a:pt x="264" y="264"/>
                    <a:pt x="264" y="264"/>
                  </a:cubicBezTo>
                  <a:cubicBezTo>
                    <a:pt x="264" y="264"/>
                    <a:pt x="258" y="300"/>
                    <a:pt x="243" y="319"/>
                  </a:cubicBezTo>
                  <a:cubicBezTo>
                    <a:pt x="238" y="325"/>
                    <a:pt x="84" y="322"/>
                    <a:pt x="84" y="322"/>
                  </a:cubicBezTo>
                  <a:close/>
                </a:path>
              </a:pathLst>
            </a:custGeom>
            <a:solidFill>
              <a:schemeClr val="bg1"/>
            </a:solidFill>
            <a:ln w="12700">
              <a:solidFill>
                <a:schemeClr val="tx1"/>
              </a:solidFill>
              <a:round/>
              <a:headEnd/>
              <a:tailEnd/>
            </a:ln>
            <a:effectLst/>
          </p:spPr>
          <p:txBody>
            <a:bodyPr vert="horz" wrap="square" lIns="68580" tIns="34290" rIns="68580" bIns="34290" numCol="1" anchor="t" anchorCtr="0" compatLnSpc="1">
              <a:prstTxWarp prst="textNoShape">
                <a:avLst/>
              </a:prstTxWarp>
            </a:bodyPr>
            <a:lstStyle/>
            <a:p>
              <a:pPr defTabSz="685668"/>
              <a:endParaRPr lang="en-US" sz="900">
                <a:solidFill>
                  <a:srgbClr val="2C2C2C"/>
                </a:solidFill>
              </a:endParaRPr>
            </a:p>
          </p:txBody>
        </p:sp>
      </p:grpSp>
    </p:spTree>
    <p:extLst>
      <p:ext uri="{BB962C8B-B14F-4D97-AF65-F5344CB8AC3E}">
        <p14:creationId xmlns:p14="http://schemas.microsoft.com/office/powerpoint/2010/main" val="7942591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8"/>
                                        </p:tgtEl>
                                        <p:attrNameLst>
                                          <p:attrName>style.visibility</p:attrName>
                                        </p:attrNameLst>
                                      </p:cBhvr>
                                      <p:to>
                                        <p:strVal val="visible"/>
                                      </p:to>
                                    </p:set>
                                    <p:animEffect transition="in" filter="fade">
                                      <p:cBhvr>
                                        <p:cTn id="7" dur="500"/>
                                        <p:tgtEl>
                                          <p:spTgt spid="5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9"/>
                                        </p:tgtEl>
                                        <p:attrNameLst>
                                          <p:attrName>style.visibility</p:attrName>
                                        </p:attrNameLst>
                                      </p:cBhvr>
                                      <p:to>
                                        <p:strVal val="visible"/>
                                      </p:to>
                                    </p:set>
                                    <p:animEffect transition="in" filter="fade">
                                      <p:cBhvr>
                                        <p:cTn id="11" dur="500"/>
                                        <p:tgtEl>
                                          <p:spTgt spid="5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23"/>
                                        </p:tgtEl>
                                        <p:attrNameLst>
                                          <p:attrName>style.visibility</p:attrName>
                                        </p:attrNameLst>
                                      </p:cBhvr>
                                      <p:to>
                                        <p:strVal val="visible"/>
                                      </p:to>
                                    </p:set>
                                    <p:animEffect transition="in" filter="fade">
                                      <p:cBhvr>
                                        <p:cTn id="15" dur="500"/>
                                        <p:tgtEl>
                                          <p:spTgt spid="5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6"/>
                                        </p:tgtEl>
                                        <p:attrNameLst>
                                          <p:attrName>style.visibility</p:attrName>
                                        </p:attrNameLst>
                                      </p:cBhvr>
                                      <p:to>
                                        <p:strVal val="visible"/>
                                      </p:to>
                                    </p:set>
                                    <p:animEffect transition="in" filter="fade">
                                      <p:cBhvr>
                                        <p:cTn id="19" dur="500"/>
                                        <p:tgtEl>
                                          <p:spTgt spid="5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29"/>
                                        </p:tgtEl>
                                        <p:attrNameLst>
                                          <p:attrName>style.visibility</p:attrName>
                                        </p:attrNameLst>
                                      </p:cBhvr>
                                      <p:to>
                                        <p:strVal val="visible"/>
                                      </p:to>
                                    </p:set>
                                    <p:animEffect transition="in" filter="fade">
                                      <p:cBhvr>
                                        <p:cTn id="24" dur="500"/>
                                        <p:tgtEl>
                                          <p:spTgt spid="52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20"/>
                                        </p:tgtEl>
                                        <p:attrNameLst>
                                          <p:attrName>style.visibility</p:attrName>
                                        </p:attrNameLst>
                                      </p:cBhvr>
                                      <p:to>
                                        <p:strVal val="visible"/>
                                      </p:to>
                                    </p:set>
                                    <p:animEffect transition="in" filter="fade">
                                      <p:cBhvr>
                                        <p:cTn id="28" dur="500"/>
                                        <p:tgtEl>
                                          <p:spTgt spid="520"/>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24"/>
                                        </p:tgtEl>
                                        <p:attrNameLst>
                                          <p:attrName>style.visibility</p:attrName>
                                        </p:attrNameLst>
                                      </p:cBhvr>
                                      <p:to>
                                        <p:strVal val="visible"/>
                                      </p:to>
                                    </p:set>
                                    <p:animEffect transition="in" filter="fade">
                                      <p:cBhvr>
                                        <p:cTn id="32" dur="500"/>
                                        <p:tgtEl>
                                          <p:spTgt spid="524"/>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527"/>
                                        </p:tgtEl>
                                        <p:attrNameLst>
                                          <p:attrName>style.visibility</p:attrName>
                                        </p:attrNameLst>
                                      </p:cBhvr>
                                      <p:to>
                                        <p:strVal val="visible"/>
                                      </p:to>
                                    </p:set>
                                    <p:animEffect transition="in" filter="fade">
                                      <p:cBhvr>
                                        <p:cTn id="36" dur="5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 grpId="0" animBg="1"/>
      <p:bldP spid="520" grpId="0" animBg="1"/>
      <p:bldP spid="526" grpId="0"/>
      <p:bldP spid="527" grpId="0"/>
      <p:bldP spid="528" grpId="0"/>
      <p:bldP spid="5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今までの</a:t>
            </a:r>
            <a:r>
              <a:rPr kumimoji="1" lang="en-US" altLang="ja-JP" smtClean="0"/>
              <a:t>AP</a:t>
            </a:r>
            <a:r>
              <a:rPr kumimoji="1" lang="ja-JP" altLang="en-US" smtClean="0"/>
              <a:t>のカバレッジ</a:t>
            </a:r>
            <a:endParaRPr kumimoji="1" lang="ja-JP" altLang="en-US"/>
          </a:p>
        </p:txBody>
      </p:sp>
      <p:sp>
        <p:nvSpPr>
          <p:cNvPr id="17" name="Triangle 20"/>
          <p:cNvSpPr/>
          <p:nvPr/>
        </p:nvSpPr>
        <p:spPr>
          <a:xfrm>
            <a:off x="56789" y="2148052"/>
            <a:ext cx="4090668" cy="1825196"/>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Oval 22"/>
          <p:cNvSpPr/>
          <p:nvPr/>
        </p:nvSpPr>
        <p:spPr>
          <a:xfrm>
            <a:off x="56788" y="3666293"/>
            <a:ext cx="4090670" cy="67694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Triangle 18"/>
          <p:cNvSpPr/>
          <p:nvPr/>
        </p:nvSpPr>
        <p:spPr>
          <a:xfrm>
            <a:off x="926162" y="2148052"/>
            <a:ext cx="2351922" cy="1786910"/>
          </a:xfrm>
          <a:prstGeom prst="triangl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Oval 19"/>
          <p:cNvSpPr/>
          <p:nvPr/>
        </p:nvSpPr>
        <p:spPr>
          <a:xfrm>
            <a:off x="926160" y="3655818"/>
            <a:ext cx="2351924" cy="5774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テキスト ボックス 22"/>
          <p:cNvSpPr txBox="1"/>
          <p:nvPr/>
        </p:nvSpPr>
        <p:spPr>
          <a:xfrm>
            <a:off x="867433" y="1338188"/>
            <a:ext cx="2560210" cy="369332"/>
          </a:xfrm>
          <a:prstGeom prst="rect">
            <a:avLst/>
          </a:prstGeom>
          <a:noFill/>
        </p:spPr>
        <p:txBody>
          <a:bodyPr wrap="square" rtlCol="0">
            <a:spAutoFit/>
          </a:bodyPr>
          <a:lstStyle/>
          <a:p>
            <a:r>
              <a:rPr kumimoji="1" lang="ja-JP" altLang="en-US" smtClean="0"/>
              <a:t>アンテナ内蔵型 </a:t>
            </a:r>
            <a:r>
              <a:rPr kumimoji="1" lang="en-US" altLang="ja-JP" smtClean="0"/>
              <a:t>(I</a:t>
            </a:r>
            <a:r>
              <a:rPr kumimoji="1" lang="ja-JP" altLang="en-US" smtClean="0"/>
              <a:t>型番</a:t>
            </a:r>
            <a:r>
              <a:rPr kumimoji="1" lang="en-US" altLang="ja-JP" smtClean="0"/>
              <a:t>)</a:t>
            </a:r>
            <a:endParaRPr kumimoji="1" lang="ja-JP" altLang="en-US"/>
          </a:p>
        </p:txBody>
      </p:sp>
      <p:sp>
        <p:nvSpPr>
          <p:cNvPr id="24" name="テキスト ボックス 23"/>
          <p:cNvSpPr txBox="1"/>
          <p:nvPr/>
        </p:nvSpPr>
        <p:spPr>
          <a:xfrm>
            <a:off x="5635148" y="1341257"/>
            <a:ext cx="2560210" cy="369332"/>
          </a:xfrm>
          <a:prstGeom prst="rect">
            <a:avLst/>
          </a:prstGeom>
          <a:noFill/>
        </p:spPr>
        <p:txBody>
          <a:bodyPr wrap="square" rtlCol="0">
            <a:spAutoFit/>
          </a:bodyPr>
          <a:lstStyle/>
          <a:p>
            <a:r>
              <a:rPr kumimoji="1" lang="ja-JP" altLang="en-US" smtClean="0"/>
              <a:t>アンテナ外付型 </a:t>
            </a:r>
            <a:r>
              <a:rPr kumimoji="1" lang="en-US" altLang="ja-JP" smtClean="0"/>
              <a:t>(E</a:t>
            </a:r>
            <a:r>
              <a:rPr kumimoji="1" lang="ja-JP" altLang="en-US" smtClean="0"/>
              <a:t>型番</a:t>
            </a:r>
            <a:r>
              <a:rPr kumimoji="1" lang="en-US" altLang="ja-JP" smtClean="0"/>
              <a:t>)</a:t>
            </a:r>
            <a:endParaRPr kumimoji="1" lang="ja-JP" altLang="en-US"/>
          </a:p>
        </p:txBody>
      </p:sp>
      <p:sp>
        <p:nvSpPr>
          <p:cNvPr id="37" name="テキスト ボックス 36"/>
          <p:cNvSpPr txBox="1"/>
          <p:nvPr/>
        </p:nvSpPr>
        <p:spPr>
          <a:xfrm>
            <a:off x="1690642" y="3807725"/>
            <a:ext cx="822960" cy="369332"/>
          </a:xfrm>
          <a:prstGeom prst="rect">
            <a:avLst/>
          </a:prstGeom>
          <a:noFill/>
        </p:spPr>
        <p:txBody>
          <a:bodyPr wrap="square" rtlCol="0">
            <a:spAutoFit/>
          </a:bodyPr>
          <a:lstStyle/>
          <a:p>
            <a:r>
              <a:rPr kumimoji="1" lang="en-US" altLang="ja-JP" smtClean="0">
                <a:solidFill>
                  <a:schemeClr val="bg1"/>
                </a:solidFill>
              </a:rPr>
              <a:t>5GHz</a:t>
            </a:r>
            <a:endParaRPr kumimoji="1" lang="ja-JP" altLang="en-US">
              <a:solidFill>
                <a:schemeClr val="bg1"/>
              </a:solidFill>
            </a:endParaRPr>
          </a:p>
        </p:txBody>
      </p:sp>
      <p:sp>
        <p:nvSpPr>
          <p:cNvPr id="38" name="テキスト ボックス 37"/>
          <p:cNvSpPr txBox="1"/>
          <p:nvPr/>
        </p:nvSpPr>
        <p:spPr>
          <a:xfrm>
            <a:off x="4016567" y="4177057"/>
            <a:ext cx="965376" cy="369332"/>
          </a:xfrm>
          <a:prstGeom prst="rect">
            <a:avLst/>
          </a:prstGeom>
          <a:noFill/>
        </p:spPr>
        <p:txBody>
          <a:bodyPr wrap="square" rtlCol="0">
            <a:spAutoFit/>
          </a:bodyPr>
          <a:lstStyle/>
          <a:p>
            <a:pPr algn="ctr"/>
            <a:r>
              <a:rPr kumimoji="1" lang="en-US" altLang="ja-JP" smtClean="0"/>
              <a:t>2.4GHz</a:t>
            </a:r>
            <a:endParaRPr kumimoji="1" lang="ja-JP" altLang="en-US"/>
          </a:p>
        </p:txBody>
      </p:sp>
      <p:cxnSp>
        <p:nvCxnSpPr>
          <p:cNvPr id="11" name="直線コネクタ 10"/>
          <p:cNvCxnSpPr>
            <a:endCxn id="38" idx="1"/>
          </p:cNvCxnSpPr>
          <p:nvPr/>
        </p:nvCxnSpPr>
        <p:spPr>
          <a:xfrm>
            <a:off x="3278084" y="4177057"/>
            <a:ext cx="738483" cy="1846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riangle 20"/>
          <p:cNvSpPr/>
          <p:nvPr/>
        </p:nvSpPr>
        <p:spPr>
          <a:xfrm>
            <a:off x="4911938" y="2186338"/>
            <a:ext cx="4090668" cy="1825196"/>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 name="Oval 22"/>
          <p:cNvSpPr/>
          <p:nvPr/>
        </p:nvSpPr>
        <p:spPr>
          <a:xfrm>
            <a:off x="4911937" y="3704579"/>
            <a:ext cx="4090670" cy="67694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Triangle 18"/>
          <p:cNvSpPr/>
          <p:nvPr/>
        </p:nvSpPr>
        <p:spPr>
          <a:xfrm>
            <a:off x="5781311" y="2186338"/>
            <a:ext cx="2351922" cy="1786910"/>
          </a:xfrm>
          <a:prstGeom prst="triangl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Oval 19"/>
          <p:cNvSpPr/>
          <p:nvPr/>
        </p:nvSpPr>
        <p:spPr>
          <a:xfrm>
            <a:off x="5781309" y="3694104"/>
            <a:ext cx="2351924" cy="5774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 name="テキスト ボックス 41"/>
          <p:cNvSpPr txBox="1"/>
          <p:nvPr/>
        </p:nvSpPr>
        <p:spPr>
          <a:xfrm>
            <a:off x="6545791" y="3846011"/>
            <a:ext cx="822960" cy="369332"/>
          </a:xfrm>
          <a:prstGeom prst="rect">
            <a:avLst/>
          </a:prstGeom>
          <a:noFill/>
        </p:spPr>
        <p:txBody>
          <a:bodyPr wrap="square" rtlCol="0">
            <a:spAutoFit/>
          </a:bodyPr>
          <a:lstStyle/>
          <a:p>
            <a:r>
              <a:rPr kumimoji="1" lang="en-US" altLang="ja-JP" smtClean="0">
                <a:solidFill>
                  <a:schemeClr val="bg1"/>
                </a:solidFill>
              </a:rPr>
              <a:t>5GHz</a:t>
            </a:r>
            <a:endParaRPr kumimoji="1" lang="ja-JP" altLang="en-US">
              <a:solidFill>
                <a:schemeClr val="bg1"/>
              </a:solidFill>
            </a:endParaRPr>
          </a:p>
        </p:txBody>
      </p:sp>
      <p:pic>
        <p:nvPicPr>
          <p:cNvPr id="28" name="図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755533" y="1866944"/>
            <a:ext cx="693178" cy="554542"/>
          </a:xfrm>
          <a:prstGeom prst="rect">
            <a:avLst/>
          </a:prstGeom>
        </p:spPr>
      </p:pic>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6438967" y="1783665"/>
            <a:ext cx="1036608" cy="829286"/>
          </a:xfrm>
          <a:prstGeom prst="rect">
            <a:avLst/>
          </a:prstGeom>
        </p:spPr>
      </p:pic>
      <p:cxnSp>
        <p:nvCxnSpPr>
          <p:cNvPr id="43" name="直線コネクタ 42"/>
          <p:cNvCxnSpPr>
            <a:endCxn id="38" idx="3"/>
          </p:cNvCxnSpPr>
          <p:nvPr/>
        </p:nvCxnSpPr>
        <p:spPr>
          <a:xfrm flipH="1">
            <a:off x="4981943" y="4130324"/>
            <a:ext cx="919880" cy="2313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2929243" y="1615885"/>
            <a:ext cx="3302739" cy="1754326"/>
          </a:xfrm>
          <a:prstGeom prst="rect">
            <a:avLst/>
          </a:prstGeom>
          <a:noFill/>
        </p:spPr>
        <p:txBody>
          <a:bodyPr wrap="square" rtlCol="0">
            <a:spAutoFit/>
          </a:bodyPr>
          <a:lstStyle/>
          <a:p>
            <a:pPr algn="ctr"/>
            <a:r>
              <a:rPr kumimoji="1" lang="ja-JP" altLang="en-US" smtClean="0"/>
              <a:t>各ラジオスロットは、</a:t>
            </a:r>
            <a:endParaRPr kumimoji="1" lang="ja-JP" altLang="en-US"/>
          </a:p>
          <a:p>
            <a:pPr algn="ctr"/>
            <a:r>
              <a:rPr kumimoji="1" lang="en-US" altLang="ja-JP" smtClean="0"/>
              <a:t>2.4GHz/5GHz</a:t>
            </a:r>
            <a:r>
              <a:rPr kumimoji="1" lang="ja-JP" altLang="en-US" smtClean="0"/>
              <a:t>専用。</a:t>
            </a:r>
            <a:endParaRPr kumimoji="1" lang="en-US" altLang="ja-JP" smtClean="0"/>
          </a:p>
          <a:p>
            <a:pPr algn="ctr"/>
            <a:r>
              <a:rPr kumimoji="1" lang="en-US" altLang="ja-JP" smtClean="0"/>
              <a:t>2.4GHz</a:t>
            </a:r>
            <a:r>
              <a:rPr kumimoji="1" lang="ja-JP" altLang="en-US" smtClean="0"/>
              <a:t> は、</a:t>
            </a:r>
            <a:r>
              <a:rPr kumimoji="1" lang="en-US" altLang="ja-JP" smtClean="0"/>
              <a:t>5GHz</a:t>
            </a:r>
            <a:r>
              <a:rPr kumimoji="1" lang="ja-JP" altLang="en-US" smtClean="0"/>
              <a:t>より</a:t>
            </a:r>
            <a:endParaRPr kumimoji="1" lang="en-US" altLang="ja-JP" smtClean="0"/>
          </a:p>
          <a:p>
            <a:pPr algn="ctr"/>
            <a:r>
              <a:rPr kumimoji="1" lang="ja-JP" altLang="en-US" smtClean="0"/>
              <a:t>広いカバレッジ。</a:t>
            </a:r>
            <a:endParaRPr kumimoji="1" lang="en-US" altLang="ja-JP" smtClean="0"/>
          </a:p>
          <a:p>
            <a:pPr algn="ctr"/>
            <a:r>
              <a:rPr kumimoji="1" lang="ja-JP" altLang="en-US">
                <a:sym typeface="Wingdings" panose="05000000000000000000" pitchFamily="2" charset="2"/>
              </a:rPr>
              <a:t>ただし</a:t>
            </a:r>
            <a:r>
              <a:rPr kumimoji="1" lang="ja-JP" altLang="en-US" smtClean="0">
                <a:sym typeface="Wingdings" panose="05000000000000000000" pitchFamily="2" charset="2"/>
              </a:rPr>
              <a:t>、フチ</a:t>
            </a:r>
            <a:r>
              <a:rPr kumimoji="1" lang="ja-JP" altLang="en-US" smtClean="0"/>
              <a:t>まで高速な通信が可能ではない</a:t>
            </a:r>
            <a:endParaRPr kumimoji="1" lang="en-US" altLang="ja-JP" smtClean="0"/>
          </a:p>
        </p:txBody>
      </p:sp>
    </p:spTree>
    <p:extLst>
      <p:ext uri="{BB962C8B-B14F-4D97-AF65-F5344CB8AC3E}">
        <p14:creationId xmlns:p14="http://schemas.microsoft.com/office/powerpoint/2010/main" val="277951049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riangle 20"/>
          <p:cNvSpPr/>
          <p:nvPr/>
        </p:nvSpPr>
        <p:spPr>
          <a:xfrm>
            <a:off x="4911938" y="2186338"/>
            <a:ext cx="4090668" cy="1825196"/>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2" name="Oval 22"/>
          <p:cNvSpPr/>
          <p:nvPr/>
        </p:nvSpPr>
        <p:spPr>
          <a:xfrm>
            <a:off x="4911937" y="3704579"/>
            <a:ext cx="4090670" cy="67694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3" name="Triangle 18"/>
          <p:cNvSpPr/>
          <p:nvPr/>
        </p:nvSpPr>
        <p:spPr>
          <a:xfrm>
            <a:off x="5781311" y="2186338"/>
            <a:ext cx="2351922" cy="1786910"/>
          </a:xfrm>
          <a:prstGeom prst="triangl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 name="Oval 19"/>
          <p:cNvSpPr/>
          <p:nvPr/>
        </p:nvSpPr>
        <p:spPr>
          <a:xfrm>
            <a:off x="5781309" y="3694104"/>
            <a:ext cx="2351924" cy="5774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3" name="Triangle 20"/>
          <p:cNvSpPr/>
          <p:nvPr/>
        </p:nvSpPr>
        <p:spPr>
          <a:xfrm>
            <a:off x="56789" y="2148052"/>
            <a:ext cx="4090668" cy="1825196"/>
          </a:xfrm>
          <a:prstGeom prst="triangl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4" name="Oval 22"/>
          <p:cNvSpPr/>
          <p:nvPr/>
        </p:nvSpPr>
        <p:spPr>
          <a:xfrm>
            <a:off x="56788" y="3666293"/>
            <a:ext cx="4090670" cy="67694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5" name="Triangle 18"/>
          <p:cNvSpPr/>
          <p:nvPr/>
        </p:nvSpPr>
        <p:spPr>
          <a:xfrm>
            <a:off x="926162" y="2148052"/>
            <a:ext cx="2351922" cy="1786910"/>
          </a:xfrm>
          <a:prstGeom prst="triangl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 name="Oval 19"/>
          <p:cNvSpPr/>
          <p:nvPr/>
        </p:nvSpPr>
        <p:spPr>
          <a:xfrm>
            <a:off x="926160" y="3655818"/>
            <a:ext cx="2351924" cy="5774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テキスト ボックス 35"/>
          <p:cNvSpPr txBox="1"/>
          <p:nvPr/>
        </p:nvSpPr>
        <p:spPr>
          <a:xfrm>
            <a:off x="6545791" y="3846011"/>
            <a:ext cx="822960" cy="369332"/>
          </a:xfrm>
          <a:prstGeom prst="rect">
            <a:avLst/>
          </a:prstGeom>
          <a:noFill/>
        </p:spPr>
        <p:txBody>
          <a:bodyPr wrap="square" rtlCol="0">
            <a:spAutoFit/>
          </a:bodyPr>
          <a:lstStyle/>
          <a:p>
            <a:r>
              <a:rPr kumimoji="1" lang="en-US" altLang="ja-JP" smtClean="0">
                <a:solidFill>
                  <a:schemeClr val="bg1"/>
                </a:solidFill>
              </a:rPr>
              <a:t>5GHz</a:t>
            </a:r>
            <a:endParaRPr kumimoji="1" lang="ja-JP" altLang="en-US">
              <a:solidFill>
                <a:schemeClr val="bg1"/>
              </a:solidFill>
            </a:endParaRPr>
          </a:p>
        </p:txBody>
      </p:sp>
      <p:sp>
        <p:nvSpPr>
          <p:cNvPr id="29" name="テキスト ボックス 28"/>
          <p:cNvSpPr txBox="1"/>
          <p:nvPr/>
        </p:nvSpPr>
        <p:spPr>
          <a:xfrm>
            <a:off x="1690642" y="3807725"/>
            <a:ext cx="822960" cy="369332"/>
          </a:xfrm>
          <a:prstGeom prst="rect">
            <a:avLst/>
          </a:prstGeom>
          <a:noFill/>
        </p:spPr>
        <p:txBody>
          <a:bodyPr wrap="square" rtlCol="0">
            <a:spAutoFit/>
          </a:bodyPr>
          <a:lstStyle/>
          <a:p>
            <a:r>
              <a:rPr kumimoji="1" lang="en-US" altLang="ja-JP" smtClean="0">
                <a:solidFill>
                  <a:schemeClr val="bg1"/>
                </a:solidFill>
              </a:rPr>
              <a:t>5GHz</a:t>
            </a:r>
            <a:endParaRPr kumimoji="1" lang="ja-JP" altLang="en-US">
              <a:solidFill>
                <a:schemeClr val="bg1"/>
              </a:solidFill>
            </a:endParaRPr>
          </a:p>
        </p:txBody>
      </p:sp>
      <p:sp>
        <p:nvSpPr>
          <p:cNvPr id="2" name="タイトル 1"/>
          <p:cNvSpPr>
            <a:spLocks noGrp="1"/>
          </p:cNvSpPr>
          <p:nvPr>
            <p:ph type="title"/>
          </p:nvPr>
        </p:nvSpPr>
        <p:spPr/>
        <p:txBody>
          <a:bodyPr/>
          <a:lstStyle/>
          <a:p>
            <a:r>
              <a:rPr lang="en-US" altLang="ja-JP"/>
              <a:t>FRA</a:t>
            </a:r>
            <a:r>
              <a:rPr lang="ja-JP" altLang="en-US"/>
              <a:t>対応</a:t>
            </a:r>
            <a:r>
              <a:rPr lang="en-US" altLang="ja-JP"/>
              <a:t>AP</a:t>
            </a:r>
            <a:r>
              <a:rPr lang="ja-JP" altLang="en-US"/>
              <a:t>の</a:t>
            </a:r>
            <a:r>
              <a:rPr lang="en-US" altLang="ja-JP" smtClean="0"/>
              <a:t>2.4GHz+5GHz</a:t>
            </a:r>
            <a:r>
              <a:rPr lang="ja-JP" altLang="en-US" smtClean="0"/>
              <a:t>のカバレッジ</a:t>
            </a:r>
            <a:endParaRPr kumimoji="1" lang="ja-JP" altLang="en-US"/>
          </a:p>
        </p:txBody>
      </p:sp>
      <p:sp>
        <p:nvSpPr>
          <p:cNvPr id="23" name="テキスト ボックス 22"/>
          <p:cNvSpPr txBox="1"/>
          <p:nvPr/>
        </p:nvSpPr>
        <p:spPr>
          <a:xfrm>
            <a:off x="867433" y="1338188"/>
            <a:ext cx="2560210" cy="369332"/>
          </a:xfrm>
          <a:prstGeom prst="rect">
            <a:avLst/>
          </a:prstGeom>
          <a:noFill/>
        </p:spPr>
        <p:txBody>
          <a:bodyPr wrap="square" rtlCol="0">
            <a:spAutoFit/>
          </a:bodyPr>
          <a:lstStyle/>
          <a:p>
            <a:r>
              <a:rPr kumimoji="1" lang="ja-JP" altLang="en-US" smtClean="0"/>
              <a:t>アンテナ内蔵型 </a:t>
            </a:r>
            <a:r>
              <a:rPr kumimoji="1" lang="en-US" altLang="ja-JP" smtClean="0"/>
              <a:t>(I</a:t>
            </a:r>
            <a:r>
              <a:rPr kumimoji="1" lang="ja-JP" altLang="en-US" smtClean="0"/>
              <a:t>型番</a:t>
            </a:r>
            <a:r>
              <a:rPr kumimoji="1" lang="en-US" altLang="ja-JP" smtClean="0"/>
              <a:t>)</a:t>
            </a:r>
            <a:endParaRPr kumimoji="1" lang="ja-JP" altLang="en-US"/>
          </a:p>
        </p:txBody>
      </p:sp>
      <p:sp>
        <p:nvSpPr>
          <p:cNvPr id="24" name="テキスト ボックス 23"/>
          <p:cNvSpPr txBox="1"/>
          <p:nvPr/>
        </p:nvSpPr>
        <p:spPr>
          <a:xfrm>
            <a:off x="5635148" y="1341257"/>
            <a:ext cx="2560210" cy="369332"/>
          </a:xfrm>
          <a:prstGeom prst="rect">
            <a:avLst/>
          </a:prstGeom>
          <a:noFill/>
        </p:spPr>
        <p:txBody>
          <a:bodyPr wrap="square" rtlCol="0">
            <a:spAutoFit/>
          </a:bodyPr>
          <a:lstStyle/>
          <a:p>
            <a:r>
              <a:rPr kumimoji="1" lang="ja-JP" altLang="en-US" smtClean="0"/>
              <a:t>アンテナ外付型 </a:t>
            </a:r>
            <a:r>
              <a:rPr kumimoji="1" lang="en-US" altLang="ja-JP" smtClean="0"/>
              <a:t>(E</a:t>
            </a:r>
            <a:r>
              <a:rPr kumimoji="1" lang="ja-JP" altLang="en-US" smtClean="0"/>
              <a:t>型番</a:t>
            </a:r>
            <a:r>
              <a:rPr kumimoji="1" lang="en-US" altLang="ja-JP" smtClean="0"/>
              <a:t>)</a:t>
            </a:r>
            <a:endParaRPr kumimoji="1" lang="ja-JP" altLang="en-US"/>
          </a:p>
        </p:txBody>
      </p:sp>
      <p:sp>
        <p:nvSpPr>
          <p:cNvPr id="45" name="テキスト ボックス 44"/>
          <p:cNvSpPr txBox="1"/>
          <p:nvPr/>
        </p:nvSpPr>
        <p:spPr>
          <a:xfrm>
            <a:off x="2632166" y="1938211"/>
            <a:ext cx="3592702" cy="1477328"/>
          </a:xfrm>
          <a:prstGeom prst="rect">
            <a:avLst/>
          </a:prstGeom>
          <a:noFill/>
        </p:spPr>
        <p:txBody>
          <a:bodyPr wrap="square" rtlCol="0">
            <a:spAutoFit/>
          </a:bodyPr>
          <a:lstStyle/>
          <a:p>
            <a:pPr algn="ctr"/>
            <a:r>
              <a:rPr kumimoji="1" lang="en-US" altLang="ja-JP"/>
              <a:t>FRA</a:t>
            </a:r>
            <a:r>
              <a:rPr kumimoji="1" lang="ja-JP" altLang="en-US"/>
              <a:t>で</a:t>
            </a:r>
            <a:r>
              <a:rPr kumimoji="1" lang="en-US" altLang="ja-JP"/>
              <a:t>2.4GHz</a:t>
            </a:r>
            <a:r>
              <a:rPr kumimoji="1" lang="ja-JP" altLang="en-US"/>
              <a:t>を選択した場合、</a:t>
            </a:r>
            <a:endParaRPr kumimoji="1" lang="en-US" altLang="ja-JP"/>
          </a:p>
          <a:p>
            <a:pPr algn="ctr"/>
            <a:r>
              <a:rPr kumimoji="1" lang="en-US" altLang="ja-JP"/>
              <a:t>2.4GHz</a:t>
            </a:r>
            <a:r>
              <a:rPr kumimoji="1" lang="ja-JP" altLang="en-US"/>
              <a:t> と </a:t>
            </a:r>
            <a:r>
              <a:rPr kumimoji="1" lang="en-US" altLang="ja-JP"/>
              <a:t>5GHz</a:t>
            </a:r>
            <a:r>
              <a:rPr kumimoji="1" lang="ja-JP" altLang="en-US"/>
              <a:t>の</a:t>
            </a:r>
            <a:r>
              <a:rPr kumimoji="1" lang="en-US" altLang="ja-JP"/>
              <a:t/>
            </a:r>
            <a:br>
              <a:rPr kumimoji="1" lang="en-US" altLang="ja-JP"/>
            </a:br>
            <a:r>
              <a:rPr kumimoji="1" lang="ja-JP" altLang="en-US"/>
              <a:t>カバレッジ</a:t>
            </a:r>
            <a:r>
              <a:rPr kumimoji="1" lang="ja-JP" altLang="en-US" smtClean="0"/>
              <a:t>は</a:t>
            </a:r>
            <a:endParaRPr kumimoji="1" lang="en-US" altLang="ja-JP" smtClean="0"/>
          </a:p>
          <a:p>
            <a:pPr algn="ctr"/>
            <a:r>
              <a:rPr kumimoji="1" lang="ja-JP" altLang="en-US" smtClean="0"/>
              <a:t>以前</a:t>
            </a:r>
            <a:r>
              <a:rPr kumimoji="1" lang="ja-JP" altLang="en-US"/>
              <a:t>の</a:t>
            </a:r>
            <a:r>
              <a:rPr kumimoji="1" lang="en-US" altLang="ja-JP"/>
              <a:t>AP</a:t>
            </a:r>
            <a:r>
              <a:rPr kumimoji="1" lang="ja-JP" altLang="en-US"/>
              <a:t>のカバレッジ</a:t>
            </a:r>
            <a:r>
              <a:rPr kumimoji="1" lang="ja-JP" altLang="en-US" smtClean="0"/>
              <a:t>と</a:t>
            </a:r>
            <a:endParaRPr kumimoji="1" lang="en-US" altLang="ja-JP" smtClean="0"/>
          </a:p>
          <a:p>
            <a:pPr algn="ctr"/>
            <a:r>
              <a:rPr kumimoji="1" lang="ja-JP" altLang="en-US" smtClean="0"/>
              <a:t>ほぼ</a:t>
            </a:r>
            <a:r>
              <a:rPr kumimoji="1" lang="ja-JP" altLang="en-US"/>
              <a:t>同じ</a:t>
            </a:r>
          </a:p>
        </p:txBody>
      </p:sp>
      <p:sp>
        <p:nvSpPr>
          <p:cNvPr id="41" name="テキスト ボックス 40"/>
          <p:cNvSpPr txBox="1"/>
          <p:nvPr/>
        </p:nvSpPr>
        <p:spPr>
          <a:xfrm>
            <a:off x="4016567" y="4177057"/>
            <a:ext cx="965376" cy="369332"/>
          </a:xfrm>
          <a:prstGeom prst="rect">
            <a:avLst/>
          </a:prstGeom>
          <a:noFill/>
        </p:spPr>
        <p:txBody>
          <a:bodyPr wrap="square" rtlCol="0">
            <a:spAutoFit/>
          </a:bodyPr>
          <a:lstStyle/>
          <a:p>
            <a:pPr algn="ctr"/>
            <a:r>
              <a:rPr kumimoji="1" lang="en-US" altLang="ja-JP" smtClean="0"/>
              <a:t>2.4GHz</a:t>
            </a:r>
            <a:endParaRPr kumimoji="1" lang="ja-JP" altLang="en-US"/>
          </a:p>
        </p:txBody>
      </p:sp>
      <p:cxnSp>
        <p:nvCxnSpPr>
          <p:cNvPr id="42" name="直線コネクタ 41"/>
          <p:cNvCxnSpPr>
            <a:endCxn id="41" idx="1"/>
          </p:cNvCxnSpPr>
          <p:nvPr/>
        </p:nvCxnSpPr>
        <p:spPr>
          <a:xfrm>
            <a:off x="3278084" y="4177057"/>
            <a:ext cx="738483" cy="1846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41" idx="3"/>
          </p:cNvCxnSpPr>
          <p:nvPr/>
        </p:nvCxnSpPr>
        <p:spPr>
          <a:xfrm flipH="1">
            <a:off x="4981943" y="4130324"/>
            <a:ext cx="919880" cy="2313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717695" y="1794394"/>
            <a:ext cx="768855" cy="615084"/>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6552606" y="1793704"/>
            <a:ext cx="816254" cy="653003"/>
          </a:xfrm>
          <a:prstGeom prst="rect">
            <a:avLst/>
          </a:prstGeom>
        </p:spPr>
      </p:pic>
    </p:spTree>
    <p:extLst>
      <p:ext uri="{BB962C8B-B14F-4D97-AF65-F5344CB8AC3E}">
        <p14:creationId xmlns:p14="http://schemas.microsoft.com/office/powerpoint/2010/main" val="352068435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angle 18"/>
          <p:cNvSpPr/>
          <p:nvPr/>
        </p:nvSpPr>
        <p:spPr>
          <a:xfrm>
            <a:off x="6258187" y="2140830"/>
            <a:ext cx="2351922" cy="1786910"/>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1" name="Oval 19"/>
          <p:cNvSpPr/>
          <p:nvPr/>
        </p:nvSpPr>
        <p:spPr>
          <a:xfrm>
            <a:off x="6258185" y="3648596"/>
            <a:ext cx="2351924" cy="5774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Triangle 18"/>
          <p:cNvSpPr/>
          <p:nvPr/>
        </p:nvSpPr>
        <p:spPr>
          <a:xfrm>
            <a:off x="4182770" y="2140830"/>
            <a:ext cx="2351922" cy="1786910"/>
          </a:xfrm>
          <a:prstGeom prst="triangl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6" name="Oval 19"/>
          <p:cNvSpPr/>
          <p:nvPr/>
        </p:nvSpPr>
        <p:spPr>
          <a:xfrm>
            <a:off x="4182768" y="3648596"/>
            <a:ext cx="2351924" cy="5774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3" name="Triangle 18"/>
          <p:cNvSpPr/>
          <p:nvPr/>
        </p:nvSpPr>
        <p:spPr>
          <a:xfrm>
            <a:off x="926162" y="2148052"/>
            <a:ext cx="2351922" cy="1786910"/>
          </a:xfrm>
          <a:prstGeom prst="triangl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Oval 19"/>
          <p:cNvSpPr/>
          <p:nvPr/>
        </p:nvSpPr>
        <p:spPr>
          <a:xfrm>
            <a:off x="926160" y="3655818"/>
            <a:ext cx="2351924" cy="5774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タイトル 1"/>
          <p:cNvSpPr>
            <a:spLocks noGrp="1"/>
          </p:cNvSpPr>
          <p:nvPr>
            <p:ph type="title"/>
          </p:nvPr>
        </p:nvSpPr>
        <p:spPr/>
        <p:txBody>
          <a:bodyPr/>
          <a:lstStyle/>
          <a:p>
            <a:r>
              <a:rPr lang="en-US" altLang="ja-JP"/>
              <a:t>FRA</a:t>
            </a:r>
            <a:r>
              <a:rPr lang="ja-JP" altLang="en-US"/>
              <a:t>対応</a:t>
            </a:r>
            <a:r>
              <a:rPr lang="en-US" altLang="ja-JP"/>
              <a:t>AP</a:t>
            </a:r>
            <a:r>
              <a:rPr lang="ja-JP" altLang="en-US" smtClean="0"/>
              <a:t>の </a:t>
            </a:r>
            <a:r>
              <a:rPr lang="en-US" altLang="ja-JP" smtClean="0"/>
              <a:t>5GHz+5GHz</a:t>
            </a:r>
            <a:r>
              <a:rPr lang="ja-JP" altLang="en-US"/>
              <a:t>のカバレッジ</a:t>
            </a:r>
            <a:endParaRPr kumimoji="1" lang="ja-JP" altLang="en-US"/>
          </a:p>
        </p:txBody>
      </p:sp>
      <p:pic>
        <p:nvPicPr>
          <p:cNvPr id="8" name="Picture 14" descr="KR0306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4811891" y="1998167"/>
            <a:ext cx="1026800" cy="821440"/>
          </a:xfrm>
          <a:prstGeom prst="rect">
            <a:avLst/>
          </a:prstGeom>
        </p:spPr>
      </p:pic>
      <p:sp>
        <p:nvSpPr>
          <p:cNvPr id="9" name="Rectangle 15"/>
          <p:cNvSpPr/>
          <p:nvPr/>
        </p:nvSpPr>
        <p:spPr>
          <a:xfrm>
            <a:off x="4772593" y="3934962"/>
            <a:ext cx="1309842" cy="338554"/>
          </a:xfrm>
          <a:prstGeom prst="rect">
            <a:avLst/>
          </a:prstGeom>
        </p:spPr>
        <p:txBody>
          <a:bodyPr wrap="square">
            <a:spAutoFit/>
          </a:bodyPr>
          <a:lstStyle/>
          <a:p>
            <a:r>
              <a:rPr lang="ja-JP" altLang="en-US" sz="1600">
                <a:solidFill>
                  <a:schemeClr val="bg1"/>
                </a:solidFill>
              </a:rPr>
              <a:t>マクロセル</a:t>
            </a:r>
            <a:endParaRPr lang="en-US" altLang="ja-JP" sz="1600" dirty="0">
              <a:solidFill>
                <a:schemeClr val="bg1"/>
              </a:solidFill>
            </a:endParaRPr>
          </a:p>
        </p:txBody>
      </p:sp>
      <p:sp>
        <p:nvSpPr>
          <p:cNvPr id="10" name="Rectangle 16"/>
          <p:cNvSpPr/>
          <p:nvPr/>
        </p:nvSpPr>
        <p:spPr>
          <a:xfrm>
            <a:off x="6911356" y="3934962"/>
            <a:ext cx="1309842" cy="338554"/>
          </a:xfrm>
          <a:prstGeom prst="rect">
            <a:avLst/>
          </a:prstGeom>
        </p:spPr>
        <p:txBody>
          <a:bodyPr wrap="square">
            <a:spAutoFit/>
          </a:bodyPr>
          <a:lstStyle/>
          <a:p>
            <a:r>
              <a:rPr lang="ja-JP" altLang="en-US" sz="1600" smtClean="0">
                <a:solidFill>
                  <a:schemeClr val="bg1"/>
                </a:solidFill>
              </a:rPr>
              <a:t>マクロセル</a:t>
            </a:r>
            <a:endParaRPr lang="en-US" sz="1600" dirty="0">
              <a:solidFill>
                <a:schemeClr val="bg1"/>
              </a:solidFill>
            </a:endParaRPr>
          </a:p>
        </p:txBody>
      </p:sp>
      <p:cxnSp>
        <p:nvCxnSpPr>
          <p:cNvPr id="12" name="Straight Arrow Connector 6"/>
          <p:cNvCxnSpPr/>
          <p:nvPr/>
        </p:nvCxnSpPr>
        <p:spPr>
          <a:xfrm flipH="1">
            <a:off x="5658221" y="2048728"/>
            <a:ext cx="1351824" cy="20478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Triangle 18"/>
          <p:cNvSpPr/>
          <p:nvPr/>
        </p:nvSpPr>
        <p:spPr>
          <a:xfrm>
            <a:off x="1368428" y="2148052"/>
            <a:ext cx="1465688" cy="1786910"/>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Oval 19"/>
          <p:cNvSpPr/>
          <p:nvPr/>
        </p:nvSpPr>
        <p:spPr>
          <a:xfrm>
            <a:off x="1368428" y="3715303"/>
            <a:ext cx="1465688" cy="38721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Rectangle 16"/>
          <p:cNvSpPr/>
          <p:nvPr/>
        </p:nvSpPr>
        <p:spPr>
          <a:xfrm>
            <a:off x="1181569" y="4188387"/>
            <a:ext cx="1309842" cy="338554"/>
          </a:xfrm>
          <a:prstGeom prst="rect">
            <a:avLst/>
          </a:prstGeom>
        </p:spPr>
        <p:txBody>
          <a:bodyPr wrap="square">
            <a:spAutoFit/>
          </a:bodyPr>
          <a:lstStyle/>
          <a:p>
            <a:r>
              <a:rPr lang="ja-JP" altLang="en-US" sz="1600" smtClean="0"/>
              <a:t>マクロセル</a:t>
            </a:r>
            <a:endParaRPr lang="en-US" sz="1600" dirty="0"/>
          </a:p>
        </p:txBody>
      </p:sp>
      <p:sp>
        <p:nvSpPr>
          <p:cNvPr id="22" name="Rectangle 15"/>
          <p:cNvSpPr/>
          <p:nvPr/>
        </p:nvSpPr>
        <p:spPr>
          <a:xfrm>
            <a:off x="1462881" y="3742509"/>
            <a:ext cx="1309842" cy="338554"/>
          </a:xfrm>
          <a:prstGeom prst="rect">
            <a:avLst/>
          </a:prstGeom>
        </p:spPr>
        <p:txBody>
          <a:bodyPr wrap="square">
            <a:spAutoFit/>
          </a:bodyPr>
          <a:lstStyle/>
          <a:p>
            <a:r>
              <a:rPr lang="ja-JP" altLang="en-US" sz="1600" smtClean="0">
                <a:solidFill>
                  <a:schemeClr val="bg1"/>
                </a:solidFill>
              </a:rPr>
              <a:t>マイクロセル</a:t>
            </a:r>
            <a:endParaRPr lang="en-US" altLang="ja-JP" sz="1600" dirty="0">
              <a:solidFill>
                <a:schemeClr val="bg1"/>
              </a:solidFill>
            </a:endParaRPr>
          </a:p>
        </p:txBody>
      </p:sp>
      <p:sp>
        <p:nvSpPr>
          <p:cNvPr id="23" name="テキスト ボックス 22"/>
          <p:cNvSpPr txBox="1"/>
          <p:nvPr/>
        </p:nvSpPr>
        <p:spPr>
          <a:xfrm>
            <a:off x="867433" y="1338188"/>
            <a:ext cx="2560210" cy="369332"/>
          </a:xfrm>
          <a:prstGeom prst="rect">
            <a:avLst/>
          </a:prstGeom>
          <a:noFill/>
        </p:spPr>
        <p:txBody>
          <a:bodyPr wrap="square" rtlCol="0">
            <a:spAutoFit/>
          </a:bodyPr>
          <a:lstStyle/>
          <a:p>
            <a:r>
              <a:rPr kumimoji="1" lang="ja-JP" altLang="en-US" smtClean="0"/>
              <a:t>アンテナ内蔵型 </a:t>
            </a:r>
            <a:r>
              <a:rPr kumimoji="1" lang="en-US" altLang="ja-JP" smtClean="0"/>
              <a:t>(I</a:t>
            </a:r>
            <a:r>
              <a:rPr kumimoji="1" lang="ja-JP" altLang="en-US" smtClean="0"/>
              <a:t>型番</a:t>
            </a:r>
            <a:r>
              <a:rPr kumimoji="1" lang="en-US" altLang="ja-JP" smtClean="0"/>
              <a:t>)</a:t>
            </a:r>
            <a:endParaRPr kumimoji="1" lang="ja-JP" altLang="en-US"/>
          </a:p>
        </p:txBody>
      </p:sp>
      <p:grpSp>
        <p:nvGrpSpPr>
          <p:cNvPr id="14" name="Group 16"/>
          <p:cNvGrpSpPr>
            <a:grpSpLocks noChangeAspect="1"/>
          </p:cNvGrpSpPr>
          <p:nvPr/>
        </p:nvGrpSpPr>
        <p:grpSpPr>
          <a:xfrm>
            <a:off x="1604197" y="2083276"/>
            <a:ext cx="985790" cy="289104"/>
            <a:chOff x="2465480" y="1382345"/>
            <a:chExt cx="1234620" cy="362079"/>
          </a:xfrm>
        </p:grpSpPr>
        <p:pic>
          <p:nvPicPr>
            <p:cNvPr id="15" name="Picture 18"/>
            <p:cNvPicPr>
              <a:picLocks noChangeAspect="1"/>
            </p:cNvPicPr>
            <p:nvPr/>
          </p:nvPicPr>
          <p:blipFill rotWithShape="1">
            <a:blip r:embed="rId3">
              <a:extLst>
                <a:ext uri="{28A0092B-C50C-407E-A947-70E740481C1C}">
                  <a14:useLocalDpi xmlns:a14="http://schemas.microsoft.com/office/drawing/2010/main" val="0"/>
                </a:ext>
              </a:extLst>
            </a:blip>
            <a:srcRect t="32037" b="31304"/>
            <a:stretch/>
          </p:blipFill>
          <p:spPr>
            <a:xfrm flipV="1">
              <a:off x="2465480" y="1382345"/>
              <a:ext cx="1234620" cy="362079"/>
            </a:xfrm>
            <a:prstGeom prst="rect">
              <a:avLst/>
            </a:prstGeom>
          </p:spPr>
        </p:pic>
        <p:sp>
          <p:nvSpPr>
            <p:cNvPr id="16" name="Rectangle 19"/>
            <p:cNvSpPr/>
            <p:nvPr/>
          </p:nvSpPr>
          <p:spPr>
            <a:xfrm>
              <a:off x="2555020" y="1478967"/>
              <a:ext cx="1050131" cy="14873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24" name="テキスト ボックス 23"/>
          <p:cNvSpPr txBox="1"/>
          <p:nvPr/>
        </p:nvSpPr>
        <p:spPr>
          <a:xfrm>
            <a:off x="5164820" y="1341257"/>
            <a:ext cx="2560210" cy="369332"/>
          </a:xfrm>
          <a:prstGeom prst="rect">
            <a:avLst/>
          </a:prstGeom>
          <a:noFill/>
        </p:spPr>
        <p:txBody>
          <a:bodyPr wrap="square" rtlCol="0">
            <a:spAutoFit/>
          </a:bodyPr>
          <a:lstStyle/>
          <a:p>
            <a:r>
              <a:rPr kumimoji="1" lang="ja-JP" altLang="en-US" smtClean="0"/>
              <a:t>アンテナ外付型 </a:t>
            </a:r>
            <a:r>
              <a:rPr kumimoji="1" lang="en-US" altLang="ja-JP" smtClean="0"/>
              <a:t>(E</a:t>
            </a:r>
            <a:r>
              <a:rPr kumimoji="1" lang="ja-JP" altLang="en-US" smtClean="0"/>
              <a:t>型番</a:t>
            </a:r>
            <a:r>
              <a:rPr kumimoji="1" lang="en-US" altLang="ja-JP" smtClean="0"/>
              <a:t>)</a:t>
            </a:r>
            <a:endParaRPr kumimoji="1" lang="ja-JP" altLang="en-US"/>
          </a:p>
        </p:txBody>
      </p:sp>
      <p:sp>
        <p:nvSpPr>
          <p:cNvPr id="26" name="円/楕円 25"/>
          <p:cNvSpPr/>
          <p:nvPr/>
        </p:nvSpPr>
        <p:spPr>
          <a:xfrm>
            <a:off x="5578563" y="2077614"/>
            <a:ext cx="180623" cy="331737"/>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9" name="正方形/長方形 28"/>
          <p:cNvSpPr/>
          <p:nvPr/>
        </p:nvSpPr>
        <p:spPr>
          <a:xfrm>
            <a:off x="3528090" y="1603759"/>
            <a:ext cx="1675459" cy="430887"/>
          </a:xfrm>
          <a:prstGeom prst="rect">
            <a:avLst/>
          </a:prstGeom>
        </p:spPr>
        <p:txBody>
          <a:bodyPr wrap="none">
            <a:spAutoFit/>
          </a:bodyPr>
          <a:lstStyle/>
          <a:p>
            <a:pPr lvl="0" algn="ctr"/>
            <a:r>
              <a:rPr lang="ja-JP" altLang="en-US" sz="1100" smtClean="0"/>
              <a:t>スマートアンテナ コネクタ</a:t>
            </a:r>
            <a:endParaRPr lang="en-US" altLang="ja-JP" sz="1100" smtClean="0"/>
          </a:p>
          <a:p>
            <a:pPr lvl="0" algn="ctr"/>
            <a:r>
              <a:rPr kumimoji="1" lang="en-US" altLang="ja-JP" sz="1100" smtClean="0"/>
              <a:t>(DART)</a:t>
            </a:r>
            <a:endParaRPr kumimoji="1" lang="ja-JP" altLang="en-US" sz="1100"/>
          </a:p>
        </p:txBody>
      </p:sp>
      <p:cxnSp>
        <p:nvCxnSpPr>
          <p:cNvPr id="31" name="直線矢印コネクタ 30"/>
          <p:cNvCxnSpPr>
            <a:stCxn id="29" idx="2"/>
            <a:endCxn id="26" idx="2"/>
          </p:cNvCxnSpPr>
          <p:nvPr/>
        </p:nvCxnSpPr>
        <p:spPr>
          <a:xfrm>
            <a:off x="4365820" y="2034646"/>
            <a:ext cx="1212743" cy="20883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2193204" y="4188387"/>
            <a:ext cx="822960" cy="369332"/>
          </a:xfrm>
          <a:prstGeom prst="rect">
            <a:avLst/>
          </a:prstGeom>
          <a:noFill/>
        </p:spPr>
        <p:txBody>
          <a:bodyPr wrap="square" rtlCol="0">
            <a:spAutoFit/>
          </a:bodyPr>
          <a:lstStyle/>
          <a:p>
            <a:r>
              <a:rPr kumimoji="1" lang="en-US" altLang="ja-JP" smtClean="0"/>
              <a:t>5GHz</a:t>
            </a:r>
            <a:endParaRPr kumimoji="1" lang="ja-JP" altLang="en-US"/>
          </a:p>
        </p:txBody>
      </p:sp>
      <p:sp>
        <p:nvSpPr>
          <p:cNvPr id="38" name="テキスト ボックス 37"/>
          <p:cNvSpPr txBox="1"/>
          <p:nvPr/>
        </p:nvSpPr>
        <p:spPr>
          <a:xfrm>
            <a:off x="1689792" y="3432148"/>
            <a:ext cx="822960" cy="369332"/>
          </a:xfrm>
          <a:prstGeom prst="rect">
            <a:avLst/>
          </a:prstGeom>
          <a:noFill/>
        </p:spPr>
        <p:txBody>
          <a:bodyPr wrap="square" rtlCol="0">
            <a:spAutoFit/>
          </a:bodyPr>
          <a:lstStyle/>
          <a:p>
            <a:r>
              <a:rPr kumimoji="1" lang="en-US" altLang="ja-JP" smtClean="0">
                <a:solidFill>
                  <a:schemeClr val="bg1"/>
                </a:solidFill>
              </a:rPr>
              <a:t>5GHz</a:t>
            </a:r>
            <a:endParaRPr kumimoji="1" lang="ja-JP" altLang="en-US">
              <a:solidFill>
                <a:schemeClr val="bg1"/>
              </a:solidFill>
            </a:endParaRPr>
          </a:p>
        </p:txBody>
      </p:sp>
      <p:sp>
        <p:nvSpPr>
          <p:cNvPr id="39" name="テキスト ボックス 38"/>
          <p:cNvSpPr txBox="1"/>
          <p:nvPr/>
        </p:nvSpPr>
        <p:spPr>
          <a:xfrm>
            <a:off x="6631862" y="3668278"/>
            <a:ext cx="1710558" cy="369332"/>
          </a:xfrm>
          <a:prstGeom prst="rect">
            <a:avLst/>
          </a:prstGeom>
          <a:noFill/>
        </p:spPr>
        <p:txBody>
          <a:bodyPr wrap="square" rtlCol="0">
            <a:spAutoFit/>
          </a:bodyPr>
          <a:lstStyle/>
          <a:p>
            <a:r>
              <a:rPr kumimoji="1" lang="en-US" altLang="ja-JP" smtClean="0">
                <a:solidFill>
                  <a:schemeClr val="bg1"/>
                </a:solidFill>
              </a:rPr>
              <a:t>5GHz</a:t>
            </a:r>
            <a:r>
              <a:rPr kumimoji="1" lang="ja-JP" altLang="en-US" smtClean="0">
                <a:solidFill>
                  <a:schemeClr val="bg1"/>
                </a:solidFill>
              </a:rPr>
              <a:t> </a:t>
            </a:r>
            <a:r>
              <a:rPr kumimoji="1" lang="en-US" altLang="ja-JP" smtClean="0">
                <a:solidFill>
                  <a:schemeClr val="bg1"/>
                </a:solidFill>
              </a:rPr>
              <a:t>(XOR)</a:t>
            </a:r>
            <a:endParaRPr kumimoji="1" lang="ja-JP" altLang="en-US">
              <a:solidFill>
                <a:schemeClr val="bg1"/>
              </a:solidFill>
            </a:endParaRPr>
          </a:p>
        </p:txBody>
      </p:sp>
      <p:sp>
        <p:nvSpPr>
          <p:cNvPr id="40" name="テキスト ボックス 39"/>
          <p:cNvSpPr txBox="1"/>
          <p:nvPr/>
        </p:nvSpPr>
        <p:spPr>
          <a:xfrm>
            <a:off x="4609717" y="3642341"/>
            <a:ext cx="1472718" cy="369332"/>
          </a:xfrm>
          <a:prstGeom prst="rect">
            <a:avLst/>
          </a:prstGeom>
          <a:noFill/>
        </p:spPr>
        <p:txBody>
          <a:bodyPr wrap="square" rtlCol="0">
            <a:spAutoFit/>
          </a:bodyPr>
          <a:lstStyle/>
          <a:p>
            <a:r>
              <a:rPr kumimoji="1" lang="en-US" altLang="ja-JP" smtClean="0">
                <a:solidFill>
                  <a:schemeClr val="bg1"/>
                </a:solidFill>
              </a:rPr>
              <a:t>5GHz</a:t>
            </a:r>
            <a:r>
              <a:rPr kumimoji="1" lang="ja-JP" altLang="en-US" smtClean="0">
                <a:solidFill>
                  <a:schemeClr val="bg1"/>
                </a:solidFill>
              </a:rPr>
              <a:t> </a:t>
            </a:r>
            <a:r>
              <a:rPr kumimoji="1" lang="en-US" altLang="ja-JP" smtClean="0">
                <a:solidFill>
                  <a:schemeClr val="bg1"/>
                </a:solidFill>
              </a:rPr>
              <a:t>(</a:t>
            </a:r>
            <a:r>
              <a:rPr kumimoji="1" lang="ja-JP" altLang="en-US" smtClean="0">
                <a:solidFill>
                  <a:schemeClr val="bg1"/>
                </a:solidFill>
              </a:rPr>
              <a:t>専用</a:t>
            </a:r>
            <a:r>
              <a:rPr kumimoji="1" lang="en-US" altLang="ja-JP" smtClean="0">
                <a:solidFill>
                  <a:schemeClr val="bg1"/>
                </a:solidFill>
              </a:rPr>
              <a:t>)</a:t>
            </a:r>
            <a:endParaRPr kumimoji="1" lang="ja-JP" altLang="en-US">
              <a:solidFill>
                <a:schemeClr val="bg1"/>
              </a:solidFill>
            </a:endParaRPr>
          </a:p>
        </p:txBody>
      </p:sp>
      <p:cxnSp>
        <p:nvCxnSpPr>
          <p:cNvPr id="42" name="直線コネクタ 41"/>
          <p:cNvCxnSpPr>
            <a:endCxn id="43" idx="2"/>
          </p:cNvCxnSpPr>
          <p:nvPr/>
        </p:nvCxnSpPr>
        <p:spPr>
          <a:xfrm flipV="1">
            <a:off x="2719758" y="3026735"/>
            <a:ext cx="1093292" cy="372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2893714" y="2288071"/>
            <a:ext cx="1838671" cy="738664"/>
          </a:xfrm>
          <a:prstGeom prst="rect">
            <a:avLst/>
          </a:prstGeom>
          <a:noFill/>
        </p:spPr>
        <p:txBody>
          <a:bodyPr wrap="square" rtlCol="0">
            <a:spAutoFit/>
          </a:bodyPr>
          <a:lstStyle/>
          <a:p>
            <a:r>
              <a:rPr kumimoji="1" lang="ja-JP" altLang="en-US" sz="1400" smtClean="0"/>
              <a:t>マクロセル</a:t>
            </a:r>
            <a:endParaRPr kumimoji="1" lang="en-US" altLang="ja-JP" sz="1400" smtClean="0"/>
          </a:p>
          <a:p>
            <a:pPr marL="176213" indent="-176213"/>
            <a:r>
              <a:rPr kumimoji="1" lang="en-US" altLang="ja-JP" sz="1400" smtClean="0"/>
              <a:t>=</a:t>
            </a:r>
            <a:r>
              <a:rPr kumimoji="1" lang="ja-JP" altLang="en-US" sz="1400" smtClean="0"/>
              <a:t> 今までのカバレッジとほぼ同じ</a:t>
            </a:r>
            <a:endParaRPr kumimoji="1" lang="ja-JP" altLang="en-US" sz="1400"/>
          </a:p>
        </p:txBody>
      </p:sp>
      <p:cxnSp>
        <p:nvCxnSpPr>
          <p:cNvPr id="49" name="直線コネクタ 48"/>
          <p:cNvCxnSpPr>
            <a:endCxn id="43" idx="2"/>
          </p:cNvCxnSpPr>
          <p:nvPr/>
        </p:nvCxnSpPr>
        <p:spPr>
          <a:xfrm flipH="1" flipV="1">
            <a:off x="3813050" y="3026735"/>
            <a:ext cx="1031546" cy="4054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endCxn id="58" idx="2"/>
          </p:cNvCxnSpPr>
          <p:nvPr/>
        </p:nvCxnSpPr>
        <p:spPr>
          <a:xfrm flipV="1">
            <a:off x="7681910" y="2327644"/>
            <a:ext cx="660510" cy="571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7589108" y="1742869"/>
            <a:ext cx="1506624" cy="584775"/>
          </a:xfrm>
          <a:prstGeom prst="rect">
            <a:avLst/>
          </a:prstGeom>
          <a:noFill/>
        </p:spPr>
        <p:txBody>
          <a:bodyPr wrap="square" rtlCol="0">
            <a:spAutoFit/>
          </a:bodyPr>
          <a:lstStyle/>
          <a:p>
            <a:r>
              <a:rPr kumimoji="1" lang="ja-JP" altLang="en-US" sz="1600"/>
              <a:t>また</a:t>
            </a:r>
            <a:r>
              <a:rPr kumimoji="1" lang="ja-JP" altLang="en-US" sz="1600" smtClean="0"/>
              <a:t>は</a:t>
            </a:r>
            <a:r>
              <a:rPr kumimoji="1" lang="en-US" altLang="ja-JP" sz="1600" smtClean="0"/>
              <a:t>2.4GHz</a:t>
            </a:r>
            <a:r>
              <a:rPr kumimoji="1" lang="ja-JP" altLang="en-US" sz="1600"/>
              <a:t>また</a:t>
            </a:r>
            <a:r>
              <a:rPr kumimoji="1" lang="ja-JP" altLang="en-US" sz="1600" smtClean="0"/>
              <a:t>はモニター</a:t>
            </a:r>
            <a:endParaRPr kumimoji="1" lang="en-US" altLang="ja-JP" sz="1600" smtClean="0"/>
          </a:p>
        </p:txBody>
      </p:sp>
      <p:pic>
        <p:nvPicPr>
          <p:cNvPr id="59" name="図 58"/>
          <p:cNvPicPr>
            <a:picLocks noChangeAspect="1"/>
          </p:cNvPicPr>
          <p:nvPr/>
        </p:nvPicPr>
        <p:blipFill>
          <a:blip r:embed="rId4"/>
          <a:stretch>
            <a:fillRect/>
          </a:stretch>
        </p:blipFill>
        <p:spPr>
          <a:xfrm rot="11611574">
            <a:off x="6959762" y="1992788"/>
            <a:ext cx="613726" cy="490275"/>
          </a:xfrm>
          <a:prstGeom prst="rect">
            <a:avLst/>
          </a:prstGeom>
        </p:spPr>
      </p:pic>
    </p:spTree>
    <p:extLst>
      <p:ext uri="{BB962C8B-B14F-4D97-AF65-F5344CB8AC3E}">
        <p14:creationId xmlns:p14="http://schemas.microsoft.com/office/powerpoint/2010/main" val="2682612100"/>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a:t>FRA</a:t>
            </a:r>
            <a:r>
              <a:rPr lang="ja-JP" altLang="en-US"/>
              <a:t>対応</a:t>
            </a:r>
            <a:r>
              <a:rPr lang="en-US" altLang="ja-JP"/>
              <a:t>AP</a:t>
            </a:r>
            <a:r>
              <a:rPr lang="ja-JP" altLang="en-US" smtClean="0"/>
              <a:t>の</a:t>
            </a:r>
            <a:r>
              <a:rPr lang="ja-JP" altLang="en-US"/>
              <a:t> </a:t>
            </a:r>
            <a:r>
              <a:rPr lang="en-US" altLang="ja-JP" smtClean="0"/>
              <a:t>Radio</a:t>
            </a:r>
            <a:r>
              <a:rPr lang="ja-JP" altLang="en-US" smtClean="0"/>
              <a:t> </a:t>
            </a:r>
            <a:r>
              <a:rPr lang="en-US" altLang="ja-JP" smtClean="0"/>
              <a:t>Slot</a:t>
            </a:r>
            <a:r>
              <a:rPr lang="ja-JP" altLang="en-US" smtClean="0"/>
              <a:t> </a:t>
            </a:r>
            <a:r>
              <a:rPr lang="en-US" altLang="ja-JP" smtClean="0"/>
              <a:t>0/Radio</a:t>
            </a:r>
            <a:r>
              <a:rPr lang="ja-JP" altLang="en-US" smtClean="0"/>
              <a:t> </a:t>
            </a:r>
            <a:r>
              <a:rPr lang="en-US" altLang="ja-JP" smtClean="0"/>
              <a:t>Slot</a:t>
            </a:r>
            <a:r>
              <a:rPr lang="ja-JP" altLang="en-US" smtClean="0"/>
              <a:t> </a:t>
            </a:r>
            <a:r>
              <a:rPr lang="en-US" altLang="ja-JP" smtClean="0"/>
              <a:t>1</a:t>
            </a:r>
            <a:endParaRPr kumimoji="1" lang="ja-JP" altLang="en-US"/>
          </a:p>
        </p:txBody>
      </p:sp>
      <p:pic>
        <p:nvPicPr>
          <p:cNvPr id="7" name="Picture 14" descr="KR0306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8522" y="3172560"/>
            <a:ext cx="2062727" cy="1650182"/>
          </a:xfrm>
          <a:prstGeom prst="rect">
            <a:avLst/>
          </a:prstGeom>
        </p:spPr>
      </p:pic>
      <p:pic>
        <p:nvPicPr>
          <p:cNvPr id="9" name="Picture 26"/>
          <p:cNvPicPr>
            <a:picLocks noChangeAspect="1"/>
          </p:cNvPicPr>
          <p:nvPr/>
        </p:nvPicPr>
        <p:blipFill>
          <a:blip r:embed="rId4"/>
          <a:stretch>
            <a:fillRect/>
          </a:stretch>
        </p:blipFill>
        <p:spPr>
          <a:xfrm>
            <a:off x="6688520" y="1396244"/>
            <a:ext cx="2062728" cy="1655385"/>
          </a:xfrm>
          <a:prstGeom prst="rect">
            <a:avLst/>
          </a:prstGeom>
        </p:spPr>
      </p:pic>
      <p:pic>
        <p:nvPicPr>
          <p:cNvPr id="1026" name="Picture 2" descr="http://www.cisco.com/c/dam/en/us/products/collateral/wireless/aironet-3800-series-access-points/datasheet-c78-736498.docx/_jcr_content/renditions/datasheet-c78-736498_0.jpg"/>
          <p:cNvPicPr>
            <a:picLocks noChangeAspect="1" noChangeArrowheads="1"/>
          </p:cNvPicPr>
          <p:nvPr/>
        </p:nvPicPr>
        <p:blipFill rotWithShape="1">
          <a:blip r:embed="rId5">
            <a:extLst>
              <a:ext uri="{28A0092B-C50C-407E-A947-70E740481C1C}">
                <a14:useLocalDpi xmlns:a14="http://schemas.microsoft.com/office/drawing/2010/main" val="0"/>
              </a:ext>
            </a:extLst>
          </a:blip>
          <a:srcRect l="54471"/>
          <a:stretch/>
        </p:blipFill>
        <p:spPr bwMode="auto">
          <a:xfrm rot="5400000">
            <a:off x="475434" y="1452154"/>
            <a:ext cx="1463093" cy="153240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3750288" y="1434729"/>
            <a:ext cx="957682" cy="400110"/>
          </a:xfrm>
          <a:prstGeom prst="rect">
            <a:avLst/>
          </a:prstGeom>
          <a:noFill/>
        </p:spPr>
        <p:txBody>
          <a:bodyPr wrap="square" rtlCol="0">
            <a:spAutoFit/>
          </a:bodyPr>
          <a:lstStyle/>
          <a:p>
            <a:pPr algn="ctr"/>
            <a:r>
              <a:rPr kumimoji="1" lang="en-US" altLang="ja-JP" sz="2000" b="1" smtClean="0">
                <a:solidFill>
                  <a:schemeClr val="accent1"/>
                </a:solidFill>
              </a:rPr>
              <a:t>XOR</a:t>
            </a:r>
            <a:endParaRPr kumimoji="1" lang="ja-JP" altLang="en-US" sz="2000" b="1">
              <a:solidFill>
                <a:schemeClr val="accent1"/>
              </a:solidFill>
            </a:endParaRPr>
          </a:p>
        </p:txBody>
      </p:sp>
      <p:sp>
        <p:nvSpPr>
          <p:cNvPr id="16" name="テキスト ボックス 15"/>
          <p:cNvSpPr txBox="1"/>
          <p:nvPr/>
        </p:nvSpPr>
        <p:spPr>
          <a:xfrm>
            <a:off x="3571941" y="2509753"/>
            <a:ext cx="1441494" cy="400110"/>
          </a:xfrm>
          <a:prstGeom prst="rect">
            <a:avLst/>
          </a:prstGeom>
          <a:noFill/>
        </p:spPr>
        <p:txBody>
          <a:bodyPr wrap="square" rtlCol="0">
            <a:spAutoFit/>
          </a:bodyPr>
          <a:lstStyle/>
          <a:p>
            <a:pPr algn="ctr"/>
            <a:r>
              <a:rPr kumimoji="1" lang="en-US" altLang="ja-JP" sz="2000" b="1" smtClean="0">
                <a:solidFill>
                  <a:schemeClr val="accent1"/>
                </a:solidFill>
              </a:rPr>
              <a:t>5GHz</a:t>
            </a:r>
            <a:r>
              <a:rPr kumimoji="1" lang="ja-JP" altLang="en-US" sz="2000" b="1" smtClean="0">
                <a:solidFill>
                  <a:schemeClr val="accent1"/>
                </a:solidFill>
              </a:rPr>
              <a:t>専用</a:t>
            </a:r>
            <a:endParaRPr kumimoji="1" lang="ja-JP" altLang="en-US" sz="2000" b="1">
              <a:solidFill>
                <a:schemeClr val="accent1"/>
              </a:solidFill>
            </a:endParaRPr>
          </a:p>
        </p:txBody>
      </p:sp>
      <p:cxnSp>
        <p:nvCxnSpPr>
          <p:cNvPr id="15" name="直線コネクタ 14"/>
          <p:cNvCxnSpPr/>
          <p:nvPr/>
        </p:nvCxnSpPr>
        <p:spPr>
          <a:xfrm>
            <a:off x="2485188" y="1656338"/>
            <a:ext cx="136740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2485188" y="2672725"/>
            <a:ext cx="111333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581621" y="1654560"/>
            <a:ext cx="14369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4935016" y="2679326"/>
            <a:ext cx="1155892" cy="1509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874684" y="1735949"/>
            <a:ext cx="1725854" cy="738664"/>
          </a:xfrm>
          <a:prstGeom prst="rect">
            <a:avLst/>
          </a:prstGeom>
          <a:noFill/>
        </p:spPr>
        <p:txBody>
          <a:bodyPr wrap="square" rtlCol="0">
            <a:spAutoFit/>
          </a:bodyPr>
          <a:lstStyle/>
          <a:p>
            <a:pPr marL="180975" indent="-180975">
              <a:buFont typeface="Arial" panose="020B0604020202020204" pitchFamily="34" charset="0"/>
              <a:buChar char="•"/>
            </a:pPr>
            <a:r>
              <a:rPr kumimoji="1" lang="en-US" altLang="ja-JP" sz="1400" smtClean="0"/>
              <a:t>2.4GHz</a:t>
            </a:r>
          </a:p>
          <a:p>
            <a:pPr marL="180975" indent="-180975">
              <a:buFont typeface="Arial" panose="020B0604020202020204" pitchFamily="34" charset="0"/>
              <a:buChar char="•"/>
            </a:pPr>
            <a:r>
              <a:rPr kumimoji="1" lang="en-US" altLang="ja-JP" sz="1400" smtClean="0"/>
              <a:t>5GHz</a:t>
            </a:r>
          </a:p>
          <a:p>
            <a:pPr marL="180975" indent="-180975">
              <a:buFont typeface="Arial" panose="020B0604020202020204" pitchFamily="34" charset="0"/>
              <a:buChar char="•"/>
            </a:pPr>
            <a:r>
              <a:rPr kumimoji="1" lang="ja-JP" altLang="en-US" sz="1400" smtClean="0"/>
              <a:t>モニター </a:t>
            </a:r>
            <a:r>
              <a:rPr kumimoji="1" lang="en-US" altLang="ja-JP" sz="1400" smtClean="0"/>
              <a:t>…</a:t>
            </a:r>
            <a:endParaRPr kumimoji="1" lang="ja-JP" altLang="en-US" sz="1400"/>
          </a:p>
        </p:txBody>
      </p:sp>
      <p:cxnSp>
        <p:nvCxnSpPr>
          <p:cNvPr id="39" name="直線コネクタ 38"/>
          <p:cNvCxnSpPr>
            <a:stCxn id="38" idx="2"/>
          </p:cNvCxnSpPr>
          <p:nvPr/>
        </p:nvCxnSpPr>
        <p:spPr>
          <a:xfrm flipH="1" flipV="1">
            <a:off x="2567940" y="4282440"/>
            <a:ext cx="94964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endCxn id="45" idx="1"/>
          </p:cNvCxnSpPr>
          <p:nvPr/>
        </p:nvCxnSpPr>
        <p:spPr>
          <a:xfrm flipV="1">
            <a:off x="5135383" y="3682761"/>
            <a:ext cx="720000" cy="3257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1847201" y="4097774"/>
            <a:ext cx="811265" cy="400110"/>
          </a:xfrm>
          <a:prstGeom prst="rect">
            <a:avLst/>
          </a:prstGeom>
          <a:noFill/>
        </p:spPr>
        <p:txBody>
          <a:bodyPr wrap="square" rtlCol="0">
            <a:spAutoFit/>
          </a:bodyPr>
          <a:lstStyle/>
          <a:p>
            <a:pPr algn="ctr"/>
            <a:r>
              <a:rPr kumimoji="1" lang="en-US" altLang="ja-JP" sz="2000" b="1" smtClean="0">
                <a:solidFill>
                  <a:schemeClr val="accent1"/>
                </a:solidFill>
              </a:rPr>
              <a:t>XOR</a:t>
            </a:r>
            <a:endParaRPr kumimoji="1" lang="ja-JP" altLang="en-US" sz="2000" b="1">
              <a:solidFill>
                <a:schemeClr val="accent1"/>
              </a:solidFill>
            </a:endParaRPr>
          </a:p>
        </p:txBody>
      </p:sp>
      <p:sp>
        <p:nvSpPr>
          <p:cNvPr id="45" name="テキスト ボックス 44"/>
          <p:cNvSpPr txBox="1"/>
          <p:nvPr/>
        </p:nvSpPr>
        <p:spPr>
          <a:xfrm>
            <a:off x="5855383" y="3482706"/>
            <a:ext cx="1383534" cy="400110"/>
          </a:xfrm>
          <a:prstGeom prst="rect">
            <a:avLst/>
          </a:prstGeom>
          <a:noFill/>
        </p:spPr>
        <p:txBody>
          <a:bodyPr wrap="square" rtlCol="0">
            <a:spAutoFit/>
          </a:bodyPr>
          <a:lstStyle/>
          <a:p>
            <a:r>
              <a:rPr kumimoji="1" lang="en-US" altLang="ja-JP" sz="2000" b="1" smtClean="0">
                <a:solidFill>
                  <a:schemeClr val="accent1"/>
                </a:solidFill>
              </a:rPr>
              <a:t>5GHz</a:t>
            </a:r>
            <a:r>
              <a:rPr kumimoji="1" lang="ja-JP" altLang="en-US" sz="2000" b="1" smtClean="0">
                <a:solidFill>
                  <a:schemeClr val="accent1"/>
                </a:solidFill>
              </a:rPr>
              <a:t>専用</a:t>
            </a:r>
            <a:endParaRPr kumimoji="1" lang="ja-JP" altLang="en-US" sz="2000" b="1">
              <a:solidFill>
                <a:schemeClr val="accent1"/>
              </a:solidFill>
            </a:endParaRPr>
          </a:p>
        </p:txBody>
      </p:sp>
      <p:sp>
        <p:nvSpPr>
          <p:cNvPr id="2" name="角丸四角形 1"/>
          <p:cNvSpPr/>
          <p:nvPr/>
        </p:nvSpPr>
        <p:spPr>
          <a:xfrm>
            <a:off x="1407485" y="2187784"/>
            <a:ext cx="838223" cy="218638"/>
          </a:xfrm>
          <a:prstGeom prst="roundRect">
            <a:avLst/>
          </a:prstGeom>
          <a:solidFill>
            <a:srgbClr val="36A4D7"/>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smtClean="0"/>
              <a:t>Slot</a:t>
            </a:r>
            <a:r>
              <a:rPr kumimoji="1" lang="ja-JP" altLang="en-US" sz="1600" smtClean="0"/>
              <a:t> </a:t>
            </a:r>
            <a:r>
              <a:rPr kumimoji="1" lang="en-US" altLang="ja-JP" sz="1600" smtClean="0"/>
              <a:t>1</a:t>
            </a:r>
            <a:endParaRPr kumimoji="1" lang="ja-JP" altLang="en-US" sz="1600" dirty="0" smtClean="0"/>
          </a:p>
        </p:txBody>
      </p:sp>
      <p:sp>
        <p:nvSpPr>
          <p:cNvPr id="32" name="角丸四角形 31"/>
          <p:cNvSpPr/>
          <p:nvPr/>
        </p:nvSpPr>
        <p:spPr>
          <a:xfrm>
            <a:off x="1406988" y="1908192"/>
            <a:ext cx="838223" cy="218638"/>
          </a:xfrm>
          <a:prstGeom prst="roundRect">
            <a:avLst/>
          </a:prstGeom>
          <a:solidFill>
            <a:srgbClr val="36A4D7"/>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smtClean="0"/>
              <a:t>Slot</a:t>
            </a:r>
            <a:r>
              <a:rPr kumimoji="1" lang="ja-JP" altLang="en-US" sz="1600" smtClean="0"/>
              <a:t> </a:t>
            </a:r>
            <a:r>
              <a:rPr kumimoji="1" lang="en-US" altLang="ja-JP" sz="1600" smtClean="0"/>
              <a:t>0</a:t>
            </a:r>
            <a:endParaRPr kumimoji="1" lang="ja-JP" altLang="en-US" sz="1600" dirty="0" smtClean="0"/>
          </a:p>
        </p:txBody>
      </p:sp>
      <p:cxnSp>
        <p:nvCxnSpPr>
          <p:cNvPr id="8" name="直線コネクタ 7"/>
          <p:cNvCxnSpPr/>
          <p:nvPr/>
        </p:nvCxnSpPr>
        <p:spPr>
          <a:xfrm flipV="1">
            <a:off x="2142200" y="1654560"/>
            <a:ext cx="342988" cy="36371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flipV="1">
            <a:off x="2140685" y="2307050"/>
            <a:ext cx="344503" cy="3653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円/楕円 9"/>
          <p:cNvSpPr>
            <a:spLocks noChangeAspect="1"/>
          </p:cNvSpPr>
          <p:nvPr/>
        </p:nvSpPr>
        <p:spPr>
          <a:xfrm>
            <a:off x="2070200" y="1945511"/>
            <a:ext cx="144000" cy="144000"/>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3" name="円/楕円 32"/>
          <p:cNvSpPr>
            <a:spLocks noChangeAspect="1"/>
          </p:cNvSpPr>
          <p:nvPr/>
        </p:nvSpPr>
        <p:spPr>
          <a:xfrm>
            <a:off x="2070200" y="2223937"/>
            <a:ext cx="144000" cy="144000"/>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5" name="角丸四角形 34"/>
          <p:cNvSpPr/>
          <p:nvPr/>
        </p:nvSpPr>
        <p:spPr>
          <a:xfrm>
            <a:off x="6293191" y="2228235"/>
            <a:ext cx="838223" cy="218638"/>
          </a:xfrm>
          <a:prstGeom prst="roundRect">
            <a:avLst/>
          </a:prstGeom>
          <a:solidFill>
            <a:srgbClr val="36A4D7"/>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1600" smtClean="0"/>
              <a:t>Slot</a:t>
            </a:r>
            <a:r>
              <a:rPr kumimoji="1" lang="ja-JP" altLang="en-US" sz="1600" smtClean="0"/>
              <a:t> </a:t>
            </a:r>
            <a:r>
              <a:rPr kumimoji="1" lang="en-US" altLang="ja-JP" sz="1600" smtClean="0"/>
              <a:t>1</a:t>
            </a:r>
            <a:endParaRPr kumimoji="1" lang="ja-JP" altLang="en-US" sz="1600" dirty="0" smtClean="0"/>
          </a:p>
        </p:txBody>
      </p:sp>
      <p:sp>
        <p:nvSpPr>
          <p:cNvPr id="36" name="角丸四角形 35"/>
          <p:cNvSpPr/>
          <p:nvPr/>
        </p:nvSpPr>
        <p:spPr>
          <a:xfrm>
            <a:off x="6292694" y="1948643"/>
            <a:ext cx="838223" cy="218638"/>
          </a:xfrm>
          <a:prstGeom prst="roundRect">
            <a:avLst/>
          </a:prstGeom>
          <a:solidFill>
            <a:srgbClr val="36A4D7"/>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1600" smtClean="0"/>
              <a:t>Slot</a:t>
            </a:r>
            <a:r>
              <a:rPr kumimoji="1" lang="ja-JP" altLang="en-US" sz="1600" smtClean="0"/>
              <a:t> </a:t>
            </a:r>
            <a:r>
              <a:rPr kumimoji="1" lang="en-US" altLang="ja-JP" sz="1600" smtClean="0"/>
              <a:t>0</a:t>
            </a:r>
            <a:endParaRPr kumimoji="1" lang="ja-JP" altLang="en-US" sz="1600" dirty="0" smtClean="0"/>
          </a:p>
        </p:txBody>
      </p:sp>
      <p:sp>
        <p:nvSpPr>
          <p:cNvPr id="37" name="円/楕円 36"/>
          <p:cNvSpPr>
            <a:spLocks noChangeAspect="1"/>
          </p:cNvSpPr>
          <p:nvPr/>
        </p:nvSpPr>
        <p:spPr>
          <a:xfrm>
            <a:off x="6341711" y="1985962"/>
            <a:ext cx="144000" cy="144000"/>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cxnSp>
        <p:nvCxnSpPr>
          <p:cNvPr id="41" name="直線コネクタ 40"/>
          <p:cNvCxnSpPr/>
          <p:nvPr/>
        </p:nvCxnSpPr>
        <p:spPr>
          <a:xfrm flipV="1">
            <a:off x="6090908" y="2316635"/>
            <a:ext cx="342988" cy="36371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flipV="1">
            <a:off x="6018588" y="1652168"/>
            <a:ext cx="344503" cy="36534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円/楕円 39"/>
          <p:cNvSpPr>
            <a:spLocks noChangeAspect="1"/>
          </p:cNvSpPr>
          <p:nvPr/>
        </p:nvSpPr>
        <p:spPr>
          <a:xfrm>
            <a:off x="6341711" y="2264388"/>
            <a:ext cx="144000" cy="144000"/>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8" name="角丸四角形 47"/>
          <p:cNvSpPr/>
          <p:nvPr/>
        </p:nvSpPr>
        <p:spPr>
          <a:xfrm>
            <a:off x="4453238" y="3899205"/>
            <a:ext cx="838223" cy="218638"/>
          </a:xfrm>
          <a:prstGeom prst="roundRect">
            <a:avLst/>
          </a:prstGeom>
          <a:solidFill>
            <a:srgbClr val="36A4D7"/>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smtClean="0"/>
              <a:t>Slot</a:t>
            </a:r>
            <a:r>
              <a:rPr kumimoji="1" lang="ja-JP" altLang="en-US" sz="1600" smtClean="0"/>
              <a:t> </a:t>
            </a:r>
            <a:r>
              <a:rPr kumimoji="1" lang="en-US" altLang="ja-JP" sz="1600" smtClean="0"/>
              <a:t>1</a:t>
            </a:r>
            <a:endParaRPr kumimoji="1" lang="ja-JP" altLang="en-US" sz="1600" dirty="0" smtClean="0"/>
          </a:p>
        </p:txBody>
      </p:sp>
      <p:sp>
        <p:nvSpPr>
          <p:cNvPr id="49" name="角丸四角形 48"/>
          <p:cNvSpPr/>
          <p:nvPr/>
        </p:nvSpPr>
        <p:spPr>
          <a:xfrm>
            <a:off x="3772287" y="4188563"/>
            <a:ext cx="838223" cy="218638"/>
          </a:xfrm>
          <a:prstGeom prst="roundRect">
            <a:avLst/>
          </a:prstGeom>
          <a:solidFill>
            <a:srgbClr val="36A4D7"/>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smtClean="0"/>
              <a:t>Slot</a:t>
            </a:r>
            <a:r>
              <a:rPr kumimoji="1" lang="ja-JP" altLang="en-US" sz="1600" smtClean="0"/>
              <a:t> </a:t>
            </a:r>
            <a:r>
              <a:rPr kumimoji="1" lang="en-US" altLang="ja-JP" sz="1600" smtClean="0"/>
              <a:t>0</a:t>
            </a:r>
            <a:endParaRPr kumimoji="1" lang="ja-JP" altLang="en-US" sz="1600" dirty="0" smtClean="0"/>
          </a:p>
        </p:txBody>
      </p:sp>
      <p:sp>
        <p:nvSpPr>
          <p:cNvPr id="50" name="円/楕円 49"/>
          <p:cNvSpPr>
            <a:spLocks noChangeAspect="1"/>
          </p:cNvSpPr>
          <p:nvPr/>
        </p:nvSpPr>
        <p:spPr>
          <a:xfrm>
            <a:off x="5129893" y="3937037"/>
            <a:ext cx="144000" cy="144000"/>
          </a:xfrm>
          <a:prstGeom prst="ellipse">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8" name="円/楕円 37"/>
          <p:cNvSpPr/>
          <p:nvPr/>
        </p:nvSpPr>
        <p:spPr>
          <a:xfrm>
            <a:off x="3517581" y="4171882"/>
            <a:ext cx="252000" cy="252000"/>
          </a:xfrm>
          <a:prstGeom prst="ellipse">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8" name="テキスト ボックス 17"/>
          <p:cNvSpPr txBox="1"/>
          <p:nvPr/>
        </p:nvSpPr>
        <p:spPr>
          <a:xfrm>
            <a:off x="772511" y="988445"/>
            <a:ext cx="952772" cy="369332"/>
          </a:xfrm>
          <a:prstGeom prst="rect">
            <a:avLst/>
          </a:prstGeom>
          <a:solidFill>
            <a:schemeClr val="accent1"/>
          </a:solidFill>
        </p:spPr>
        <p:txBody>
          <a:bodyPr wrap="square" rtlCol="0">
            <a:spAutoFit/>
          </a:bodyPr>
          <a:lstStyle/>
          <a:p>
            <a:pPr algn="ctr"/>
            <a:r>
              <a:rPr kumimoji="1" lang="en-US" altLang="ja-JP" smtClean="0">
                <a:solidFill>
                  <a:schemeClr val="bg1"/>
                </a:solidFill>
              </a:rPr>
              <a:t>I</a:t>
            </a:r>
            <a:r>
              <a:rPr kumimoji="1" lang="ja-JP" altLang="en-US" smtClean="0">
                <a:solidFill>
                  <a:schemeClr val="bg1"/>
                </a:solidFill>
              </a:rPr>
              <a:t>型番</a:t>
            </a:r>
            <a:endParaRPr kumimoji="1" lang="ja-JP" altLang="en-US">
              <a:solidFill>
                <a:schemeClr val="bg1"/>
              </a:solidFill>
            </a:endParaRPr>
          </a:p>
        </p:txBody>
      </p:sp>
      <p:sp>
        <p:nvSpPr>
          <p:cNvPr id="51" name="テキスト ボックス 50"/>
          <p:cNvSpPr txBox="1"/>
          <p:nvPr/>
        </p:nvSpPr>
        <p:spPr>
          <a:xfrm>
            <a:off x="7130917" y="984224"/>
            <a:ext cx="952772" cy="369332"/>
          </a:xfrm>
          <a:prstGeom prst="rect">
            <a:avLst/>
          </a:prstGeom>
          <a:solidFill>
            <a:schemeClr val="accent1"/>
          </a:solidFill>
        </p:spPr>
        <p:txBody>
          <a:bodyPr wrap="square" rtlCol="0">
            <a:spAutoFit/>
          </a:bodyPr>
          <a:lstStyle/>
          <a:p>
            <a:pPr algn="ctr"/>
            <a:r>
              <a:rPr kumimoji="1" lang="en-US" altLang="ja-JP" smtClean="0">
                <a:solidFill>
                  <a:schemeClr val="bg1"/>
                </a:solidFill>
              </a:rPr>
              <a:t>E</a:t>
            </a:r>
            <a:r>
              <a:rPr kumimoji="1" lang="ja-JP" altLang="en-US" smtClean="0">
                <a:solidFill>
                  <a:schemeClr val="bg1"/>
                </a:solidFill>
              </a:rPr>
              <a:t>型番</a:t>
            </a:r>
            <a:endParaRPr kumimoji="1" lang="ja-JP" altLang="en-US">
              <a:solidFill>
                <a:schemeClr val="bg1"/>
              </a:solidFill>
            </a:endParaRPr>
          </a:p>
        </p:txBody>
      </p:sp>
      <p:sp>
        <p:nvSpPr>
          <p:cNvPr id="52" name="テキスト ボックス 51"/>
          <p:cNvSpPr txBox="1"/>
          <p:nvPr/>
        </p:nvSpPr>
        <p:spPr>
          <a:xfrm>
            <a:off x="2507282" y="3024190"/>
            <a:ext cx="3583626" cy="400110"/>
          </a:xfrm>
          <a:prstGeom prst="rect">
            <a:avLst/>
          </a:prstGeom>
          <a:noFill/>
        </p:spPr>
        <p:txBody>
          <a:bodyPr wrap="square" rtlCol="0">
            <a:spAutoFit/>
          </a:bodyPr>
          <a:lstStyle/>
          <a:p>
            <a:r>
              <a:rPr kumimoji="1" lang="en-US" altLang="ja-JP" sz="2000" smtClean="0">
                <a:solidFill>
                  <a:schemeClr val="accent6"/>
                </a:solidFill>
              </a:rPr>
              <a:t>E</a:t>
            </a:r>
            <a:r>
              <a:rPr kumimoji="1" lang="ja-JP" altLang="en-US" sz="2000" smtClean="0">
                <a:solidFill>
                  <a:schemeClr val="accent6"/>
                </a:solidFill>
              </a:rPr>
              <a:t>型番 </a:t>
            </a:r>
            <a:r>
              <a:rPr kumimoji="1" lang="en-US" altLang="ja-JP" sz="2000" smtClean="0">
                <a:solidFill>
                  <a:schemeClr val="accent6"/>
                </a:solidFill>
              </a:rPr>
              <a:t>+</a:t>
            </a:r>
            <a:r>
              <a:rPr kumimoji="1" lang="ja-JP" altLang="en-US" sz="2000" smtClean="0">
                <a:solidFill>
                  <a:schemeClr val="accent6"/>
                </a:solidFill>
              </a:rPr>
              <a:t> スマートアンテナ利用</a:t>
            </a:r>
            <a:endParaRPr kumimoji="1" lang="ja-JP" altLang="en-US" sz="2000">
              <a:solidFill>
                <a:schemeClr val="accent6"/>
              </a:solidFill>
            </a:endParaRPr>
          </a:p>
        </p:txBody>
      </p:sp>
      <p:sp>
        <p:nvSpPr>
          <p:cNvPr id="42" name="テキスト ボックス 41"/>
          <p:cNvSpPr txBox="1"/>
          <p:nvPr/>
        </p:nvSpPr>
        <p:spPr>
          <a:xfrm>
            <a:off x="5855598" y="3882816"/>
            <a:ext cx="2766637" cy="584775"/>
          </a:xfrm>
          <a:prstGeom prst="rect">
            <a:avLst/>
          </a:prstGeom>
          <a:noFill/>
        </p:spPr>
        <p:txBody>
          <a:bodyPr wrap="square" rtlCol="0">
            <a:spAutoFit/>
          </a:bodyPr>
          <a:lstStyle/>
          <a:p>
            <a:r>
              <a:rPr kumimoji="1" lang="ja-JP" altLang="en-US" sz="1600"/>
              <a:t>外付け</a:t>
            </a:r>
            <a:r>
              <a:rPr kumimoji="1" lang="ja-JP" altLang="en-US" sz="1600" smtClean="0"/>
              <a:t>アンテナを利用すると本体は</a:t>
            </a:r>
            <a:r>
              <a:rPr kumimoji="1" lang="en-US" altLang="ja-JP" sz="1600" smtClean="0"/>
              <a:t>5GHz</a:t>
            </a:r>
            <a:r>
              <a:rPr kumimoji="1" lang="ja-JP" altLang="en-US" sz="1600" smtClean="0"/>
              <a:t>専用</a:t>
            </a:r>
            <a:r>
              <a:rPr kumimoji="1" lang="ja-JP" altLang="en-US" sz="1600"/>
              <a:t>となります。</a:t>
            </a:r>
          </a:p>
        </p:txBody>
      </p:sp>
    </p:spTree>
    <p:extLst>
      <p:ext uri="{BB962C8B-B14F-4D97-AF65-F5344CB8AC3E}">
        <p14:creationId xmlns:p14="http://schemas.microsoft.com/office/powerpoint/2010/main" val="33287467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fade">
                                      <p:cBhvr>
                                        <p:cTn id="27" dur="500"/>
                                        <p:tgtEl>
                                          <p:spTgt spid="27">
                                            <p:txEl>
                                              <p:p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fade">
                                      <p:cBhvr>
                                        <p:cTn id="31" dur="500"/>
                                        <p:tgtEl>
                                          <p:spTgt spid="2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par>
                          <p:cTn id="54" fill="hold">
                            <p:stCondLst>
                              <p:cond delay="500"/>
                            </p:stCondLst>
                            <p:childTnLst>
                              <p:par>
                                <p:cTn id="55" presetID="22" presetClass="entr" presetSubtype="2" fill="hold"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right)">
                                      <p:cBhvr>
                                        <p:cTn id="57" dur="500"/>
                                        <p:tgtEl>
                                          <p:spTgt spid="46"/>
                                        </p:tgtEl>
                                      </p:cBhvr>
                                    </p:animEffect>
                                  </p:childTnLst>
                                </p:cTn>
                              </p:par>
                            </p:childTnLst>
                          </p:cTn>
                        </p:par>
                        <p:par>
                          <p:cTn id="58" fill="hold">
                            <p:stCondLst>
                              <p:cond delay="1000"/>
                            </p:stCondLst>
                            <p:childTnLst>
                              <p:par>
                                <p:cTn id="59" presetID="22" presetClass="entr" presetSubtype="2"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right)">
                                      <p:cBhvr>
                                        <p:cTn id="61" dur="500"/>
                                        <p:tgtEl>
                                          <p:spTgt spid="25"/>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right)">
                                      <p:cBhvr>
                                        <p:cTn id="69" dur="500"/>
                                        <p:tgtEl>
                                          <p:spTgt spid="41"/>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right)">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500"/>
                                        <p:tgtEl>
                                          <p:spTgt spid="52"/>
                                        </p:tgtEl>
                                      </p:cBhvr>
                                    </p:animEffect>
                                  </p:childTnLst>
                                </p:cTn>
                              </p:par>
                              <p:par>
                                <p:cTn id="79" presetID="10" presetClass="entr" presetSubtype="0"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500"/>
                                        <p:tgtEl>
                                          <p:spTgt spid="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fade">
                                      <p:cBhvr>
                                        <p:cTn id="86" dur="500"/>
                                        <p:tgtEl>
                                          <p:spTgt spid="48"/>
                                        </p:tgtEl>
                                      </p:cBhvr>
                                    </p:animEffec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500"/>
                                        <p:tgtEl>
                                          <p:spTgt spid="50"/>
                                        </p:tgtEl>
                                      </p:cBhvr>
                                    </p:animEffect>
                                  </p:childTnLst>
                                </p:cTn>
                              </p:par>
                            </p:childTnLst>
                          </p:cTn>
                        </p:par>
                        <p:par>
                          <p:cTn id="91" fill="hold">
                            <p:stCondLst>
                              <p:cond delay="1000"/>
                            </p:stCondLst>
                            <p:childTnLst>
                              <p:par>
                                <p:cTn id="92" presetID="22" presetClass="entr" presetSubtype="8" fill="hold"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ipe(left)">
                                      <p:cBhvr>
                                        <p:cTn id="94" dur="500"/>
                                        <p:tgtEl>
                                          <p:spTgt spid="43"/>
                                        </p:tgtEl>
                                      </p:cBhvr>
                                    </p:animEffect>
                                  </p:childTnLst>
                                </p:cTn>
                              </p:par>
                            </p:childTnLst>
                          </p:cTn>
                        </p:par>
                        <p:par>
                          <p:cTn id="95" fill="hold">
                            <p:stCondLst>
                              <p:cond delay="1500"/>
                            </p:stCondLst>
                            <p:childTnLst>
                              <p:par>
                                <p:cTn id="96" presetID="10" presetClass="entr" presetSubtype="0" fill="hold" grpId="0" nodeType="after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2"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right)">
                                      <p:cBhvr>
                                        <p:cTn id="112" dur="500"/>
                                        <p:tgtEl>
                                          <p:spTgt spid="39"/>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44" grpId="0"/>
      <p:bldP spid="45" grpId="0"/>
      <p:bldP spid="10" grpId="0" animBg="1"/>
      <p:bldP spid="33" grpId="0" animBg="1"/>
      <p:bldP spid="37" grpId="0" animBg="1"/>
      <p:bldP spid="40" grpId="0" animBg="1"/>
      <p:bldP spid="48" grpId="0" animBg="1"/>
      <p:bldP spid="49" grpId="0" animBg="1"/>
      <p:bldP spid="50" grpId="0" animBg="1"/>
      <p:bldP spid="38" grpId="0" animBg="1"/>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2"/>
          <p:cNvSpPr>
            <a:spLocks noChangeAspect="1"/>
          </p:cNvSpPr>
          <p:nvPr/>
        </p:nvSpPr>
        <p:spPr>
          <a:xfrm>
            <a:off x="437766" y="2546680"/>
            <a:ext cx="2029164" cy="202916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Oval 14"/>
          <p:cNvSpPr>
            <a:spLocks noChangeAspect="1"/>
          </p:cNvSpPr>
          <p:nvPr/>
        </p:nvSpPr>
        <p:spPr>
          <a:xfrm>
            <a:off x="828236" y="2937150"/>
            <a:ext cx="1248224" cy="124822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riangle 18"/>
          <p:cNvSpPr/>
          <p:nvPr/>
        </p:nvSpPr>
        <p:spPr>
          <a:xfrm>
            <a:off x="437766" y="1412290"/>
            <a:ext cx="2029163" cy="1023440"/>
          </a:xfrm>
          <a:prstGeom prst="triangl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タイトル 2"/>
          <p:cNvSpPr>
            <a:spLocks noGrp="1"/>
          </p:cNvSpPr>
          <p:nvPr>
            <p:ph type="title"/>
          </p:nvPr>
        </p:nvSpPr>
        <p:spPr/>
        <p:txBody>
          <a:bodyPr/>
          <a:lstStyle/>
          <a:p>
            <a:r>
              <a:rPr lang="ja-JP" altLang="en-US" smtClean="0"/>
              <a:t>マクロとマイクロ </a:t>
            </a:r>
            <a:r>
              <a:rPr lang="en-US" altLang="ja-JP" smtClean="0"/>
              <a:t>: I</a:t>
            </a:r>
            <a:r>
              <a:rPr lang="ja-JP" altLang="en-US" smtClean="0"/>
              <a:t>型番の </a:t>
            </a:r>
            <a:r>
              <a:rPr lang="en-US" altLang="ja-JP" smtClean="0"/>
              <a:t>5GHz</a:t>
            </a:r>
            <a:r>
              <a:rPr lang="ja-JP" altLang="en-US" smtClean="0"/>
              <a:t>の特異な実装</a:t>
            </a:r>
            <a:endParaRPr lang="ja-JP" altLang="en-US"/>
          </a:p>
        </p:txBody>
      </p:sp>
      <p:sp>
        <p:nvSpPr>
          <p:cNvPr id="17" name="TextBox 5"/>
          <p:cNvSpPr txBox="1"/>
          <p:nvPr/>
        </p:nvSpPr>
        <p:spPr>
          <a:xfrm>
            <a:off x="2857400" y="4100027"/>
            <a:ext cx="4022534" cy="646331"/>
          </a:xfrm>
          <a:prstGeom prst="rect">
            <a:avLst/>
          </a:prstGeom>
          <a:noFill/>
        </p:spPr>
        <p:txBody>
          <a:bodyPr wrap="square" rtlCol="0">
            <a:spAutoFit/>
          </a:bodyPr>
          <a:lstStyle/>
          <a:p>
            <a:pPr marL="285750" indent="-285750">
              <a:buFont typeface="Wingdings" charset="2"/>
              <a:buChar char="ü"/>
            </a:pPr>
            <a:r>
              <a:rPr lang="ja-JP" altLang="en-US" smtClean="0">
                <a:solidFill>
                  <a:schemeClr val="bg2"/>
                </a:solidFill>
              </a:rPr>
              <a:t>端末密度に</a:t>
            </a:r>
            <a:r>
              <a:rPr lang="en-US" altLang="ja-JP" smtClean="0">
                <a:solidFill>
                  <a:schemeClr val="bg2"/>
                </a:solidFill>
              </a:rPr>
              <a:t>2</a:t>
            </a:r>
            <a:r>
              <a:rPr lang="ja-JP" altLang="en-US" smtClean="0">
                <a:solidFill>
                  <a:schemeClr val="bg2"/>
                </a:solidFill>
              </a:rPr>
              <a:t>倍の対応</a:t>
            </a:r>
            <a:endParaRPr lang="en-US" altLang="ja-JP" dirty="0" smtClean="0">
              <a:solidFill>
                <a:schemeClr val="bg2"/>
              </a:solidFill>
            </a:endParaRPr>
          </a:p>
          <a:p>
            <a:pPr marL="285750" indent="-285750">
              <a:buFont typeface="Wingdings" charset="2"/>
              <a:buChar char="ü"/>
            </a:pPr>
            <a:r>
              <a:rPr lang="ja-JP" altLang="en-US" dirty="0" smtClean="0">
                <a:solidFill>
                  <a:schemeClr val="bg2"/>
                </a:solidFill>
              </a:rPr>
              <a:t>高密度端末環境対策</a:t>
            </a:r>
            <a:r>
              <a:rPr lang="ja-JP" altLang="en-US" smtClean="0">
                <a:solidFill>
                  <a:schemeClr val="bg2"/>
                </a:solidFill>
              </a:rPr>
              <a:t>の決定版</a:t>
            </a:r>
            <a:endParaRPr lang="en-US" dirty="0">
              <a:solidFill>
                <a:schemeClr val="bg2"/>
              </a:solidFill>
            </a:endParaRPr>
          </a:p>
        </p:txBody>
      </p:sp>
      <p:sp>
        <p:nvSpPr>
          <p:cNvPr id="18" name="Triangle 20"/>
          <p:cNvSpPr/>
          <p:nvPr/>
        </p:nvSpPr>
        <p:spPr>
          <a:xfrm>
            <a:off x="828235" y="1412290"/>
            <a:ext cx="1248223" cy="1023440"/>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16"/>
          <p:cNvGrpSpPr>
            <a:grpSpLocks noChangeAspect="1"/>
          </p:cNvGrpSpPr>
          <p:nvPr/>
        </p:nvGrpSpPr>
        <p:grpSpPr>
          <a:xfrm>
            <a:off x="1070516" y="1325311"/>
            <a:ext cx="796072" cy="233465"/>
            <a:chOff x="2465480" y="1382345"/>
            <a:chExt cx="1234620" cy="362079"/>
          </a:xfrm>
        </p:grpSpPr>
        <p:pic>
          <p:nvPicPr>
            <p:cNvPr id="5" name="Picture 18"/>
            <p:cNvPicPr>
              <a:picLocks noChangeAspect="1"/>
            </p:cNvPicPr>
            <p:nvPr/>
          </p:nvPicPr>
          <p:blipFill rotWithShape="1">
            <a:blip r:embed="rId2">
              <a:extLst>
                <a:ext uri="{28A0092B-C50C-407E-A947-70E740481C1C}">
                  <a14:useLocalDpi xmlns:a14="http://schemas.microsoft.com/office/drawing/2010/main" val="0"/>
                </a:ext>
              </a:extLst>
            </a:blip>
            <a:srcRect t="32037" b="31304"/>
            <a:stretch/>
          </p:blipFill>
          <p:spPr>
            <a:xfrm flipV="1">
              <a:off x="2465480" y="1382345"/>
              <a:ext cx="1234620" cy="362079"/>
            </a:xfrm>
            <a:prstGeom prst="rect">
              <a:avLst/>
            </a:prstGeom>
          </p:spPr>
        </p:pic>
        <p:sp>
          <p:nvSpPr>
            <p:cNvPr id="6" name="Rectangle 19"/>
            <p:cNvSpPr/>
            <p:nvPr/>
          </p:nvSpPr>
          <p:spPr>
            <a:xfrm>
              <a:off x="2555020" y="1478967"/>
              <a:ext cx="1050131" cy="14873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pic>
        <p:nvPicPr>
          <p:cNvPr id="21" name="図 20"/>
          <p:cNvPicPr>
            <a:picLocks noChangeAspect="1"/>
          </p:cNvPicPr>
          <p:nvPr/>
        </p:nvPicPr>
        <p:blipFill rotWithShape="1">
          <a:blip r:embed="rId3">
            <a:extLst>
              <a:ext uri="{28A0092B-C50C-407E-A947-70E740481C1C}">
                <a14:useLocalDpi xmlns:a14="http://schemas.microsoft.com/office/drawing/2010/main" val="0"/>
              </a:ext>
            </a:extLst>
          </a:blip>
          <a:srcRect l="14430" t="5862" r="14698" b="6387"/>
          <a:stretch/>
        </p:blipFill>
        <p:spPr>
          <a:xfrm>
            <a:off x="1209391" y="3289938"/>
            <a:ext cx="514834" cy="509958"/>
          </a:xfrm>
          <a:prstGeom prst="rect">
            <a:avLst/>
          </a:prstGeom>
        </p:spPr>
      </p:pic>
      <p:grpSp>
        <p:nvGrpSpPr>
          <p:cNvPr id="26" name="グループ化 25"/>
          <p:cNvGrpSpPr/>
          <p:nvPr/>
        </p:nvGrpSpPr>
        <p:grpSpPr>
          <a:xfrm>
            <a:off x="828236" y="2447343"/>
            <a:ext cx="1248223" cy="1142751"/>
            <a:chOff x="3793370" y="42958"/>
            <a:chExt cx="152400" cy="589144"/>
          </a:xfrm>
        </p:grpSpPr>
        <p:cxnSp>
          <p:nvCxnSpPr>
            <p:cNvPr id="24" name="直線コネクタ 23"/>
            <p:cNvCxnSpPr/>
            <p:nvPr/>
          </p:nvCxnSpPr>
          <p:spPr>
            <a:xfrm flipH="1">
              <a:off x="3793370" y="42958"/>
              <a:ext cx="0" cy="589144"/>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3945770" y="42958"/>
              <a:ext cx="0" cy="589144"/>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グループ化 26"/>
          <p:cNvGrpSpPr/>
          <p:nvPr/>
        </p:nvGrpSpPr>
        <p:grpSpPr>
          <a:xfrm>
            <a:off x="437766" y="2435730"/>
            <a:ext cx="2029163" cy="1142751"/>
            <a:chOff x="3793370" y="42958"/>
            <a:chExt cx="152400" cy="589144"/>
          </a:xfrm>
        </p:grpSpPr>
        <p:cxnSp>
          <p:nvCxnSpPr>
            <p:cNvPr id="28" name="直線コネクタ 27"/>
            <p:cNvCxnSpPr/>
            <p:nvPr/>
          </p:nvCxnSpPr>
          <p:spPr>
            <a:xfrm flipH="1">
              <a:off x="3793370" y="42958"/>
              <a:ext cx="0" cy="589144"/>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3945770" y="42958"/>
              <a:ext cx="0" cy="589144"/>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31" name="正方形/長方形 30"/>
          <p:cNvSpPr/>
          <p:nvPr/>
        </p:nvSpPr>
        <p:spPr>
          <a:xfrm>
            <a:off x="2524664" y="1347788"/>
            <a:ext cx="6260562" cy="2800767"/>
          </a:xfrm>
          <a:prstGeom prst="rect">
            <a:avLst/>
          </a:prstGeom>
        </p:spPr>
        <p:txBody>
          <a:bodyPr wrap="square">
            <a:spAutoFit/>
          </a:bodyPr>
          <a:lstStyle/>
          <a:p>
            <a:pPr marL="285750" indent="-285750">
              <a:buFont typeface="Arial" panose="020B0604020202020204" pitchFamily="34" charset="0"/>
              <a:buChar char="•"/>
            </a:pPr>
            <a:r>
              <a:rPr lang="en-US" altLang="ja-JP" sz="1600" smtClean="0"/>
              <a:t>1</a:t>
            </a:r>
            <a:r>
              <a:rPr lang="ja-JP" altLang="en-US" sz="1600" smtClean="0"/>
              <a:t>つの</a:t>
            </a:r>
            <a:r>
              <a:rPr lang="en-US" altLang="ja-JP" sz="1600" smtClean="0"/>
              <a:t>AP</a:t>
            </a:r>
            <a:r>
              <a:rPr lang="ja-JP" altLang="en-US" sz="1600" smtClean="0"/>
              <a:t>に特性の異なる</a:t>
            </a:r>
            <a:r>
              <a:rPr lang="en-US" altLang="ja-JP" sz="1600" smtClean="0"/>
              <a:t>2</a:t>
            </a:r>
            <a:r>
              <a:rPr lang="ja-JP" altLang="en-US" sz="1600" smtClean="0"/>
              <a:t>つのアンテナを実装</a:t>
            </a:r>
            <a:endParaRPr lang="en-US" altLang="ja-JP" sz="1600" smtClean="0"/>
          </a:p>
          <a:p>
            <a:pPr marL="285750" indent="-285750">
              <a:buFont typeface="Arial" panose="020B0604020202020204" pitchFamily="34" charset="0"/>
              <a:buChar char="•"/>
            </a:pPr>
            <a:r>
              <a:rPr lang="en-US" altLang="ja-JP" sz="1600" smtClean="0"/>
              <a:t>5GHz</a:t>
            </a:r>
            <a:r>
              <a:rPr lang="ja-JP" altLang="en-US" sz="1600" smtClean="0"/>
              <a:t>内で、</a:t>
            </a:r>
            <a:r>
              <a:rPr lang="en-US" altLang="ja-JP" sz="1600" smtClean="0"/>
              <a:t>2</a:t>
            </a:r>
            <a:r>
              <a:rPr lang="ja-JP" altLang="en-US" sz="1600" smtClean="0"/>
              <a:t>チャンネルを同時に使用可能</a:t>
            </a:r>
            <a:endParaRPr lang="en-US" altLang="ja-JP" sz="1600" smtClean="0"/>
          </a:p>
          <a:p>
            <a:pPr marL="285750" indent="-285750">
              <a:buFont typeface="Arial" panose="020B0604020202020204" pitchFamily="34" charset="0"/>
              <a:buChar char="•"/>
            </a:pPr>
            <a:r>
              <a:rPr lang="ja-JP" altLang="en-US" sz="1600" b="1" smtClean="0">
                <a:solidFill>
                  <a:schemeClr val="accent1"/>
                </a:solidFill>
              </a:rPr>
              <a:t>マクロ・ラジオ</a:t>
            </a:r>
            <a:r>
              <a:rPr lang="en-US" altLang="ja-JP" sz="1600" b="1">
                <a:solidFill>
                  <a:schemeClr val="accent1"/>
                </a:solidFill>
              </a:rPr>
              <a:t>(</a:t>
            </a:r>
            <a:r>
              <a:rPr lang="ja-JP" altLang="en-US" sz="1600" b="1">
                <a:solidFill>
                  <a:schemeClr val="accent1"/>
                </a:solidFill>
              </a:rPr>
              <a:t>通常のアンテナ</a:t>
            </a:r>
            <a:r>
              <a:rPr lang="en-US" altLang="ja-JP" sz="1600" b="1" smtClean="0">
                <a:solidFill>
                  <a:schemeClr val="accent1"/>
                </a:solidFill>
              </a:rPr>
              <a:t>)</a:t>
            </a:r>
          </a:p>
          <a:p>
            <a:pPr marL="742950" lvl="1" indent="-285750">
              <a:buFont typeface="Arial" panose="020B0604020202020204" pitchFamily="34" charset="0"/>
              <a:buChar char="•"/>
            </a:pPr>
            <a:r>
              <a:rPr lang="ja-JP" altLang="en-US" sz="1600" smtClean="0"/>
              <a:t>今</a:t>
            </a:r>
            <a:r>
              <a:rPr lang="ja-JP" altLang="en-US" sz="1600"/>
              <a:t>までのアンテナ</a:t>
            </a:r>
            <a:endParaRPr lang="en-US" altLang="ja-JP" sz="1600"/>
          </a:p>
          <a:p>
            <a:pPr marL="742950" lvl="1" indent="-285750">
              <a:buFont typeface="Arial" charset="0"/>
              <a:buChar char="•"/>
            </a:pPr>
            <a:r>
              <a:rPr lang="ja-JP" altLang="en-US" sz="1600"/>
              <a:t>既存規格のクライアントが接続</a:t>
            </a:r>
            <a:endParaRPr lang="en-US" altLang="ja-JP" sz="1600"/>
          </a:p>
          <a:p>
            <a:pPr marL="285750" indent="-285750">
              <a:buFont typeface="Arial" charset="0"/>
              <a:buChar char="•"/>
            </a:pPr>
            <a:r>
              <a:rPr lang="ja-JP" altLang="en-US" sz="1600" b="1" smtClean="0">
                <a:solidFill>
                  <a:schemeClr val="accent1"/>
                </a:solidFill>
              </a:rPr>
              <a:t>マイクロ</a:t>
            </a:r>
            <a:r>
              <a:rPr lang="ja-JP" altLang="en-US" sz="1600" b="1">
                <a:solidFill>
                  <a:schemeClr val="accent1"/>
                </a:solidFill>
              </a:rPr>
              <a:t>・</a:t>
            </a:r>
            <a:r>
              <a:rPr lang="ja-JP" altLang="en-US" sz="1600" b="1" smtClean="0">
                <a:solidFill>
                  <a:schemeClr val="accent1"/>
                </a:solidFill>
              </a:rPr>
              <a:t>ラジオ</a:t>
            </a:r>
            <a:endParaRPr lang="en-US" altLang="ja-JP" sz="1600" b="1" smtClean="0">
              <a:solidFill>
                <a:schemeClr val="accent1"/>
              </a:solidFill>
            </a:endParaRPr>
          </a:p>
          <a:p>
            <a:pPr marL="742950" lvl="1" indent="-285750">
              <a:buFont typeface="Arial" charset="0"/>
              <a:buChar char="•"/>
            </a:pPr>
            <a:r>
              <a:rPr lang="ja-JP" altLang="en-US" sz="1600" smtClean="0"/>
              <a:t>狭いエリアに絞ったアンテナ</a:t>
            </a:r>
            <a:endParaRPr lang="en-US" altLang="ja-JP" sz="1600" smtClean="0"/>
          </a:p>
          <a:p>
            <a:pPr marL="742950" lvl="1" indent="-285750">
              <a:buFont typeface="Arial" charset="0"/>
              <a:buChar char="•"/>
            </a:pPr>
            <a:r>
              <a:rPr lang="en-US" altLang="ja-JP" sz="1600" smtClean="0"/>
              <a:t>AP </a:t>
            </a:r>
            <a:r>
              <a:rPr lang="ja-JP" altLang="en-US" sz="1600"/>
              <a:t>に近い </a:t>
            </a:r>
            <a:r>
              <a:rPr lang="en-US" altLang="ja-JP" sz="1600"/>
              <a:t>(RSSI</a:t>
            </a:r>
            <a:r>
              <a:rPr lang="ja-JP" altLang="en-US" sz="1600"/>
              <a:t>の高い</a:t>
            </a:r>
            <a:r>
              <a:rPr lang="en-US" altLang="ja-JP" sz="1600"/>
              <a:t>)</a:t>
            </a:r>
            <a:r>
              <a:rPr lang="ja-JP" altLang="en-US" sz="1600"/>
              <a:t> </a:t>
            </a:r>
            <a:r>
              <a:rPr lang="en-US" altLang="ja-JP" sz="1600" smtClean="0">
                <a:solidFill>
                  <a:srgbClr val="676767"/>
                </a:solidFill>
              </a:rPr>
              <a:t>802.11ac</a:t>
            </a:r>
            <a:r>
              <a:rPr lang="ja-JP" altLang="en-US" sz="1600" smtClean="0"/>
              <a:t>クライアントへデータレートの高いパフォーマンスを提供</a:t>
            </a:r>
          </a:p>
          <a:p>
            <a:pPr marL="742950" lvl="1" indent="-285750">
              <a:buFont typeface="Arial" charset="0"/>
              <a:buChar char="•"/>
            </a:pPr>
            <a:r>
              <a:rPr lang="ja-JP" altLang="ja-JP" sz="1600" smtClean="0"/>
              <a:t>優れた速度とパフォーマンス</a:t>
            </a:r>
            <a:endParaRPr lang="en-US" altLang="ja-JP" sz="1600">
              <a:solidFill>
                <a:srgbClr val="676767"/>
              </a:solidFill>
            </a:endParaRPr>
          </a:p>
          <a:p>
            <a:pPr marL="285750" indent="-285750">
              <a:buFont typeface="Arial" charset="0"/>
              <a:buChar char="•"/>
            </a:pPr>
            <a:r>
              <a:rPr lang="ja-JP" altLang="en-US" sz="1600">
                <a:solidFill>
                  <a:srgbClr val="676767"/>
                </a:solidFill>
              </a:rPr>
              <a:t>自動的なセル間のクライアントの移行 </a:t>
            </a:r>
            <a:r>
              <a:rPr lang="en-US" altLang="ja-JP" sz="1600">
                <a:solidFill>
                  <a:srgbClr val="676767"/>
                </a:solidFill>
              </a:rPr>
              <a:t>(</a:t>
            </a:r>
            <a:r>
              <a:rPr lang="ja-JP" altLang="en-US" sz="1600" smtClean="0">
                <a:solidFill>
                  <a:srgbClr val="676767"/>
                </a:solidFill>
              </a:rPr>
              <a:t>ロードバランス</a:t>
            </a:r>
            <a:r>
              <a:rPr lang="en-US" altLang="ja-JP" sz="1600" smtClean="0">
                <a:solidFill>
                  <a:srgbClr val="676767"/>
                </a:solidFill>
              </a:rPr>
              <a:t>/</a:t>
            </a:r>
            <a:r>
              <a:rPr lang="ja-JP" altLang="en-US" sz="1600" smtClean="0">
                <a:solidFill>
                  <a:srgbClr val="676767"/>
                </a:solidFill>
              </a:rPr>
              <a:t>ステアリング</a:t>
            </a:r>
            <a:r>
              <a:rPr lang="en-US" altLang="ja-JP" sz="1600" smtClean="0">
                <a:solidFill>
                  <a:srgbClr val="676767"/>
                </a:solidFill>
              </a:rPr>
              <a:t>)</a:t>
            </a:r>
            <a:endParaRPr lang="en-US" altLang="ja-JP" sz="1600">
              <a:solidFill>
                <a:srgbClr val="676767"/>
              </a:solidFill>
            </a:endParaRPr>
          </a:p>
        </p:txBody>
      </p:sp>
      <p:sp>
        <p:nvSpPr>
          <p:cNvPr id="32" name="テキスト ボックス 31"/>
          <p:cNvSpPr txBox="1"/>
          <p:nvPr/>
        </p:nvSpPr>
        <p:spPr>
          <a:xfrm>
            <a:off x="1004184" y="2154056"/>
            <a:ext cx="928130" cy="307777"/>
          </a:xfrm>
          <a:prstGeom prst="rect">
            <a:avLst/>
          </a:prstGeom>
          <a:noFill/>
        </p:spPr>
        <p:txBody>
          <a:bodyPr wrap="square" rtlCol="0">
            <a:spAutoFit/>
          </a:bodyPr>
          <a:lstStyle/>
          <a:p>
            <a:pPr algn="ctr"/>
            <a:r>
              <a:rPr kumimoji="1" lang="ja-JP" altLang="en-US" sz="1400" smtClean="0">
                <a:solidFill>
                  <a:schemeClr val="bg1"/>
                </a:solidFill>
              </a:rPr>
              <a:t>マ</a:t>
            </a:r>
            <a:r>
              <a:rPr kumimoji="1" lang="ja-JP" altLang="en-US" sz="1400">
                <a:solidFill>
                  <a:schemeClr val="bg1"/>
                </a:solidFill>
              </a:rPr>
              <a:t>イ</a:t>
            </a:r>
            <a:r>
              <a:rPr kumimoji="1" lang="ja-JP" altLang="en-US" sz="1400" smtClean="0">
                <a:solidFill>
                  <a:schemeClr val="bg1"/>
                </a:solidFill>
              </a:rPr>
              <a:t>クロ</a:t>
            </a:r>
            <a:endParaRPr kumimoji="1" lang="ja-JP" altLang="en-US" sz="1400">
              <a:solidFill>
                <a:schemeClr val="bg1"/>
              </a:solidFill>
            </a:endParaRPr>
          </a:p>
        </p:txBody>
      </p:sp>
      <p:sp>
        <p:nvSpPr>
          <p:cNvPr id="33" name="テキスト ボックス 32"/>
          <p:cNvSpPr txBox="1"/>
          <p:nvPr/>
        </p:nvSpPr>
        <p:spPr>
          <a:xfrm>
            <a:off x="1004184" y="2949137"/>
            <a:ext cx="928130" cy="307777"/>
          </a:xfrm>
          <a:prstGeom prst="rect">
            <a:avLst/>
          </a:prstGeom>
          <a:noFill/>
        </p:spPr>
        <p:txBody>
          <a:bodyPr wrap="square" rtlCol="0">
            <a:spAutoFit/>
          </a:bodyPr>
          <a:lstStyle/>
          <a:p>
            <a:pPr algn="ctr"/>
            <a:r>
              <a:rPr kumimoji="1" lang="ja-JP" altLang="en-US" sz="1400" smtClean="0">
                <a:solidFill>
                  <a:schemeClr val="bg1"/>
                </a:solidFill>
              </a:rPr>
              <a:t>マイクロ</a:t>
            </a:r>
            <a:endParaRPr kumimoji="1" lang="ja-JP" altLang="en-US" sz="1400">
              <a:solidFill>
                <a:schemeClr val="bg1"/>
              </a:solidFill>
            </a:endParaRPr>
          </a:p>
        </p:txBody>
      </p:sp>
      <p:sp>
        <p:nvSpPr>
          <p:cNvPr id="34" name="テキスト ボックス 33"/>
          <p:cNvSpPr txBox="1"/>
          <p:nvPr/>
        </p:nvSpPr>
        <p:spPr>
          <a:xfrm>
            <a:off x="1099081" y="2591691"/>
            <a:ext cx="738337" cy="307777"/>
          </a:xfrm>
          <a:prstGeom prst="rect">
            <a:avLst/>
          </a:prstGeom>
          <a:noFill/>
        </p:spPr>
        <p:txBody>
          <a:bodyPr wrap="square" rtlCol="0">
            <a:spAutoFit/>
          </a:bodyPr>
          <a:lstStyle/>
          <a:p>
            <a:pPr algn="ctr"/>
            <a:r>
              <a:rPr kumimoji="1" lang="ja-JP" altLang="en-US" sz="1400" smtClean="0">
                <a:solidFill>
                  <a:schemeClr val="bg1"/>
                </a:solidFill>
              </a:rPr>
              <a:t>マクロ</a:t>
            </a:r>
            <a:endParaRPr kumimoji="1" lang="ja-JP" altLang="en-US" sz="1400">
              <a:solidFill>
                <a:schemeClr val="bg1"/>
              </a:solidFill>
            </a:endParaRPr>
          </a:p>
        </p:txBody>
      </p:sp>
      <p:sp>
        <p:nvSpPr>
          <p:cNvPr id="2" name="正方形/長方形 1"/>
          <p:cNvSpPr/>
          <p:nvPr/>
        </p:nvSpPr>
        <p:spPr>
          <a:xfrm>
            <a:off x="429332" y="979695"/>
            <a:ext cx="6582914" cy="369332"/>
          </a:xfrm>
          <a:prstGeom prst="rect">
            <a:avLst/>
          </a:prstGeom>
        </p:spPr>
        <p:txBody>
          <a:bodyPr wrap="square">
            <a:spAutoFit/>
          </a:bodyPr>
          <a:lstStyle/>
          <a:p>
            <a:r>
              <a:rPr lang="ja-JP" altLang="en-US" smtClean="0"/>
              <a:t>デュアル</a:t>
            </a:r>
            <a:r>
              <a:rPr lang="en-US" altLang="ja-JP" smtClean="0"/>
              <a:t> 5GHz</a:t>
            </a:r>
            <a:r>
              <a:rPr lang="ja-JP" altLang="en-US" smtClean="0"/>
              <a:t> </a:t>
            </a:r>
            <a:r>
              <a:rPr lang="en-US" altLang="ja-JP" smtClean="0"/>
              <a:t>:</a:t>
            </a:r>
            <a:r>
              <a:rPr lang="ja-JP" altLang="en-US" smtClean="0"/>
              <a:t> 端末</a:t>
            </a:r>
            <a:r>
              <a:rPr lang="ja-JP" altLang="en-US"/>
              <a:t>のパフォーマンスとキャパシティの向上</a:t>
            </a:r>
            <a:endParaRPr lang="ja-JP" altLang="en-US" dirty="0"/>
          </a:p>
        </p:txBody>
      </p:sp>
      <p:grpSp>
        <p:nvGrpSpPr>
          <p:cNvPr id="23" name="グループ化 22"/>
          <p:cNvGrpSpPr>
            <a:grpSpLocks noChangeAspect="1"/>
          </p:cNvGrpSpPr>
          <p:nvPr/>
        </p:nvGrpSpPr>
        <p:grpSpPr>
          <a:xfrm>
            <a:off x="437766" y="55511"/>
            <a:ext cx="1299593" cy="403098"/>
            <a:chOff x="4421777" y="398418"/>
            <a:chExt cx="1299593" cy="403098"/>
          </a:xfrm>
        </p:grpSpPr>
        <p:sp>
          <p:nvSpPr>
            <p:cNvPr id="30" name="角丸四角形 29"/>
            <p:cNvSpPr/>
            <p:nvPr/>
          </p:nvSpPr>
          <p:spPr>
            <a:xfrm>
              <a:off x="4421777" y="398418"/>
              <a:ext cx="1299593" cy="403098"/>
            </a:xfrm>
            <a:prstGeom prst="roundRect">
              <a:avLst/>
            </a:prstGeom>
            <a:solidFill>
              <a:schemeClr val="accent6"/>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a:r>
                <a:rPr kumimoji="1" lang="ja-JP" altLang="en-US" sz="2000" smtClean="0">
                  <a:solidFill>
                    <a:schemeClr val="bg1"/>
                  </a:solidFill>
                </a:rPr>
                <a:t>参考</a:t>
              </a:r>
              <a:endParaRPr kumimoji="1" lang="ja-JP" altLang="en-US" sz="2000" dirty="0" smtClean="0">
                <a:solidFill>
                  <a:schemeClr val="bg1"/>
                </a:solidFill>
              </a:endParaRPr>
            </a:p>
          </p:txBody>
        </p:sp>
        <p:sp>
          <p:nvSpPr>
            <p:cNvPr id="35" name="Freeform 362"/>
            <p:cNvSpPr>
              <a:spLocks noChangeAspect="1"/>
            </p:cNvSpPr>
            <p:nvPr/>
          </p:nvSpPr>
          <p:spPr bwMode="auto">
            <a:xfrm>
              <a:off x="4592903" y="491708"/>
              <a:ext cx="254666" cy="309808"/>
            </a:xfrm>
            <a:custGeom>
              <a:avLst/>
              <a:gdLst/>
              <a:ahLst/>
              <a:cxnLst>
                <a:cxn ang="0">
                  <a:pos x="84" y="322"/>
                </a:cxn>
                <a:cxn ang="0">
                  <a:pos x="5" y="146"/>
                </a:cxn>
                <a:cxn ang="0">
                  <a:pos x="46" y="116"/>
                </a:cxn>
                <a:cxn ang="0">
                  <a:pos x="73" y="188"/>
                </a:cxn>
                <a:cxn ang="0">
                  <a:pos x="72" y="30"/>
                </a:cxn>
                <a:cxn ang="0">
                  <a:pos x="100" y="0"/>
                </a:cxn>
                <a:cxn ang="0">
                  <a:pos x="132" y="30"/>
                </a:cxn>
                <a:cxn ang="0">
                  <a:pos x="132" y="74"/>
                </a:cxn>
                <a:cxn ang="0">
                  <a:pos x="132" y="127"/>
                </a:cxn>
                <a:cxn ang="0">
                  <a:pos x="135" y="71"/>
                </a:cxn>
                <a:cxn ang="0">
                  <a:pos x="172" y="127"/>
                </a:cxn>
                <a:cxn ang="0">
                  <a:pos x="177" y="88"/>
                </a:cxn>
                <a:cxn ang="0">
                  <a:pos x="220" y="144"/>
                </a:cxn>
                <a:cxn ang="0">
                  <a:pos x="222" y="105"/>
                </a:cxn>
                <a:cxn ang="0">
                  <a:pos x="266" y="136"/>
                </a:cxn>
                <a:cxn ang="0">
                  <a:pos x="264" y="264"/>
                </a:cxn>
                <a:cxn ang="0">
                  <a:pos x="243" y="319"/>
                </a:cxn>
                <a:cxn ang="0">
                  <a:pos x="84" y="322"/>
                </a:cxn>
              </a:cxnLst>
              <a:rect l="0" t="0" r="r" b="b"/>
              <a:pathLst>
                <a:path w="267" h="325">
                  <a:moveTo>
                    <a:pt x="84" y="322"/>
                  </a:moveTo>
                  <a:cubicBezTo>
                    <a:pt x="84" y="322"/>
                    <a:pt x="10" y="188"/>
                    <a:pt x="5" y="146"/>
                  </a:cubicBezTo>
                  <a:cubicBezTo>
                    <a:pt x="0" y="104"/>
                    <a:pt x="40" y="111"/>
                    <a:pt x="46" y="116"/>
                  </a:cubicBezTo>
                  <a:cubicBezTo>
                    <a:pt x="52" y="120"/>
                    <a:pt x="72" y="143"/>
                    <a:pt x="73" y="188"/>
                  </a:cubicBezTo>
                  <a:cubicBezTo>
                    <a:pt x="72" y="30"/>
                    <a:pt x="72" y="30"/>
                    <a:pt x="72" y="30"/>
                  </a:cubicBezTo>
                  <a:cubicBezTo>
                    <a:pt x="72" y="30"/>
                    <a:pt x="71" y="0"/>
                    <a:pt x="100" y="0"/>
                  </a:cubicBezTo>
                  <a:cubicBezTo>
                    <a:pt x="130" y="0"/>
                    <a:pt x="132" y="30"/>
                    <a:pt x="132" y="30"/>
                  </a:cubicBezTo>
                  <a:cubicBezTo>
                    <a:pt x="132" y="74"/>
                    <a:pt x="132" y="74"/>
                    <a:pt x="132" y="74"/>
                  </a:cubicBezTo>
                  <a:cubicBezTo>
                    <a:pt x="132" y="127"/>
                    <a:pt x="132" y="127"/>
                    <a:pt x="132" y="127"/>
                  </a:cubicBezTo>
                  <a:cubicBezTo>
                    <a:pt x="135" y="71"/>
                    <a:pt x="135" y="71"/>
                    <a:pt x="135" y="71"/>
                  </a:cubicBezTo>
                  <a:cubicBezTo>
                    <a:pt x="135" y="71"/>
                    <a:pt x="179" y="57"/>
                    <a:pt x="172" y="127"/>
                  </a:cubicBezTo>
                  <a:cubicBezTo>
                    <a:pt x="177" y="88"/>
                    <a:pt x="177" y="88"/>
                    <a:pt x="177" y="88"/>
                  </a:cubicBezTo>
                  <a:cubicBezTo>
                    <a:pt x="177" y="88"/>
                    <a:pt x="222" y="68"/>
                    <a:pt x="220" y="144"/>
                  </a:cubicBezTo>
                  <a:cubicBezTo>
                    <a:pt x="222" y="105"/>
                    <a:pt x="222" y="105"/>
                    <a:pt x="222" y="105"/>
                  </a:cubicBezTo>
                  <a:cubicBezTo>
                    <a:pt x="222" y="105"/>
                    <a:pt x="266" y="92"/>
                    <a:pt x="266" y="136"/>
                  </a:cubicBezTo>
                  <a:cubicBezTo>
                    <a:pt x="267" y="179"/>
                    <a:pt x="264" y="264"/>
                    <a:pt x="264" y="264"/>
                  </a:cubicBezTo>
                  <a:cubicBezTo>
                    <a:pt x="264" y="264"/>
                    <a:pt x="258" y="300"/>
                    <a:pt x="243" y="319"/>
                  </a:cubicBezTo>
                  <a:cubicBezTo>
                    <a:pt x="238" y="325"/>
                    <a:pt x="84" y="322"/>
                    <a:pt x="84" y="322"/>
                  </a:cubicBezTo>
                  <a:close/>
                </a:path>
              </a:pathLst>
            </a:custGeom>
            <a:solidFill>
              <a:schemeClr val="bg1"/>
            </a:solidFill>
            <a:ln w="12700">
              <a:solidFill>
                <a:schemeClr val="tx1"/>
              </a:solidFill>
              <a:round/>
              <a:headEnd/>
              <a:tailEnd/>
            </a:ln>
            <a:effectLst/>
          </p:spPr>
          <p:txBody>
            <a:bodyPr vert="horz" wrap="square" lIns="68580" tIns="34290" rIns="68580" bIns="34290" numCol="1" anchor="t" anchorCtr="0" compatLnSpc="1">
              <a:prstTxWarp prst="textNoShape">
                <a:avLst/>
              </a:prstTxWarp>
            </a:bodyPr>
            <a:lstStyle/>
            <a:p>
              <a:pPr defTabSz="685668"/>
              <a:endParaRPr lang="en-US" sz="900">
                <a:solidFill>
                  <a:srgbClr val="2C2C2C"/>
                </a:solidFill>
              </a:endParaRPr>
            </a:p>
          </p:txBody>
        </p:sp>
      </p:grpSp>
    </p:spTree>
    <p:extLst>
      <p:ext uri="{BB962C8B-B14F-4D97-AF65-F5344CB8AC3E}">
        <p14:creationId xmlns:p14="http://schemas.microsoft.com/office/powerpoint/2010/main" val="270567062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ltLang="ja-JP" smtClean="0"/>
              <a:t>Flexible Radio Assignment</a:t>
            </a:r>
            <a:endParaRPr lang="en-US" dirty="0"/>
          </a:p>
        </p:txBody>
      </p:sp>
      <p:grpSp>
        <p:nvGrpSpPr>
          <p:cNvPr id="7" name="Group 181"/>
          <p:cNvGrpSpPr>
            <a:grpSpLocks noChangeAspect="1"/>
          </p:cNvGrpSpPr>
          <p:nvPr/>
        </p:nvGrpSpPr>
        <p:grpSpPr>
          <a:xfrm>
            <a:off x="7392275" y="1510233"/>
            <a:ext cx="1241925" cy="1281519"/>
            <a:chOff x="-1503802" y="848233"/>
            <a:chExt cx="276984" cy="299451"/>
          </a:xfrm>
        </p:grpSpPr>
        <p:sp>
          <p:nvSpPr>
            <p:cNvPr id="8" name="Rounded Rectangle 185"/>
            <p:cNvSpPr/>
            <p:nvPr/>
          </p:nvSpPr>
          <p:spPr>
            <a:xfrm rot="16200000">
              <a:off x="-1436029" y="780460"/>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9" name="Oval 186"/>
            <p:cNvSpPr/>
            <p:nvPr/>
          </p:nvSpPr>
          <p:spPr>
            <a:xfrm>
              <a:off x="-1483483" y="862966"/>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0" name="Rounded Rectangle 187"/>
            <p:cNvSpPr/>
            <p:nvPr/>
          </p:nvSpPr>
          <p:spPr>
            <a:xfrm rot="16200000">
              <a:off x="-1436029" y="938473"/>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1" name="Oval 188"/>
            <p:cNvSpPr/>
            <p:nvPr/>
          </p:nvSpPr>
          <p:spPr>
            <a:xfrm>
              <a:off x="-1347414" y="1020978"/>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grpSp>
      <p:sp>
        <p:nvSpPr>
          <p:cNvPr id="2" name="正方形/長方形 1"/>
          <p:cNvSpPr/>
          <p:nvPr/>
        </p:nvSpPr>
        <p:spPr>
          <a:xfrm>
            <a:off x="431800" y="3405746"/>
            <a:ext cx="4572000" cy="707886"/>
          </a:xfrm>
          <a:prstGeom prst="rect">
            <a:avLst/>
          </a:prstGeom>
        </p:spPr>
        <p:txBody>
          <a:bodyPr>
            <a:spAutoFit/>
          </a:bodyPr>
          <a:lstStyle/>
          <a:p>
            <a:r>
              <a:rPr lang="en-US" altLang="ja-JP" sz="2000">
                <a:solidFill>
                  <a:schemeClr val="bg1"/>
                </a:solidFill>
              </a:rPr>
              <a:t>FRA</a:t>
            </a:r>
            <a:r>
              <a:rPr lang="ja-JP" altLang="en-US" sz="2000">
                <a:solidFill>
                  <a:schemeClr val="bg1"/>
                </a:solidFill>
              </a:rPr>
              <a:t>での新しい概念 </a:t>
            </a:r>
            <a:r>
              <a:rPr lang="en-US" altLang="ja-JP" sz="2000">
                <a:solidFill>
                  <a:schemeClr val="bg1"/>
                </a:solidFill>
              </a:rPr>
              <a:t>“Role”</a:t>
            </a:r>
            <a:br>
              <a:rPr lang="en-US" altLang="ja-JP" sz="2000">
                <a:solidFill>
                  <a:schemeClr val="bg1"/>
                </a:solidFill>
              </a:rPr>
            </a:br>
            <a:r>
              <a:rPr lang="en-US" altLang="ja-JP" sz="2000">
                <a:solidFill>
                  <a:schemeClr val="bg1"/>
                </a:solidFill>
              </a:rPr>
              <a:t>Flexible Radio Role Selection</a:t>
            </a:r>
            <a:endParaRPr lang="ja-JP" altLang="en-US" sz="2000">
              <a:solidFill>
                <a:schemeClr val="bg1"/>
              </a:solidFill>
            </a:endParaRPr>
          </a:p>
        </p:txBody>
      </p:sp>
    </p:spTree>
    <p:extLst>
      <p:ext uri="{BB962C8B-B14F-4D97-AF65-F5344CB8AC3E}">
        <p14:creationId xmlns:p14="http://schemas.microsoft.com/office/powerpoint/2010/main" val="373945471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1347788"/>
            <a:ext cx="6018300" cy="3168210"/>
          </a:xfrm>
        </p:spPr>
        <p:txBody>
          <a:bodyPr/>
          <a:lstStyle/>
          <a:p>
            <a:pPr>
              <a:spcBef>
                <a:spcPts val="600"/>
              </a:spcBef>
            </a:pPr>
            <a:r>
              <a:rPr lang="en-US" altLang="ja-JP" sz="1800" smtClean="0"/>
              <a:t>2.4GHz</a:t>
            </a:r>
            <a:r>
              <a:rPr lang="ja-JP" altLang="en-US" sz="1800" smtClean="0"/>
              <a:t>は</a:t>
            </a:r>
            <a:r>
              <a:rPr lang="en-US" altLang="ja-JP" sz="1800" smtClean="0"/>
              <a:t>5GHz</a:t>
            </a:r>
            <a:r>
              <a:rPr lang="ja-JP" altLang="en-US" sz="1800" smtClean="0"/>
              <a:t>に比べ、約</a:t>
            </a:r>
            <a:r>
              <a:rPr lang="en-US" altLang="ja-JP" sz="1800" smtClean="0"/>
              <a:t>1/7</a:t>
            </a:r>
            <a:r>
              <a:rPr lang="ja-JP" altLang="en-US" sz="1800" smtClean="0"/>
              <a:t> のチャネル数</a:t>
            </a:r>
            <a:r>
              <a:rPr lang="en-US" altLang="ja-JP" sz="1800" smtClean="0"/>
              <a:t>(-Q</a:t>
            </a:r>
            <a:r>
              <a:rPr lang="ja-JP" altLang="en-US" sz="1800" smtClean="0"/>
              <a:t>型番</a:t>
            </a:r>
            <a:r>
              <a:rPr lang="en-US" altLang="ja-JP" sz="1800" smtClean="0"/>
              <a:t>)</a:t>
            </a:r>
            <a:r>
              <a:rPr lang="ja-JP" altLang="en-US" sz="1800" smtClean="0"/>
              <a:t>で、約</a:t>
            </a:r>
            <a:r>
              <a:rPr lang="en-US" altLang="ja-JP" sz="1800" smtClean="0"/>
              <a:t>1.5</a:t>
            </a:r>
            <a:r>
              <a:rPr lang="ja-JP" altLang="en-US" sz="1800" smtClean="0"/>
              <a:t>倍遠くまで伝搬します。</a:t>
            </a:r>
            <a:endParaRPr lang="en-US" sz="1800" smtClean="0"/>
          </a:p>
          <a:p>
            <a:pPr>
              <a:spcBef>
                <a:spcPts val="600"/>
              </a:spcBef>
            </a:pPr>
            <a:r>
              <a:rPr lang="en-US" altLang="ja-JP" sz="1800" smtClean="0"/>
              <a:t>5GHz</a:t>
            </a:r>
            <a:r>
              <a:rPr lang="ja-JP" altLang="en-US" sz="1800" smtClean="0"/>
              <a:t>を</a:t>
            </a:r>
            <a:r>
              <a:rPr lang="ja-JP" altLang="en-US" sz="1800"/>
              <a:t>近</a:t>
            </a:r>
            <a:r>
              <a:rPr lang="ja-JP" altLang="en-US" sz="1800" smtClean="0"/>
              <a:t>接させたネットワークのデザインをすると、過度に</a:t>
            </a:r>
            <a:r>
              <a:rPr lang="en-US" altLang="ja-JP" sz="1800" smtClean="0"/>
              <a:t>2.4GHz</a:t>
            </a:r>
            <a:r>
              <a:rPr lang="ja-JP" altLang="en-US" sz="1800" smtClean="0"/>
              <a:t>を配置させることになります。</a:t>
            </a:r>
            <a:endParaRPr lang="en-US" sz="1800" smtClean="0"/>
          </a:p>
          <a:p>
            <a:pPr>
              <a:spcBef>
                <a:spcPts val="600"/>
              </a:spcBef>
            </a:pPr>
            <a:r>
              <a:rPr lang="en-US" altLang="ja-JP" sz="1800" smtClean="0"/>
              <a:t>2800/3800</a:t>
            </a:r>
            <a:r>
              <a:rPr lang="ja-JP" altLang="en-US" sz="1800" smtClean="0"/>
              <a:t> より昔の </a:t>
            </a:r>
            <a:r>
              <a:rPr lang="en-US" altLang="ja-JP" sz="1800" smtClean="0"/>
              <a:t>AP</a:t>
            </a:r>
            <a:r>
              <a:rPr lang="ja-JP" altLang="en-US" sz="1800" smtClean="0"/>
              <a:t>で </a:t>
            </a:r>
            <a:r>
              <a:rPr lang="en-US" altLang="ja-JP" sz="1800" smtClean="0"/>
              <a:t>8.2</a:t>
            </a:r>
            <a:r>
              <a:rPr lang="ja-JP" altLang="en-US" sz="1800" smtClean="0"/>
              <a:t>系の唯一のオプションは、これらの無線を無効にすることでした。</a:t>
            </a:r>
            <a:endParaRPr lang="en-US" sz="1800" smtClean="0"/>
          </a:p>
          <a:p>
            <a:pPr>
              <a:spcBef>
                <a:spcPts val="600"/>
              </a:spcBef>
            </a:pPr>
            <a:r>
              <a:rPr lang="ja-JP" altLang="en-US" sz="1800" smtClean="0"/>
              <a:t>しかし、電波を無効にすると、位置情報や不正情報、他の情報など一切収集されません。</a:t>
            </a:r>
            <a:endParaRPr lang="en-US" sz="1800" smtClean="0"/>
          </a:p>
          <a:p>
            <a:pPr>
              <a:spcBef>
                <a:spcPts val="600"/>
              </a:spcBef>
            </a:pPr>
            <a:r>
              <a:rPr lang="en-US" altLang="ja-JP" sz="1800" smtClean="0"/>
              <a:t>RRM-FRA</a:t>
            </a:r>
            <a:r>
              <a:rPr lang="ja-JP" altLang="en-US" sz="1800" smtClean="0"/>
              <a:t>アルゴリズムは、重複したカバレッジを認識し、複数</a:t>
            </a:r>
            <a:r>
              <a:rPr lang="ja-JP" altLang="en-US" sz="1800"/>
              <a:t>の役割 </a:t>
            </a:r>
            <a:r>
              <a:rPr lang="en-US" altLang="ja-JP" sz="1800"/>
              <a:t>(Role)</a:t>
            </a:r>
            <a:r>
              <a:rPr lang="ja-JP" altLang="en-US" sz="1800"/>
              <a:t> </a:t>
            </a:r>
            <a:r>
              <a:rPr lang="ja-JP" altLang="en-US" sz="1800" smtClean="0"/>
              <a:t>からネットワーク</a:t>
            </a:r>
            <a:r>
              <a:rPr lang="ja-JP" altLang="en-US" sz="1800"/>
              <a:t>に</a:t>
            </a:r>
            <a:r>
              <a:rPr lang="ja-JP" altLang="en-US" sz="1800" smtClean="0"/>
              <a:t>価値のある、いづれかを適用します。</a:t>
            </a:r>
            <a:endParaRPr lang="en-US" sz="1800" smtClean="0"/>
          </a:p>
        </p:txBody>
      </p:sp>
      <p:sp>
        <p:nvSpPr>
          <p:cNvPr id="3" name="Title 2"/>
          <p:cNvSpPr>
            <a:spLocks noGrp="1"/>
          </p:cNvSpPr>
          <p:nvPr>
            <p:ph type="title"/>
          </p:nvPr>
        </p:nvSpPr>
        <p:spPr/>
        <p:txBody>
          <a:bodyPr/>
          <a:lstStyle/>
          <a:p>
            <a:r>
              <a:rPr lang="en-US" smtClean="0"/>
              <a:t>Redundant Radio Identification</a:t>
            </a:r>
            <a:endParaRPr lang="en-US" dirty="0"/>
          </a:p>
        </p:txBody>
      </p:sp>
      <p:pic>
        <p:nvPicPr>
          <p:cNvPr id="64" name="Picture 6" descr="5ghz_ran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886" y="2677864"/>
            <a:ext cx="2020078" cy="1653188"/>
          </a:xfrm>
          <a:prstGeom prst="rect">
            <a:avLst/>
          </a:prstGeom>
          <a:ln>
            <a:solidFill>
              <a:schemeClr val="tx1"/>
            </a:solidFill>
          </a:ln>
        </p:spPr>
      </p:pic>
      <p:cxnSp>
        <p:nvCxnSpPr>
          <p:cNvPr id="65" name="Straight Arrow Connector 7"/>
          <p:cNvCxnSpPr/>
          <p:nvPr/>
        </p:nvCxnSpPr>
        <p:spPr bwMode="auto">
          <a:xfrm flipH="1">
            <a:off x="7663780" y="3199367"/>
            <a:ext cx="0" cy="625465"/>
          </a:xfrm>
          <a:prstGeom prst="straightConnector1">
            <a:avLst/>
          </a:prstGeom>
          <a:solidFill>
            <a:srgbClr val="0183B7"/>
          </a:solidFill>
          <a:ln w="19050" cap="flat" cmpd="sng" algn="ctr">
            <a:solidFill>
              <a:schemeClr val="accent5"/>
            </a:solidFill>
            <a:prstDash val="solid"/>
            <a:round/>
            <a:headEnd type="arrow"/>
            <a:tailEnd type="arrow"/>
          </a:ln>
          <a:effectLst/>
        </p:spPr>
      </p:cxnSp>
      <p:cxnSp>
        <p:nvCxnSpPr>
          <p:cNvPr id="66" name="Straight Arrow Connector 8"/>
          <p:cNvCxnSpPr/>
          <p:nvPr/>
        </p:nvCxnSpPr>
        <p:spPr bwMode="auto">
          <a:xfrm>
            <a:off x="7379639" y="3190031"/>
            <a:ext cx="220999" cy="261388"/>
          </a:xfrm>
          <a:prstGeom prst="straightConnector1">
            <a:avLst/>
          </a:prstGeom>
          <a:solidFill>
            <a:srgbClr val="0183B7"/>
          </a:solidFill>
          <a:ln w="19050" cap="flat" cmpd="sng" algn="ctr">
            <a:solidFill>
              <a:schemeClr val="bg1"/>
            </a:solidFill>
            <a:prstDash val="solid"/>
            <a:round/>
            <a:headEnd type="none"/>
            <a:tailEnd type="arrow"/>
          </a:ln>
          <a:effectLst/>
        </p:spPr>
      </p:cxnSp>
      <p:sp>
        <p:nvSpPr>
          <p:cNvPr id="67" name="TextBox 9"/>
          <p:cNvSpPr txBox="1"/>
          <p:nvPr/>
        </p:nvSpPr>
        <p:spPr>
          <a:xfrm>
            <a:off x="6910581" y="3064005"/>
            <a:ext cx="529312" cy="203133"/>
          </a:xfrm>
          <a:prstGeom prst="rect">
            <a:avLst/>
          </a:prstGeom>
          <a:solidFill>
            <a:schemeClr val="bg1"/>
          </a:solidFill>
          <a:ln w="12700">
            <a:solidFill>
              <a:schemeClr val="tx2"/>
            </a:solidFill>
          </a:ln>
        </p:spPr>
        <p:txBody>
          <a:bodyPr wrap="none" rtlCol="0">
            <a:spAutoFit/>
          </a:bodyPr>
          <a:lstStyle/>
          <a:p>
            <a:pPr>
              <a:lnSpc>
                <a:spcPct val="90000"/>
              </a:lnSpc>
              <a:spcBef>
                <a:spcPts val="450"/>
              </a:spcBef>
            </a:pPr>
            <a:r>
              <a:rPr lang="en-US" altLang="ja-JP" sz="800">
                <a:solidFill>
                  <a:srgbClr val="000000"/>
                </a:solidFill>
              </a:rPr>
              <a:t>3 dB </a:t>
            </a:r>
            <a:r>
              <a:rPr lang="ja-JP" altLang="en-US" sz="800">
                <a:solidFill>
                  <a:srgbClr val="000000"/>
                </a:solidFill>
              </a:rPr>
              <a:t>壁</a:t>
            </a:r>
            <a:endParaRPr lang="en-US" altLang="ja-JP" sz="800" dirty="0">
              <a:solidFill>
                <a:srgbClr val="000000"/>
              </a:solidFill>
            </a:endParaRPr>
          </a:p>
        </p:txBody>
      </p:sp>
      <p:sp>
        <p:nvSpPr>
          <p:cNvPr id="68" name="TextBox 10"/>
          <p:cNvSpPr txBox="1"/>
          <p:nvPr/>
        </p:nvSpPr>
        <p:spPr>
          <a:xfrm>
            <a:off x="6752097" y="2728661"/>
            <a:ext cx="1172116" cy="230832"/>
          </a:xfrm>
          <a:prstGeom prst="rect">
            <a:avLst/>
          </a:prstGeom>
          <a:solidFill>
            <a:schemeClr val="bg2"/>
          </a:solidFill>
          <a:ln w="12700">
            <a:solidFill>
              <a:schemeClr val="bg1"/>
            </a:solidFill>
          </a:ln>
        </p:spPr>
        <p:txBody>
          <a:bodyPr wrap="none" rtlCol="0">
            <a:spAutoFit/>
          </a:bodyPr>
          <a:lstStyle/>
          <a:p>
            <a:pPr>
              <a:lnSpc>
                <a:spcPct val="90000"/>
              </a:lnSpc>
              <a:spcBef>
                <a:spcPts val="450"/>
              </a:spcBef>
            </a:pPr>
            <a:r>
              <a:rPr lang="en-US" sz="1000" b="1" dirty="0">
                <a:solidFill>
                  <a:schemeClr val="bg1"/>
                </a:solidFill>
              </a:rPr>
              <a:t>5 GHz 8 </a:t>
            </a:r>
            <a:r>
              <a:rPr lang="en-US" sz="1000" b="1" dirty="0" err="1">
                <a:solidFill>
                  <a:schemeClr val="bg1"/>
                </a:solidFill>
              </a:rPr>
              <a:t>dBm</a:t>
            </a:r>
            <a:r>
              <a:rPr lang="en-US" sz="1000" b="1" dirty="0">
                <a:solidFill>
                  <a:schemeClr val="bg1"/>
                </a:solidFill>
              </a:rPr>
              <a:t> TX</a:t>
            </a:r>
          </a:p>
        </p:txBody>
      </p:sp>
      <p:sp>
        <p:nvSpPr>
          <p:cNvPr id="69" name="TextBox 11"/>
          <p:cNvSpPr txBox="1"/>
          <p:nvPr/>
        </p:nvSpPr>
        <p:spPr>
          <a:xfrm>
            <a:off x="7487884" y="3838836"/>
            <a:ext cx="385042" cy="203133"/>
          </a:xfrm>
          <a:prstGeom prst="rect">
            <a:avLst/>
          </a:prstGeom>
          <a:solidFill>
            <a:schemeClr val="bg1"/>
          </a:solidFill>
          <a:ln>
            <a:solidFill>
              <a:schemeClr val="tx1"/>
            </a:solidFill>
          </a:ln>
        </p:spPr>
        <p:txBody>
          <a:bodyPr wrap="none" rtlCol="0">
            <a:spAutoFit/>
          </a:bodyPr>
          <a:lstStyle/>
          <a:p>
            <a:pPr>
              <a:lnSpc>
                <a:spcPct val="90000"/>
              </a:lnSpc>
              <a:spcBef>
                <a:spcPts val="450"/>
              </a:spcBef>
            </a:pPr>
            <a:r>
              <a:rPr lang="en-US" altLang="ja-JP" sz="800" smtClean="0">
                <a:solidFill>
                  <a:srgbClr val="000000"/>
                </a:solidFill>
              </a:rPr>
              <a:t>82m</a:t>
            </a:r>
            <a:endParaRPr lang="en-US" sz="800" dirty="0">
              <a:solidFill>
                <a:srgbClr val="000000"/>
              </a:solidFill>
            </a:endParaRPr>
          </a:p>
        </p:txBody>
      </p:sp>
      <p:pic>
        <p:nvPicPr>
          <p:cNvPr id="70" name="Picture 12" descr="2.4_ran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885" y="1173759"/>
            <a:ext cx="2019873" cy="1541652"/>
          </a:xfrm>
          <a:prstGeom prst="rect">
            <a:avLst/>
          </a:prstGeom>
          <a:ln>
            <a:solidFill>
              <a:schemeClr val="tx1"/>
            </a:solidFill>
          </a:ln>
        </p:spPr>
      </p:pic>
      <p:cxnSp>
        <p:nvCxnSpPr>
          <p:cNvPr id="71" name="Straight Arrow Connector 13"/>
          <p:cNvCxnSpPr/>
          <p:nvPr/>
        </p:nvCxnSpPr>
        <p:spPr bwMode="auto">
          <a:xfrm>
            <a:off x="7658273" y="1483678"/>
            <a:ext cx="0" cy="911789"/>
          </a:xfrm>
          <a:prstGeom prst="straightConnector1">
            <a:avLst/>
          </a:prstGeom>
          <a:solidFill>
            <a:srgbClr val="0183B7"/>
          </a:solidFill>
          <a:ln w="19050" cap="flat" cmpd="sng" algn="ctr">
            <a:solidFill>
              <a:schemeClr val="accent5"/>
            </a:solidFill>
            <a:prstDash val="solid"/>
            <a:round/>
            <a:headEnd type="arrow"/>
            <a:tailEnd type="arrow"/>
          </a:ln>
          <a:effectLst/>
        </p:spPr>
      </p:cxnSp>
      <p:cxnSp>
        <p:nvCxnSpPr>
          <p:cNvPr id="72" name="Straight Arrow Connector 14"/>
          <p:cNvCxnSpPr/>
          <p:nvPr/>
        </p:nvCxnSpPr>
        <p:spPr bwMode="auto">
          <a:xfrm>
            <a:off x="7350969" y="1616627"/>
            <a:ext cx="215651" cy="197629"/>
          </a:xfrm>
          <a:prstGeom prst="straightConnector1">
            <a:avLst/>
          </a:prstGeom>
          <a:solidFill>
            <a:srgbClr val="0183B7"/>
          </a:solidFill>
          <a:ln w="19050" cap="flat" cmpd="sng" algn="ctr">
            <a:solidFill>
              <a:schemeClr val="bg1"/>
            </a:solidFill>
            <a:prstDash val="solid"/>
            <a:round/>
            <a:headEnd type="none"/>
            <a:tailEnd type="arrow"/>
          </a:ln>
          <a:effectLst/>
        </p:spPr>
      </p:cxnSp>
      <p:sp>
        <p:nvSpPr>
          <p:cNvPr id="73" name="TextBox 15"/>
          <p:cNvSpPr txBox="1"/>
          <p:nvPr/>
        </p:nvSpPr>
        <p:spPr>
          <a:xfrm>
            <a:off x="6886877" y="1514035"/>
            <a:ext cx="529312" cy="203133"/>
          </a:xfrm>
          <a:prstGeom prst="rect">
            <a:avLst/>
          </a:prstGeom>
          <a:solidFill>
            <a:schemeClr val="bg1"/>
          </a:solidFill>
          <a:ln w="12700">
            <a:solidFill>
              <a:schemeClr val="tx2"/>
            </a:solidFill>
          </a:ln>
        </p:spPr>
        <p:txBody>
          <a:bodyPr wrap="none" rtlCol="0">
            <a:spAutoFit/>
          </a:bodyPr>
          <a:lstStyle/>
          <a:p>
            <a:pPr>
              <a:lnSpc>
                <a:spcPct val="90000"/>
              </a:lnSpc>
              <a:spcBef>
                <a:spcPts val="450"/>
              </a:spcBef>
            </a:pPr>
            <a:r>
              <a:rPr lang="en-US" sz="800" dirty="0">
                <a:solidFill>
                  <a:srgbClr val="000000"/>
                </a:solidFill>
              </a:rPr>
              <a:t>3 </a:t>
            </a:r>
            <a:r>
              <a:rPr lang="en-US" sz="800">
                <a:solidFill>
                  <a:srgbClr val="000000"/>
                </a:solidFill>
              </a:rPr>
              <a:t>dB </a:t>
            </a:r>
            <a:r>
              <a:rPr lang="ja-JP" altLang="en-US" sz="800">
                <a:solidFill>
                  <a:srgbClr val="000000"/>
                </a:solidFill>
              </a:rPr>
              <a:t>壁</a:t>
            </a:r>
            <a:endParaRPr lang="en-US" sz="800" dirty="0">
              <a:solidFill>
                <a:srgbClr val="000000"/>
              </a:solidFill>
            </a:endParaRPr>
          </a:p>
        </p:txBody>
      </p:sp>
      <p:sp>
        <p:nvSpPr>
          <p:cNvPr id="74" name="TextBox 16"/>
          <p:cNvSpPr txBox="1"/>
          <p:nvPr/>
        </p:nvSpPr>
        <p:spPr>
          <a:xfrm>
            <a:off x="6757354" y="1175869"/>
            <a:ext cx="1277914" cy="230832"/>
          </a:xfrm>
          <a:prstGeom prst="rect">
            <a:avLst/>
          </a:prstGeom>
          <a:solidFill>
            <a:schemeClr val="bg2"/>
          </a:solidFill>
          <a:ln w="12700">
            <a:solidFill>
              <a:schemeClr val="bg1"/>
            </a:solidFill>
          </a:ln>
        </p:spPr>
        <p:txBody>
          <a:bodyPr wrap="none" rtlCol="0">
            <a:spAutoFit/>
          </a:bodyPr>
          <a:lstStyle/>
          <a:p>
            <a:pPr>
              <a:lnSpc>
                <a:spcPct val="90000"/>
              </a:lnSpc>
              <a:spcBef>
                <a:spcPts val="450"/>
              </a:spcBef>
            </a:pPr>
            <a:r>
              <a:rPr lang="en-US" sz="1000" b="1" dirty="0">
                <a:solidFill>
                  <a:schemeClr val="bg1"/>
                </a:solidFill>
              </a:rPr>
              <a:t>2.4 GHz 8 </a:t>
            </a:r>
            <a:r>
              <a:rPr lang="en-US" sz="1000" b="1" dirty="0" err="1">
                <a:solidFill>
                  <a:schemeClr val="bg1"/>
                </a:solidFill>
              </a:rPr>
              <a:t>dBm</a:t>
            </a:r>
            <a:r>
              <a:rPr lang="en-US" sz="1000" b="1" dirty="0">
                <a:solidFill>
                  <a:schemeClr val="bg1"/>
                </a:solidFill>
              </a:rPr>
              <a:t> TX</a:t>
            </a:r>
          </a:p>
        </p:txBody>
      </p:sp>
      <p:cxnSp>
        <p:nvCxnSpPr>
          <p:cNvPr id="75" name="Straight Arrow Connector 25"/>
          <p:cNvCxnSpPr/>
          <p:nvPr/>
        </p:nvCxnSpPr>
        <p:spPr bwMode="auto">
          <a:xfrm>
            <a:off x="8073979" y="1501209"/>
            <a:ext cx="441419" cy="0"/>
          </a:xfrm>
          <a:prstGeom prst="straightConnector1">
            <a:avLst/>
          </a:prstGeom>
          <a:solidFill>
            <a:srgbClr val="0183B7"/>
          </a:solidFill>
          <a:ln w="19050" cap="flat" cmpd="sng" algn="ctr">
            <a:solidFill>
              <a:schemeClr val="bg1"/>
            </a:solidFill>
            <a:prstDash val="solid"/>
            <a:round/>
            <a:headEnd type="arrow"/>
            <a:tailEnd type="arrow"/>
          </a:ln>
          <a:effectLst/>
        </p:spPr>
      </p:cxnSp>
      <p:sp>
        <p:nvSpPr>
          <p:cNvPr id="76" name="TextBox 26"/>
          <p:cNvSpPr txBox="1"/>
          <p:nvPr/>
        </p:nvSpPr>
        <p:spPr>
          <a:xfrm>
            <a:off x="8073979" y="1582229"/>
            <a:ext cx="468697" cy="203133"/>
          </a:xfrm>
          <a:prstGeom prst="rect">
            <a:avLst/>
          </a:prstGeom>
          <a:solidFill>
            <a:srgbClr val="FFFFFF"/>
          </a:solidFill>
          <a:ln>
            <a:noFill/>
          </a:ln>
        </p:spPr>
        <p:txBody>
          <a:bodyPr wrap="square" rtlCol="0">
            <a:spAutoFit/>
          </a:bodyPr>
          <a:lstStyle/>
          <a:p>
            <a:pPr algn="ctr">
              <a:lnSpc>
                <a:spcPct val="90000"/>
              </a:lnSpc>
              <a:spcBef>
                <a:spcPts val="450"/>
              </a:spcBef>
            </a:pPr>
            <a:r>
              <a:rPr lang="en-US" altLang="ja-JP" sz="800" smtClean="0">
                <a:solidFill>
                  <a:srgbClr val="000000"/>
                </a:solidFill>
              </a:rPr>
              <a:t>61m</a:t>
            </a:r>
            <a:endParaRPr lang="en-US" sz="800" dirty="0">
              <a:solidFill>
                <a:srgbClr val="000000"/>
              </a:solidFill>
            </a:endParaRPr>
          </a:p>
        </p:txBody>
      </p:sp>
      <p:sp>
        <p:nvSpPr>
          <p:cNvPr id="77" name="TextBox 18"/>
          <p:cNvSpPr txBox="1"/>
          <p:nvPr/>
        </p:nvSpPr>
        <p:spPr>
          <a:xfrm>
            <a:off x="7458794" y="2428414"/>
            <a:ext cx="442750" cy="203133"/>
          </a:xfrm>
          <a:prstGeom prst="rect">
            <a:avLst/>
          </a:prstGeom>
          <a:solidFill>
            <a:schemeClr val="bg1"/>
          </a:solidFill>
          <a:ln>
            <a:solidFill>
              <a:schemeClr val="tx1"/>
            </a:solidFill>
          </a:ln>
        </p:spPr>
        <p:txBody>
          <a:bodyPr wrap="none" rtlCol="0">
            <a:spAutoFit/>
          </a:bodyPr>
          <a:lstStyle/>
          <a:p>
            <a:pPr>
              <a:lnSpc>
                <a:spcPct val="90000"/>
              </a:lnSpc>
              <a:spcBef>
                <a:spcPts val="450"/>
              </a:spcBef>
            </a:pPr>
            <a:r>
              <a:rPr lang="en-US" altLang="ja-JP" sz="800" smtClean="0">
                <a:solidFill>
                  <a:srgbClr val="000000"/>
                </a:solidFill>
              </a:rPr>
              <a:t>122m</a:t>
            </a:r>
            <a:endParaRPr lang="en-US" sz="800" dirty="0">
              <a:solidFill>
                <a:srgbClr val="000000"/>
              </a:solidFill>
            </a:endParaRPr>
          </a:p>
        </p:txBody>
      </p:sp>
      <p:cxnSp>
        <p:nvCxnSpPr>
          <p:cNvPr id="78" name="Straight Arrow Connector 23"/>
          <p:cNvCxnSpPr/>
          <p:nvPr/>
        </p:nvCxnSpPr>
        <p:spPr bwMode="auto">
          <a:xfrm>
            <a:off x="8101257" y="3011452"/>
            <a:ext cx="441419" cy="0"/>
          </a:xfrm>
          <a:prstGeom prst="straightConnector1">
            <a:avLst/>
          </a:prstGeom>
          <a:solidFill>
            <a:srgbClr val="0183B7"/>
          </a:solidFill>
          <a:ln w="19050" cap="flat" cmpd="sng" algn="ctr">
            <a:solidFill>
              <a:schemeClr val="tx1"/>
            </a:solidFill>
            <a:prstDash val="solid"/>
            <a:round/>
            <a:headEnd type="arrow"/>
            <a:tailEnd type="arrow"/>
          </a:ln>
          <a:effectLst/>
        </p:spPr>
      </p:cxnSp>
      <p:sp>
        <p:nvSpPr>
          <p:cNvPr id="79" name="TextBox 24"/>
          <p:cNvSpPr txBox="1"/>
          <p:nvPr/>
        </p:nvSpPr>
        <p:spPr>
          <a:xfrm>
            <a:off x="8087617" y="3081377"/>
            <a:ext cx="468697" cy="203133"/>
          </a:xfrm>
          <a:prstGeom prst="rect">
            <a:avLst/>
          </a:prstGeom>
          <a:solidFill>
            <a:srgbClr val="FFFFFF"/>
          </a:solidFill>
          <a:ln>
            <a:noFill/>
          </a:ln>
        </p:spPr>
        <p:txBody>
          <a:bodyPr wrap="square" rtlCol="0">
            <a:spAutoFit/>
          </a:bodyPr>
          <a:lstStyle/>
          <a:p>
            <a:pPr algn="ctr">
              <a:lnSpc>
                <a:spcPct val="90000"/>
              </a:lnSpc>
              <a:spcBef>
                <a:spcPts val="450"/>
              </a:spcBef>
            </a:pPr>
            <a:r>
              <a:rPr lang="en-US" altLang="ja-JP" sz="800" smtClean="0">
                <a:solidFill>
                  <a:srgbClr val="000000"/>
                </a:solidFill>
              </a:rPr>
              <a:t>61</a:t>
            </a:r>
            <a:r>
              <a:rPr lang="en-US" altLang="ja-JP" sz="800">
                <a:solidFill>
                  <a:srgbClr val="000000"/>
                </a:solidFill>
              </a:rPr>
              <a:t>m</a:t>
            </a:r>
            <a:endParaRPr lang="en-US" altLang="ja-JP" sz="800" dirty="0">
              <a:solidFill>
                <a:srgbClr val="000000"/>
              </a:solidFill>
            </a:endParaRPr>
          </a:p>
        </p:txBody>
      </p:sp>
      <p:pic>
        <p:nvPicPr>
          <p:cNvPr id="80" name="Picture 5" descr="lege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8708" y="4365751"/>
            <a:ext cx="2013050" cy="326708"/>
          </a:xfrm>
          <a:prstGeom prst="rect">
            <a:avLst/>
          </a:prstGeom>
          <a:ln w="19050">
            <a:solidFill>
              <a:schemeClr val="tx1"/>
            </a:solidFill>
          </a:ln>
        </p:spPr>
      </p:pic>
      <p:sp>
        <p:nvSpPr>
          <p:cNvPr id="34" name="TextBox 6"/>
          <p:cNvSpPr txBox="1"/>
          <p:nvPr/>
        </p:nvSpPr>
        <p:spPr>
          <a:xfrm>
            <a:off x="6943738" y="328133"/>
            <a:ext cx="690758" cy="369332"/>
          </a:xfrm>
          <a:prstGeom prst="rect">
            <a:avLst/>
          </a:prstGeom>
          <a:noFill/>
        </p:spPr>
        <p:txBody>
          <a:bodyPr wrap="square" rtlCol="0">
            <a:spAutoFit/>
          </a:bodyPr>
          <a:lstStyle/>
          <a:p>
            <a:pPr algn="ctr"/>
            <a:r>
              <a:rPr lang="en-US" sz="900" b="1" dirty="0">
                <a:solidFill>
                  <a:schemeClr val="bg2"/>
                </a:solidFill>
              </a:rPr>
              <a:t>5GHz</a:t>
            </a:r>
          </a:p>
          <a:p>
            <a:pPr algn="ctr"/>
            <a:r>
              <a:rPr lang="ja-JP" altLang="en-US" sz="900" b="1" smtClean="0">
                <a:solidFill>
                  <a:schemeClr val="bg2"/>
                </a:solidFill>
              </a:rPr>
              <a:t>サービス</a:t>
            </a:r>
            <a:endParaRPr lang="en-US" sz="900" b="1" dirty="0">
              <a:solidFill>
                <a:schemeClr val="bg2"/>
              </a:solidFill>
            </a:endParaRPr>
          </a:p>
        </p:txBody>
      </p:sp>
      <p:sp>
        <p:nvSpPr>
          <p:cNvPr id="35" name="TextBox 6"/>
          <p:cNvSpPr txBox="1"/>
          <p:nvPr/>
        </p:nvSpPr>
        <p:spPr>
          <a:xfrm>
            <a:off x="8005354" y="328133"/>
            <a:ext cx="659810" cy="369332"/>
          </a:xfrm>
          <a:prstGeom prst="rect">
            <a:avLst/>
          </a:prstGeom>
          <a:noFill/>
        </p:spPr>
        <p:txBody>
          <a:bodyPr wrap="square" rtlCol="0" anchor="ctr">
            <a:spAutoFit/>
          </a:bodyPr>
          <a:lstStyle/>
          <a:p>
            <a:pPr algn="ctr"/>
            <a:r>
              <a:rPr lang="en-US" altLang="ja-JP" sz="900" b="1" smtClean="0">
                <a:solidFill>
                  <a:schemeClr val="accent6"/>
                </a:solidFill>
              </a:rPr>
              <a:t>2.4GHz</a:t>
            </a:r>
          </a:p>
          <a:p>
            <a:pPr algn="ctr"/>
            <a:r>
              <a:rPr lang="ja-JP" altLang="en-US" sz="900" b="1" smtClean="0">
                <a:solidFill>
                  <a:schemeClr val="accent6"/>
                </a:solidFill>
              </a:rPr>
              <a:t>サービス</a:t>
            </a:r>
            <a:endParaRPr lang="en-US" altLang="ja-JP" sz="900" b="1" dirty="0">
              <a:solidFill>
                <a:schemeClr val="accent6"/>
              </a:solidFill>
            </a:endParaRPr>
          </a:p>
        </p:txBody>
      </p:sp>
      <p:grpSp>
        <p:nvGrpSpPr>
          <p:cNvPr id="36" name="グループ化 35"/>
          <p:cNvGrpSpPr>
            <a:grpSpLocks noChangeAspect="1"/>
          </p:cNvGrpSpPr>
          <p:nvPr/>
        </p:nvGrpSpPr>
        <p:grpSpPr>
          <a:xfrm>
            <a:off x="7453021" y="99995"/>
            <a:ext cx="737565" cy="543457"/>
            <a:chOff x="1172986" y="3996092"/>
            <a:chExt cx="814402" cy="600072"/>
          </a:xfrm>
        </p:grpSpPr>
        <p:grpSp>
          <p:nvGrpSpPr>
            <p:cNvPr id="37" name="グループ化 36"/>
            <p:cNvGrpSpPr/>
            <p:nvPr/>
          </p:nvGrpSpPr>
          <p:grpSpPr>
            <a:xfrm>
              <a:off x="1172986" y="3996092"/>
              <a:ext cx="814402" cy="248109"/>
              <a:chOff x="1172986" y="3996092"/>
              <a:chExt cx="814402" cy="248109"/>
            </a:xfrm>
          </p:grpSpPr>
          <p:grpSp>
            <p:nvGrpSpPr>
              <p:cNvPr id="39" name="Group 124"/>
              <p:cNvGrpSpPr>
                <a:grpSpLocks noChangeAspect="1"/>
              </p:cNvGrpSpPr>
              <p:nvPr/>
            </p:nvGrpSpPr>
            <p:grpSpPr>
              <a:xfrm>
                <a:off x="1172986" y="3996092"/>
                <a:ext cx="310464" cy="248109"/>
                <a:chOff x="6122447" y="4263293"/>
                <a:chExt cx="593078" cy="473962"/>
              </a:xfrm>
              <a:solidFill>
                <a:schemeClr val="tx1"/>
              </a:solidFill>
            </p:grpSpPr>
            <p:sp>
              <p:nvSpPr>
                <p:cNvPr id="44"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124"/>
              <p:cNvGrpSpPr>
                <a:grpSpLocks noChangeAspect="1"/>
              </p:cNvGrpSpPr>
              <p:nvPr/>
            </p:nvGrpSpPr>
            <p:grpSpPr>
              <a:xfrm>
                <a:off x="1676924" y="3996092"/>
                <a:ext cx="310464" cy="248109"/>
                <a:chOff x="6122447" y="4263293"/>
                <a:chExt cx="593078" cy="473962"/>
              </a:xfrm>
              <a:solidFill>
                <a:schemeClr val="tx1"/>
              </a:solidFill>
            </p:grpSpPr>
            <p:sp>
              <p:nvSpPr>
                <p:cNvPr id="41" name="Oval 55"/>
                <p:cNvSpPr>
                  <a:spLocks noChangeArrowheads="1"/>
                </p:cNvSpPr>
                <p:nvPr/>
              </p:nvSpPr>
              <p:spPr bwMode="auto">
                <a:xfrm>
                  <a:off x="6346083" y="4591448"/>
                  <a:ext cx="145807" cy="145807"/>
                </a:xfrm>
                <a:prstGeom prst="ellipse">
                  <a:avLst/>
                </a:pr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8" name="フリーフォーム 37"/>
            <p:cNvSpPr>
              <a:spLocks noChangeAspect="1"/>
            </p:cNvSpPr>
            <p:nvPr/>
          </p:nvSpPr>
          <p:spPr>
            <a:xfrm>
              <a:off x="1380352" y="4196494"/>
              <a:ext cx="399670" cy="39967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Tree>
    <p:extLst>
      <p:ext uri="{BB962C8B-B14F-4D97-AF65-F5344CB8AC3E}">
        <p14:creationId xmlns:p14="http://schemas.microsoft.com/office/powerpoint/2010/main" val="2168454541"/>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sz="2800" smtClean="0"/>
              <a:t>2.4GHz</a:t>
            </a:r>
            <a:r>
              <a:rPr kumimoji="1" lang="ja-JP" altLang="en-US" sz="2800" smtClean="0"/>
              <a:t>のカバレッジにて、重複率を表す</a:t>
            </a:r>
            <a:r>
              <a:rPr kumimoji="1" lang="ja-JP" altLang="en-US" sz="2800" b="1" smtClean="0">
                <a:solidFill>
                  <a:schemeClr val="bg2"/>
                </a:solidFill>
              </a:rPr>
              <a:t>新しい指標の</a:t>
            </a:r>
            <a:r>
              <a:rPr kumimoji="1" lang="en-US" altLang="ja-JP" sz="2800" b="1" smtClean="0">
                <a:solidFill>
                  <a:schemeClr val="bg2"/>
                </a:solidFill>
              </a:rPr>
              <a:t>COF</a:t>
            </a:r>
            <a:r>
              <a:rPr kumimoji="1" lang="ja-JP" altLang="en-US" sz="2800" smtClean="0"/>
              <a:t> </a:t>
            </a:r>
            <a:r>
              <a:rPr kumimoji="1" lang="en-US" altLang="ja-JP" sz="2800" smtClean="0"/>
              <a:t>(</a:t>
            </a:r>
            <a:r>
              <a:rPr lang="en-US" altLang="ja-JP" sz="2800" smtClean="0"/>
              <a:t>Coverage</a:t>
            </a:r>
            <a:r>
              <a:rPr lang="ja-JP" altLang="en-US" sz="2800" smtClean="0"/>
              <a:t> </a:t>
            </a:r>
            <a:r>
              <a:rPr lang="en-US" altLang="ja-JP" sz="2800" smtClean="0"/>
              <a:t>Overlap</a:t>
            </a:r>
            <a:r>
              <a:rPr lang="ja-JP" altLang="en-US" sz="2800" smtClean="0"/>
              <a:t> </a:t>
            </a:r>
            <a:r>
              <a:rPr lang="en-US" altLang="ja-JP" sz="2800" smtClean="0"/>
              <a:t>Factor)</a:t>
            </a:r>
            <a:r>
              <a:rPr lang="ja-JP" altLang="en-US" sz="2800" smtClean="0"/>
              <a:t> </a:t>
            </a:r>
            <a:r>
              <a:rPr kumimoji="1" lang="ja-JP" altLang="en-US" sz="2800" smtClean="0"/>
              <a:t>の計算と管理</a:t>
            </a:r>
            <a:endParaRPr kumimoji="1" lang="en-US" altLang="ja-JP" sz="2800" smtClean="0"/>
          </a:p>
          <a:p>
            <a:r>
              <a:rPr lang="ja-JP" altLang="en-US" sz="2800" smtClean="0"/>
              <a:t>ラジオ </a:t>
            </a:r>
            <a:r>
              <a:rPr lang="en-US" altLang="ja-JP" sz="2800" b="1" smtClean="0">
                <a:solidFill>
                  <a:schemeClr val="bg2"/>
                </a:solidFill>
              </a:rPr>
              <a:t>“Role”</a:t>
            </a:r>
            <a:r>
              <a:rPr lang="ja-JP" altLang="en-US" sz="2800" b="1" smtClean="0">
                <a:solidFill>
                  <a:schemeClr val="bg2"/>
                </a:solidFill>
              </a:rPr>
              <a:t> </a:t>
            </a:r>
            <a:r>
              <a:rPr lang="ja-JP" altLang="en-US" sz="2800" smtClean="0"/>
              <a:t>をインタフェースへの適用</a:t>
            </a:r>
            <a:r>
              <a:rPr lang="en-US" altLang="ja-JP" sz="2800" smtClean="0"/>
              <a:t>/</a:t>
            </a:r>
            <a:r>
              <a:rPr lang="ja-JP" altLang="en-US" sz="2800" smtClean="0"/>
              <a:t>再適用の管理</a:t>
            </a:r>
            <a:endParaRPr lang="en-US" altLang="ja-JP" sz="2800" smtClean="0"/>
          </a:p>
          <a:p>
            <a:r>
              <a:rPr lang="en-US" altLang="ja-JP" sz="2800" smtClean="0"/>
              <a:t>2800i/3800i</a:t>
            </a:r>
            <a:r>
              <a:rPr lang="ja-JP" altLang="en-US" sz="2800" smtClean="0"/>
              <a:t> </a:t>
            </a:r>
            <a:r>
              <a:rPr lang="ja-JP" altLang="en-US" sz="2800"/>
              <a:t>の</a:t>
            </a:r>
            <a:r>
              <a:rPr lang="ja-JP" altLang="en-US" sz="2800" b="1" smtClean="0">
                <a:solidFill>
                  <a:schemeClr val="bg2"/>
                </a:solidFill>
              </a:rPr>
              <a:t>マクロ</a:t>
            </a:r>
            <a:r>
              <a:rPr lang="en-US" altLang="ja-JP" sz="2800" b="1" smtClean="0">
                <a:solidFill>
                  <a:schemeClr val="bg2"/>
                </a:solidFill>
              </a:rPr>
              <a:t>/</a:t>
            </a:r>
            <a:r>
              <a:rPr lang="ja-JP" altLang="en-US" sz="2800" b="1" smtClean="0">
                <a:solidFill>
                  <a:schemeClr val="bg2"/>
                </a:solidFill>
              </a:rPr>
              <a:t>マイクロ実装</a:t>
            </a:r>
            <a:r>
              <a:rPr lang="ja-JP" altLang="en-US" sz="2800" smtClean="0"/>
              <a:t>と</a:t>
            </a:r>
            <a:r>
              <a:rPr lang="en-US" altLang="ja-JP" sz="2800" smtClean="0"/>
              <a:t>FRA</a:t>
            </a:r>
            <a:r>
              <a:rPr lang="ja-JP" altLang="en-US" sz="2800" smtClean="0"/>
              <a:t>によるデュアル</a:t>
            </a:r>
            <a:r>
              <a:rPr lang="en-US" altLang="ja-JP" sz="2800" smtClean="0"/>
              <a:t>5GHz</a:t>
            </a:r>
            <a:r>
              <a:rPr lang="ja-JP" altLang="en-US" sz="2800" smtClean="0"/>
              <a:t>でのロードバランス</a:t>
            </a:r>
            <a:endParaRPr kumimoji="1" lang="en-US" altLang="ja-JP" sz="2800" smtClean="0"/>
          </a:p>
        </p:txBody>
      </p:sp>
      <p:sp>
        <p:nvSpPr>
          <p:cNvPr id="3" name="タイトル 2"/>
          <p:cNvSpPr>
            <a:spLocks noGrp="1"/>
          </p:cNvSpPr>
          <p:nvPr>
            <p:ph type="title"/>
          </p:nvPr>
        </p:nvSpPr>
        <p:spPr/>
        <p:txBody>
          <a:bodyPr/>
          <a:lstStyle/>
          <a:p>
            <a:r>
              <a:rPr lang="en-US" altLang="ja-JP" smtClean="0"/>
              <a:t>Flexible </a:t>
            </a:r>
            <a:r>
              <a:rPr lang="en-US" altLang="ja-JP"/>
              <a:t>Radio Assignment (FRA</a:t>
            </a:r>
            <a:r>
              <a:rPr lang="en-US" altLang="ja-JP" smtClean="0"/>
              <a:t>)</a:t>
            </a:r>
            <a:r>
              <a:rPr lang="ja-JP" altLang="en-US" smtClean="0"/>
              <a:t> の特徴</a:t>
            </a:r>
            <a:endParaRPr kumimoji="1" lang="ja-JP" altLang="en-US"/>
          </a:p>
        </p:txBody>
      </p:sp>
    </p:spTree>
    <p:extLst>
      <p:ext uri="{BB962C8B-B14F-4D97-AF65-F5344CB8AC3E}">
        <p14:creationId xmlns:p14="http://schemas.microsoft.com/office/powerpoint/2010/main" val="2779160814"/>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p:cNvSpPr>
            <a:spLocks noGrp="1"/>
          </p:cNvSpPr>
          <p:nvPr>
            <p:ph type="body" sz="quarter" idx="10"/>
          </p:nvPr>
        </p:nvSpPr>
        <p:spPr>
          <a:xfrm>
            <a:off x="462301" y="1347788"/>
            <a:ext cx="4586493" cy="3168210"/>
          </a:xfrm>
        </p:spPr>
        <p:txBody>
          <a:bodyPr/>
          <a:lstStyle/>
          <a:p>
            <a:r>
              <a:rPr lang="ja-JP" altLang="en-US" smtClean="0"/>
              <a:t>モード </a:t>
            </a:r>
            <a:r>
              <a:rPr lang="en-US" altLang="ja-JP" smtClean="0"/>
              <a:t>(Mode)</a:t>
            </a:r>
          </a:p>
          <a:p>
            <a:pPr lvl="1"/>
            <a:r>
              <a:rPr lang="en-US" altLang="ja-JP" smtClean="0"/>
              <a:t>AP</a:t>
            </a:r>
            <a:r>
              <a:rPr lang="ja-JP" altLang="en-US" smtClean="0"/>
              <a:t>に適用 </a:t>
            </a:r>
            <a:r>
              <a:rPr lang="en-US" altLang="ja-JP" smtClean="0"/>
              <a:t>(Slot0/Slot1)</a:t>
            </a:r>
            <a:endParaRPr lang="en-US" smtClean="0"/>
          </a:p>
          <a:p>
            <a:pPr lvl="1"/>
            <a:r>
              <a:rPr lang="ja-JP" altLang="en-US" smtClean="0"/>
              <a:t>両ラジオは、</a:t>
            </a:r>
            <a:r>
              <a:rPr lang="en-US" smtClean="0"/>
              <a:t>“</a:t>
            </a:r>
            <a:r>
              <a:rPr lang="ja-JP" altLang="en-US" smtClean="0"/>
              <a:t>モード</a:t>
            </a:r>
            <a:r>
              <a:rPr lang="en-US" altLang="ja-JP" smtClean="0"/>
              <a:t>(Mode)</a:t>
            </a:r>
            <a:r>
              <a:rPr lang="en-US" smtClean="0"/>
              <a:t>”</a:t>
            </a:r>
            <a:r>
              <a:rPr lang="ja-JP" altLang="en-US" smtClean="0"/>
              <a:t>が前提</a:t>
            </a:r>
            <a:endParaRPr lang="en-US" smtClean="0"/>
          </a:p>
          <a:p>
            <a:r>
              <a:rPr lang="ja-JP" altLang="en-US" smtClean="0"/>
              <a:t>ロール </a:t>
            </a:r>
            <a:r>
              <a:rPr lang="en-US" altLang="ja-JP" smtClean="0"/>
              <a:t>(Role)</a:t>
            </a:r>
            <a:endParaRPr lang="en-US" smtClean="0"/>
          </a:p>
          <a:p>
            <a:pPr lvl="1"/>
            <a:r>
              <a:rPr lang="ja-JP" altLang="en-US" smtClean="0"/>
              <a:t>無線インタフェースに適用 </a:t>
            </a:r>
            <a:r>
              <a:rPr lang="en-US" altLang="ja-JP" smtClean="0"/>
              <a:t>(Slot0)</a:t>
            </a:r>
            <a:endParaRPr lang="en-US" smtClean="0"/>
          </a:p>
          <a:p>
            <a:pPr lvl="1"/>
            <a:r>
              <a:rPr lang="en-US" altLang="ja-JP" smtClean="0"/>
              <a:t>Slot0</a:t>
            </a:r>
            <a:r>
              <a:rPr lang="ja-JP" altLang="en-US" smtClean="0"/>
              <a:t> </a:t>
            </a:r>
            <a:r>
              <a:rPr lang="en-US" altLang="ja-JP" smtClean="0"/>
              <a:t>(</a:t>
            </a:r>
            <a:r>
              <a:rPr lang="en-US" altLang="ja-JP"/>
              <a:t>XOR</a:t>
            </a:r>
            <a:r>
              <a:rPr lang="ja-JP" altLang="en-US" smtClean="0"/>
              <a:t>ラジオ</a:t>
            </a:r>
            <a:r>
              <a:rPr lang="en-US" altLang="ja-JP" smtClean="0"/>
              <a:t>)</a:t>
            </a:r>
            <a:r>
              <a:rPr lang="ja-JP" altLang="en-US" smtClean="0"/>
              <a:t> の動作を決定</a:t>
            </a:r>
            <a:endParaRPr lang="en-US" altLang="ja-JP" smtClean="0"/>
          </a:p>
          <a:p>
            <a:r>
              <a:rPr lang="en-US" smtClean="0"/>
              <a:t>2800/3800</a:t>
            </a:r>
          </a:p>
          <a:p>
            <a:pPr lvl="1"/>
            <a:r>
              <a:rPr lang="en-US" smtClean="0"/>
              <a:t>Slot 0 </a:t>
            </a:r>
            <a:r>
              <a:rPr lang="en-US" altLang="ja-JP" smtClean="0"/>
              <a:t>:</a:t>
            </a:r>
            <a:r>
              <a:rPr lang="en-US" smtClean="0"/>
              <a:t> XOR </a:t>
            </a:r>
            <a:r>
              <a:rPr lang="ja-JP" altLang="en-US" smtClean="0"/>
              <a:t>ラジオ</a:t>
            </a:r>
            <a:endParaRPr lang="en-US" dirty="0"/>
          </a:p>
        </p:txBody>
      </p:sp>
      <p:sp>
        <p:nvSpPr>
          <p:cNvPr id="3" name="Title 2"/>
          <p:cNvSpPr>
            <a:spLocks noGrp="1"/>
          </p:cNvSpPr>
          <p:nvPr>
            <p:ph type="title"/>
          </p:nvPr>
        </p:nvSpPr>
        <p:spPr/>
        <p:txBody>
          <a:bodyPr/>
          <a:lstStyle/>
          <a:p>
            <a:r>
              <a:rPr lang="ja-JP" altLang="en-US" smtClean="0"/>
              <a:t>重要な用語</a:t>
            </a:r>
            <a:r>
              <a:rPr lang="en-US" smtClean="0"/>
              <a:t> Mode vs Role</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3710301341"/>
              </p:ext>
            </p:extLst>
          </p:nvPr>
        </p:nvGraphicFramePr>
        <p:xfrm>
          <a:off x="4975544" y="1347789"/>
          <a:ext cx="3848119" cy="2891651"/>
        </p:xfrm>
        <a:graphic>
          <a:graphicData uri="http://schemas.openxmlformats.org/drawingml/2006/table">
            <a:tbl>
              <a:tblPr firstRow="1" bandRow="1">
                <a:tableStyleId>{9D7B26C5-4107-4FEC-AEDC-1716B250A1EF}</a:tableStyleId>
              </a:tblPr>
              <a:tblGrid>
                <a:gridCol w="1751827"/>
                <a:gridCol w="208280"/>
                <a:gridCol w="467673"/>
                <a:gridCol w="1420339"/>
              </a:tblGrid>
              <a:tr h="413093">
                <a:tc>
                  <a:txBody>
                    <a:bodyPr/>
                    <a:lstStyle/>
                    <a:p>
                      <a:pPr algn="ctr"/>
                      <a:r>
                        <a:rPr lang="en-US" smtClean="0"/>
                        <a:t>AP</a:t>
                      </a:r>
                      <a:r>
                        <a:rPr lang="ja-JP" altLang="en-US" baseline="0" smtClean="0"/>
                        <a:t>無線</a:t>
                      </a:r>
                      <a:r>
                        <a:rPr lang="en-US" altLang="ja-JP" baseline="0" smtClean="0"/>
                        <a:t>Mode</a:t>
                      </a:r>
                      <a:endParaRPr lang="en-US" dirty="0"/>
                    </a:p>
                  </a:txBody>
                  <a:tcPr anchor="ctr">
                    <a:lnR>
                      <a:noFill/>
                    </a:lnR>
                  </a:tcPr>
                </a:tc>
                <a:tc>
                  <a:txBody>
                    <a:bodyPr/>
                    <a:lstStyle/>
                    <a:p>
                      <a:pPr algn="ctr"/>
                      <a:endParaRPr lang="en-US" dirty="0"/>
                    </a:p>
                  </a:txBody>
                  <a:tcPr anchor="ctr">
                    <a:lnL>
                      <a:noFill/>
                    </a:lnL>
                    <a:lnR>
                      <a:noFill/>
                    </a:lnR>
                    <a:lnT w="12700" cmpd="sng">
                      <a:noFill/>
                    </a:lnT>
                    <a:lnB w="12700" cmpd="sng">
                      <a:noFill/>
                    </a:lnB>
                    <a:lnTlToBr w="12700" cmpd="sng">
                      <a:noFill/>
                      <a:prstDash val="solid"/>
                    </a:lnTlToBr>
                    <a:lnBlToTr w="12700" cmpd="sng">
                      <a:noFill/>
                      <a:prstDash val="solid"/>
                    </a:lnBlToTr>
                  </a:tcPr>
                </a:tc>
                <a:tc gridSpan="2">
                  <a:txBody>
                    <a:bodyPr/>
                    <a:lstStyle/>
                    <a:p>
                      <a:pPr algn="ctr"/>
                      <a:r>
                        <a:rPr lang="en-US" smtClean="0"/>
                        <a:t>2800/3800 </a:t>
                      </a:r>
                      <a:r>
                        <a:rPr lang="ja-JP" altLang="en-US" smtClean="0"/>
                        <a:t>無線</a:t>
                      </a:r>
                      <a:r>
                        <a:rPr lang="en-US" altLang="ja-JP" smtClean="0"/>
                        <a:t>Role</a:t>
                      </a:r>
                      <a:endParaRPr lang="en-US" dirty="0"/>
                    </a:p>
                  </a:txBody>
                  <a:tcPr anchor="ctr">
                    <a:lnL>
                      <a:noFill/>
                    </a:lnL>
                  </a:tcPr>
                </a:tc>
                <a:tc hMerge="1">
                  <a:txBody>
                    <a:bodyPr/>
                    <a:lstStyle/>
                    <a:p>
                      <a:endParaRPr kumimoji="1" lang="ja-JP" altLang="en-US"/>
                    </a:p>
                  </a:txBody>
                  <a:tcPr/>
                </a:tc>
              </a:tr>
              <a:tr h="413093">
                <a:tc>
                  <a:txBody>
                    <a:bodyPr/>
                    <a:lstStyle/>
                    <a:p>
                      <a:r>
                        <a:rPr lang="en-US" dirty="0" smtClean="0"/>
                        <a:t>Local</a:t>
                      </a:r>
                      <a:endParaRPr lang="en-US" dirty="0"/>
                    </a:p>
                  </a:txBody>
                  <a:tcPr anchor="ctr">
                    <a:lnR>
                      <a:noFill/>
                    </a:lnR>
                  </a:tcPr>
                </a:tc>
                <a:tc>
                  <a:txBody>
                    <a:bodyPr/>
                    <a:lstStyle/>
                    <a:p>
                      <a:endParaRPr lang="en-US" dirty="0"/>
                    </a:p>
                  </a:txBody>
                  <a:tcPr anchor="ctr">
                    <a:lnL>
                      <a:noFill/>
                    </a:lnL>
                    <a:lnR>
                      <a:noFill/>
                    </a:lnR>
                    <a:lnT w="12700" cmpd="sng">
                      <a:noFill/>
                    </a:lnT>
                    <a:lnB>
                      <a:noFill/>
                    </a:lnB>
                    <a:lnTlToBr w="12700" cmpd="sng">
                      <a:noFill/>
                      <a:prstDash val="solid"/>
                    </a:lnTlToBr>
                    <a:lnBlToTr w="12700" cmpd="sng">
                      <a:noFill/>
                      <a:prstDash val="solid"/>
                    </a:lnBlToTr>
                    <a:noFill/>
                  </a:tcPr>
                </a:tc>
                <a:tc gridSpan="2">
                  <a:txBody>
                    <a:bodyPr/>
                    <a:lstStyle/>
                    <a:p>
                      <a:pPr marL="92075" indent="0" algn="l">
                        <a:buClrTx/>
                        <a:buFont typeface="Arial" panose="020B0604020202020204" pitchFamily="34" charset="0"/>
                        <a:buNone/>
                      </a:pPr>
                      <a:r>
                        <a:rPr lang="en-US" dirty="0" smtClean="0"/>
                        <a:t>Client</a:t>
                      </a:r>
                      <a:r>
                        <a:rPr lang="en-US" baseline="0" dirty="0" smtClean="0"/>
                        <a:t> serving</a:t>
                      </a:r>
                      <a:endParaRPr lang="en-US" dirty="0"/>
                    </a:p>
                  </a:txBody>
                  <a:tcPr anchor="ctr">
                    <a:lnL>
                      <a:noFill/>
                    </a:lnL>
                  </a:tcPr>
                </a:tc>
                <a:tc hMerge="1">
                  <a:txBody>
                    <a:bodyPr/>
                    <a:lstStyle/>
                    <a:p>
                      <a:endParaRPr kumimoji="1" lang="ja-JP" altLang="en-US"/>
                    </a:p>
                  </a:txBody>
                  <a:tcPr/>
                </a:tc>
              </a:tr>
              <a:tr h="413093">
                <a:tc>
                  <a:txBody>
                    <a:bodyPr/>
                    <a:lstStyle/>
                    <a:p>
                      <a:r>
                        <a:rPr lang="en-US" smtClean="0"/>
                        <a:t>Flex</a:t>
                      </a:r>
                      <a:r>
                        <a:rPr lang="en-US" altLang="ja-JP" smtClean="0"/>
                        <a:t>Connect</a:t>
                      </a:r>
                      <a:endParaRPr lang="en-US" dirty="0"/>
                    </a:p>
                  </a:txBody>
                  <a:tcPr anchor="ctr">
                    <a:lnR>
                      <a:noFill/>
                    </a:lnR>
                  </a:tcPr>
                </a:tc>
                <a:tc>
                  <a:txBody>
                    <a:bodyPr/>
                    <a:lstStyle/>
                    <a:p>
                      <a:endParaRPr lang="en-US" dirty="0"/>
                    </a:p>
                  </a:txBody>
                  <a:tcPr anchor="ctr">
                    <a:lnL>
                      <a:noFill/>
                    </a:lnL>
                    <a:lnR>
                      <a:noFill/>
                    </a:lnR>
                    <a:lnT>
                      <a:noFill/>
                    </a:lnT>
                    <a:lnB>
                      <a:noFill/>
                    </a:lnB>
                    <a:lnTlToBr w="12700" cmpd="sng">
                      <a:noFill/>
                      <a:prstDash val="solid"/>
                    </a:lnTlToBr>
                    <a:lnBlToTr w="12700" cmpd="sng">
                      <a:noFill/>
                      <a:prstDash val="solid"/>
                    </a:lnBlToTr>
                  </a:tcPr>
                </a:tc>
                <a:tc>
                  <a:txBody>
                    <a:bodyPr/>
                    <a:lstStyle/>
                    <a:p>
                      <a:pPr marL="0" lvl="1" indent="0" algn="ctr"/>
                      <a:endParaRPr lang="en-US" dirty="0"/>
                    </a:p>
                  </a:txBody>
                  <a:tcPr anchor="ctr">
                    <a:lnL>
                      <a:noFill/>
                    </a:lnL>
                    <a:lnR w="12700" cap="flat" cmpd="sng" algn="ctr">
                      <a:solidFill>
                        <a:schemeClr val="bg1"/>
                      </a:solidFill>
                      <a:prstDash val="solid"/>
                      <a:round/>
                      <a:headEnd type="none" w="med" len="med"/>
                      <a:tailEnd type="none" w="med" len="med"/>
                    </a:lnR>
                  </a:tcPr>
                </a:tc>
                <a:tc>
                  <a:txBody>
                    <a:bodyPr/>
                    <a:lstStyle/>
                    <a:p>
                      <a:pPr marL="0" marR="0" lvl="1" indent="0" algn="l" defTabSz="685777" rtl="0" eaLnBrk="1" fontAlgn="auto" latinLnBrk="0" hangingPunct="1">
                        <a:lnSpc>
                          <a:spcPct val="100000"/>
                        </a:lnSpc>
                        <a:spcBef>
                          <a:spcPts val="0"/>
                        </a:spcBef>
                        <a:spcAft>
                          <a:spcPts val="0"/>
                        </a:spcAft>
                        <a:buClrTx/>
                        <a:buSzTx/>
                        <a:buFontTx/>
                        <a:buNone/>
                        <a:tabLst/>
                        <a:defRPr/>
                      </a:pPr>
                      <a:r>
                        <a:rPr lang="en-US" altLang="ja-JP" smtClean="0"/>
                        <a:t>2.4 GHz</a:t>
                      </a:r>
                    </a:p>
                  </a:txBody>
                  <a:tcPr anchor="ctr">
                    <a:lnL w="12700" cap="flat" cmpd="sng" algn="ctr">
                      <a:solidFill>
                        <a:schemeClr val="bg1"/>
                      </a:solidFill>
                      <a:prstDash val="solid"/>
                      <a:round/>
                      <a:headEnd type="none" w="med" len="med"/>
                      <a:tailEnd type="none" w="med" len="med"/>
                    </a:lnL>
                  </a:tcPr>
                </a:tc>
              </a:tr>
              <a:tr h="413093">
                <a:tc>
                  <a:txBody>
                    <a:bodyPr/>
                    <a:lstStyle/>
                    <a:p>
                      <a:r>
                        <a:rPr lang="en-US" dirty="0" smtClean="0"/>
                        <a:t>Monitor</a:t>
                      </a:r>
                      <a:endParaRPr lang="en-US" dirty="0"/>
                    </a:p>
                  </a:txBody>
                  <a:tcPr anchor="ctr">
                    <a:lnR>
                      <a:noFill/>
                    </a:lnR>
                  </a:tcPr>
                </a:tc>
                <a:tc>
                  <a:txBody>
                    <a:bodyPr/>
                    <a:lstStyle/>
                    <a:p>
                      <a:endParaRPr lang="en-US" dirty="0"/>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marL="0" lvl="1" indent="0" algn="ctr"/>
                      <a:endParaRPr lang="en-US" dirty="0"/>
                    </a:p>
                  </a:txBody>
                  <a:tcPr anchor="ctr">
                    <a:lnL>
                      <a:noFill/>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1" indent="0" algn="l" defTabSz="685777" rtl="0" eaLnBrk="1" fontAlgn="auto" latinLnBrk="0" hangingPunct="1">
                        <a:lnSpc>
                          <a:spcPct val="100000"/>
                        </a:lnSpc>
                        <a:spcBef>
                          <a:spcPts val="0"/>
                        </a:spcBef>
                        <a:spcAft>
                          <a:spcPts val="0"/>
                        </a:spcAft>
                        <a:buClrTx/>
                        <a:buSzTx/>
                        <a:buFontTx/>
                        <a:buNone/>
                        <a:tabLst/>
                        <a:defRPr/>
                      </a:pPr>
                      <a:r>
                        <a:rPr lang="en-US" altLang="ja-JP" smtClean="0"/>
                        <a:t>5 GHz</a:t>
                      </a:r>
                    </a:p>
                  </a:txBody>
                  <a:tcPr anchor="ctr">
                    <a:lnL w="1270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413093">
                <a:tc>
                  <a:txBody>
                    <a:bodyPr/>
                    <a:lstStyle/>
                    <a:p>
                      <a:r>
                        <a:rPr lang="en-US" smtClean="0"/>
                        <a:t>Sniffer</a:t>
                      </a:r>
                      <a:endParaRPr lang="en-US" dirty="0"/>
                    </a:p>
                  </a:txBody>
                  <a:tcPr anchor="ctr">
                    <a:lnR>
                      <a:noFill/>
                    </a:lnR>
                  </a:tcPr>
                </a:tc>
                <a:tc>
                  <a:txBody>
                    <a:bodyPr/>
                    <a:lstStyle/>
                    <a:p>
                      <a:endParaRPr lang="en-US" dirty="0"/>
                    </a:p>
                  </a:txBody>
                  <a:tcPr anchor="ctr">
                    <a:lnL>
                      <a:noFill/>
                    </a:lnL>
                    <a:lnR>
                      <a:noFill/>
                    </a:lnR>
                    <a:lnT>
                      <a:noFill/>
                    </a:lnT>
                    <a:lnB>
                      <a:noFill/>
                    </a:lnB>
                    <a:lnTlToBr w="12700" cmpd="sng">
                      <a:noFill/>
                      <a:prstDash val="solid"/>
                    </a:lnTlToBr>
                    <a:lnBlToTr w="12700" cmpd="sng">
                      <a:noFill/>
                      <a:prstDash val="solid"/>
                    </a:lnBlToTr>
                  </a:tcPr>
                </a:tc>
                <a:tc gridSpan="2">
                  <a:txBody>
                    <a:bodyPr/>
                    <a:lstStyle/>
                    <a:p>
                      <a:pPr marL="92075" indent="0" algn="l">
                        <a:buFont typeface="Arial" panose="020B0604020202020204" pitchFamily="34" charset="0"/>
                        <a:buNone/>
                      </a:pPr>
                      <a:r>
                        <a:rPr lang="en-US" smtClean="0"/>
                        <a:t>Monitor</a:t>
                      </a:r>
                      <a:endParaRPr lang="en-US" dirty="0"/>
                    </a:p>
                  </a:txBody>
                  <a:tcPr anchor="ctr">
                    <a:lnL>
                      <a:noFill/>
                    </a:lnL>
                    <a:lnT w="12700" cap="flat" cmpd="sng" algn="ctr">
                      <a:solidFill>
                        <a:schemeClr val="tx1"/>
                      </a:solidFill>
                      <a:prstDash val="solid"/>
                      <a:round/>
                      <a:headEnd type="none" w="med" len="med"/>
                      <a:tailEnd type="none" w="med" len="med"/>
                    </a:lnT>
                  </a:tcPr>
                </a:tc>
                <a:tc hMerge="1">
                  <a:txBody>
                    <a:bodyPr/>
                    <a:lstStyle/>
                    <a:p>
                      <a:pPr marL="285750" indent="-193675" algn="l">
                        <a:buFont typeface="Arial" panose="020B0604020202020204" pitchFamily="34" charset="0"/>
                        <a:buChar char="•"/>
                      </a:pPr>
                      <a:endParaRPr lang="en-US" dirty="0"/>
                    </a:p>
                  </a:txBody>
                  <a:tcPr anchor="ct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413093">
                <a:tc>
                  <a:txBody>
                    <a:bodyPr/>
                    <a:lstStyle/>
                    <a:p>
                      <a:r>
                        <a:rPr lang="en-US" smtClean="0"/>
                        <a:t>Spectrum Connect</a:t>
                      </a:r>
                      <a:endParaRPr lang="en-US" dirty="0"/>
                    </a:p>
                  </a:txBody>
                  <a:tcPr anchor="ctr">
                    <a:lnR>
                      <a:noFill/>
                    </a:lnR>
                    <a:lnB w="12700" cap="flat" cmpd="sng" algn="ctr">
                      <a:solidFill>
                        <a:schemeClr val="tx1"/>
                      </a:solidFill>
                      <a:prstDash val="solid"/>
                      <a:round/>
                      <a:headEnd type="none" w="med" len="med"/>
                      <a:tailEnd type="none" w="med" len="med"/>
                    </a:lnB>
                  </a:tcPr>
                </a:tc>
                <a:tc>
                  <a:txBody>
                    <a:bodyPr/>
                    <a:lstStyle/>
                    <a:p>
                      <a:endParaRPr lang="en-US" dirty="0"/>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marL="0" lvl="1" indent="0" algn="ctr"/>
                      <a:endParaRPr lang="en-US" dirty="0"/>
                    </a:p>
                  </a:txBody>
                  <a:tcPr anchor="ctr">
                    <a:lnL>
                      <a:noFill/>
                    </a:lnL>
                    <a:lnR w="12700" cap="flat" cmpd="sng" algn="ctr">
                      <a:solidFill>
                        <a:schemeClr val="bg1"/>
                      </a:solidFill>
                      <a:prstDash val="solid"/>
                      <a:round/>
                      <a:headEnd type="none" w="med" len="med"/>
                      <a:tailEnd type="none" w="med" len="med"/>
                    </a:lnR>
                    <a:noFill/>
                  </a:tcPr>
                </a:tc>
                <a:tc>
                  <a:txBody>
                    <a:bodyPr/>
                    <a:lstStyle/>
                    <a:p>
                      <a:pPr marL="0" marR="0" lvl="1" indent="0" algn="l" defTabSz="685777" rtl="0" eaLnBrk="1" fontAlgn="auto" latinLnBrk="0" hangingPunct="1">
                        <a:lnSpc>
                          <a:spcPct val="100000"/>
                        </a:lnSpc>
                        <a:spcBef>
                          <a:spcPts val="0"/>
                        </a:spcBef>
                        <a:spcAft>
                          <a:spcPts val="0"/>
                        </a:spcAft>
                        <a:buClrTx/>
                        <a:buSzTx/>
                        <a:buFontTx/>
                        <a:buNone/>
                        <a:tabLst/>
                        <a:defRPr/>
                      </a:pPr>
                      <a:r>
                        <a:rPr lang="en-US" altLang="ja-JP" smtClean="0"/>
                        <a:t>WSM</a:t>
                      </a:r>
                    </a:p>
                  </a:txBody>
                  <a:tcPr anchor="ctr">
                    <a:lnL w="12700" cap="flat" cmpd="sng" algn="ctr">
                      <a:solidFill>
                        <a:schemeClr val="bg1"/>
                      </a:solidFill>
                      <a:prstDash val="solid"/>
                      <a:round/>
                      <a:headEnd type="none" w="med" len="med"/>
                      <a:tailEnd type="none" w="med" len="med"/>
                    </a:lnL>
                  </a:tcPr>
                </a:tc>
              </a:tr>
              <a:tr h="413093">
                <a:tc>
                  <a:txBody>
                    <a:bodyPr/>
                    <a:lstStyle/>
                    <a:p>
                      <a:endParaRPr lang="en-US" dirty="0"/>
                    </a:p>
                  </a:txBody>
                  <a:tcPr anchor="ctr">
                    <a:lnR>
                      <a:no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marL="0" lvl="1" indent="0" algn="ctr"/>
                      <a:endParaRPr lang="en-US" dirty="0"/>
                    </a:p>
                  </a:txBody>
                  <a:tcPr anchor="ctr">
                    <a:lnL>
                      <a:noFill/>
                    </a:lnL>
                    <a:lnR w="12700" cap="flat" cmpd="sng" algn="ctr">
                      <a:solidFill>
                        <a:schemeClr val="bg1"/>
                      </a:solidFill>
                      <a:prstDash val="solid"/>
                      <a:round/>
                      <a:headEnd type="none" w="med" len="med"/>
                      <a:tailEnd type="none" w="med" len="med"/>
                    </a:lnR>
                  </a:tcPr>
                </a:tc>
                <a:tc>
                  <a:txBody>
                    <a:bodyPr/>
                    <a:lstStyle/>
                    <a:p>
                      <a:pPr marL="0" marR="0" lvl="1" indent="0" algn="l" defTabSz="685777" rtl="0" eaLnBrk="1" fontAlgn="auto" latinLnBrk="0" hangingPunct="1">
                        <a:lnSpc>
                          <a:spcPct val="100000"/>
                        </a:lnSpc>
                        <a:spcBef>
                          <a:spcPts val="0"/>
                        </a:spcBef>
                        <a:spcAft>
                          <a:spcPts val="0"/>
                        </a:spcAft>
                        <a:buClrTx/>
                        <a:buSzTx/>
                        <a:buFontTx/>
                        <a:buNone/>
                        <a:tabLst/>
                        <a:defRPr/>
                      </a:pPr>
                      <a:r>
                        <a:rPr lang="en-US" altLang="ja-JP" smtClean="0"/>
                        <a:t>WSA</a:t>
                      </a:r>
                    </a:p>
                  </a:txBody>
                  <a:tcPr anchor="ctr">
                    <a:lnL w="12700" cap="flat" cmpd="sng" algn="ctr">
                      <a:solidFill>
                        <a:schemeClr val="bg1"/>
                      </a:solidFill>
                      <a:prstDash val="solid"/>
                      <a:round/>
                      <a:headEnd type="none" w="med" len="med"/>
                      <a:tailEnd type="none" w="med" len="med"/>
                    </a:lnL>
                  </a:tcPr>
                </a:tc>
              </a:tr>
            </a:tbl>
          </a:graphicData>
        </a:graphic>
      </p:graphicFrame>
      <p:cxnSp>
        <p:nvCxnSpPr>
          <p:cNvPr id="14" name="Straight Arrow Connector 13"/>
          <p:cNvCxnSpPr/>
          <p:nvPr/>
        </p:nvCxnSpPr>
        <p:spPr>
          <a:xfrm flipV="1">
            <a:off x="6174522" y="2024743"/>
            <a:ext cx="872889" cy="378824"/>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174522" y="1920240"/>
            <a:ext cx="872889" cy="14154"/>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174522" y="2793613"/>
            <a:ext cx="872889" cy="387193"/>
          </a:xfrm>
          <a:prstGeom prst="straightConnector1">
            <a:avLst/>
          </a:prstGeom>
          <a:ln>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751296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0"/>
          </p:nvPr>
        </p:nvSpPr>
        <p:spPr/>
        <p:txBody>
          <a:bodyPr/>
          <a:lstStyle/>
          <a:p>
            <a:r>
              <a:rPr lang="en-US" altLang="ja-JP" b="1" smtClean="0">
                <a:solidFill>
                  <a:schemeClr val="accent1"/>
                </a:solidFill>
              </a:rPr>
              <a:t>RRM	:</a:t>
            </a:r>
            <a:r>
              <a:rPr lang="ja-JP" altLang="en-US" b="1" smtClean="0">
                <a:solidFill>
                  <a:schemeClr val="accent1"/>
                </a:solidFill>
              </a:rPr>
              <a:t> </a:t>
            </a:r>
            <a:r>
              <a:rPr lang="en-US" altLang="ja-JP" b="1" smtClean="0">
                <a:solidFill>
                  <a:schemeClr val="accent1"/>
                </a:solidFill>
              </a:rPr>
              <a:t>Radio</a:t>
            </a:r>
            <a:r>
              <a:rPr lang="ja-JP" altLang="en-US" b="1" smtClean="0">
                <a:solidFill>
                  <a:schemeClr val="accent1"/>
                </a:solidFill>
              </a:rPr>
              <a:t> </a:t>
            </a:r>
            <a:r>
              <a:rPr lang="en-US" altLang="ja-JP" b="1" smtClean="0">
                <a:solidFill>
                  <a:schemeClr val="accent1"/>
                </a:solidFill>
              </a:rPr>
              <a:t>Resouce</a:t>
            </a:r>
            <a:r>
              <a:rPr lang="ja-JP" altLang="en-US" b="1" smtClean="0">
                <a:solidFill>
                  <a:schemeClr val="accent1"/>
                </a:solidFill>
              </a:rPr>
              <a:t> </a:t>
            </a:r>
            <a:r>
              <a:rPr lang="en-US" altLang="ja-JP" b="1" smtClean="0">
                <a:solidFill>
                  <a:schemeClr val="accent1"/>
                </a:solidFill>
              </a:rPr>
              <a:t>Manager</a:t>
            </a:r>
          </a:p>
          <a:p>
            <a:pPr lvl="1"/>
            <a:r>
              <a:rPr lang="en-US" altLang="ja-JP" smtClean="0"/>
              <a:t>AP</a:t>
            </a:r>
            <a:r>
              <a:rPr lang="ja-JP" altLang="en-US" smtClean="0"/>
              <a:t>同士の情報によりチャネルや送信電力を自動調整</a:t>
            </a:r>
            <a:endParaRPr lang="en-US" altLang="ja-JP" smtClean="0"/>
          </a:p>
          <a:p>
            <a:r>
              <a:rPr lang="en-US" altLang="ja-JP" b="1" smtClean="0">
                <a:solidFill>
                  <a:schemeClr val="accent1"/>
                </a:solidFill>
              </a:rPr>
              <a:t>HDX	: High Density Experience</a:t>
            </a:r>
          </a:p>
          <a:p>
            <a:pPr lvl="1"/>
            <a:r>
              <a:rPr lang="ja-JP" altLang="en-US" smtClean="0"/>
              <a:t>クライアントの高密集環境でも問題なく動作可能なアクセスポイントの機能</a:t>
            </a:r>
            <a:endParaRPr lang="en-US" altLang="ja-JP" smtClean="0"/>
          </a:p>
          <a:p>
            <a:pPr lvl="1"/>
            <a:r>
              <a:rPr lang="en-US" altLang="ja-JP" smtClean="0"/>
              <a:t>AP2800/3800</a:t>
            </a:r>
            <a:r>
              <a:rPr lang="ja-JP" altLang="en-US" smtClean="0"/>
              <a:t>対応</a:t>
            </a:r>
            <a:endParaRPr lang="en-US" altLang="ja-JP" smtClean="0"/>
          </a:p>
          <a:p>
            <a:r>
              <a:rPr lang="en-US" altLang="ja-JP" b="1" smtClean="0">
                <a:solidFill>
                  <a:schemeClr val="accent1"/>
                </a:solidFill>
              </a:rPr>
              <a:t>FRA	:</a:t>
            </a:r>
            <a:r>
              <a:rPr lang="ja-JP" altLang="en-US" b="1" smtClean="0">
                <a:solidFill>
                  <a:schemeClr val="accent1"/>
                </a:solidFill>
              </a:rPr>
              <a:t> </a:t>
            </a:r>
            <a:r>
              <a:rPr lang="en-US" altLang="ja-JP" b="1" smtClean="0">
                <a:solidFill>
                  <a:schemeClr val="accent1"/>
                </a:solidFill>
              </a:rPr>
              <a:t>Flexible Radio Architecture</a:t>
            </a:r>
          </a:p>
          <a:p>
            <a:pPr lvl="1"/>
            <a:r>
              <a:rPr lang="ja-JP" altLang="en-US" smtClean="0"/>
              <a:t>片側のラジオの動作 </a:t>
            </a:r>
            <a:r>
              <a:rPr lang="en-US" altLang="ja-JP" smtClean="0"/>
              <a:t>(</a:t>
            </a:r>
            <a:r>
              <a:rPr lang="ja-JP" altLang="en-US" smtClean="0"/>
              <a:t>役割</a:t>
            </a:r>
            <a:r>
              <a:rPr lang="en-US" altLang="ja-JP" smtClean="0"/>
              <a:t>)</a:t>
            </a:r>
            <a:r>
              <a:rPr lang="ja-JP" altLang="en-US" smtClean="0"/>
              <a:t> を状況に合わせて変更</a:t>
            </a:r>
            <a:endParaRPr lang="en-US" altLang="ja-JP" smtClean="0"/>
          </a:p>
          <a:p>
            <a:pPr lvl="1"/>
            <a:r>
              <a:rPr lang="en-US" altLang="ja-JP" smtClean="0"/>
              <a:t>AP2800/3800</a:t>
            </a:r>
            <a:r>
              <a:rPr lang="ja-JP" altLang="en-US" smtClean="0"/>
              <a:t>対応</a:t>
            </a:r>
            <a:endParaRPr lang="en-US" altLang="ja-JP" smtClean="0"/>
          </a:p>
          <a:p>
            <a:pPr lvl="1"/>
            <a:r>
              <a:rPr lang="en-US" altLang="ja-JP" smtClean="0"/>
              <a:t>RRM</a:t>
            </a:r>
            <a:r>
              <a:rPr lang="ja-JP" altLang="en-US" smtClean="0"/>
              <a:t>の機能の一部として動作</a:t>
            </a:r>
            <a:endParaRPr lang="en-US" altLang="ja-JP" smtClean="0"/>
          </a:p>
        </p:txBody>
      </p:sp>
      <p:sp>
        <p:nvSpPr>
          <p:cNvPr id="7" name="タイトル 6"/>
          <p:cNvSpPr>
            <a:spLocks noGrp="1"/>
          </p:cNvSpPr>
          <p:nvPr>
            <p:ph type="title"/>
          </p:nvPr>
        </p:nvSpPr>
        <p:spPr/>
        <p:txBody>
          <a:bodyPr/>
          <a:lstStyle/>
          <a:p>
            <a:r>
              <a:rPr lang="ja-JP" altLang="en-US" smtClean="0"/>
              <a:t>用語説明 </a:t>
            </a:r>
            <a:r>
              <a:rPr lang="en-US" altLang="ja-JP" smtClean="0"/>
              <a:t>(</a:t>
            </a:r>
            <a:r>
              <a:rPr lang="ja-JP" altLang="en-US" smtClean="0"/>
              <a:t>予習 </a:t>
            </a:r>
            <a:r>
              <a:rPr lang="en-US" altLang="ja-JP" smtClean="0"/>
              <a:t>&amp;</a:t>
            </a:r>
            <a:r>
              <a:rPr lang="ja-JP" altLang="en-US" smtClean="0"/>
              <a:t> お復習い</a:t>
            </a:r>
            <a:r>
              <a:rPr lang="en-US" altLang="ja-JP" smtClean="0"/>
              <a:t>)</a:t>
            </a:r>
            <a:endParaRPr lang="ja-JP" altLang="en-US"/>
          </a:p>
        </p:txBody>
      </p:sp>
      <p:sp>
        <p:nvSpPr>
          <p:cNvPr id="2" name="左矢印 1"/>
          <p:cNvSpPr/>
          <p:nvPr/>
        </p:nvSpPr>
        <p:spPr>
          <a:xfrm>
            <a:off x="5989320" y="3141618"/>
            <a:ext cx="457200" cy="424543"/>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テキスト ボックス 2"/>
          <p:cNvSpPr txBox="1"/>
          <p:nvPr/>
        </p:nvSpPr>
        <p:spPr>
          <a:xfrm>
            <a:off x="6446520" y="3169223"/>
            <a:ext cx="2083526" cy="369332"/>
          </a:xfrm>
          <a:prstGeom prst="rect">
            <a:avLst/>
          </a:prstGeom>
          <a:noFill/>
        </p:spPr>
        <p:txBody>
          <a:bodyPr wrap="square" rtlCol="0">
            <a:spAutoFit/>
          </a:bodyPr>
          <a:lstStyle/>
          <a:p>
            <a:r>
              <a:rPr kumimoji="1" lang="ja-JP" altLang="en-US" smtClean="0"/>
              <a:t>今日お話する内容</a:t>
            </a:r>
            <a:endParaRPr kumimoji="1" lang="ja-JP" altLang="en-US"/>
          </a:p>
        </p:txBody>
      </p:sp>
    </p:spTree>
    <p:extLst>
      <p:ext uri="{BB962C8B-B14F-4D97-AF65-F5344CB8AC3E}">
        <p14:creationId xmlns:p14="http://schemas.microsoft.com/office/powerpoint/2010/main" val="41924217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Flexible Radio </a:t>
            </a:r>
            <a:r>
              <a:rPr lang="ja-JP" altLang="en-US" smtClean="0"/>
              <a:t>のハードウェアを管理</a:t>
            </a:r>
            <a:endParaRPr lang="en-US" altLang="ja-JP" smtClean="0"/>
          </a:p>
          <a:p>
            <a:r>
              <a:rPr lang="en-US" altLang="ja-JP" smtClean="0"/>
              <a:t>RRM</a:t>
            </a:r>
            <a:r>
              <a:rPr lang="ja-JP" altLang="en-US" smtClean="0"/>
              <a:t>の一機能として</a:t>
            </a:r>
            <a:r>
              <a:rPr lang="en-US" altLang="ja-JP" smtClean="0"/>
              <a:t>XOR</a:t>
            </a:r>
            <a:r>
              <a:rPr lang="ja-JP" altLang="en-US" smtClean="0"/>
              <a:t>ラジオを状況に合わせて変更</a:t>
            </a:r>
            <a:endParaRPr lang="en-US" altLang="ja-JP" smtClean="0"/>
          </a:p>
          <a:p>
            <a:r>
              <a:rPr lang="en-US" altLang="ja-JP"/>
              <a:t>WLC</a:t>
            </a:r>
            <a:r>
              <a:rPr lang="ja-JP" altLang="en-US"/>
              <a:t>で</a:t>
            </a:r>
            <a:r>
              <a:rPr lang="en-US" altLang="ja-JP" smtClean="0"/>
              <a:t>FRA</a:t>
            </a:r>
            <a:r>
              <a:rPr lang="ja-JP" altLang="en-US" smtClean="0"/>
              <a:t>を有効化</a:t>
            </a:r>
            <a:endParaRPr lang="en-US" smtClean="0"/>
          </a:p>
          <a:p>
            <a:pPr marL="634940" lvl="1" indent="-342900">
              <a:buFont typeface="+mj-lt"/>
              <a:buAutoNum type="arabicPeriod"/>
            </a:pPr>
            <a:r>
              <a:rPr lang="ja-JP" altLang="en-US" smtClean="0"/>
              <a:t>無線の潜在的な重複の評価</a:t>
            </a:r>
            <a:endParaRPr lang="en-US" smtClean="0"/>
          </a:p>
          <a:p>
            <a:pPr marL="634940" lvl="1" indent="-342900">
              <a:buFont typeface="+mj-lt"/>
              <a:buAutoNum type="arabicPeriod"/>
            </a:pPr>
            <a:r>
              <a:rPr lang="en-US" altLang="ja-JP" smtClean="0"/>
              <a:t>2.4GHz</a:t>
            </a:r>
            <a:r>
              <a:rPr lang="ja-JP" altLang="en-US"/>
              <a:t>のカバレッジの</a:t>
            </a:r>
            <a:r>
              <a:rPr lang="ja-JP" altLang="en-US" smtClean="0"/>
              <a:t>重複率 </a:t>
            </a:r>
            <a:r>
              <a:rPr lang="en-US" altLang="ja-JP" smtClean="0"/>
              <a:t>(COF:</a:t>
            </a:r>
            <a:r>
              <a:rPr lang="en-US" smtClean="0"/>
              <a:t>Coverage Overlap Factor) </a:t>
            </a:r>
            <a:r>
              <a:rPr lang="ja-JP" altLang="en-US" smtClean="0"/>
              <a:t>を算出</a:t>
            </a:r>
            <a:endParaRPr lang="en-US" smtClean="0"/>
          </a:p>
          <a:p>
            <a:pPr marL="634940" lvl="1" indent="-342900">
              <a:buFont typeface="+mj-lt"/>
              <a:buAutoNum type="arabicPeriod"/>
            </a:pPr>
            <a:r>
              <a:rPr lang="en-US" smtClean="0"/>
              <a:t>Flexible Radio </a:t>
            </a:r>
            <a:r>
              <a:rPr lang="ja-JP" altLang="en-US" smtClean="0"/>
              <a:t>での最適な </a:t>
            </a:r>
            <a:r>
              <a:rPr lang="en-US" altLang="ja-JP" smtClean="0"/>
              <a:t>Role</a:t>
            </a:r>
            <a:r>
              <a:rPr lang="ja-JP" altLang="en-US" smtClean="0"/>
              <a:t> の決定</a:t>
            </a:r>
            <a:endParaRPr lang="en-US" smtClean="0"/>
          </a:p>
          <a:p>
            <a:pPr marL="634940" lvl="1" indent="-342900">
              <a:buFont typeface="+mj-lt"/>
              <a:buAutoNum type="arabicPeriod"/>
            </a:pPr>
            <a:r>
              <a:rPr lang="en-US" altLang="ja-JP" smtClean="0"/>
              <a:t>Role</a:t>
            </a:r>
            <a:r>
              <a:rPr lang="ja-JP" altLang="en-US" smtClean="0"/>
              <a:t> の適用 </a:t>
            </a:r>
            <a:r>
              <a:rPr lang="en-US" altLang="ja-JP" smtClean="0"/>
              <a:t>(</a:t>
            </a:r>
            <a:r>
              <a:rPr lang="ja-JP" altLang="en-US" smtClean="0"/>
              <a:t>自動</a:t>
            </a:r>
            <a:r>
              <a:rPr lang="en-US" altLang="ja-JP" smtClean="0"/>
              <a:t>/</a:t>
            </a:r>
            <a:r>
              <a:rPr lang="ja-JP" altLang="en-US" smtClean="0"/>
              <a:t>手動</a:t>
            </a:r>
            <a:r>
              <a:rPr lang="en-US" altLang="ja-JP" smtClean="0"/>
              <a:t>)</a:t>
            </a:r>
          </a:p>
          <a:p>
            <a:pPr lvl="2"/>
            <a:r>
              <a:rPr lang="en-US" altLang="ja-JP" smtClean="0"/>
              <a:t>AP</a:t>
            </a:r>
            <a:r>
              <a:rPr lang="ja-JP" altLang="en-US" smtClean="0"/>
              <a:t>の</a:t>
            </a:r>
            <a:r>
              <a:rPr lang="en-US" altLang="ja-JP" smtClean="0"/>
              <a:t>Role</a:t>
            </a:r>
            <a:r>
              <a:rPr lang="ja-JP" altLang="en-US" smtClean="0"/>
              <a:t>が自動設定の場合、</a:t>
            </a:r>
            <a:r>
              <a:rPr lang="en-US" altLang="ja-JP" smtClean="0"/>
              <a:t>R</a:t>
            </a:r>
            <a:r>
              <a:rPr lang="en-US" smtClean="0"/>
              <a:t>ole</a:t>
            </a:r>
            <a:r>
              <a:rPr lang="ja-JP" altLang="en-US" smtClean="0"/>
              <a:t>の選出と適用は自動で実施</a:t>
            </a:r>
            <a:endParaRPr lang="en-US" altLang="ja-JP" smtClean="0"/>
          </a:p>
          <a:p>
            <a:pPr lvl="2"/>
            <a:r>
              <a:rPr lang="en-US" altLang="ja-JP" smtClean="0"/>
              <a:t>AP</a:t>
            </a:r>
            <a:r>
              <a:rPr lang="ja-JP" altLang="en-US" smtClean="0"/>
              <a:t>の</a:t>
            </a:r>
            <a:r>
              <a:rPr lang="en-US" altLang="ja-JP" smtClean="0"/>
              <a:t>Role</a:t>
            </a:r>
            <a:r>
              <a:rPr lang="ja-JP" altLang="en-US"/>
              <a:t>が</a:t>
            </a:r>
            <a:r>
              <a:rPr lang="ja-JP" altLang="en-US" smtClean="0"/>
              <a:t>手動設定</a:t>
            </a:r>
            <a:r>
              <a:rPr lang="ja-JP" altLang="en-US"/>
              <a:t>の場合</a:t>
            </a:r>
            <a:r>
              <a:rPr lang="ja-JP" altLang="en-US" smtClean="0"/>
              <a:t>、</a:t>
            </a:r>
            <a:r>
              <a:rPr lang="en-US" altLang="ja-JP"/>
              <a:t>COF</a:t>
            </a:r>
            <a:r>
              <a:rPr lang="ja-JP" altLang="en-US"/>
              <a:t>を</a:t>
            </a:r>
            <a:r>
              <a:rPr lang="ja-JP" altLang="en-US" smtClean="0"/>
              <a:t>計算のみを実施</a:t>
            </a:r>
            <a:endParaRPr lang="en-US" altLang="ja-JP"/>
          </a:p>
        </p:txBody>
      </p:sp>
      <p:sp>
        <p:nvSpPr>
          <p:cNvPr id="3" name="Title 2"/>
          <p:cNvSpPr>
            <a:spLocks noGrp="1"/>
          </p:cNvSpPr>
          <p:nvPr>
            <p:ph type="title"/>
          </p:nvPr>
        </p:nvSpPr>
        <p:spPr/>
        <p:txBody>
          <a:bodyPr/>
          <a:lstStyle/>
          <a:p>
            <a:r>
              <a:rPr lang="en-US" smtClean="0"/>
              <a:t>RRM</a:t>
            </a:r>
            <a:r>
              <a:rPr lang="ja-JP" altLang="en-US" smtClean="0"/>
              <a:t>に追加された</a:t>
            </a:r>
            <a:r>
              <a:rPr lang="en-US" smtClean="0"/>
              <a:t>FRA</a:t>
            </a:r>
            <a:endParaRPr lang="en-US" dirty="0"/>
          </a:p>
        </p:txBody>
      </p:sp>
    </p:spTree>
    <p:extLst>
      <p:ext uri="{BB962C8B-B14F-4D97-AF65-F5344CB8AC3E}">
        <p14:creationId xmlns:p14="http://schemas.microsoft.com/office/powerpoint/2010/main" val="1220659428"/>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10"/>
          </p:nvPr>
        </p:nvSpPr>
        <p:spPr/>
        <p:txBody>
          <a:bodyPr/>
          <a:lstStyle/>
          <a:p>
            <a:r>
              <a:rPr lang="en-US" altLang="ja-JP" smtClean="0"/>
              <a:t>AP</a:t>
            </a:r>
            <a:r>
              <a:rPr lang="ja-JP" altLang="en-US" smtClean="0"/>
              <a:t> が以下の条件でメッセージを無線上で送信</a:t>
            </a:r>
            <a:endParaRPr lang="en-US" altLang="ja-JP" smtClean="0"/>
          </a:p>
          <a:p>
            <a:pPr lvl="1"/>
            <a:r>
              <a:rPr lang="ja-JP" altLang="en-US" smtClean="0"/>
              <a:t>チャネルで許されている</a:t>
            </a:r>
            <a:r>
              <a:rPr lang="ja-JP" altLang="en-US" b="1" smtClean="0">
                <a:solidFill>
                  <a:schemeClr val="bg2"/>
                </a:solidFill>
              </a:rPr>
              <a:t>最大電力</a:t>
            </a:r>
            <a:endParaRPr lang="en-US" altLang="ja-JP" b="1" smtClean="0">
              <a:solidFill>
                <a:schemeClr val="bg2"/>
              </a:solidFill>
            </a:endParaRPr>
          </a:p>
          <a:p>
            <a:pPr lvl="1"/>
            <a:r>
              <a:rPr lang="ja-JP" altLang="en-US" smtClean="0"/>
              <a:t>バンドでサポートされている</a:t>
            </a:r>
            <a:r>
              <a:rPr lang="ja-JP" altLang="en-US" b="1" smtClean="0">
                <a:solidFill>
                  <a:schemeClr val="bg2"/>
                </a:solidFill>
              </a:rPr>
              <a:t>最低速度</a:t>
            </a:r>
            <a:endParaRPr lang="en-US" altLang="ja-JP" b="1">
              <a:solidFill>
                <a:schemeClr val="bg2"/>
              </a:solidFill>
            </a:endParaRPr>
          </a:p>
          <a:p>
            <a:r>
              <a:rPr kumimoji="1" lang="ja-JP" altLang="en-US" smtClean="0"/>
              <a:t>メッセージには以下の項目などが含まれる</a:t>
            </a:r>
            <a:endParaRPr kumimoji="1" lang="en-US" altLang="ja-JP" smtClean="0"/>
          </a:p>
          <a:p>
            <a:pPr lvl="1"/>
            <a:r>
              <a:rPr kumimoji="1" lang="en-US" altLang="ja-JP" smtClean="0"/>
              <a:t>AP</a:t>
            </a:r>
            <a:r>
              <a:rPr kumimoji="1" lang="ja-JP" altLang="en-US" smtClean="0"/>
              <a:t>がサービスしているチャネル</a:t>
            </a:r>
            <a:endParaRPr kumimoji="1" lang="en-US" altLang="ja-JP" smtClean="0"/>
          </a:p>
          <a:p>
            <a:pPr lvl="1"/>
            <a:r>
              <a:rPr lang="en-US" altLang="ja-JP" smtClean="0"/>
              <a:t>NDP</a:t>
            </a:r>
            <a:r>
              <a:rPr lang="ja-JP" altLang="en-US" smtClean="0"/>
              <a:t>メッセージの送信時の送信電力 </a:t>
            </a:r>
            <a:r>
              <a:rPr lang="en-US" altLang="ja-JP" smtClean="0"/>
              <a:t>(dBm)</a:t>
            </a:r>
            <a:r>
              <a:rPr lang="en-US" altLang="ja-JP"/>
              <a:t>	</a:t>
            </a:r>
            <a:r>
              <a:rPr lang="en-US" altLang="ja-JP" smtClean="0"/>
              <a:t>	</a:t>
            </a:r>
            <a:r>
              <a:rPr kumimoji="1" lang="ja-JP" altLang="en-US" smtClean="0"/>
              <a:t>など</a:t>
            </a:r>
            <a:endParaRPr kumimoji="1" lang="en-US" altLang="ja-JP" smtClean="0"/>
          </a:p>
          <a:p>
            <a:r>
              <a:rPr lang="ja-JP" altLang="en-US"/>
              <a:t>これ</a:t>
            </a:r>
            <a:r>
              <a:rPr lang="ja-JP" altLang="en-US" smtClean="0"/>
              <a:t>を基本に、</a:t>
            </a:r>
            <a:r>
              <a:rPr lang="en-US" altLang="ja-JP" smtClean="0"/>
              <a:t>AP</a:t>
            </a:r>
            <a:r>
              <a:rPr lang="ja-JP" altLang="en-US" smtClean="0"/>
              <a:t>の位置を算出したり、</a:t>
            </a:r>
            <a:r>
              <a:rPr lang="en-US" altLang="ja-JP" smtClean="0"/>
              <a:t>RRM</a:t>
            </a:r>
            <a:r>
              <a:rPr lang="ja-JP" altLang="en-US"/>
              <a:t>の</a:t>
            </a:r>
            <a:r>
              <a:rPr lang="ja-JP" altLang="en-US" smtClean="0"/>
              <a:t>動作が決定</a:t>
            </a:r>
            <a:endParaRPr lang="en-US" altLang="ja-JP" smtClean="0"/>
          </a:p>
          <a:p>
            <a:r>
              <a:rPr lang="en-US" altLang="ja-JP" smtClean="0"/>
              <a:t>IPv6</a:t>
            </a:r>
            <a:r>
              <a:rPr lang="ja-JP" altLang="en-US" smtClean="0"/>
              <a:t> で使用される名前と同一ですが、全く別物</a:t>
            </a:r>
            <a:endParaRPr kumimoji="1" lang="ja-JP" altLang="en-US"/>
          </a:p>
        </p:txBody>
      </p:sp>
      <p:sp>
        <p:nvSpPr>
          <p:cNvPr id="3" name="タイトル 2"/>
          <p:cNvSpPr>
            <a:spLocks noGrp="1"/>
          </p:cNvSpPr>
          <p:nvPr>
            <p:ph type="title"/>
          </p:nvPr>
        </p:nvSpPr>
        <p:spPr/>
        <p:txBody>
          <a:bodyPr/>
          <a:lstStyle/>
          <a:p>
            <a:r>
              <a:rPr lang="en-US" altLang="ja-JP" smtClean="0"/>
              <a:t>RRM Neighbor Discovery Protocol</a:t>
            </a:r>
            <a:r>
              <a:rPr lang="ja-JP" altLang="en-US" smtClean="0"/>
              <a:t> </a:t>
            </a:r>
            <a:r>
              <a:rPr lang="en-US" altLang="ja-JP" smtClean="0"/>
              <a:t>(NDP)</a:t>
            </a:r>
            <a:endParaRPr lang="ja-JP" altLang="en-US"/>
          </a:p>
        </p:txBody>
      </p:sp>
      <p:grpSp>
        <p:nvGrpSpPr>
          <p:cNvPr id="7" name="グループ化 6"/>
          <p:cNvGrpSpPr>
            <a:grpSpLocks noChangeAspect="1"/>
          </p:cNvGrpSpPr>
          <p:nvPr/>
        </p:nvGrpSpPr>
        <p:grpSpPr>
          <a:xfrm>
            <a:off x="437766" y="55511"/>
            <a:ext cx="1299593" cy="403098"/>
            <a:chOff x="4421777" y="398418"/>
            <a:chExt cx="1299593" cy="403098"/>
          </a:xfrm>
        </p:grpSpPr>
        <p:sp>
          <p:nvSpPr>
            <p:cNvPr id="8" name="角丸四角形 7"/>
            <p:cNvSpPr/>
            <p:nvPr/>
          </p:nvSpPr>
          <p:spPr>
            <a:xfrm>
              <a:off x="4421777" y="398418"/>
              <a:ext cx="1299593" cy="403098"/>
            </a:xfrm>
            <a:prstGeom prst="roundRect">
              <a:avLst/>
            </a:prstGeom>
            <a:solidFill>
              <a:schemeClr val="accent6"/>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a:r>
                <a:rPr kumimoji="1" lang="ja-JP" altLang="en-US" sz="2000" smtClean="0">
                  <a:solidFill>
                    <a:schemeClr val="bg1"/>
                  </a:solidFill>
                </a:rPr>
                <a:t>参考</a:t>
              </a:r>
              <a:endParaRPr kumimoji="1" lang="ja-JP" altLang="en-US" sz="2000" dirty="0" smtClean="0">
                <a:solidFill>
                  <a:schemeClr val="bg1"/>
                </a:solidFill>
              </a:endParaRPr>
            </a:p>
          </p:txBody>
        </p:sp>
        <p:sp>
          <p:nvSpPr>
            <p:cNvPr id="9" name="Freeform 362"/>
            <p:cNvSpPr>
              <a:spLocks noChangeAspect="1"/>
            </p:cNvSpPr>
            <p:nvPr/>
          </p:nvSpPr>
          <p:spPr bwMode="auto">
            <a:xfrm>
              <a:off x="4592903" y="491708"/>
              <a:ext cx="254666" cy="309808"/>
            </a:xfrm>
            <a:custGeom>
              <a:avLst/>
              <a:gdLst/>
              <a:ahLst/>
              <a:cxnLst>
                <a:cxn ang="0">
                  <a:pos x="84" y="322"/>
                </a:cxn>
                <a:cxn ang="0">
                  <a:pos x="5" y="146"/>
                </a:cxn>
                <a:cxn ang="0">
                  <a:pos x="46" y="116"/>
                </a:cxn>
                <a:cxn ang="0">
                  <a:pos x="73" y="188"/>
                </a:cxn>
                <a:cxn ang="0">
                  <a:pos x="72" y="30"/>
                </a:cxn>
                <a:cxn ang="0">
                  <a:pos x="100" y="0"/>
                </a:cxn>
                <a:cxn ang="0">
                  <a:pos x="132" y="30"/>
                </a:cxn>
                <a:cxn ang="0">
                  <a:pos x="132" y="74"/>
                </a:cxn>
                <a:cxn ang="0">
                  <a:pos x="132" y="127"/>
                </a:cxn>
                <a:cxn ang="0">
                  <a:pos x="135" y="71"/>
                </a:cxn>
                <a:cxn ang="0">
                  <a:pos x="172" y="127"/>
                </a:cxn>
                <a:cxn ang="0">
                  <a:pos x="177" y="88"/>
                </a:cxn>
                <a:cxn ang="0">
                  <a:pos x="220" y="144"/>
                </a:cxn>
                <a:cxn ang="0">
                  <a:pos x="222" y="105"/>
                </a:cxn>
                <a:cxn ang="0">
                  <a:pos x="266" y="136"/>
                </a:cxn>
                <a:cxn ang="0">
                  <a:pos x="264" y="264"/>
                </a:cxn>
                <a:cxn ang="0">
                  <a:pos x="243" y="319"/>
                </a:cxn>
                <a:cxn ang="0">
                  <a:pos x="84" y="322"/>
                </a:cxn>
              </a:cxnLst>
              <a:rect l="0" t="0" r="r" b="b"/>
              <a:pathLst>
                <a:path w="267" h="325">
                  <a:moveTo>
                    <a:pt x="84" y="322"/>
                  </a:moveTo>
                  <a:cubicBezTo>
                    <a:pt x="84" y="322"/>
                    <a:pt x="10" y="188"/>
                    <a:pt x="5" y="146"/>
                  </a:cubicBezTo>
                  <a:cubicBezTo>
                    <a:pt x="0" y="104"/>
                    <a:pt x="40" y="111"/>
                    <a:pt x="46" y="116"/>
                  </a:cubicBezTo>
                  <a:cubicBezTo>
                    <a:pt x="52" y="120"/>
                    <a:pt x="72" y="143"/>
                    <a:pt x="73" y="188"/>
                  </a:cubicBezTo>
                  <a:cubicBezTo>
                    <a:pt x="72" y="30"/>
                    <a:pt x="72" y="30"/>
                    <a:pt x="72" y="30"/>
                  </a:cubicBezTo>
                  <a:cubicBezTo>
                    <a:pt x="72" y="30"/>
                    <a:pt x="71" y="0"/>
                    <a:pt x="100" y="0"/>
                  </a:cubicBezTo>
                  <a:cubicBezTo>
                    <a:pt x="130" y="0"/>
                    <a:pt x="132" y="30"/>
                    <a:pt x="132" y="30"/>
                  </a:cubicBezTo>
                  <a:cubicBezTo>
                    <a:pt x="132" y="74"/>
                    <a:pt x="132" y="74"/>
                    <a:pt x="132" y="74"/>
                  </a:cubicBezTo>
                  <a:cubicBezTo>
                    <a:pt x="132" y="127"/>
                    <a:pt x="132" y="127"/>
                    <a:pt x="132" y="127"/>
                  </a:cubicBezTo>
                  <a:cubicBezTo>
                    <a:pt x="135" y="71"/>
                    <a:pt x="135" y="71"/>
                    <a:pt x="135" y="71"/>
                  </a:cubicBezTo>
                  <a:cubicBezTo>
                    <a:pt x="135" y="71"/>
                    <a:pt x="179" y="57"/>
                    <a:pt x="172" y="127"/>
                  </a:cubicBezTo>
                  <a:cubicBezTo>
                    <a:pt x="177" y="88"/>
                    <a:pt x="177" y="88"/>
                    <a:pt x="177" y="88"/>
                  </a:cubicBezTo>
                  <a:cubicBezTo>
                    <a:pt x="177" y="88"/>
                    <a:pt x="222" y="68"/>
                    <a:pt x="220" y="144"/>
                  </a:cubicBezTo>
                  <a:cubicBezTo>
                    <a:pt x="222" y="105"/>
                    <a:pt x="222" y="105"/>
                    <a:pt x="222" y="105"/>
                  </a:cubicBezTo>
                  <a:cubicBezTo>
                    <a:pt x="222" y="105"/>
                    <a:pt x="266" y="92"/>
                    <a:pt x="266" y="136"/>
                  </a:cubicBezTo>
                  <a:cubicBezTo>
                    <a:pt x="267" y="179"/>
                    <a:pt x="264" y="264"/>
                    <a:pt x="264" y="264"/>
                  </a:cubicBezTo>
                  <a:cubicBezTo>
                    <a:pt x="264" y="264"/>
                    <a:pt x="258" y="300"/>
                    <a:pt x="243" y="319"/>
                  </a:cubicBezTo>
                  <a:cubicBezTo>
                    <a:pt x="238" y="325"/>
                    <a:pt x="84" y="322"/>
                    <a:pt x="84" y="322"/>
                  </a:cubicBezTo>
                  <a:close/>
                </a:path>
              </a:pathLst>
            </a:custGeom>
            <a:solidFill>
              <a:schemeClr val="bg1"/>
            </a:solidFill>
            <a:ln w="12700">
              <a:solidFill>
                <a:schemeClr val="tx1"/>
              </a:solidFill>
              <a:round/>
              <a:headEnd/>
              <a:tailEnd/>
            </a:ln>
            <a:effectLst/>
          </p:spPr>
          <p:txBody>
            <a:bodyPr vert="horz" wrap="square" lIns="68580" tIns="34290" rIns="68580" bIns="34290" numCol="1" anchor="t" anchorCtr="0" compatLnSpc="1">
              <a:prstTxWarp prst="textNoShape">
                <a:avLst/>
              </a:prstTxWarp>
            </a:bodyPr>
            <a:lstStyle/>
            <a:p>
              <a:pPr defTabSz="685668"/>
              <a:endParaRPr lang="en-US" sz="900">
                <a:solidFill>
                  <a:srgbClr val="2C2C2C"/>
                </a:solidFill>
              </a:endParaRPr>
            </a:p>
          </p:txBody>
        </p:sp>
      </p:grpSp>
    </p:spTree>
    <p:extLst>
      <p:ext uri="{BB962C8B-B14F-4D97-AF65-F5344CB8AC3E}">
        <p14:creationId xmlns:p14="http://schemas.microsoft.com/office/powerpoint/2010/main" val="981992571"/>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1347788"/>
            <a:ext cx="4571950" cy="3168210"/>
          </a:xfrm>
        </p:spPr>
        <p:txBody>
          <a:bodyPr/>
          <a:lstStyle/>
          <a:p>
            <a:r>
              <a:rPr lang="en-US" altLang="ja-JP" sz="1800" smtClean="0"/>
              <a:t>2.4GHz</a:t>
            </a:r>
            <a:r>
              <a:rPr lang="ja-JP" altLang="en-US" sz="1800" smtClean="0"/>
              <a:t>が対象</a:t>
            </a:r>
            <a:endParaRPr lang="en-US" altLang="ja-JP" sz="1800" smtClean="0"/>
          </a:p>
          <a:p>
            <a:r>
              <a:rPr lang="ja-JP" altLang="en-US" sz="1800" smtClean="0"/>
              <a:t>“同じ”</a:t>
            </a:r>
            <a:r>
              <a:rPr lang="en-US" altLang="ja-JP" sz="1800" smtClean="0"/>
              <a:t>AP</a:t>
            </a:r>
            <a:r>
              <a:rPr lang="ja-JP" altLang="en-US" sz="1800" smtClean="0"/>
              <a:t> </a:t>
            </a:r>
            <a:r>
              <a:rPr lang="en-US" altLang="ja-JP" sz="1800" smtClean="0"/>
              <a:t>Group</a:t>
            </a:r>
            <a:r>
              <a:rPr lang="ja-JP" altLang="en-US" sz="1800" smtClean="0"/>
              <a:t> のメンバーの</a:t>
            </a:r>
            <a:r>
              <a:rPr lang="en-US" sz="1800" smtClean="0"/>
              <a:t>2.4 GHz</a:t>
            </a:r>
            <a:r>
              <a:rPr lang="ja-JP" altLang="en-US" sz="1800" smtClean="0"/>
              <a:t>をお互いに計算</a:t>
            </a:r>
            <a:endParaRPr lang="en-US" altLang="ja-JP" sz="1800"/>
          </a:p>
          <a:p>
            <a:r>
              <a:rPr lang="en-US" altLang="ja-JP" sz="1800" smtClean="0"/>
              <a:t>-80dBm</a:t>
            </a:r>
            <a:r>
              <a:rPr lang="ja-JP" altLang="en-US" sz="1800"/>
              <a:t>以上の</a:t>
            </a:r>
            <a:r>
              <a:rPr lang="en-US" altLang="ja-JP" sz="1800"/>
              <a:t>NDP</a:t>
            </a:r>
            <a:r>
              <a:rPr lang="ja-JP" altLang="en-US" sz="1800" smtClean="0"/>
              <a:t>メッセージを受信</a:t>
            </a:r>
            <a:r>
              <a:rPr lang="ja-JP" altLang="en-US" sz="1800"/>
              <a:t>できた隣接</a:t>
            </a:r>
            <a:r>
              <a:rPr lang="en-US" altLang="ja-JP" sz="1800" smtClean="0"/>
              <a:t>AP</a:t>
            </a:r>
            <a:r>
              <a:rPr lang="ja-JP" altLang="en-US" sz="1800" smtClean="0"/>
              <a:t>が算出対象</a:t>
            </a:r>
            <a:endParaRPr lang="en-US" altLang="ja-JP" sz="1800" smtClean="0"/>
          </a:p>
          <a:p>
            <a:r>
              <a:rPr lang="en-US" altLang="ja-JP" sz="1800" smtClean="0"/>
              <a:t>COF</a:t>
            </a:r>
            <a:r>
              <a:rPr lang="ja-JP" altLang="en-US" sz="1800" smtClean="0"/>
              <a:t>は、他の</a:t>
            </a:r>
            <a:r>
              <a:rPr lang="en-US" altLang="ja-JP" sz="1800" smtClean="0"/>
              <a:t>AP</a:t>
            </a:r>
            <a:r>
              <a:rPr lang="ja-JP" altLang="en-US" sz="1800" smtClean="0"/>
              <a:t>の </a:t>
            </a:r>
            <a:r>
              <a:rPr lang="en-US" altLang="ja-JP" sz="1800" smtClean="0"/>
              <a:t>-67</a:t>
            </a:r>
            <a:r>
              <a:rPr lang="ja-JP" altLang="en-US" sz="1800" smtClean="0"/>
              <a:t> </a:t>
            </a:r>
            <a:r>
              <a:rPr lang="en-US" altLang="ja-JP" sz="1800" smtClean="0"/>
              <a:t>dBm</a:t>
            </a:r>
            <a:r>
              <a:rPr lang="ja-JP" altLang="en-US" sz="1800" smtClean="0"/>
              <a:t> 以上のカバレッジが重なっている割合</a:t>
            </a:r>
            <a:r>
              <a:rPr lang="en-US" altLang="ja-JP" sz="1800" smtClean="0"/>
              <a:t>(%)</a:t>
            </a:r>
            <a:endParaRPr lang="en-US" sz="1800" smtClean="0"/>
          </a:p>
          <a:p>
            <a:r>
              <a:rPr lang="ja-JP" altLang="en-US" sz="1800" smtClean="0"/>
              <a:t>全</a:t>
            </a:r>
            <a:r>
              <a:rPr lang="en-US" sz="1800" smtClean="0"/>
              <a:t>A</a:t>
            </a:r>
            <a:r>
              <a:rPr lang="en-US" altLang="ja-JP" sz="1800" smtClean="0"/>
              <a:t>P</a:t>
            </a:r>
            <a:r>
              <a:rPr lang="ja-JP" altLang="en-US" sz="1800" smtClean="0"/>
              <a:t>モデルは、カバレッジ計算の対象</a:t>
            </a:r>
            <a:endParaRPr lang="en-US" altLang="ja-JP" sz="1800" smtClean="0"/>
          </a:p>
          <a:p>
            <a:r>
              <a:rPr lang="en-US" sz="1800" smtClean="0"/>
              <a:t>2800/3800</a:t>
            </a:r>
            <a:r>
              <a:rPr lang="ja-JP" altLang="en-US" sz="1800"/>
              <a:t>のみ</a:t>
            </a:r>
            <a:r>
              <a:rPr lang="ja-JP" altLang="en-US" sz="1800" smtClean="0"/>
              <a:t>、重複のマーキング</a:t>
            </a:r>
            <a:endParaRPr lang="en-US" sz="1800" dirty="0"/>
          </a:p>
        </p:txBody>
      </p:sp>
      <p:sp>
        <p:nvSpPr>
          <p:cNvPr id="3" name="Title 2"/>
          <p:cNvSpPr>
            <a:spLocks noGrp="1"/>
          </p:cNvSpPr>
          <p:nvPr>
            <p:ph type="title"/>
          </p:nvPr>
        </p:nvSpPr>
        <p:spPr/>
        <p:txBody>
          <a:bodyPr/>
          <a:lstStyle/>
          <a:p>
            <a:r>
              <a:rPr lang="en-US" smtClean="0"/>
              <a:t>FRA – COF</a:t>
            </a:r>
            <a:r>
              <a:rPr lang="ja-JP" altLang="en-US" smtClean="0"/>
              <a:t> </a:t>
            </a:r>
            <a:r>
              <a:rPr lang="en-US" altLang="ja-JP" smtClean="0"/>
              <a:t>(</a:t>
            </a:r>
            <a:r>
              <a:rPr lang="en-US" smtClean="0"/>
              <a:t>Coverage Overlap Factor</a:t>
            </a:r>
            <a:r>
              <a:rPr lang="en-US" altLang="ja-JP" smtClean="0"/>
              <a:t>)</a:t>
            </a:r>
            <a:endParaRPr lang="en-US" dirty="0"/>
          </a:p>
        </p:txBody>
      </p:sp>
      <p:sp>
        <p:nvSpPr>
          <p:cNvPr id="5" name="円/楕円 4"/>
          <p:cNvSpPr>
            <a:spLocks noChangeAspect="1"/>
          </p:cNvSpPr>
          <p:nvPr/>
        </p:nvSpPr>
        <p:spPr>
          <a:xfrm>
            <a:off x="6659256" y="1655726"/>
            <a:ext cx="2031056" cy="2031056"/>
          </a:xfrm>
          <a:prstGeom prst="ellipse">
            <a:avLst/>
          </a:prstGeom>
          <a:solidFill>
            <a:schemeClr val="accent5">
              <a:lumMod val="20000"/>
              <a:lumOff val="8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 name="フリーフォーム 5"/>
          <p:cNvSpPr>
            <a:spLocks noChangeAspect="1"/>
          </p:cNvSpPr>
          <p:nvPr/>
        </p:nvSpPr>
        <p:spPr>
          <a:xfrm>
            <a:off x="5190876" y="2412142"/>
            <a:ext cx="518224" cy="518224"/>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 name="フリーフォーム 6"/>
          <p:cNvSpPr>
            <a:spLocks noChangeAspect="1"/>
          </p:cNvSpPr>
          <p:nvPr/>
        </p:nvSpPr>
        <p:spPr>
          <a:xfrm>
            <a:off x="7415672" y="2412142"/>
            <a:ext cx="518224" cy="518224"/>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cxnSp>
        <p:nvCxnSpPr>
          <p:cNvPr id="9" name="直線矢印コネクタ 8"/>
          <p:cNvCxnSpPr/>
          <p:nvPr/>
        </p:nvCxnSpPr>
        <p:spPr>
          <a:xfrm>
            <a:off x="5728286" y="2671254"/>
            <a:ext cx="1687386"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5665905" y="2119527"/>
            <a:ext cx="993351" cy="584775"/>
          </a:xfrm>
          <a:prstGeom prst="rect">
            <a:avLst/>
          </a:prstGeom>
          <a:noFill/>
        </p:spPr>
        <p:txBody>
          <a:bodyPr wrap="square" rtlCol="0">
            <a:spAutoFit/>
          </a:bodyPr>
          <a:lstStyle/>
          <a:p>
            <a:pPr algn="ctr"/>
            <a:r>
              <a:rPr kumimoji="1" lang="en-US" altLang="ja-JP" sz="1600" smtClean="0"/>
              <a:t>-80dBm</a:t>
            </a:r>
            <a:r>
              <a:rPr kumimoji="1" lang="ja-JP" altLang="en-US" sz="1600" smtClean="0"/>
              <a:t>以上</a:t>
            </a:r>
            <a:endParaRPr kumimoji="1" lang="ja-JP" altLang="en-US" sz="1600"/>
          </a:p>
        </p:txBody>
      </p:sp>
      <p:sp>
        <p:nvSpPr>
          <p:cNvPr id="17" name="テキスト ボックス 16"/>
          <p:cNvSpPr txBox="1"/>
          <p:nvPr/>
        </p:nvSpPr>
        <p:spPr>
          <a:xfrm>
            <a:off x="6265084" y="1396862"/>
            <a:ext cx="993351" cy="338554"/>
          </a:xfrm>
          <a:prstGeom prst="rect">
            <a:avLst/>
          </a:prstGeom>
          <a:noFill/>
        </p:spPr>
        <p:txBody>
          <a:bodyPr wrap="square" rtlCol="0">
            <a:spAutoFit/>
          </a:bodyPr>
          <a:lstStyle/>
          <a:p>
            <a:r>
              <a:rPr kumimoji="1" lang="en-US" altLang="ja-JP" sz="1600" smtClean="0"/>
              <a:t>-67dBm</a:t>
            </a:r>
            <a:endParaRPr kumimoji="1" lang="ja-JP" altLang="en-US" sz="1600"/>
          </a:p>
        </p:txBody>
      </p:sp>
      <p:cxnSp>
        <p:nvCxnSpPr>
          <p:cNvPr id="19" name="直線コネクタ 18"/>
          <p:cNvCxnSpPr>
            <a:stCxn id="17" idx="2"/>
            <a:endCxn id="5" idx="1"/>
          </p:cNvCxnSpPr>
          <p:nvPr/>
        </p:nvCxnSpPr>
        <p:spPr>
          <a:xfrm>
            <a:off x="6761760" y="1735416"/>
            <a:ext cx="194937" cy="217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7068654" y="2923760"/>
            <a:ext cx="1249060" cy="338554"/>
          </a:xfrm>
          <a:prstGeom prst="rect">
            <a:avLst/>
          </a:prstGeom>
        </p:spPr>
        <p:txBody>
          <a:bodyPr wrap="none">
            <a:spAutoFit/>
          </a:bodyPr>
          <a:lstStyle/>
          <a:p>
            <a:r>
              <a:rPr lang="ja-JP" altLang="en-US" sz="1600"/>
              <a:t>全</a:t>
            </a:r>
            <a:r>
              <a:rPr lang="en-US" altLang="ja-JP" sz="1600"/>
              <a:t>AP</a:t>
            </a:r>
            <a:r>
              <a:rPr lang="ja-JP" altLang="en-US" sz="1600"/>
              <a:t>モデル</a:t>
            </a:r>
          </a:p>
        </p:txBody>
      </p:sp>
      <p:sp>
        <p:nvSpPr>
          <p:cNvPr id="8" name="正方形/長方形 7"/>
          <p:cNvSpPr/>
          <p:nvPr/>
        </p:nvSpPr>
        <p:spPr>
          <a:xfrm>
            <a:off x="4934929" y="2923760"/>
            <a:ext cx="1152880" cy="338554"/>
          </a:xfrm>
          <a:prstGeom prst="rect">
            <a:avLst/>
          </a:prstGeom>
        </p:spPr>
        <p:txBody>
          <a:bodyPr wrap="none">
            <a:spAutoFit/>
          </a:bodyPr>
          <a:lstStyle/>
          <a:p>
            <a:r>
              <a:rPr lang="en-US" altLang="ja-JP" sz="1600" smtClean="0"/>
              <a:t>2800/3800</a:t>
            </a:r>
            <a:endParaRPr lang="ja-JP" altLang="en-US" sz="1600"/>
          </a:p>
        </p:txBody>
      </p:sp>
    </p:spTree>
    <p:extLst>
      <p:ext uri="{BB962C8B-B14F-4D97-AF65-F5344CB8AC3E}">
        <p14:creationId xmlns:p14="http://schemas.microsoft.com/office/powerpoint/2010/main" val="166182550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 Placeholder 1"/>
          <p:cNvSpPr>
            <a:spLocks noGrp="1"/>
          </p:cNvSpPr>
          <p:nvPr>
            <p:ph type="body" sz="quarter" idx="10"/>
          </p:nvPr>
        </p:nvSpPr>
        <p:spPr>
          <a:xfrm>
            <a:off x="462301" y="1347788"/>
            <a:ext cx="4865799" cy="3168210"/>
          </a:xfrm>
        </p:spPr>
        <p:txBody>
          <a:bodyPr/>
          <a:lstStyle/>
          <a:p>
            <a:pPr>
              <a:spcBef>
                <a:spcPts val="300"/>
              </a:spcBef>
            </a:pPr>
            <a:r>
              <a:rPr lang="en-US" altLang="ja-JP" sz="1600" smtClean="0"/>
              <a:t>NDP</a:t>
            </a:r>
            <a:r>
              <a:rPr lang="ja-JP" altLang="en-US" sz="1600" smtClean="0"/>
              <a:t>メッセージを使用して、各</a:t>
            </a:r>
            <a:r>
              <a:rPr lang="en-US" altLang="ja-JP" sz="1600" smtClean="0"/>
              <a:t>AP</a:t>
            </a:r>
            <a:r>
              <a:rPr lang="ja-JP" altLang="en-US" sz="1600" smtClean="0"/>
              <a:t>の</a:t>
            </a:r>
            <a:r>
              <a:rPr lang="en-US" altLang="ja-JP" sz="1600" smtClean="0"/>
              <a:t>XY</a:t>
            </a:r>
            <a:r>
              <a:rPr lang="ja-JP" altLang="en-US" sz="1600" smtClean="0"/>
              <a:t>座標を算出</a:t>
            </a:r>
            <a:endParaRPr lang="en-US" altLang="ja-JP" sz="1600" smtClean="0"/>
          </a:p>
          <a:p>
            <a:pPr>
              <a:spcBef>
                <a:spcPts val="300"/>
              </a:spcBef>
            </a:pPr>
            <a:r>
              <a:rPr lang="en-US" altLang="ja-JP" sz="1600" smtClean="0"/>
              <a:t>NDP</a:t>
            </a:r>
            <a:r>
              <a:rPr lang="ja-JP" altLang="en-US" sz="1600"/>
              <a:t>メッセージが、</a:t>
            </a:r>
            <a:r>
              <a:rPr lang="en-US" altLang="ja-JP" sz="1600"/>
              <a:t>-80dBm</a:t>
            </a:r>
            <a:r>
              <a:rPr lang="ja-JP" altLang="en-US" sz="1600" smtClean="0"/>
              <a:t>以上の</a:t>
            </a:r>
            <a:r>
              <a:rPr lang="en-US" altLang="ja-JP" sz="1600" smtClean="0"/>
              <a:t>AP</a:t>
            </a:r>
            <a:r>
              <a:rPr lang="ja-JP" altLang="en-US" sz="1600" smtClean="0"/>
              <a:t>が</a:t>
            </a:r>
            <a:r>
              <a:rPr lang="ja-JP" altLang="en-US" sz="1600"/>
              <a:t>対象、</a:t>
            </a:r>
            <a:r>
              <a:rPr lang="en-US" altLang="ja-JP" sz="1600"/>
              <a:t>-85dBm</a:t>
            </a:r>
            <a:r>
              <a:rPr lang="ja-JP" altLang="en-US" sz="1600"/>
              <a:t>以下は切り捨て</a:t>
            </a:r>
            <a:endParaRPr lang="en-US" altLang="ja-JP" sz="1600"/>
          </a:p>
          <a:p>
            <a:pPr>
              <a:spcBef>
                <a:spcPts val="300"/>
              </a:spcBef>
            </a:pPr>
            <a:r>
              <a:rPr lang="ja-JP" altLang="en-US" sz="1600" smtClean="0"/>
              <a:t>収集した</a:t>
            </a:r>
            <a:r>
              <a:rPr lang="en-US" altLang="ja-JP" sz="1600" smtClean="0"/>
              <a:t>AP</a:t>
            </a:r>
            <a:r>
              <a:rPr lang="ja-JP" altLang="en-US" sz="1600" smtClean="0"/>
              <a:t>情報で最も大きい</a:t>
            </a:r>
            <a:r>
              <a:rPr lang="en-US" altLang="ja-JP" sz="1600" smtClean="0"/>
              <a:t>4</a:t>
            </a:r>
            <a:r>
              <a:rPr lang="ja-JP" altLang="en-US" sz="1600" smtClean="0"/>
              <a:t>つの近隣</a:t>
            </a:r>
            <a:r>
              <a:rPr lang="en-US" altLang="ja-JP" sz="1600" smtClean="0"/>
              <a:t>AP</a:t>
            </a:r>
            <a:r>
              <a:rPr lang="ja-JP" altLang="en-US" sz="1600" smtClean="0"/>
              <a:t>を使用</a:t>
            </a:r>
            <a:endParaRPr lang="en-US" altLang="ja-JP" sz="1600" smtClean="0"/>
          </a:p>
          <a:p>
            <a:pPr>
              <a:spcBef>
                <a:spcPts val="300"/>
              </a:spcBef>
            </a:pPr>
            <a:r>
              <a:rPr lang="ja-JP" altLang="en-US" sz="1600" smtClean="0"/>
              <a:t>隣接</a:t>
            </a:r>
            <a:r>
              <a:rPr lang="en-US" altLang="ja-JP" sz="1600"/>
              <a:t>AP</a:t>
            </a:r>
            <a:r>
              <a:rPr lang="ja-JP" altLang="en-US" sz="1600" smtClean="0"/>
              <a:t>の </a:t>
            </a:r>
            <a:r>
              <a:rPr lang="en-US" altLang="ja-JP" sz="1600" smtClean="0"/>
              <a:t>-67dBm</a:t>
            </a:r>
            <a:r>
              <a:rPr lang="ja-JP" altLang="en-US" sz="1600" smtClean="0"/>
              <a:t>以上のカバレッジが対象</a:t>
            </a:r>
            <a:endParaRPr lang="en-US" sz="1600" smtClean="0"/>
          </a:p>
          <a:p>
            <a:pPr>
              <a:spcBef>
                <a:spcPts val="300"/>
              </a:spcBef>
            </a:pPr>
            <a:r>
              <a:rPr lang="ja-JP" altLang="en-US" sz="1600" smtClean="0"/>
              <a:t>カバレッジは、各</a:t>
            </a:r>
            <a:r>
              <a:rPr lang="en-US" altLang="ja-JP" sz="1600" smtClean="0"/>
              <a:t>AP</a:t>
            </a:r>
            <a:r>
              <a:rPr lang="ja-JP" altLang="en-US" sz="1600" smtClean="0"/>
              <a:t>が中心とした円で表現</a:t>
            </a:r>
            <a:endParaRPr lang="en-US" sz="1600" smtClean="0"/>
          </a:p>
          <a:p>
            <a:pPr>
              <a:spcBef>
                <a:spcPts val="300"/>
              </a:spcBef>
            </a:pPr>
            <a:r>
              <a:rPr lang="ja-JP" altLang="en-US" sz="1600" smtClean="0"/>
              <a:t>重なりの結果は、各対象の</a:t>
            </a:r>
            <a:r>
              <a:rPr lang="en-US" altLang="ja-JP" sz="1600" smtClean="0"/>
              <a:t>AP</a:t>
            </a:r>
            <a:r>
              <a:rPr lang="ja-JP" altLang="en-US" sz="1600" smtClean="0"/>
              <a:t>のカバレッジ内の複数点に基づいて評価</a:t>
            </a:r>
            <a:endParaRPr lang="en-US" sz="1600" smtClean="0"/>
          </a:p>
          <a:p>
            <a:pPr>
              <a:spcBef>
                <a:spcPts val="300"/>
              </a:spcBef>
            </a:pPr>
            <a:r>
              <a:rPr lang="en-US" altLang="ja-JP" sz="1600" smtClean="0"/>
              <a:t>COF</a:t>
            </a:r>
            <a:r>
              <a:rPr lang="ja-JP" altLang="en-US" sz="1600" smtClean="0"/>
              <a:t> </a:t>
            </a:r>
            <a:r>
              <a:rPr lang="en-US" altLang="ja-JP" sz="1600" smtClean="0"/>
              <a:t>(Coeverage</a:t>
            </a:r>
            <a:r>
              <a:rPr lang="ja-JP" altLang="en-US" sz="1600" smtClean="0"/>
              <a:t> </a:t>
            </a:r>
            <a:r>
              <a:rPr lang="en-US" altLang="ja-JP" sz="1600" smtClean="0"/>
              <a:t>Overlap</a:t>
            </a:r>
            <a:r>
              <a:rPr lang="ja-JP" altLang="en-US" sz="1600" smtClean="0"/>
              <a:t> </a:t>
            </a:r>
            <a:r>
              <a:rPr lang="en-US" altLang="ja-JP" sz="1600" smtClean="0"/>
              <a:t>Factor)</a:t>
            </a:r>
            <a:r>
              <a:rPr lang="ja-JP" altLang="en-US" sz="1600" smtClean="0"/>
              <a:t> </a:t>
            </a:r>
            <a:r>
              <a:rPr lang="ja-JP" altLang="en-US" sz="1600"/>
              <a:t>は</a:t>
            </a:r>
            <a:r>
              <a:rPr lang="ja-JP" altLang="en-US" sz="1600" smtClean="0"/>
              <a:t>、隣接</a:t>
            </a:r>
            <a:r>
              <a:rPr lang="en-US" altLang="ja-JP" sz="1600"/>
              <a:t>AP</a:t>
            </a:r>
            <a:r>
              <a:rPr lang="ja-JP" altLang="en-US" sz="1600"/>
              <a:t>にカバーされて</a:t>
            </a:r>
            <a:r>
              <a:rPr lang="ja-JP" altLang="en-US" sz="1600" smtClean="0"/>
              <a:t>いるセルの割合</a:t>
            </a:r>
            <a:endParaRPr lang="en-US" altLang="ja-JP" sz="1600" smtClean="0"/>
          </a:p>
          <a:p>
            <a:pPr>
              <a:spcBef>
                <a:spcPts val="300"/>
              </a:spcBef>
            </a:pPr>
            <a:r>
              <a:rPr lang="en-US" altLang="ja-JP" sz="1600" smtClean="0"/>
              <a:t>COF</a:t>
            </a:r>
            <a:r>
              <a:rPr lang="ja-JP" altLang="en-US" sz="1600" smtClean="0"/>
              <a:t>が</a:t>
            </a:r>
            <a:r>
              <a:rPr lang="en-US" altLang="ja-JP" sz="1600" smtClean="0"/>
              <a:t>FRA</a:t>
            </a:r>
            <a:r>
              <a:rPr lang="ja-JP" altLang="en-US" sz="1600" smtClean="0"/>
              <a:t>の閾値を</a:t>
            </a:r>
            <a:r>
              <a:rPr lang="ja-JP" altLang="en-US" sz="1600"/>
              <a:t>超えている</a:t>
            </a:r>
            <a:r>
              <a:rPr lang="ja-JP" altLang="en-US" sz="1600" smtClean="0"/>
              <a:t>場合、ラジオに重複</a:t>
            </a:r>
            <a:r>
              <a:rPr lang="en-US" altLang="ja-JP" sz="1600" smtClean="0"/>
              <a:t>(</a:t>
            </a:r>
            <a:r>
              <a:rPr lang="ja-JP" altLang="en-US" sz="1600" smtClean="0"/>
              <a:t>及び、再適用可</a:t>
            </a:r>
            <a:r>
              <a:rPr lang="en-US" altLang="ja-JP" sz="1600" smtClean="0"/>
              <a:t>)</a:t>
            </a:r>
            <a:r>
              <a:rPr lang="ja-JP" altLang="en-US" sz="1600" smtClean="0"/>
              <a:t> のマーキングを実施</a:t>
            </a:r>
            <a:endParaRPr lang="en-US" sz="1600" smtClean="0"/>
          </a:p>
        </p:txBody>
      </p:sp>
      <p:sp>
        <p:nvSpPr>
          <p:cNvPr id="4" name="Title 2"/>
          <p:cNvSpPr>
            <a:spLocks noGrp="1"/>
          </p:cNvSpPr>
          <p:nvPr>
            <p:ph type="title"/>
          </p:nvPr>
        </p:nvSpPr>
        <p:spPr/>
        <p:txBody>
          <a:bodyPr/>
          <a:lstStyle/>
          <a:p>
            <a:r>
              <a:rPr lang="en-US" altLang="ja-JP" smtClean="0"/>
              <a:t>FRA</a:t>
            </a:r>
            <a:r>
              <a:rPr lang="ja-JP" altLang="en-US" smtClean="0"/>
              <a:t> </a:t>
            </a:r>
            <a:r>
              <a:rPr lang="en-US" altLang="ja-JP"/>
              <a:t>–</a:t>
            </a:r>
            <a:r>
              <a:rPr lang="ja-JP" altLang="en-US" smtClean="0"/>
              <a:t> </a:t>
            </a:r>
            <a:r>
              <a:rPr lang="en-US" altLang="ja-JP" smtClean="0"/>
              <a:t>RF</a:t>
            </a:r>
            <a:r>
              <a:rPr lang="ja-JP" altLang="en-US"/>
              <a:t>隣接毎のカバレッジ分析</a:t>
            </a:r>
          </a:p>
        </p:txBody>
      </p:sp>
      <p:grpSp>
        <p:nvGrpSpPr>
          <p:cNvPr id="37" name="Group 36"/>
          <p:cNvGrpSpPr>
            <a:grpSpLocks noChangeAspect="1"/>
          </p:cNvGrpSpPr>
          <p:nvPr/>
        </p:nvGrpSpPr>
        <p:grpSpPr bwMode="auto">
          <a:xfrm>
            <a:off x="5289292" y="1529685"/>
            <a:ext cx="3495933" cy="2986313"/>
            <a:chOff x="6350" y="8650"/>
            <a:chExt cx="3878" cy="3314"/>
          </a:xfrm>
        </p:grpSpPr>
        <p:sp>
          <p:nvSpPr>
            <p:cNvPr id="38" name="AutoShape 136"/>
            <p:cNvSpPr>
              <a:spLocks noChangeAspect="1" noChangeArrowheads="1" noTextEdit="1"/>
            </p:cNvSpPr>
            <p:nvPr/>
          </p:nvSpPr>
          <p:spPr bwMode="auto">
            <a:xfrm>
              <a:off x="6350" y="8650"/>
              <a:ext cx="3878" cy="3314"/>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grpSp>
          <p:nvGrpSpPr>
            <p:cNvPr id="39" name="Group 38"/>
            <p:cNvGrpSpPr>
              <a:grpSpLocks/>
            </p:cNvGrpSpPr>
            <p:nvPr/>
          </p:nvGrpSpPr>
          <p:grpSpPr bwMode="auto">
            <a:xfrm>
              <a:off x="7220" y="9183"/>
              <a:ext cx="2229" cy="2228"/>
              <a:chOff x="7274" y="9411"/>
              <a:chExt cx="2228" cy="2229"/>
            </a:xfrm>
          </p:grpSpPr>
          <p:sp>
            <p:nvSpPr>
              <p:cNvPr id="68" name="Oval 67"/>
              <p:cNvSpPr>
                <a:spLocks noChangeArrowheads="1"/>
              </p:cNvSpPr>
              <p:nvPr/>
            </p:nvSpPr>
            <p:spPr bwMode="auto">
              <a:xfrm>
                <a:off x="7274" y="9411"/>
                <a:ext cx="2228" cy="2229"/>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69" name="Oval 68"/>
              <p:cNvSpPr>
                <a:spLocks noChangeArrowheads="1"/>
              </p:cNvSpPr>
              <p:nvPr/>
            </p:nvSpPr>
            <p:spPr bwMode="auto">
              <a:xfrm>
                <a:off x="8307" y="10403"/>
                <a:ext cx="155" cy="153"/>
              </a:xfrm>
              <a:prstGeom prst="ellipse">
                <a:avLst/>
              </a:prstGeom>
              <a:solidFill>
                <a:srgbClr val="000000"/>
              </a:solidFill>
              <a:ln w="9525">
                <a:solidFill>
                  <a:schemeClr val="tx1"/>
                </a:solidFill>
                <a:round/>
                <a:headEnd/>
                <a:tailEnd/>
              </a:ln>
            </p:spPr>
            <p:txBody>
              <a:bodyPr rot="0" vert="horz" wrap="square" lIns="91440" tIns="45720" rIns="91440" bIns="45720" anchor="t" anchorCtr="0" upright="1">
                <a:noAutofit/>
              </a:bodyPr>
              <a:lstStyle/>
              <a:p>
                <a:endParaRPr lang="en-US"/>
              </a:p>
            </p:txBody>
          </p:sp>
        </p:grpSp>
        <p:sp>
          <p:nvSpPr>
            <p:cNvPr id="40" name="Oval 39"/>
            <p:cNvSpPr>
              <a:spLocks noChangeArrowheads="1"/>
            </p:cNvSpPr>
            <p:nvPr/>
          </p:nvSpPr>
          <p:spPr bwMode="auto">
            <a:xfrm>
              <a:off x="7897" y="9810"/>
              <a:ext cx="82"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41" name="Oval 40"/>
            <p:cNvSpPr>
              <a:spLocks noChangeArrowheads="1"/>
            </p:cNvSpPr>
            <p:nvPr/>
          </p:nvSpPr>
          <p:spPr bwMode="auto">
            <a:xfrm>
              <a:off x="8697" y="9829"/>
              <a:ext cx="82"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42" name="Oval 41"/>
            <p:cNvSpPr>
              <a:spLocks noChangeArrowheads="1"/>
            </p:cNvSpPr>
            <p:nvPr/>
          </p:nvSpPr>
          <p:spPr bwMode="auto">
            <a:xfrm>
              <a:off x="9396" y="10240"/>
              <a:ext cx="83"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43" name="Oval 42"/>
            <p:cNvSpPr>
              <a:spLocks noChangeArrowheads="1"/>
            </p:cNvSpPr>
            <p:nvPr/>
          </p:nvSpPr>
          <p:spPr bwMode="auto">
            <a:xfrm>
              <a:off x="7906" y="10676"/>
              <a:ext cx="83"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44" name="Oval 43"/>
            <p:cNvSpPr>
              <a:spLocks noChangeArrowheads="1"/>
            </p:cNvSpPr>
            <p:nvPr/>
          </p:nvSpPr>
          <p:spPr bwMode="auto">
            <a:xfrm>
              <a:off x="7170" y="10259"/>
              <a:ext cx="81"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45" name="Oval 44"/>
            <p:cNvSpPr>
              <a:spLocks noChangeArrowheads="1"/>
            </p:cNvSpPr>
            <p:nvPr/>
          </p:nvSpPr>
          <p:spPr bwMode="auto">
            <a:xfrm>
              <a:off x="8303" y="9151"/>
              <a:ext cx="83"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46" name="Oval 45"/>
            <p:cNvSpPr>
              <a:spLocks noChangeArrowheads="1"/>
            </p:cNvSpPr>
            <p:nvPr/>
          </p:nvSpPr>
          <p:spPr bwMode="auto">
            <a:xfrm>
              <a:off x="8714" y="10670"/>
              <a:ext cx="82"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47" name="Oval 46"/>
            <p:cNvSpPr>
              <a:spLocks noChangeArrowheads="1"/>
            </p:cNvSpPr>
            <p:nvPr/>
          </p:nvSpPr>
          <p:spPr bwMode="auto">
            <a:xfrm>
              <a:off x="8329" y="11353"/>
              <a:ext cx="80"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49" name="Oval 48"/>
            <p:cNvSpPr>
              <a:spLocks noChangeArrowheads="1"/>
            </p:cNvSpPr>
            <p:nvPr/>
          </p:nvSpPr>
          <p:spPr bwMode="auto">
            <a:xfrm>
              <a:off x="9079" y="11036"/>
              <a:ext cx="81"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51" name="Oval 50"/>
            <p:cNvSpPr>
              <a:spLocks noChangeArrowheads="1"/>
            </p:cNvSpPr>
            <p:nvPr/>
          </p:nvSpPr>
          <p:spPr bwMode="auto">
            <a:xfrm>
              <a:off x="7513" y="9450"/>
              <a:ext cx="83"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53" name="Oval 52"/>
            <p:cNvSpPr>
              <a:spLocks noChangeArrowheads="1"/>
            </p:cNvSpPr>
            <p:nvPr/>
          </p:nvSpPr>
          <p:spPr bwMode="auto">
            <a:xfrm>
              <a:off x="7519" y="11066"/>
              <a:ext cx="82"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sp>
          <p:nvSpPr>
            <p:cNvPr id="55" name="Oval 54"/>
            <p:cNvSpPr>
              <a:spLocks noChangeArrowheads="1"/>
            </p:cNvSpPr>
            <p:nvPr/>
          </p:nvSpPr>
          <p:spPr bwMode="auto">
            <a:xfrm>
              <a:off x="9091" y="9497"/>
              <a:ext cx="82" cy="80"/>
            </a:xfrm>
            <a:prstGeom prst="ellipse">
              <a:avLst/>
            </a:prstGeom>
            <a:solidFill>
              <a:srgbClr val="7F7F7F"/>
            </a:solidFill>
            <a:ln w="9525">
              <a:solidFill>
                <a:srgbClr val="000000"/>
              </a:solidFill>
              <a:round/>
              <a:headEnd/>
              <a:tailEnd/>
            </a:ln>
            <a:extLst/>
          </p:spPr>
          <p:txBody>
            <a:bodyPr rot="0" vert="horz" wrap="square" lIns="91440" tIns="45720" rIns="91440" bIns="45720" anchor="t" anchorCtr="0" upright="1">
              <a:noAutofit/>
            </a:bodyPr>
            <a:lstStyle/>
            <a:p>
              <a:endParaRPr lang="en-US"/>
            </a:p>
          </p:txBody>
        </p:sp>
        <p:grpSp>
          <p:nvGrpSpPr>
            <p:cNvPr id="57" name="Group 56"/>
            <p:cNvGrpSpPr>
              <a:grpSpLocks/>
            </p:cNvGrpSpPr>
            <p:nvPr/>
          </p:nvGrpSpPr>
          <p:grpSpPr bwMode="auto">
            <a:xfrm>
              <a:off x="8000" y="9734"/>
              <a:ext cx="2228" cy="2230"/>
              <a:chOff x="8042" y="9953"/>
              <a:chExt cx="2228" cy="2230"/>
            </a:xfrm>
          </p:grpSpPr>
          <p:sp>
            <p:nvSpPr>
              <p:cNvPr id="66" name="Oval 65"/>
              <p:cNvSpPr>
                <a:spLocks noChangeArrowheads="1"/>
              </p:cNvSpPr>
              <p:nvPr/>
            </p:nvSpPr>
            <p:spPr bwMode="auto">
              <a:xfrm>
                <a:off x="8042" y="9953"/>
                <a:ext cx="2228" cy="223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67" name="Oval 66"/>
              <p:cNvSpPr>
                <a:spLocks noChangeArrowheads="1"/>
              </p:cNvSpPr>
              <p:nvPr/>
            </p:nvSpPr>
            <p:spPr bwMode="auto">
              <a:xfrm>
                <a:off x="9075" y="10945"/>
                <a:ext cx="155" cy="153"/>
              </a:xfrm>
              <a:prstGeom prst="ellipse">
                <a:avLst/>
              </a:prstGeom>
              <a:solidFill>
                <a:srgbClr val="BF8F00"/>
              </a:solidFill>
              <a:ln w="9525">
                <a:solidFill>
                  <a:schemeClr val="tx1"/>
                </a:solidFill>
                <a:round/>
                <a:headEnd/>
                <a:tailEnd/>
              </a:ln>
            </p:spPr>
            <p:txBody>
              <a:bodyPr rot="0" vert="horz" wrap="square" lIns="91440" tIns="45720" rIns="91440" bIns="45720" anchor="t" anchorCtr="0" upright="1">
                <a:noAutofit/>
              </a:bodyPr>
              <a:lstStyle/>
              <a:p>
                <a:endParaRPr lang="en-US"/>
              </a:p>
            </p:txBody>
          </p:sp>
        </p:grpSp>
        <p:grpSp>
          <p:nvGrpSpPr>
            <p:cNvPr id="59" name="Group 58"/>
            <p:cNvGrpSpPr>
              <a:grpSpLocks/>
            </p:cNvGrpSpPr>
            <p:nvPr/>
          </p:nvGrpSpPr>
          <p:grpSpPr bwMode="auto">
            <a:xfrm>
              <a:off x="7746" y="8650"/>
              <a:ext cx="2228" cy="2229"/>
              <a:chOff x="8042" y="9953"/>
              <a:chExt cx="2228" cy="2230"/>
            </a:xfrm>
          </p:grpSpPr>
          <p:sp>
            <p:nvSpPr>
              <p:cNvPr id="64" name="Oval 63"/>
              <p:cNvSpPr>
                <a:spLocks noChangeArrowheads="1"/>
              </p:cNvSpPr>
              <p:nvPr/>
            </p:nvSpPr>
            <p:spPr bwMode="auto">
              <a:xfrm>
                <a:off x="8042" y="9953"/>
                <a:ext cx="2228" cy="223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65" name="Oval 64"/>
              <p:cNvSpPr>
                <a:spLocks noChangeArrowheads="1"/>
              </p:cNvSpPr>
              <p:nvPr/>
            </p:nvSpPr>
            <p:spPr bwMode="auto">
              <a:xfrm>
                <a:off x="9075" y="10945"/>
                <a:ext cx="155" cy="153"/>
              </a:xfrm>
              <a:prstGeom prst="ellipse">
                <a:avLst/>
              </a:prstGeom>
              <a:solidFill>
                <a:srgbClr val="BF8F00"/>
              </a:solidFill>
              <a:ln w="9525">
                <a:solidFill>
                  <a:schemeClr val="tx1"/>
                </a:solidFill>
                <a:round/>
                <a:headEnd/>
                <a:tailEnd/>
              </a:ln>
            </p:spPr>
            <p:txBody>
              <a:bodyPr rot="0" vert="horz" wrap="square" lIns="91440" tIns="45720" rIns="91440" bIns="45720" anchor="t" anchorCtr="0" upright="1">
                <a:noAutofit/>
              </a:bodyPr>
              <a:lstStyle/>
              <a:p>
                <a:endParaRPr lang="en-US"/>
              </a:p>
            </p:txBody>
          </p:sp>
        </p:grpSp>
        <p:grpSp>
          <p:nvGrpSpPr>
            <p:cNvPr id="61" name="Group 60"/>
            <p:cNvGrpSpPr>
              <a:grpSpLocks/>
            </p:cNvGrpSpPr>
            <p:nvPr/>
          </p:nvGrpSpPr>
          <p:grpSpPr bwMode="auto">
            <a:xfrm>
              <a:off x="6350" y="9307"/>
              <a:ext cx="2229" cy="2230"/>
              <a:chOff x="8042" y="9953"/>
              <a:chExt cx="2228" cy="2230"/>
            </a:xfrm>
          </p:grpSpPr>
          <p:sp>
            <p:nvSpPr>
              <p:cNvPr id="62" name="Oval 61"/>
              <p:cNvSpPr>
                <a:spLocks noChangeArrowheads="1"/>
              </p:cNvSpPr>
              <p:nvPr/>
            </p:nvSpPr>
            <p:spPr bwMode="auto">
              <a:xfrm>
                <a:off x="8042" y="9953"/>
                <a:ext cx="2228" cy="223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63" name="Oval 62"/>
              <p:cNvSpPr>
                <a:spLocks noChangeArrowheads="1"/>
              </p:cNvSpPr>
              <p:nvPr/>
            </p:nvSpPr>
            <p:spPr bwMode="auto">
              <a:xfrm>
                <a:off x="9075" y="10945"/>
                <a:ext cx="155" cy="153"/>
              </a:xfrm>
              <a:prstGeom prst="ellipse">
                <a:avLst/>
              </a:prstGeom>
              <a:solidFill>
                <a:srgbClr val="BF8F00"/>
              </a:solidFill>
              <a:ln w="9525">
                <a:solidFill>
                  <a:schemeClr val="tx1"/>
                </a:solidFill>
                <a:round/>
                <a:headEnd/>
                <a:tailEnd/>
              </a:ln>
            </p:spPr>
            <p:txBody>
              <a:bodyPr rot="0" vert="horz" wrap="square" lIns="91440" tIns="45720" rIns="91440" bIns="45720" anchor="t" anchorCtr="0" upright="1">
                <a:noAutofit/>
              </a:bodyPr>
              <a:lstStyle/>
              <a:p>
                <a:endParaRPr lang="en-US"/>
              </a:p>
            </p:txBody>
          </p:sp>
        </p:grpSp>
      </p:grpSp>
      <p:sp>
        <p:nvSpPr>
          <p:cNvPr id="72" name="TextBox 6"/>
          <p:cNvSpPr txBox="1"/>
          <p:nvPr/>
        </p:nvSpPr>
        <p:spPr>
          <a:xfrm>
            <a:off x="6943738" y="328133"/>
            <a:ext cx="690758" cy="369332"/>
          </a:xfrm>
          <a:prstGeom prst="rect">
            <a:avLst/>
          </a:prstGeom>
          <a:noFill/>
        </p:spPr>
        <p:txBody>
          <a:bodyPr wrap="square" rtlCol="0">
            <a:spAutoFit/>
          </a:bodyPr>
          <a:lstStyle/>
          <a:p>
            <a:pPr algn="ctr"/>
            <a:r>
              <a:rPr lang="en-US" sz="900" b="1" dirty="0">
                <a:solidFill>
                  <a:schemeClr val="bg2"/>
                </a:solidFill>
              </a:rPr>
              <a:t>5GHz</a:t>
            </a:r>
          </a:p>
          <a:p>
            <a:pPr algn="ctr"/>
            <a:r>
              <a:rPr lang="ja-JP" altLang="en-US" sz="900" b="1" smtClean="0">
                <a:solidFill>
                  <a:schemeClr val="bg2"/>
                </a:solidFill>
              </a:rPr>
              <a:t>サービス</a:t>
            </a:r>
            <a:endParaRPr lang="en-US" sz="900" b="1" dirty="0">
              <a:solidFill>
                <a:schemeClr val="bg2"/>
              </a:solidFill>
            </a:endParaRPr>
          </a:p>
        </p:txBody>
      </p:sp>
      <p:sp>
        <p:nvSpPr>
          <p:cNvPr id="73" name="TextBox 6"/>
          <p:cNvSpPr txBox="1"/>
          <p:nvPr/>
        </p:nvSpPr>
        <p:spPr>
          <a:xfrm>
            <a:off x="8005354" y="328133"/>
            <a:ext cx="659810" cy="369332"/>
          </a:xfrm>
          <a:prstGeom prst="rect">
            <a:avLst/>
          </a:prstGeom>
          <a:noFill/>
        </p:spPr>
        <p:txBody>
          <a:bodyPr wrap="square" rtlCol="0" anchor="ctr">
            <a:spAutoFit/>
          </a:bodyPr>
          <a:lstStyle/>
          <a:p>
            <a:pPr algn="ctr"/>
            <a:r>
              <a:rPr lang="en-US" altLang="ja-JP" sz="900" b="1" smtClean="0">
                <a:solidFill>
                  <a:schemeClr val="accent6"/>
                </a:solidFill>
              </a:rPr>
              <a:t>2.4GHz</a:t>
            </a:r>
          </a:p>
          <a:p>
            <a:pPr algn="ctr"/>
            <a:r>
              <a:rPr lang="ja-JP" altLang="en-US" sz="900" b="1" smtClean="0">
                <a:solidFill>
                  <a:schemeClr val="accent6"/>
                </a:solidFill>
              </a:rPr>
              <a:t>サービス</a:t>
            </a:r>
            <a:endParaRPr lang="en-US" altLang="ja-JP" sz="900" b="1" dirty="0">
              <a:solidFill>
                <a:schemeClr val="accent6"/>
              </a:solidFill>
            </a:endParaRPr>
          </a:p>
        </p:txBody>
      </p:sp>
      <p:grpSp>
        <p:nvGrpSpPr>
          <p:cNvPr id="74" name="グループ化 73"/>
          <p:cNvGrpSpPr>
            <a:grpSpLocks noChangeAspect="1"/>
          </p:cNvGrpSpPr>
          <p:nvPr/>
        </p:nvGrpSpPr>
        <p:grpSpPr>
          <a:xfrm>
            <a:off x="7453021" y="99995"/>
            <a:ext cx="737565" cy="543457"/>
            <a:chOff x="1172986" y="3996092"/>
            <a:chExt cx="814402" cy="600072"/>
          </a:xfrm>
        </p:grpSpPr>
        <p:grpSp>
          <p:nvGrpSpPr>
            <p:cNvPr id="75" name="グループ化 74"/>
            <p:cNvGrpSpPr/>
            <p:nvPr/>
          </p:nvGrpSpPr>
          <p:grpSpPr>
            <a:xfrm>
              <a:off x="1172986" y="3996092"/>
              <a:ext cx="814402" cy="248109"/>
              <a:chOff x="1172986" y="3996092"/>
              <a:chExt cx="814402" cy="248109"/>
            </a:xfrm>
          </p:grpSpPr>
          <p:grpSp>
            <p:nvGrpSpPr>
              <p:cNvPr id="77" name="Group 124"/>
              <p:cNvGrpSpPr>
                <a:grpSpLocks noChangeAspect="1"/>
              </p:cNvGrpSpPr>
              <p:nvPr/>
            </p:nvGrpSpPr>
            <p:grpSpPr>
              <a:xfrm>
                <a:off x="1172986" y="3996092"/>
                <a:ext cx="310464" cy="248109"/>
                <a:chOff x="6122447" y="4263293"/>
                <a:chExt cx="593078" cy="473962"/>
              </a:xfrm>
              <a:solidFill>
                <a:schemeClr val="tx1"/>
              </a:solidFill>
            </p:grpSpPr>
            <p:sp>
              <p:nvSpPr>
                <p:cNvPr id="88"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124"/>
              <p:cNvGrpSpPr>
                <a:grpSpLocks noChangeAspect="1"/>
              </p:cNvGrpSpPr>
              <p:nvPr/>
            </p:nvGrpSpPr>
            <p:grpSpPr>
              <a:xfrm>
                <a:off x="1676924" y="3996092"/>
                <a:ext cx="310464" cy="248109"/>
                <a:chOff x="6122447" y="4263293"/>
                <a:chExt cx="593078" cy="473962"/>
              </a:xfrm>
              <a:solidFill>
                <a:schemeClr val="tx1"/>
              </a:solidFill>
            </p:grpSpPr>
            <p:sp>
              <p:nvSpPr>
                <p:cNvPr id="85" name="Oval 55"/>
                <p:cNvSpPr>
                  <a:spLocks noChangeArrowheads="1"/>
                </p:cNvSpPr>
                <p:nvPr/>
              </p:nvSpPr>
              <p:spPr bwMode="auto">
                <a:xfrm>
                  <a:off x="6346083" y="4591448"/>
                  <a:ext cx="145807" cy="145807"/>
                </a:xfrm>
                <a:prstGeom prst="ellipse">
                  <a:avLst/>
                </a:pr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76" name="フリーフォーム 75"/>
            <p:cNvSpPr>
              <a:spLocks noChangeAspect="1"/>
            </p:cNvSpPr>
            <p:nvPr/>
          </p:nvSpPr>
          <p:spPr>
            <a:xfrm>
              <a:off x="1380352" y="4196494"/>
              <a:ext cx="399670" cy="39967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
        <p:nvSpPr>
          <p:cNvPr id="3" name="左矢印 2"/>
          <p:cNvSpPr>
            <a:spLocks noChangeAspect="1"/>
          </p:cNvSpPr>
          <p:nvPr/>
        </p:nvSpPr>
        <p:spPr>
          <a:xfrm>
            <a:off x="7203910" y="2830628"/>
            <a:ext cx="308967" cy="308967"/>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テキスト ボックス 1"/>
          <p:cNvSpPr txBox="1"/>
          <p:nvPr/>
        </p:nvSpPr>
        <p:spPr>
          <a:xfrm>
            <a:off x="6582744" y="4175308"/>
            <a:ext cx="1151450" cy="307777"/>
          </a:xfrm>
          <a:prstGeom prst="rect">
            <a:avLst/>
          </a:prstGeom>
          <a:solidFill>
            <a:schemeClr val="bg1"/>
          </a:solidFill>
          <a:ln>
            <a:solidFill>
              <a:schemeClr val="tx1"/>
            </a:solidFill>
          </a:ln>
        </p:spPr>
        <p:txBody>
          <a:bodyPr wrap="square" rtlCol="0">
            <a:spAutoFit/>
          </a:bodyPr>
          <a:lstStyle/>
          <a:p>
            <a:pPr algn="ctr"/>
            <a:r>
              <a:rPr kumimoji="1" lang="ja-JP" altLang="en-US" sz="1400" smtClean="0"/>
              <a:t>イメージ図</a:t>
            </a:r>
            <a:endParaRPr kumimoji="1" lang="ja-JP" altLang="en-US" sz="1400"/>
          </a:p>
        </p:txBody>
      </p:sp>
    </p:spTree>
    <p:extLst>
      <p:ext uri="{BB962C8B-B14F-4D97-AF65-F5344CB8AC3E}">
        <p14:creationId xmlns:p14="http://schemas.microsoft.com/office/powerpoint/2010/main" val="1610254773"/>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r>
              <a:rPr lang="en-US" smtClean="0"/>
              <a:t>Redundant Radio Identification</a:t>
            </a:r>
            <a:endParaRPr lang="en-US" dirty="0"/>
          </a:p>
        </p:txBody>
      </p:sp>
      <p:sp>
        <p:nvSpPr>
          <p:cNvPr id="71" name="Text Placeholder 1"/>
          <p:cNvSpPr>
            <a:spLocks noGrp="1"/>
          </p:cNvSpPr>
          <p:nvPr>
            <p:ph type="body" sz="quarter" idx="10"/>
          </p:nvPr>
        </p:nvSpPr>
        <p:spPr>
          <a:xfrm>
            <a:off x="462301" y="1347788"/>
            <a:ext cx="5556029" cy="3168210"/>
          </a:xfrm>
        </p:spPr>
        <p:txBody>
          <a:bodyPr/>
          <a:lstStyle/>
          <a:p>
            <a:r>
              <a:rPr lang="ja-JP" altLang="en-US" smtClean="0"/>
              <a:t>先ず一番目の</a:t>
            </a:r>
            <a:r>
              <a:rPr lang="en-US" altLang="ja-JP" smtClean="0"/>
              <a:t>AP</a:t>
            </a:r>
            <a:r>
              <a:rPr lang="ja-JP" altLang="en-US" smtClean="0"/>
              <a:t>と</a:t>
            </a:r>
            <a:r>
              <a:rPr lang="en-US" altLang="ja-JP" smtClean="0"/>
              <a:t> (RF</a:t>
            </a:r>
            <a:r>
              <a:rPr lang="ja-JP" altLang="en-US" smtClean="0"/>
              <a:t>グループとは違う</a:t>
            </a:r>
            <a:r>
              <a:rPr lang="en-US" altLang="ja-JP" smtClean="0"/>
              <a:t>) RF</a:t>
            </a:r>
            <a:r>
              <a:rPr lang="ja-JP" altLang="en-US" smtClean="0"/>
              <a:t>隣接</a:t>
            </a:r>
            <a:r>
              <a:rPr lang="en-US" altLang="ja-JP" smtClean="0"/>
              <a:t>AP</a:t>
            </a:r>
            <a:r>
              <a:rPr lang="ja-JP" altLang="en-US" smtClean="0"/>
              <a:t>を選択</a:t>
            </a:r>
            <a:endParaRPr lang="en-US" smtClean="0"/>
          </a:p>
          <a:p>
            <a:r>
              <a:rPr lang="ja-JP" altLang="en-US" smtClean="0"/>
              <a:t>相互の</a:t>
            </a:r>
            <a:r>
              <a:rPr lang="en-US" altLang="ja-JP" smtClean="0"/>
              <a:t>NDP</a:t>
            </a:r>
            <a:r>
              <a:rPr lang="ja-JP" altLang="en-US" smtClean="0"/>
              <a:t>メッセージを使用</a:t>
            </a:r>
            <a:r>
              <a:rPr lang="ja-JP" altLang="en-US"/>
              <a:t>して、各</a:t>
            </a:r>
            <a:r>
              <a:rPr lang="en-US" altLang="ja-JP"/>
              <a:t>AP</a:t>
            </a:r>
            <a:r>
              <a:rPr lang="ja-JP" altLang="en-US" smtClean="0"/>
              <a:t>は</a:t>
            </a:r>
            <a:r>
              <a:rPr lang="en-US" altLang="ja-JP" smtClean="0"/>
              <a:t>RF</a:t>
            </a:r>
            <a:r>
              <a:rPr lang="ja-JP" altLang="en-US" smtClean="0"/>
              <a:t>の距離でもう片側の位置を計算</a:t>
            </a:r>
            <a:endParaRPr lang="en-US" altLang="ja-JP" smtClean="0"/>
          </a:p>
        </p:txBody>
      </p:sp>
      <p:pic>
        <p:nvPicPr>
          <p:cNvPr id="5" name="Picture 4" descr="Screen Shot 2016-02-04 at 11.30.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630185" y="1781545"/>
            <a:ext cx="3756844" cy="1709764"/>
          </a:xfrm>
          <a:prstGeom prst="rect">
            <a:avLst/>
          </a:prstGeom>
        </p:spPr>
      </p:pic>
      <p:sp>
        <p:nvSpPr>
          <p:cNvPr id="9" name="Rectangle 8"/>
          <p:cNvSpPr/>
          <p:nvPr/>
        </p:nvSpPr>
        <p:spPr>
          <a:xfrm>
            <a:off x="6663252" y="757424"/>
            <a:ext cx="1700238" cy="3757426"/>
          </a:xfrm>
          <a:prstGeom prst="rect">
            <a:avLst/>
          </a:prstGeom>
          <a:solidFill>
            <a:srgbClr val="FFFFFF">
              <a:alpha val="80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grpSp>
        <p:nvGrpSpPr>
          <p:cNvPr id="6" name="Group 5"/>
          <p:cNvGrpSpPr/>
          <p:nvPr/>
        </p:nvGrpSpPr>
        <p:grpSpPr>
          <a:xfrm>
            <a:off x="6715174" y="775219"/>
            <a:ext cx="441253" cy="417974"/>
            <a:chOff x="4625403" y="1147396"/>
            <a:chExt cx="862141" cy="816870"/>
          </a:xfrm>
        </p:grpSpPr>
        <p:pic>
          <p:nvPicPr>
            <p:cNvPr id="7" name="Picture 6"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8" name="TextBox 7"/>
            <p:cNvSpPr txBox="1"/>
            <p:nvPr/>
          </p:nvSpPr>
          <p:spPr>
            <a:xfrm>
              <a:off x="4625403" y="1147396"/>
              <a:ext cx="862141" cy="451128"/>
            </a:xfrm>
            <a:prstGeom prst="rect">
              <a:avLst/>
            </a:prstGeom>
            <a:noFill/>
          </p:spPr>
          <p:txBody>
            <a:bodyPr wrap="none" rtlCol="0">
              <a:spAutoFit/>
            </a:bodyPr>
            <a:lstStyle/>
            <a:p>
              <a:r>
                <a:rPr lang="en-US" sz="900" dirty="0"/>
                <a:t>AP-1</a:t>
              </a:r>
            </a:p>
          </p:txBody>
        </p:sp>
      </p:grpSp>
      <p:grpSp>
        <p:nvGrpSpPr>
          <p:cNvPr id="10" name="Group 9"/>
          <p:cNvGrpSpPr/>
          <p:nvPr/>
        </p:nvGrpSpPr>
        <p:grpSpPr>
          <a:xfrm>
            <a:off x="7658868" y="760293"/>
            <a:ext cx="655748" cy="330608"/>
            <a:chOff x="4868333" y="1416067"/>
            <a:chExt cx="1281231" cy="646126"/>
          </a:xfrm>
        </p:grpSpPr>
        <p:pic>
          <p:nvPicPr>
            <p:cNvPr id="11" name="Picture 10"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12" name="TextBox 11"/>
            <p:cNvSpPr txBox="1"/>
            <p:nvPr/>
          </p:nvSpPr>
          <p:spPr>
            <a:xfrm>
              <a:off x="5287423" y="1611065"/>
              <a:ext cx="862141" cy="451128"/>
            </a:xfrm>
            <a:prstGeom prst="rect">
              <a:avLst/>
            </a:prstGeom>
            <a:noFill/>
          </p:spPr>
          <p:txBody>
            <a:bodyPr wrap="none" rtlCol="0">
              <a:spAutoFit/>
            </a:bodyPr>
            <a:lstStyle/>
            <a:p>
              <a:r>
                <a:rPr lang="en-US" sz="900" dirty="0"/>
                <a:t>AP-2</a:t>
              </a:r>
            </a:p>
          </p:txBody>
        </p:sp>
      </p:grpSp>
      <p:grpSp>
        <p:nvGrpSpPr>
          <p:cNvPr id="13" name="Group 12"/>
          <p:cNvGrpSpPr/>
          <p:nvPr/>
        </p:nvGrpSpPr>
        <p:grpSpPr>
          <a:xfrm>
            <a:off x="7782728" y="1588967"/>
            <a:ext cx="655747" cy="330608"/>
            <a:chOff x="4868333" y="1416067"/>
            <a:chExt cx="1281230" cy="646126"/>
          </a:xfrm>
        </p:grpSpPr>
        <p:pic>
          <p:nvPicPr>
            <p:cNvPr id="14" name="Picture 13"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15" name="TextBox 14"/>
            <p:cNvSpPr txBox="1"/>
            <p:nvPr/>
          </p:nvSpPr>
          <p:spPr>
            <a:xfrm>
              <a:off x="5287422" y="1611065"/>
              <a:ext cx="862141" cy="451128"/>
            </a:xfrm>
            <a:prstGeom prst="rect">
              <a:avLst/>
            </a:prstGeom>
            <a:noFill/>
          </p:spPr>
          <p:txBody>
            <a:bodyPr wrap="none" rtlCol="0">
              <a:spAutoFit/>
            </a:bodyPr>
            <a:lstStyle/>
            <a:p>
              <a:r>
                <a:rPr lang="en-US" sz="900" dirty="0"/>
                <a:t>AP-3</a:t>
              </a:r>
            </a:p>
          </p:txBody>
        </p:sp>
      </p:grpSp>
      <p:grpSp>
        <p:nvGrpSpPr>
          <p:cNvPr id="16" name="Group 15"/>
          <p:cNvGrpSpPr/>
          <p:nvPr/>
        </p:nvGrpSpPr>
        <p:grpSpPr>
          <a:xfrm>
            <a:off x="6597182" y="1979493"/>
            <a:ext cx="494547" cy="440686"/>
            <a:chOff x="4469330" y="1416067"/>
            <a:chExt cx="966270" cy="861258"/>
          </a:xfrm>
        </p:grpSpPr>
        <p:pic>
          <p:nvPicPr>
            <p:cNvPr id="17" name="Picture 16"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18" name="TextBox 17"/>
            <p:cNvSpPr txBox="1"/>
            <p:nvPr/>
          </p:nvSpPr>
          <p:spPr>
            <a:xfrm>
              <a:off x="4469330" y="1826197"/>
              <a:ext cx="862141" cy="451128"/>
            </a:xfrm>
            <a:prstGeom prst="rect">
              <a:avLst/>
            </a:prstGeom>
            <a:noFill/>
          </p:spPr>
          <p:txBody>
            <a:bodyPr wrap="none" rtlCol="0">
              <a:spAutoFit/>
            </a:bodyPr>
            <a:lstStyle/>
            <a:p>
              <a:r>
                <a:rPr lang="en-US" sz="900" dirty="0"/>
                <a:t>AP-4</a:t>
              </a:r>
            </a:p>
          </p:txBody>
        </p:sp>
      </p:grpSp>
      <p:grpSp>
        <p:nvGrpSpPr>
          <p:cNvPr id="19" name="Group 18"/>
          <p:cNvGrpSpPr/>
          <p:nvPr/>
        </p:nvGrpSpPr>
        <p:grpSpPr>
          <a:xfrm>
            <a:off x="7763673" y="2465267"/>
            <a:ext cx="655747" cy="330608"/>
            <a:chOff x="4868333" y="1416067"/>
            <a:chExt cx="1281230" cy="646126"/>
          </a:xfrm>
        </p:grpSpPr>
        <p:pic>
          <p:nvPicPr>
            <p:cNvPr id="20" name="Picture 19"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21" name="TextBox 20"/>
            <p:cNvSpPr txBox="1"/>
            <p:nvPr/>
          </p:nvSpPr>
          <p:spPr>
            <a:xfrm>
              <a:off x="5287422" y="1611065"/>
              <a:ext cx="862141" cy="451128"/>
            </a:xfrm>
            <a:prstGeom prst="rect">
              <a:avLst/>
            </a:prstGeom>
            <a:noFill/>
          </p:spPr>
          <p:txBody>
            <a:bodyPr wrap="none" rtlCol="0">
              <a:spAutoFit/>
            </a:bodyPr>
            <a:lstStyle/>
            <a:p>
              <a:r>
                <a:rPr lang="en-US" sz="900" dirty="0"/>
                <a:t>AP-5</a:t>
              </a:r>
            </a:p>
          </p:txBody>
        </p:sp>
      </p:grpSp>
      <p:grpSp>
        <p:nvGrpSpPr>
          <p:cNvPr id="22" name="Group 21"/>
          <p:cNvGrpSpPr/>
          <p:nvPr/>
        </p:nvGrpSpPr>
        <p:grpSpPr>
          <a:xfrm>
            <a:off x="6591277" y="2951042"/>
            <a:ext cx="500451" cy="464312"/>
            <a:chOff x="4457794" y="1416067"/>
            <a:chExt cx="977806" cy="907431"/>
          </a:xfrm>
        </p:grpSpPr>
        <p:pic>
          <p:nvPicPr>
            <p:cNvPr id="23" name="Picture 22"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24" name="TextBox 23"/>
            <p:cNvSpPr txBox="1"/>
            <p:nvPr/>
          </p:nvSpPr>
          <p:spPr>
            <a:xfrm>
              <a:off x="4457794" y="1872370"/>
              <a:ext cx="862141" cy="451128"/>
            </a:xfrm>
            <a:prstGeom prst="rect">
              <a:avLst/>
            </a:prstGeom>
            <a:noFill/>
          </p:spPr>
          <p:txBody>
            <a:bodyPr wrap="none" rtlCol="0">
              <a:spAutoFit/>
            </a:bodyPr>
            <a:lstStyle/>
            <a:p>
              <a:r>
                <a:rPr lang="en-US" sz="900" dirty="0"/>
                <a:t>AP-6</a:t>
              </a:r>
            </a:p>
          </p:txBody>
        </p:sp>
      </p:grpSp>
      <p:grpSp>
        <p:nvGrpSpPr>
          <p:cNvPr id="25" name="Group 24"/>
          <p:cNvGrpSpPr/>
          <p:nvPr/>
        </p:nvGrpSpPr>
        <p:grpSpPr>
          <a:xfrm>
            <a:off x="7751467" y="3216233"/>
            <a:ext cx="593987" cy="419328"/>
            <a:chOff x="4868333" y="1416067"/>
            <a:chExt cx="1160560" cy="819516"/>
          </a:xfrm>
        </p:grpSpPr>
        <p:pic>
          <p:nvPicPr>
            <p:cNvPr id="26" name="Picture 25"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27" name="TextBox 26"/>
            <p:cNvSpPr txBox="1"/>
            <p:nvPr/>
          </p:nvSpPr>
          <p:spPr>
            <a:xfrm>
              <a:off x="5166752" y="1784455"/>
              <a:ext cx="862141" cy="451128"/>
            </a:xfrm>
            <a:prstGeom prst="rect">
              <a:avLst/>
            </a:prstGeom>
            <a:noFill/>
          </p:spPr>
          <p:txBody>
            <a:bodyPr wrap="none" rtlCol="0">
              <a:spAutoFit/>
            </a:bodyPr>
            <a:lstStyle/>
            <a:p>
              <a:r>
                <a:rPr lang="en-US" sz="900" dirty="0"/>
                <a:t>AP-7</a:t>
              </a:r>
            </a:p>
          </p:txBody>
        </p:sp>
      </p:grpSp>
      <p:grpSp>
        <p:nvGrpSpPr>
          <p:cNvPr id="28" name="Group 27"/>
          <p:cNvGrpSpPr/>
          <p:nvPr/>
        </p:nvGrpSpPr>
        <p:grpSpPr>
          <a:xfrm>
            <a:off x="6963365" y="3970217"/>
            <a:ext cx="655747" cy="330608"/>
            <a:chOff x="4868333" y="1416067"/>
            <a:chExt cx="1281230" cy="646126"/>
          </a:xfrm>
        </p:grpSpPr>
        <p:pic>
          <p:nvPicPr>
            <p:cNvPr id="29" name="Picture 28"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30" name="TextBox 29"/>
            <p:cNvSpPr txBox="1"/>
            <p:nvPr/>
          </p:nvSpPr>
          <p:spPr>
            <a:xfrm>
              <a:off x="5287422" y="1611065"/>
              <a:ext cx="862141" cy="451128"/>
            </a:xfrm>
            <a:prstGeom prst="rect">
              <a:avLst/>
            </a:prstGeom>
            <a:noFill/>
          </p:spPr>
          <p:txBody>
            <a:bodyPr wrap="none" rtlCol="0">
              <a:spAutoFit/>
            </a:bodyPr>
            <a:lstStyle/>
            <a:p>
              <a:r>
                <a:rPr lang="en-US" sz="900" dirty="0"/>
                <a:t>AP-8</a:t>
              </a:r>
            </a:p>
          </p:txBody>
        </p:sp>
      </p:grpSp>
      <p:cxnSp>
        <p:nvCxnSpPr>
          <p:cNvPr id="32" name="Straight Arrow Connector 31"/>
          <p:cNvCxnSpPr>
            <a:stCxn id="7" idx="2"/>
            <a:endCxn id="17" idx="0"/>
          </p:cNvCxnSpPr>
          <p:nvPr/>
        </p:nvCxnSpPr>
        <p:spPr>
          <a:xfrm flipH="1">
            <a:off x="6946564" y="1193194"/>
            <a:ext cx="38110" cy="786299"/>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7117088" y="965714"/>
            <a:ext cx="492906" cy="102813"/>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7124483" y="1141820"/>
            <a:ext cx="634307" cy="523139"/>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7060277" y="1183578"/>
            <a:ext cx="750416" cy="1287694"/>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7066073" y="1015821"/>
            <a:ext cx="599453" cy="985262"/>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7810693" y="1054660"/>
            <a:ext cx="82577" cy="578150"/>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endCxn id="17" idx="3"/>
          </p:cNvCxnSpPr>
          <p:nvPr/>
        </p:nvCxnSpPr>
        <p:spPr>
          <a:xfrm flipH="1">
            <a:off x="7091729" y="1766688"/>
            <a:ext cx="666331" cy="353056"/>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7092652" y="2179491"/>
            <a:ext cx="657579" cy="409683"/>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6969699" y="2288875"/>
            <a:ext cx="10558" cy="660397"/>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7946331" y="1872770"/>
            <a:ext cx="2870" cy="582973"/>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7086457" y="2686911"/>
            <a:ext cx="641925" cy="348085"/>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7870729" y="2781986"/>
            <a:ext cx="5285" cy="413629"/>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7165695" y="2744118"/>
            <a:ext cx="626560" cy="1208757"/>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a:off x="7031824" y="1867204"/>
            <a:ext cx="779025" cy="1103312"/>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7108531" y="3091292"/>
            <a:ext cx="587006" cy="208646"/>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6968296" y="3213403"/>
            <a:ext cx="118161" cy="734996"/>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7236517" y="3478297"/>
            <a:ext cx="514949" cy="491919"/>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7031823" y="2241172"/>
            <a:ext cx="721070" cy="988439"/>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 name="正方形/長方形 1"/>
          <p:cNvSpPr/>
          <p:nvPr/>
        </p:nvSpPr>
        <p:spPr>
          <a:xfrm>
            <a:off x="431800" y="989478"/>
            <a:ext cx="2872902" cy="369332"/>
          </a:xfrm>
          <a:prstGeom prst="rect">
            <a:avLst/>
          </a:prstGeom>
        </p:spPr>
        <p:txBody>
          <a:bodyPr wrap="none">
            <a:spAutoFit/>
          </a:bodyPr>
          <a:lstStyle/>
          <a:p>
            <a:r>
              <a:rPr lang="en-US" altLang="ja-JP" smtClean="0"/>
              <a:t>RF</a:t>
            </a:r>
            <a:r>
              <a:rPr lang="ja-JP" altLang="en-US" smtClean="0"/>
              <a:t>隣接毎のカバレッジ分析</a:t>
            </a:r>
            <a:endParaRPr lang="ja-JP" altLang="en-US"/>
          </a:p>
        </p:txBody>
      </p:sp>
      <p:sp>
        <p:nvSpPr>
          <p:cNvPr id="65" name="TextBox 6"/>
          <p:cNvSpPr txBox="1"/>
          <p:nvPr/>
        </p:nvSpPr>
        <p:spPr>
          <a:xfrm>
            <a:off x="6943738" y="328133"/>
            <a:ext cx="690758" cy="369332"/>
          </a:xfrm>
          <a:prstGeom prst="rect">
            <a:avLst/>
          </a:prstGeom>
          <a:noFill/>
        </p:spPr>
        <p:txBody>
          <a:bodyPr wrap="square" rtlCol="0">
            <a:spAutoFit/>
          </a:bodyPr>
          <a:lstStyle/>
          <a:p>
            <a:pPr algn="ctr"/>
            <a:r>
              <a:rPr lang="en-US" sz="900" b="1" dirty="0">
                <a:solidFill>
                  <a:schemeClr val="bg2"/>
                </a:solidFill>
              </a:rPr>
              <a:t>5GHz</a:t>
            </a:r>
          </a:p>
          <a:p>
            <a:pPr algn="ctr"/>
            <a:r>
              <a:rPr lang="ja-JP" altLang="en-US" sz="900" b="1" smtClean="0">
                <a:solidFill>
                  <a:schemeClr val="bg2"/>
                </a:solidFill>
              </a:rPr>
              <a:t>サービス</a:t>
            </a:r>
            <a:endParaRPr lang="en-US" sz="900" b="1" dirty="0">
              <a:solidFill>
                <a:schemeClr val="bg2"/>
              </a:solidFill>
            </a:endParaRPr>
          </a:p>
        </p:txBody>
      </p:sp>
      <p:sp>
        <p:nvSpPr>
          <p:cNvPr id="68" name="TextBox 6"/>
          <p:cNvSpPr txBox="1"/>
          <p:nvPr/>
        </p:nvSpPr>
        <p:spPr>
          <a:xfrm>
            <a:off x="8005354" y="328133"/>
            <a:ext cx="659810" cy="369332"/>
          </a:xfrm>
          <a:prstGeom prst="rect">
            <a:avLst/>
          </a:prstGeom>
          <a:noFill/>
        </p:spPr>
        <p:txBody>
          <a:bodyPr wrap="square" rtlCol="0" anchor="ctr">
            <a:spAutoFit/>
          </a:bodyPr>
          <a:lstStyle/>
          <a:p>
            <a:pPr algn="ctr"/>
            <a:r>
              <a:rPr lang="en-US" altLang="ja-JP" sz="900" b="1" smtClean="0">
                <a:solidFill>
                  <a:schemeClr val="accent6"/>
                </a:solidFill>
              </a:rPr>
              <a:t>2.4GHz</a:t>
            </a:r>
          </a:p>
          <a:p>
            <a:pPr algn="ctr"/>
            <a:r>
              <a:rPr lang="ja-JP" altLang="en-US" sz="900" b="1" smtClean="0">
                <a:solidFill>
                  <a:schemeClr val="accent6"/>
                </a:solidFill>
              </a:rPr>
              <a:t>サービス</a:t>
            </a:r>
            <a:endParaRPr lang="en-US" altLang="ja-JP" sz="900" b="1" dirty="0">
              <a:solidFill>
                <a:schemeClr val="accent6"/>
              </a:solidFill>
            </a:endParaRPr>
          </a:p>
        </p:txBody>
      </p:sp>
      <p:grpSp>
        <p:nvGrpSpPr>
          <p:cNvPr id="72" name="グループ化 71"/>
          <p:cNvGrpSpPr>
            <a:grpSpLocks noChangeAspect="1"/>
          </p:cNvGrpSpPr>
          <p:nvPr/>
        </p:nvGrpSpPr>
        <p:grpSpPr>
          <a:xfrm>
            <a:off x="7453021" y="99995"/>
            <a:ext cx="737565" cy="543457"/>
            <a:chOff x="1172986" y="3996092"/>
            <a:chExt cx="814402" cy="600072"/>
          </a:xfrm>
        </p:grpSpPr>
        <p:grpSp>
          <p:nvGrpSpPr>
            <p:cNvPr id="73" name="グループ化 72"/>
            <p:cNvGrpSpPr/>
            <p:nvPr/>
          </p:nvGrpSpPr>
          <p:grpSpPr>
            <a:xfrm>
              <a:off x="1172986" y="3996092"/>
              <a:ext cx="814402" cy="248109"/>
              <a:chOff x="1172986" y="3996092"/>
              <a:chExt cx="814402" cy="248109"/>
            </a:xfrm>
          </p:grpSpPr>
          <p:grpSp>
            <p:nvGrpSpPr>
              <p:cNvPr id="75" name="Group 124"/>
              <p:cNvGrpSpPr>
                <a:grpSpLocks noChangeAspect="1"/>
              </p:cNvGrpSpPr>
              <p:nvPr/>
            </p:nvGrpSpPr>
            <p:grpSpPr>
              <a:xfrm>
                <a:off x="1172986" y="3996092"/>
                <a:ext cx="310464" cy="248109"/>
                <a:chOff x="6122447" y="4263293"/>
                <a:chExt cx="593078" cy="473962"/>
              </a:xfrm>
              <a:solidFill>
                <a:schemeClr val="tx1"/>
              </a:solidFill>
            </p:grpSpPr>
            <p:sp>
              <p:nvSpPr>
                <p:cNvPr id="86"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124"/>
              <p:cNvGrpSpPr>
                <a:grpSpLocks noChangeAspect="1"/>
              </p:cNvGrpSpPr>
              <p:nvPr/>
            </p:nvGrpSpPr>
            <p:grpSpPr>
              <a:xfrm>
                <a:off x="1676924" y="3996092"/>
                <a:ext cx="310464" cy="248109"/>
                <a:chOff x="6122447" y="4263293"/>
                <a:chExt cx="593078" cy="473962"/>
              </a:xfrm>
              <a:solidFill>
                <a:schemeClr val="tx1"/>
              </a:solidFill>
            </p:grpSpPr>
            <p:sp>
              <p:nvSpPr>
                <p:cNvPr id="77" name="Oval 55"/>
                <p:cNvSpPr>
                  <a:spLocks noChangeArrowheads="1"/>
                </p:cNvSpPr>
                <p:nvPr/>
              </p:nvSpPr>
              <p:spPr bwMode="auto">
                <a:xfrm>
                  <a:off x="6346083" y="4591448"/>
                  <a:ext cx="145807" cy="145807"/>
                </a:xfrm>
                <a:prstGeom prst="ellipse">
                  <a:avLst/>
                </a:pr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74" name="フリーフォーム 73"/>
            <p:cNvSpPr>
              <a:spLocks noChangeAspect="1"/>
            </p:cNvSpPr>
            <p:nvPr/>
          </p:nvSpPr>
          <p:spPr>
            <a:xfrm>
              <a:off x="1380352" y="4196494"/>
              <a:ext cx="399670" cy="39967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
        <p:nvSpPr>
          <p:cNvPr id="3" name="テキスト ボックス 2"/>
          <p:cNvSpPr txBox="1"/>
          <p:nvPr/>
        </p:nvSpPr>
        <p:spPr>
          <a:xfrm>
            <a:off x="6081116" y="4520467"/>
            <a:ext cx="2792018" cy="261610"/>
          </a:xfrm>
          <a:prstGeom prst="rect">
            <a:avLst/>
          </a:prstGeom>
          <a:noFill/>
        </p:spPr>
        <p:txBody>
          <a:bodyPr wrap="square" rtlCol="0">
            <a:spAutoFit/>
          </a:bodyPr>
          <a:lstStyle/>
          <a:p>
            <a:r>
              <a:rPr kumimoji="1" lang="en-US" altLang="ja-JP" sz="1100" smtClean="0"/>
              <a:t>NDP : Neighbor Discovery Protocol</a:t>
            </a:r>
            <a:endParaRPr kumimoji="1" lang="ja-JP" altLang="en-US" sz="1100"/>
          </a:p>
        </p:txBody>
      </p:sp>
    </p:spTree>
    <p:extLst>
      <p:ext uri="{BB962C8B-B14F-4D97-AF65-F5344CB8AC3E}">
        <p14:creationId xmlns:p14="http://schemas.microsoft.com/office/powerpoint/2010/main" val="2711340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500"/>
                                        <p:tgtEl>
                                          <p:spTgt spid="38"/>
                                        </p:tgtEl>
                                      </p:cBhvr>
                                    </p:animEffect>
                                  </p:childTnLst>
                                </p:cTn>
                              </p:par>
                              <p:par>
                                <p:cTn id="11" presetID="9"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childTnLst>
                          </p:cTn>
                        </p:par>
                        <p:par>
                          <p:cTn id="17" fill="hold">
                            <p:stCondLst>
                              <p:cond delay="500"/>
                            </p:stCondLst>
                            <p:childTnLst>
                              <p:par>
                                <p:cTn id="18" presetID="9" presetClass="exit" presetSubtype="0" fill="hold" nodeType="afterEffect">
                                  <p:stCondLst>
                                    <p:cond delay="1000"/>
                                  </p:stCondLst>
                                  <p:childTnLst>
                                    <p:animEffect transition="out" filter="dissolve">
                                      <p:cBhvr>
                                        <p:cTn id="19" dur="500"/>
                                        <p:tgtEl>
                                          <p:spTgt spid="36"/>
                                        </p:tgtEl>
                                      </p:cBhvr>
                                    </p:animEffect>
                                    <p:set>
                                      <p:cBhvr>
                                        <p:cTn id="20" dur="1" fill="hold">
                                          <p:stCondLst>
                                            <p:cond delay="499"/>
                                          </p:stCondLst>
                                        </p:cTn>
                                        <p:tgtEl>
                                          <p:spTgt spid="36"/>
                                        </p:tgtEl>
                                        <p:attrNameLst>
                                          <p:attrName>style.visibility</p:attrName>
                                        </p:attrNameLst>
                                      </p:cBhvr>
                                      <p:to>
                                        <p:strVal val="hidden"/>
                                      </p:to>
                                    </p:set>
                                  </p:childTnLst>
                                </p:cTn>
                              </p:par>
                              <p:par>
                                <p:cTn id="21" presetID="9" presetClass="exit" presetSubtype="0" fill="hold" nodeType="withEffect">
                                  <p:stCondLst>
                                    <p:cond delay="0"/>
                                  </p:stCondLst>
                                  <p:childTnLst>
                                    <p:animEffect transition="out" filter="dissolve">
                                      <p:cBhvr>
                                        <p:cTn id="22" dur="500"/>
                                        <p:tgtEl>
                                          <p:spTgt spid="38"/>
                                        </p:tgtEl>
                                      </p:cBhvr>
                                    </p:animEffect>
                                    <p:set>
                                      <p:cBhvr>
                                        <p:cTn id="23" dur="1" fill="hold">
                                          <p:stCondLst>
                                            <p:cond delay="499"/>
                                          </p:stCondLst>
                                        </p:cTn>
                                        <p:tgtEl>
                                          <p:spTgt spid="38"/>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32"/>
                                        </p:tgtEl>
                                      </p:cBhvr>
                                    </p:animEffect>
                                    <p:set>
                                      <p:cBhvr>
                                        <p:cTn id="26" dur="1" fill="hold">
                                          <p:stCondLst>
                                            <p:cond delay="499"/>
                                          </p:stCondLst>
                                        </p:cTn>
                                        <p:tgtEl>
                                          <p:spTgt spid="32"/>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childTnLst>
                          </p:cTn>
                        </p:par>
                        <p:par>
                          <p:cTn id="30" fill="hold">
                            <p:stCondLst>
                              <p:cond delay="2000"/>
                            </p:stCondLst>
                            <p:childTnLst>
                              <p:par>
                                <p:cTn id="31" presetID="9" presetClass="entr" presetSubtype="0" fill="hold" nodeType="afterEffect">
                                  <p:stCondLst>
                                    <p:cond delay="1000"/>
                                  </p:stCondLst>
                                  <p:childTnLst>
                                    <p:set>
                                      <p:cBhvr>
                                        <p:cTn id="32" dur="1" fill="hold">
                                          <p:stCondLst>
                                            <p:cond delay="0"/>
                                          </p:stCondLst>
                                        </p:cTn>
                                        <p:tgtEl>
                                          <p:spTgt spid="42"/>
                                        </p:tgtEl>
                                        <p:attrNameLst>
                                          <p:attrName>style.visibility</p:attrName>
                                        </p:attrNameLst>
                                      </p:cBhvr>
                                      <p:to>
                                        <p:strVal val="visible"/>
                                      </p:to>
                                    </p:set>
                                    <p:animEffect transition="in" filter="dissolve">
                                      <p:cBhvr>
                                        <p:cTn id="33" dur="500"/>
                                        <p:tgtEl>
                                          <p:spTgt spid="42"/>
                                        </p:tgtEl>
                                      </p:cBhvr>
                                    </p:animEffect>
                                  </p:childTnLst>
                                </p:cTn>
                              </p:par>
                              <p:par>
                                <p:cTn id="34" presetID="9"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dissolve">
                                      <p:cBhvr>
                                        <p:cTn id="36" dur="500"/>
                                        <p:tgtEl>
                                          <p:spTgt spid="40"/>
                                        </p:tgtEl>
                                      </p:cBhvr>
                                    </p:animEffect>
                                  </p:childTnLst>
                                </p:cTn>
                              </p:par>
                              <p:par>
                                <p:cTn id="37" presetID="9"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dissolve">
                                      <p:cBhvr>
                                        <p:cTn id="39" dur="500"/>
                                        <p:tgtEl>
                                          <p:spTgt spid="33"/>
                                        </p:tgtEl>
                                      </p:cBhvr>
                                    </p:animEffect>
                                  </p:childTnLst>
                                </p:cTn>
                              </p:par>
                            </p:childTnLst>
                          </p:cTn>
                        </p:par>
                        <p:par>
                          <p:cTn id="40" fill="hold">
                            <p:stCondLst>
                              <p:cond delay="3500"/>
                            </p:stCondLst>
                            <p:childTnLst>
                              <p:par>
                                <p:cTn id="41" presetID="9" presetClass="exit" presetSubtype="0" fill="hold" nodeType="afterEffect">
                                  <p:stCondLst>
                                    <p:cond delay="1000"/>
                                  </p:stCondLst>
                                  <p:childTnLst>
                                    <p:animEffect transition="out" filter="dissolv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42"/>
                                        </p:tgtEl>
                                      </p:cBhvr>
                                    </p:animEffect>
                                    <p:set>
                                      <p:cBhvr>
                                        <p:cTn id="46" dur="1" fill="hold">
                                          <p:stCondLst>
                                            <p:cond delay="499"/>
                                          </p:stCondLst>
                                        </p:cTn>
                                        <p:tgtEl>
                                          <p:spTgt spid="42"/>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40"/>
                                        </p:tgtEl>
                                      </p:cBhvr>
                                    </p:animEffect>
                                    <p:set>
                                      <p:cBhvr>
                                        <p:cTn id="49" dur="1" fill="hold">
                                          <p:stCondLst>
                                            <p:cond delay="499"/>
                                          </p:stCondLst>
                                        </p:cTn>
                                        <p:tgtEl>
                                          <p:spTgt spid="40"/>
                                        </p:tgtEl>
                                        <p:attrNameLst>
                                          <p:attrName>style.visibility</p:attrName>
                                        </p:attrNameLst>
                                      </p:cBhvr>
                                      <p:to>
                                        <p:strVal val="hidden"/>
                                      </p:to>
                                    </p:set>
                                  </p:childTnLst>
                                </p:cTn>
                              </p:par>
                            </p:childTnLst>
                          </p:cTn>
                        </p:par>
                        <p:par>
                          <p:cTn id="50" fill="hold">
                            <p:stCondLst>
                              <p:cond delay="5000"/>
                            </p:stCondLst>
                            <p:childTnLst>
                              <p:par>
                                <p:cTn id="51" presetID="9" presetClass="entr" presetSubtype="0" fill="hold" nodeType="afterEffect">
                                  <p:stCondLst>
                                    <p:cond delay="1000"/>
                                  </p:stCondLst>
                                  <p:childTnLst>
                                    <p:set>
                                      <p:cBhvr>
                                        <p:cTn id="52" dur="1" fill="hold">
                                          <p:stCondLst>
                                            <p:cond delay="0"/>
                                          </p:stCondLst>
                                        </p:cTn>
                                        <p:tgtEl>
                                          <p:spTgt spid="32"/>
                                        </p:tgtEl>
                                        <p:attrNameLst>
                                          <p:attrName>style.visibility</p:attrName>
                                        </p:attrNameLst>
                                      </p:cBhvr>
                                      <p:to>
                                        <p:strVal val="visible"/>
                                      </p:to>
                                    </p:set>
                                    <p:animEffect transition="in" filter="dissolve">
                                      <p:cBhvr>
                                        <p:cTn id="53" dur="500"/>
                                        <p:tgtEl>
                                          <p:spTgt spid="32"/>
                                        </p:tgtEl>
                                      </p:cBhvr>
                                    </p:animEffect>
                                  </p:childTnLst>
                                </p:cTn>
                              </p:par>
                              <p:par>
                                <p:cTn id="54" presetID="9" presetClass="entr" presetSubtype="0" fill="hold"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dissolve">
                                      <p:cBhvr>
                                        <p:cTn id="56" dur="500"/>
                                        <p:tgtEl>
                                          <p:spTgt spid="40"/>
                                        </p:tgtEl>
                                      </p:cBhvr>
                                    </p:animEffect>
                                  </p:childTnLst>
                                </p:cTn>
                              </p:par>
                              <p:par>
                                <p:cTn id="57" presetID="9"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dissolve">
                                      <p:cBhvr>
                                        <p:cTn id="59" dur="500"/>
                                        <p:tgtEl>
                                          <p:spTgt spid="45"/>
                                        </p:tgtEl>
                                      </p:cBhvr>
                                    </p:animEffect>
                                  </p:childTnLst>
                                </p:cTn>
                              </p:par>
                              <p:par>
                                <p:cTn id="60" presetID="9"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dissolve">
                                      <p:cBhvr>
                                        <p:cTn id="62" dur="500"/>
                                        <p:tgtEl>
                                          <p:spTgt spid="47"/>
                                        </p:tgtEl>
                                      </p:cBhvr>
                                    </p:animEffect>
                                  </p:childTnLst>
                                </p:cTn>
                              </p:par>
                              <p:par>
                                <p:cTn id="63" presetID="9"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dissolve">
                                      <p:cBhvr>
                                        <p:cTn id="65" dur="500"/>
                                        <p:tgtEl>
                                          <p:spTgt spid="49"/>
                                        </p:tgtEl>
                                      </p:cBhvr>
                                    </p:animEffect>
                                  </p:childTnLst>
                                </p:cTn>
                              </p:par>
                            </p:childTnLst>
                          </p:cTn>
                        </p:par>
                        <p:par>
                          <p:cTn id="66" fill="hold">
                            <p:stCondLst>
                              <p:cond delay="6500"/>
                            </p:stCondLst>
                            <p:childTnLst>
                              <p:par>
                                <p:cTn id="67" presetID="9" presetClass="exit" presetSubtype="0" fill="hold" nodeType="afterEffect">
                                  <p:stCondLst>
                                    <p:cond delay="1000"/>
                                  </p:stCondLst>
                                  <p:childTnLst>
                                    <p:animEffect transition="out" filter="dissolv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par>
                                <p:cTn id="70" presetID="9" presetClass="exit" presetSubtype="0" fill="hold" nodeType="withEffect">
                                  <p:stCondLst>
                                    <p:cond delay="0"/>
                                  </p:stCondLst>
                                  <p:childTnLst>
                                    <p:animEffect transition="out" filter="dissolve">
                                      <p:cBhvr>
                                        <p:cTn id="71" dur="500"/>
                                        <p:tgtEl>
                                          <p:spTgt spid="40"/>
                                        </p:tgtEl>
                                      </p:cBhvr>
                                    </p:animEffect>
                                    <p:set>
                                      <p:cBhvr>
                                        <p:cTn id="72" dur="1" fill="hold">
                                          <p:stCondLst>
                                            <p:cond delay="499"/>
                                          </p:stCondLst>
                                        </p:cTn>
                                        <p:tgtEl>
                                          <p:spTgt spid="40"/>
                                        </p:tgtEl>
                                        <p:attrNameLst>
                                          <p:attrName>style.visibility</p:attrName>
                                        </p:attrNameLst>
                                      </p:cBhvr>
                                      <p:to>
                                        <p:strVal val="hidden"/>
                                      </p:to>
                                    </p:set>
                                  </p:childTnLst>
                                </p:cTn>
                              </p:par>
                              <p:par>
                                <p:cTn id="73" presetID="9" presetClass="exit" presetSubtype="0" fill="hold" nodeType="withEffect">
                                  <p:stCondLst>
                                    <p:cond delay="0"/>
                                  </p:stCondLst>
                                  <p:childTnLst>
                                    <p:animEffect transition="out" filter="dissolve">
                                      <p:cBhvr>
                                        <p:cTn id="74" dur="500"/>
                                        <p:tgtEl>
                                          <p:spTgt spid="45"/>
                                        </p:tgtEl>
                                      </p:cBhvr>
                                    </p:animEffect>
                                    <p:set>
                                      <p:cBhvr>
                                        <p:cTn id="75" dur="1" fill="hold">
                                          <p:stCondLst>
                                            <p:cond delay="499"/>
                                          </p:stCondLst>
                                        </p:cTn>
                                        <p:tgtEl>
                                          <p:spTgt spid="45"/>
                                        </p:tgtEl>
                                        <p:attrNameLst>
                                          <p:attrName>style.visibility</p:attrName>
                                        </p:attrNameLst>
                                      </p:cBhvr>
                                      <p:to>
                                        <p:strVal val="hidden"/>
                                      </p:to>
                                    </p:set>
                                  </p:childTnLst>
                                </p:cTn>
                              </p:par>
                              <p:par>
                                <p:cTn id="76" presetID="9" presetClass="exit" presetSubtype="0" fill="hold" nodeType="withEffect">
                                  <p:stCondLst>
                                    <p:cond delay="0"/>
                                  </p:stCondLst>
                                  <p:childTnLst>
                                    <p:animEffect transition="out" filter="dissolve">
                                      <p:cBhvr>
                                        <p:cTn id="77" dur="500"/>
                                        <p:tgtEl>
                                          <p:spTgt spid="47"/>
                                        </p:tgtEl>
                                      </p:cBhvr>
                                    </p:animEffect>
                                    <p:set>
                                      <p:cBhvr>
                                        <p:cTn id="78" dur="1" fill="hold">
                                          <p:stCondLst>
                                            <p:cond delay="499"/>
                                          </p:stCondLst>
                                        </p:cTn>
                                        <p:tgtEl>
                                          <p:spTgt spid="47"/>
                                        </p:tgtEl>
                                        <p:attrNameLst>
                                          <p:attrName>style.visibility</p:attrName>
                                        </p:attrNameLst>
                                      </p:cBhvr>
                                      <p:to>
                                        <p:strVal val="hidden"/>
                                      </p:to>
                                    </p:set>
                                  </p:childTnLst>
                                </p:cTn>
                              </p:par>
                              <p:par>
                                <p:cTn id="79" presetID="9" presetClass="exit" presetSubtype="0" fill="hold" nodeType="withEffect">
                                  <p:stCondLst>
                                    <p:cond delay="0"/>
                                  </p:stCondLst>
                                  <p:childTnLst>
                                    <p:animEffect transition="out" filter="dissolve">
                                      <p:cBhvr>
                                        <p:cTn id="80" dur="500"/>
                                        <p:tgtEl>
                                          <p:spTgt spid="49"/>
                                        </p:tgtEl>
                                      </p:cBhvr>
                                    </p:animEffect>
                                    <p:set>
                                      <p:cBhvr>
                                        <p:cTn id="81" dur="1" fill="hold">
                                          <p:stCondLst>
                                            <p:cond delay="499"/>
                                          </p:stCondLst>
                                        </p:cTn>
                                        <p:tgtEl>
                                          <p:spTgt spid="49"/>
                                        </p:tgtEl>
                                        <p:attrNameLst>
                                          <p:attrName>style.visibility</p:attrName>
                                        </p:attrNameLst>
                                      </p:cBhvr>
                                      <p:to>
                                        <p:strVal val="hidden"/>
                                      </p:to>
                                    </p:set>
                                  </p:childTnLst>
                                </p:cTn>
                              </p:par>
                            </p:childTnLst>
                          </p:cTn>
                        </p:par>
                        <p:par>
                          <p:cTn id="82" fill="hold">
                            <p:stCondLst>
                              <p:cond delay="8000"/>
                            </p:stCondLst>
                            <p:childTnLst>
                              <p:par>
                                <p:cTn id="83" presetID="9" presetClass="entr" presetSubtype="0" fill="hold" nodeType="afterEffect">
                                  <p:stCondLst>
                                    <p:cond delay="1000"/>
                                  </p:stCondLst>
                                  <p:childTnLst>
                                    <p:set>
                                      <p:cBhvr>
                                        <p:cTn id="84" dur="1" fill="hold">
                                          <p:stCondLst>
                                            <p:cond delay="0"/>
                                          </p:stCondLst>
                                        </p:cTn>
                                        <p:tgtEl>
                                          <p:spTgt spid="51"/>
                                        </p:tgtEl>
                                        <p:attrNameLst>
                                          <p:attrName>style.visibility</p:attrName>
                                        </p:attrNameLst>
                                      </p:cBhvr>
                                      <p:to>
                                        <p:strVal val="visible"/>
                                      </p:to>
                                    </p:set>
                                    <p:animEffect transition="in" filter="dissolve">
                                      <p:cBhvr>
                                        <p:cTn id="85" dur="500"/>
                                        <p:tgtEl>
                                          <p:spTgt spid="51"/>
                                        </p:tgtEl>
                                      </p:cBhvr>
                                    </p:animEffect>
                                  </p:childTnLst>
                                </p:cTn>
                              </p:par>
                              <p:par>
                                <p:cTn id="86" presetID="9"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dissolve">
                                      <p:cBhvr>
                                        <p:cTn id="88" dur="500"/>
                                        <p:tgtEl>
                                          <p:spTgt spid="38"/>
                                        </p:tgtEl>
                                      </p:cBhvr>
                                    </p:animEffect>
                                  </p:childTnLst>
                                </p:cTn>
                              </p:par>
                              <p:par>
                                <p:cTn id="89" presetID="9" presetClass="entr" presetSubtype="0" fill="hold"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dissolve">
                                      <p:cBhvr>
                                        <p:cTn id="91" dur="500"/>
                                        <p:tgtEl>
                                          <p:spTgt spid="47"/>
                                        </p:tgtEl>
                                      </p:cBhvr>
                                    </p:animEffect>
                                  </p:childTnLst>
                                </p:cTn>
                              </p:par>
                              <p:par>
                                <p:cTn id="92" presetID="9" presetClass="entr" presetSubtype="0"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dissolve">
                                      <p:cBhvr>
                                        <p:cTn id="94" dur="500"/>
                                        <p:tgtEl>
                                          <p:spTgt spid="53"/>
                                        </p:tgtEl>
                                      </p:cBhvr>
                                    </p:animEffect>
                                  </p:childTnLst>
                                </p:cTn>
                              </p:par>
                              <p:par>
                                <p:cTn id="95" presetID="9" presetClass="entr" presetSubtype="0" fill="hold" nodeType="with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dissolve">
                                      <p:cBhvr>
                                        <p:cTn id="97" dur="500"/>
                                        <p:tgtEl>
                                          <p:spTgt spid="57"/>
                                        </p:tgtEl>
                                      </p:cBhvr>
                                    </p:animEffect>
                                  </p:childTnLst>
                                </p:cTn>
                              </p:par>
                              <p:par>
                                <p:cTn id="98" presetID="9" presetClass="entr" presetSubtype="0" fill="hold" nodeType="with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dissolve">
                                      <p:cBhvr>
                                        <p:cTn id="100" dur="500"/>
                                        <p:tgtEl>
                                          <p:spTgt spid="55"/>
                                        </p:tgtEl>
                                      </p:cBhvr>
                                    </p:animEffect>
                                  </p:childTnLst>
                                </p:cTn>
                              </p:par>
                            </p:childTnLst>
                          </p:cTn>
                        </p:par>
                        <p:par>
                          <p:cTn id="101" fill="hold">
                            <p:stCondLst>
                              <p:cond delay="9500"/>
                            </p:stCondLst>
                            <p:childTnLst>
                              <p:par>
                                <p:cTn id="102" presetID="9" presetClass="exit" presetSubtype="0" fill="hold" nodeType="afterEffect">
                                  <p:stCondLst>
                                    <p:cond delay="1000"/>
                                  </p:stCondLst>
                                  <p:childTnLst>
                                    <p:animEffect transition="out" filter="dissolve">
                                      <p:cBhvr>
                                        <p:cTn id="103" dur="500"/>
                                        <p:tgtEl>
                                          <p:spTgt spid="51"/>
                                        </p:tgtEl>
                                      </p:cBhvr>
                                    </p:animEffect>
                                    <p:set>
                                      <p:cBhvr>
                                        <p:cTn id="104" dur="1" fill="hold">
                                          <p:stCondLst>
                                            <p:cond delay="499"/>
                                          </p:stCondLst>
                                        </p:cTn>
                                        <p:tgtEl>
                                          <p:spTgt spid="51"/>
                                        </p:tgtEl>
                                        <p:attrNameLst>
                                          <p:attrName>style.visibility</p:attrName>
                                        </p:attrNameLst>
                                      </p:cBhvr>
                                      <p:to>
                                        <p:strVal val="hidden"/>
                                      </p:to>
                                    </p:set>
                                  </p:childTnLst>
                                </p:cTn>
                              </p:par>
                              <p:par>
                                <p:cTn id="105" presetID="9" presetClass="exit" presetSubtype="0" fill="hold" nodeType="withEffect">
                                  <p:stCondLst>
                                    <p:cond delay="0"/>
                                  </p:stCondLst>
                                  <p:childTnLst>
                                    <p:animEffect transition="out" filter="dissolve">
                                      <p:cBhvr>
                                        <p:cTn id="106" dur="500"/>
                                        <p:tgtEl>
                                          <p:spTgt spid="38"/>
                                        </p:tgtEl>
                                      </p:cBhvr>
                                    </p:animEffect>
                                    <p:set>
                                      <p:cBhvr>
                                        <p:cTn id="107" dur="1" fill="hold">
                                          <p:stCondLst>
                                            <p:cond delay="499"/>
                                          </p:stCondLst>
                                        </p:cTn>
                                        <p:tgtEl>
                                          <p:spTgt spid="38"/>
                                        </p:tgtEl>
                                        <p:attrNameLst>
                                          <p:attrName>style.visibility</p:attrName>
                                        </p:attrNameLst>
                                      </p:cBhvr>
                                      <p:to>
                                        <p:strVal val="hidden"/>
                                      </p:to>
                                    </p:set>
                                  </p:childTnLst>
                                </p:cTn>
                              </p:par>
                              <p:par>
                                <p:cTn id="108" presetID="9" presetClass="exit" presetSubtype="0" fill="hold" nodeType="withEffect">
                                  <p:stCondLst>
                                    <p:cond delay="0"/>
                                  </p:stCondLst>
                                  <p:childTnLst>
                                    <p:animEffect transition="out" filter="dissolve">
                                      <p:cBhvr>
                                        <p:cTn id="109" dur="500"/>
                                        <p:tgtEl>
                                          <p:spTgt spid="47"/>
                                        </p:tgtEl>
                                      </p:cBhvr>
                                    </p:animEffect>
                                    <p:set>
                                      <p:cBhvr>
                                        <p:cTn id="110" dur="1" fill="hold">
                                          <p:stCondLst>
                                            <p:cond delay="499"/>
                                          </p:stCondLst>
                                        </p:cTn>
                                        <p:tgtEl>
                                          <p:spTgt spid="47"/>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3"/>
                                        </p:tgtEl>
                                      </p:cBhvr>
                                    </p:animEffect>
                                    <p:set>
                                      <p:cBhvr>
                                        <p:cTn id="113" dur="1" fill="hold">
                                          <p:stCondLst>
                                            <p:cond delay="499"/>
                                          </p:stCondLst>
                                        </p:cTn>
                                        <p:tgtEl>
                                          <p:spTgt spid="53"/>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57"/>
                                        </p:tgtEl>
                                      </p:cBhvr>
                                    </p:animEffect>
                                    <p:set>
                                      <p:cBhvr>
                                        <p:cTn id="116" dur="1" fill="hold">
                                          <p:stCondLst>
                                            <p:cond delay="499"/>
                                          </p:stCondLst>
                                        </p:cTn>
                                        <p:tgtEl>
                                          <p:spTgt spid="57"/>
                                        </p:tgtEl>
                                        <p:attrNameLst>
                                          <p:attrName>style.visibility</p:attrName>
                                        </p:attrNameLst>
                                      </p:cBhvr>
                                      <p:to>
                                        <p:strVal val="hidden"/>
                                      </p:to>
                                    </p:set>
                                  </p:childTnLst>
                                </p:cTn>
                              </p:par>
                              <p:par>
                                <p:cTn id="117" presetID="9" presetClass="exit" presetSubtype="0" fill="hold" nodeType="withEffect">
                                  <p:stCondLst>
                                    <p:cond delay="0"/>
                                  </p:stCondLst>
                                  <p:childTnLst>
                                    <p:animEffect transition="out" filter="dissolve">
                                      <p:cBhvr>
                                        <p:cTn id="118" dur="500"/>
                                        <p:tgtEl>
                                          <p:spTgt spid="55"/>
                                        </p:tgtEl>
                                      </p:cBhvr>
                                    </p:animEffect>
                                    <p:set>
                                      <p:cBhvr>
                                        <p:cTn id="119" dur="1" fill="hold">
                                          <p:stCondLst>
                                            <p:cond delay="499"/>
                                          </p:stCondLst>
                                        </p:cTn>
                                        <p:tgtEl>
                                          <p:spTgt spid="55"/>
                                        </p:tgtEl>
                                        <p:attrNameLst>
                                          <p:attrName>style.visibility</p:attrName>
                                        </p:attrNameLst>
                                      </p:cBhvr>
                                      <p:to>
                                        <p:strVal val="hidden"/>
                                      </p:to>
                                    </p:set>
                                  </p:childTnLst>
                                </p:cTn>
                              </p:par>
                            </p:childTnLst>
                          </p:cTn>
                        </p:par>
                        <p:par>
                          <p:cTn id="120" fill="hold">
                            <p:stCondLst>
                              <p:cond delay="11000"/>
                            </p:stCondLst>
                            <p:childTnLst>
                              <p:par>
                                <p:cTn id="121" presetID="9" presetClass="entr" presetSubtype="0" fill="hold" nodeType="afterEffect">
                                  <p:stCondLst>
                                    <p:cond delay="1000"/>
                                  </p:stCondLst>
                                  <p:childTnLst>
                                    <p:set>
                                      <p:cBhvr>
                                        <p:cTn id="122" dur="1" fill="hold">
                                          <p:stCondLst>
                                            <p:cond delay="0"/>
                                          </p:stCondLst>
                                        </p:cTn>
                                        <p:tgtEl>
                                          <p:spTgt spid="49"/>
                                        </p:tgtEl>
                                        <p:attrNameLst>
                                          <p:attrName>style.visibility</p:attrName>
                                        </p:attrNameLst>
                                      </p:cBhvr>
                                      <p:to>
                                        <p:strVal val="visible"/>
                                      </p:to>
                                    </p:set>
                                    <p:animEffect transition="in" filter="dissolve">
                                      <p:cBhvr>
                                        <p:cTn id="123" dur="500"/>
                                        <p:tgtEl>
                                          <p:spTgt spid="49"/>
                                        </p:tgtEl>
                                      </p:cBhvr>
                                    </p:animEffect>
                                  </p:childTnLst>
                                </p:cTn>
                              </p:par>
                              <p:par>
                                <p:cTn id="124" presetID="9" presetClass="entr" presetSubtype="0" fill="hold" nodeType="withEffect">
                                  <p:stCondLst>
                                    <p:cond delay="0"/>
                                  </p:stCondLst>
                                  <p:childTnLst>
                                    <p:set>
                                      <p:cBhvr>
                                        <p:cTn id="125" dur="1" fill="hold">
                                          <p:stCondLst>
                                            <p:cond delay="0"/>
                                          </p:stCondLst>
                                        </p:cTn>
                                        <p:tgtEl>
                                          <p:spTgt spid="59"/>
                                        </p:tgtEl>
                                        <p:attrNameLst>
                                          <p:attrName>style.visibility</p:attrName>
                                        </p:attrNameLst>
                                      </p:cBhvr>
                                      <p:to>
                                        <p:strVal val="visible"/>
                                      </p:to>
                                    </p:set>
                                    <p:animEffect transition="in" filter="dissolve">
                                      <p:cBhvr>
                                        <p:cTn id="126" dur="500"/>
                                        <p:tgtEl>
                                          <p:spTgt spid="59"/>
                                        </p:tgtEl>
                                      </p:cBhvr>
                                    </p:animEffect>
                                  </p:childTnLst>
                                </p:cTn>
                              </p:par>
                              <p:par>
                                <p:cTn id="127" presetID="9" presetClass="entr" presetSubtype="0" fill="hold" nodeType="withEffect">
                                  <p:stCondLst>
                                    <p:cond delay="0"/>
                                  </p:stCondLst>
                                  <p:childTnLst>
                                    <p:set>
                                      <p:cBhvr>
                                        <p:cTn id="128" dur="1" fill="hold">
                                          <p:stCondLst>
                                            <p:cond delay="0"/>
                                          </p:stCondLst>
                                        </p:cTn>
                                        <p:tgtEl>
                                          <p:spTgt spid="53"/>
                                        </p:tgtEl>
                                        <p:attrNameLst>
                                          <p:attrName>style.visibility</p:attrName>
                                        </p:attrNameLst>
                                      </p:cBhvr>
                                      <p:to>
                                        <p:strVal val="visible"/>
                                      </p:to>
                                    </p:set>
                                    <p:animEffect transition="in" filter="dissolve">
                                      <p:cBhvr>
                                        <p:cTn id="129" dur="500"/>
                                        <p:tgtEl>
                                          <p:spTgt spid="53"/>
                                        </p:tgtEl>
                                      </p:cBhvr>
                                    </p:animEffect>
                                  </p:childTnLst>
                                </p:cTn>
                              </p:par>
                              <p:par>
                                <p:cTn id="130" presetID="9" presetClass="entr" presetSubtype="0" fill="hold" nodeType="withEffect">
                                  <p:stCondLst>
                                    <p:cond delay="0"/>
                                  </p:stCondLst>
                                  <p:childTnLst>
                                    <p:set>
                                      <p:cBhvr>
                                        <p:cTn id="131" dur="1" fill="hold">
                                          <p:stCondLst>
                                            <p:cond delay="0"/>
                                          </p:stCondLst>
                                        </p:cTn>
                                        <p:tgtEl>
                                          <p:spTgt spid="62"/>
                                        </p:tgtEl>
                                        <p:attrNameLst>
                                          <p:attrName>style.visibility</p:attrName>
                                        </p:attrNameLst>
                                      </p:cBhvr>
                                      <p:to>
                                        <p:strVal val="visible"/>
                                      </p:to>
                                    </p:set>
                                    <p:animEffect transition="in" filter="dissolve">
                                      <p:cBhvr>
                                        <p:cTn id="132" dur="500"/>
                                        <p:tgtEl>
                                          <p:spTgt spid="62"/>
                                        </p:tgtEl>
                                      </p:cBhvr>
                                    </p:animEffect>
                                  </p:childTnLst>
                                </p:cTn>
                              </p:par>
                              <p:par>
                                <p:cTn id="133" presetID="9" presetClass="entr" presetSubtype="0" fill="hold" nodeType="withEffect">
                                  <p:stCondLst>
                                    <p:cond delay="0"/>
                                  </p:stCondLst>
                                  <p:childTnLst>
                                    <p:set>
                                      <p:cBhvr>
                                        <p:cTn id="134" dur="1" fill="hold">
                                          <p:stCondLst>
                                            <p:cond delay="0"/>
                                          </p:stCondLst>
                                        </p:cTn>
                                        <p:tgtEl>
                                          <p:spTgt spid="64"/>
                                        </p:tgtEl>
                                        <p:attrNameLst>
                                          <p:attrName>style.visibility</p:attrName>
                                        </p:attrNameLst>
                                      </p:cBhvr>
                                      <p:to>
                                        <p:strVal val="visible"/>
                                      </p:to>
                                    </p:set>
                                    <p:animEffect transition="in" filter="dissolve">
                                      <p:cBhvr>
                                        <p:cTn id="135" dur="500"/>
                                        <p:tgtEl>
                                          <p:spTgt spid="64"/>
                                        </p:tgtEl>
                                      </p:cBhvr>
                                    </p:animEffect>
                                  </p:childTnLst>
                                </p:cTn>
                              </p:par>
                            </p:childTnLst>
                          </p:cTn>
                        </p:par>
                        <p:par>
                          <p:cTn id="136" fill="hold">
                            <p:stCondLst>
                              <p:cond delay="12500"/>
                            </p:stCondLst>
                            <p:childTnLst>
                              <p:par>
                                <p:cTn id="137" presetID="9" presetClass="exit" presetSubtype="0" fill="hold" nodeType="afterEffect">
                                  <p:stCondLst>
                                    <p:cond delay="1000"/>
                                  </p:stCondLst>
                                  <p:childTnLst>
                                    <p:animEffect transition="out" filter="dissolve">
                                      <p:cBhvr>
                                        <p:cTn id="138" dur="500"/>
                                        <p:tgtEl>
                                          <p:spTgt spid="49"/>
                                        </p:tgtEl>
                                      </p:cBhvr>
                                    </p:animEffect>
                                    <p:set>
                                      <p:cBhvr>
                                        <p:cTn id="139" dur="1" fill="hold">
                                          <p:stCondLst>
                                            <p:cond delay="499"/>
                                          </p:stCondLst>
                                        </p:cTn>
                                        <p:tgtEl>
                                          <p:spTgt spid="49"/>
                                        </p:tgtEl>
                                        <p:attrNameLst>
                                          <p:attrName>style.visibility</p:attrName>
                                        </p:attrNameLst>
                                      </p:cBhvr>
                                      <p:to>
                                        <p:strVal val="hidden"/>
                                      </p:to>
                                    </p:set>
                                  </p:childTnLst>
                                </p:cTn>
                              </p:par>
                              <p:par>
                                <p:cTn id="140" presetID="9" presetClass="exit" presetSubtype="0" fill="hold" nodeType="withEffect">
                                  <p:stCondLst>
                                    <p:cond delay="0"/>
                                  </p:stCondLst>
                                  <p:childTnLst>
                                    <p:animEffect transition="out" filter="dissolve">
                                      <p:cBhvr>
                                        <p:cTn id="141" dur="500"/>
                                        <p:tgtEl>
                                          <p:spTgt spid="59"/>
                                        </p:tgtEl>
                                      </p:cBhvr>
                                    </p:animEffect>
                                    <p:set>
                                      <p:cBhvr>
                                        <p:cTn id="142" dur="1" fill="hold">
                                          <p:stCondLst>
                                            <p:cond delay="499"/>
                                          </p:stCondLst>
                                        </p:cTn>
                                        <p:tgtEl>
                                          <p:spTgt spid="59"/>
                                        </p:tgtEl>
                                        <p:attrNameLst>
                                          <p:attrName>style.visibility</p:attrName>
                                        </p:attrNameLst>
                                      </p:cBhvr>
                                      <p:to>
                                        <p:strVal val="hidden"/>
                                      </p:to>
                                    </p:set>
                                  </p:childTnLst>
                                </p:cTn>
                              </p:par>
                              <p:par>
                                <p:cTn id="143" presetID="9" presetClass="exit" presetSubtype="0" fill="hold" nodeType="withEffect">
                                  <p:stCondLst>
                                    <p:cond delay="0"/>
                                  </p:stCondLst>
                                  <p:childTnLst>
                                    <p:animEffect transition="out" filter="dissolve">
                                      <p:cBhvr>
                                        <p:cTn id="144" dur="500"/>
                                        <p:tgtEl>
                                          <p:spTgt spid="53"/>
                                        </p:tgtEl>
                                      </p:cBhvr>
                                    </p:animEffect>
                                    <p:set>
                                      <p:cBhvr>
                                        <p:cTn id="145" dur="1" fill="hold">
                                          <p:stCondLst>
                                            <p:cond delay="499"/>
                                          </p:stCondLst>
                                        </p:cTn>
                                        <p:tgtEl>
                                          <p:spTgt spid="53"/>
                                        </p:tgtEl>
                                        <p:attrNameLst>
                                          <p:attrName>style.visibility</p:attrName>
                                        </p:attrNameLst>
                                      </p:cBhvr>
                                      <p:to>
                                        <p:strVal val="hidden"/>
                                      </p:to>
                                    </p:set>
                                  </p:childTnLst>
                                </p:cTn>
                              </p:par>
                              <p:par>
                                <p:cTn id="146" presetID="9" presetClass="exit" presetSubtype="0" fill="hold" nodeType="withEffect">
                                  <p:stCondLst>
                                    <p:cond delay="0"/>
                                  </p:stCondLst>
                                  <p:childTnLst>
                                    <p:animEffect transition="out" filter="dissolve">
                                      <p:cBhvr>
                                        <p:cTn id="147" dur="500"/>
                                        <p:tgtEl>
                                          <p:spTgt spid="62"/>
                                        </p:tgtEl>
                                      </p:cBhvr>
                                    </p:animEffect>
                                    <p:set>
                                      <p:cBhvr>
                                        <p:cTn id="148" dur="1" fill="hold">
                                          <p:stCondLst>
                                            <p:cond delay="499"/>
                                          </p:stCondLst>
                                        </p:cTn>
                                        <p:tgtEl>
                                          <p:spTgt spid="62"/>
                                        </p:tgtEl>
                                        <p:attrNameLst>
                                          <p:attrName>style.visibility</p:attrName>
                                        </p:attrNameLst>
                                      </p:cBhvr>
                                      <p:to>
                                        <p:strVal val="hidden"/>
                                      </p:to>
                                    </p:set>
                                  </p:childTnLst>
                                </p:cTn>
                              </p:par>
                              <p:par>
                                <p:cTn id="149" presetID="9" presetClass="exit" presetSubtype="0" fill="hold" nodeType="withEffect">
                                  <p:stCondLst>
                                    <p:cond delay="0"/>
                                  </p:stCondLst>
                                  <p:childTnLst>
                                    <p:animEffect transition="out" filter="dissolve">
                                      <p:cBhvr>
                                        <p:cTn id="150" dur="500"/>
                                        <p:tgtEl>
                                          <p:spTgt spid="64"/>
                                        </p:tgtEl>
                                      </p:cBhvr>
                                    </p:animEffect>
                                    <p:set>
                                      <p:cBhvr>
                                        <p:cTn id="151" dur="1" fill="hold">
                                          <p:stCondLst>
                                            <p:cond delay="499"/>
                                          </p:stCondLst>
                                        </p:cTn>
                                        <p:tgtEl>
                                          <p:spTgt spid="64"/>
                                        </p:tgtEl>
                                        <p:attrNameLst>
                                          <p:attrName>style.visibility</p:attrName>
                                        </p:attrNameLst>
                                      </p:cBhvr>
                                      <p:to>
                                        <p:strVal val="hidden"/>
                                      </p:to>
                                    </p:set>
                                  </p:childTnLst>
                                </p:cTn>
                              </p:par>
                            </p:childTnLst>
                          </p:cTn>
                        </p:par>
                        <p:par>
                          <p:cTn id="152" fill="hold">
                            <p:stCondLst>
                              <p:cond delay="14000"/>
                            </p:stCondLst>
                            <p:childTnLst>
                              <p:par>
                                <p:cTn id="153" presetID="9" presetClass="entr" presetSubtype="0" fill="hold" nodeType="afterEffect">
                                  <p:stCondLst>
                                    <p:cond delay="1000"/>
                                  </p:stCondLst>
                                  <p:childTnLst>
                                    <p:set>
                                      <p:cBhvr>
                                        <p:cTn id="154" dur="1" fill="hold">
                                          <p:stCondLst>
                                            <p:cond delay="0"/>
                                          </p:stCondLst>
                                        </p:cTn>
                                        <p:tgtEl>
                                          <p:spTgt spid="55"/>
                                        </p:tgtEl>
                                        <p:attrNameLst>
                                          <p:attrName>style.visibility</p:attrName>
                                        </p:attrNameLst>
                                      </p:cBhvr>
                                      <p:to>
                                        <p:strVal val="visible"/>
                                      </p:to>
                                    </p:set>
                                    <p:animEffect transition="in" filter="dissolve">
                                      <p:cBhvr>
                                        <p:cTn id="155" dur="500"/>
                                        <p:tgtEl>
                                          <p:spTgt spid="55"/>
                                        </p:tgtEl>
                                      </p:cBhvr>
                                    </p:animEffect>
                                  </p:childTnLst>
                                </p:cTn>
                              </p:par>
                              <p:par>
                                <p:cTn id="156" presetID="9" presetClass="entr" presetSubtype="0" fill="hold" nodeType="withEffect">
                                  <p:stCondLst>
                                    <p:cond delay="0"/>
                                  </p:stCondLst>
                                  <p:childTnLst>
                                    <p:set>
                                      <p:cBhvr>
                                        <p:cTn id="157" dur="1" fill="hold">
                                          <p:stCondLst>
                                            <p:cond delay="0"/>
                                          </p:stCondLst>
                                        </p:cTn>
                                        <p:tgtEl>
                                          <p:spTgt spid="69"/>
                                        </p:tgtEl>
                                        <p:attrNameLst>
                                          <p:attrName>style.visibility</p:attrName>
                                        </p:attrNameLst>
                                      </p:cBhvr>
                                      <p:to>
                                        <p:strVal val="visible"/>
                                      </p:to>
                                    </p:set>
                                    <p:animEffect transition="in" filter="dissolve">
                                      <p:cBhvr>
                                        <p:cTn id="158" dur="500"/>
                                        <p:tgtEl>
                                          <p:spTgt spid="69"/>
                                        </p:tgtEl>
                                      </p:cBhvr>
                                    </p:animEffect>
                                  </p:childTnLst>
                                </p:cTn>
                              </p:par>
                              <p:par>
                                <p:cTn id="159" presetID="9" presetClass="entr" presetSubtype="0" fill="hold" nodeType="withEffect">
                                  <p:stCondLst>
                                    <p:cond delay="0"/>
                                  </p:stCondLst>
                                  <p:childTnLst>
                                    <p:set>
                                      <p:cBhvr>
                                        <p:cTn id="160" dur="1" fill="hold">
                                          <p:stCondLst>
                                            <p:cond delay="0"/>
                                          </p:stCondLst>
                                        </p:cTn>
                                        <p:tgtEl>
                                          <p:spTgt spid="62"/>
                                        </p:tgtEl>
                                        <p:attrNameLst>
                                          <p:attrName>style.visibility</p:attrName>
                                        </p:attrNameLst>
                                      </p:cBhvr>
                                      <p:to>
                                        <p:strVal val="visible"/>
                                      </p:to>
                                    </p:set>
                                    <p:animEffect transition="in" filter="dissolve">
                                      <p:cBhvr>
                                        <p:cTn id="161" dur="500"/>
                                        <p:tgtEl>
                                          <p:spTgt spid="62"/>
                                        </p:tgtEl>
                                      </p:cBhvr>
                                    </p:animEffect>
                                  </p:childTnLst>
                                </p:cTn>
                              </p:par>
                              <p:par>
                                <p:cTn id="162" presetID="9" presetClass="entr" presetSubtype="0" fill="hold" nodeType="withEffect">
                                  <p:stCondLst>
                                    <p:cond delay="0"/>
                                  </p:stCondLst>
                                  <p:childTnLst>
                                    <p:set>
                                      <p:cBhvr>
                                        <p:cTn id="163" dur="1" fill="hold">
                                          <p:stCondLst>
                                            <p:cond delay="0"/>
                                          </p:stCondLst>
                                        </p:cTn>
                                        <p:tgtEl>
                                          <p:spTgt spid="67"/>
                                        </p:tgtEl>
                                        <p:attrNameLst>
                                          <p:attrName>style.visibility</p:attrName>
                                        </p:attrNameLst>
                                      </p:cBhvr>
                                      <p:to>
                                        <p:strVal val="visible"/>
                                      </p:to>
                                    </p:set>
                                    <p:animEffect transition="in" filter="dissolve">
                                      <p:cBhvr>
                                        <p:cTn id="164" dur="500"/>
                                        <p:tgtEl>
                                          <p:spTgt spid="67"/>
                                        </p:tgtEl>
                                      </p:cBhvr>
                                    </p:animEffect>
                                  </p:childTnLst>
                                </p:cTn>
                              </p:par>
                            </p:childTnLst>
                          </p:cTn>
                        </p:par>
                        <p:par>
                          <p:cTn id="165" fill="hold">
                            <p:stCondLst>
                              <p:cond delay="15500"/>
                            </p:stCondLst>
                            <p:childTnLst>
                              <p:par>
                                <p:cTn id="166" presetID="9" presetClass="exit" presetSubtype="0" fill="hold" nodeType="afterEffect">
                                  <p:stCondLst>
                                    <p:cond delay="1000"/>
                                  </p:stCondLst>
                                  <p:childTnLst>
                                    <p:animEffect transition="out" filter="dissolve">
                                      <p:cBhvr>
                                        <p:cTn id="167" dur="500"/>
                                        <p:tgtEl>
                                          <p:spTgt spid="55"/>
                                        </p:tgtEl>
                                      </p:cBhvr>
                                    </p:animEffect>
                                    <p:set>
                                      <p:cBhvr>
                                        <p:cTn id="168" dur="1" fill="hold">
                                          <p:stCondLst>
                                            <p:cond delay="499"/>
                                          </p:stCondLst>
                                        </p:cTn>
                                        <p:tgtEl>
                                          <p:spTgt spid="55"/>
                                        </p:tgtEl>
                                        <p:attrNameLst>
                                          <p:attrName>style.visibility</p:attrName>
                                        </p:attrNameLst>
                                      </p:cBhvr>
                                      <p:to>
                                        <p:strVal val="hidden"/>
                                      </p:to>
                                    </p:set>
                                  </p:childTnLst>
                                </p:cTn>
                              </p:par>
                              <p:par>
                                <p:cTn id="169" presetID="9" presetClass="exit" presetSubtype="0" fill="hold" nodeType="withEffect">
                                  <p:stCondLst>
                                    <p:cond delay="0"/>
                                  </p:stCondLst>
                                  <p:childTnLst>
                                    <p:animEffect transition="out" filter="dissolve">
                                      <p:cBhvr>
                                        <p:cTn id="170" dur="500"/>
                                        <p:tgtEl>
                                          <p:spTgt spid="69"/>
                                        </p:tgtEl>
                                      </p:cBhvr>
                                    </p:animEffect>
                                    <p:set>
                                      <p:cBhvr>
                                        <p:cTn id="171" dur="1" fill="hold">
                                          <p:stCondLst>
                                            <p:cond delay="499"/>
                                          </p:stCondLst>
                                        </p:cTn>
                                        <p:tgtEl>
                                          <p:spTgt spid="69"/>
                                        </p:tgtEl>
                                        <p:attrNameLst>
                                          <p:attrName>style.visibility</p:attrName>
                                        </p:attrNameLst>
                                      </p:cBhvr>
                                      <p:to>
                                        <p:strVal val="hidden"/>
                                      </p:to>
                                    </p:set>
                                  </p:childTnLst>
                                </p:cTn>
                              </p:par>
                              <p:par>
                                <p:cTn id="172" presetID="9" presetClass="exit" presetSubtype="0" fill="hold" nodeType="withEffect">
                                  <p:stCondLst>
                                    <p:cond delay="0"/>
                                  </p:stCondLst>
                                  <p:childTnLst>
                                    <p:animEffect transition="out" filter="dissolve">
                                      <p:cBhvr>
                                        <p:cTn id="173" dur="500"/>
                                        <p:tgtEl>
                                          <p:spTgt spid="62"/>
                                        </p:tgtEl>
                                      </p:cBhvr>
                                    </p:animEffect>
                                    <p:set>
                                      <p:cBhvr>
                                        <p:cTn id="174" dur="1" fill="hold">
                                          <p:stCondLst>
                                            <p:cond delay="499"/>
                                          </p:stCondLst>
                                        </p:cTn>
                                        <p:tgtEl>
                                          <p:spTgt spid="62"/>
                                        </p:tgtEl>
                                        <p:attrNameLst>
                                          <p:attrName>style.visibility</p:attrName>
                                        </p:attrNameLst>
                                      </p:cBhvr>
                                      <p:to>
                                        <p:strVal val="hidden"/>
                                      </p:to>
                                    </p:set>
                                  </p:childTnLst>
                                </p:cTn>
                              </p:par>
                              <p:par>
                                <p:cTn id="175" presetID="9" presetClass="exit" presetSubtype="0" fill="hold" nodeType="withEffect">
                                  <p:stCondLst>
                                    <p:cond delay="0"/>
                                  </p:stCondLst>
                                  <p:childTnLst>
                                    <p:animEffect transition="out" filter="dissolve">
                                      <p:cBhvr>
                                        <p:cTn id="176" dur="500"/>
                                        <p:tgtEl>
                                          <p:spTgt spid="67"/>
                                        </p:tgtEl>
                                      </p:cBhvr>
                                    </p:animEffect>
                                    <p:set>
                                      <p:cBhvr>
                                        <p:cTn id="177" dur="1" fill="hold">
                                          <p:stCondLst>
                                            <p:cond delay="499"/>
                                          </p:stCondLst>
                                        </p:cTn>
                                        <p:tgtEl>
                                          <p:spTgt spid="67"/>
                                        </p:tgtEl>
                                        <p:attrNameLst>
                                          <p:attrName>style.visibility</p:attrName>
                                        </p:attrNameLst>
                                      </p:cBhvr>
                                      <p:to>
                                        <p:strVal val="hidden"/>
                                      </p:to>
                                    </p:set>
                                  </p:childTnLst>
                                </p:cTn>
                              </p:par>
                            </p:childTnLst>
                          </p:cTn>
                        </p:par>
                        <p:par>
                          <p:cTn id="178" fill="hold">
                            <p:stCondLst>
                              <p:cond delay="17000"/>
                            </p:stCondLst>
                            <p:childTnLst>
                              <p:par>
                                <p:cTn id="179" presetID="9" presetClass="entr" presetSubtype="0" fill="hold" nodeType="afterEffect">
                                  <p:stCondLst>
                                    <p:cond delay="1000"/>
                                  </p:stCondLst>
                                  <p:childTnLst>
                                    <p:set>
                                      <p:cBhvr>
                                        <p:cTn id="180" dur="1" fill="hold">
                                          <p:stCondLst>
                                            <p:cond delay="0"/>
                                          </p:stCondLst>
                                        </p:cTn>
                                        <p:tgtEl>
                                          <p:spTgt spid="67"/>
                                        </p:tgtEl>
                                        <p:attrNameLst>
                                          <p:attrName>style.visibility</p:attrName>
                                        </p:attrNameLst>
                                      </p:cBhvr>
                                      <p:to>
                                        <p:strVal val="visible"/>
                                      </p:to>
                                    </p:set>
                                    <p:animEffect transition="in" filter="dissolve">
                                      <p:cBhvr>
                                        <p:cTn id="181" dur="500"/>
                                        <p:tgtEl>
                                          <p:spTgt spid="67"/>
                                        </p:tgtEl>
                                      </p:cBhvr>
                                    </p:animEffect>
                                  </p:childTnLst>
                                </p:cTn>
                              </p:par>
                              <p:par>
                                <p:cTn id="182" presetID="9" presetClass="entr" presetSubtype="0" fill="hold" nodeType="withEffect">
                                  <p:stCondLst>
                                    <p:cond delay="0"/>
                                  </p:stCondLst>
                                  <p:childTnLst>
                                    <p:set>
                                      <p:cBhvr>
                                        <p:cTn id="183" dur="1" fill="hold">
                                          <p:stCondLst>
                                            <p:cond delay="0"/>
                                          </p:stCondLst>
                                        </p:cTn>
                                        <p:tgtEl>
                                          <p:spTgt spid="57"/>
                                        </p:tgtEl>
                                        <p:attrNameLst>
                                          <p:attrName>style.visibility</p:attrName>
                                        </p:attrNameLst>
                                      </p:cBhvr>
                                      <p:to>
                                        <p:strVal val="visible"/>
                                      </p:to>
                                    </p:set>
                                    <p:animEffect transition="in" filter="dissolve">
                                      <p:cBhvr>
                                        <p:cTn id="184" dur="500"/>
                                        <p:tgtEl>
                                          <p:spTgt spid="57"/>
                                        </p:tgtEl>
                                      </p:cBhvr>
                                    </p:animEffect>
                                  </p:childTnLst>
                                </p:cTn>
                              </p:par>
                              <p:par>
                                <p:cTn id="185" presetID="9" presetClass="entr" presetSubtype="0" fill="hold" nodeType="withEffect">
                                  <p:stCondLst>
                                    <p:cond delay="0"/>
                                  </p:stCondLst>
                                  <p:childTnLst>
                                    <p:set>
                                      <p:cBhvr>
                                        <p:cTn id="186" dur="1" fill="hold">
                                          <p:stCondLst>
                                            <p:cond delay="0"/>
                                          </p:stCondLst>
                                        </p:cTn>
                                        <p:tgtEl>
                                          <p:spTgt spid="64"/>
                                        </p:tgtEl>
                                        <p:attrNameLst>
                                          <p:attrName>style.visibility</p:attrName>
                                        </p:attrNameLst>
                                      </p:cBhvr>
                                      <p:to>
                                        <p:strVal val="visible"/>
                                      </p:to>
                                    </p:set>
                                    <p:animEffect transition="in" filter="dissolve">
                                      <p:cBhvr>
                                        <p:cTn id="187" dur="500"/>
                                        <p:tgtEl>
                                          <p:spTgt spid="64"/>
                                        </p:tgtEl>
                                      </p:cBhvr>
                                    </p:animEffect>
                                  </p:childTnLst>
                                </p:cTn>
                              </p:par>
                            </p:childTnLst>
                          </p:cTn>
                        </p:par>
                        <p:par>
                          <p:cTn id="188" fill="hold">
                            <p:stCondLst>
                              <p:cond delay="18500"/>
                            </p:stCondLst>
                            <p:childTnLst>
                              <p:par>
                                <p:cTn id="189" presetID="9" presetClass="exit" presetSubtype="0" fill="hold" nodeType="afterEffect">
                                  <p:stCondLst>
                                    <p:cond delay="1000"/>
                                  </p:stCondLst>
                                  <p:childTnLst>
                                    <p:animEffect transition="out" filter="dissolve">
                                      <p:cBhvr>
                                        <p:cTn id="190" dur="500"/>
                                        <p:tgtEl>
                                          <p:spTgt spid="67"/>
                                        </p:tgtEl>
                                      </p:cBhvr>
                                    </p:animEffect>
                                    <p:set>
                                      <p:cBhvr>
                                        <p:cTn id="191" dur="1" fill="hold">
                                          <p:stCondLst>
                                            <p:cond delay="499"/>
                                          </p:stCondLst>
                                        </p:cTn>
                                        <p:tgtEl>
                                          <p:spTgt spid="67"/>
                                        </p:tgtEl>
                                        <p:attrNameLst>
                                          <p:attrName>style.visibility</p:attrName>
                                        </p:attrNameLst>
                                      </p:cBhvr>
                                      <p:to>
                                        <p:strVal val="hidden"/>
                                      </p:to>
                                    </p:set>
                                  </p:childTnLst>
                                </p:cTn>
                              </p:par>
                              <p:par>
                                <p:cTn id="192" presetID="9" presetClass="exit" presetSubtype="0" fill="hold" nodeType="withEffect">
                                  <p:stCondLst>
                                    <p:cond delay="0"/>
                                  </p:stCondLst>
                                  <p:childTnLst>
                                    <p:animEffect transition="out" filter="dissolve">
                                      <p:cBhvr>
                                        <p:cTn id="193" dur="500"/>
                                        <p:tgtEl>
                                          <p:spTgt spid="57"/>
                                        </p:tgtEl>
                                      </p:cBhvr>
                                    </p:animEffect>
                                    <p:set>
                                      <p:cBhvr>
                                        <p:cTn id="194" dur="1" fill="hold">
                                          <p:stCondLst>
                                            <p:cond delay="499"/>
                                          </p:stCondLst>
                                        </p:cTn>
                                        <p:tgtEl>
                                          <p:spTgt spid="57"/>
                                        </p:tgtEl>
                                        <p:attrNameLst>
                                          <p:attrName>style.visibility</p:attrName>
                                        </p:attrNameLst>
                                      </p:cBhvr>
                                      <p:to>
                                        <p:strVal val="hidden"/>
                                      </p:to>
                                    </p:set>
                                  </p:childTnLst>
                                </p:cTn>
                              </p:par>
                              <p:par>
                                <p:cTn id="195" presetID="9" presetClass="exit" presetSubtype="0" fill="hold" nodeType="withEffect">
                                  <p:stCondLst>
                                    <p:cond delay="0"/>
                                  </p:stCondLst>
                                  <p:childTnLst>
                                    <p:animEffect transition="out" filter="dissolve">
                                      <p:cBhvr>
                                        <p:cTn id="196" dur="500"/>
                                        <p:tgtEl>
                                          <p:spTgt spid="64"/>
                                        </p:tgtEl>
                                      </p:cBhvr>
                                    </p:animEffect>
                                    <p:set>
                                      <p:cBhvr>
                                        <p:cTn id="197"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Arrow Connector 32"/>
          <p:cNvCxnSpPr/>
          <p:nvPr/>
        </p:nvCxnSpPr>
        <p:spPr>
          <a:xfrm flipV="1">
            <a:off x="7112462" y="965714"/>
            <a:ext cx="492906" cy="102813"/>
          </a:xfrm>
          <a:prstGeom prst="straightConnector1">
            <a:avLst/>
          </a:prstGeom>
          <a:ln>
            <a:solidFill>
              <a:schemeClr val="accent4"/>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5" name="TextBox 6"/>
          <p:cNvSpPr txBox="1"/>
          <p:nvPr/>
        </p:nvSpPr>
        <p:spPr>
          <a:xfrm>
            <a:off x="6943738" y="328133"/>
            <a:ext cx="690758" cy="369332"/>
          </a:xfrm>
          <a:prstGeom prst="rect">
            <a:avLst/>
          </a:prstGeom>
          <a:noFill/>
        </p:spPr>
        <p:txBody>
          <a:bodyPr wrap="square" rtlCol="0">
            <a:spAutoFit/>
          </a:bodyPr>
          <a:lstStyle/>
          <a:p>
            <a:pPr algn="ctr"/>
            <a:r>
              <a:rPr lang="en-US" sz="900" b="1" dirty="0">
                <a:solidFill>
                  <a:schemeClr val="bg2"/>
                </a:solidFill>
              </a:rPr>
              <a:t>5GHz</a:t>
            </a:r>
          </a:p>
          <a:p>
            <a:pPr algn="ctr"/>
            <a:r>
              <a:rPr lang="ja-JP" altLang="en-US" sz="900" b="1" smtClean="0">
                <a:solidFill>
                  <a:schemeClr val="bg2"/>
                </a:solidFill>
              </a:rPr>
              <a:t>サービス</a:t>
            </a:r>
            <a:endParaRPr lang="en-US" sz="900" b="1" dirty="0">
              <a:solidFill>
                <a:schemeClr val="bg2"/>
              </a:solidFill>
            </a:endParaRPr>
          </a:p>
        </p:txBody>
      </p:sp>
      <p:sp>
        <p:nvSpPr>
          <p:cNvPr id="66" name="TextBox 6"/>
          <p:cNvSpPr txBox="1"/>
          <p:nvPr/>
        </p:nvSpPr>
        <p:spPr>
          <a:xfrm>
            <a:off x="8005354" y="328133"/>
            <a:ext cx="659810" cy="369332"/>
          </a:xfrm>
          <a:prstGeom prst="rect">
            <a:avLst/>
          </a:prstGeom>
          <a:noFill/>
        </p:spPr>
        <p:txBody>
          <a:bodyPr wrap="square" rtlCol="0" anchor="ctr">
            <a:spAutoFit/>
          </a:bodyPr>
          <a:lstStyle/>
          <a:p>
            <a:pPr algn="ctr"/>
            <a:r>
              <a:rPr lang="en-US" altLang="ja-JP" sz="900" b="1" smtClean="0">
                <a:solidFill>
                  <a:schemeClr val="accent6"/>
                </a:solidFill>
              </a:rPr>
              <a:t>2.4GHz</a:t>
            </a:r>
          </a:p>
          <a:p>
            <a:pPr algn="ctr"/>
            <a:r>
              <a:rPr lang="ja-JP" altLang="en-US" sz="900" b="1" smtClean="0">
                <a:solidFill>
                  <a:schemeClr val="accent6"/>
                </a:solidFill>
              </a:rPr>
              <a:t>サービス</a:t>
            </a:r>
            <a:endParaRPr lang="en-US" altLang="ja-JP" sz="900" b="1" dirty="0">
              <a:solidFill>
                <a:schemeClr val="accent6"/>
              </a:solidFill>
            </a:endParaRPr>
          </a:p>
        </p:txBody>
      </p:sp>
      <p:grpSp>
        <p:nvGrpSpPr>
          <p:cNvPr id="68" name="グループ化 67"/>
          <p:cNvGrpSpPr>
            <a:grpSpLocks noChangeAspect="1"/>
          </p:cNvGrpSpPr>
          <p:nvPr/>
        </p:nvGrpSpPr>
        <p:grpSpPr>
          <a:xfrm>
            <a:off x="7453021" y="99995"/>
            <a:ext cx="737565" cy="543457"/>
            <a:chOff x="1172986" y="3996092"/>
            <a:chExt cx="814402" cy="600072"/>
          </a:xfrm>
        </p:grpSpPr>
        <p:grpSp>
          <p:nvGrpSpPr>
            <p:cNvPr id="70" name="グループ化 69"/>
            <p:cNvGrpSpPr/>
            <p:nvPr/>
          </p:nvGrpSpPr>
          <p:grpSpPr>
            <a:xfrm>
              <a:off x="1172986" y="3996092"/>
              <a:ext cx="814402" cy="248109"/>
              <a:chOff x="1172986" y="3996092"/>
              <a:chExt cx="814402" cy="248109"/>
            </a:xfrm>
          </p:grpSpPr>
          <p:grpSp>
            <p:nvGrpSpPr>
              <p:cNvPr id="72" name="Group 124"/>
              <p:cNvGrpSpPr>
                <a:grpSpLocks noChangeAspect="1"/>
              </p:cNvGrpSpPr>
              <p:nvPr/>
            </p:nvGrpSpPr>
            <p:grpSpPr>
              <a:xfrm>
                <a:off x="1172986" y="3996092"/>
                <a:ext cx="310464" cy="248109"/>
                <a:chOff x="6122447" y="4263293"/>
                <a:chExt cx="593078" cy="473962"/>
              </a:xfrm>
              <a:solidFill>
                <a:schemeClr val="tx1"/>
              </a:solidFill>
            </p:grpSpPr>
            <p:sp>
              <p:nvSpPr>
                <p:cNvPr id="91"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3" name="Group 124"/>
              <p:cNvGrpSpPr>
                <a:grpSpLocks noChangeAspect="1"/>
              </p:cNvGrpSpPr>
              <p:nvPr/>
            </p:nvGrpSpPr>
            <p:grpSpPr>
              <a:xfrm>
                <a:off x="1676924" y="3996092"/>
                <a:ext cx="310464" cy="248109"/>
                <a:chOff x="6122447" y="4263293"/>
                <a:chExt cx="593078" cy="473962"/>
              </a:xfrm>
              <a:solidFill>
                <a:schemeClr val="tx1"/>
              </a:solidFill>
            </p:grpSpPr>
            <p:sp>
              <p:nvSpPr>
                <p:cNvPr id="88" name="Oval 55"/>
                <p:cNvSpPr>
                  <a:spLocks noChangeArrowheads="1"/>
                </p:cNvSpPr>
                <p:nvPr/>
              </p:nvSpPr>
              <p:spPr bwMode="auto">
                <a:xfrm>
                  <a:off x="6346083" y="4591448"/>
                  <a:ext cx="145807" cy="145807"/>
                </a:xfrm>
                <a:prstGeom prst="ellipse">
                  <a:avLst/>
                </a:pr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71" name="フリーフォーム 70"/>
            <p:cNvSpPr>
              <a:spLocks noChangeAspect="1"/>
            </p:cNvSpPr>
            <p:nvPr/>
          </p:nvSpPr>
          <p:spPr>
            <a:xfrm>
              <a:off x="1380352" y="4196494"/>
              <a:ext cx="399670" cy="39967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pic>
        <p:nvPicPr>
          <p:cNvPr id="46" name="Picture 4" descr="Screen Shot 2016-02-04 at 11.30.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625559" y="1781545"/>
            <a:ext cx="3756844" cy="1709764"/>
          </a:xfrm>
          <a:prstGeom prst="rect">
            <a:avLst/>
          </a:prstGeom>
        </p:spPr>
      </p:pic>
      <p:sp>
        <p:nvSpPr>
          <p:cNvPr id="47" name="Rectangle 8"/>
          <p:cNvSpPr/>
          <p:nvPr/>
        </p:nvSpPr>
        <p:spPr>
          <a:xfrm>
            <a:off x="6658626" y="757424"/>
            <a:ext cx="1700238" cy="3757426"/>
          </a:xfrm>
          <a:prstGeom prst="rect">
            <a:avLst/>
          </a:prstGeom>
          <a:solidFill>
            <a:srgbClr val="FFFFFF">
              <a:alpha val="80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grpSp>
        <p:nvGrpSpPr>
          <p:cNvPr id="49" name="Group 5"/>
          <p:cNvGrpSpPr/>
          <p:nvPr/>
        </p:nvGrpSpPr>
        <p:grpSpPr>
          <a:xfrm>
            <a:off x="6710548" y="775219"/>
            <a:ext cx="441253" cy="417974"/>
            <a:chOff x="4625403" y="1147396"/>
            <a:chExt cx="862141" cy="816870"/>
          </a:xfrm>
        </p:grpSpPr>
        <p:pic>
          <p:nvPicPr>
            <p:cNvPr id="51" name="Picture 6"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53" name="TextBox 7"/>
            <p:cNvSpPr txBox="1"/>
            <p:nvPr/>
          </p:nvSpPr>
          <p:spPr>
            <a:xfrm>
              <a:off x="4625403" y="1147396"/>
              <a:ext cx="862141" cy="451128"/>
            </a:xfrm>
            <a:prstGeom prst="rect">
              <a:avLst/>
            </a:prstGeom>
            <a:noFill/>
          </p:spPr>
          <p:txBody>
            <a:bodyPr wrap="none" rtlCol="0">
              <a:spAutoFit/>
            </a:bodyPr>
            <a:lstStyle/>
            <a:p>
              <a:r>
                <a:rPr lang="en-US" sz="900" dirty="0"/>
                <a:t>AP-1</a:t>
              </a:r>
            </a:p>
          </p:txBody>
        </p:sp>
      </p:grpSp>
      <p:grpSp>
        <p:nvGrpSpPr>
          <p:cNvPr id="55" name="Group 9"/>
          <p:cNvGrpSpPr/>
          <p:nvPr/>
        </p:nvGrpSpPr>
        <p:grpSpPr>
          <a:xfrm>
            <a:off x="7654242" y="760293"/>
            <a:ext cx="655748" cy="330608"/>
            <a:chOff x="4868333" y="1416067"/>
            <a:chExt cx="1281231" cy="646126"/>
          </a:xfrm>
        </p:grpSpPr>
        <p:pic>
          <p:nvPicPr>
            <p:cNvPr id="57" name="Picture 10"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59" name="TextBox 11"/>
            <p:cNvSpPr txBox="1"/>
            <p:nvPr/>
          </p:nvSpPr>
          <p:spPr>
            <a:xfrm>
              <a:off x="5287423" y="1611065"/>
              <a:ext cx="862141" cy="451128"/>
            </a:xfrm>
            <a:prstGeom prst="rect">
              <a:avLst/>
            </a:prstGeom>
            <a:noFill/>
          </p:spPr>
          <p:txBody>
            <a:bodyPr wrap="none" rtlCol="0">
              <a:spAutoFit/>
            </a:bodyPr>
            <a:lstStyle/>
            <a:p>
              <a:r>
                <a:rPr lang="en-US" sz="900" dirty="0"/>
                <a:t>AP-2</a:t>
              </a:r>
            </a:p>
          </p:txBody>
        </p:sp>
      </p:grpSp>
      <p:grpSp>
        <p:nvGrpSpPr>
          <p:cNvPr id="62" name="Group 12"/>
          <p:cNvGrpSpPr/>
          <p:nvPr/>
        </p:nvGrpSpPr>
        <p:grpSpPr>
          <a:xfrm>
            <a:off x="7778102" y="1588967"/>
            <a:ext cx="655747" cy="330608"/>
            <a:chOff x="4868333" y="1416067"/>
            <a:chExt cx="1281230" cy="646126"/>
          </a:xfrm>
        </p:grpSpPr>
        <p:pic>
          <p:nvPicPr>
            <p:cNvPr id="64" name="Picture 13"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67" name="TextBox 14"/>
            <p:cNvSpPr txBox="1"/>
            <p:nvPr/>
          </p:nvSpPr>
          <p:spPr>
            <a:xfrm>
              <a:off x="5287422" y="1611065"/>
              <a:ext cx="862141" cy="451128"/>
            </a:xfrm>
            <a:prstGeom prst="rect">
              <a:avLst/>
            </a:prstGeom>
            <a:noFill/>
          </p:spPr>
          <p:txBody>
            <a:bodyPr wrap="none" rtlCol="0">
              <a:spAutoFit/>
            </a:bodyPr>
            <a:lstStyle/>
            <a:p>
              <a:r>
                <a:rPr lang="en-US" sz="900" dirty="0"/>
                <a:t>AP-3</a:t>
              </a:r>
            </a:p>
          </p:txBody>
        </p:sp>
      </p:grpSp>
      <p:grpSp>
        <p:nvGrpSpPr>
          <p:cNvPr id="69" name="Group 15"/>
          <p:cNvGrpSpPr/>
          <p:nvPr/>
        </p:nvGrpSpPr>
        <p:grpSpPr>
          <a:xfrm>
            <a:off x="6592556" y="1979493"/>
            <a:ext cx="494547" cy="440686"/>
            <a:chOff x="4469330" y="1416067"/>
            <a:chExt cx="966270" cy="861258"/>
          </a:xfrm>
        </p:grpSpPr>
        <p:pic>
          <p:nvPicPr>
            <p:cNvPr id="74" name="Picture 16"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75" name="TextBox 17"/>
            <p:cNvSpPr txBox="1"/>
            <p:nvPr/>
          </p:nvSpPr>
          <p:spPr>
            <a:xfrm>
              <a:off x="4469330" y="1826197"/>
              <a:ext cx="862141" cy="451128"/>
            </a:xfrm>
            <a:prstGeom prst="rect">
              <a:avLst/>
            </a:prstGeom>
            <a:noFill/>
          </p:spPr>
          <p:txBody>
            <a:bodyPr wrap="none" rtlCol="0">
              <a:spAutoFit/>
            </a:bodyPr>
            <a:lstStyle/>
            <a:p>
              <a:r>
                <a:rPr lang="en-US" sz="900" dirty="0"/>
                <a:t>AP-4</a:t>
              </a:r>
            </a:p>
          </p:txBody>
        </p:sp>
      </p:grpSp>
      <p:grpSp>
        <p:nvGrpSpPr>
          <p:cNvPr id="76" name="Group 18"/>
          <p:cNvGrpSpPr/>
          <p:nvPr/>
        </p:nvGrpSpPr>
        <p:grpSpPr>
          <a:xfrm>
            <a:off x="7759047" y="2465267"/>
            <a:ext cx="655747" cy="330608"/>
            <a:chOff x="4868333" y="1416067"/>
            <a:chExt cx="1281230" cy="646126"/>
          </a:xfrm>
        </p:grpSpPr>
        <p:pic>
          <p:nvPicPr>
            <p:cNvPr id="77" name="Picture 19"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78" name="TextBox 20"/>
            <p:cNvSpPr txBox="1"/>
            <p:nvPr/>
          </p:nvSpPr>
          <p:spPr>
            <a:xfrm>
              <a:off x="5287422" y="1611065"/>
              <a:ext cx="862141" cy="451128"/>
            </a:xfrm>
            <a:prstGeom prst="rect">
              <a:avLst/>
            </a:prstGeom>
            <a:noFill/>
          </p:spPr>
          <p:txBody>
            <a:bodyPr wrap="none" rtlCol="0">
              <a:spAutoFit/>
            </a:bodyPr>
            <a:lstStyle/>
            <a:p>
              <a:r>
                <a:rPr lang="en-US" sz="900" dirty="0"/>
                <a:t>AP-5</a:t>
              </a:r>
            </a:p>
          </p:txBody>
        </p:sp>
      </p:grpSp>
      <p:grpSp>
        <p:nvGrpSpPr>
          <p:cNvPr id="79" name="Group 21"/>
          <p:cNvGrpSpPr/>
          <p:nvPr/>
        </p:nvGrpSpPr>
        <p:grpSpPr>
          <a:xfrm>
            <a:off x="6586651" y="2951042"/>
            <a:ext cx="500451" cy="464312"/>
            <a:chOff x="4457794" y="1416067"/>
            <a:chExt cx="977806" cy="907431"/>
          </a:xfrm>
        </p:grpSpPr>
        <p:pic>
          <p:nvPicPr>
            <p:cNvPr id="80" name="Picture 22"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81" name="TextBox 23"/>
            <p:cNvSpPr txBox="1"/>
            <p:nvPr/>
          </p:nvSpPr>
          <p:spPr>
            <a:xfrm>
              <a:off x="4457794" y="1872370"/>
              <a:ext cx="862141" cy="451128"/>
            </a:xfrm>
            <a:prstGeom prst="rect">
              <a:avLst/>
            </a:prstGeom>
            <a:noFill/>
          </p:spPr>
          <p:txBody>
            <a:bodyPr wrap="none" rtlCol="0">
              <a:spAutoFit/>
            </a:bodyPr>
            <a:lstStyle/>
            <a:p>
              <a:r>
                <a:rPr lang="en-US" sz="900" dirty="0"/>
                <a:t>AP-6</a:t>
              </a:r>
            </a:p>
          </p:txBody>
        </p:sp>
      </p:grpSp>
      <p:grpSp>
        <p:nvGrpSpPr>
          <p:cNvPr id="82" name="Group 24"/>
          <p:cNvGrpSpPr/>
          <p:nvPr/>
        </p:nvGrpSpPr>
        <p:grpSpPr>
          <a:xfrm>
            <a:off x="7746841" y="3216233"/>
            <a:ext cx="593987" cy="419328"/>
            <a:chOff x="4868333" y="1416067"/>
            <a:chExt cx="1160560" cy="819516"/>
          </a:xfrm>
        </p:grpSpPr>
        <p:pic>
          <p:nvPicPr>
            <p:cNvPr id="83" name="Picture 25"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84" name="TextBox 26"/>
            <p:cNvSpPr txBox="1"/>
            <p:nvPr/>
          </p:nvSpPr>
          <p:spPr>
            <a:xfrm>
              <a:off x="5166752" y="1784455"/>
              <a:ext cx="862141" cy="451128"/>
            </a:xfrm>
            <a:prstGeom prst="rect">
              <a:avLst/>
            </a:prstGeom>
            <a:noFill/>
          </p:spPr>
          <p:txBody>
            <a:bodyPr wrap="none" rtlCol="0">
              <a:spAutoFit/>
            </a:bodyPr>
            <a:lstStyle/>
            <a:p>
              <a:r>
                <a:rPr lang="en-US" sz="900" dirty="0"/>
                <a:t>AP-7</a:t>
              </a:r>
            </a:p>
          </p:txBody>
        </p:sp>
      </p:grpSp>
      <p:grpSp>
        <p:nvGrpSpPr>
          <p:cNvPr id="85" name="Group 27"/>
          <p:cNvGrpSpPr/>
          <p:nvPr/>
        </p:nvGrpSpPr>
        <p:grpSpPr>
          <a:xfrm>
            <a:off x="6958739" y="3970217"/>
            <a:ext cx="655747" cy="330608"/>
            <a:chOff x="4868333" y="1416067"/>
            <a:chExt cx="1281230" cy="646126"/>
          </a:xfrm>
        </p:grpSpPr>
        <p:pic>
          <p:nvPicPr>
            <p:cNvPr id="86" name="Picture 28" descr="ap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3" y="1416067"/>
              <a:ext cx="567267" cy="548199"/>
            </a:xfrm>
            <a:prstGeom prst="rect">
              <a:avLst/>
            </a:prstGeom>
          </p:spPr>
        </p:pic>
        <p:sp>
          <p:nvSpPr>
            <p:cNvPr id="87" name="TextBox 29"/>
            <p:cNvSpPr txBox="1"/>
            <p:nvPr/>
          </p:nvSpPr>
          <p:spPr>
            <a:xfrm>
              <a:off x="5287422" y="1611065"/>
              <a:ext cx="862141" cy="451128"/>
            </a:xfrm>
            <a:prstGeom prst="rect">
              <a:avLst/>
            </a:prstGeom>
            <a:noFill/>
          </p:spPr>
          <p:txBody>
            <a:bodyPr wrap="none" rtlCol="0">
              <a:spAutoFit/>
            </a:bodyPr>
            <a:lstStyle/>
            <a:p>
              <a:r>
                <a:rPr lang="en-US" sz="900" dirty="0"/>
                <a:t>AP-8</a:t>
              </a:r>
            </a:p>
          </p:txBody>
        </p:sp>
      </p:grpSp>
      <p:sp>
        <p:nvSpPr>
          <p:cNvPr id="61" name="Text Placeholder 1"/>
          <p:cNvSpPr>
            <a:spLocks noGrp="1"/>
          </p:cNvSpPr>
          <p:nvPr>
            <p:ph type="body" sz="quarter" idx="10"/>
          </p:nvPr>
        </p:nvSpPr>
        <p:spPr>
          <a:xfrm>
            <a:off x="462300" y="1347788"/>
            <a:ext cx="5556216" cy="3168210"/>
          </a:xfrm>
        </p:spPr>
        <p:txBody>
          <a:bodyPr/>
          <a:lstStyle/>
          <a:p>
            <a:r>
              <a:rPr lang="ja-JP" altLang="en-US" smtClean="0"/>
              <a:t>先ず一番目</a:t>
            </a:r>
            <a:r>
              <a:rPr lang="ja-JP" altLang="en-US"/>
              <a:t>の</a:t>
            </a:r>
            <a:r>
              <a:rPr lang="en-US" altLang="ja-JP"/>
              <a:t>AP</a:t>
            </a:r>
            <a:r>
              <a:rPr lang="ja-JP" altLang="en-US"/>
              <a:t>と</a:t>
            </a:r>
            <a:r>
              <a:rPr lang="en-US" altLang="ja-JP"/>
              <a:t> (RF</a:t>
            </a:r>
            <a:r>
              <a:rPr lang="ja-JP" altLang="en-US"/>
              <a:t>グループとは違う</a:t>
            </a:r>
            <a:r>
              <a:rPr lang="en-US" altLang="ja-JP"/>
              <a:t>) RF</a:t>
            </a:r>
            <a:r>
              <a:rPr lang="ja-JP" altLang="en-US"/>
              <a:t>隣接</a:t>
            </a:r>
            <a:r>
              <a:rPr lang="en-US" altLang="ja-JP"/>
              <a:t>AP</a:t>
            </a:r>
            <a:r>
              <a:rPr lang="ja-JP" altLang="en-US"/>
              <a:t>を選択</a:t>
            </a:r>
            <a:endParaRPr lang="en-US" altLang="ja-JP"/>
          </a:p>
          <a:p>
            <a:r>
              <a:rPr lang="ja-JP" altLang="en-US" smtClean="0"/>
              <a:t>相互の</a:t>
            </a:r>
            <a:r>
              <a:rPr lang="en-US" altLang="ja-JP"/>
              <a:t>NDP</a:t>
            </a:r>
            <a:r>
              <a:rPr lang="ja-JP" altLang="en-US"/>
              <a:t>メッセージを使用して、各</a:t>
            </a:r>
            <a:r>
              <a:rPr lang="en-US" altLang="ja-JP"/>
              <a:t>AP</a:t>
            </a:r>
            <a:r>
              <a:rPr lang="ja-JP" altLang="en-US"/>
              <a:t>は</a:t>
            </a:r>
            <a:r>
              <a:rPr lang="en-US" altLang="ja-JP"/>
              <a:t>RF</a:t>
            </a:r>
            <a:r>
              <a:rPr lang="ja-JP" altLang="en-US"/>
              <a:t>の距離でもう片側の位置を</a:t>
            </a:r>
            <a:r>
              <a:rPr lang="ja-JP" altLang="en-US" smtClean="0"/>
              <a:t>計算</a:t>
            </a:r>
            <a:endParaRPr lang="en-US" altLang="ja-JP"/>
          </a:p>
          <a:p>
            <a:r>
              <a:rPr lang="ja-JP" altLang="en-US" smtClean="0"/>
              <a:t>カバレッジエリアは、各</a:t>
            </a:r>
            <a:r>
              <a:rPr lang="en-US" altLang="ja-JP" smtClean="0"/>
              <a:t>AP</a:t>
            </a:r>
            <a:r>
              <a:rPr lang="ja-JP" altLang="en-US" smtClean="0"/>
              <a:t>を中心とした円として表現</a:t>
            </a:r>
            <a:endParaRPr lang="en-US" smtClean="0"/>
          </a:p>
          <a:p>
            <a:r>
              <a:rPr lang="ja-JP" altLang="en-US"/>
              <a:t>重複率は</a:t>
            </a:r>
            <a:r>
              <a:rPr lang="ja-JP" altLang="en-US" smtClean="0"/>
              <a:t>、各</a:t>
            </a:r>
            <a:r>
              <a:rPr lang="en-US" altLang="ja-JP" smtClean="0"/>
              <a:t>AP</a:t>
            </a:r>
            <a:r>
              <a:rPr lang="ja-JP" altLang="en-US" smtClean="0"/>
              <a:t>が計算したカバレッジ内の複数点の解析に基づいて評価</a:t>
            </a:r>
            <a:endParaRPr lang="en-US" smtClean="0"/>
          </a:p>
        </p:txBody>
      </p:sp>
      <p:sp>
        <p:nvSpPr>
          <p:cNvPr id="4" name="Title 2"/>
          <p:cNvSpPr>
            <a:spLocks noGrp="1"/>
          </p:cNvSpPr>
          <p:nvPr>
            <p:ph type="title"/>
          </p:nvPr>
        </p:nvSpPr>
        <p:spPr/>
        <p:txBody>
          <a:bodyPr/>
          <a:lstStyle/>
          <a:p>
            <a:r>
              <a:rPr lang="en-US" smtClean="0"/>
              <a:t>Redundant Radio Identification</a:t>
            </a:r>
            <a:endParaRPr lang="en-US" dirty="0"/>
          </a:p>
        </p:txBody>
      </p:sp>
      <p:sp>
        <p:nvSpPr>
          <p:cNvPr id="2" name="Oval 1"/>
          <p:cNvSpPr/>
          <p:nvPr/>
        </p:nvSpPr>
        <p:spPr>
          <a:xfrm>
            <a:off x="5965593" y="1159868"/>
            <a:ext cx="1948256" cy="1906862"/>
          </a:xfrm>
          <a:prstGeom prst="ellipse">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48" name="Oval 47"/>
          <p:cNvSpPr/>
          <p:nvPr/>
        </p:nvSpPr>
        <p:spPr>
          <a:xfrm>
            <a:off x="7036749" y="286896"/>
            <a:ext cx="1433911" cy="1366150"/>
          </a:xfrm>
          <a:prstGeom prst="ellipse">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50" name="Oval 49"/>
          <p:cNvSpPr/>
          <p:nvPr/>
        </p:nvSpPr>
        <p:spPr>
          <a:xfrm>
            <a:off x="6084291" y="240705"/>
            <a:ext cx="1795156" cy="1747412"/>
          </a:xfrm>
          <a:prstGeom prst="ellipse">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52" name="Oval 51"/>
          <p:cNvSpPr>
            <a:spLocks noChangeAspect="1"/>
          </p:cNvSpPr>
          <p:nvPr/>
        </p:nvSpPr>
        <p:spPr>
          <a:xfrm>
            <a:off x="7025591" y="957862"/>
            <a:ext cx="1672858" cy="1726392"/>
          </a:xfrm>
          <a:prstGeom prst="ellipse">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54" name="Oval 53"/>
          <p:cNvSpPr/>
          <p:nvPr/>
        </p:nvSpPr>
        <p:spPr>
          <a:xfrm>
            <a:off x="7036749" y="1762125"/>
            <a:ext cx="1638727" cy="1659577"/>
          </a:xfrm>
          <a:prstGeom prst="ellipse">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56" name="Oval 55"/>
          <p:cNvSpPr/>
          <p:nvPr/>
        </p:nvSpPr>
        <p:spPr>
          <a:xfrm>
            <a:off x="6015731" y="2198586"/>
            <a:ext cx="1978544" cy="1878530"/>
          </a:xfrm>
          <a:prstGeom prst="ellipse">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58" name="Oval 57"/>
          <p:cNvSpPr/>
          <p:nvPr/>
        </p:nvSpPr>
        <p:spPr>
          <a:xfrm>
            <a:off x="7095948" y="2551183"/>
            <a:ext cx="1602500" cy="1598014"/>
          </a:xfrm>
          <a:prstGeom prst="ellipse">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60" name="Oval 59"/>
          <p:cNvSpPr/>
          <p:nvPr/>
        </p:nvSpPr>
        <p:spPr>
          <a:xfrm>
            <a:off x="6215094" y="3183427"/>
            <a:ext cx="1743596" cy="1720828"/>
          </a:xfrm>
          <a:prstGeom prst="ellipse">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18" name="正方形/長方形 117"/>
          <p:cNvSpPr/>
          <p:nvPr/>
        </p:nvSpPr>
        <p:spPr>
          <a:xfrm>
            <a:off x="431800" y="989478"/>
            <a:ext cx="2872902" cy="369332"/>
          </a:xfrm>
          <a:prstGeom prst="rect">
            <a:avLst/>
          </a:prstGeom>
        </p:spPr>
        <p:txBody>
          <a:bodyPr wrap="none">
            <a:spAutoFit/>
          </a:bodyPr>
          <a:lstStyle/>
          <a:p>
            <a:r>
              <a:rPr lang="en-US" altLang="ja-JP" smtClean="0"/>
              <a:t>RF</a:t>
            </a:r>
            <a:r>
              <a:rPr lang="ja-JP" altLang="en-US" smtClean="0"/>
              <a:t>隣接毎のカバレッジ分析</a:t>
            </a:r>
            <a:endParaRPr lang="ja-JP" altLang="en-US"/>
          </a:p>
        </p:txBody>
      </p:sp>
    </p:spTree>
    <p:extLst>
      <p:ext uri="{BB962C8B-B14F-4D97-AF65-F5344CB8AC3E}">
        <p14:creationId xmlns:p14="http://schemas.microsoft.com/office/powerpoint/2010/main" val="27583601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48"/>
                                        </p:tgtEl>
                                        <p:attrNameLst>
                                          <p:attrName>style.visibility</p:attrName>
                                        </p:attrNameLst>
                                      </p:cBhvr>
                                      <p:to>
                                        <p:strVal val="visible"/>
                                      </p:to>
                                    </p:set>
                                    <p:animEffect transition="in" filter="dissolve">
                                      <p:cBhvr>
                                        <p:cTn id="11" dur="500"/>
                                        <p:tgtEl>
                                          <p:spTgt spid="48"/>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childTnLst>
                          </p:cTn>
                        </p:par>
                        <p:par>
                          <p:cTn id="16" fill="hold">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5000"/>
                            </p:stCondLst>
                            <p:childTnLst>
                              <p:par>
                                <p:cTn id="21" presetID="9" presetClass="entr" presetSubtype="0" fill="hold" grpId="0" nodeType="afterEffect">
                                  <p:stCondLst>
                                    <p:cond delay="1000"/>
                                  </p:stCondLst>
                                  <p:childTnLst>
                                    <p:set>
                                      <p:cBhvr>
                                        <p:cTn id="22" dur="1" fill="hold">
                                          <p:stCondLst>
                                            <p:cond delay="0"/>
                                          </p:stCondLst>
                                        </p:cTn>
                                        <p:tgtEl>
                                          <p:spTgt spid="54"/>
                                        </p:tgtEl>
                                        <p:attrNameLst>
                                          <p:attrName>style.visibility</p:attrName>
                                        </p:attrNameLst>
                                      </p:cBhvr>
                                      <p:to>
                                        <p:strVal val="visible"/>
                                      </p:to>
                                    </p:set>
                                    <p:animEffect transition="in" filter="dissolve">
                                      <p:cBhvr>
                                        <p:cTn id="23" dur="500"/>
                                        <p:tgtEl>
                                          <p:spTgt spid="54"/>
                                        </p:tgtEl>
                                      </p:cBhvr>
                                    </p:animEffect>
                                  </p:childTnLst>
                                </p:cTn>
                              </p:par>
                            </p:childTnLst>
                          </p:cTn>
                        </p:par>
                        <p:par>
                          <p:cTn id="24" fill="hold">
                            <p:stCondLst>
                              <p:cond delay="6500"/>
                            </p:stCondLst>
                            <p:childTnLst>
                              <p:par>
                                <p:cTn id="25" presetID="9" presetClass="entr" presetSubtype="0" fill="hold" grpId="0" nodeType="afterEffect">
                                  <p:stCondLst>
                                    <p:cond delay="1000"/>
                                  </p:stCondLst>
                                  <p:childTnLst>
                                    <p:set>
                                      <p:cBhvr>
                                        <p:cTn id="26" dur="1" fill="hold">
                                          <p:stCondLst>
                                            <p:cond delay="0"/>
                                          </p:stCondLst>
                                        </p:cTn>
                                        <p:tgtEl>
                                          <p:spTgt spid="56"/>
                                        </p:tgtEl>
                                        <p:attrNameLst>
                                          <p:attrName>style.visibility</p:attrName>
                                        </p:attrNameLst>
                                      </p:cBhvr>
                                      <p:to>
                                        <p:strVal val="visible"/>
                                      </p:to>
                                    </p:set>
                                    <p:animEffect transition="in" filter="dissolve">
                                      <p:cBhvr>
                                        <p:cTn id="27" dur="500"/>
                                        <p:tgtEl>
                                          <p:spTgt spid="56"/>
                                        </p:tgtEl>
                                      </p:cBhvr>
                                    </p:animEffect>
                                  </p:childTnLst>
                                </p:cTn>
                              </p:par>
                            </p:childTnLst>
                          </p:cTn>
                        </p:par>
                        <p:par>
                          <p:cTn id="28" fill="hold">
                            <p:stCondLst>
                              <p:cond delay="8000"/>
                            </p:stCondLst>
                            <p:childTnLst>
                              <p:par>
                                <p:cTn id="29" presetID="9" presetClass="entr" presetSubtype="0" fill="hold" grpId="0" nodeType="afterEffect">
                                  <p:stCondLst>
                                    <p:cond delay="1000"/>
                                  </p:stCondLst>
                                  <p:childTnLst>
                                    <p:set>
                                      <p:cBhvr>
                                        <p:cTn id="30" dur="1" fill="hold">
                                          <p:stCondLst>
                                            <p:cond delay="0"/>
                                          </p:stCondLst>
                                        </p:cTn>
                                        <p:tgtEl>
                                          <p:spTgt spid="58"/>
                                        </p:tgtEl>
                                        <p:attrNameLst>
                                          <p:attrName>style.visibility</p:attrName>
                                        </p:attrNameLst>
                                      </p:cBhvr>
                                      <p:to>
                                        <p:strVal val="visible"/>
                                      </p:to>
                                    </p:set>
                                    <p:animEffect transition="in" filter="dissolve">
                                      <p:cBhvr>
                                        <p:cTn id="31" dur="500"/>
                                        <p:tgtEl>
                                          <p:spTgt spid="58"/>
                                        </p:tgtEl>
                                      </p:cBhvr>
                                    </p:animEffect>
                                  </p:childTnLst>
                                </p:cTn>
                              </p:par>
                            </p:childTnLst>
                          </p:cTn>
                        </p:par>
                        <p:par>
                          <p:cTn id="32" fill="hold">
                            <p:stCondLst>
                              <p:cond delay="9500"/>
                            </p:stCondLst>
                            <p:childTnLst>
                              <p:par>
                                <p:cTn id="33" presetID="9" presetClass="entr" presetSubtype="0" fill="hold" grpId="0" nodeType="afterEffect">
                                  <p:stCondLst>
                                    <p:cond delay="1000"/>
                                  </p:stCondLst>
                                  <p:childTnLst>
                                    <p:set>
                                      <p:cBhvr>
                                        <p:cTn id="34" dur="1" fill="hold">
                                          <p:stCondLst>
                                            <p:cond delay="0"/>
                                          </p:stCondLst>
                                        </p:cTn>
                                        <p:tgtEl>
                                          <p:spTgt spid="60"/>
                                        </p:tgtEl>
                                        <p:attrNameLst>
                                          <p:attrName>style.visibility</p:attrName>
                                        </p:attrNameLst>
                                      </p:cBhvr>
                                      <p:to>
                                        <p:strVal val="visible"/>
                                      </p:to>
                                    </p:set>
                                    <p:animEffect transition="in" filter="dissolve">
                                      <p:cBhvr>
                                        <p:cTn id="35" dur="500"/>
                                        <p:tgtEl>
                                          <p:spTgt spid="60"/>
                                        </p:tgtEl>
                                      </p:cBhvr>
                                    </p:animEffect>
                                  </p:childTnLst>
                                </p:cTn>
                              </p:par>
                              <p:par>
                                <p:cTn id="36" presetID="9" presetClass="entr" presetSubtype="0" fill="hold" nodeType="with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dissolve">
                                      <p:cBhvr>
                                        <p:cTn id="38" dur="500"/>
                                        <p:tgtEl>
                                          <p:spTgt spid="63"/>
                                        </p:tgtEl>
                                      </p:cBhvr>
                                    </p:animEffect>
                                  </p:childTnLst>
                                </p:cTn>
                              </p:par>
                              <p:par>
                                <p:cTn id="39" presetID="9" presetClass="exit" presetSubtype="0" fill="hold" nodeType="withEffect">
                                  <p:stCondLst>
                                    <p:cond delay="0"/>
                                  </p:stCondLst>
                                  <p:childTnLst>
                                    <p:animEffect transition="out" filter="dissolve">
                                      <p:cBhvr>
                                        <p:cTn id="40" dur="500"/>
                                        <p:tgtEl>
                                          <p:spTgt spid="63"/>
                                        </p:tgtEl>
                                      </p:cBhvr>
                                    </p:animEffect>
                                    <p:set>
                                      <p:cBhvr>
                                        <p:cTn id="41" dur="1" fill="hold">
                                          <p:stCondLst>
                                            <p:cond delay="499"/>
                                          </p:stCondLst>
                                        </p:cTn>
                                        <p:tgtEl>
                                          <p:spTgt spid="63"/>
                                        </p:tgtEl>
                                        <p:attrNameLst>
                                          <p:attrName>style.visibility</p:attrName>
                                        </p:attrNameLst>
                                      </p:cBhvr>
                                      <p:to>
                                        <p:strVal val="hidden"/>
                                      </p:to>
                                    </p:set>
                                  </p:childTnLst>
                                </p:cTn>
                              </p:par>
                              <p:par>
                                <p:cTn id="42" presetID="9" presetClass="entr" presetSubtype="0" fill="hold"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dissolve">
                                      <p:cBhvr>
                                        <p:cTn id="44" dur="500"/>
                                        <p:tgtEl>
                                          <p:spTgt spid="63"/>
                                        </p:tgtEl>
                                      </p:cBhvr>
                                    </p:animEffect>
                                  </p:childTnLst>
                                </p:cTn>
                              </p:par>
                            </p:childTnLst>
                          </p:cTn>
                        </p:par>
                        <p:par>
                          <p:cTn id="45" fill="hold">
                            <p:stCondLst>
                              <p:cond delay="11000"/>
                            </p:stCondLst>
                            <p:childTnLst>
                              <p:par>
                                <p:cTn id="46" presetID="9" presetClass="exit" presetSubtype="0" fill="hold" nodeType="afterEffect">
                                  <p:stCondLst>
                                    <p:cond delay="1000"/>
                                  </p:stCondLst>
                                  <p:childTnLst>
                                    <p:animEffect transition="out" filter="dissolve">
                                      <p:cBhvr>
                                        <p:cTn id="47" dur="500"/>
                                        <p:tgtEl>
                                          <p:spTgt spid="63"/>
                                        </p:tgtEl>
                                      </p:cBhvr>
                                    </p:animEffect>
                                    <p:set>
                                      <p:cBhvr>
                                        <p:cTn id="48"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animBg="1"/>
      <p:bldP spid="50" grpId="0" animBg="1"/>
      <p:bldP spid="52" grpId="0" animBg="1"/>
      <p:bldP spid="54" grpId="0" animBg="1"/>
      <p:bldP spid="56" grpId="0" animBg="1"/>
      <p:bldP spid="58" grpId="0" animBg="1"/>
      <p:bldP spid="6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a:spLocks noGrp="1"/>
          </p:cNvSpPr>
          <p:nvPr>
            <p:ph type="body" sz="quarter" idx="10"/>
          </p:nvPr>
        </p:nvSpPr>
        <p:spPr>
          <a:xfrm>
            <a:off x="462301" y="1347788"/>
            <a:ext cx="4486746" cy="3168210"/>
          </a:xfrm>
        </p:spPr>
        <p:txBody>
          <a:bodyPr/>
          <a:lstStyle/>
          <a:p>
            <a:pPr>
              <a:spcBef>
                <a:spcPts val="600"/>
              </a:spcBef>
            </a:pPr>
            <a:r>
              <a:rPr lang="en-US" altLang="ja-JP" sz="1800" smtClean="0"/>
              <a:t>2.4GHz</a:t>
            </a:r>
            <a:r>
              <a:rPr lang="ja-JP" altLang="en-US" sz="1800" smtClean="0"/>
              <a:t> </a:t>
            </a:r>
            <a:r>
              <a:rPr lang="ja-JP" altLang="en-US" sz="1800"/>
              <a:t>クライアントサービス</a:t>
            </a:r>
            <a:r>
              <a:rPr lang="ja-JP" altLang="en-US" sz="1800" smtClean="0"/>
              <a:t>時</a:t>
            </a:r>
            <a:endParaRPr lang="en-US" altLang="ja-JP" sz="1800" smtClean="0"/>
          </a:p>
          <a:p>
            <a:pPr lvl="1">
              <a:spcBef>
                <a:spcPts val="600"/>
              </a:spcBef>
            </a:pPr>
            <a:r>
              <a:rPr lang="en-US" altLang="ja-JP" sz="1600" smtClean="0"/>
              <a:t>WLC</a:t>
            </a:r>
            <a:r>
              <a:rPr lang="ja-JP" altLang="en-US" sz="1600" smtClean="0"/>
              <a:t>の</a:t>
            </a:r>
            <a:r>
              <a:rPr lang="en-US" altLang="ja-JP" sz="1600" smtClean="0"/>
              <a:t>FRA</a:t>
            </a:r>
            <a:r>
              <a:rPr lang="ja-JP" altLang="en-US" sz="1600" smtClean="0"/>
              <a:t>が無効な場合</a:t>
            </a:r>
            <a:endParaRPr lang="en-US" altLang="ja-JP" sz="1600" smtClean="0"/>
          </a:p>
          <a:p>
            <a:pPr lvl="2">
              <a:spcBef>
                <a:spcPts val="600"/>
              </a:spcBef>
            </a:pPr>
            <a:r>
              <a:rPr lang="en-US" altLang="ja-JP" sz="1400" smtClean="0"/>
              <a:t>COF</a:t>
            </a:r>
            <a:r>
              <a:rPr lang="ja-JP" altLang="en-US" sz="1400" smtClean="0"/>
              <a:t>は計算しない</a:t>
            </a:r>
            <a:endParaRPr lang="en-US" altLang="ja-JP" sz="1400" smtClean="0"/>
          </a:p>
          <a:p>
            <a:pPr lvl="1">
              <a:spcBef>
                <a:spcPts val="600"/>
              </a:spcBef>
            </a:pPr>
            <a:r>
              <a:rPr lang="en-US" altLang="ja-JP" sz="1600" smtClean="0"/>
              <a:t>WLC</a:t>
            </a:r>
            <a:r>
              <a:rPr lang="ja-JP" altLang="en-US" sz="1600" smtClean="0"/>
              <a:t>の</a:t>
            </a:r>
            <a:r>
              <a:rPr lang="en-US" altLang="ja-JP" sz="1600" smtClean="0"/>
              <a:t>FRA</a:t>
            </a:r>
            <a:r>
              <a:rPr lang="ja-JP" altLang="en-US" sz="1600" smtClean="0"/>
              <a:t>が有効な場合</a:t>
            </a:r>
            <a:endParaRPr lang="en-US" altLang="ja-JP" sz="1600" smtClean="0"/>
          </a:p>
          <a:p>
            <a:pPr lvl="2">
              <a:spcBef>
                <a:spcPts val="600"/>
              </a:spcBef>
            </a:pPr>
            <a:r>
              <a:rPr lang="en-US" altLang="ja-JP" sz="1400" smtClean="0"/>
              <a:t>COF </a:t>
            </a:r>
            <a:r>
              <a:rPr lang="ja-JP" altLang="en-US" sz="1400" smtClean="0"/>
              <a:t>は </a:t>
            </a:r>
            <a:r>
              <a:rPr lang="en-US" altLang="ja-JP" sz="1400" smtClean="0"/>
              <a:t>AP</a:t>
            </a:r>
            <a:r>
              <a:rPr lang="ja-JP" altLang="en-US" sz="1400" smtClean="0"/>
              <a:t>の</a:t>
            </a:r>
            <a:r>
              <a:rPr lang="en-US" altLang="ja-JP" sz="1400" smtClean="0"/>
              <a:t>FRA</a:t>
            </a:r>
            <a:r>
              <a:rPr lang="ja-JP" altLang="en-US" sz="1400" smtClean="0"/>
              <a:t>が</a:t>
            </a:r>
            <a:r>
              <a:rPr lang="en-US" altLang="ja-JP" sz="1400" smtClean="0"/>
              <a:t>Auto</a:t>
            </a:r>
            <a:r>
              <a:rPr lang="ja-JP" altLang="en-US" sz="1400" smtClean="0"/>
              <a:t> </a:t>
            </a:r>
            <a:r>
              <a:rPr lang="en-US" altLang="ja-JP" sz="1400" smtClean="0"/>
              <a:t>(</a:t>
            </a:r>
            <a:r>
              <a:rPr lang="ja-JP" altLang="en-US" sz="1400" smtClean="0"/>
              <a:t>自動</a:t>
            </a:r>
            <a:r>
              <a:rPr lang="en-US" altLang="ja-JP" sz="1400" smtClean="0"/>
              <a:t>)</a:t>
            </a:r>
            <a:r>
              <a:rPr lang="ja-JP" altLang="en-US" sz="1400" smtClean="0"/>
              <a:t> でも </a:t>
            </a:r>
            <a:r>
              <a:rPr lang="en-US" altLang="ja-JP" sz="1400" smtClean="0"/>
              <a:t>Manual</a:t>
            </a:r>
            <a:r>
              <a:rPr lang="ja-JP" altLang="en-US" sz="1400" smtClean="0"/>
              <a:t> </a:t>
            </a:r>
            <a:r>
              <a:rPr lang="en-US" altLang="ja-JP" sz="1400" smtClean="0"/>
              <a:t>(</a:t>
            </a:r>
            <a:r>
              <a:rPr lang="ja-JP" altLang="en-US" sz="1400" smtClean="0"/>
              <a:t>手動</a:t>
            </a:r>
            <a:r>
              <a:rPr lang="en-US" altLang="ja-JP" sz="1400" smtClean="0"/>
              <a:t>)</a:t>
            </a:r>
            <a:r>
              <a:rPr lang="ja-JP" altLang="en-US" sz="1400" smtClean="0"/>
              <a:t> でも計算</a:t>
            </a:r>
            <a:endParaRPr lang="en-US" altLang="ja-JP" sz="1400" smtClean="0"/>
          </a:p>
          <a:p>
            <a:pPr lvl="2">
              <a:spcBef>
                <a:spcPts val="600"/>
              </a:spcBef>
            </a:pPr>
            <a:r>
              <a:rPr lang="en-US" sz="1400" smtClean="0"/>
              <a:t>AP</a:t>
            </a:r>
            <a:r>
              <a:rPr lang="ja-JP" altLang="en-US" sz="1400" smtClean="0"/>
              <a:t>が自動 </a:t>
            </a:r>
            <a:r>
              <a:rPr lang="en-US" altLang="ja-JP" sz="1400" smtClean="0"/>
              <a:t>(Auto)</a:t>
            </a:r>
            <a:r>
              <a:rPr lang="ja-JP" altLang="en-US" sz="1400" smtClean="0"/>
              <a:t> の場合</a:t>
            </a:r>
            <a:endParaRPr lang="en-US" altLang="ja-JP" sz="1400" smtClean="0"/>
          </a:p>
          <a:p>
            <a:pPr lvl="3">
              <a:spcBef>
                <a:spcPts val="600"/>
              </a:spcBef>
            </a:pPr>
            <a:r>
              <a:rPr lang="en-US" sz="1200" smtClean="0"/>
              <a:t>FRA </a:t>
            </a:r>
            <a:r>
              <a:rPr lang="ja-JP" altLang="en-US" sz="1200" smtClean="0"/>
              <a:t>が </a:t>
            </a:r>
            <a:r>
              <a:rPr lang="en-US" altLang="ja-JP" sz="1200" smtClean="0"/>
              <a:t>Role</a:t>
            </a:r>
            <a:r>
              <a:rPr lang="ja-JP" altLang="en-US" sz="1200" smtClean="0"/>
              <a:t> を適用</a:t>
            </a:r>
            <a:endParaRPr lang="en-US" sz="1200" smtClean="0"/>
          </a:p>
          <a:p>
            <a:pPr lvl="2">
              <a:spcBef>
                <a:spcPts val="600"/>
              </a:spcBef>
            </a:pPr>
            <a:r>
              <a:rPr lang="en-US" altLang="ja-JP" sz="1400" smtClean="0"/>
              <a:t>AP</a:t>
            </a:r>
            <a:r>
              <a:rPr lang="ja-JP" altLang="en-US" sz="1400"/>
              <a:t>が</a:t>
            </a:r>
            <a:r>
              <a:rPr lang="ja-JP" altLang="en-US" sz="1400" smtClean="0"/>
              <a:t>手動 </a:t>
            </a:r>
            <a:r>
              <a:rPr lang="en-US" altLang="ja-JP" sz="1400" smtClean="0"/>
              <a:t>(Manual)</a:t>
            </a:r>
            <a:r>
              <a:rPr lang="ja-JP" altLang="en-US" sz="1400" smtClean="0"/>
              <a:t> の場合</a:t>
            </a:r>
            <a:endParaRPr lang="en-US" altLang="ja-JP" sz="1400" smtClean="0"/>
          </a:p>
          <a:p>
            <a:pPr lvl="3">
              <a:spcBef>
                <a:spcPts val="600"/>
              </a:spcBef>
            </a:pPr>
            <a:r>
              <a:rPr lang="en-US" sz="1200" smtClean="0"/>
              <a:t>FRA</a:t>
            </a:r>
            <a:r>
              <a:rPr lang="ja-JP" altLang="en-US" sz="1200" smtClean="0"/>
              <a:t>による</a:t>
            </a:r>
            <a:r>
              <a:rPr lang="en-US" altLang="ja-JP" sz="1200" smtClean="0"/>
              <a:t>Role</a:t>
            </a:r>
            <a:r>
              <a:rPr lang="ja-JP" altLang="en-US" sz="1200" smtClean="0"/>
              <a:t> の適用は無し</a:t>
            </a:r>
          </a:p>
          <a:p>
            <a:pPr>
              <a:spcBef>
                <a:spcPts val="600"/>
              </a:spcBef>
            </a:pPr>
            <a:r>
              <a:rPr lang="ja-JP" altLang="en-US" sz="1800" smtClean="0"/>
              <a:t>モニターまたは、</a:t>
            </a:r>
            <a:r>
              <a:rPr lang="en-US" altLang="ja-JP" sz="1800" smtClean="0"/>
              <a:t>5GHz</a:t>
            </a:r>
            <a:r>
              <a:rPr lang="ja-JP" altLang="en-US" sz="1800" smtClean="0"/>
              <a:t> の </a:t>
            </a:r>
            <a:r>
              <a:rPr lang="en-US" altLang="ja-JP" sz="1800" smtClean="0"/>
              <a:t>Role</a:t>
            </a:r>
            <a:r>
              <a:rPr lang="ja-JP" altLang="en-US" sz="1800" smtClean="0"/>
              <a:t> の場合</a:t>
            </a:r>
            <a:endParaRPr lang="en-US" altLang="ja-JP" sz="1800" smtClean="0"/>
          </a:p>
          <a:p>
            <a:pPr lvl="1">
              <a:spcBef>
                <a:spcPts val="600"/>
              </a:spcBef>
            </a:pPr>
            <a:r>
              <a:rPr lang="ja-JP" altLang="en-US" sz="1600" smtClean="0"/>
              <a:t>自動でも手動でも</a:t>
            </a:r>
            <a:r>
              <a:rPr lang="en-US" altLang="ja-JP" sz="1600" smtClean="0"/>
              <a:t>COF</a:t>
            </a:r>
            <a:r>
              <a:rPr lang="ja-JP" altLang="en-US" sz="1600" smtClean="0"/>
              <a:t>は無し</a:t>
            </a:r>
            <a:endParaRPr lang="en-US" sz="1600" smtClean="0"/>
          </a:p>
        </p:txBody>
      </p:sp>
      <p:sp>
        <p:nvSpPr>
          <p:cNvPr id="3" name="Title 2"/>
          <p:cNvSpPr>
            <a:spLocks noGrp="1"/>
          </p:cNvSpPr>
          <p:nvPr>
            <p:ph type="title"/>
          </p:nvPr>
        </p:nvSpPr>
        <p:spPr/>
        <p:txBody>
          <a:bodyPr/>
          <a:lstStyle/>
          <a:p>
            <a:r>
              <a:rPr lang="en-US" smtClean="0"/>
              <a:t>FRA </a:t>
            </a:r>
            <a:r>
              <a:rPr lang="ja-JP" altLang="en-US" smtClean="0"/>
              <a:t>動作状態</a:t>
            </a:r>
            <a:endParaRPr lang="en-US" dirty="0"/>
          </a:p>
        </p:txBody>
      </p:sp>
      <p:graphicFrame>
        <p:nvGraphicFramePr>
          <p:cNvPr id="11" name="Table 6"/>
          <p:cNvGraphicFramePr>
            <a:graphicFrameLocks noGrp="1"/>
          </p:cNvGraphicFramePr>
          <p:nvPr>
            <p:extLst>
              <p:ext uri="{D42A27DB-BD31-4B8C-83A1-F6EECF244321}">
                <p14:modId xmlns:p14="http://schemas.microsoft.com/office/powerpoint/2010/main" val="3221514859"/>
              </p:ext>
            </p:extLst>
          </p:nvPr>
        </p:nvGraphicFramePr>
        <p:xfrm>
          <a:off x="4970417" y="1703662"/>
          <a:ext cx="3814808" cy="2456461"/>
        </p:xfrm>
        <a:graphic>
          <a:graphicData uri="http://schemas.openxmlformats.org/drawingml/2006/table">
            <a:tbl>
              <a:tblPr>
                <a:tableStyleId>{5940675A-B579-460E-94D1-54222C63F5DA}</a:tableStyleId>
              </a:tblPr>
              <a:tblGrid>
                <a:gridCol w="881918"/>
                <a:gridCol w="1461318"/>
                <a:gridCol w="1471572"/>
              </a:tblGrid>
              <a:tr h="446228">
                <a:tc>
                  <a:txBody>
                    <a:bodyPr/>
                    <a:lstStyle/>
                    <a:p>
                      <a:pPr algn="l" fontAlgn="b"/>
                      <a:endParaRPr lang="en-US" sz="1600" b="1" i="0" u="none" strike="noStrike" dirty="0">
                        <a:solidFill>
                          <a:schemeClr val="tx1"/>
                        </a:solidFill>
                        <a:effectLst/>
                        <a:latin typeface="Calibri"/>
                      </a:endParaRPr>
                    </a:p>
                  </a:txBody>
                  <a:tcPr marL="12700" marR="12700" marT="12700" marB="0" anchor="b"/>
                </a:tc>
                <a:tc>
                  <a:txBody>
                    <a:bodyPr/>
                    <a:lstStyle/>
                    <a:p>
                      <a:pPr algn="ctr" fontAlgn="b"/>
                      <a:r>
                        <a:rPr lang="en-US" sz="1600" u="none" strike="noStrike" dirty="0">
                          <a:effectLst/>
                        </a:rPr>
                        <a:t>AP Manual</a:t>
                      </a:r>
                      <a:endParaRPr lang="en-US" sz="1600" b="1" i="0" u="none" strike="noStrike" dirty="0">
                        <a:solidFill>
                          <a:srgbClr val="FFFFFF"/>
                        </a:solidFill>
                        <a:effectLst/>
                        <a:latin typeface="Calibri"/>
                      </a:endParaRPr>
                    </a:p>
                  </a:txBody>
                  <a:tcPr marL="12700" marR="12700" marT="12700" marB="0" anchor="b"/>
                </a:tc>
                <a:tc>
                  <a:txBody>
                    <a:bodyPr/>
                    <a:lstStyle/>
                    <a:p>
                      <a:pPr algn="ctr" fontAlgn="b"/>
                      <a:r>
                        <a:rPr lang="en-US" sz="1600" u="none" strike="noStrike" dirty="0">
                          <a:effectLst/>
                        </a:rPr>
                        <a:t>AP Auto</a:t>
                      </a:r>
                      <a:endParaRPr lang="en-US" sz="1600" b="1" i="0" u="none" strike="noStrike" dirty="0">
                        <a:solidFill>
                          <a:srgbClr val="FFFFFF"/>
                        </a:solidFill>
                        <a:effectLst/>
                        <a:latin typeface="Calibri"/>
                      </a:endParaRPr>
                    </a:p>
                  </a:txBody>
                  <a:tcPr marL="12700" marR="12700" marT="12700" marB="0" anchor="b"/>
                </a:tc>
              </a:tr>
              <a:tr h="1016162">
                <a:tc>
                  <a:txBody>
                    <a:bodyPr/>
                    <a:lstStyle/>
                    <a:p>
                      <a:pPr algn="l" fontAlgn="ctr"/>
                      <a:r>
                        <a:rPr lang="en-US" altLang="ja-JP" sz="1600" u="none" strike="noStrike" smtClean="0">
                          <a:effectLst/>
                        </a:rPr>
                        <a:t>FRA</a:t>
                      </a:r>
                      <a:r>
                        <a:rPr lang="ja-JP" altLang="en-US" sz="1600" u="none" strike="noStrike" smtClean="0">
                          <a:effectLst/>
                        </a:rPr>
                        <a:t>無効</a:t>
                      </a:r>
                      <a:endParaRPr lang="en-US" altLang="ja-JP" sz="1600" b="1" i="0" u="none" strike="noStrike" smtClean="0">
                        <a:solidFill>
                          <a:schemeClr val="tx1"/>
                        </a:solidFill>
                        <a:effectLst/>
                        <a:latin typeface="Calibri"/>
                      </a:endParaRPr>
                    </a:p>
                  </a:txBody>
                  <a:tcPr marL="12700" marR="12700" marT="12700" marB="0" anchor="ctr">
                    <a:solidFill>
                      <a:schemeClr val="bg1"/>
                    </a:solidFill>
                  </a:tcPr>
                </a:tc>
                <a:tc>
                  <a:txBody>
                    <a:bodyPr/>
                    <a:lstStyle/>
                    <a:p>
                      <a:pPr algn="ctr"/>
                      <a:r>
                        <a:rPr kumimoji="1" lang="en-US" altLang="ja-JP" sz="1600" smtClean="0">
                          <a:solidFill>
                            <a:schemeClr val="bg1"/>
                          </a:solidFill>
                        </a:rPr>
                        <a:t>Role</a:t>
                      </a:r>
                      <a:r>
                        <a:rPr kumimoji="1" lang="ja-JP" altLang="en-US" sz="1600" smtClean="0">
                          <a:solidFill>
                            <a:schemeClr val="bg1"/>
                          </a:solidFill>
                        </a:rPr>
                        <a:t>の適用無</a:t>
                      </a:r>
                      <a:r>
                        <a:rPr lang="en-US" sz="1600" u="none" strike="noStrike">
                          <a:solidFill>
                            <a:schemeClr val="bg1"/>
                          </a:solidFill>
                          <a:effectLst/>
                        </a:rPr>
                        <a:t/>
                      </a:r>
                      <a:br>
                        <a:rPr lang="en-US" sz="1600" u="none" strike="noStrike">
                          <a:solidFill>
                            <a:schemeClr val="bg1"/>
                          </a:solidFill>
                          <a:effectLst/>
                        </a:rPr>
                      </a:br>
                      <a:r>
                        <a:rPr kumimoji="1" lang="en-US" altLang="ja-JP" sz="1600" smtClean="0">
                          <a:solidFill>
                            <a:schemeClr val="bg1"/>
                          </a:solidFill>
                        </a:rPr>
                        <a:t>COF</a:t>
                      </a:r>
                      <a:r>
                        <a:rPr kumimoji="1" lang="ja-JP" altLang="en-US" sz="1600" smtClean="0">
                          <a:solidFill>
                            <a:schemeClr val="bg1"/>
                          </a:solidFill>
                        </a:rPr>
                        <a:t>無</a:t>
                      </a:r>
                      <a:endParaRPr kumimoji="1" lang="ja-JP" altLang="en-US" sz="1600">
                        <a:solidFill>
                          <a:schemeClr val="bg1"/>
                        </a:solidFill>
                      </a:endParaRPr>
                    </a:p>
                  </a:txBody>
                  <a:tcPr marL="12700" marR="12700" marT="12700" marB="0" anchor="ctr">
                    <a:solidFill>
                      <a:schemeClr val="accent4"/>
                    </a:solidFill>
                  </a:tcPr>
                </a:tc>
                <a:tc>
                  <a:txBody>
                    <a:bodyPr/>
                    <a:lstStyle/>
                    <a:p>
                      <a:pPr algn="ctr"/>
                      <a:r>
                        <a:rPr kumimoji="1" lang="en-US" altLang="ja-JP" sz="1600" smtClean="0"/>
                        <a:t>Role</a:t>
                      </a:r>
                      <a:r>
                        <a:rPr kumimoji="1" lang="ja-JP" altLang="en-US" sz="1600" smtClean="0"/>
                        <a:t>の適用無</a:t>
                      </a:r>
                      <a:endParaRPr kumimoji="1" lang="en-US" altLang="ja-JP" sz="1600" smtClean="0"/>
                    </a:p>
                    <a:p>
                      <a:pPr algn="ctr"/>
                      <a:r>
                        <a:rPr kumimoji="1" lang="en-US" altLang="ja-JP" sz="1600" smtClean="0">
                          <a:solidFill>
                            <a:schemeClr val="tx1"/>
                          </a:solidFill>
                        </a:rPr>
                        <a:t>COF</a:t>
                      </a:r>
                      <a:r>
                        <a:rPr kumimoji="1" lang="ja-JP" altLang="en-US" sz="1600" smtClean="0">
                          <a:solidFill>
                            <a:schemeClr val="tx1"/>
                          </a:solidFill>
                        </a:rPr>
                        <a:t>無</a:t>
                      </a:r>
                      <a:endParaRPr kumimoji="1" lang="ja-JP" altLang="en-US" sz="1600">
                        <a:solidFill>
                          <a:schemeClr val="tx1"/>
                        </a:solidFill>
                      </a:endParaRPr>
                    </a:p>
                  </a:txBody>
                  <a:tcPr marL="12700" marR="12700" marT="12700" marB="0" anchor="ctr">
                    <a:solidFill>
                      <a:schemeClr val="accent3"/>
                    </a:solidFill>
                  </a:tcPr>
                </a:tc>
              </a:tr>
              <a:tr h="994071">
                <a:tc>
                  <a:txBody>
                    <a:bodyPr/>
                    <a:lstStyle/>
                    <a:p>
                      <a:pPr algn="l" fontAlgn="ctr"/>
                      <a:r>
                        <a:rPr lang="en-US" altLang="ja-JP" sz="1600" u="none" strike="noStrike" smtClean="0">
                          <a:effectLst/>
                        </a:rPr>
                        <a:t>FRA</a:t>
                      </a:r>
                      <a:r>
                        <a:rPr lang="ja-JP" altLang="en-US" sz="1600" u="none" strike="noStrike" smtClean="0">
                          <a:effectLst/>
                        </a:rPr>
                        <a:t>有効</a:t>
                      </a:r>
                      <a:endParaRPr lang="en-US" sz="1600" b="1" i="0" u="none" strike="noStrike">
                        <a:solidFill>
                          <a:schemeClr val="tx1"/>
                        </a:solidFill>
                        <a:effectLst/>
                        <a:latin typeface="Calibri"/>
                      </a:endParaRPr>
                    </a:p>
                  </a:txBody>
                  <a:tcPr marL="12700" marR="12700" marT="12700" marB="0" anchor="ct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kumimoji="1" lang="en-US" altLang="ja-JP" sz="1600" smtClean="0"/>
                        <a:t>Role</a:t>
                      </a:r>
                      <a:r>
                        <a:rPr kumimoji="1" lang="ja-JP" altLang="en-US" sz="1600" smtClean="0"/>
                        <a:t>の適用無</a:t>
                      </a:r>
                      <a:endParaRPr kumimoji="1" lang="en-US" altLang="ja-JP" sz="1600" smtClean="0"/>
                    </a:p>
                    <a:p>
                      <a:pPr algn="ctr"/>
                      <a:r>
                        <a:rPr kumimoji="1" lang="en-US" altLang="ja-JP" sz="1600" b="1" smtClean="0">
                          <a:solidFill>
                            <a:schemeClr val="bg2"/>
                          </a:solidFill>
                        </a:rPr>
                        <a:t>COF</a:t>
                      </a:r>
                      <a:r>
                        <a:rPr kumimoji="1" lang="ja-JP" altLang="en-US" sz="1600" b="1" smtClean="0">
                          <a:solidFill>
                            <a:schemeClr val="bg2"/>
                          </a:solidFill>
                        </a:rPr>
                        <a:t>算出</a:t>
                      </a:r>
                    </a:p>
                  </a:txBody>
                  <a:tcPr marL="12700" marR="12700" marT="12700" marB="0" anchor="ctr">
                    <a:solidFill>
                      <a:schemeClr val="accent3"/>
                    </a:solidFill>
                  </a:tcPr>
                </a:tc>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kumimoji="1" lang="en-US" altLang="ja-JP" sz="1600" b="1" smtClean="0">
                          <a:solidFill>
                            <a:schemeClr val="bg2"/>
                          </a:solidFill>
                        </a:rPr>
                        <a:t>Role</a:t>
                      </a:r>
                      <a:r>
                        <a:rPr kumimoji="1" lang="ja-JP" altLang="en-US" sz="1600" b="1" smtClean="0">
                          <a:solidFill>
                            <a:schemeClr val="bg2"/>
                          </a:solidFill>
                        </a:rPr>
                        <a:t>の適用有</a:t>
                      </a:r>
                      <a:endParaRPr kumimoji="1" lang="en-US" altLang="ja-JP" sz="1600" b="1" smtClean="0">
                        <a:solidFill>
                          <a:schemeClr val="bg2"/>
                        </a:solidFill>
                      </a:endParaRPr>
                    </a:p>
                    <a:p>
                      <a:pPr algn="ctr"/>
                      <a:r>
                        <a:rPr kumimoji="1" lang="en-US" altLang="ja-JP" sz="1600" b="1" smtClean="0">
                          <a:solidFill>
                            <a:schemeClr val="bg2"/>
                          </a:solidFill>
                        </a:rPr>
                        <a:t>COF</a:t>
                      </a:r>
                      <a:r>
                        <a:rPr kumimoji="1" lang="ja-JP" altLang="en-US" sz="1600" b="1" smtClean="0">
                          <a:solidFill>
                            <a:schemeClr val="bg2"/>
                          </a:solidFill>
                        </a:rPr>
                        <a:t>算出</a:t>
                      </a:r>
                    </a:p>
                  </a:txBody>
                  <a:tcPr marL="12700" marR="12700" marT="12700" marB="0" anchor="ctr"/>
                </a:tc>
              </a:tr>
            </a:tbl>
          </a:graphicData>
        </a:graphic>
      </p:graphicFrame>
      <p:sp>
        <p:nvSpPr>
          <p:cNvPr id="2" name="正方形/長方形 1"/>
          <p:cNvSpPr/>
          <p:nvPr/>
        </p:nvSpPr>
        <p:spPr>
          <a:xfrm>
            <a:off x="6715392" y="1347788"/>
            <a:ext cx="1031051" cy="369332"/>
          </a:xfrm>
          <a:prstGeom prst="rect">
            <a:avLst/>
          </a:prstGeom>
        </p:spPr>
        <p:txBody>
          <a:bodyPr wrap="none">
            <a:spAutoFit/>
          </a:bodyPr>
          <a:lstStyle/>
          <a:p>
            <a:r>
              <a:rPr lang="en-US" altLang="ja-JP" smtClean="0"/>
              <a:t>2.4GHz</a:t>
            </a:r>
            <a:r>
              <a:rPr lang="ja-JP" altLang="en-US" smtClean="0"/>
              <a:t> </a:t>
            </a:r>
            <a:endParaRPr lang="ja-JP" altLang="en-US"/>
          </a:p>
        </p:txBody>
      </p:sp>
    </p:spTree>
    <p:extLst>
      <p:ext uri="{BB962C8B-B14F-4D97-AF65-F5344CB8AC3E}">
        <p14:creationId xmlns:p14="http://schemas.microsoft.com/office/powerpoint/2010/main" val="3029971888"/>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p:cNvSpPr>
            <a:spLocks noGrp="1"/>
          </p:cNvSpPr>
          <p:nvPr>
            <p:ph type="body" sz="quarter" idx="10"/>
          </p:nvPr>
        </p:nvSpPr>
        <p:spPr/>
        <p:txBody>
          <a:bodyPr/>
          <a:lstStyle/>
          <a:p>
            <a:pPr>
              <a:spcBef>
                <a:spcPts val="600"/>
              </a:spcBef>
            </a:pPr>
            <a:r>
              <a:rPr lang="ja-JP" altLang="ja-JP" sz="1800" smtClean="0"/>
              <a:t>WSM</a:t>
            </a:r>
            <a:r>
              <a:rPr lang="ja-JP" altLang="en-US" sz="1800" smtClean="0"/>
              <a:t>や</a:t>
            </a:r>
            <a:r>
              <a:rPr lang="ja-JP" altLang="ja-JP" sz="1800" smtClean="0"/>
              <a:t>WSM2</a:t>
            </a:r>
            <a:r>
              <a:rPr lang="ja-JP" altLang="en-US" sz="1800" smtClean="0"/>
              <a:t>の</a:t>
            </a:r>
            <a:r>
              <a:rPr lang="ja-JP" altLang="ja-JP" sz="1800" smtClean="0"/>
              <a:t>ように、XORラジオ</a:t>
            </a:r>
            <a:r>
              <a:rPr lang="ja-JP" altLang="en-US" sz="1800" smtClean="0"/>
              <a:t>は継続して全チャネルの監視が可能 </a:t>
            </a:r>
            <a:r>
              <a:rPr lang="en-US" altLang="ja-JP" sz="1800" smtClean="0"/>
              <a:t>(</a:t>
            </a:r>
            <a:r>
              <a:rPr lang="ja-JP" altLang="ja-JP" sz="1800" smtClean="0"/>
              <a:t>2.4及び5GHz帯</a:t>
            </a:r>
            <a:r>
              <a:rPr lang="ja-JP" altLang="en-US" sz="1800" smtClean="0"/>
              <a:t>を順次</a:t>
            </a:r>
            <a:r>
              <a:rPr lang="en-US" altLang="ja-JP" sz="1800" smtClean="0"/>
              <a:t>)</a:t>
            </a:r>
            <a:endParaRPr lang="en-US" sz="1800" smtClean="0"/>
          </a:p>
          <a:p>
            <a:pPr>
              <a:spcBef>
                <a:spcPts val="600"/>
              </a:spcBef>
            </a:pPr>
            <a:r>
              <a:rPr lang="ja-JP" altLang="en-US" sz="1800" smtClean="0"/>
              <a:t>通信</a:t>
            </a:r>
            <a:r>
              <a:rPr lang="ja-JP" altLang="ja-JP" sz="1800" smtClean="0"/>
              <a:t>サービスを提供</a:t>
            </a:r>
            <a:r>
              <a:rPr lang="ja-JP" altLang="en-US" sz="1800" smtClean="0"/>
              <a:t>しないため、滞留時間を監視専用に使用可能 </a:t>
            </a:r>
            <a:r>
              <a:rPr lang="en-US" altLang="ja-JP" sz="1800" smtClean="0"/>
              <a:t>(</a:t>
            </a:r>
            <a:r>
              <a:rPr lang="ja-JP" altLang="ja-JP" sz="1800" smtClean="0"/>
              <a:t>1200</a:t>
            </a:r>
            <a:r>
              <a:rPr lang="ja-JP" altLang="en-US" sz="1800" smtClean="0"/>
              <a:t> </a:t>
            </a:r>
            <a:r>
              <a:rPr lang="en-US" altLang="ja-JP" sz="1800" smtClean="0"/>
              <a:t>msec</a:t>
            </a:r>
            <a:r>
              <a:rPr lang="ja-JP" altLang="en-US" sz="1800" smtClean="0"/>
              <a:t> </a:t>
            </a:r>
            <a:r>
              <a:rPr lang="en-US" altLang="ja-JP" sz="1800" smtClean="0"/>
              <a:t>vs.</a:t>
            </a:r>
            <a:r>
              <a:rPr lang="ja-JP" altLang="ja-JP" sz="1800" smtClean="0"/>
              <a:t>50</a:t>
            </a:r>
            <a:r>
              <a:rPr lang="ja-JP" altLang="en-US" sz="1800" smtClean="0"/>
              <a:t> </a:t>
            </a:r>
            <a:r>
              <a:rPr lang="en-US" altLang="ja-JP" sz="1800" smtClean="0"/>
              <a:t>msec)</a:t>
            </a:r>
            <a:endParaRPr lang="en-US" sz="1800" smtClean="0"/>
          </a:p>
          <a:p>
            <a:pPr>
              <a:spcBef>
                <a:spcPts val="600"/>
              </a:spcBef>
            </a:pPr>
            <a:r>
              <a:rPr lang="ja-JP" altLang="en-US" sz="1800"/>
              <a:t>このモードで</a:t>
            </a:r>
            <a:r>
              <a:rPr lang="ja-JP" altLang="en-US" sz="1800" smtClean="0"/>
              <a:t>は</a:t>
            </a:r>
            <a:r>
              <a:rPr lang="en-US" altLang="ja-JP" sz="1800" smtClean="0"/>
              <a:t>AP</a:t>
            </a:r>
            <a:r>
              <a:rPr lang="ja-JP" altLang="ja-JP" sz="1800" smtClean="0"/>
              <a:t>2800/3800</a:t>
            </a:r>
            <a:r>
              <a:rPr lang="ja-JP" altLang="en-US" sz="1800" smtClean="0"/>
              <a:t>の</a:t>
            </a:r>
            <a:r>
              <a:rPr lang="en-US" altLang="ja-JP" sz="1800" smtClean="0"/>
              <a:t>XOR</a:t>
            </a:r>
            <a:r>
              <a:rPr lang="ja-JP" altLang="en-US" sz="1800" smtClean="0"/>
              <a:t> </a:t>
            </a:r>
            <a:r>
              <a:rPr lang="en-US" altLang="ja-JP" sz="1800" smtClean="0"/>
              <a:t>“slot</a:t>
            </a:r>
            <a:r>
              <a:rPr lang="ja-JP" altLang="en-US" sz="1800" smtClean="0"/>
              <a:t> </a:t>
            </a:r>
            <a:r>
              <a:rPr lang="en-US" altLang="ja-JP" sz="1800" smtClean="0"/>
              <a:t>0</a:t>
            </a:r>
            <a:r>
              <a:rPr lang="ja-JP" altLang="en-US" sz="1800" smtClean="0"/>
              <a:t> </a:t>
            </a:r>
            <a:r>
              <a:rPr lang="en-US" altLang="ja-JP" sz="1800" smtClean="0"/>
              <a:t>radio”</a:t>
            </a:r>
            <a:r>
              <a:rPr lang="ja-JP" altLang="en-US" sz="1800" smtClean="0"/>
              <a:t> </a:t>
            </a:r>
            <a:r>
              <a:rPr lang="ja-JP" altLang="ja-JP" sz="1800" smtClean="0"/>
              <a:t>も、</a:t>
            </a:r>
            <a:r>
              <a:rPr lang="ja-JP" altLang="en-US" sz="1800" smtClean="0"/>
              <a:t>クライアントとして振る舞えるが、</a:t>
            </a:r>
            <a:r>
              <a:rPr lang="en-US" altLang="ja-JP" sz="1800" smtClean="0"/>
              <a:t>“</a:t>
            </a:r>
            <a:r>
              <a:rPr lang="ja-JP" altLang="en-US" sz="1800" smtClean="0"/>
              <a:t>クライアントへのサービス</a:t>
            </a:r>
            <a:r>
              <a:rPr lang="en-US" altLang="ja-JP" sz="1800" smtClean="0"/>
              <a:t>”</a:t>
            </a:r>
            <a:r>
              <a:rPr lang="ja-JP" altLang="en-US" sz="1800" smtClean="0"/>
              <a:t> は不可</a:t>
            </a:r>
            <a:endParaRPr lang="en-US" sz="1800" smtClean="0"/>
          </a:p>
          <a:p>
            <a:pPr>
              <a:spcBef>
                <a:spcPts val="600"/>
              </a:spcBef>
            </a:pPr>
            <a:r>
              <a:rPr lang="en-US" sz="1800" smtClean="0"/>
              <a:t>FCS</a:t>
            </a:r>
            <a:r>
              <a:rPr lang="ja-JP" altLang="en-US" sz="1800" smtClean="0"/>
              <a:t>時の </a:t>
            </a:r>
            <a:r>
              <a:rPr lang="en-US" sz="1800" smtClean="0"/>
              <a:t>Wireless Security Module </a:t>
            </a:r>
            <a:r>
              <a:rPr lang="en-US" altLang="ja-JP" sz="1800" smtClean="0"/>
              <a:t>(WSM)</a:t>
            </a:r>
            <a:r>
              <a:rPr lang="ja-JP" altLang="en-US" sz="1800" smtClean="0"/>
              <a:t> の機能</a:t>
            </a:r>
            <a:endParaRPr lang="en-US" sz="1800" smtClean="0"/>
          </a:p>
          <a:p>
            <a:pPr lvl="1">
              <a:spcBef>
                <a:spcPts val="0"/>
              </a:spcBef>
            </a:pPr>
            <a:r>
              <a:rPr lang="en-US" sz="1600" smtClean="0"/>
              <a:t>160 MHz CleanAir</a:t>
            </a:r>
          </a:p>
          <a:p>
            <a:pPr lvl="1">
              <a:spcBef>
                <a:spcPts val="0"/>
              </a:spcBef>
            </a:pPr>
            <a:r>
              <a:rPr lang="en-US" sz="1600" smtClean="0"/>
              <a:t>wIPS</a:t>
            </a:r>
          </a:p>
          <a:p>
            <a:pPr lvl="1">
              <a:spcBef>
                <a:spcPts val="0"/>
              </a:spcBef>
            </a:pPr>
            <a:r>
              <a:rPr lang="ja-JP" altLang="en-US" sz="1600" smtClean="0"/>
              <a:t>不正検出</a:t>
            </a:r>
            <a:endParaRPr lang="en-US" altLang="ja-JP" sz="1600" smtClean="0"/>
          </a:p>
          <a:p>
            <a:pPr lvl="1">
              <a:spcBef>
                <a:spcPts val="0"/>
              </a:spcBef>
            </a:pPr>
            <a:r>
              <a:rPr lang="en-US" sz="1600" smtClean="0"/>
              <a:t>RRM </a:t>
            </a:r>
            <a:r>
              <a:rPr lang="ja-JP" altLang="en-US" sz="1600" smtClean="0"/>
              <a:t>測定基準</a:t>
            </a:r>
            <a:endParaRPr lang="en-US" sz="1600" smtClean="0"/>
          </a:p>
        </p:txBody>
      </p:sp>
      <p:sp>
        <p:nvSpPr>
          <p:cNvPr id="3" name="Title 2"/>
          <p:cNvSpPr>
            <a:spLocks noGrp="1"/>
          </p:cNvSpPr>
          <p:nvPr>
            <p:ph type="title"/>
          </p:nvPr>
        </p:nvSpPr>
        <p:spPr/>
        <p:txBody>
          <a:bodyPr/>
          <a:lstStyle/>
          <a:p>
            <a:r>
              <a:rPr lang="en-US" smtClean="0"/>
              <a:t>XOR radio as a WSM</a:t>
            </a:r>
            <a:endParaRPr lang="en-US" dirty="0"/>
          </a:p>
        </p:txBody>
      </p:sp>
      <p:sp>
        <p:nvSpPr>
          <p:cNvPr id="12" name="TextBox 6"/>
          <p:cNvSpPr txBox="1"/>
          <p:nvPr/>
        </p:nvSpPr>
        <p:spPr>
          <a:xfrm>
            <a:off x="6943738" y="328133"/>
            <a:ext cx="690758" cy="369332"/>
          </a:xfrm>
          <a:prstGeom prst="rect">
            <a:avLst/>
          </a:prstGeom>
          <a:noFill/>
        </p:spPr>
        <p:txBody>
          <a:bodyPr wrap="square" rtlCol="0">
            <a:spAutoFit/>
          </a:bodyPr>
          <a:lstStyle/>
          <a:p>
            <a:pPr algn="ctr"/>
            <a:r>
              <a:rPr lang="en-US" sz="900" b="1" dirty="0">
                <a:solidFill>
                  <a:schemeClr val="bg2"/>
                </a:solidFill>
              </a:rPr>
              <a:t>5GHz</a:t>
            </a:r>
          </a:p>
          <a:p>
            <a:pPr algn="ctr"/>
            <a:r>
              <a:rPr lang="ja-JP" altLang="en-US" sz="900" b="1" smtClean="0">
                <a:solidFill>
                  <a:schemeClr val="bg2"/>
                </a:solidFill>
              </a:rPr>
              <a:t>サービス</a:t>
            </a:r>
            <a:endParaRPr lang="en-US" sz="900" b="1" dirty="0">
              <a:solidFill>
                <a:schemeClr val="bg2"/>
              </a:solidFill>
            </a:endParaRPr>
          </a:p>
        </p:txBody>
      </p:sp>
      <p:sp>
        <p:nvSpPr>
          <p:cNvPr id="13" name="TextBox 6"/>
          <p:cNvSpPr txBox="1"/>
          <p:nvPr/>
        </p:nvSpPr>
        <p:spPr>
          <a:xfrm>
            <a:off x="8005354" y="397383"/>
            <a:ext cx="478972" cy="230832"/>
          </a:xfrm>
          <a:prstGeom prst="rect">
            <a:avLst/>
          </a:prstGeom>
          <a:noFill/>
        </p:spPr>
        <p:txBody>
          <a:bodyPr wrap="square" rtlCol="0" anchor="ctr">
            <a:spAutoFit/>
          </a:bodyPr>
          <a:lstStyle/>
          <a:p>
            <a:pPr algn="ctr"/>
            <a:r>
              <a:rPr lang="en-US" altLang="ja-JP" sz="900" b="1" smtClean="0">
                <a:solidFill>
                  <a:schemeClr val="accent4"/>
                </a:solidFill>
              </a:rPr>
              <a:t>WSM</a:t>
            </a:r>
            <a:endParaRPr lang="en-US" altLang="ja-JP" sz="900" b="1" dirty="0">
              <a:solidFill>
                <a:schemeClr val="accent4"/>
              </a:solidFill>
            </a:endParaRPr>
          </a:p>
        </p:txBody>
      </p:sp>
      <p:grpSp>
        <p:nvGrpSpPr>
          <p:cNvPr id="14" name="グループ化 13"/>
          <p:cNvGrpSpPr>
            <a:grpSpLocks noChangeAspect="1"/>
          </p:cNvGrpSpPr>
          <p:nvPr/>
        </p:nvGrpSpPr>
        <p:grpSpPr>
          <a:xfrm>
            <a:off x="7453021" y="99995"/>
            <a:ext cx="737565" cy="543457"/>
            <a:chOff x="1172986" y="3996092"/>
            <a:chExt cx="814402" cy="600072"/>
          </a:xfrm>
        </p:grpSpPr>
        <p:grpSp>
          <p:nvGrpSpPr>
            <p:cNvPr id="15" name="グループ化 14"/>
            <p:cNvGrpSpPr/>
            <p:nvPr/>
          </p:nvGrpSpPr>
          <p:grpSpPr>
            <a:xfrm>
              <a:off x="1172986" y="3996092"/>
              <a:ext cx="814402" cy="248109"/>
              <a:chOff x="1172986" y="3996092"/>
              <a:chExt cx="814402" cy="248109"/>
            </a:xfrm>
          </p:grpSpPr>
          <p:grpSp>
            <p:nvGrpSpPr>
              <p:cNvPr id="17" name="Group 124"/>
              <p:cNvGrpSpPr>
                <a:grpSpLocks noChangeAspect="1"/>
              </p:cNvGrpSpPr>
              <p:nvPr/>
            </p:nvGrpSpPr>
            <p:grpSpPr>
              <a:xfrm>
                <a:off x="1172986" y="3996092"/>
                <a:ext cx="310464" cy="248109"/>
                <a:chOff x="6122447" y="4263293"/>
                <a:chExt cx="593078" cy="473962"/>
              </a:xfrm>
              <a:solidFill>
                <a:schemeClr val="tx1"/>
              </a:solidFill>
            </p:grpSpPr>
            <p:sp>
              <p:nvSpPr>
                <p:cNvPr id="22"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24"/>
              <p:cNvGrpSpPr>
                <a:grpSpLocks noChangeAspect="1"/>
              </p:cNvGrpSpPr>
              <p:nvPr/>
            </p:nvGrpSpPr>
            <p:grpSpPr>
              <a:xfrm>
                <a:off x="1676924" y="3996092"/>
                <a:ext cx="310464" cy="248109"/>
                <a:chOff x="6122447" y="4263293"/>
                <a:chExt cx="593078" cy="473962"/>
              </a:xfrm>
              <a:solidFill>
                <a:schemeClr val="tx1"/>
              </a:solidFill>
            </p:grpSpPr>
            <p:sp>
              <p:nvSpPr>
                <p:cNvPr id="19" name="Oval 55"/>
                <p:cNvSpPr>
                  <a:spLocks noChangeArrowheads="1"/>
                </p:cNvSpPr>
                <p:nvPr/>
              </p:nvSpPr>
              <p:spPr bwMode="auto">
                <a:xfrm>
                  <a:off x="6346083" y="4591448"/>
                  <a:ext cx="145807" cy="145807"/>
                </a:xfrm>
                <a:prstGeom prst="ellipse">
                  <a:avLst/>
                </a:pr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6" name="フリーフォーム 15"/>
            <p:cNvSpPr>
              <a:spLocks noChangeAspect="1"/>
            </p:cNvSpPr>
            <p:nvPr/>
          </p:nvSpPr>
          <p:spPr>
            <a:xfrm>
              <a:off x="1380352" y="4196494"/>
              <a:ext cx="399670" cy="39967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Tree>
    <p:extLst>
      <p:ext uri="{BB962C8B-B14F-4D97-AF65-F5344CB8AC3E}">
        <p14:creationId xmlns:p14="http://schemas.microsoft.com/office/powerpoint/2010/main" val="3162352349"/>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type="body" sz="quarter" idx="10"/>
          </p:nvPr>
        </p:nvSpPr>
        <p:spPr/>
        <p:txBody>
          <a:bodyPr/>
          <a:lstStyle/>
          <a:p>
            <a:r>
              <a:rPr lang="en-US" smtClean="0"/>
              <a:t>FCS</a:t>
            </a:r>
            <a:r>
              <a:rPr lang="ja-JP" altLang="en-US" smtClean="0"/>
              <a:t>後も、改良を継続</a:t>
            </a:r>
            <a:endParaRPr lang="en-US" smtClean="0"/>
          </a:p>
          <a:p>
            <a:r>
              <a:rPr lang="en-US" smtClean="0"/>
              <a:t>Wireless Network Assurance </a:t>
            </a:r>
            <a:r>
              <a:rPr lang="en-US" altLang="ja-JP"/>
              <a:t>(</a:t>
            </a:r>
            <a:r>
              <a:rPr lang="en-US" smtClean="0"/>
              <a:t>WSA</a:t>
            </a:r>
            <a:r>
              <a:rPr lang="en-US" altLang="ja-JP" smtClean="0"/>
              <a:t>)</a:t>
            </a:r>
            <a:endParaRPr lang="en-US" smtClean="0"/>
          </a:p>
          <a:p>
            <a:pPr lvl="1"/>
            <a:r>
              <a:rPr lang="ja-JP" altLang="ja-JP" smtClean="0"/>
              <a:t>積極的にネットワークのパフォーマンスを監視</a:t>
            </a:r>
            <a:endParaRPr lang="en-US" altLang="ja-JP" smtClean="0"/>
          </a:p>
          <a:p>
            <a:pPr lvl="1"/>
            <a:r>
              <a:rPr lang="ja-JP" altLang="ja-JP" smtClean="0"/>
              <a:t>動的</a:t>
            </a:r>
            <a:r>
              <a:rPr lang="ja-JP" altLang="en-US" smtClean="0"/>
              <a:t>に</a:t>
            </a:r>
            <a:r>
              <a:rPr lang="ja-JP" altLang="ja-JP" smtClean="0"/>
              <a:t>性能パラメータを調整</a:t>
            </a:r>
            <a:endParaRPr lang="en-US" smtClean="0"/>
          </a:p>
          <a:p>
            <a:pPr lvl="1"/>
            <a:r>
              <a:rPr lang="ja-JP" altLang="en-US" smtClean="0"/>
              <a:t>パフォーマンス低下の追跡、補正、リポート</a:t>
            </a:r>
            <a:endParaRPr lang="en-US" smtClean="0"/>
          </a:p>
          <a:p>
            <a:r>
              <a:rPr lang="en-US" smtClean="0"/>
              <a:t>Enhanced Location</a:t>
            </a:r>
          </a:p>
          <a:p>
            <a:pPr lvl="1"/>
            <a:r>
              <a:rPr lang="ja-JP" altLang="ja-JP" smtClean="0"/>
              <a:t>高</a:t>
            </a:r>
            <a:r>
              <a:rPr lang="ja-JP" altLang="en-US" smtClean="0"/>
              <a:t>精度による</a:t>
            </a:r>
            <a:r>
              <a:rPr lang="ja-JP" altLang="ja-JP" smtClean="0"/>
              <a:t>利点</a:t>
            </a:r>
            <a:r>
              <a:rPr lang="ja-JP" altLang="en-US" smtClean="0"/>
              <a:t> </a:t>
            </a:r>
            <a:r>
              <a:rPr lang="en-US" altLang="ja-JP" smtClean="0"/>
              <a:t>(</a:t>
            </a:r>
            <a:r>
              <a:rPr lang="ja-JP" altLang="en-US" smtClean="0"/>
              <a:t>より</a:t>
            </a:r>
            <a:r>
              <a:rPr lang="ja-JP" altLang="ja-JP" smtClean="0"/>
              <a:t>長</a:t>
            </a:r>
            <a:r>
              <a:rPr lang="ja-JP" altLang="en-US" smtClean="0"/>
              <a:t>く全</a:t>
            </a:r>
            <a:r>
              <a:rPr lang="ja-JP" altLang="ja-JP" smtClean="0"/>
              <a:t>チャンネルをスキャン</a:t>
            </a:r>
            <a:r>
              <a:rPr lang="en-US" altLang="ja-JP" smtClean="0"/>
              <a:t>)</a:t>
            </a:r>
            <a:endParaRPr lang="en-US" smtClean="0"/>
          </a:p>
        </p:txBody>
      </p:sp>
      <p:sp>
        <p:nvSpPr>
          <p:cNvPr id="3" name="Title 2"/>
          <p:cNvSpPr>
            <a:spLocks noGrp="1"/>
          </p:cNvSpPr>
          <p:nvPr>
            <p:ph type="title"/>
          </p:nvPr>
        </p:nvSpPr>
        <p:spPr/>
        <p:txBody>
          <a:bodyPr/>
          <a:lstStyle/>
          <a:p>
            <a:r>
              <a:rPr lang="en-US" smtClean="0"/>
              <a:t>WSA</a:t>
            </a:r>
            <a:r>
              <a:rPr lang="ja-JP" altLang="en-US" smtClean="0"/>
              <a:t> と</a:t>
            </a:r>
            <a:r>
              <a:rPr lang="en-US" altLang="ja-JP"/>
              <a:t>Enhanced </a:t>
            </a:r>
            <a:r>
              <a:rPr lang="en-US" altLang="ja-JP" smtClean="0"/>
              <a:t>Location</a:t>
            </a:r>
            <a:endParaRPr lang="en-US" dirty="0"/>
          </a:p>
        </p:txBody>
      </p:sp>
      <p:sp>
        <p:nvSpPr>
          <p:cNvPr id="12" name="TextBox 6"/>
          <p:cNvSpPr txBox="1"/>
          <p:nvPr/>
        </p:nvSpPr>
        <p:spPr>
          <a:xfrm>
            <a:off x="6943738" y="328133"/>
            <a:ext cx="690758" cy="369332"/>
          </a:xfrm>
          <a:prstGeom prst="rect">
            <a:avLst/>
          </a:prstGeom>
          <a:noFill/>
        </p:spPr>
        <p:txBody>
          <a:bodyPr wrap="square" rtlCol="0">
            <a:spAutoFit/>
          </a:bodyPr>
          <a:lstStyle/>
          <a:p>
            <a:pPr algn="ctr"/>
            <a:r>
              <a:rPr lang="en-US" sz="900" b="1" dirty="0">
                <a:solidFill>
                  <a:schemeClr val="bg2"/>
                </a:solidFill>
              </a:rPr>
              <a:t>5GHz</a:t>
            </a:r>
          </a:p>
          <a:p>
            <a:pPr algn="ctr"/>
            <a:r>
              <a:rPr lang="ja-JP" altLang="en-US" sz="900" b="1" smtClean="0">
                <a:solidFill>
                  <a:schemeClr val="bg2"/>
                </a:solidFill>
              </a:rPr>
              <a:t>サービス</a:t>
            </a:r>
            <a:endParaRPr lang="en-US" sz="900" b="1" dirty="0">
              <a:solidFill>
                <a:schemeClr val="bg2"/>
              </a:solidFill>
            </a:endParaRPr>
          </a:p>
        </p:txBody>
      </p:sp>
      <p:sp>
        <p:nvSpPr>
          <p:cNvPr id="14" name="TextBox 6"/>
          <p:cNvSpPr txBox="1"/>
          <p:nvPr/>
        </p:nvSpPr>
        <p:spPr>
          <a:xfrm>
            <a:off x="7930873" y="258884"/>
            <a:ext cx="808772" cy="507831"/>
          </a:xfrm>
          <a:prstGeom prst="rect">
            <a:avLst/>
          </a:prstGeom>
          <a:noFill/>
        </p:spPr>
        <p:txBody>
          <a:bodyPr wrap="square" rtlCol="0" anchor="ctr">
            <a:spAutoFit/>
          </a:bodyPr>
          <a:lstStyle/>
          <a:p>
            <a:pPr algn="ctr"/>
            <a:r>
              <a:rPr lang="en-US" altLang="ja-JP" sz="900" b="1">
                <a:solidFill>
                  <a:schemeClr val="accent4"/>
                </a:solidFill>
              </a:rPr>
              <a:t>Wireless</a:t>
            </a:r>
          </a:p>
          <a:p>
            <a:pPr algn="ctr"/>
            <a:r>
              <a:rPr lang="en-US" altLang="ja-JP" sz="900" b="1" smtClean="0">
                <a:solidFill>
                  <a:schemeClr val="accent4"/>
                </a:solidFill>
              </a:rPr>
              <a:t>Service</a:t>
            </a:r>
            <a:endParaRPr lang="en-US" altLang="ja-JP" sz="900" b="1">
              <a:solidFill>
                <a:schemeClr val="accent4"/>
              </a:solidFill>
            </a:endParaRPr>
          </a:p>
          <a:p>
            <a:pPr algn="ctr"/>
            <a:r>
              <a:rPr lang="en-US" altLang="ja-JP" sz="900" b="1" smtClean="0">
                <a:solidFill>
                  <a:schemeClr val="accent4"/>
                </a:solidFill>
              </a:rPr>
              <a:t>Assurance </a:t>
            </a:r>
            <a:endParaRPr lang="en-US" altLang="ja-JP" sz="900" b="1" dirty="0">
              <a:solidFill>
                <a:schemeClr val="accent4"/>
              </a:solidFill>
            </a:endParaRPr>
          </a:p>
        </p:txBody>
      </p:sp>
      <p:grpSp>
        <p:nvGrpSpPr>
          <p:cNvPr id="15" name="グループ化 14"/>
          <p:cNvGrpSpPr>
            <a:grpSpLocks noChangeAspect="1"/>
          </p:cNvGrpSpPr>
          <p:nvPr/>
        </p:nvGrpSpPr>
        <p:grpSpPr>
          <a:xfrm>
            <a:off x="7453021" y="99995"/>
            <a:ext cx="737565" cy="543457"/>
            <a:chOff x="1172986" y="3996092"/>
            <a:chExt cx="814402" cy="600072"/>
          </a:xfrm>
        </p:grpSpPr>
        <p:grpSp>
          <p:nvGrpSpPr>
            <p:cNvPr id="16" name="グループ化 15"/>
            <p:cNvGrpSpPr/>
            <p:nvPr/>
          </p:nvGrpSpPr>
          <p:grpSpPr>
            <a:xfrm>
              <a:off x="1172986" y="3996092"/>
              <a:ext cx="814402" cy="248109"/>
              <a:chOff x="1172986" y="3996092"/>
              <a:chExt cx="814402" cy="248109"/>
            </a:xfrm>
          </p:grpSpPr>
          <p:grpSp>
            <p:nvGrpSpPr>
              <p:cNvPr id="18" name="Group 124"/>
              <p:cNvGrpSpPr>
                <a:grpSpLocks noChangeAspect="1"/>
              </p:cNvGrpSpPr>
              <p:nvPr/>
            </p:nvGrpSpPr>
            <p:grpSpPr>
              <a:xfrm>
                <a:off x="1172986" y="3996092"/>
                <a:ext cx="310464" cy="248109"/>
                <a:chOff x="6122447" y="4263293"/>
                <a:chExt cx="593078" cy="473962"/>
              </a:xfrm>
              <a:solidFill>
                <a:schemeClr val="tx1"/>
              </a:solidFill>
            </p:grpSpPr>
            <p:sp>
              <p:nvSpPr>
                <p:cNvPr id="23"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24"/>
              <p:cNvGrpSpPr>
                <a:grpSpLocks noChangeAspect="1"/>
              </p:cNvGrpSpPr>
              <p:nvPr/>
            </p:nvGrpSpPr>
            <p:grpSpPr>
              <a:xfrm>
                <a:off x="1676924" y="3996092"/>
                <a:ext cx="310464" cy="248109"/>
                <a:chOff x="6122447" y="4263293"/>
                <a:chExt cx="593078" cy="473962"/>
              </a:xfrm>
              <a:solidFill>
                <a:schemeClr val="tx1"/>
              </a:solidFill>
            </p:grpSpPr>
            <p:sp>
              <p:nvSpPr>
                <p:cNvPr id="20" name="Oval 55"/>
                <p:cNvSpPr>
                  <a:spLocks noChangeArrowheads="1"/>
                </p:cNvSpPr>
                <p:nvPr/>
              </p:nvSpPr>
              <p:spPr bwMode="auto">
                <a:xfrm>
                  <a:off x="6346083" y="4591448"/>
                  <a:ext cx="145807" cy="145807"/>
                </a:xfrm>
                <a:prstGeom prst="ellipse">
                  <a:avLst/>
                </a:pr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7" name="フリーフォーム 16"/>
            <p:cNvSpPr>
              <a:spLocks noChangeAspect="1"/>
            </p:cNvSpPr>
            <p:nvPr/>
          </p:nvSpPr>
          <p:spPr>
            <a:xfrm>
              <a:off x="1380352" y="4196494"/>
              <a:ext cx="399670" cy="39967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
        <p:nvSpPr>
          <p:cNvPr id="27" name="TextBox 6"/>
          <p:cNvSpPr txBox="1"/>
          <p:nvPr/>
        </p:nvSpPr>
        <p:spPr>
          <a:xfrm>
            <a:off x="7909414" y="763641"/>
            <a:ext cx="808772" cy="369332"/>
          </a:xfrm>
          <a:prstGeom prst="rect">
            <a:avLst/>
          </a:prstGeom>
          <a:noFill/>
        </p:spPr>
        <p:txBody>
          <a:bodyPr wrap="square" rtlCol="0" anchor="ctr">
            <a:spAutoFit/>
          </a:bodyPr>
          <a:lstStyle/>
          <a:p>
            <a:pPr algn="ctr"/>
            <a:r>
              <a:rPr lang="en-US" altLang="ja-JP" sz="900" b="1" smtClean="0">
                <a:solidFill>
                  <a:schemeClr val="accent4"/>
                </a:solidFill>
              </a:rPr>
              <a:t>/</a:t>
            </a:r>
            <a:r>
              <a:rPr lang="ja-JP" altLang="en-US" sz="900" b="1" smtClean="0">
                <a:solidFill>
                  <a:schemeClr val="accent4"/>
                </a:solidFill>
              </a:rPr>
              <a:t> </a:t>
            </a:r>
            <a:r>
              <a:rPr lang="en-US" altLang="ja-JP" sz="900" b="1" smtClean="0">
                <a:solidFill>
                  <a:schemeClr val="accent4"/>
                </a:solidFill>
              </a:rPr>
              <a:t>Enhanced</a:t>
            </a:r>
            <a:r>
              <a:rPr lang="ja-JP" altLang="en-US" sz="900" b="1">
                <a:solidFill>
                  <a:schemeClr val="accent4"/>
                </a:solidFill>
              </a:rPr>
              <a:t> </a:t>
            </a:r>
            <a:endParaRPr lang="en-US" altLang="ja-JP" sz="900" b="1">
              <a:solidFill>
                <a:schemeClr val="accent4"/>
              </a:solidFill>
            </a:endParaRPr>
          </a:p>
          <a:p>
            <a:pPr algn="ctr"/>
            <a:r>
              <a:rPr lang="en-US" altLang="ja-JP" sz="900" b="1" smtClean="0">
                <a:solidFill>
                  <a:schemeClr val="accent4"/>
                </a:solidFill>
              </a:rPr>
              <a:t>Location </a:t>
            </a:r>
            <a:endParaRPr lang="en-US" altLang="ja-JP" sz="900" b="1" dirty="0">
              <a:solidFill>
                <a:schemeClr val="accent4"/>
              </a:solidFill>
            </a:endParaRPr>
          </a:p>
        </p:txBody>
      </p:sp>
    </p:spTree>
    <p:extLst>
      <p:ext uri="{BB962C8B-B14F-4D97-AF65-F5344CB8AC3E}">
        <p14:creationId xmlns:p14="http://schemas.microsoft.com/office/powerpoint/2010/main" val="808017409"/>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16425" y="915409"/>
            <a:ext cx="8112580" cy="2569946"/>
          </a:xfrm>
        </p:spPr>
        <p:txBody>
          <a:bodyPr/>
          <a:lstStyle/>
          <a:p>
            <a:r>
              <a:rPr lang="ja-JP" altLang="en-US" smtClean="0"/>
              <a:t>マイクロ</a:t>
            </a:r>
            <a:r>
              <a:rPr lang="en-US" altLang="ja-JP" smtClean="0"/>
              <a:t>/</a:t>
            </a:r>
            <a:r>
              <a:rPr lang="ja-JP" altLang="en-US" smtClean="0"/>
              <a:t>マクロ間でのローミング</a:t>
            </a:r>
            <a:endParaRPr lang="en-US" dirty="0"/>
          </a:p>
        </p:txBody>
      </p:sp>
      <p:sp>
        <p:nvSpPr>
          <p:cNvPr id="2" name="正方形/長方形 1"/>
          <p:cNvSpPr/>
          <p:nvPr/>
        </p:nvSpPr>
        <p:spPr>
          <a:xfrm>
            <a:off x="431800" y="3485355"/>
            <a:ext cx="2924198" cy="461665"/>
          </a:xfrm>
          <a:prstGeom prst="rect">
            <a:avLst/>
          </a:prstGeom>
        </p:spPr>
        <p:txBody>
          <a:bodyPr wrap="none">
            <a:spAutoFit/>
          </a:bodyPr>
          <a:lstStyle/>
          <a:p>
            <a:r>
              <a:rPr lang="en-US" altLang="ja-JP" sz="2400">
                <a:solidFill>
                  <a:schemeClr val="bg1"/>
                </a:solidFill>
              </a:rPr>
              <a:t>Intra - Cell Roaming</a:t>
            </a:r>
            <a:endParaRPr lang="ja-JP" altLang="en-US" sz="2400">
              <a:solidFill>
                <a:schemeClr val="bg1"/>
              </a:solidFill>
            </a:endParaRPr>
          </a:p>
        </p:txBody>
      </p:sp>
      <p:sp>
        <p:nvSpPr>
          <p:cNvPr id="16" name="Freeform 177"/>
          <p:cNvSpPr>
            <a:spLocks noChangeAspect="1" noEditPoints="1"/>
          </p:cNvSpPr>
          <p:nvPr/>
        </p:nvSpPr>
        <p:spPr bwMode="auto">
          <a:xfrm>
            <a:off x="7546507" y="1909893"/>
            <a:ext cx="401073" cy="580978"/>
          </a:xfrm>
          <a:custGeom>
            <a:avLst/>
            <a:gdLst>
              <a:gd name="T0" fmla="*/ 371 w 384"/>
              <a:gd name="T1" fmla="*/ 0 h 556"/>
              <a:gd name="T2" fmla="*/ 13 w 384"/>
              <a:gd name="T3" fmla="*/ 0 h 556"/>
              <a:gd name="T4" fmla="*/ 0 w 384"/>
              <a:gd name="T5" fmla="*/ 14 h 556"/>
              <a:gd name="T6" fmla="*/ 0 w 384"/>
              <a:gd name="T7" fmla="*/ 542 h 556"/>
              <a:gd name="T8" fmla="*/ 13 w 384"/>
              <a:gd name="T9" fmla="*/ 556 h 556"/>
              <a:gd name="T10" fmla="*/ 371 w 384"/>
              <a:gd name="T11" fmla="*/ 556 h 556"/>
              <a:gd name="T12" fmla="*/ 384 w 384"/>
              <a:gd name="T13" fmla="*/ 542 h 556"/>
              <a:gd name="T14" fmla="*/ 384 w 384"/>
              <a:gd name="T15" fmla="*/ 14 h 556"/>
              <a:gd name="T16" fmla="*/ 371 w 384"/>
              <a:gd name="T17" fmla="*/ 0 h 556"/>
              <a:gd name="T18" fmla="*/ 192 w 384"/>
              <a:gd name="T19" fmla="*/ 528 h 556"/>
              <a:gd name="T20" fmla="*/ 170 w 384"/>
              <a:gd name="T21" fmla="*/ 506 h 556"/>
              <a:gd name="T22" fmla="*/ 192 w 384"/>
              <a:gd name="T23" fmla="*/ 484 h 556"/>
              <a:gd name="T24" fmla="*/ 214 w 384"/>
              <a:gd name="T25" fmla="*/ 506 h 556"/>
              <a:gd name="T26" fmla="*/ 192 w 384"/>
              <a:gd name="T27" fmla="*/ 528 h 556"/>
              <a:gd name="T28" fmla="*/ 358 w 384"/>
              <a:gd name="T29" fmla="*/ 464 h 556"/>
              <a:gd name="T30" fmla="*/ 26 w 384"/>
              <a:gd name="T31" fmla="*/ 464 h 556"/>
              <a:gd name="T32" fmla="*/ 26 w 384"/>
              <a:gd name="T33" fmla="*/ 32 h 556"/>
              <a:gd name="T34" fmla="*/ 358 w 384"/>
              <a:gd name="T35" fmla="*/ 32 h 556"/>
              <a:gd name="T36" fmla="*/ 358 w 384"/>
              <a:gd name="T37" fmla="*/ 464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4" h="556">
                <a:moveTo>
                  <a:pt x="371" y="0"/>
                </a:moveTo>
                <a:cubicBezTo>
                  <a:pt x="13" y="0"/>
                  <a:pt x="13" y="0"/>
                  <a:pt x="13" y="0"/>
                </a:cubicBezTo>
                <a:cubicBezTo>
                  <a:pt x="6" y="0"/>
                  <a:pt x="0" y="6"/>
                  <a:pt x="0" y="14"/>
                </a:cubicBezTo>
                <a:cubicBezTo>
                  <a:pt x="0" y="542"/>
                  <a:pt x="0" y="542"/>
                  <a:pt x="0" y="542"/>
                </a:cubicBezTo>
                <a:cubicBezTo>
                  <a:pt x="0" y="550"/>
                  <a:pt x="6" y="556"/>
                  <a:pt x="13" y="556"/>
                </a:cubicBezTo>
                <a:cubicBezTo>
                  <a:pt x="371" y="556"/>
                  <a:pt x="371" y="556"/>
                  <a:pt x="371" y="556"/>
                </a:cubicBezTo>
                <a:cubicBezTo>
                  <a:pt x="378" y="556"/>
                  <a:pt x="384" y="550"/>
                  <a:pt x="384" y="542"/>
                </a:cubicBezTo>
                <a:cubicBezTo>
                  <a:pt x="384" y="14"/>
                  <a:pt x="384" y="14"/>
                  <a:pt x="384" y="14"/>
                </a:cubicBezTo>
                <a:cubicBezTo>
                  <a:pt x="384" y="6"/>
                  <a:pt x="378" y="0"/>
                  <a:pt x="371" y="0"/>
                </a:cubicBezTo>
                <a:close/>
                <a:moveTo>
                  <a:pt x="192" y="528"/>
                </a:moveTo>
                <a:cubicBezTo>
                  <a:pt x="180" y="528"/>
                  <a:pt x="170" y="518"/>
                  <a:pt x="170" y="506"/>
                </a:cubicBezTo>
                <a:cubicBezTo>
                  <a:pt x="170" y="494"/>
                  <a:pt x="180" y="484"/>
                  <a:pt x="192" y="484"/>
                </a:cubicBezTo>
                <a:cubicBezTo>
                  <a:pt x="204" y="484"/>
                  <a:pt x="214" y="494"/>
                  <a:pt x="214" y="506"/>
                </a:cubicBezTo>
                <a:cubicBezTo>
                  <a:pt x="214" y="518"/>
                  <a:pt x="204" y="528"/>
                  <a:pt x="192" y="528"/>
                </a:cubicBezTo>
                <a:close/>
                <a:moveTo>
                  <a:pt x="358" y="464"/>
                </a:moveTo>
                <a:cubicBezTo>
                  <a:pt x="26" y="464"/>
                  <a:pt x="26" y="464"/>
                  <a:pt x="26" y="464"/>
                </a:cubicBezTo>
                <a:cubicBezTo>
                  <a:pt x="26" y="32"/>
                  <a:pt x="26" y="32"/>
                  <a:pt x="26" y="32"/>
                </a:cubicBezTo>
                <a:cubicBezTo>
                  <a:pt x="358" y="32"/>
                  <a:pt x="358" y="32"/>
                  <a:pt x="358" y="32"/>
                </a:cubicBezTo>
                <a:lnTo>
                  <a:pt x="358" y="46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dirty="0">
              <a:latin typeface="+mj-lt"/>
            </a:endParaRPr>
          </a:p>
        </p:txBody>
      </p:sp>
      <p:grpSp>
        <p:nvGrpSpPr>
          <p:cNvPr id="17" name="グループ化 16"/>
          <p:cNvGrpSpPr>
            <a:grpSpLocks noChangeAspect="1"/>
          </p:cNvGrpSpPr>
          <p:nvPr/>
        </p:nvGrpSpPr>
        <p:grpSpPr>
          <a:xfrm rot="16200000">
            <a:off x="7253425" y="1123182"/>
            <a:ext cx="420776" cy="869985"/>
            <a:chOff x="2979738" y="2986579"/>
            <a:chExt cx="352425" cy="728663"/>
          </a:xfrm>
          <a:solidFill>
            <a:schemeClr val="bg1"/>
          </a:solidFill>
        </p:grpSpPr>
        <p:sp>
          <p:nvSpPr>
            <p:cNvPr id="18" name="Freeform 13"/>
            <p:cNvSpPr>
              <a:spLocks/>
            </p:cNvSpPr>
            <p:nvPr/>
          </p:nvSpPr>
          <p:spPr bwMode="auto">
            <a:xfrm>
              <a:off x="2979738" y="2986579"/>
              <a:ext cx="188913" cy="728663"/>
            </a:xfrm>
            <a:custGeom>
              <a:avLst/>
              <a:gdLst/>
              <a:ahLst/>
              <a:cxnLst>
                <a:cxn ang="0">
                  <a:pos x="35" y="229"/>
                </a:cxn>
                <a:cxn ang="0">
                  <a:pos x="36" y="259"/>
                </a:cxn>
                <a:cxn ang="0">
                  <a:pos x="40" y="287"/>
                </a:cxn>
                <a:cxn ang="0">
                  <a:pos x="48" y="315"/>
                </a:cxn>
                <a:cxn ang="0">
                  <a:pos x="58" y="342"/>
                </a:cxn>
                <a:cxn ang="0">
                  <a:pos x="69" y="367"/>
                </a:cxn>
                <a:cxn ang="0">
                  <a:pos x="84" y="391"/>
                </a:cxn>
                <a:cxn ang="0">
                  <a:pos x="101" y="414"/>
                </a:cxn>
                <a:cxn ang="0">
                  <a:pos x="119" y="434"/>
                </a:cxn>
                <a:cxn ang="0">
                  <a:pos x="95" y="459"/>
                </a:cxn>
                <a:cxn ang="0">
                  <a:pos x="74" y="435"/>
                </a:cxn>
                <a:cxn ang="0">
                  <a:pos x="55" y="410"/>
                </a:cxn>
                <a:cxn ang="0">
                  <a:pos x="39" y="383"/>
                </a:cxn>
                <a:cxn ang="0">
                  <a:pos x="25" y="356"/>
                </a:cxn>
                <a:cxn ang="0">
                  <a:pos x="15" y="326"/>
                </a:cxn>
                <a:cxn ang="0">
                  <a:pos x="6" y="294"/>
                </a:cxn>
                <a:cxn ang="0">
                  <a:pos x="2" y="262"/>
                </a:cxn>
                <a:cxn ang="0">
                  <a:pos x="0" y="229"/>
                </a:cxn>
                <a:cxn ang="0">
                  <a:pos x="1" y="213"/>
                </a:cxn>
                <a:cxn ang="0">
                  <a:pos x="4" y="180"/>
                </a:cxn>
                <a:cxn ang="0">
                  <a:pos x="10" y="148"/>
                </a:cxn>
                <a:cxn ang="0">
                  <a:pos x="20" y="117"/>
                </a:cxn>
                <a:cxn ang="0">
                  <a:pos x="32" y="88"/>
                </a:cxn>
                <a:cxn ang="0">
                  <a:pos x="47" y="60"/>
                </a:cxn>
                <a:cxn ang="0">
                  <a:pos x="64" y="35"/>
                </a:cxn>
                <a:cxn ang="0">
                  <a:pos x="84" y="11"/>
                </a:cxn>
                <a:cxn ang="0">
                  <a:pos x="119" y="24"/>
                </a:cxn>
                <a:cxn ang="0">
                  <a:pos x="110" y="35"/>
                </a:cxn>
                <a:cxn ang="0">
                  <a:pos x="92" y="56"/>
                </a:cxn>
                <a:cxn ang="0">
                  <a:pos x="77" y="79"/>
                </a:cxn>
                <a:cxn ang="0">
                  <a:pos x="63" y="103"/>
                </a:cxn>
                <a:cxn ang="0">
                  <a:pos x="52" y="129"/>
                </a:cxn>
                <a:cxn ang="0">
                  <a:pos x="44" y="157"/>
                </a:cxn>
                <a:cxn ang="0">
                  <a:pos x="38" y="185"/>
                </a:cxn>
                <a:cxn ang="0">
                  <a:pos x="35" y="214"/>
                </a:cxn>
                <a:cxn ang="0">
                  <a:pos x="35" y="229"/>
                </a:cxn>
              </a:cxnLst>
              <a:rect l="0" t="0" r="r" b="b"/>
              <a:pathLst>
                <a:path w="119" h="459">
                  <a:moveTo>
                    <a:pt x="35" y="229"/>
                  </a:moveTo>
                  <a:lnTo>
                    <a:pt x="35" y="229"/>
                  </a:lnTo>
                  <a:lnTo>
                    <a:pt x="35" y="244"/>
                  </a:lnTo>
                  <a:lnTo>
                    <a:pt x="36" y="259"/>
                  </a:lnTo>
                  <a:lnTo>
                    <a:pt x="38" y="273"/>
                  </a:lnTo>
                  <a:lnTo>
                    <a:pt x="40" y="287"/>
                  </a:lnTo>
                  <a:lnTo>
                    <a:pt x="44" y="301"/>
                  </a:lnTo>
                  <a:lnTo>
                    <a:pt x="48" y="315"/>
                  </a:lnTo>
                  <a:lnTo>
                    <a:pt x="52" y="329"/>
                  </a:lnTo>
                  <a:lnTo>
                    <a:pt x="58" y="342"/>
                  </a:lnTo>
                  <a:lnTo>
                    <a:pt x="63" y="355"/>
                  </a:lnTo>
                  <a:lnTo>
                    <a:pt x="69" y="367"/>
                  </a:lnTo>
                  <a:lnTo>
                    <a:pt x="77" y="379"/>
                  </a:lnTo>
                  <a:lnTo>
                    <a:pt x="84" y="391"/>
                  </a:lnTo>
                  <a:lnTo>
                    <a:pt x="92" y="402"/>
                  </a:lnTo>
                  <a:lnTo>
                    <a:pt x="101" y="414"/>
                  </a:lnTo>
                  <a:lnTo>
                    <a:pt x="110" y="423"/>
                  </a:lnTo>
                  <a:lnTo>
                    <a:pt x="119" y="434"/>
                  </a:lnTo>
                  <a:lnTo>
                    <a:pt x="95" y="459"/>
                  </a:lnTo>
                  <a:lnTo>
                    <a:pt x="95" y="459"/>
                  </a:lnTo>
                  <a:lnTo>
                    <a:pt x="84" y="447"/>
                  </a:lnTo>
                  <a:lnTo>
                    <a:pt x="74" y="435"/>
                  </a:lnTo>
                  <a:lnTo>
                    <a:pt x="64" y="423"/>
                  </a:lnTo>
                  <a:lnTo>
                    <a:pt x="55" y="410"/>
                  </a:lnTo>
                  <a:lnTo>
                    <a:pt x="47" y="397"/>
                  </a:lnTo>
                  <a:lnTo>
                    <a:pt x="39" y="383"/>
                  </a:lnTo>
                  <a:lnTo>
                    <a:pt x="32" y="370"/>
                  </a:lnTo>
                  <a:lnTo>
                    <a:pt x="25" y="356"/>
                  </a:lnTo>
                  <a:lnTo>
                    <a:pt x="20" y="341"/>
                  </a:lnTo>
                  <a:lnTo>
                    <a:pt x="15" y="326"/>
                  </a:lnTo>
                  <a:lnTo>
                    <a:pt x="10" y="310"/>
                  </a:lnTo>
                  <a:lnTo>
                    <a:pt x="6" y="294"/>
                  </a:lnTo>
                  <a:lnTo>
                    <a:pt x="4" y="278"/>
                  </a:lnTo>
                  <a:lnTo>
                    <a:pt x="2" y="262"/>
                  </a:lnTo>
                  <a:lnTo>
                    <a:pt x="1" y="246"/>
                  </a:lnTo>
                  <a:lnTo>
                    <a:pt x="0" y="229"/>
                  </a:lnTo>
                  <a:lnTo>
                    <a:pt x="0" y="229"/>
                  </a:lnTo>
                  <a:lnTo>
                    <a:pt x="1" y="213"/>
                  </a:lnTo>
                  <a:lnTo>
                    <a:pt x="2" y="196"/>
                  </a:lnTo>
                  <a:lnTo>
                    <a:pt x="4" y="180"/>
                  </a:lnTo>
                  <a:lnTo>
                    <a:pt x="6" y="163"/>
                  </a:lnTo>
                  <a:lnTo>
                    <a:pt x="10" y="148"/>
                  </a:lnTo>
                  <a:lnTo>
                    <a:pt x="15" y="132"/>
                  </a:lnTo>
                  <a:lnTo>
                    <a:pt x="20" y="117"/>
                  </a:lnTo>
                  <a:lnTo>
                    <a:pt x="25" y="103"/>
                  </a:lnTo>
                  <a:lnTo>
                    <a:pt x="32" y="88"/>
                  </a:lnTo>
                  <a:lnTo>
                    <a:pt x="39" y="74"/>
                  </a:lnTo>
                  <a:lnTo>
                    <a:pt x="47" y="60"/>
                  </a:lnTo>
                  <a:lnTo>
                    <a:pt x="55" y="48"/>
                  </a:lnTo>
                  <a:lnTo>
                    <a:pt x="64" y="35"/>
                  </a:lnTo>
                  <a:lnTo>
                    <a:pt x="74" y="23"/>
                  </a:lnTo>
                  <a:lnTo>
                    <a:pt x="84" y="11"/>
                  </a:lnTo>
                  <a:lnTo>
                    <a:pt x="95" y="0"/>
                  </a:lnTo>
                  <a:lnTo>
                    <a:pt x="119" y="24"/>
                  </a:lnTo>
                  <a:lnTo>
                    <a:pt x="119" y="24"/>
                  </a:lnTo>
                  <a:lnTo>
                    <a:pt x="110" y="35"/>
                  </a:lnTo>
                  <a:lnTo>
                    <a:pt x="101" y="45"/>
                  </a:lnTo>
                  <a:lnTo>
                    <a:pt x="92" y="56"/>
                  </a:lnTo>
                  <a:lnTo>
                    <a:pt x="84" y="67"/>
                  </a:lnTo>
                  <a:lnTo>
                    <a:pt x="77" y="79"/>
                  </a:lnTo>
                  <a:lnTo>
                    <a:pt x="69" y="92"/>
                  </a:lnTo>
                  <a:lnTo>
                    <a:pt x="63" y="103"/>
                  </a:lnTo>
                  <a:lnTo>
                    <a:pt x="58" y="116"/>
                  </a:lnTo>
                  <a:lnTo>
                    <a:pt x="52" y="129"/>
                  </a:lnTo>
                  <a:lnTo>
                    <a:pt x="48" y="143"/>
                  </a:lnTo>
                  <a:lnTo>
                    <a:pt x="44" y="157"/>
                  </a:lnTo>
                  <a:lnTo>
                    <a:pt x="40" y="171"/>
                  </a:lnTo>
                  <a:lnTo>
                    <a:pt x="38" y="185"/>
                  </a:lnTo>
                  <a:lnTo>
                    <a:pt x="36" y="200"/>
                  </a:lnTo>
                  <a:lnTo>
                    <a:pt x="35" y="214"/>
                  </a:lnTo>
                  <a:lnTo>
                    <a:pt x="35" y="229"/>
                  </a:lnTo>
                  <a:lnTo>
                    <a:pt x="35" y="229"/>
                  </a:lnTo>
                  <a:close/>
                </a:path>
              </a:pathLst>
            </a:custGeom>
            <a:grpFill/>
            <a:ln w="2">
              <a:no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9" name="Freeform 14"/>
            <p:cNvSpPr>
              <a:spLocks/>
            </p:cNvSpPr>
            <p:nvPr/>
          </p:nvSpPr>
          <p:spPr bwMode="auto">
            <a:xfrm>
              <a:off x="3095626" y="3067542"/>
              <a:ext cx="155575" cy="565150"/>
            </a:xfrm>
            <a:custGeom>
              <a:avLst/>
              <a:gdLst/>
              <a:ahLst/>
              <a:cxnLst>
                <a:cxn ang="0">
                  <a:pos x="35" y="178"/>
                </a:cxn>
                <a:cxn ang="0">
                  <a:pos x="35" y="178"/>
                </a:cxn>
                <a:cxn ang="0">
                  <a:pos x="36" y="200"/>
                </a:cxn>
                <a:cxn ang="0">
                  <a:pos x="39" y="222"/>
                </a:cxn>
                <a:cxn ang="0">
                  <a:pos x="45" y="242"/>
                </a:cxn>
                <a:cxn ang="0">
                  <a:pos x="52" y="262"/>
                </a:cxn>
                <a:cxn ang="0">
                  <a:pos x="61" y="281"/>
                </a:cxn>
                <a:cxn ang="0">
                  <a:pos x="72" y="298"/>
                </a:cxn>
                <a:cxn ang="0">
                  <a:pos x="84" y="315"/>
                </a:cxn>
                <a:cxn ang="0">
                  <a:pos x="98" y="330"/>
                </a:cxn>
                <a:cxn ang="0">
                  <a:pos x="73" y="356"/>
                </a:cxn>
                <a:cxn ang="0">
                  <a:pos x="73" y="356"/>
                </a:cxn>
                <a:cxn ang="0">
                  <a:pos x="57" y="338"/>
                </a:cxn>
                <a:cxn ang="0">
                  <a:pos x="43" y="319"/>
                </a:cxn>
                <a:cxn ang="0">
                  <a:pos x="30" y="298"/>
                </a:cxn>
                <a:cxn ang="0">
                  <a:pos x="19" y="276"/>
                </a:cxn>
                <a:cxn ang="0">
                  <a:pos x="10" y="253"/>
                </a:cxn>
                <a:cxn ang="0">
                  <a:pos x="5" y="228"/>
                </a:cxn>
                <a:cxn ang="0">
                  <a:pos x="1" y="204"/>
                </a:cxn>
                <a:cxn ang="0">
                  <a:pos x="0" y="191"/>
                </a:cxn>
                <a:cxn ang="0">
                  <a:pos x="0" y="178"/>
                </a:cxn>
                <a:cxn ang="0">
                  <a:pos x="0" y="178"/>
                </a:cxn>
                <a:cxn ang="0">
                  <a:pos x="0" y="165"/>
                </a:cxn>
                <a:cxn ang="0">
                  <a:pos x="1" y="152"/>
                </a:cxn>
                <a:cxn ang="0">
                  <a:pos x="5" y="127"/>
                </a:cxn>
                <a:cxn ang="0">
                  <a:pos x="10" y="103"/>
                </a:cxn>
                <a:cxn ang="0">
                  <a:pos x="19" y="80"/>
                </a:cxn>
                <a:cxn ang="0">
                  <a:pos x="30" y="58"/>
                </a:cxn>
                <a:cxn ang="0">
                  <a:pos x="43" y="37"/>
                </a:cxn>
                <a:cxn ang="0">
                  <a:pos x="57" y="18"/>
                </a:cxn>
                <a:cxn ang="0">
                  <a:pos x="73" y="0"/>
                </a:cxn>
                <a:cxn ang="0">
                  <a:pos x="98" y="26"/>
                </a:cxn>
                <a:cxn ang="0">
                  <a:pos x="98" y="26"/>
                </a:cxn>
                <a:cxn ang="0">
                  <a:pos x="84" y="41"/>
                </a:cxn>
                <a:cxn ang="0">
                  <a:pos x="72" y="58"/>
                </a:cxn>
                <a:cxn ang="0">
                  <a:pos x="61" y="75"/>
                </a:cxn>
                <a:cxn ang="0">
                  <a:pos x="52" y="94"/>
                </a:cxn>
                <a:cxn ang="0">
                  <a:pos x="45" y="114"/>
                </a:cxn>
                <a:cxn ang="0">
                  <a:pos x="39" y="135"/>
                </a:cxn>
                <a:cxn ang="0">
                  <a:pos x="36" y="156"/>
                </a:cxn>
                <a:cxn ang="0">
                  <a:pos x="35" y="178"/>
                </a:cxn>
                <a:cxn ang="0">
                  <a:pos x="35" y="178"/>
                </a:cxn>
              </a:cxnLst>
              <a:rect l="0" t="0" r="r" b="b"/>
              <a:pathLst>
                <a:path w="98" h="356">
                  <a:moveTo>
                    <a:pt x="35" y="178"/>
                  </a:moveTo>
                  <a:lnTo>
                    <a:pt x="35" y="178"/>
                  </a:lnTo>
                  <a:lnTo>
                    <a:pt x="36" y="200"/>
                  </a:lnTo>
                  <a:lnTo>
                    <a:pt x="39" y="222"/>
                  </a:lnTo>
                  <a:lnTo>
                    <a:pt x="45" y="242"/>
                  </a:lnTo>
                  <a:lnTo>
                    <a:pt x="52" y="262"/>
                  </a:lnTo>
                  <a:lnTo>
                    <a:pt x="61" y="281"/>
                  </a:lnTo>
                  <a:lnTo>
                    <a:pt x="72" y="298"/>
                  </a:lnTo>
                  <a:lnTo>
                    <a:pt x="84" y="315"/>
                  </a:lnTo>
                  <a:lnTo>
                    <a:pt x="98" y="330"/>
                  </a:lnTo>
                  <a:lnTo>
                    <a:pt x="73" y="356"/>
                  </a:lnTo>
                  <a:lnTo>
                    <a:pt x="73" y="356"/>
                  </a:lnTo>
                  <a:lnTo>
                    <a:pt x="57" y="338"/>
                  </a:lnTo>
                  <a:lnTo>
                    <a:pt x="43" y="319"/>
                  </a:lnTo>
                  <a:lnTo>
                    <a:pt x="30" y="298"/>
                  </a:lnTo>
                  <a:lnTo>
                    <a:pt x="19" y="276"/>
                  </a:lnTo>
                  <a:lnTo>
                    <a:pt x="10" y="253"/>
                  </a:lnTo>
                  <a:lnTo>
                    <a:pt x="5" y="228"/>
                  </a:lnTo>
                  <a:lnTo>
                    <a:pt x="1" y="204"/>
                  </a:lnTo>
                  <a:lnTo>
                    <a:pt x="0" y="191"/>
                  </a:lnTo>
                  <a:lnTo>
                    <a:pt x="0" y="178"/>
                  </a:lnTo>
                  <a:lnTo>
                    <a:pt x="0" y="178"/>
                  </a:lnTo>
                  <a:lnTo>
                    <a:pt x="0" y="165"/>
                  </a:lnTo>
                  <a:lnTo>
                    <a:pt x="1" y="152"/>
                  </a:lnTo>
                  <a:lnTo>
                    <a:pt x="5" y="127"/>
                  </a:lnTo>
                  <a:lnTo>
                    <a:pt x="10" y="103"/>
                  </a:lnTo>
                  <a:lnTo>
                    <a:pt x="19" y="80"/>
                  </a:lnTo>
                  <a:lnTo>
                    <a:pt x="30" y="58"/>
                  </a:lnTo>
                  <a:lnTo>
                    <a:pt x="43" y="37"/>
                  </a:lnTo>
                  <a:lnTo>
                    <a:pt x="57" y="18"/>
                  </a:lnTo>
                  <a:lnTo>
                    <a:pt x="73" y="0"/>
                  </a:lnTo>
                  <a:lnTo>
                    <a:pt x="98" y="26"/>
                  </a:lnTo>
                  <a:lnTo>
                    <a:pt x="98" y="26"/>
                  </a:lnTo>
                  <a:lnTo>
                    <a:pt x="84" y="41"/>
                  </a:lnTo>
                  <a:lnTo>
                    <a:pt x="72" y="58"/>
                  </a:lnTo>
                  <a:lnTo>
                    <a:pt x="61" y="75"/>
                  </a:lnTo>
                  <a:lnTo>
                    <a:pt x="52" y="94"/>
                  </a:lnTo>
                  <a:lnTo>
                    <a:pt x="45" y="114"/>
                  </a:lnTo>
                  <a:lnTo>
                    <a:pt x="39" y="135"/>
                  </a:lnTo>
                  <a:lnTo>
                    <a:pt x="36" y="156"/>
                  </a:lnTo>
                  <a:lnTo>
                    <a:pt x="35" y="178"/>
                  </a:lnTo>
                  <a:lnTo>
                    <a:pt x="35" y="178"/>
                  </a:lnTo>
                  <a:close/>
                </a:path>
              </a:pathLst>
            </a:custGeom>
            <a:grpFill/>
            <a:ln w="2">
              <a:no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20" name="Freeform 15"/>
            <p:cNvSpPr>
              <a:spLocks/>
            </p:cNvSpPr>
            <p:nvPr/>
          </p:nvSpPr>
          <p:spPr bwMode="auto">
            <a:xfrm>
              <a:off x="3214688" y="3151679"/>
              <a:ext cx="117475" cy="395288"/>
            </a:xfrm>
            <a:custGeom>
              <a:avLst/>
              <a:gdLst/>
              <a:ahLst/>
              <a:cxnLst>
                <a:cxn ang="0">
                  <a:pos x="32" y="125"/>
                </a:cxn>
                <a:cxn ang="0">
                  <a:pos x="32" y="125"/>
                </a:cxn>
                <a:cxn ang="0">
                  <a:pos x="33" y="140"/>
                </a:cxn>
                <a:cxn ang="0">
                  <a:pos x="35" y="154"/>
                </a:cxn>
                <a:cxn ang="0">
                  <a:pos x="38" y="168"/>
                </a:cxn>
                <a:cxn ang="0">
                  <a:pos x="44" y="181"/>
                </a:cxn>
                <a:cxn ang="0">
                  <a:pos x="49" y="194"/>
                </a:cxn>
                <a:cxn ang="0">
                  <a:pos x="57" y="205"/>
                </a:cxn>
                <a:cxn ang="0">
                  <a:pos x="65" y="216"/>
                </a:cxn>
                <a:cxn ang="0">
                  <a:pos x="74" y="227"/>
                </a:cxn>
                <a:cxn ang="0">
                  <a:pos x="51" y="249"/>
                </a:cxn>
                <a:cxn ang="0">
                  <a:pos x="51" y="249"/>
                </a:cxn>
                <a:cxn ang="0">
                  <a:pos x="41" y="237"/>
                </a:cxn>
                <a:cxn ang="0">
                  <a:pos x="30" y="224"/>
                </a:cxn>
                <a:cxn ang="0">
                  <a:pos x="21" y="209"/>
                </a:cxn>
                <a:cxn ang="0">
                  <a:pos x="14" y="194"/>
                </a:cxn>
                <a:cxn ang="0">
                  <a:pos x="8" y="178"/>
                </a:cxn>
                <a:cxn ang="0">
                  <a:pos x="4" y="160"/>
                </a:cxn>
                <a:cxn ang="0">
                  <a:pos x="1" y="143"/>
                </a:cxn>
                <a:cxn ang="0">
                  <a:pos x="0" y="125"/>
                </a:cxn>
                <a:cxn ang="0">
                  <a:pos x="0" y="125"/>
                </a:cxn>
                <a:cxn ang="0">
                  <a:pos x="1" y="107"/>
                </a:cxn>
                <a:cxn ang="0">
                  <a:pos x="4" y="90"/>
                </a:cxn>
                <a:cxn ang="0">
                  <a:pos x="8" y="72"/>
                </a:cxn>
                <a:cxn ang="0">
                  <a:pos x="14" y="56"/>
                </a:cxn>
                <a:cxn ang="0">
                  <a:pos x="21" y="41"/>
                </a:cxn>
                <a:cxn ang="0">
                  <a:pos x="30" y="27"/>
                </a:cxn>
                <a:cxn ang="0">
                  <a:pos x="41" y="13"/>
                </a:cxn>
                <a:cxn ang="0">
                  <a:pos x="51" y="0"/>
                </a:cxn>
                <a:cxn ang="0">
                  <a:pos x="74" y="23"/>
                </a:cxn>
                <a:cxn ang="0">
                  <a:pos x="74" y="23"/>
                </a:cxn>
                <a:cxn ang="0">
                  <a:pos x="65" y="34"/>
                </a:cxn>
                <a:cxn ang="0">
                  <a:pos x="57" y="44"/>
                </a:cxn>
                <a:cxn ang="0">
                  <a:pos x="49" y="56"/>
                </a:cxn>
                <a:cxn ang="0">
                  <a:pos x="44" y="69"/>
                </a:cxn>
                <a:cxn ang="0">
                  <a:pos x="38" y="82"/>
                </a:cxn>
                <a:cxn ang="0">
                  <a:pos x="35" y="96"/>
                </a:cxn>
                <a:cxn ang="0">
                  <a:pos x="33" y="110"/>
                </a:cxn>
                <a:cxn ang="0">
                  <a:pos x="32" y="125"/>
                </a:cxn>
                <a:cxn ang="0">
                  <a:pos x="32" y="125"/>
                </a:cxn>
              </a:cxnLst>
              <a:rect l="0" t="0" r="r" b="b"/>
              <a:pathLst>
                <a:path w="74" h="249">
                  <a:moveTo>
                    <a:pt x="32" y="125"/>
                  </a:moveTo>
                  <a:lnTo>
                    <a:pt x="32" y="125"/>
                  </a:lnTo>
                  <a:lnTo>
                    <a:pt x="33" y="140"/>
                  </a:lnTo>
                  <a:lnTo>
                    <a:pt x="35" y="154"/>
                  </a:lnTo>
                  <a:lnTo>
                    <a:pt x="38" y="168"/>
                  </a:lnTo>
                  <a:lnTo>
                    <a:pt x="44" y="181"/>
                  </a:lnTo>
                  <a:lnTo>
                    <a:pt x="49" y="194"/>
                  </a:lnTo>
                  <a:lnTo>
                    <a:pt x="57" y="205"/>
                  </a:lnTo>
                  <a:lnTo>
                    <a:pt x="65" y="216"/>
                  </a:lnTo>
                  <a:lnTo>
                    <a:pt x="74" y="227"/>
                  </a:lnTo>
                  <a:lnTo>
                    <a:pt x="51" y="249"/>
                  </a:lnTo>
                  <a:lnTo>
                    <a:pt x="51" y="249"/>
                  </a:lnTo>
                  <a:lnTo>
                    <a:pt x="41" y="237"/>
                  </a:lnTo>
                  <a:lnTo>
                    <a:pt x="30" y="224"/>
                  </a:lnTo>
                  <a:lnTo>
                    <a:pt x="21" y="209"/>
                  </a:lnTo>
                  <a:lnTo>
                    <a:pt x="14" y="194"/>
                  </a:lnTo>
                  <a:lnTo>
                    <a:pt x="8" y="178"/>
                  </a:lnTo>
                  <a:lnTo>
                    <a:pt x="4" y="160"/>
                  </a:lnTo>
                  <a:lnTo>
                    <a:pt x="1" y="143"/>
                  </a:lnTo>
                  <a:lnTo>
                    <a:pt x="0" y="125"/>
                  </a:lnTo>
                  <a:lnTo>
                    <a:pt x="0" y="125"/>
                  </a:lnTo>
                  <a:lnTo>
                    <a:pt x="1" y="107"/>
                  </a:lnTo>
                  <a:lnTo>
                    <a:pt x="4" y="90"/>
                  </a:lnTo>
                  <a:lnTo>
                    <a:pt x="8" y="72"/>
                  </a:lnTo>
                  <a:lnTo>
                    <a:pt x="14" y="56"/>
                  </a:lnTo>
                  <a:lnTo>
                    <a:pt x="21" y="41"/>
                  </a:lnTo>
                  <a:lnTo>
                    <a:pt x="30" y="27"/>
                  </a:lnTo>
                  <a:lnTo>
                    <a:pt x="41" y="13"/>
                  </a:lnTo>
                  <a:lnTo>
                    <a:pt x="51" y="0"/>
                  </a:lnTo>
                  <a:lnTo>
                    <a:pt x="74" y="23"/>
                  </a:lnTo>
                  <a:lnTo>
                    <a:pt x="74" y="23"/>
                  </a:lnTo>
                  <a:lnTo>
                    <a:pt x="65" y="34"/>
                  </a:lnTo>
                  <a:lnTo>
                    <a:pt x="57" y="44"/>
                  </a:lnTo>
                  <a:lnTo>
                    <a:pt x="49" y="56"/>
                  </a:lnTo>
                  <a:lnTo>
                    <a:pt x="44" y="69"/>
                  </a:lnTo>
                  <a:lnTo>
                    <a:pt x="38" y="82"/>
                  </a:lnTo>
                  <a:lnTo>
                    <a:pt x="35" y="96"/>
                  </a:lnTo>
                  <a:lnTo>
                    <a:pt x="33" y="110"/>
                  </a:lnTo>
                  <a:lnTo>
                    <a:pt x="32" y="125"/>
                  </a:lnTo>
                  <a:lnTo>
                    <a:pt x="32" y="125"/>
                  </a:lnTo>
                  <a:close/>
                </a:path>
              </a:pathLst>
            </a:custGeom>
            <a:grpFill/>
            <a:ln w="2">
              <a:no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grpSp>
      <p:grpSp>
        <p:nvGrpSpPr>
          <p:cNvPr id="21" name="グループ化 20"/>
          <p:cNvGrpSpPr>
            <a:grpSpLocks noChangeAspect="1"/>
          </p:cNvGrpSpPr>
          <p:nvPr/>
        </p:nvGrpSpPr>
        <p:grpSpPr>
          <a:xfrm rot="16200000">
            <a:off x="7774528" y="1126774"/>
            <a:ext cx="420776" cy="869985"/>
            <a:chOff x="2979738" y="2986579"/>
            <a:chExt cx="352425" cy="728663"/>
          </a:xfrm>
          <a:solidFill>
            <a:schemeClr val="bg1"/>
          </a:solidFill>
        </p:grpSpPr>
        <p:sp>
          <p:nvSpPr>
            <p:cNvPr id="22" name="Freeform 13"/>
            <p:cNvSpPr>
              <a:spLocks/>
            </p:cNvSpPr>
            <p:nvPr/>
          </p:nvSpPr>
          <p:spPr bwMode="auto">
            <a:xfrm>
              <a:off x="2979738" y="2986579"/>
              <a:ext cx="188913" cy="728663"/>
            </a:xfrm>
            <a:custGeom>
              <a:avLst/>
              <a:gdLst/>
              <a:ahLst/>
              <a:cxnLst>
                <a:cxn ang="0">
                  <a:pos x="35" y="229"/>
                </a:cxn>
                <a:cxn ang="0">
                  <a:pos x="36" y="259"/>
                </a:cxn>
                <a:cxn ang="0">
                  <a:pos x="40" y="287"/>
                </a:cxn>
                <a:cxn ang="0">
                  <a:pos x="48" y="315"/>
                </a:cxn>
                <a:cxn ang="0">
                  <a:pos x="58" y="342"/>
                </a:cxn>
                <a:cxn ang="0">
                  <a:pos x="69" y="367"/>
                </a:cxn>
                <a:cxn ang="0">
                  <a:pos x="84" y="391"/>
                </a:cxn>
                <a:cxn ang="0">
                  <a:pos x="101" y="414"/>
                </a:cxn>
                <a:cxn ang="0">
                  <a:pos x="119" y="434"/>
                </a:cxn>
                <a:cxn ang="0">
                  <a:pos x="95" y="459"/>
                </a:cxn>
                <a:cxn ang="0">
                  <a:pos x="74" y="435"/>
                </a:cxn>
                <a:cxn ang="0">
                  <a:pos x="55" y="410"/>
                </a:cxn>
                <a:cxn ang="0">
                  <a:pos x="39" y="383"/>
                </a:cxn>
                <a:cxn ang="0">
                  <a:pos x="25" y="356"/>
                </a:cxn>
                <a:cxn ang="0">
                  <a:pos x="15" y="326"/>
                </a:cxn>
                <a:cxn ang="0">
                  <a:pos x="6" y="294"/>
                </a:cxn>
                <a:cxn ang="0">
                  <a:pos x="2" y="262"/>
                </a:cxn>
                <a:cxn ang="0">
                  <a:pos x="0" y="229"/>
                </a:cxn>
                <a:cxn ang="0">
                  <a:pos x="1" y="213"/>
                </a:cxn>
                <a:cxn ang="0">
                  <a:pos x="4" y="180"/>
                </a:cxn>
                <a:cxn ang="0">
                  <a:pos x="10" y="148"/>
                </a:cxn>
                <a:cxn ang="0">
                  <a:pos x="20" y="117"/>
                </a:cxn>
                <a:cxn ang="0">
                  <a:pos x="32" y="88"/>
                </a:cxn>
                <a:cxn ang="0">
                  <a:pos x="47" y="60"/>
                </a:cxn>
                <a:cxn ang="0">
                  <a:pos x="64" y="35"/>
                </a:cxn>
                <a:cxn ang="0">
                  <a:pos x="84" y="11"/>
                </a:cxn>
                <a:cxn ang="0">
                  <a:pos x="119" y="24"/>
                </a:cxn>
                <a:cxn ang="0">
                  <a:pos x="110" y="35"/>
                </a:cxn>
                <a:cxn ang="0">
                  <a:pos x="92" y="56"/>
                </a:cxn>
                <a:cxn ang="0">
                  <a:pos x="77" y="79"/>
                </a:cxn>
                <a:cxn ang="0">
                  <a:pos x="63" y="103"/>
                </a:cxn>
                <a:cxn ang="0">
                  <a:pos x="52" y="129"/>
                </a:cxn>
                <a:cxn ang="0">
                  <a:pos x="44" y="157"/>
                </a:cxn>
                <a:cxn ang="0">
                  <a:pos x="38" y="185"/>
                </a:cxn>
                <a:cxn ang="0">
                  <a:pos x="35" y="214"/>
                </a:cxn>
                <a:cxn ang="0">
                  <a:pos x="35" y="229"/>
                </a:cxn>
              </a:cxnLst>
              <a:rect l="0" t="0" r="r" b="b"/>
              <a:pathLst>
                <a:path w="119" h="459">
                  <a:moveTo>
                    <a:pt x="35" y="229"/>
                  </a:moveTo>
                  <a:lnTo>
                    <a:pt x="35" y="229"/>
                  </a:lnTo>
                  <a:lnTo>
                    <a:pt x="35" y="244"/>
                  </a:lnTo>
                  <a:lnTo>
                    <a:pt x="36" y="259"/>
                  </a:lnTo>
                  <a:lnTo>
                    <a:pt x="38" y="273"/>
                  </a:lnTo>
                  <a:lnTo>
                    <a:pt x="40" y="287"/>
                  </a:lnTo>
                  <a:lnTo>
                    <a:pt x="44" y="301"/>
                  </a:lnTo>
                  <a:lnTo>
                    <a:pt x="48" y="315"/>
                  </a:lnTo>
                  <a:lnTo>
                    <a:pt x="52" y="329"/>
                  </a:lnTo>
                  <a:lnTo>
                    <a:pt x="58" y="342"/>
                  </a:lnTo>
                  <a:lnTo>
                    <a:pt x="63" y="355"/>
                  </a:lnTo>
                  <a:lnTo>
                    <a:pt x="69" y="367"/>
                  </a:lnTo>
                  <a:lnTo>
                    <a:pt x="77" y="379"/>
                  </a:lnTo>
                  <a:lnTo>
                    <a:pt x="84" y="391"/>
                  </a:lnTo>
                  <a:lnTo>
                    <a:pt x="92" y="402"/>
                  </a:lnTo>
                  <a:lnTo>
                    <a:pt x="101" y="414"/>
                  </a:lnTo>
                  <a:lnTo>
                    <a:pt x="110" y="423"/>
                  </a:lnTo>
                  <a:lnTo>
                    <a:pt x="119" y="434"/>
                  </a:lnTo>
                  <a:lnTo>
                    <a:pt x="95" y="459"/>
                  </a:lnTo>
                  <a:lnTo>
                    <a:pt x="95" y="459"/>
                  </a:lnTo>
                  <a:lnTo>
                    <a:pt x="84" y="447"/>
                  </a:lnTo>
                  <a:lnTo>
                    <a:pt x="74" y="435"/>
                  </a:lnTo>
                  <a:lnTo>
                    <a:pt x="64" y="423"/>
                  </a:lnTo>
                  <a:lnTo>
                    <a:pt x="55" y="410"/>
                  </a:lnTo>
                  <a:lnTo>
                    <a:pt x="47" y="397"/>
                  </a:lnTo>
                  <a:lnTo>
                    <a:pt x="39" y="383"/>
                  </a:lnTo>
                  <a:lnTo>
                    <a:pt x="32" y="370"/>
                  </a:lnTo>
                  <a:lnTo>
                    <a:pt x="25" y="356"/>
                  </a:lnTo>
                  <a:lnTo>
                    <a:pt x="20" y="341"/>
                  </a:lnTo>
                  <a:lnTo>
                    <a:pt x="15" y="326"/>
                  </a:lnTo>
                  <a:lnTo>
                    <a:pt x="10" y="310"/>
                  </a:lnTo>
                  <a:lnTo>
                    <a:pt x="6" y="294"/>
                  </a:lnTo>
                  <a:lnTo>
                    <a:pt x="4" y="278"/>
                  </a:lnTo>
                  <a:lnTo>
                    <a:pt x="2" y="262"/>
                  </a:lnTo>
                  <a:lnTo>
                    <a:pt x="1" y="246"/>
                  </a:lnTo>
                  <a:lnTo>
                    <a:pt x="0" y="229"/>
                  </a:lnTo>
                  <a:lnTo>
                    <a:pt x="0" y="229"/>
                  </a:lnTo>
                  <a:lnTo>
                    <a:pt x="1" y="213"/>
                  </a:lnTo>
                  <a:lnTo>
                    <a:pt x="2" y="196"/>
                  </a:lnTo>
                  <a:lnTo>
                    <a:pt x="4" y="180"/>
                  </a:lnTo>
                  <a:lnTo>
                    <a:pt x="6" y="163"/>
                  </a:lnTo>
                  <a:lnTo>
                    <a:pt x="10" y="148"/>
                  </a:lnTo>
                  <a:lnTo>
                    <a:pt x="15" y="132"/>
                  </a:lnTo>
                  <a:lnTo>
                    <a:pt x="20" y="117"/>
                  </a:lnTo>
                  <a:lnTo>
                    <a:pt x="25" y="103"/>
                  </a:lnTo>
                  <a:lnTo>
                    <a:pt x="32" y="88"/>
                  </a:lnTo>
                  <a:lnTo>
                    <a:pt x="39" y="74"/>
                  </a:lnTo>
                  <a:lnTo>
                    <a:pt x="47" y="60"/>
                  </a:lnTo>
                  <a:lnTo>
                    <a:pt x="55" y="48"/>
                  </a:lnTo>
                  <a:lnTo>
                    <a:pt x="64" y="35"/>
                  </a:lnTo>
                  <a:lnTo>
                    <a:pt x="74" y="23"/>
                  </a:lnTo>
                  <a:lnTo>
                    <a:pt x="84" y="11"/>
                  </a:lnTo>
                  <a:lnTo>
                    <a:pt x="95" y="0"/>
                  </a:lnTo>
                  <a:lnTo>
                    <a:pt x="119" y="24"/>
                  </a:lnTo>
                  <a:lnTo>
                    <a:pt x="119" y="24"/>
                  </a:lnTo>
                  <a:lnTo>
                    <a:pt x="110" y="35"/>
                  </a:lnTo>
                  <a:lnTo>
                    <a:pt x="101" y="45"/>
                  </a:lnTo>
                  <a:lnTo>
                    <a:pt x="92" y="56"/>
                  </a:lnTo>
                  <a:lnTo>
                    <a:pt x="84" y="67"/>
                  </a:lnTo>
                  <a:lnTo>
                    <a:pt x="77" y="79"/>
                  </a:lnTo>
                  <a:lnTo>
                    <a:pt x="69" y="92"/>
                  </a:lnTo>
                  <a:lnTo>
                    <a:pt x="63" y="103"/>
                  </a:lnTo>
                  <a:lnTo>
                    <a:pt x="58" y="116"/>
                  </a:lnTo>
                  <a:lnTo>
                    <a:pt x="52" y="129"/>
                  </a:lnTo>
                  <a:lnTo>
                    <a:pt x="48" y="143"/>
                  </a:lnTo>
                  <a:lnTo>
                    <a:pt x="44" y="157"/>
                  </a:lnTo>
                  <a:lnTo>
                    <a:pt x="40" y="171"/>
                  </a:lnTo>
                  <a:lnTo>
                    <a:pt x="38" y="185"/>
                  </a:lnTo>
                  <a:lnTo>
                    <a:pt x="36" y="200"/>
                  </a:lnTo>
                  <a:lnTo>
                    <a:pt x="35" y="214"/>
                  </a:lnTo>
                  <a:lnTo>
                    <a:pt x="35" y="229"/>
                  </a:lnTo>
                  <a:lnTo>
                    <a:pt x="35" y="229"/>
                  </a:lnTo>
                  <a:close/>
                </a:path>
              </a:pathLst>
            </a:custGeom>
            <a:grpFill/>
            <a:ln w="2">
              <a:no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23" name="Freeform 14"/>
            <p:cNvSpPr>
              <a:spLocks/>
            </p:cNvSpPr>
            <p:nvPr/>
          </p:nvSpPr>
          <p:spPr bwMode="auto">
            <a:xfrm>
              <a:off x="3095626" y="3067542"/>
              <a:ext cx="155575" cy="565150"/>
            </a:xfrm>
            <a:custGeom>
              <a:avLst/>
              <a:gdLst/>
              <a:ahLst/>
              <a:cxnLst>
                <a:cxn ang="0">
                  <a:pos x="35" y="178"/>
                </a:cxn>
                <a:cxn ang="0">
                  <a:pos x="35" y="178"/>
                </a:cxn>
                <a:cxn ang="0">
                  <a:pos x="36" y="200"/>
                </a:cxn>
                <a:cxn ang="0">
                  <a:pos x="39" y="222"/>
                </a:cxn>
                <a:cxn ang="0">
                  <a:pos x="45" y="242"/>
                </a:cxn>
                <a:cxn ang="0">
                  <a:pos x="52" y="262"/>
                </a:cxn>
                <a:cxn ang="0">
                  <a:pos x="61" y="281"/>
                </a:cxn>
                <a:cxn ang="0">
                  <a:pos x="72" y="298"/>
                </a:cxn>
                <a:cxn ang="0">
                  <a:pos x="84" y="315"/>
                </a:cxn>
                <a:cxn ang="0">
                  <a:pos x="98" y="330"/>
                </a:cxn>
                <a:cxn ang="0">
                  <a:pos x="73" y="356"/>
                </a:cxn>
                <a:cxn ang="0">
                  <a:pos x="73" y="356"/>
                </a:cxn>
                <a:cxn ang="0">
                  <a:pos x="57" y="338"/>
                </a:cxn>
                <a:cxn ang="0">
                  <a:pos x="43" y="319"/>
                </a:cxn>
                <a:cxn ang="0">
                  <a:pos x="30" y="298"/>
                </a:cxn>
                <a:cxn ang="0">
                  <a:pos x="19" y="276"/>
                </a:cxn>
                <a:cxn ang="0">
                  <a:pos x="10" y="253"/>
                </a:cxn>
                <a:cxn ang="0">
                  <a:pos x="5" y="228"/>
                </a:cxn>
                <a:cxn ang="0">
                  <a:pos x="1" y="204"/>
                </a:cxn>
                <a:cxn ang="0">
                  <a:pos x="0" y="191"/>
                </a:cxn>
                <a:cxn ang="0">
                  <a:pos x="0" y="178"/>
                </a:cxn>
                <a:cxn ang="0">
                  <a:pos x="0" y="178"/>
                </a:cxn>
                <a:cxn ang="0">
                  <a:pos x="0" y="165"/>
                </a:cxn>
                <a:cxn ang="0">
                  <a:pos x="1" y="152"/>
                </a:cxn>
                <a:cxn ang="0">
                  <a:pos x="5" y="127"/>
                </a:cxn>
                <a:cxn ang="0">
                  <a:pos x="10" y="103"/>
                </a:cxn>
                <a:cxn ang="0">
                  <a:pos x="19" y="80"/>
                </a:cxn>
                <a:cxn ang="0">
                  <a:pos x="30" y="58"/>
                </a:cxn>
                <a:cxn ang="0">
                  <a:pos x="43" y="37"/>
                </a:cxn>
                <a:cxn ang="0">
                  <a:pos x="57" y="18"/>
                </a:cxn>
                <a:cxn ang="0">
                  <a:pos x="73" y="0"/>
                </a:cxn>
                <a:cxn ang="0">
                  <a:pos x="98" y="26"/>
                </a:cxn>
                <a:cxn ang="0">
                  <a:pos x="98" y="26"/>
                </a:cxn>
                <a:cxn ang="0">
                  <a:pos x="84" y="41"/>
                </a:cxn>
                <a:cxn ang="0">
                  <a:pos x="72" y="58"/>
                </a:cxn>
                <a:cxn ang="0">
                  <a:pos x="61" y="75"/>
                </a:cxn>
                <a:cxn ang="0">
                  <a:pos x="52" y="94"/>
                </a:cxn>
                <a:cxn ang="0">
                  <a:pos x="45" y="114"/>
                </a:cxn>
                <a:cxn ang="0">
                  <a:pos x="39" y="135"/>
                </a:cxn>
                <a:cxn ang="0">
                  <a:pos x="36" y="156"/>
                </a:cxn>
                <a:cxn ang="0">
                  <a:pos x="35" y="178"/>
                </a:cxn>
                <a:cxn ang="0">
                  <a:pos x="35" y="178"/>
                </a:cxn>
              </a:cxnLst>
              <a:rect l="0" t="0" r="r" b="b"/>
              <a:pathLst>
                <a:path w="98" h="356">
                  <a:moveTo>
                    <a:pt x="35" y="178"/>
                  </a:moveTo>
                  <a:lnTo>
                    <a:pt x="35" y="178"/>
                  </a:lnTo>
                  <a:lnTo>
                    <a:pt x="36" y="200"/>
                  </a:lnTo>
                  <a:lnTo>
                    <a:pt x="39" y="222"/>
                  </a:lnTo>
                  <a:lnTo>
                    <a:pt x="45" y="242"/>
                  </a:lnTo>
                  <a:lnTo>
                    <a:pt x="52" y="262"/>
                  </a:lnTo>
                  <a:lnTo>
                    <a:pt x="61" y="281"/>
                  </a:lnTo>
                  <a:lnTo>
                    <a:pt x="72" y="298"/>
                  </a:lnTo>
                  <a:lnTo>
                    <a:pt x="84" y="315"/>
                  </a:lnTo>
                  <a:lnTo>
                    <a:pt x="98" y="330"/>
                  </a:lnTo>
                  <a:lnTo>
                    <a:pt x="73" y="356"/>
                  </a:lnTo>
                  <a:lnTo>
                    <a:pt x="73" y="356"/>
                  </a:lnTo>
                  <a:lnTo>
                    <a:pt x="57" y="338"/>
                  </a:lnTo>
                  <a:lnTo>
                    <a:pt x="43" y="319"/>
                  </a:lnTo>
                  <a:lnTo>
                    <a:pt x="30" y="298"/>
                  </a:lnTo>
                  <a:lnTo>
                    <a:pt x="19" y="276"/>
                  </a:lnTo>
                  <a:lnTo>
                    <a:pt x="10" y="253"/>
                  </a:lnTo>
                  <a:lnTo>
                    <a:pt x="5" y="228"/>
                  </a:lnTo>
                  <a:lnTo>
                    <a:pt x="1" y="204"/>
                  </a:lnTo>
                  <a:lnTo>
                    <a:pt x="0" y="191"/>
                  </a:lnTo>
                  <a:lnTo>
                    <a:pt x="0" y="178"/>
                  </a:lnTo>
                  <a:lnTo>
                    <a:pt x="0" y="178"/>
                  </a:lnTo>
                  <a:lnTo>
                    <a:pt x="0" y="165"/>
                  </a:lnTo>
                  <a:lnTo>
                    <a:pt x="1" y="152"/>
                  </a:lnTo>
                  <a:lnTo>
                    <a:pt x="5" y="127"/>
                  </a:lnTo>
                  <a:lnTo>
                    <a:pt x="10" y="103"/>
                  </a:lnTo>
                  <a:lnTo>
                    <a:pt x="19" y="80"/>
                  </a:lnTo>
                  <a:lnTo>
                    <a:pt x="30" y="58"/>
                  </a:lnTo>
                  <a:lnTo>
                    <a:pt x="43" y="37"/>
                  </a:lnTo>
                  <a:lnTo>
                    <a:pt x="57" y="18"/>
                  </a:lnTo>
                  <a:lnTo>
                    <a:pt x="73" y="0"/>
                  </a:lnTo>
                  <a:lnTo>
                    <a:pt x="98" y="26"/>
                  </a:lnTo>
                  <a:lnTo>
                    <a:pt x="98" y="26"/>
                  </a:lnTo>
                  <a:lnTo>
                    <a:pt x="84" y="41"/>
                  </a:lnTo>
                  <a:lnTo>
                    <a:pt x="72" y="58"/>
                  </a:lnTo>
                  <a:lnTo>
                    <a:pt x="61" y="75"/>
                  </a:lnTo>
                  <a:lnTo>
                    <a:pt x="52" y="94"/>
                  </a:lnTo>
                  <a:lnTo>
                    <a:pt x="45" y="114"/>
                  </a:lnTo>
                  <a:lnTo>
                    <a:pt x="39" y="135"/>
                  </a:lnTo>
                  <a:lnTo>
                    <a:pt x="36" y="156"/>
                  </a:lnTo>
                  <a:lnTo>
                    <a:pt x="35" y="178"/>
                  </a:lnTo>
                  <a:lnTo>
                    <a:pt x="35" y="178"/>
                  </a:lnTo>
                  <a:close/>
                </a:path>
              </a:pathLst>
            </a:custGeom>
            <a:grpFill/>
            <a:ln w="2">
              <a:no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24" name="Freeform 15"/>
            <p:cNvSpPr>
              <a:spLocks/>
            </p:cNvSpPr>
            <p:nvPr/>
          </p:nvSpPr>
          <p:spPr bwMode="auto">
            <a:xfrm>
              <a:off x="3214688" y="3151679"/>
              <a:ext cx="117475" cy="395288"/>
            </a:xfrm>
            <a:custGeom>
              <a:avLst/>
              <a:gdLst/>
              <a:ahLst/>
              <a:cxnLst>
                <a:cxn ang="0">
                  <a:pos x="32" y="125"/>
                </a:cxn>
                <a:cxn ang="0">
                  <a:pos x="32" y="125"/>
                </a:cxn>
                <a:cxn ang="0">
                  <a:pos x="33" y="140"/>
                </a:cxn>
                <a:cxn ang="0">
                  <a:pos x="35" y="154"/>
                </a:cxn>
                <a:cxn ang="0">
                  <a:pos x="38" y="168"/>
                </a:cxn>
                <a:cxn ang="0">
                  <a:pos x="44" y="181"/>
                </a:cxn>
                <a:cxn ang="0">
                  <a:pos x="49" y="194"/>
                </a:cxn>
                <a:cxn ang="0">
                  <a:pos x="57" y="205"/>
                </a:cxn>
                <a:cxn ang="0">
                  <a:pos x="65" y="216"/>
                </a:cxn>
                <a:cxn ang="0">
                  <a:pos x="74" y="227"/>
                </a:cxn>
                <a:cxn ang="0">
                  <a:pos x="51" y="249"/>
                </a:cxn>
                <a:cxn ang="0">
                  <a:pos x="51" y="249"/>
                </a:cxn>
                <a:cxn ang="0">
                  <a:pos x="41" y="237"/>
                </a:cxn>
                <a:cxn ang="0">
                  <a:pos x="30" y="224"/>
                </a:cxn>
                <a:cxn ang="0">
                  <a:pos x="21" y="209"/>
                </a:cxn>
                <a:cxn ang="0">
                  <a:pos x="14" y="194"/>
                </a:cxn>
                <a:cxn ang="0">
                  <a:pos x="8" y="178"/>
                </a:cxn>
                <a:cxn ang="0">
                  <a:pos x="4" y="160"/>
                </a:cxn>
                <a:cxn ang="0">
                  <a:pos x="1" y="143"/>
                </a:cxn>
                <a:cxn ang="0">
                  <a:pos x="0" y="125"/>
                </a:cxn>
                <a:cxn ang="0">
                  <a:pos x="0" y="125"/>
                </a:cxn>
                <a:cxn ang="0">
                  <a:pos x="1" y="107"/>
                </a:cxn>
                <a:cxn ang="0">
                  <a:pos x="4" y="90"/>
                </a:cxn>
                <a:cxn ang="0">
                  <a:pos x="8" y="72"/>
                </a:cxn>
                <a:cxn ang="0">
                  <a:pos x="14" y="56"/>
                </a:cxn>
                <a:cxn ang="0">
                  <a:pos x="21" y="41"/>
                </a:cxn>
                <a:cxn ang="0">
                  <a:pos x="30" y="27"/>
                </a:cxn>
                <a:cxn ang="0">
                  <a:pos x="41" y="13"/>
                </a:cxn>
                <a:cxn ang="0">
                  <a:pos x="51" y="0"/>
                </a:cxn>
                <a:cxn ang="0">
                  <a:pos x="74" y="23"/>
                </a:cxn>
                <a:cxn ang="0">
                  <a:pos x="74" y="23"/>
                </a:cxn>
                <a:cxn ang="0">
                  <a:pos x="65" y="34"/>
                </a:cxn>
                <a:cxn ang="0">
                  <a:pos x="57" y="44"/>
                </a:cxn>
                <a:cxn ang="0">
                  <a:pos x="49" y="56"/>
                </a:cxn>
                <a:cxn ang="0">
                  <a:pos x="44" y="69"/>
                </a:cxn>
                <a:cxn ang="0">
                  <a:pos x="38" y="82"/>
                </a:cxn>
                <a:cxn ang="0">
                  <a:pos x="35" y="96"/>
                </a:cxn>
                <a:cxn ang="0">
                  <a:pos x="33" y="110"/>
                </a:cxn>
                <a:cxn ang="0">
                  <a:pos x="32" y="125"/>
                </a:cxn>
                <a:cxn ang="0">
                  <a:pos x="32" y="125"/>
                </a:cxn>
              </a:cxnLst>
              <a:rect l="0" t="0" r="r" b="b"/>
              <a:pathLst>
                <a:path w="74" h="249">
                  <a:moveTo>
                    <a:pt x="32" y="125"/>
                  </a:moveTo>
                  <a:lnTo>
                    <a:pt x="32" y="125"/>
                  </a:lnTo>
                  <a:lnTo>
                    <a:pt x="33" y="140"/>
                  </a:lnTo>
                  <a:lnTo>
                    <a:pt x="35" y="154"/>
                  </a:lnTo>
                  <a:lnTo>
                    <a:pt x="38" y="168"/>
                  </a:lnTo>
                  <a:lnTo>
                    <a:pt x="44" y="181"/>
                  </a:lnTo>
                  <a:lnTo>
                    <a:pt x="49" y="194"/>
                  </a:lnTo>
                  <a:lnTo>
                    <a:pt x="57" y="205"/>
                  </a:lnTo>
                  <a:lnTo>
                    <a:pt x="65" y="216"/>
                  </a:lnTo>
                  <a:lnTo>
                    <a:pt x="74" y="227"/>
                  </a:lnTo>
                  <a:lnTo>
                    <a:pt x="51" y="249"/>
                  </a:lnTo>
                  <a:lnTo>
                    <a:pt x="51" y="249"/>
                  </a:lnTo>
                  <a:lnTo>
                    <a:pt x="41" y="237"/>
                  </a:lnTo>
                  <a:lnTo>
                    <a:pt x="30" y="224"/>
                  </a:lnTo>
                  <a:lnTo>
                    <a:pt x="21" y="209"/>
                  </a:lnTo>
                  <a:lnTo>
                    <a:pt x="14" y="194"/>
                  </a:lnTo>
                  <a:lnTo>
                    <a:pt x="8" y="178"/>
                  </a:lnTo>
                  <a:lnTo>
                    <a:pt x="4" y="160"/>
                  </a:lnTo>
                  <a:lnTo>
                    <a:pt x="1" y="143"/>
                  </a:lnTo>
                  <a:lnTo>
                    <a:pt x="0" y="125"/>
                  </a:lnTo>
                  <a:lnTo>
                    <a:pt x="0" y="125"/>
                  </a:lnTo>
                  <a:lnTo>
                    <a:pt x="1" y="107"/>
                  </a:lnTo>
                  <a:lnTo>
                    <a:pt x="4" y="90"/>
                  </a:lnTo>
                  <a:lnTo>
                    <a:pt x="8" y="72"/>
                  </a:lnTo>
                  <a:lnTo>
                    <a:pt x="14" y="56"/>
                  </a:lnTo>
                  <a:lnTo>
                    <a:pt x="21" y="41"/>
                  </a:lnTo>
                  <a:lnTo>
                    <a:pt x="30" y="27"/>
                  </a:lnTo>
                  <a:lnTo>
                    <a:pt x="41" y="13"/>
                  </a:lnTo>
                  <a:lnTo>
                    <a:pt x="51" y="0"/>
                  </a:lnTo>
                  <a:lnTo>
                    <a:pt x="74" y="23"/>
                  </a:lnTo>
                  <a:lnTo>
                    <a:pt x="74" y="23"/>
                  </a:lnTo>
                  <a:lnTo>
                    <a:pt x="65" y="34"/>
                  </a:lnTo>
                  <a:lnTo>
                    <a:pt x="57" y="44"/>
                  </a:lnTo>
                  <a:lnTo>
                    <a:pt x="49" y="56"/>
                  </a:lnTo>
                  <a:lnTo>
                    <a:pt x="44" y="69"/>
                  </a:lnTo>
                  <a:lnTo>
                    <a:pt x="38" y="82"/>
                  </a:lnTo>
                  <a:lnTo>
                    <a:pt x="35" y="96"/>
                  </a:lnTo>
                  <a:lnTo>
                    <a:pt x="33" y="110"/>
                  </a:lnTo>
                  <a:lnTo>
                    <a:pt x="32" y="125"/>
                  </a:lnTo>
                  <a:lnTo>
                    <a:pt x="32" y="125"/>
                  </a:lnTo>
                  <a:close/>
                </a:path>
              </a:pathLst>
            </a:custGeom>
            <a:grpFill/>
            <a:ln w="2">
              <a:no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7574697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pPr marL="57136" indent="0">
              <a:buNone/>
            </a:pPr>
            <a:r>
              <a:rPr lang="ja-JP" altLang="en-US" smtClean="0"/>
              <a:t>セッション終了後、参加者が理解</a:t>
            </a:r>
            <a:r>
              <a:rPr lang="ja-JP" altLang="en-US"/>
              <a:t>できること</a:t>
            </a:r>
            <a:endParaRPr lang="en-US" smtClean="0"/>
          </a:p>
          <a:p>
            <a:r>
              <a:rPr lang="en-US" smtClean="0"/>
              <a:t>FRA – Flexible Radio Architecture (</a:t>
            </a:r>
            <a:r>
              <a:rPr lang="ja-JP" altLang="en-US" smtClean="0"/>
              <a:t>ソフトウェアの観点</a:t>
            </a:r>
            <a:r>
              <a:rPr lang="en-US" smtClean="0"/>
              <a:t>-RRM)</a:t>
            </a:r>
          </a:p>
          <a:p>
            <a:pPr lvl="1"/>
            <a:r>
              <a:rPr lang="ja-JP" altLang="en-US" smtClean="0"/>
              <a:t>デュアル</a:t>
            </a:r>
            <a:r>
              <a:rPr lang="en-US" smtClean="0"/>
              <a:t> 5 GHz </a:t>
            </a:r>
            <a:r>
              <a:rPr lang="ja-JP" altLang="en-US" smtClean="0"/>
              <a:t>ラジオのサポート</a:t>
            </a:r>
            <a:r>
              <a:rPr lang="en-US" smtClean="0"/>
              <a:t> (</a:t>
            </a:r>
            <a:r>
              <a:rPr lang="ja-JP" altLang="en-US" smtClean="0"/>
              <a:t>内蔵と外付けアンテナのデザイン</a:t>
            </a:r>
            <a:r>
              <a:rPr lang="en-US" smtClean="0"/>
              <a:t>)</a:t>
            </a:r>
          </a:p>
          <a:p>
            <a:pPr lvl="1"/>
            <a:r>
              <a:rPr lang="en-US" smtClean="0"/>
              <a:t>FRA – </a:t>
            </a:r>
            <a:r>
              <a:rPr lang="ja-JP" altLang="en-US" smtClean="0"/>
              <a:t>ラジオ</a:t>
            </a:r>
            <a:r>
              <a:rPr lang="en-US" smtClean="0"/>
              <a:t> Role </a:t>
            </a:r>
            <a:r>
              <a:rPr lang="ja-JP" altLang="en-US" smtClean="0"/>
              <a:t>の選択</a:t>
            </a:r>
            <a:endParaRPr lang="en-US" smtClean="0"/>
          </a:p>
          <a:p>
            <a:pPr lvl="1"/>
            <a:r>
              <a:rPr lang="en-US" smtClean="0"/>
              <a:t>FRA – </a:t>
            </a:r>
            <a:r>
              <a:rPr lang="en-US" altLang="ja-JP" smtClean="0"/>
              <a:t>COF</a:t>
            </a:r>
            <a:r>
              <a:rPr lang="ja-JP" altLang="en-US" smtClean="0"/>
              <a:t> </a:t>
            </a:r>
            <a:r>
              <a:rPr lang="en-US" altLang="ja-JP" smtClean="0"/>
              <a:t>(</a:t>
            </a:r>
            <a:r>
              <a:rPr lang="en-US" smtClean="0"/>
              <a:t>Cost Overlap Factor</a:t>
            </a:r>
            <a:r>
              <a:rPr lang="en-US" altLang="ja-JP" smtClean="0"/>
              <a:t>)</a:t>
            </a:r>
            <a:r>
              <a:rPr lang="en-US" smtClean="0"/>
              <a:t> – </a:t>
            </a:r>
            <a:r>
              <a:rPr lang="ja-JP" altLang="en-US"/>
              <a:t>カバレッジ</a:t>
            </a:r>
            <a:r>
              <a:rPr lang="ja-JP" altLang="en-US" smtClean="0"/>
              <a:t>の重複</a:t>
            </a:r>
            <a:endParaRPr lang="en-US" smtClean="0"/>
          </a:p>
          <a:p>
            <a:pPr lvl="1"/>
            <a:r>
              <a:rPr lang="ja-JP" altLang="en-US" smtClean="0"/>
              <a:t>マクロ</a:t>
            </a:r>
            <a:r>
              <a:rPr lang="en-US" altLang="ja-JP" smtClean="0"/>
              <a:t>/</a:t>
            </a:r>
            <a:r>
              <a:rPr lang="ja-JP" altLang="en-US" smtClean="0"/>
              <a:t>マイクロ でのクライアント遷移</a:t>
            </a:r>
            <a:endParaRPr lang="en-US" altLang="ja-JP" smtClean="0"/>
          </a:p>
          <a:p>
            <a:pPr lvl="1"/>
            <a:r>
              <a:rPr lang="ja-JP" altLang="en-US" smtClean="0"/>
              <a:t>便利なデバッグとコマンド</a:t>
            </a:r>
            <a:endParaRPr lang="en-US" smtClean="0"/>
          </a:p>
        </p:txBody>
      </p:sp>
      <p:sp>
        <p:nvSpPr>
          <p:cNvPr id="5" name="Title 1"/>
          <p:cNvSpPr>
            <a:spLocks noGrp="1"/>
          </p:cNvSpPr>
          <p:nvPr>
            <p:ph type="title"/>
          </p:nvPr>
        </p:nvSpPr>
        <p:spPr/>
        <p:txBody>
          <a:bodyPr/>
          <a:lstStyle/>
          <a:p>
            <a:r>
              <a:rPr lang="en-US" smtClean="0"/>
              <a:t>Session Objectives </a:t>
            </a:r>
            <a:endParaRPr lang="en-US" dirty="0"/>
          </a:p>
        </p:txBody>
      </p:sp>
    </p:spTree>
    <p:extLst>
      <p:ext uri="{BB962C8B-B14F-4D97-AF65-F5344CB8AC3E}">
        <p14:creationId xmlns:p14="http://schemas.microsoft.com/office/powerpoint/2010/main" val="4244295872"/>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a:spLocks noGrp="1"/>
          </p:cNvSpPr>
          <p:nvPr>
            <p:ph type="body" sz="quarter" idx="10"/>
          </p:nvPr>
        </p:nvSpPr>
        <p:spPr>
          <a:xfrm>
            <a:off x="462301" y="1347788"/>
            <a:ext cx="5178624" cy="3168210"/>
          </a:xfrm>
        </p:spPr>
        <p:txBody>
          <a:bodyPr/>
          <a:lstStyle/>
          <a:p>
            <a:pPr>
              <a:spcBef>
                <a:spcPts val="600"/>
              </a:spcBef>
            </a:pPr>
            <a:r>
              <a:rPr lang="ja-JP" altLang="ja-JP" sz="1600"/>
              <a:t>最も可能性の高いシナリオは、</a:t>
            </a:r>
            <a:r>
              <a:rPr lang="ja-JP" altLang="ja-JP" sz="1600" smtClean="0"/>
              <a:t>クライアント</a:t>
            </a:r>
            <a:r>
              <a:rPr lang="ja-JP" altLang="en-US" sz="1600" smtClean="0"/>
              <a:t>は、</a:t>
            </a:r>
            <a:r>
              <a:rPr lang="ja-JP" altLang="ja-JP" sz="1600" smtClean="0"/>
              <a:t>より</a:t>
            </a:r>
            <a:r>
              <a:rPr lang="ja-JP" altLang="ja-JP" sz="1600"/>
              <a:t>高い電力と</a:t>
            </a:r>
            <a:r>
              <a:rPr lang="ja-JP" altLang="ja-JP" sz="1600" smtClean="0"/>
              <a:t>より</a:t>
            </a:r>
            <a:r>
              <a:rPr lang="ja-JP" altLang="en-US" sz="1600"/>
              <a:t>大きい</a:t>
            </a:r>
            <a:r>
              <a:rPr lang="ja-JP" altLang="en-US" sz="1600" smtClean="0"/>
              <a:t>電波到達範囲があるので</a:t>
            </a:r>
            <a:r>
              <a:rPr lang="ja-JP" altLang="ja-JP" sz="1600" smtClean="0"/>
              <a:t>最初</a:t>
            </a:r>
            <a:r>
              <a:rPr lang="ja-JP" altLang="en-US" sz="1600" smtClean="0"/>
              <a:t>にマクロセ</a:t>
            </a:r>
            <a:r>
              <a:rPr lang="ja-JP" altLang="ja-JP" sz="1600" smtClean="0"/>
              <a:t>ル</a:t>
            </a:r>
            <a:r>
              <a:rPr lang="ja-JP" altLang="ja-JP" sz="1600"/>
              <a:t>に</a:t>
            </a:r>
            <a:r>
              <a:rPr lang="ja-JP" altLang="en-US" sz="1600" smtClean="0"/>
              <a:t>接続</a:t>
            </a:r>
            <a:endParaRPr lang="en-US" sz="1600" smtClean="0"/>
          </a:p>
          <a:p>
            <a:pPr>
              <a:spcBef>
                <a:spcPts val="600"/>
              </a:spcBef>
            </a:pPr>
            <a:r>
              <a:rPr lang="ja-JP" altLang="ja-JP" sz="1600" smtClean="0"/>
              <a:t>この</a:t>
            </a:r>
            <a:r>
              <a:rPr lang="ja-JP" altLang="en-US" sz="1600" smtClean="0"/>
              <a:t>時、</a:t>
            </a:r>
            <a:r>
              <a:rPr lang="en-US" altLang="ja-JP" sz="1600" smtClean="0"/>
              <a:t>AP</a:t>
            </a:r>
            <a:r>
              <a:rPr lang="ja-JP" altLang="en-US" sz="1600" smtClean="0"/>
              <a:t>上でマイクロ</a:t>
            </a:r>
            <a:r>
              <a:rPr lang="ja-JP" altLang="ja-JP" sz="1600" smtClean="0"/>
              <a:t>セル</a:t>
            </a:r>
            <a:r>
              <a:rPr lang="ja-JP" altLang="ja-JP" sz="1600"/>
              <a:t>の</a:t>
            </a:r>
            <a:r>
              <a:rPr lang="ja-JP" altLang="ja-JP" sz="1600" smtClean="0"/>
              <a:t>閾値</a:t>
            </a:r>
            <a:r>
              <a:rPr lang="ja-JP" altLang="en-US" sz="1600" smtClean="0"/>
              <a:t> </a:t>
            </a:r>
            <a:r>
              <a:rPr lang="en-US" altLang="ja-JP" sz="1600" smtClean="0"/>
              <a:t>-55</a:t>
            </a:r>
            <a:r>
              <a:rPr lang="ja-JP" altLang="en-US" sz="1600" smtClean="0"/>
              <a:t> </a:t>
            </a:r>
            <a:r>
              <a:rPr lang="en-US" altLang="ja-JP" sz="1600" smtClean="0"/>
              <a:t>dBm</a:t>
            </a:r>
            <a:r>
              <a:rPr lang="ja-JP" altLang="ja-JP" sz="1600" smtClean="0"/>
              <a:t>以上のRSSI</a:t>
            </a:r>
            <a:r>
              <a:rPr lang="ja-JP" altLang="en-US" sz="1600" smtClean="0"/>
              <a:t>であ</a:t>
            </a:r>
            <a:r>
              <a:rPr lang="ja-JP" altLang="ja-JP" sz="1600" smtClean="0"/>
              <a:t>るクライアント</a:t>
            </a:r>
            <a:r>
              <a:rPr lang="ja-JP" altLang="en-US" sz="1600" smtClean="0"/>
              <a:t>は</a:t>
            </a:r>
            <a:r>
              <a:rPr lang="ja-JP" altLang="ja-JP" sz="1600" smtClean="0"/>
              <a:t>、マイクロセル</a:t>
            </a:r>
            <a:r>
              <a:rPr lang="ja-JP" altLang="en-US" sz="1600"/>
              <a:t>に</a:t>
            </a:r>
            <a:r>
              <a:rPr lang="ja-JP" altLang="ja-JP" sz="1600" smtClean="0"/>
              <a:t>移動</a:t>
            </a:r>
            <a:endParaRPr lang="en-US" altLang="ja-JP" sz="1600"/>
          </a:p>
          <a:p>
            <a:pPr lvl="1">
              <a:spcBef>
                <a:spcPts val="600"/>
              </a:spcBef>
            </a:pPr>
            <a:r>
              <a:rPr lang="ja-JP" altLang="en-US" sz="1400" smtClean="0"/>
              <a:t>デフォルト </a:t>
            </a:r>
            <a:r>
              <a:rPr lang="en-US" altLang="ja-JP" sz="1400" smtClean="0"/>
              <a:t>:</a:t>
            </a:r>
            <a:r>
              <a:rPr lang="ja-JP" altLang="en-US" sz="1400" smtClean="0"/>
              <a:t> </a:t>
            </a:r>
            <a:r>
              <a:rPr lang="ja-JP" altLang="ja-JP" sz="1400" b="1" smtClean="0">
                <a:solidFill>
                  <a:schemeClr val="bg2"/>
                </a:solidFill>
              </a:rPr>
              <a:t>-55 dBm</a:t>
            </a:r>
            <a:r>
              <a:rPr lang="ja-JP" altLang="en-US" sz="1400" b="1" smtClean="0">
                <a:solidFill>
                  <a:schemeClr val="bg2"/>
                </a:solidFill>
              </a:rPr>
              <a:t> </a:t>
            </a:r>
            <a:r>
              <a:rPr lang="en-US" altLang="ja-JP" sz="1400" smtClean="0"/>
              <a:t>(CLI</a:t>
            </a:r>
            <a:r>
              <a:rPr lang="ja-JP" altLang="en-US" sz="1400" smtClean="0"/>
              <a:t>で設定可能</a:t>
            </a:r>
            <a:r>
              <a:rPr lang="en-US" altLang="ja-JP" sz="1400" smtClean="0"/>
              <a:t>)</a:t>
            </a:r>
            <a:endParaRPr lang="en-US" sz="1400" smtClean="0"/>
          </a:p>
          <a:p>
            <a:pPr>
              <a:spcBef>
                <a:spcPts val="600"/>
              </a:spcBef>
            </a:pPr>
            <a:r>
              <a:rPr lang="ja-JP" altLang="ja-JP" sz="1600"/>
              <a:t>802.</a:t>
            </a:r>
            <a:r>
              <a:rPr lang="ja-JP" altLang="ja-JP" sz="1600" smtClean="0"/>
              <a:t>11v</a:t>
            </a:r>
            <a:r>
              <a:rPr lang="ja-JP" altLang="en-US" sz="1600" smtClean="0"/>
              <a:t> </a:t>
            </a:r>
            <a:r>
              <a:rPr lang="ja-JP" altLang="ja-JP" sz="1600" smtClean="0"/>
              <a:t>クライアント</a:t>
            </a:r>
            <a:r>
              <a:rPr lang="ja-JP" altLang="en-US" sz="1600" smtClean="0"/>
              <a:t>に対して、接続時、候補者のみにマイクロセルの</a:t>
            </a:r>
            <a:r>
              <a:rPr lang="en-US" altLang="ja-JP" sz="1600" smtClean="0"/>
              <a:t>BSSID</a:t>
            </a:r>
            <a:r>
              <a:rPr lang="ja-JP" altLang="en-US" sz="1600" smtClean="0"/>
              <a:t>と一緒に</a:t>
            </a:r>
            <a:r>
              <a:rPr lang="en-US" altLang="ja-JP" sz="1600" smtClean="0"/>
              <a:t>11v</a:t>
            </a:r>
            <a:r>
              <a:rPr lang="ja-JP" altLang="en-US" sz="1600" smtClean="0"/>
              <a:t> </a:t>
            </a:r>
            <a:r>
              <a:rPr lang="en-US" altLang="ja-JP" sz="1600" smtClean="0"/>
              <a:t>BSSID</a:t>
            </a:r>
            <a:r>
              <a:rPr lang="ja-JP" altLang="en-US" sz="1600" smtClean="0"/>
              <a:t> トランジションリクエストを送信</a:t>
            </a:r>
            <a:endParaRPr lang="en-US" sz="1600" smtClean="0"/>
          </a:p>
          <a:p>
            <a:pPr>
              <a:spcBef>
                <a:spcPts val="600"/>
              </a:spcBef>
            </a:pPr>
            <a:r>
              <a:rPr lang="ja-JP" altLang="ja-JP" sz="1600" smtClean="0"/>
              <a:t>非11</a:t>
            </a:r>
            <a:r>
              <a:rPr lang="en-US" altLang="ja-JP" sz="1600" smtClean="0"/>
              <a:t>v</a:t>
            </a:r>
            <a:r>
              <a:rPr lang="ja-JP" altLang="ja-JP" sz="1600" smtClean="0"/>
              <a:t>クライアント</a:t>
            </a:r>
            <a:r>
              <a:rPr lang="ja-JP" altLang="en-US" sz="1600" smtClean="0"/>
              <a:t>に対して</a:t>
            </a:r>
            <a:r>
              <a:rPr lang="ja-JP" altLang="ja-JP" sz="1600" smtClean="0"/>
              <a:t>、</a:t>
            </a:r>
            <a:r>
              <a:rPr lang="en-US" altLang="ja-JP" sz="1600" smtClean="0"/>
              <a:t>1</a:t>
            </a:r>
            <a:r>
              <a:rPr lang="ja-JP" altLang="ja-JP" sz="1600" smtClean="0"/>
              <a:t>1</a:t>
            </a:r>
            <a:r>
              <a:rPr lang="en-US" altLang="ja-JP" sz="1600" smtClean="0"/>
              <a:t>k</a:t>
            </a:r>
            <a:r>
              <a:rPr lang="ja-JP" altLang="en-US" sz="1600" smtClean="0"/>
              <a:t>の</a:t>
            </a:r>
            <a:r>
              <a:rPr lang="ja-JP" altLang="ja-JP" sz="1600" smtClean="0"/>
              <a:t>隣接</a:t>
            </a:r>
            <a:r>
              <a:rPr lang="ja-JP" altLang="ja-JP" sz="1600"/>
              <a:t>リスト</a:t>
            </a:r>
            <a:r>
              <a:rPr lang="ja-JP" altLang="ja-JP" sz="1600" smtClean="0"/>
              <a:t>と</a:t>
            </a:r>
            <a:r>
              <a:rPr lang="ja-JP" altLang="en-US" sz="1600" smtClean="0"/>
              <a:t>接続断 </a:t>
            </a:r>
            <a:r>
              <a:rPr lang="en-US" altLang="ja-JP" sz="1600" smtClean="0"/>
              <a:t>(</a:t>
            </a:r>
            <a:r>
              <a:rPr lang="en-US" sz="1600" smtClean="0"/>
              <a:t>disassociate</a:t>
            </a:r>
            <a:r>
              <a:rPr lang="en-US" altLang="ja-JP" sz="1600" smtClean="0"/>
              <a:t>)</a:t>
            </a:r>
            <a:r>
              <a:rPr lang="ja-JP" altLang="en-US" sz="1600" smtClean="0"/>
              <a:t> を送信</a:t>
            </a:r>
            <a:endParaRPr lang="en-US" sz="1600" smtClean="0"/>
          </a:p>
        </p:txBody>
      </p:sp>
      <p:sp>
        <p:nvSpPr>
          <p:cNvPr id="2" name="Title 1"/>
          <p:cNvSpPr>
            <a:spLocks noGrp="1"/>
          </p:cNvSpPr>
          <p:nvPr>
            <p:ph type="title"/>
          </p:nvPr>
        </p:nvSpPr>
        <p:spPr/>
        <p:txBody>
          <a:bodyPr/>
          <a:lstStyle/>
          <a:p>
            <a:r>
              <a:rPr lang="ja-JP" altLang="en-US" smtClean="0"/>
              <a:t>イントラ・セル ローミング</a:t>
            </a:r>
            <a:r>
              <a:rPr lang="en-US" smtClean="0"/>
              <a:t> </a:t>
            </a:r>
            <a:br>
              <a:rPr lang="en-US" smtClean="0"/>
            </a:br>
            <a:r>
              <a:rPr lang="ja-JP" altLang="en-US" smtClean="0"/>
              <a:t>マクロ </a:t>
            </a:r>
            <a:r>
              <a:rPr lang="en-US" altLang="ja-JP" smtClean="0">
                <a:sym typeface="Wingdings" panose="05000000000000000000" pitchFamily="2" charset="2"/>
              </a:rPr>
              <a:t></a:t>
            </a:r>
            <a:r>
              <a:rPr lang="en-US" smtClean="0"/>
              <a:t> </a:t>
            </a:r>
            <a:r>
              <a:rPr lang="ja-JP" altLang="en-US" smtClean="0"/>
              <a:t>マイクロ</a:t>
            </a:r>
            <a:endParaRPr lang="en-US" dirty="0"/>
          </a:p>
        </p:txBody>
      </p:sp>
      <p:sp>
        <p:nvSpPr>
          <p:cNvPr id="5" name="Oval 4"/>
          <p:cNvSpPr/>
          <p:nvPr/>
        </p:nvSpPr>
        <p:spPr>
          <a:xfrm>
            <a:off x="5620221" y="1354229"/>
            <a:ext cx="3163033" cy="3162209"/>
          </a:xfrm>
          <a:prstGeom prst="ellipse">
            <a:avLst/>
          </a:prstGeom>
          <a:gradFill flip="none" rotWithShape="1">
            <a:gsLst>
              <a:gs pos="0">
                <a:srgbClr val="FFFF00"/>
              </a:gs>
              <a:gs pos="100000">
                <a:srgbClr val="FFFFFF"/>
              </a:gs>
              <a:gs pos="68000">
                <a:srgbClr val="4BDC46"/>
              </a:gs>
            </a:gsLst>
            <a:path path="circle">
              <a:fillToRect l="50000" t="50000" r="50000" b="50000"/>
            </a:path>
            <a:tileRect/>
          </a:gra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6" name="Oval 5"/>
          <p:cNvSpPr/>
          <p:nvPr/>
        </p:nvSpPr>
        <p:spPr>
          <a:xfrm>
            <a:off x="6299787" y="2061307"/>
            <a:ext cx="1803900" cy="1803430"/>
          </a:xfrm>
          <a:prstGeom prst="ellipse">
            <a:avLst/>
          </a:prstGeom>
          <a:gradFill flip="none" rotWithShape="1">
            <a:gsLst>
              <a:gs pos="0">
                <a:srgbClr val="FF0000"/>
              </a:gs>
              <a:gs pos="100000">
                <a:srgbClr val="FFFFFF"/>
              </a:gs>
              <a:gs pos="52000">
                <a:srgbClr val="FFFF00"/>
              </a:gs>
            </a:gsLst>
            <a:path path="circle">
              <a:fillToRect l="50000" t="50000" r="50000" b="50000"/>
            </a:path>
            <a:tileRect/>
          </a:gra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7" name="TextBox 6"/>
          <p:cNvSpPr txBox="1"/>
          <p:nvPr/>
        </p:nvSpPr>
        <p:spPr>
          <a:xfrm>
            <a:off x="6559738" y="1618024"/>
            <a:ext cx="1283999" cy="305515"/>
          </a:xfrm>
          <a:prstGeom prst="roundRect">
            <a:avLst>
              <a:gd name="adj" fmla="val 48172"/>
            </a:avLst>
          </a:prstGeom>
          <a:solidFill>
            <a:schemeClr val="bg1">
              <a:alpha val="49000"/>
            </a:schemeClr>
          </a:solidFill>
        </p:spPr>
        <p:txBody>
          <a:bodyPr wrap="none" lIns="68589" tIns="34295" rIns="68589" bIns="34295" rtlCol="0" anchor="ctr">
            <a:noAutofit/>
          </a:bodyPr>
          <a:lstStyle/>
          <a:p>
            <a:pPr algn="ctr"/>
            <a:r>
              <a:rPr lang="ja-JP" altLang="en-US" smtClean="0"/>
              <a:t>マクロ</a:t>
            </a:r>
            <a:r>
              <a:rPr lang="en-US" smtClean="0"/>
              <a:t>=</a:t>
            </a:r>
            <a:r>
              <a:rPr lang="ja-JP" altLang="en-US" smtClean="0"/>
              <a:t>大</a:t>
            </a:r>
            <a:endParaRPr lang="en-US" dirty="0"/>
          </a:p>
        </p:txBody>
      </p:sp>
      <p:sp>
        <p:nvSpPr>
          <p:cNvPr id="8" name="TextBox 7"/>
          <p:cNvSpPr txBox="1"/>
          <p:nvPr/>
        </p:nvSpPr>
        <p:spPr>
          <a:xfrm>
            <a:off x="6500411" y="2352377"/>
            <a:ext cx="1402652" cy="305515"/>
          </a:xfrm>
          <a:prstGeom prst="roundRect">
            <a:avLst>
              <a:gd name="adj" fmla="val 45547"/>
            </a:avLst>
          </a:prstGeom>
          <a:solidFill>
            <a:schemeClr val="bg1">
              <a:alpha val="49000"/>
            </a:schemeClr>
          </a:solidFill>
        </p:spPr>
        <p:txBody>
          <a:bodyPr wrap="none" lIns="68589" tIns="34295" rIns="68589" bIns="34295" rtlCol="0" anchor="ctr">
            <a:noAutofit/>
          </a:bodyPr>
          <a:lstStyle/>
          <a:p>
            <a:pPr algn="ctr"/>
            <a:r>
              <a:rPr lang="ja-JP" altLang="en-US" smtClean="0"/>
              <a:t>マイクロ</a:t>
            </a:r>
            <a:r>
              <a:rPr lang="en-US" smtClean="0"/>
              <a:t>=</a:t>
            </a:r>
            <a:r>
              <a:rPr lang="ja-JP" altLang="en-US" smtClean="0"/>
              <a:t>小</a:t>
            </a:r>
            <a:endParaRPr lang="en-US" dirty="0"/>
          </a:p>
        </p:txBody>
      </p:sp>
      <p:grpSp>
        <p:nvGrpSpPr>
          <p:cNvPr id="17" name="Group 16"/>
          <p:cNvGrpSpPr/>
          <p:nvPr/>
        </p:nvGrpSpPr>
        <p:grpSpPr>
          <a:xfrm>
            <a:off x="5689670" y="2728618"/>
            <a:ext cx="620858" cy="698072"/>
            <a:chOff x="8371579" y="3051718"/>
            <a:chExt cx="493366" cy="554868"/>
          </a:xfrm>
        </p:grpSpPr>
        <p:pic>
          <p:nvPicPr>
            <p:cNvPr id="18" name="Picture 17" descr="iphone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9076" y="3051718"/>
              <a:ext cx="185035" cy="353622"/>
            </a:xfrm>
            <a:prstGeom prst="rect">
              <a:avLst/>
            </a:prstGeom>
          </p:spPr>
        </p:pic>
        <p:sp>
          <p:nvSpPr>
            <p:cNvPr id="19" name="TextBox 18"/>
            <p:cNvSpPr txBox="1"/>
            <p:nvPr/>
          </p:nvSpPr>
          <p:spPr>
            <a:xfrm>
              <a:off x="8371579" y="3423107"/>
              <a:ext cx="493366" cy="183479"/>
            </a:xfrm>
            <a:prstGeom prst="rect">
              <a:avLst/>
            </a:prstGeom>
            <a:solidFill>
              <a:schemeClr val="bg1">
                <a:alpha val="70000"/>
              </a:schemeClr>
            </a:solidFill>
          </p:spPr>
          <p:txBody>
            <a:bodyPr wrap="none" rtlCol="0">
              <a:spAutoFit/>
            </a:bodyPr>
            <a:lstStyle/>
            <a:p>
              <a:r>
                <a:rPr lang="en-US" sz="900" dirty="0"/>
                <a:t>-51 </a:t>
              </a:r>
              <a:r>
                <a:rPr lang="en-US" sz="900" dirty="0" err="1"/>
                <a:t>dBm</a:t>
              </a:r>
              <a:endParaRPr lang="en-US" sz="900" dirty="0"/>
            </a:p>
          </p:txBody>
        </p:sp>
      </p:grpSp>
      <p:grpSp>
        <p:nvGrpSpPr>
          <p:cNvPr id="20" name="Group 19"/>
          <p:cNvGrpSpPr/>
          <p:nvPr/>
        </p:nvGrpSpPr>
        <p:grpSpPr>
          <a:xfrm>
            <a:off x="6531543" y="2866388"/>
            <a:ext cx="620858" cy="717425"/>
            <a:chOff x="8358619" y="3040632"/>
            <a:chExt cx="493366" cy="570251"/>
          </a:xfrm>
        </p:grpSpPr>
        <p:pic>
          <p:nvPicPr>
            <p:cNvPr id="21" name="Picture 20" descr="iphone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0340" y="3040632"/>
              <a:ext cx="185035" cy="353622"/>
            </a:xfrm>
            <a:prstGeom prst="rect">
              <a:avLst/>
            </a:prstGeom>
          </p:spPr>
        </p:pic>
        <p:sp>
          <p:nvSpPr>
            <p:cNvPr id="22" name="TextBox 21"/>
            <p:cNvSpPr txBox="1"/>
            <p:nvPr/>
          </p:nvSpPr>
          <p:spPr>
            <a:xfrm>
              <a:off x="8358619" y="3427404"/>
              <a:ext cx="493366" cy="183479"/>
            </a:xfrm>
            <a:prstGeom prst="rect">
              <a:avLst/>
            </a:prstGeom>
            <a:solidFill>
              <a:schemeClr val="bg1">
                <a:alpha val="70000"/>
              </a:schemeClr>
            </a:solidFill>
          </p:spPr>
          <p:txBody>
            <a:bodyPr wrap="none" rtlCol="0">
              <a:spAutoFit/>
            </a:bodyPr>
            <a:lstStyle/>
            <a:p>
              <a:r>
                <a:rPr lang="en-US" sz="900" dirty="0"/>
                <a:t>-51 </a:t>
              </a:r>
              <a:r>
                <a:rPr lang="en-US" sz="900" dirty="0" err="1"/>
                <a:t>dBm</a:t>
              </a:r>
              <a:endParaRPr lang="en-US" sz="900" dirty="0"/>
            </a:p>
          </p:txBody>
        </p:sp>
      </p:grpSp>
      <p:cxnSp>
        <p:nvCxnSpPr>
          <p:cNvPr id="23" name="Straight Arrow Connector 22"/>
          <p:cNvCxnSpPr>
            <a:stCxn id="18" idx="3"/>
            <a:endCxn id="21" idx="1"/>
          </p:cNvCxnSpPr>
          <p:nvPr/>
        </p:nvCxnSpPr>
        <p:spPr>
          <a:xfrm>
            <a:off x="5994875" y="2951062"/>
            <a:ext cx="752763" cy="1377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正方形/長方形 26"/>
          <p:cNvSpPr/>
          <p:nvPr/>
        </p:nvSpPr>
        <p:spPr>
          <a:xfrm>
            <a:off x="369602" y="4250176"/>
            <a:ext cx="5508848" cy="553998"/>
          </a:xfrm>
          <a:prstGeom prst="rect">
            <a:avLst/>
          </a:prstGeom>
        </p:spPr>
        <p:txBody>
          <a:bodyPr wrap="square">
            <a:spAutoFit/>
          </a:bodyPr>
          <a:lstStyle/>
          <a:p>
            <a:r>
              <a:rPr lang="en-US" altLang="ja-JP" sz="1000" b="1" smtClean="0"/>
              <a:t>IEEE 802.11k</a:t>
            </a:r>
            <a:r>
              <a:rPr lang="ja-JP" altLang="en-US" sz="1000" b="1" smtClean="0"/>
              <a:t> </a:t>
            </a:r>
            <a:r>
              <a:rPr lang="en-US" altLang="ja-JP" sz="1000" smtClean="0"/>
              <a:t>:</a:t>
            </a:r>
            <a:r>
              <a:rPr lang="ja-JP" altLang="en-US" sz="1000" smtClean="0"/>
              <a:t> 無線機器に</a:t>
            </a:r>
            <a:r>
              <a:rPr lang="ja-JP" altLang="en-US" sz="1000"/>
              <a:t>よって作られる無線周波数環境の測定</a:t>
            </a:r>
            <a:r>
              <a:rPr lang="ja-JP" altLang="en-US" sz="1000" smtClean="0"/>
              <a:t>情報や情報の交換方法の規定</a:t>
            </a:r>
            <a:endParaRPr lang="en-US" altLang="ja-JP" sz="1000" smtClean="0"/>
          </a:p>
          <a:p>
            <a:r>
              <a:rPr lang="en-US" altLang="ja-JP" sz="1000" b="1" smtClean="0"/>
              <a:t>IEEE 802.11v</a:t>
            </a:r>
            <a:r>
              <a:rPr lang="ja-JP" altLang="en-US" sz="1000" b="1" smtClean="0"/>
              <a:t> </a:t>
            </a:r>
            <a:r>
              <a:rPr lang="en-US" altLang="ja-JP" sz="1000" smtClean="0"/>
              <a:t>:</a:t>
            </a:r>
            <a:r>
              <a:rPr lang="ja-JP" altLang="en-US" sz="1000" smtClean="0"/>
              <a:t> </a:t>
            </a:r>
            <a:r>
              <a:rPr lang="en-US" altLang="ja-JP" sz="1000" smtClean="0"/>
              <a:t>802.11k</a:t>
            </a:r>
            <a:r>
              <a:rPr lang="ja-JP" altLang="en-US" sz="1000"/>
              <a:t>で規定される測定情報を無線環境の管理に利用する</a:t>
            </a:r>
            <a:r>
              <a:rPr lang="ja-JP" altLang="en-US" sz="1000" smtClean="0"/>
              <a:t>方法の規定</a:t>
            </a:r>
            <a:endParaRPr lang="en-US" altLang="ja-JP" sz="1000" smtClean="0"/>
          </a:p>
          <a:p>
            <a:pPr marL="801688"/>
            <a:r>
              <a:rPr lang="ja-JP" altLang="en-US" sz="1000" smtClean="0"/>
              <a:t>  無線</a:t>
            </a:r>
            <a:r>
              <a:rPr lang="en-US" altLang="ja-JP" sz="1000"/>
              <a:t>LAN</a:t>
            </a:r>
            <a:r>
              <a:rPr lang="ja-JP" altLang="en-US" sz="1000"/>
              <a:t>の信頼性、スループット、サービス品 質の</a:t>
            </a:r>
            <a:r>
              <a:rPr lang="ja-JP" altLang="en-US" sz="1000" smtClean="0"/>
              <a:t>向上</a:t>
            </a:r>
            <a:endParaRPr lang="ja-JP" altLang="en-US" sz="1000"/>
          </a:p>
        </p:txBody>
      </p:sp>
      <p:sp>
        <p:nvSpPr>
          <p:cNvPr id="25" name="TextBox 6"/>
          <p:cNvSpPr txBox="1"/>
          <p:nvPr/>
        </p:nvSpPr>
        <p:spPr>
          <a:xfrm>
            <a:off x="6943738" y="328133"/>
            <a:ext cx="690758" cy="369332"/>
          </a:xfrm>
          <a:prstGeom prst="rect">
            <a:avLst/>
          </a:prstGeom>
          <a:noFill/>
        </p:spPr>
        <p:txBody>
          <a:bodyPr wrap="square" rtlCol="0">
            <a:spAutoFit/>
          </a:bodyPr>
          <a:lstStyle/>
          <a:p>
            <a:pPr algn="ctr"/>
            <a:r>
              <a:rPr lang="en-US" sz="900" b="1" dirty="0">
                <a:solidFill>
                  <a:schemeClr val="bg2"/>
                </a:solidFill>
              </a:rPr>
              <a:t>5GHz</a:t>
            </a:r>
          </a:p>
          <a:p>
            <a:pPr algn="ctr"/>
            <a:r>
              <a:rPr lang="ja-JP" altLang="en-US" sz="900" b="1" smtClean="0">
                <a:solidFill>
                  <a:schemeClr val="bg2"/>
                </a:solidFill>
              </a:rPr>
              <a:t>サービス</a:t>
            </a:r>
            <a:endParaRPr lang="en-US" sz="900" b="1" dirty="0">
              <a:solidFill>
                <a:schemeClr val="bg2"/>
              </a:solidFill>
            </a:endParaRPr>
          </a:p>
        </p:txBody>
      </p:sp>
      <p:sp>
        <p:nvSpPr>
          <p:cNvPr id="26" name="TextBox 6"/>
          <p:cNvSpPr txBox="1"/>
          <p:nvPr/>
        </p:nvSpPr>
        <p:spPr>
          <a:xfrm>
            <a:off x="8005354" y="328133"/>
            <a:ext cx="659810" cy="369332"/>
          </a:xfrm>
          <a:prstGeom prst="rect">
            <a:avLst/>
          </a:prstGeom>
          <a:noFill/>
        </p:spPr>
        <p:txBody>
          <a:bodyPr wrap="square" rtlCol="0" anchor="ctr">
            <a:spAutoFit/>
          </a:bodyPr>
          <a:lstStyle/>
          <a:p>
            <a:pPr algn="ctr"/>
            <a:r>
              <a:rPr lang="en-US" altLang="ja-JP" sz="900" b="1" smtClean="0">
                <a:solidFill>
                  <a:schemeClr val="bg2"/>
                </a:solidFill>
              </a:rPr>
              <a:t>5GHz</a:t>
            </a:r>
          </a:p>
          <a:p>
            <a:pPr algn="ctr"/>
            <a:r>
              <a:rPr lang="ja-JP" altLang="en-US" sz="900" b="1" smtClean="0">
                <a:solidFill>
                  <a:schemeClr val="bg2"/>
                </a:solidFill>
              </a:rPr>
              <a:t>サービス</a:t>
            </a:r>
            <a:endParaRPr lang="en-US" altLang="ja-JP" sz="900" b="1" dirty="0">
              <a:solidFill>
                <a:schemeClr val="bg2"/>
              </a:solidFill>
            </a:endParaRPr>
          </a:p>
        </p:txBody>
      </p:sp>
      <p:grpSp>
        <p:nvGrpSpPr>
          <p:cNvPr id="28" name="グループ化 27"/>
          <p:cNvGrpSpPr>
            <a:grpSpLocks noChangeAspect="1"/>
          </p:cNvGrpSpPr>
          <p:nvPr/>
        </p:nvGrpSpPr>
        <p:grpSpPr>
          <a:xfrm>
            <a:off x="7453021" y="99995"/>
            <a:ext cx="737565" cy="543457"/>
            <a:chOff x="1172986" y="3996092"/>
            <a:chExt cx="814402" cy="600072"/>
          </a:xfrm>
        </p:grpSpPr>
        <p:grpSp>
          <p:nvGrpSpPr>
            <p:cNvPr id="29" name="グループ化 28"/>
            <p:cNvGrpSpPr/>
            <p:nvPr/>
          </p:nvGrpSpPr>
          <p:grpSpPr>
            <a:xfrm>
              <a:off x="1172986" y="3996092"/>
              <a:ext cx="814402" cy="248109"/>
              <a:chOff x="1172986" y="3996092"/>
              <a:chExt cx="814402" cy="248109"/>
            </a:xfrm>
          </p:grpSpPr>
          <p:grpSp>
            <p:nvGrpSpPr>
              <p:cNvPr id="31" name="Group 124"/>
              <p:cNvGrpSpPr>
                <a:grpSpLocks noChangeAspect="1"/>
              </p:cNvGrpSpPr>
              <p:nvPr/>
            </p:nvGrpSpPr>
            <p:grpSpPr>
              <a:xfrm>
                <a:off x="1172986" y="3996092"/>
                <a:ext cx="310464" cy="248109"/>
                <a:chOff x="6122447" y="4263293"/>
                <a:chExt cx="593078" cy="473962"/>
              </a:xfrm>
              <a:solidFill>
                <a:schemeClr val="tx1"/>
              </a:solidFill>
            </p:grpSpPr>
            <p:sp>
              <p:nvSpPr>
                <p:cNvPr id="36"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124"/>
              <p:cNvGrpSpPr>
                <a:grpSpLocks noChangeAspect="1"/>
              </p:cNvGrpSpPr>
              <p:nvPr/>
            </p:nvGrpSpPr>
            <p:grpSpPr>
              <a:xfrm>
                <a:off x="1676924" y="3996092"/>
                <a:ext cx="310464" cy="248109"/>
                <a:chOff x="6122447" y="4263293"/>
                <a:chExt cx="593078" cy="473962"/>
              </a:xfrm>
              <a:solidFill>
                <a:schemeClr val="tx1"/>
              </a:solidFill>
            </p:grpSpPr>
            <p:sp>
              <p:nvSpPr>
                <p:cNvPr id="33"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0" name="フリーフォーム 29"/>
            <p:cNvSpPr>
              <a:spLocks noChangeAspect="1"/>
            </p:cNvSpPr>
            <p:nvPr/>
          </p:nvSpPr>
          <p:spPr>
            <a:xfrm>
              <a:off x="1380352" y="4196494"/>
              <a:ext cx="399670" cy="39967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Tree>
    <p:extLst>
      <p:ext uri="{BB962C8B-B14F-4D97-AF65-F5344CB8AC3E}">
        <p14:creationId xmlns:p14="http://schemas.microsoft.com/office/powerpoint/2010/main" val="24779763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23"/>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4"/>
          <p:cNvSpPr/>
          <p:nvPr/>
        </p:nvSpPr>
        <p:spPr>
          <a:xfrm>
            <a:off x="5620221" y="1354229"/>
            <a:ext cx="3163033" cy="3162209"/>
          </a:xfrm>
          <a:prstGeom prst="ellipse">
            <a:avLst/>
          </a:prstGeom>
          <a:gradFill flip="none" rotWithShape="1">
            <a:gsLst>
              <a:gs pos="0">
                <a:srgbClr val="FFFF00"/>
              </a:gs>
              <a:gs pos="100000">
                <a:srgbClr val="FFFFFF"/>
              </a:gs>
              <a:gs pos="68000">
                <a:srgbClr val="4BDC46"/>
              </a:gs>
            </a:gsLst>
            <a:path path="circle">
              <a:fillToRect l="50000" t="50000" r="50000" b="50000"/>
            </a:path>
            <a:tileRect/>
          </a:gra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31" name="Oval 5"/>
          <p:cNvSpPr/>
          <p:nvPr/>
        </p:nvSpPr>
        <p:spPr>
          <a:xfrm>
            <a:off x="6299787" y="2061307"/>
            <a:ext cx="1803900" cy="1803430"/>
          </a:xfrm>
          <a:prstGeom prst="ellipse">
            <a:avLst/>
          </a:prstGeom>
          <a:gradFill flip="none" rotWithShape="1">
            <a:gsLst>
              <a:gs pos="0">
                <a:srgbClr val="FF0000"/>
              </a:gs>
              <a:gs pos="100000">
                <a:srgbClr val="FFFFFF"/>
              </a:gs>
              <a:gs pos="52000">
                <a:srgbClr val="FFFF00"/>
              </a:gs>
            </a:gsLst>
            <a:path path="circle">
              <a:fillToRect l="50000" t="50000" r="50000" b="50000"/>
            </a:path>
            <a:tileRect/>
          </a:gra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32" name="TextBox 6"/>
          <p:cNvSpPr txBox="1"/>
          <p:nvPr/>
        </p:nvSpPr>
        <p:spPr>
          <a:xfrm>
            <a:off x="6559738" y="1618024"/>
            <a:ext cx="1283999" cy="305515"/>
          </a:xfrm>
          <a:prstGeom prst="roundRect">
            <a:avLst>
              <a:gd name="adj" fmla="val 48172"/>
            </a:avLst>
          </a:prstGeom>
          <a:solidFill>
            <a:schemeClr val="bg1">
              <a:alpha val="49000"/>
            </a:schemeClr>
          </a:solidFill>
        </p:spPr>
        <p:txBody>
          <a:bodyPr wrap="none" lIns="68589" tIns="34295" rIns="68589" bIns="34295" rtlCol="0" anchor="ctr">
            <a:noAutofit/>
          </a:bodyPr>
          <a:lstStyle/>
          <a:p>
            <a:pPr algn="ctr"/>
            <a:r>
              <a:rPr lang="ja-JP" altLang="en-US" smtClean="0"/>
              <a:t>マクロ</a:t>
            </a:r>
            <a:r>
              <a:rPr lang="en-US" smtClean="0"/>
              <a:t>=</a:t>
            </a:r>
            <a:r>
              <a:rPr lang="ja-JP" altLang="en-US" smtClean="0"/>
              <a:t>大</a:t>
            </a:r>
            <a:endParaRPr lang="en-US" dirty="0"/>
          </a:p>
        </p:txBody>
      </p:sp>
      <p:sp>
        <p:nvSpPr>
          <p:cNvPr id="33" name="TextBox 7"/>
          <p:cNvSpPr txBox="1"/>
          <p:nvPr/>
        </p:nvSpPr>
        <p:spPr>
          <a:xfrm>
            <a:off x="6500411" y="2352377"/>
            <a:ext cx="1402652" cy="305515"/>
          </a:xfrm>
          <a:prstGeom prst="roundRect">
            <a:avLst>
              <a:gd name="adj" fmla="val 45547"/>
            </a:avLst>
          </a:prstGeom>
          <a:solidFill>
            <a:schemeClr val="bg1">
              <a:alpha val="49000"/>
            </a:schemeClr>
          </a:solidFill>
        </p:spPr>
        <p:txBody>
          <a:bodyPr wrap="none" lIns="68589" tIns="34295" rIns="68589" bIns="34295" rtlCol="0" anchor="ctr">
            <a:noAutofit/>
          </a:bodyPr>
          <a:lstStyle/>
          <a:p>
            <a:pPr algn="ctr"/>
            <a:r>
              <a:rPr lang="ja-JP" altLang="en-US" smtClean="0"/>
              <a:t>マイクロ</a:t>
            </a:r>
            <a:r>
              <a:rPr lang="en-US" smtClean="0"/>
              <a:t>=</a:t>
            </a:r>
            <a:r>
              <a:rPr lang="ja-JP" altLang="en-US" smtClean="0"/>
              <a:t>小</a:t>
            </a:r>
            <a:endParaRPr lang="en-US" dirty="0"/>
          </a:p>
        </p:txBody>
      </p:sp>
      <p:sp>
        <p:nvSpPr>
          <p:cNvPr id="3" name="Content Placeholder 2"/>
          <p:cNvSpPr>
            <a:spLocks noGrp="1"/>
          </p:cNvSpPr>
          <p:nvPr>
            <p:ph type="body" sz="quarter" idx="10"/>
          </p:nvPr>
        </p:nvSpPr>
        <p:spPr>
          <a:xfrm>
            <a:off x="462301" y="1347788"/>
            <a:ext cx="5216872" cy="3168210"/>
          </a:xfrm>
        </p:spPr>
        <p:txBody>
          <a:bodyPr/>
          <a:lstStyle/>
          <a:p>
            <a:pPr>
              <a:spcBef>
                <a:spcPts val="600"/>
              </a:spcBef>
            </a:pPr>
            <a:r>
              <a:rPr lang="ja-JP" altLang="en-US" sz="1600" smtClean="0"/>
              <a:t>最初</a:t>
            </a:r>
            <a:r>
              <a:rPr lang="ja-JP" altLang="en-US" sz="1600"/>
              <a:t>にクライアント</a:t>
            </a:r>
            <a:r>
              <a:rPr lang="ja-JP" altLang="en-US" sz="1600" smtClean="0"/>
              <a:t>が</a:t>
            </a:r>
            <a:r>
              <a:rPr lang="ja-JP" altLang="ja-JP" sz="1600" smtClean="0"/>
              <a:t>マイクロセル</a:t>
            </a:r>
            <a:r>
              <a:rPr lang="ja-JP" altLang="en-US" sz="1600" smtClean="0"/>
              <a:t>に接続した場合</a:t>
            </a:r>
            <a:r>
              <a:rPr lang="ja-JP" altLang="en-US" sz="1600"/>
              <a:t>、可能性は低いが</a:t>
            </a:r>
            <a:r>
              <a:rPr lang="ja-JP" altLang="en-US" sz="1600" smtClean="0"/>
              <a:t>、端末のチャネルのスキャンによってはありえる</a:t>
            </a:r>
            <a:endParaRPr lang="en-US" sz="1600" smtClean="0"/>
          </a:p>
          <a:p>
            <a:pPr>
              <a:spcBef>
                <a:spcPts val="600"/>
              </a:spcBef>
            </a:pPr>
            <a:r>
              <a:rPr lang="ja-JP" altLang="ja-JP" sz="1600" smtClean="0"/>
              <a:t>この</a:t>
            </a:r>
            <a:r>
              <a:rPr lang="ja-JP" altLang="en-US" sz="1600" smtClean="0"/>
              <a:t>時、</a:t>
            </a:r>
            <a:r>
              <a:rPr lang="en-US" altLang="ja-JP" sz="1600" smtClean="0"/>
              <a:t>AP</a:t>
            </a:r>
            <a:r>
              <a:rPr lang="ja-JP" altLang="en-US" sz="1600" smtClean="0"/>
              <a:t>上でマイクロセルの閾値 </a:t>
            </a:r>
            <a:r>
              <a:rPr lang="ja-JP" altLang="ja-JP" sz="1600" smtClean="0"/>
              <a:t>-65 dBm</a:t>
            </a:r>
            <a:r>
              <a:rPr lang="ja-JP" altLang="en-US" sz="1600" smtClean="0"/>
              <a:t>以下</a:t>
            </a:r>
            <a:r>
              <a:rPr lang="ja-JP" altLang="ja-JP" sz="1600" smtClean="0"/>
              <a:t>のRSSI</a:t>
            </a:r>
            <a:r>
              <a:rPr lang="ja-JP" altLang="en-US" sz="1600" smtClean="0"/>
              <a:t>である</a:t>
            </a:r>
            <a:r>
              <a:rPr lang="ja-JP" altLang="ja-JP" sz="1600" smtClean="0"/>
              <a:t>クライアント</a:t>
            </a:r>
            <a:r>
              <a:rPr lang="ja-JP" altLang="ja-JP" sz="1600"/>
              <a:t>は、</a:t>
            </a:r>
            <a:r>
              <a:rPr lang="ja-JP" altLang="ja-JP" sz="1600" smtClean="0"/>
              <a:t>マクロセル</a:t>
            </a:r>
            <a:r>
              <a:rPr lang="ja-JP" altLang="ja-JP" sz="1600"/>
              <a:t>に</a:t>
            </a:r>
            <a:r>
              <a:rPr lang="ja-JP" altLang="ja-JP" sz="1600" smtClean="0"/>
              <a:t>移動</a:t>
            </a:r>
            <a:endParaRPr lang="en-US" altLang="ja-JP" sz="1600" smtClean="0"/>
          </a:p>
          <a:p>
            <a:pPr lvl="1">
              <a:spcBef>
                <a:spcPts val="600"/>
              </a:spcBef>
            </a:pPr>
            <a:r>
              <a:rPr lang="ja-JP" altLang="en-US" sz="1400" smtClean="0"/>
              <a:t>デフォルト </a:t>
            </a:r>
            <a:r>
              <a:rPr lang="en-US" altLang="ja-JP" sz="1400" smtClean="0"/>
              <a:t>:</a:t>
            </a:r>
            <a:r>
              <a:rPr lang="ja-JP" altLang="en-US" sz="1400" smtClean="0"/>
              <a:t> </a:t>
            </a:r>
            <a:r>
              <a:rPr lang="en-US" altLang="ja-JP" sz="1400" b="1" smtClean="0">
                <a:solidFill>
                  <a:schemeClr val="bg2"/>
                </a:solidFill>
              </a:rPr>
              <a:t>-65</a:t>
            </a:r>
            <a:r>
              <a:rPr lang="ja-JP" altLang="en-US" sz="1400" b="1" smtClean="0">
                <a:solidFill>
                  <a:schemeClr val="bg2"/>
                </a:solidFill>
              </a:rPr>
              <a:t> </a:t>
            </a:r>
            <a:r>
              <a:rPr lang="en-US" altLang="ja-JP" sz="1400" b="1" smtClean="0">
                <a:solidFill>
                  <a:schemeClr val="bg2"/>
                </a:solidFill>
              </a:rPr>
              <a:t>dBm</a:t>
            </a:r>
            <a:r>
              <a:rPr lang="ja-JP" altLang="en-US" sz="1400" b="1" smtClean="0">
                <a:solidFill>
                  <a:schemeClr val="bg2"/>
                </a:solidFill>
              </a:rPr>
              <a:t> </a:t>
            </a:r>
            <a:r>
              <a:rPr lang="en-US" altLang="ja-JP" sz="1400" smtClean="0"/>
              <a:t>(CLI</a:t>
            </a:r>
            <a:r>
              <a:rPr lang="ja-JP" altLang="en-US" sz="1400" smtClean="0"/>
              <a:t>で設定可能</a:t>
            </a:r>
            <a:r>
              <a:rPr lang="en-US" altLang="ja-JP" sz="1400" smtClean="0"/>
              <a:t>)</a:t>
            </a:r>
            <a:endParaRPr lang="en-US" sz="1400" smtClean="0"/>
          </a:p>
          <a:p>
            <a:pPr>
              <a:spcBef>
                <a:spcPts val="600"/>
              </a:spcBef>
            </a:pPr>
            <a:r>
              <a:rPr lang="ja-JP" altLang="ja-JP" sz="1600"/>
              <a:t>802.11v</a:t>
            </a:r>
            <a:r>
              <a:rPr lang="ja-JP" altLang="en-US" sz="1600"/>
              <a:t> </a:t>
            </a:r>
            <a:r>
              <a:rPr lang="ja-JP" altLang="ja-JP" sz="1600"/>
              <a:t>クライアント</a:t>
            </a:r>
            <a:r>
              <a:rPr lang="ja-JP" altLang="en-US" sz="1600"/>
              <a:t>に対して、接続時、候補者のみ</a:t>
            </a:r>
            <a:r>
              <a:rPr lang="ja-JP" altLang="en-US" sz="1600" smtClean="0"/>
              <a:t>にマクロセル</a:t>
            </a:r>
            <a:r>
              <a:rPr lang="ja-JP" altLang="en-US" sz="1600"/>
              <a:t>の</a:t>
            </a:r>
            <a:r>
              <a:rPr lang="en-US" altLang="ja-JP" sz="1600"/>
              <a:t>BSSID</a:t>
            </a:r>
            <a:r>
              <a:rPr lang="ja-JP" altLang="en-US" sz="1600"/>
              <a:t>と一緒に</a:t>
            </a:r>
            <a:r>
              <a:rPr lang="en-US" altLang="ja-JP" sz="1600"/>
              <a:t>11v</a:t>
            </a:r>
            <a:r>
              <a:rPr lang="ja-JP" altLang="en-US" sz="1600"/>
              <a:t> </a:t>
            </a:r>
            <a:r>
              <a:rPr lang="en-US" altLang="ja-JP" sz="1600"/>
              <a:t>BSSID</a:t>
            </a:r>
            <a:r>
              <a:rPr lang="ja-JP" altLang="en-US" sz="1600"/>
              <a:t> トランジションリクエストを送信</a:t>
            </a:r>
            <a:endParaRPr lang="en-US" altLang="ja-JP" sz="1600"/>
          </a:p>
          <a:p>
            <a:pPr>
              <a:spcBef>
                <a:spcPts val="600"/>
              </a:spcBef>
            </a:pPr>
            <a:r>
              <a:rPr lang="ja-JP" altLang="ja-JP" sz="1600"/>
              <a:t>非11</a:t>
            </a:r>
            <a:r>
              <a:rPr lang="en-US" altLang="ja-JP" sz="1600"/>
              <a:t>v</a:t>
            </a:r>
            <a:r>
              <a:rPr lang="ja-JP" altLang="ja-JP" sz="1600"/>
              <a:t>クライアント</a:t>
            </a:r>
            <a:r>
              <a:rPr lang="ja-JP" altLang="en-US" sz="1600"/>
              <a:t>に対して</a:t>
            </a:r>
            <a:r>
              <a:rPr lang="ja-JP" altLang="ja-JP" sz="1600"/>
              <a:t>、</a:t>
            </a:r>
            <a:r>
              <a:rPr lang="en-US" altLang="ja-JP" sz="1600"/>
              <a:t>1</a:t>
            </a:r>
            <a:r>
              <a:rPr lang="ja-JP" altLang="ja-JP" sz="1600"/>
              <a:t>1</a:t>
            </a:r>
            <a:r>
              <a:rPr lang="en-US" altLang="ja-JP" sz="1600"/>
              <a:t>k</a:t>
            </a:r>
            <a:r>
              <a:rPr lang="ja-JP" altLang="en-US" sz="1600"/>
              <a:t>の</a:t>
            </a:r>
            <a:r>
              <a:rPr lang="ja-JP" altLang="ja-JP" sz="1600"/>
              <a:t>隣接リストと</a:t>
            </a:r>
            <a:r>
              <a:rPr lang="ja-JP" altLang="en-US" sz="1600"/>
              <a:t>接続断 </a:t>
            </a:r>
            <a:r>
              <a:rPr lang="en-US" altLang="ja-JP" sz="1600"/>
              <a:t>(disassociate)</a:t>
            </a:r>
            <a:r>
              <a:rPr lang="ja-JP" altLang="en-US" sz="1600"/>
              <a:t> を</a:t>
            </a:r>
            <a:r>
              <a:rPr lang="ja-JP" altLang="en-US" sz="1600" smtClean="0"/>
              <a:t>送信</a:t>
            </a:r>
            <a:endParaRPr lang="en-US" altLang="ja-JP" sz="1600"/>
          </a:p>
        </p:txBody>
      </p:sp>
      <p:sp>
        <p:nvSpPr>
          <p:cNvPr id="2" name="Title 1"/>
          <p:cNvSpPr>
            <a:spLocks noGrp="1"/>
          </p:cNvSpPr>
          <p:nvPr>
            <p:ph type="title"/>
          </p:nvPr>
        </p:nvSpPr>
        <p:spPr/>
        <p:txBody>
          <a:bodyPr/>
          <a:lstStyle/>
          <a:p>
            <a:r>
              <a:rPr lang="ja-JP" altLang="en-US" smtClean="0"/>
              <a:t>イントラ・セル ローミング</a:t>
            </a:r>
            <a:r>
              <a:rPr lang="en-US" smtClean="0"/>
              <a:t/>
            </a:r>
            <a:br>
              <a:rPr lang="en-US" smtClean="0"/>
            </a:br>
            <a:r>
              <a:rPr lang="ja-JP" altLang="en-US" smtClean="0"/>
              <a:t>マイクロ</a:t>
            </a:r>
            <a:r>
              <a:rPr lang="en-US" altLang="ja-JP" smtClean="0">
                <a:sym typeface="Wingdings" panose="05000000000000000000" pitchFamily="2" charset="2"/>
              </a:rPr>
              <a:t></a:t>
            </a:r>
            <a:r>
              <a:rPr lang="en-US" smtClean="0"/>
              <a:t> </a:t>
            </a:r>
            <a:r>
              <a:rPr lang="ja-JP" altLang="en-US" smtClean="0"/>
              <a:t>マクロ</a:t>
            </a:r>
            <a:endParaRPr lang="en-US" dirty="0"/>
          </a:p>
        </p:txBody>
      </p:sp>
      <p:cxnSp>
        <p:nvCxnSpPr>
          <p:cNvPr id="20" name="Straight Arrow Connector 19"/>
          <p:cNvCxnSpPr/>
          <p:nvPr/>
        </p:nvCxnSpPr>
        <p:spPr>
          <a:xfrm flipH="1">
            <a:off x="6183794" y="2980688"/>
            <a:ext cx="403092" cy="91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6426258" y="2795658"/>
            <a:ext cx="620858" cy="737861"/>
            <a:chOff x="8292774" y="3051718"/>
            <a:chExt cx="493366" cy="586495"/>
          </a:xfrm>
        </p:grpSpPr>
        <p:pic>
          <p:nvPicPr>
            <p:cNvPr id="25" name="Picture 24" descr="iphone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9076" y="3051718"/>
              <a:ext cx="185035" cy="353622"/>
            </a:xfrm>
            <a:prstGeom prst="rect">
              <a:avLst/>
            </a:prstGeom>
          </p:spPr>
        </p:pic>
        <p:sp>
          <p:nvSpPr>
            <p:cNvPr id="26" name="TextBox 25"/>
            <p:cNvSpPr txBox="1"/>
            <p:nvPr/>
          </p:nvSpPr>
          <p:spPr>
            <a:xfrm>
              <a:off x="8292774" y="3454734"/>
              <a:ext cx="493366" cy="183479"/>
            </a:xfrm>
            <a:prstGeom prst="rect">
              <a:avLst/>
            </a:prstGeom>
            <a:solidFill>
              <a:schemeClr val="bg1">
                <a:alpha val="70000"/>
              </a:schemeClr>
            </a:solidFill>
          </p:spPr>
          <p:txBody>
            <a:bodyPr wrap="none" rtlCol="0">
              <a:spAutoFit/>
            </a:bodyPr>
            <a:lstStyle/>
            <a:p>
              <a:r>
                <a:rPr lang="en-US" sz="900" dirty="0"/>
                <a:t>-65 </a:t>
              </a:r>
              <a:r>
                <a:rPr lang="en-US" sz="900" dirty="0" err="1"/>
                <a:t>dBm</a:t>
              </a:r>
              <a:endParaRPr lang="en-US" sz="900" dirty="0"/>
            </a:p>
          </p:txBody>
        </p:sp>
      </p:grpSp>
      <p:grpSp>
        <p:nvGrpSpPr>
          <p:cNvPr id="27" name="Group 26"/>
          <p:cNvGrpSpPr/>
          <p:nvPr/>
        </p:nvGrpSpPr>
        <p:grpSpPr>
          <a:xfrm>
            <a:off x="5776053" y="2800065"/>
            <a:ext cx="620858" cy="733456"/>
            <a:chOff x="8274910" y="3051718"/>
            <a:chExt cx="493366" cy="582993"/>
          </a:xfrm>
        </p:grpSpPr>
        <p:pic>
          <p:nvPicPr>
            <p:cNvPr id="28" name="Picture 27" descr="iphone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9076" y="3051718"/>
              <a:ext cx="185035" cy="353622"/>
            </a:xfrm>
            <a:prstGeom prst="rect">
              <a:avLst/>
            </a:prstGeom>
          </p:spPr>
        </p:pic>
        <p:sp>
          <p:nvSpPr>
            <p:cNvPr id="29" name="TextBox 28"/>
            <p:cNvSpPr txBox="1"/>
            <p:nvPr/>
          </p:nvSpPr>
          <p:spPr>
            <a:xfrm>
              <a:off x="8274910" y="3451232"/>
              <a:ext cx="493366" cy="183479"/>
            </a:xfrm>
            <a:prstGeom prst="rect">
              <a:avLst/>
            </a:prstGeom>
            <a:solidFill>
              <a:schemeClr val="bg1">
                <a:alpha val="70000"/>
              </a:schemeClr>
            </a:solidFill>
          </p:spPr>
          <p:txBody>
            <a:bodyPr wrap="none" rtlCol="0">
              <a:spAutoFit/>
            </a:bodyPr>
            <a:lstStyle/>
            <a:p>
              <a:r>
                <a:rPr lang="en-US" sz="900" dirty="0"/>
                <a:t>-65 </a:t>
              </a:r>
              <a:r>
                <a:rPr lang="en-US" sz="900" dirty="0" err="1"/>
                <a:t>dBm</a:t>
              </a:r>
              <a:endParaRPr lang="en-US" sz="900" dirty="0"/>
            </a:p>
          </p:txBody>
        </p:sp>
      </p:grpSp>
      <p:sp>
        <p:nvSpPr>
          <p:cNvPr id="23" name="TextBox 6"/>
          <p:cNvSpPr txBox="1"/>
          <p:nvPr/>
        </p:nvSpPr>
        <p:spPr>
          <a:xfrm>
            <a:off x="6943738" y="328133"/>
            <a:ext cx="690758" cy="369332"/>
          </a:xfrm>
          <a:prstGeom prst="rect">
            <a:avLst/>
          </a:prstGeom>
          <a:noFill/>
        </p:spPr>
        <p:txBody>
          <a:bodyPr wrap="square" rtlCol="0">
            <a:spAutoFit/>
          </a:bodyPr>
          <a:lstStyle/>
          <a:p>
            <a:pPr algn="ctr"/>
            <a:r>
              <a:rPr lang="en-US" sz="900" b="1" dirty="0">
                <a:solidFill>
                  <a:schemeClr val="bg2"/>
                </a:solidFill>
              </a:rPr>
              <a:t>5GHz</a:t>
            </a:r>
          </a:p>
          <a:p>
            <a:pPr algn="ctr"/>
            <a:r>
              <a:rPr lang="ja-JP" altLang="en-US" sz="900" b="1" smtClean="0">
                <a:solidFill>
                  <a:schemeClr val="bg2"/>
                </a:solidFill>
              </a:rPr>
              <a:t>サービス</a:t>
            </a:r>
            <a:endParaRPr lang="en-US" sz="900" b="1" dirty="0">
              <a:solidFill>
                <a:schemeClr val="bg2"/>
              </a:solidFill>
            </a:endParaRPr>
          </a:p>
        </p:txBody>
      </p:sp>
      <p:sp>
        <p:nvSpPr>
          <p:cNvPr id="34" name="TextBox 6"/>
          <p:cNvSpPr txBox="1"/>
          <p:nvPr/>
        </p:nvSpPr>
        <p:spPr>
          <a:xfrm>
            <a:off x="8005354" y="328133"/>
            <a:ext cx="659810" cy="369332"/>
          </a:xfrm>
          <a:prstGeom prst="rect">
            <a:avLst/>
          </a:prstGeom>
          <a:noFill/>
        </p:spPr>
        <p:txBody>
          <a:bodyPr wrap="square" rtlCol="0" anchor="ctr">
            <a:spAutoFit/>
          </a:bodyPr>
          <a:lstStyle/>
          <a:p>
            <a:pPr algn="ctr"/>
            <a:r>
              <a:rPr lang="en-US" altLang="ja-JP" sz="900" b="1" smtClean="0">
                <a:solidFill>
                  <a:schemeClr val="bg2"/>
                </a:solidFill>
              </a:rPr>
              <a:t>5GHz</a:t>
            </a:r>
          </a:p>
          <a:p>
            <a:pPr algn="ctr"/>
            <a:r>
              <a:rPr lang="ja-JP" altLang="en-US" sz="900" b="1" smtClean="0">
                <a:solidFill>
                  <a:schemeClr val="bg2"/>
                </a:solidFill>
              </a:rPr>
              <a:t>サービス</a:t>
            </a:r>
            <a:endParaRPr lang="en-US" altLang="ja-JP" sz="900" b="1" dirty="0">
              <a:solidFill>
                <a:schemeClr val="bg2"/>
              </a:solidFill>
            </a:endParaRPr>
          </a:p>
        </p:txBody>
      </p:sp>
      <p:grpSp>
        <p:nvGrpSpPr>
          <p:cNvPr id="35" name="グループ化 34"/>
          <p:cNvGrpSpPr>
            <a:grpSpLocks noChangeAspect="1"/>
          </p:cNvGrpSpPr>
          <p:nvPr/>
        </p:nvGrpSpPr>
        <p:grpSpPr>
          <a:xfrm>
            <a:off x="7453021" y="99995"/>
            <a:ext cx="737565" cy="543457"/>
            <a:chOff x="1172986" y="3996092"/>
            <a:chExt cx="814402" cy="600072"/>
          </a:xfrm>
        </p:grpSpPr>
        <p:grpSp>
          <p:nvGrpSpPr>
            <p:cNvPr id="36" name="グループ化 35"/>
            <p:cNvGrpSpPr/>
            <p:nvPr/>
          </p:nvGrpSpPr>
          <p:grpSpPr>
            <a:xfrm>
              <a:off x="1172986" y="3996092"/>
              <a:ext cx="814402" cy="248109"/>
              <a:chOff x="1172986" y="3996092"/>
              <a:chExt cx="814402" cy="248109"/>
            </a:xfrm>
          </p:grpSpPr>
          <p:grpSp>
            <p:nvGrpSpPr>
              <p:cNvPr id="38" name="Group 124"/>
              <p:cNvGrpSpPr>
                <a:grpSpLocks noChangeAspect="1"/>
              </p:cNvGrpSpPr>
              <p:nvPr/>
            </p:nvGrpSpPr>
            <p:grpSpPr>
              <a:xfrm>
                <a:off x="1172986" y="3996092"/>
                <a:ext cx="310464" cy="248109"/>
                <a:chOff x="6122447" y="4263293"/>
                <a:chExt cx="593078" cy="473962"/>
              </a:xfrm>
              <a:solidFill>
                <a:schemeClr val="tx1"/>
              </a:solidFill>
            </p:grpSpPr>
            <p:sp>
              <p:nvSpPr>
                <p:cNvPr id="43"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124"/>
              <p:cNvGrpSpPr>
                <a:grpSpLocks noChangeAspect="1"/>
              </p:cNvGrpSpPr>
              <p:nvPr/>
            </p:nvGrpSpPr>
            <p:grpSpPr>
              <a:xfrm>
                <a:off x="1676924" y="3996092"/>
                <a:ext cx="310464" cy="248109"/>
                <a:chOff x="6122447" y="4263293"/>
                <a:chExt cx="593078" cy="473962"/>
              </a:xfrm>
              <a:solidFill>
                <a:schemeClr val="tx1"/>
              </a:solidFill>
            </p:grpSpPr>
            <p:sp>
              <p:nvSpPr>
                <p:cNvPr id="40"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7" name="フリーフォーム 36"/>
            <p:cNvSpPr>
              <a:spLocks noChangeAspect="1"/>
            </p:cNvSpPr>
            <p:nvPr/>
          </p:nvSpPr>
          <p:spPr>
            <a:xfrm>
              <a:off x="1380352" y="4196494"/>
              <a:ext cx="399670" cy="39967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Tree>
    <p:extLst>
      <p:ext uri="{BB962C8B-B14F-4D97-AF65-F5344CB8AC3E}">
        <p14:creationId xmlns:p14="http://schemas.microsoft.com/office/powerpoint/2010/main" val="17111114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1" presetClass="exit" presetSubtype="0" fill="hold" nodeType="with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ja-JP" altLang="en-US" smtClean="0"/>
              <a:t>設定方法と確認方法</a:t>
            </a:r>
            <a:endParaRPr lang="en-US" dirty="0"/>
          </a:p>
        </p:txBody>
      </p:sp>
      <p:sp>
        <p:nvSpPr>
          <p:cNvPr id="4" name="Freeform 65"/>
          <p:cNvSpPr>
            <a:spLocks noChangeAspect="1" noEditPoints="1"/>
          </p:cNvSpPr>
          <p:nvPr/>
        </p:nvSpPr>
        <p:spPr bwMode="auto">
          <a:xfrm>
            <a:off x="6719202" y="1540366"/>
            <a:ext cx="1859287" cy="1693788"/>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476"/>
            <a:endParaRPr lang="en-US" sz="2400" dirty="0">
              <a:solidFill>
                <a:srgbClr val="FFFFFF"/>
              </a:solidFill>
              <a:latin typeface="Arial"/>
            </a:endParaRPr>
          </a:p>
        </p:txBody>
      </p:sp>
    </p:spTree>
    <p:extLst>
      <p:ext uri="{BB962C8B-B14F-4D97-AF65-F5344CB8AC3E}">
        <p14:creationId xmlns:p14="http://schemas.microsoft.com/office/powerpoint/2010/main" val="426440096"/>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ja-JP" sz="1800" smtClean="0"/>
              <a:t>2.4GHz</a:t>
            </a:r>
            <a:r>
              <a:rPr lang="ja-JP" altLang="en-US" sz="1800" smtClean="0"/>
              <a:t>のカバレッジが</a:t>
            </a:r>
            <a:r>
              <a:rPr lang="ja-JP" altLang="en-US" sz="1800"/>
              <a:t>対象</a:t>
            </a:r>
            <a:endParaRPr lang="en-US" altLang="ja-JP" sz="1800"/>
          </a:p>
          <a:p>
            <a:r>
              <a:rPr lang="en-US" altLang="ja-JP" sz="1800" smtClean="0"/>
              <a:t>FRA</a:t>
            </a:r>
            <a:r>
              <a:rPr lang="ja-JP" altLang="en-US" sz="1800" smtClean="0"/>
              <a:t>は、同じ</a:t>
            </a:r>
            <a:r>
              <a:rPr lang="en-US" altLang="ja-JP" sz="1800" smtClean="0"/>
              <a:t>AP</a:t>
            </a:r>
            <a:r>
              <a:rPr lang="ja-JP" altLang="en-US" sz="1800" smtClean="0"/>
              <a:t>グループの</a:t>
            </a:r>
            <a:r>
              <a:rPr lang="en-US" altLang="ja-JP" sz="1800" smtClean="0"/>
              <a:t>AP</a:t>
            </a:r>
            <a:r>
              <a:rPr lang="ja-JP" altLang="en-US" sz="1800" smtClean="0"/>
              <a:t>に対してのみ実行</a:t>
            </a:r>
            <a:endParaRPr lang="en-US" sz="1800" smtClean="0"/>
          </a:p>
          <a:p>
            <a:r>
              <a:rPr lang="en-US" altLang="ja-JP" sz="1800" smtClean="0"/>
              <a:t>FRA</a:t>
            </a:r>
            <a:r>
              <a:rPr lang="ja-JP" altLang="en-US" sz="1800" smtClean="0"/>
              <a:t> は </a:t>
            </a:r>
            <a:r>
              <a:rPr lang="en-US" altLang="ja-JP" sz="1800" smtClean="0"/>
              <a:t>2D</a:t>
            </a:r>
            <a:r>
              <a:rPr lang="ja-JP" altLang="en-US" sz="1800" smtClean="0"/>
              <a:t> </a:t>
            </a:r>
            <a:r>
              <a:rPr lang="en-US" altLang="ja-JP" sz="1800" smtClean="0"/>
              <a:t>(</a:t>
            </a:r>
            <a:r>
              <a:rPr lang="ja-JP" altLang="en-US" sz="1800" smtClean="0"/>
              <a:t>平面</a:t>
            </a:r>
            <a:r>
              <a:rPr lang="en-US" altLang="ja-JP" sz="1800" smtClean="0"/>
              <a:t>)</a:t>
            </a:r>
            <a:r>
              <a:rPr lang="ja-JP" altLang="en-US" sz="1800" smtClean="0"/>
              <a:t> しか考慮できないため、複数の階には考慮が必要</a:t>
            </a:r>
            <a:endParaRPr lang="en-US" altLang="ja-JP" sz="1800" smtClean="0"/>
          </a:p>
          <a:p>
            <a:r>
              <a:rPr lang="ja-JP" altLang="en-US" sz="1800" smtClean="0"/>
              <a:t>少なく</a:t>
            </a:r>
            <a:r>
              <a:rPr lang="ja-JP" altLang="en-US" sz="1800"/>
              <a:t>とも</a:t>
            </a:r>
            <a:r>
              <a:rPr lang="en-US" altLang="ja-JP" sz="1800" smtClean="0"/>
              <a:t>1</a:t>
            </a:r>
            <a:r>
              <a:rPr lang="ja-JP" altLang="en-US" sz="1800" smtClean="0"/>
              <a:t>フロアー毎に</a:t>
            </a:r>
            <a:r>
              <a:rPr lang="en-US" altLang="ja-JP" sz="1800" smtClean="0"/>
              <a:t>1</a:t>
            </a:r>
            <a:r>
              <a:rPr lang="ja-JP" altLang="en-US" sz="1800" smtClean="0"/>
              <a:t>つの</a:t>
            </a:r>
            <a:r>
              <a:rPr lang="en-US" altLang="ja-JP" sz="1800" smtClean="0"/>
              <a:t>AP</a:t>
            </a:r>
            <a:r>
              <a:rPr lang="ja-JP" altLang="en-US" sz="1800"/>
              <a:t>グループが</a:t>
            </a:r>
            <a:r>
              <a:rPr lang="ja-JP" altLang="en-US" sz="1800" smtClean="0"/>
              <a:t>推奨</a:t>
            </a:r>
            <a:endParaRPr lang="en-US" sz="1800" smtClean="0"/>
          </a:p>
          <a:p>
            <a:r>
              <a:rPr lang="en-US" altLang="ja-JP" sz="1800" smtClean="0"/>
              <a:t>RF</a:t>
            </a:r>
            <a:r>
              <a:rPr lang="ja-JP" altLang="en-US" sz="1800" smtClean="0"/>
              <a:t>プロファイルを使用</a:t>
            </a:r>
            <a:endParaRPr lang="en-US" sz="1800" smtClean="0"/>
          </a:p>
          <a:p>
            <a:endParaRPr lang="en-US" sz="1800" dirty="0"/>
          </a:p>
        </p:txBody>
      </p:sp>
      <p:sp>
        <p:nvSpPr>
          <p:cNvPr id="3" name="Title 2"/>
          <p:cNvSpPr>
            <a:spLocks noGrp="1"/>
          </p:cNvSpPr>
          <p:nvPr>
            <p:ph type="title"/>
          </p:nvPr>
        </p:nvSpPr>
        <p:spPr/>
        <p:txBody>
          <a:bodyPr/>
          <a:lstStyle/>
          <a:p>
            <a:r>
              <a:rPr lang="en-US" smtClean="0"/>
              <a:t>FRA </a:t>
            </a:r>
            <a:r>
              <a:rPr lang="en-US" altLang="ja-JP"/>
              <a:t>–</a:t>
            </a:r>
            <a:r>
              <a:rPr lang="en-US" smtClean="0"/>
              <a:t> </a:t>
            </a:r>
            <a:r>
              <a:rPr lang="ja-JP" altLang="en-US" smtClean="0"/>
              <a:t>収集する</a:t>
            </a:r>
            <a:r>
              <a:rPr lang="en-US" smtClean="0"/>
              <a:t>AP</a:t>
            </a:r>
            <a:r>
              <a:rPr lang="ja-JP" altLang="en-US" smtClean="0"/>
              <a:t>の情報</a:t>
            </a:r>
            <a:endParaRPr lang="en-US" dirty="0"/>
          </a:p>
        </p:txBody>
      </p:sp>
    </p:spTree>
    <p:extLst>
      <p:ext uri="{BB962C8B-B14F-4D97-AF65-F5344CB8AC3E}">
        <p14:creationId xmlns:p14="http://schemas.microsoft.com/office/powerpoint/2010/main" val="235491059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600"/>
              </a:spcBef>
            </a:pPr>
            <a:r>
              <a:rPr lang="ja-JP" altLang="en-US" smtClean="0"/>
              <a:t>マクロ</a:t>
            </a:r>
            <a:r>
              <a:rPr lang="en-US" smtClean="0"/>
              <a:t>/</a:t>
            </a:r>
            <a:r>
              <a:rPr lang="ja-JP" altLang="en-US" smtClean="0"/>
              <a:t>マイクロ で動作</a:t>
            </a:r>
            <a:endParaRPr lang="en-US" smtClean="0"/>
          </a:p>
          <a:p>
            <a:pPr>
              <a:spcBef>
                <a:spcPts val="600"/>
              </a:spcBef>
            </a:pPr>
            <a:r>
              <a:rPr lang="ja-JP" altLang="en-US" smtClean="0"/>
              <a:t>マクロ ラジオ</a:t>
            </a:r>
            <a:r>
              <a:rPr lang="en-US" smtClean="0"/>
              <a:t> (Slot 1)</a:t>
            </a:r>
          </a:p>
          <a:p>
            <a:pPr lvl="1">
              <a:spcBef>
                <a:spcPts val="600"/>
              </a:spcBef>
            </a:pPr>
            <a:r>
              <a:rPr lang="en-US" smtClean="0"/>
              <a:t>TX P</a:t>
            </a:r>
            <a:r>
              <a:rPr lang="en-US" altLang="ja-JP" smtClean="0"/>
              <a:t>o</a:t>
            </a:r>
            <a:r>
              <a:rPr lang="en-US" smtClean="0"/>
              <a:t>w</a:t>
            </a:r>
            <a:r>
              <a:rPr lang="en-US" altLang="ja-JP" smtClean="0"/>
              <a:t>o</a:t>
            </a:r>
            <a:r>
              <a:rPr lang="en-US" smtClean="0"/>
              <a:t>r –</a:t>
            </a:r>
            <a:r>
              <a:rPr lang="ja-JP" altLang="en-US" smtClean="0"/>
              <a:t> </a:t>
            </a:r>
            <a:r>
              <a:rPr lang="en-US" smtClean="0"/>
              <a:t>TPC/</a:t>
            </a:r>
            <a:r>
              <a:rPr lang="ja-JP" altLang="en-US" smtClean="0"/>
              <a:t>手動による調整</a:t>
            </a:r>
            <a:endParaRPr lang="en-US" smtClean="0"/>
          </a:p>
          <a:p>
            <a:pPr>
              <a:spcBef>
                <a:spcPts val="600"/>
              </a:spcBef>
            </a:pPr>
            <a:r>
              <a:rPr lang="ja-JP" altLang="en-US" smtClean="0"/>
              <a:t>マイクロ ラジオ</a:t>
            </a:r>
            <a:r>
              <a:rPr lang="en-US" smtClean="0"/>
              <a:t> (Slot 0)</a:t>
            </a:r>
          </a:p>
          <a:p>
            <a:pPr lvl="1">
              <a:spcBef>
                <a:spcPts val="600"/>
              </a:spcBef>
            </a:pPr>
            <a:r>
              <a:rPr lang="en-US" smtClean="0"/>
              <a:t>TX P</a:t>
            </a:r>
            <a:r>
              <a:rPr lang="en-US" altLang="ja-JP" smtClean="0"/>
              <a:t>o</a:t>
            </a:r>
            <a:r>
              <a:rPr lang="en-US" smtClean="0"/>
              <a:t>w</a:t>
            </a:r>
            <a:r>
              <a:rPr lang="en-US" altLang="ja-JP" smtClean="0"/>
              <a:t>o</a:t>
            </a:r>
            <a:r>
              <a:rPr lang="en-US" smtClean="0"/>
              <a:t>r – *</a:t>
            </a:r>
            <a:r>
              <a:rPr lang="en-US" altLang="ja-JP" smtClean="0"/>
              <a:t>Slot1</a:t>
            </a:r>
            <a:r>
              <a:rPr lang="ja-JP" altLang="en-US" smtClean="0"/>
              <a:t>以下の送信電力 </a:t>
            </a:r>
            <a:r>
              <a:rPr lang="en-US" altLang="ja-JP" smtClean="0"/>
              <a:t>(</a:t>
            </a:r>
            <a:r>
              <a:rPr lang="ja-JP" altLang="en-US" smtClean="0"/>
              <a:t>自動のみ</a:t>
            </a:r>
            <a:r>
              <a:rPr lang="en-US" altLang="ja-JP" smtClean="0"/>
              <a:t>)</a:t>
            </a:r>
            <a:endParaRPr lang="en-US" smtClean="0"/>
          </a:p>
          <a:p>
            <a:pPr lvl="1">
              <a:spcBef>
                <a:spcPts val="600"/>
              </a:spcBef>
            </a:pPr>
            <a:r>
              <a:rPr lang="ja-JP" altLang="en-US" smtClean="0"/>
              <a:t>チャネル</a:t>
            </a:r>
            <a:r>
              <a:rPr lang="en-US" altLang="ja-JP"/>
              <a:t>	 – </a:t>
            </a:r>
            <a:r>
              <a:rPr lang="ja-JP" altLang="en-US" smtClean="0"/>
              <a:t>マクロラジオから </a:t>
            </a:r>
            <a:r>
              <a:rPr lang="en-US" smtClean="0"/>
              <a:t>*100 MHz </a:t>
            </a:r>
            <a:r>
              <a:rPr lang="ja-JP" altLang="en-US" smtClean="0"/>
              <a:t>離す必要がある</a:t>
            </a:r>
            <a:endParaRPr lang="en-US" smtClean="0"/>
          </a:p>
          <a:p>
            <a:pPr>
              <a:spcBef>
                <a:spcPts val="600"/>
              </a:spcBef>
            </a:pPr>
            <a:r>
              <a:rPr lang="ja-JP" altLang="en-US" smtClean="0"/>
              <a:t>マクロアンテナからマイクロアンテナへの移行または復帰は、</a:t>
            </a:r>
            <a:r>
              <a:rPr lang="en-US" altLang="ja-JP" smtClean="0"/>
              <a:t>FRA</a:t>
            </a:r>
            <a:r>
              <a:rPr lang="ja-JP" altLang="en-US" smtClean="0"/>
              <a:t>が管理</a:t>
            </a:r>
            <a:endParaRPr lang="en-US" altLang="ja-JP" smtClean="0"/>
          </a:p>
          <a:p>
            <a:pPr>
              <a:spcBef>
                <a:spcPts val="600"/>
              </a:spcBef>
            </a:pPr>
            <a:r>
              <a:rPr lang="ja-JP" altLang="en-US" smtClean="0"/>
              <a:t>両ラジオに</a:t>
            </a:r>
            <a:r>
              <a:rPr lang="ja-JP" altLang="ja-JP" smtClean="0"/>
              <a:t>同じAPグループおよびRFプロファイル</a:t>
            </a:r>
            <a:r>
              <a:rPr lang="ja-JP" altLang="en-US" smtClean="0"/>
              <a:t>を</a:t>
            </a:r>
            <a:r>
              <a:rPr lang="ja-JP" altLang="ja-JP" smtClean="0"/>
              <a:t>適用</a:t>
            </a:r>
            <a:endParaRPr lang="en-US" smtClean="0"/>
          </a:p>
          <a:p>
            <a:pPr lvl="1">
              <a:spcBef>
                <a:spcPts val="600"/>
              </a:spcBef>
            </a:pPr>
            <a:r>
              <a:rPr lang="ja-JP" altLang="en-US" smtClean="0"/>
              <a:t>マクロ、マイクロは</a:t>
            </a:r>
            <a:r>
              <a:rPr lang="ja-JP" altLang="ja-JP" smtClean="0"/>
              <a:t>同じSSID</a:t>
            </a:r>
            <a:r>
              <a:rPr lang="ja-JP" altLang="en-US" smtClean="0"/>
              <a:t>を送出</a:t>
            </a:r>
            <a:endParaRPr lang="en-US" altLang="ja-JP" smtClean="0"/>
          </a:p>
        </p:txBody>
      </p:sp>
      <p:sp>
        <p:nvSpPr>
          <p:cNvPr id="3" name="Title 2"/>
          <p:cNvSpPr>
            <a:spLocks noGrp="1"/>
          </p:cNvSpPr>
          <p:nvPr>
            <p:ph type="title"/>
          </p:nvPr>
        </p:nvSpPr>
        <p:spPr/>
        <p:txBody>
          <a:bodyPr/>
          <a:lstStyle/>
          <a:p>
            <a:r>
              <a:rPr lang="en-US" smtClean="0"/>
              <a:t>2800i/3800i  </a:t>
            </a:r>
            <a:r>
              <a:rPr lang="ja-JP" altLang="en-US" smtClean="0"/>
              <a:t>実装のルール</a:t>
            </a:r>
            <a:endParaRPr lang="en-US" dirty="0"/>
          </a:p>
        </p:txBody>
      </p:sp>
      <p:sp>
        <p:nvSpPr>
          <p:cNvPr id="5" name="TextBox 4"/>
          <p:cNvSpPr txBox="1"/>
          <p:nvPr/>
        </p:nvSpPr>
        <p:spPr>
          <a:xfrm>
            <a:off x="7074159" y="1295537"/>
            <a:ext cx="1745991" cy="338554"/>
          </a:xfrm>
          <a:prstGeom prst="rect">
            <a:avLst/>
          </a:prstGeom>
          <a:noFill/>
        </p:spPr>
        <p:txBody>
          <a:bodyPr wrap="none" rtlCol="0">
            <a:spAutoFit/>
          </a:bodyPr>
          <a:lstStyle/>
          <a:p>
            <a:r>
              <a:rPr lang="en-US" sz="1600" smtClean="0"/>
              <a:t>* </a:t>
            </a:r>
            <a:r>
              <a:rPr lang="ja-JP" altLang="en-US" sz="1600" smtClean="0"/>
              <a:t>ソフトによる強制</a:t>
            </a:r>
            <a:endParaRPr lang="en-US" sz="1050" dirty="0"/>
          </a:p>
        </p:txBody>
      </p:sp>
      <p:sp>
        <p:nvSpPr>
          <p:cNvPr id="4" name="正方形/長方形 3"/>
          <p:cNvSpPr/>
          <p:nvPr/>
        </p:nvSpPr>
        <p:spPr>
          <a:xfrm>
            <a:off x="431800" y="947678"/>
            <a:ext cx="4331635" cy="400110"/>
          </a:xfrm>
          <a:prstGeom prst="rect">
            <a:avLst/>
          </a:prstGeom>
        </p:spPr>
        <p:txBody>
          <a:bodyPr wrap="none">
            <a:spAutoFit/>
          </a:bodyPr>
          <a:lstStyle/>
          <a:p>
            <a:pPr marL="57136" indent="0">
              <a:spcBef>
                <a:spcPts val="600"/>
              </a:spcBef>
              <a:buNone/>
            </a:pPr>
            <a:r>
              <a:rPr lang="ja-JP" altLang="en-US" sz="2000">
                <a:solidFill>
                  <a:schemeClr val="bg2"/>
                </a:solidFill>
              </a:rPr>
              <a:t>デュアル</a:t>
            </a:r>
            <a:r>
              <a:rPr lang="en-US" altLang="ja-JP" sz="2000">
                <a:solidFill>
                  <a:schemeClr val="bg2"/>
                </a:solidFill>
              </a:rPr>
              <a:t> 5 GHz Role </a:t>
            </a:r>
            <a:r>
              <a:rPr lang="ja-JP" altLang="en-US" sz="2000">
                <a:solidFill>
                  <a:schemeClr val="bg2"/>
                </a:solidFill>
              </a:rPr>
              <a:t>を選択した場合</a:t>
            </a:r>
            <a:endParaRPr lang="en-US" altLang="ja-JP" sz="2000">
              <a:solidFill>
                <a:schemeClr val="bg2"/>
              </a:solidFill>
            </a:endParaRPr>
          </a:p>
        </p:txBody>
      </p:sp>
    </p:spTree>
    <p:extLst>
      <p:ext uri="{BB962C8B-B14F-4D97-AF65-F5344CB8AC3E}">
        <p14:creationId xmlns:p14="http://schemas.microsoft.com/office/powerpoint/2010/main" val="1816585927"/>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1801" y="1351269"/>
            <a:ext cx="8388349" cy="940308"/>
          </a:xfrm>
          <a:prstGeom prst="rect">
            <a:avLst/>
          </a:prstGeom>
          <a:ln w="9525">
            <a:solidFill>
              <a:schemeClr val="tx1"/>
            </a:solidFill>
          </a:ln>
        </p:spPr>
      </p:pic>
      <p:sp>
        <p:nvSpPr>
          <p:cNvPr id="3" name="Title 2"/>
          <p:cNvSpPr>
            <a:spLocks noGrp="1"/>
          </p:cNvSpPr>
          <p:nvPr>
            <p:ph type="title"/>
          </p:nvPr>
        </p:nvSpPr>
        <p:spPr/>
        <p:txBody>
          <a:bodyPr/>
          <a:lstStyle/>
          <a:p>
            <a:r>
              <a:rPr lang="ja-JP" altLang="en-US" smtClean="0"/>
              <a:t>自動</a:t>
            </a:r>
            <a:r>
              <a:rPr lang="en-US" altLang="ja-JP" smtClean="0"/>
              <a:t>Radio Role Assignment </a:t>
            </a:r>
            <a:endParaRPr lang="en-US" dirty="0"/>
          </a:p>
        </p:txBody>
      </p:sp>
      <p:sp>
        <p:nvSpPr>
          <p:cNvPr id="7" name="テキスト ボックス 6"/>
          <p:cNvSpPr txBox="1"/>
          <p:nvPr/>
        </p:nvSpPr>
        <p:spPr>
          <a:xfrm>
            <a:off x="431800" y="977645"/>
            <a:ext cx="6206615" cy="369332"/>
          </a:xfrm>
          <a:prstGeom prst="rect">
            <a:avLst/>
          </a:prstGeom>
          <a:noFill/>
        </p:spPr>
        <p:txBody>
          <a:bodyPr wrap="square" rtlCol="0">
            <a:spAutoFit/>
          </a:bodyPr>
          <a:lstStyle/>
          <a:p>
            <a:r>
              <a:rPr kumimoji="1" lang="en-US" altLang="ja-JP" smtClean="0"/>
              <a:t>Wireless &gt;</a:t>
            </a:r>
            <a:r>
              <a:rPr kumimoji="1" lang="ja-JP" altLang="en-US" smtClean="0"/>
              <a:t> </a:t>
            </a:r>
            <a:r>
              <a:rPr kumimoji="1" lang="en-US" altLang="ja-JP" smtClean="0"/>
              <a:t>Access</a:t>
            </a:r>
            <a:r>
              <a:rPr kumimoji="1" lang="ja-JP" altLang="en-US" smtClean="0"/>
              <a:t> </a:t>
            </a:r>
            <a:r>
              <a:rPr kumimoji="1" lang="en-US" altLang="ja-JP" smtClean="0"/>
              <a:t>Points</a:t>
            </a:r>
            <a:r>
              <a:rPr kumimoji="1" lang="ja-JP" altLang="en-US" smtClean="0"/>
              <a:t> </a:t>
            </a:r>
            <a:r>
              <a:rPr kumimoji="1" lang="en-US" altLang="ja-JP" smtClean="0"/>
              <a:t>&gt;</a:t>
            </a:r>
            <a:r>
              <a:rPr kumimoji="1" lang="ja-JP" altLang="en-US" smtClean="0"/>
              <a:t> </a:t>
            </a:r>
            <a:r>
              <a:rPr kumimoji="1" lang="en-US" altLang="ja-JP" smtClean="0"/>
              <a:t>Radios</a:t>
            </a:r>
            <a:r>
              <a:rPr kumimoji="1" lang="ja-JP" altLang="en-US" smtClean="0"/>
              <a:t> </a:t>
            </a:r>
            <a:r>
              <a:rPr kumimoji="1" lang="en-US" altLang="ja-JP" smtClean="0"/>
              <a:t>&gt; Dual-Band Radios</a:t>
            </a:r>
            <a:endParaRPr kumimoji="1" lang="ja-JP" altLang="en-US"/>
          </a:p>
        </p:txBody>
      </p:sp>
      <p:sp>
        <p:nvSpPr>
          <p:cNvPr id="12" name="テキスト ボックス 11"/>
          <p:cNvSpPr txBox="1"/>
          <p:nvPr/>
        </p:nvSpPr>
        <p:spPr>
          <a:xfrm>
            <a:off x="3308930" y="3724212"/>
            <a:ext cx="1749349" cy="738664"/>
          </a:xfrm>
          <a:prstGeom prst="rect">
            <a:avLst/>
          </a:prstGeom>
          <a:noFill/>
          <a:ln w="12700">
            <a:noFill/>
          </a:ln>
        </p:spPr>
        <p:txBody>
          <a:bodyPr wrap="square" rtlCol="0">
            <a:spAutoFit/>
          </a:bodyPr>
          <a:lstStyle/>
          <a:p>
            <a:r>
              <a:rPr kumimoji="1" lang="en-US" altLang="ja-JP" sz="1400" b="1" smtClean="0"/>
              <a:t>Radio</a:t>
            </a:r>
            <a:r>
              <a:rPr kumimoji="1" lang="ja-JP" altLang="en-US" sz="1400" b="1" smtClean="0"/>
              <a:t> </a:t>
            </a:r>
            <a:r>
              <a:rPr kumimoji="1" lang="en-US" altLang="ja-JP" sz="1400" b="1" smtClean="0"/>
              <a:t>Role</a:t>
            </a:r>
            <a:r>
              <a:rPr kumimoji="1" lang="ja-JP" altLang="en-US" sz="1400" b="1" smtClean="0"/>
              <a:t> </a:t>
            </a:r>
            <a:r>
              <a:rPr kumimoji="1" lang="en-US" altLang="ja-JP" sz="1400" smtClean="0"/>
              <a:t>(</a:t>
            </a:r>
            <a:r>
              <a:rPr kumimoji="1" lang="en-US" altLang="ja-JP" sz="1400" smtClean="0">
                <a:solidFill>
                  <a:schemeClr val="bg2"/>
                </a:solidFill>
              </a:rPr>
              <a:t>NEW</a:t>
            </a:r>
            <a:r>
              <a:rPr kumimoji="1" lang="en-US" altLang="ja-JP" sz="1400" smtClean="0"/>
              <a:t>)</a:t>
            </a:r>
          </a:p>
          <a:p>
            <a:r>
              <a:rPr kumimoji="1" lang="ja-JP" altLang="en-US" sz="1400" smtClean="0"/>
              <a:t>現在の設定された</a:t>
            </a:r>
            <a:endParaRPr kumimoji="1" lang="en-US" altLang="ja-JP" sz="1400" smtClean="0"/>
          </a:p>
          <a:p>
            <a:r>
              <a:rPr kumimoji="1" lang="en-US" altLang="ja-JP" sz="1400" smtClean="0"/>
              <a:t>Role</a:t>
            </a:r>
            <a:r>
              <a:rPr kumimoji="1" lang="ja-JP" altLang="en-US" sz="1400" smtClean="0"/>
              <a:t>を表示</a:t>
            </a:r>
            <a:endParaRPr kumimoji="1" lang="ja-JP" altLang="en-US" sz="1400"/>
          </a:p>
        </p:txBody>
      </p:sp>
      <p:sp>
        <p:nvSpPr>
          <p:cNvPr id="13" name="テキスト ボックス 12"/>
          <p:cNvSpPr txBox="1"/>
          <p:nvPr/>
        </p:nvSpPr>
        <p:spPr>
          <a:xfrm>
            <a:off x="5338310" y="3724211"/>
            <a:ext cx="1485184" cy="523220"/>
          </a:xfrm>
          <a:prstGeom prst="rect">
            <a:avLst/>
          </a:prstGeom>
          <a:noFill/>
          <a:ln w="12700">
            <a:noFill/>
          </a:ln>
        </p:spPr>
        <p:txBody>
          <a:bodyPr wrap="square" rtlCol="0">
            <a:spAutoFit/>
          </a:bodyPr>
          <a:lstStyle/>
          <a:p>
            <a:r>
              <a:rPr kumimoji="1" lang="en-US" altLang="ja-JP" sz="1400" b="1" smtClean="0"/>
              <a:t>Power</a:t>
            </a:r>
            <a:r>
              <a:rPr kumimoji="1" lang="ja-JP" altLang="en-US" sz="1400" b="1" smtClean="0"/>
              <a:t> </a:t>
            </a:r>
            <a:r>
              <a:rPr kumimoji="1" lang="en-US" altLang="ja-JP" sz="1400" b="1" smtClean="0"/>
              <a:t>Level</a:t>
            </a:r>
          </a:p>
          <a:p>
            <a:r>
              <a:rPr kumimoji="1" lang="ja-JP" altLang="en-US" sz="1400" smtClean="0"/>
              <a:t>現在の電波強度</a:t>
            </a:r>
            <a:endParaRPr kumimoji="1" lang="ja-JP" altLang="en-US" sz="1400"/>
          </a:p>
        </p:txBody>
      </p:sp>
      <p:pic>
        <p:nvPicPr>
          <p:cNvPr id="15" name="図 14"/>
          <p:cNvPicPr>
            <a:picLocks noChangeAspect="1"/>
          </p:cNvPicPr>
          <p:nvPr/>
        </p:nvPicPr>
        <p:blipFill rotWithShape="1">
          <a:blip r:embed="rId3" cstate="email">
            <a:extLst>
              <a:ext uri="{28A0092B-C50C-407E-A947-70E740481C1C}">
                <a14:useLocalDpi xmlns:a14="http://schemas.microsoft.com/office/drawing/2010/main"/>
              </a:ext>
            </a:extLst>
          </a:blip>
          <a:srcRect l="54488" t="34798" r="18767" b="8194"/>
          <a:stretch/>
        </p:blipFill>
        <p:spPr>
          <a:xfrm>
            <a:off x="1690090" y="2657708"/>
            <a:ext cx="855617" cy="771059"/>
          </a:xfrm>
          <a:prstGeom prst="rect">
            <a:avLst/>
          </a:prstGeom>
          <a:ln w="12700">
            <a:solidFill>
              <a:schemeClr val="accent1"/>
            </a:solidFill>
          </a:ln>
        </p:spPr>
      </p:pic>
      <p:sp>
        <p:nvSpPr>
          <p:cNvPr id="11" name="テキスト ボックス 10"/>
          <p:cNvSpPr txBox="1"/>
          <p:nvPr/>
        </p:nvSpPr>
        <p:spPr>
          <a:xfrm>
            <a:off x="1505874" y="3724212"/>
            <a:ext cx="1253442" cy="738664"/>
          </a:xfrm>
          <a:prstGeom prst="rect">
            <a:avLst/>
          </a:prstGeom>
          <a:noFill/>
          <a:ln w="12700">
            <a:noFill/>
          </a:ln>
        </p:spPr>
        <p:txBody>
          <a:bodyPr wrap="square" rtlCol="0">
            <a:spAutoFit/>
          </a:bodyPr>
          <a:lstStyle/>
          <a:p>
            <a:r>
              <a:rPr kumimoji="1" lang="en-US" altLang="ja-JP" sz="1400" b="1" smtClean="0"/>
              <a:t>Channel</a:t>
            </a:r>
          </a:p>
          <a:p>
            <a:r>
              <a:rPr kumimoji="1" lang="ja-JP" altLang="en-US" sz="1400" smtClean="0"/>
              <a:t>現在の</a:t>
            </a:r>
            <a:endParaRPr kumimoji="1" lang="en-US" altLang="ja-JP" sz="1400" smtClean="0"/>
          </a:p>
          <a:p>
            <a:r>
              <a:rPr kumimoji="1" lang="ja-JP" altLang="en-US" sz="1400" smtClean="0"/>
              <a:t>動作チャネル</a:t>
            </a:r>
            <a:endParaRPr kumimoji="1" lang="ja-JP" altLang="en-US" sz="1400"/>
          </a:p>
        </p:txBody>
      </p:sp>
      <p:sp>
        <p:nvSpPr>
          <p:cNvPr id="2" name="正方形/長方形 1"/>
          <p:cNvSpPr/>
          <p:nvPr/>
        </p:nvSpPr>
        <p:spPr>
          <a:xfrm>
            <a:off x="4696097" y="1821423"/>
            <a:ext cx="365760" cy="418012"/>
          </a:xfrm>
          <a:prstGeom prst="rect">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cxnSp>
        <p:nvCxnSpPr>
          <p:cNvPr id="16" name="直線コネクタ 15"/>
          <p:cNvCxnSpPr>
            <a:stCxn id="15" idx="0"/>
            <a:endCxn id="2" idx="2"/>
          </p:cNvCxnSpPr>
          <p:nvPr/>
        </p:nvCxnSpPr>
        <p:spPr>
          <a:xfrm flipV="1">
            <a:off x="2117899" y="2239435"/>
            <a:ext cx="2761078" cy="418273"/>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6638415" y="1836783"/>
            <a:ext cx="578813" cy="418012"/>
          </a:xfrm>
          <a:prstGeom prst="rect">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29" name="グループ化 28"/>
          <p:cNvGrpSpPr>
            <a:grpSpLocks noChangeAspect="1"/>
          </p:cNvGrpSpPr>
          <p:nvPr/>
        </p:nvGrpSpPr>
        <p:grpSpPr>
          <a:xfrm>
            <a:off x="3588054" y="2657708"/>
            <a:ext cx="1026265" cy="977343"/>
            <a:chOff x="3445368" y="3128553"/>
            <a:chExt cx="1026265" cy="977343"/>
          </a:xfrm>
        </p:grpSpPr>
        <p:grpSp>
          <p:nvGrpSpPr>
            <p:cNvPr id="24" name="グループ化 23"/>
            <p:cNvGrpSpPr>
              <a:grpSpLocks noChangeAspect="1"/>
            </p:cNvGrpSpPr>
            <p:nvPr/>
          </p:nvGrpSpPr>
          <p:grpSpPr>
            <a:xfrm>
              <a:off x="3445368" y="3128553"/>
              <a:ext cx="1026265" cy="977343"/>
              <a:chOff x="5470525" y="2103649"/>
              <a:chExt cx="1026265" cy="977343"/>
            </a:xfrm>
          </p:grpSpPr>
          <p:pic>
            <p:nvPicPr>
              <p:cNvPr id="25" name="図 2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70525" y="2103649"/>
                <a:ext cx="1026265" cy="977343"/>
              </a:xfrm>
              <a:prstGeom prst="rect">
                <a:avLst/>
              </a:prstGeom>
            </p:spPr>
          </p:pic>
          <p:pic>
            <p:nvPicPr>
              <p:cNvPr id="26" name="図 25"/>
              <p:cNvPicPr>
                <a:picLocks noChangeAspect="1"/>
              </p:cNvPicPr>
              <p:nvPr/>
            </p:nvPicPr>
            <p:blipFill rotWithShape="1">
              <a:blip r:embed="rId5" cstate="email">
                <a:extLst>
                  <a:ext uri="{28A0092B-C50C-407E-A947-70E740481C1C}">
                    <a14:useLocalDpi xmlns:a14="http://schemas.microsoft.com/office/drawing/2010/main"/>
                  </a:ext>
                </a:extLst>
              </a:blip>
              <a:srcRect b="19858"/>
              <a:stretch/>
            </p:blipFill>
            <p:spPr>
              <a:xfrm>
                <a:off x="5470525" y="2576728"/>
                <a:ext cx="1025527" cy="458260"/>
              </a:xfrm>
              <a:prstGeom prst="rect">
                <a:avLst/>
              </a:prstGeom>
              <a:ln w="12700">
                <a:noFill/>
              </a:ln>
            </p:spPr>
          </p:pic>
        </p:grpSp>
        <p:sp>
          <p:nvSpPr>
            <p:cNvPr id="27" name="正方形/長方形 26"/>
            <p:cNvSpPr/>
            <p:nvPr/>
          </p:nvSpPr>
          <p:spPr>
            <a:xfrm>
              <a:off x="3461981" y="3128553"/>
              <a:ext cx="1009652" cy="931339"/>
            </a:xfrm>
            <a:prstGeom prst="rect">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
        <p:nvSpPr>
          <p:cNvPr id="31" name="正方形/長方形 30"/>
          <p:cNvSpPr/>
          <p:nvPr/>
        </p:nvSpPr>
        <p:spPr>
          <a:xfrm>
            <a:off x="7280535" y="1836783"/>
            <a:ext cx="459207" cy="418012"/>
          </a:xfrm>
          <a:prstGeom prst="rect">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32" name="図 3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27332" y="2657708"/>
            <a:ext cx="659674" cy="749187"/>
          </a:xfrm>
          <a:prstGeom prst="rect">
            <a:avLst/>
          </a:prstGeom>
          <a:ln w="12700">
            <a:solidFill>
              <a:schemeClr val="accent1"/>
            </a:solidFill>
          </a:ln>
        </p:spPr>
      </p:pic>
      <p:cxnSp>
        <p:nvCxnSpPr>
          <p:cNvPr id="33" name="直線コネクタ 32"/>
          <p:cNvCxnSpPr>
            <a:stCxn id="32" idx="0"/>
            <a:endCxn id="31" idx="2"/>
          </p:cNvCxnSpPr>
          <p:nvPr/>
        </p:nvCxnSpPr>
        <p:spPr>
          <a:xfrm flipV="1">
            <a:off x="6057169" y="2254795"/>
            <a:ext cx="1452970" cy="402913"/>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42" name="図 41"/>
          <p:cNvPicPr>
            <a:picLocks noChangeAspect="1"/>
          </p:cNvPicPr>
          <p:nvPr/>
        </p:nvPicPr>
        <p:blipFill rotWithShape="1">
          <a:blip r:embed="rId7" cstate="email">
            <a:extLst>
              <a:ext uri="{28A0092B-C50C-407E-A947-70E740481C1C}">
                <a14:useLocalDpi xmlns:a14="http://schemas.microsoft.com/office/drawing/2010/main"/>
              </a:ext>
            </a:extLst>
          </a:blip>
          <a:srcRect l="26176"/>
          <a:stretch/>
        </p:blipFill>
        <p:spPr>
          <a:xfrm>
            <a:off x="7350793" y="2657708"/>
            <a:ext cx="1465761" cy="1352550"/>
          </a:xfrm>
          <a:prstGeom prst="rect">
            <a:avLst/>
          </a:prstGeom>
          <a:ln w="12700">
            <a:solidFill>
              <a:schemeClr val="accent1"/>
            </a:solidFill>
          </a:ln>
        </p:spPr>
      </p:pic>
      <p:sp>
        <p:nvSpPr>
          <p:cNvPr id="43" name="正方形/長方形 42"/>
          <p:cNvSpPr/>
          <p:nvPr/>
        </p:nvSpPr>
        <p:spPr>
          <a:xfrm>
            <a:off x="8379823" y="1836783"/>
            <a:ext cx="291146" cy="418012"/>
          </a:xfrm>
          <a:prstGeom prst="rect">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cxnSp>
        <p:nvCxnSpPr>
          <p:cNvPr id="19" name="直線コネクタ 18"/>
          <p:cNvCxnSpPr>
            <a:stCxn id="25" idx="0"/>
            <a:endCxn id="17" idx="2"/>
          </p:cNvCxnSpPr>
          <p:nvPr/>
        </p:nvCxnSpPr>
        <p:spPr>
          <a:xfrm flipV="1">
            <a:off x="4101187" y="2254795"/>
            <a:ext cx="2826635" cy="402913"/>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42" idx="0"/>
            <a:endCxn id="43" idx="2"/>
          </p:cNvCxnSpPr>
          <p:nvPr/>
        </p:nvCxnSpPr>
        <p:spPr>
          <a:xfrm flipV="1">
            <a:off x="8083674" y="2254795"/>
            <a:ext cx="441722" cy="402913"/>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7350793" y="4053252"/>
            <a:ext cx="1485184" cy="307777"/>
          </a:xfrm>
          <a:prstGeom prst="rect">
            <a:avLst/>
          </a:prstGeom>
          <a:noFill/>
          <a:ln w="12700">
            <a:noFill/>
          </a:ln>
        </p:spPr>
        <p:txBody>
          <a:bodyPr wrap="square" rtlCol="0">
            <a:spAutoFit/>
          </a:bodyPr>
          <a:lstStyle/>
          <a:p>
            <a:r>
              <a:rPr kumimoji="1" lang="en-US" altLang="ja-JP" sz="1400" smtClean="0"/>
              <a:t>XOR</a:t>
            </a:r>
            <a:r>
              <a:rPr kumimoji="1" lang="ja-JP" altLang="en-US" sz="1400" smtClean="0"/>
              <a:t>の設定</a:t>
            </a:r>
            <a:endParaRPr kumimoji="1" lang="ja-JP" altLang="en-US" sz="1400"/>
          </a:p>
        </p:txBody>
      </p:sp>
    </p:spTree>
    <p:extLst>
      <p:ext uri="{BB962C8B-B14F-4D97-AF65-F5344CB8AC3E}">
        <p14:creationId xmlns:p14="http://schemas.microsoft.com/office/powerpoint/2010/main" val="3921406472"/>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a:srcRect l="12271" t="16926" r="27407" b="21208"/>
          <a:stretch/>
        </p:blipFill>
        <p:spPr>
          <a:xfrm>
            <a:off x="3777897" y="1347788"/>
            <a:ext cx="4495523" cy="2818834"/>
          </a:xfrm>
          <a:prstGeom prst="rect">
            <a:avLst/>
          </a:prstGeom>
          <a:noFill/>
          <a:ln w="12700">
            <a:solidFill>
              <a:schemeClr val="tx1"/>
            </a:solidFill>
          </a:ln>
        </p:spPr>
      </p:pic>
      <p:sp>
        <p:nvSpPr>
          <p:cNvPr id="13" name="正方形/長方形 12"/>
          <p:cNvSpPr/>
          <p:nvPr/>
        </p:nvSpPr>
        <p:spPr>
          <a:xfrm>
            <a:off x="6407331" y="1699694"/>
            <a:ext cx="1774818" cy="2349792"/>
          </a:xfrm>
          <a:prstGeom prst="rect">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7" name="図 6"/>
          <p:cNvPicPr>
            <a:picLocks noChangeAspect="1"/>
          </p:cNvPicPr>
          <p:nvPr/>
        </p:nvPicPr>
        <p:blipFill rotWithShape="1">
          <a:blip r:embed="rId3"/>
          <a:srcRect l="46918" t="24200" r="27407" b="21206"/>
          <a:stretch/>
        </p:blipFill>
        <p:spPr>
          <a:xfrm>
            <a:off x="6407331" y="1554480"/>
            <a:ext cx="2278429" cy="2961958"/>
          </a:xfrm>
          <a:prstGeom prst="rect">
            <a:avLst/>
          </a:prstGeom>
          <a:ln w="12700">
            <a:solidFill>
              <a:schemeClr val="tx1"/>
            </a:solidFill>
          </a:ln>
          <a:effectLst/>
        </p:spPr>
      </p:pic>
      <p:sp>
        <p:nvSpPr>
          <p:cNvPr id="9" name="タイトル 8"/>
          <p:cNvSpPr>
            <a:spLocks noGrp="1"/>
          </p:cNvSpPr>
          <p:nvPr>
            <p:ph type="title"/>
          </p:nvPr>
        </p:nvSpPr>
        <p:spPr/>
        <p:txBody>
          <a:bodyPr/>
          <a:lstStyle/>
          <a:p>
            <a:r>
              <a:rPr lang="en-US" altLang="ja-JP" smtClean="0"/>
              <a:t>Radio Role Assignment – Auto/Manual</a:t>
            </a:r>
            <a:endParaRPr lang="ja-JP" altLang="en-US"/>
          </a:p>
        </p:txBody>
      </p:sp>
      <p:pic>
        <p:nvPicPr>
          <p:cNvPr id="5" name="図 4"/>
          <p:cNvPicPr>
            <a:picLocks noChangeAspect="1"/>
          </p:cNvPicPr>
          <p:nvPr/>
        </p:nvPicPr>
        <p:blipFill rotWithShape="1">
          <a:blip r:embed="rId2"/>
          <a:srcRect l="46918" t="24199" r="27407" b="21208"/>
          <a:stretch/>
        </p:blipFill>
        <p:spPr>
          <a:xfrm>
            <a:off x="3947818" y="1554480"/>
            <a:ext cx="2278429" cy="2961958"/>
          </a:xfrm>
          <a:prstGeom prst="rect">
            <a:avLst/>
          </a:prstGeom>
          <a:ln w="12700">
            <a:solidFill>
              <a:schemeClr val="tx1"/>
            </a:solidFill>
          </a:ln>
          <a:effectLst/>
        </p:spPr>
      </p:pic>
      <p:sp>
        <p:nvSpPr>
          <p:cNvPr id="11" name="Text Placeholder 1"/>
          <p:cNvSpPr txBox="1">
            <a:spLocks/>
          </p:cNvSpPr>
          <p:nvPr/>
        </p:nvSpPr>
        <p:spPr>
          <a:xfrm>
            <a:off x="462301" y="1347788"/>
            <a:ext cx="3304433" cy="316821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en-US" sz="2000" smtClean="0"/>
              <a:t>AP</a:t>
            </a:r>
            <a:r>
              <a:rPr lang="ja-JP" altLang="en-US" sz="2000" smtClean="0"/>
              <a:t>毎に</a:t>
            </a:r>
            <a:r>
              <a:rPr lang="en-US" altLang="ja-JP" sz="2000" smtClean="0"/>
              <a:t>FRA</a:t>
            </a:r>
            <a:r>
              <a:rPr lang="ja-JP" altLang="en-US" sz="2000" smtClean="0"/>
              <a:t>の設定が可能</a:t>
            </a:r>
            <a:endParaRPr lang="en-US" sz="2000" smtClean="0"/>
          </a:p>
          <a:p>
            <a:r>
              <a:rPr lang="en-US" sz="2000" smtClean="0"/>
              <a:t>2800/3800 802.11a</a:t>
            </a:r>
            <a:r>
              <a:rPr lang="en-US" altLang="ja-JP" sz="2000" smtClean="0"/>
              <a:t>/</a:t>
            </a:r>
            <a:r>
              <a:rPr lang="en-US" sz="2000" smtClean="0"/>
              <a:t>b</a:t>
            </a:r>
            <a:r>
              <a:rPr lang="en-US" altLang="ja-JP" sz="2000" smtClean="0"/>
              <a:t>/</a:t>
            </a:r>
            <a:r>
              <a:rPr lang="en-US" sz="2000" smtClean="0"/>
              <a:t>g</a:t>
            </a:r>
            <a:r>
              <a:rPr lang="en-US" altLang="ja-JP" sz="2000" smtClean="0"/>
              <a:t>/</a:t>
            </a:r>
            <a:r>
              <a:rPr lang="en-US" sz="2000" smtClean="0"/>
              <a:t>n </a:t>
            </a:r>
            <a:r>
              <a:rPr lang="ja-JP" altLang="en-US" sz="2000" smtClean="0"/>
              <a:t>インタフェースの選択 </a:t>
            </a:r>
            <a:r>
              <a:rPr lang="en-US" altLang="ja-JP" sz="2000" smtClean="0"/>
              <a:t>– </a:t>
            </a:r>
            <a:r>
              <a:rPr lang="en-US" sz="2000" smtClean="0"/>
              <a:t>Configure</a:t>
            </a:r>
          </a:p>
          <a:p>
            <a:r>
              <a:rPr lang="en-US" sz="2000" smtClean="0"/>
              <a:t>Auto (default)</a:t>
            </a:r>
            <a:r>
              <a:rPr lang="en-US" altLang="ja-JP" sz="2000" smtClean="0"/>
              <a:t> :</a:t>
            </a:r>
            <a:r>
              <a:rPr lang="en-US" sz="2000" smtClean="0"/>
              <a:t> FRA</a:t>
            </a:r>
            <a:r>
              <a:rPr lang="ja-JP" altLang="en-US" sz="2000" smtClean="0"/>
              <a:t>がバンド チャネルを決定</a:t>
            </a:r>
          </a:p>
          <a:p>
            <a:r>
              <a:rPr lang="en-US" sz="2000" smtClean="0"/>
              <a:t>Manual</a:t>
            </a:r>
            <a:r>
              <a:rPr lang="en-US" altLang="ja-JP" sz="2000" smtClean="0"/>
              <a:t> : </a:t>
            </a:r>
            <a:r>
              <a:rPr lang="en-US" sz="2000" smtClean="0"/>
              <a:t>Global FRA </a:t>
            </a:r>
            <a:r>
              <a:rPr lang="ja-JP" altLang="en-US" sz="2000" smtClean="0"/>
              <a:t>の割当てからバンド チャネルを指定</a:t>
            </a:r>
            <a:endParaRPr lang="en-US" altLang="ja-JP" sz="2000" smtClean="0"/>
          </a:p>
          <a:p>
            <a:pPr marL="0" indent="0">
              <a:buNone/>
            </a:pPr>
            <a:endParaRPr lang="ja-JP" altLang="en-US" sz="2000"/>
          </a:p>
        </p:txBody>
      </p:sp>
      <p:sp>
        <p:nvSpPr>
          <p:cNvPr id="2" name="テキスト ボックス 1"/>
          <p:cNvSpPr txBox="1"/>
          <p:nvPr/>
        </p:nvSpPr>
        <p:spPr>
          <a:xfrm>
            <a:off x="431801" y="978456"/>
            <a:ext cx="7921896" cy="369332"/>
          </a:xfrm>
          <a:prstGeom prst="rect">
            <a:avLst/>
          </a:prstGeom>
          <a:noFill/>
        </p:spPr>
        <p:txBody>
          <a:bodyPr wrap="square" rtlCol="0">
            <a:spAutoFit/>
          </a:bodyPr>
          <a:lstStyle/>
          <a:p>
            <a:r>
              <a:rPr kumimoji="1" lang="en-US" altLang="ja-JP" smtClean="0"/>
              <a:t>Wireless &gt; Access Points &gt; Radios &gt; Dual-Band Radios</a:t>
            </a:r>
            <a:r>
              <a:rPr kumimoji="1" lang="ja-JP" altLang="en-US" smtClean="0"/>
              <a:t> </a:t>
            </a:r>
            <a:r>
              <a:rPr kumimoji="1" lang="en-US" altLang="ja-JP" smtClean="0"/>
              <a:t>&gt; AP</a:t>
            </a:r>
            <a:r>
              <a:rPr kumimoji="1" lang="ja-JP" altLang="en-US" smtClean="0"/>
              <a:t> </a:t>
            </a:r>
            <a:r>
              <a:rPr kumimoji="1" lang="en-US" altLang="ja-JP" smtClean="0"/>
              <a:t>&gt; Configure</a:t>
            </a:r>
            <a:endParaRPr kumimoji="1" lang="ja-JP" altLang="en-US"/>
          </a:p>
        </p:txBody>
      </p:sp>
    </p:spTree>
    <p:extLst>
      <p:ext uri="{BB962C8B-B14F-4D97-AF65-F5344CB8AC3E}">
        <p14:creationId xmlns:p14="http://schemas.microsoft.com/office/powerpoint/2010/main" val="1671636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51499" y="1347788"/>
            <a:ext cx="3168651" cy="3168651"/>
          </a:xfrm>
          <a:prstGeom prst="rect">
            <a:avLst/>
          </a:prstGeom>
          <a:ln w="12700">
            <a:solidFill>
              <a:schemeClr val="tx1"/>
            </a:solidFill>
          </a:ln>
        </p:spPr>
      </p:pic>
      <p:sp>
        <p:nvSpPr>
          <p:cNvPr id="6" name="Rectangle 5"/>
          <p:cNvSpPr/>
          <p:nvPr/>
        </p:nvSpPr>
        <p:spPr>
          <a:xfrm>
            <a:off x="6984062" y="3433132"/>
            <a:ext cx="979208" cy="27214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Text Placeholder 1"/>
          <p:cNvSpPr>
            <a:spLocks noGrp="1"/>
          </p:cNvSpPr>
          <p:nvPr>
            <p:ph type="body" sz="quarter" idx="10"/>
          </p:nvPr>
        </p:nvSpPr>
        <p:spPr>
          <a:xfrm>
            <a:off x="462301" y="1347788"/>
            <a:ext cx="5189198" cy="3168210"/>
          </a:xfrm>
        </p:spPr>
        <p:txBody>
          <a:bodyPr/>
          <a:lstStyle/>
          <a:p>
            <a:pPr marL="57136" indent="0">
              <a:buNone/>
            </a:pPr>
            <a:r>
              <a:rPr lang="ja-JP" altLang="en-US" smtClean="0">
                <a:solidFill>
                  <a:schemeClr val="bg2"/>
                </a:solidFill>
              </a:rPr>
              <a:t>チャネルを選択する場合の注意事項</a:t>
            </a:r>
            <a:r>
              <a:rPr lang="en-US" smtClean="0">
                <a:solidFill>
                  <a:schemeClr val="bg2"/>
                </a:solidFill>
              </a:rPr>
              <a:t> </a:t>
            </a:r>
          </a:p>
          <a:p>
            <a:r>
              <a:rPr lang="en-US" smtClean="0"/>
              <a:t>Slot 0 (XOR) </a:t>
            </a:r>
            <a:r>
              <a:rPr lang="ja-JP" altLang="en-US" smtClean="0"/>
              <a:t>と</a:t>
            </a:r>
            <a:r>
              <a:rPr lang="en-US" smtClean="0"/>
              <a:t> Slot 1 (5 GHz</a:t>
            </a:r>
            <a:r>
              <a:rPr lang="ja-JP" altLang="en-US" smtClean="0"/>
              <a:t>専用</a:t>
            </a:r>
            <a:r>
              <a:rPr lang="en-US" smtClean="0"/>
              <a:t>)</a:t>
            </a:r>
            <a:r>
              <a:rPr lang="ja-JP" altLang="en-US" smtClean="0"/>
              <a:t>は</a:t>
            </a:r>
            <a:endParaRPr lang="en-US" altLang="ja-JP" smtClean="0"/>
          </a:p>
          <a:p>
            <a:pPr lvl="1"/>
            <a:r>
              <a:rPr lang="en-US" altLang="ja-JP" smtClean="0"/>
              <a:t>W52</a:t>
            </a:r>
            <a:r>
              <a:rPr lang="ja-JP" altLang="en-US" smtClean="0"/>
              <a:t>、</a:t>
            </a:r>
            <a:r>
              <a:rPr lang="en-US" altLang="ja-JP" smtClean="0"/>
              <a:t>W53</a:t>
            </a:r>
            <a:r>
              <a:rPr lang="ja-JP" altLang="en-US" smtClean="0"/>
              <a:t>、</a:t>
            </a:r>
            <a:r>
              <a:rPr lang="en-US" altLang="ja-JP" smtClean="0"/>
              <a:t>W56</a:t>
            </a:r>
            <a:r>
              <a:rPr lang="ja-JP" altLang="en-US" smtClean="0"/>
              <a:t> のいづれから</a:t>
            </a:r>
            <a:r>
              <a:rPr lang="en-US" altLang="ja-JP" smtClean="0"/>
              <a:t>1</a:t>
            </a:r>
            <a:r>
              <a:rPr lang="ja-JP" altLang="en-US" smtClean="0"/>
              <a:t>つづつ選択 </a:t>
            </a:r>
            <a:r>
              <a:rPr lang="en-US" altLang="ja-JP" smtClean="0"/>
              <a:t>(</a:t>
            </a:r>
            <a:r>
              <a:rPr lang="ja-JP" altLang="en-US" smtClean="0"/>
              <a:t>同じ帯域から</a:t>
            </a:r>
            <a:r>
              <a:rPr lang="en-US" altLang="ja-JP" smtClean="0"/>
              <a:t>2</a:t>
            </a:r>
            <a:r>
              <a:rPr lang="ja-JP" altLang="en-US" smtClean="0"/>
              <a:t>つ選択することは不可</a:t>
            </a:r>
            <a:r>
              <a:rPr lang="en-US" altLang="ja-JP" smtClean="0"/>
              <a:t>)</a:t>
            </a:r>
          </a:p>
          <a:p>
            <a:pPr marL="576143" lvl="2" indent="0">
              <a:buNone/>
            </a:pPr>
            <a:r>
              <a:rPr lang="ja-JP" altLang="en-US"/>
              <a:t>例</a:t>
            </a:r>
            <a:r>
              <a:rPr lang="en-US" altLang="ja-JP"/>
              <a:t>)</a:t>
            </a:r>
            <a:r>
              <a:rPr lang="ja-JP" altLang="en-US"/>
              <a:t> </a:t>
            </a:r>
            <a:r>
              <a:rPr lang="en-US" altLang="ja-JP" smtClean="0"/>
              <a:t>36</a:t>
            </a:r>
            <a:r>
              <a:rPr lang="ja-JP" altLang="en-US" smtClean="0"/>
              <a:t> と</a:t>
            </a:r>
            <a:r>
              <a:rPr lang="ja-JP" altLang="en-US"/>
              <a:t> </a:t>
            </a:r>
            <a:r>
              <a:rPr lang="en-US" altLang="ja-JP" smtClean="0"/>
              <a:t>104</a:t>
            </a:r>
            <a:r>
              <a:rPr lang="ja-JP" altLang="en-US" smtClean="0"/>
              <a:t> は可、</a:t>
            </a:r>
            <a:r>
              <a:rPr lang="en-US" altLang="ja-JP" smtClean="0"/>
              <a:t>100</a:t>
            </a:r>
            <a:r>
              <a:rPr lang="ja-JP" altLang="en-US" smtClean="0"/>
              <a:t> </a:t>
            </a:r>
            <a:r>
              <a:rPr lang="ja-JP" altLang="en-US"/>
              <a:t>と </a:t>
            </a:r>
            <a:r>
              <a:rPr lang="en-US" altLang="ja-JP" smtClean="0"/>
              <a:t>140</a:t>
            </a:r>
            <a:r>
              <a:rPr lang="ja-JP" altLang="en-US" smtClean="0"/>
              <a:t> は不可</a:t>
            </a:r>
            <a:endParaRPr lang="en-US" altLang="ja-JP"/>
          </a:p>
          <a:p>
            <a:pPr lvl="1"/>
            <a:r>
              <a:rPr lang="en-US" altLang="ja-JP" smtClean="0"/>
              <a:t>100</a:t>
            </a:r>
            <a:r>
              <a:rPr lang="ja-JP" altLang="en-US" smtClean="0"/>
              <a:t> </a:t>
            </a:r>
            <a:r>
              <a:rPr lang="en-US" altLang="ja-JP" smtClean="0"/>
              <a:t>MHz</a:t>
            </a:r>
            <a:r>
              <a:rPr lang="ja-JP" altLang="en-US" smtClean="0"/>
              <a:t>以上離すこと</a:t>
            </a:r>
            <a:endParaRPr lang="en-US" altLang="ja-JP" smtClean="0"/>
          </a:p>
          <a:p>
            <a:pPr marL="576143" lvl="2" indent="0">
              <a:buNone/>
            </a:pPr>
            <a:r>
              <a:rPr lang="ja-JP" altLang="en-US" smtClean="0"/>
              <a:t>例</a:t>
            </a:r>
            <a:r>
              <a:rPr lang="en-US" altLang="ja-JP" smtClean="0"/>
              <a:t>)</a:t>
            </a:r>
            <a:r>
              <a:rPr lang="ja-JP" altLang="en-US" smtClean="0"/>
              <a:t> </a:t>
            </a:r>
            <a:r>
              <a:rPr lang="en-US" altLang="ja-JP" smtClean="0"/>
              <a:t>36</a:t>
            </a:r>
            <a:r>
              <a:rPr lang="ja-JP" altLang="en-US" smtClean="0"/>
              <a:t> と </a:t>
            </a:r>
            <a:r>
              <a:rPr lang="en-US" altLang="ja-JP" smtClean="0"/>
              <a:t>56</a:t>
            </a:r>
            <a:r>
              <a:rPr lang="ja-JP" altLang="en-US" smtClean="0"/>
              <a:t> は可、</a:t>
            </a:r>
            <a:r>
              <a:rPr lang="en-US" altLang="ja-JP" smtClean="0"/>
              <a:t>36</a:t>
            </a:r>
            <a:r>
              <a:rPr lang="ja-JP" altLang="en-US" smtClean="0"/>
              <a:t> と </a:t>
            </a:r>
            <a:r>
              <a:rPr lang="en-US" altLang="ja-JP" smtClean="0"/>
              <a:t>52</a:t>
            </a:r>
            <a:r>
              <a:rPr lang="ja-JP" altLang="en-US" smtClean="0"/>
              <a:t> は不可</a:t>
            </a:r>
            <a:endParaRPr lang="en-US" altLang="ja-JP" smtClean="0">
              <a:solidFill>
                <a:schemeClr val="tx1"/>
              </a:solidFill>
            </a:endParaRPr>
          </a:p>
          <a:p>
            <a:r>
              <a:rPr lang="ja-JP" altLang="en-US" smtClean="0">
                <a:solidFill>
                  <a:schemeClr val="tx1"/>
                </a:solidFill>
              </a:rPr>
              <a:t>マイクロセルの</a:t>
            </a:r>
            <a:r>
              <a:rPr lang="en-US" altLang="ja-JP" smtClean="0">
                <a:solidFill>
                  <a:schemeClr val="tx1"/>
                </a:solidFill>
              </a:rPr>
              <a:t>Tx</a:t>
            </a:r>
            <a:r>
              <a:rPr lang="ja-JP" altLang="en-US" smtClean="0">
                <a:solidFill>
                  <a:schemeClr val="tx1"/>
                </a:solidFill>
              </a:rPr>
              <a:t> </a:t>
            </a:r>
            <a:r>
              <a:rPr lang="en-US" altLang="ja-JP" smtClean="0">
                <a:solidFill>
                  <a:schemeClr val="tx1"/>
                </a:solidFill>
              </a:rPr>
              <a:t>power</a:t>
            </a:r>
            <a:r>
              <a:rPr lang="ja-JP" altLang="en-US">
                <a:solidFill>
                  <a:schemeClr val="tx1"/>
                </a:solidFill>
              </a:rPr>
              <a:t>の</a:t>
            </a:r>
            <a:r>
              <a:rPr lang="ja-JP" altLang="en-US" smtClean="0">
                <a:solidFill>
                  <a:schemeClr val="tx1"/>
                </a:solidFill>
              </a:rPr>
              <a:t>設定は不可</a:t>
            </a:r>
            <a:endParaRPr lang="en-US" altLang="ja-JP" smtClean="0">
              <a:solidFill>
                <a:schemeClr val="tx1"/>
              </a:solidFill>
            </a:endParaRPr>
          </a:p>
          <a:p>
            <a:pPr lvl="1"/>
            <a:r>
              <a:rPr lang="ja-JP" altLang="en-US" smtClean="0">
                <a:solidFill>
                  <a:schemeClr val="tx1"/>
                </a:solidFill>
              </a:rPr>
              <a:t>マクロセルの</a:t>
            </a:r>
            <a:r>
              <a:rPr lang="en-US" altLang="ja-JP" smtClean="0">
                <a:solidFill>
                  <a:schemeClr val="tx1"/>
                </a:solidFill>
              </a:rPr>
              <a:t>Tx</a:t>
            </a:r>
            <a:r>
              <a:rPr lang="ja-JP" altLang="en-US" smtClean="0">
                <a:solidFill>
                  <a:schemeClr val="tx1"/>
                </a:solidFill>
              </a:rPr>
              <a:t> </a:t>
            </a:r>
            <a:r>
              <a:rPr lang="en-US" altLang="ja-JP" smtClean="0">
                <a:solidFill>
                  <a:schemeClr val="tx1"/>
                </a:solidFill>
              </a:rPr>
              <a:t>power</a:t>
            </a:r>
            <a:r>
              <a:rPr lang="ja-JP" altLang="en-US" smtClean="0">
                <a:solidFill>
                  <a:schemeClr val="tx1"/>
                </a:solidFill>
              </a:rPr>
              <a:t> と同じか低い値を自動的に設定</a:t>
            </a:r>
            <a:endParaRPr lang="en-US" dirty="0">
              <a:solidFill>
                <a:schemeClr val="tx1"/>
              </a:solidFill>
            </a:endParaRPr>
          </a:p>
        </p:txBody>
      </p:sp>
      <p:sp>
        <p:nvSpPr>
          <p:cNvPr id="3" name="Title 2"/>
          <p:cNvSpPr>
            <a:spLocks noGrp="1"/>
          </p:cNvSpPr>
          <p:nvPr>
            <p:ph type="title"/>
          </p:nvPr>
        </p:nvSpPr>
        <p:spPr/>
        <p:txBody>
          <a:bodyPr/>
          <a:lstStyle/>
          <a:p>
            <a:r>
              <a:rPr lang="ja-JP" altLang="en-US" smtClean="0"/>
              <a:t>デュアル</a:t>
            </a:r>
            <a:r>
              <a:rPr lang="en-US" smtClean="0"/>
              <a:t>5 GHz </a:t>
            </a:r>
            <a:r>
              <a:rPr lang="ja-JP" altLang="en-US" smtClean="0"/>
              <a:t>操作 </a:t>
            </a:r>
            <a:r>
              <a:rPr lang="en-US" smtClean="0"/>
              <a:t>– </a:t>
            </a:r>
            <a:r>
              <a:rPr lang="ja-JP" altLang="en-US" smtClean="0"/>
              <a:t>チャネルのカスタマイズ</a:t>
            </a:r>
            <a:endParaRPr lang="en-US" dirty="0"/>
          </a:p>
        </p:txBody>
      </p:sp>
    </p:spTree>
    <p:extLst>
      <p:ext uri="{BB962C8B-B14F-4D97-AF65-F5344CB8AC3E}">
        <p14:creationId xmlns:p14="http://schemas.microsoft.com/office/powerpoint/2010/main" val="1808071335"/>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p:cNvSpPr>
            <a:spLocks noGrp="1"/>
          </p:cNvSpPr>
          <p:nvPr>
            <p:ph type="title"/>
          </p:nvPr>
        </p:nvSpPr>
        <p:spPr/>
        <p:txBody>
          <a:bodyPr/>
          <a:lstStyle/>
          <a:p>
            <a:r>
              <a:rPr kumimoji="1" lang="ja-JP" altLang="en-US" smtClean="0"/>
              <a:t>自動から手動でチャネルを設定する際の注意点</a:t>
            </a:r>
            <a:endParaRPr kumimoji="1" lang="ja-JP" altLang="en-US"/>
          </a:p>
        </p:txBody>
      </p:sp>
      <p:grpSp>
        <p:nvGrpSpPr>
          <p:cNvPr id="30" name="グループ化 29"/>
          <p:cNvGrpSpPr>
            <a:grpSpLocks noChangeAspect="1"/>
          </p:cNvGrpSpPr>
          <p:nvPr/>
        </p:nvGrpSpPr>
        <p:grpSpPr>
          <a:xfrm>
            <a:off x="437766" y="1347788"/>
            <a:ext cx="2503077" cy="2753949"/>
            <a:chOff x="437766" y="1495696"/>
            <a:chExt cx="2745565" cy="3020741"/>
          </a:xfrm>
        </p:grpSpPr>
        <p:pic>
          <p:nvPicPr>
            <p:cNvPr id="9" name="図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7766" y="1495696"/>
              <a:ext cx="2745565" cy="3020741"/>
            </a:xfrm>
            <a:prstGeom prst="rect">
              <a:avLst/>
            </a:prstGeom>
            <a:ln w="12700">
              <a:solidFill>
                <a:schemeClr val="tx1"/>
              </a:solidFill>
            </a:ln>
          </p:spPr>
        </p:pic>
        <p:pic>
          <p:nvPicPr>
            <p:cNvPr id="21" name="図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8827" y="1549468"/>
              <a:ext cx="1174504" cy="215537"/>
            </a:xfrm>
            <a:prstGeom prst="rect">
              <a:avLst/>
            </a:prstGeom>
            <a:ln w="12700">
              <a:noFill/>
            </a:ln>
          </p:spPr>
        </p:pic>
      </p:grpSp>
      <p:grpSp>
        <p:nvGrpSpPr>
          <p:cNvPr id="31" name="グループ化 30"/>
          <p:cNvGrpSpPr>
            <a:grpSpLocks noChangeAspect="1"/>
          </p:cNvGrpSpPr>
          <p:nvPr/>
        </p:nvGrpSpPr>
        <p:grpSpPr>
          <a:xfrm>
            <a:off x="3377420" y="1347788"/>
            <a:ext cx="2503077" cy="2753949"/>
            <a:chOff x="3256176" y="1495696"/>
            <a:chExt cx="2745565" cy="3020741"/>
          </a:xfrm>
        </p:grpSpPr>
        <p:pic>
          <p:nvPicPr>
            <p:cNvPr id="10" name="図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6176" y="1495696"/>
              <a:ext cx="2745565" cy="3020741"/>
            </a:xfrm>
            <a:prstGeom prst="rect">
              <a:avLst/>
            </a:prstGeom>
            <a:ln w="12700">
              <a:solidFill>
                <a:schemeClr val="tx1"/>
              </a:solidFill>
            </a:ln>
          </p:spPr>
        </p:pic>
        <p:pic>
          <p:nvPicPr>
            <p:cNvPr id="22" name="図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7237" y="1549468"/>
              <a:ext cx="1174504" cy="215537"/>
            </a:xfrm>
            <a:prstGeom prst="rect">
              <a:avLst/>
            </a:prstGeom>
            <a:ln w="12700">
              <a:noFill/>
            </a:ln>
          </p:spPr>
        </p:pic>
      </p:grpSp>
      <p:grpSp>
        <p:nvGrpSpPr>
          <p:cNvPr id="32" name="グループ化 31"/>
          <p:cNvGrpSpPr>
            <a:grpSpLocks noChangeAspect="1"/>
          </p:cNvGrpSpPr>
          <p:nvPr/>
        </p:nvGrpSpPr>
        <p:grpSpPr>
          <a:xfrm>
            <a:off x="6317073" y="1347788"/>
            <a:ext cx="2503077" cy="2753949"/>
            <a:chOff x="6074585" y="1495696"/>
            <a:chExt cx="2745565" cy="3020741"/>
          </a:xfrm>
        </p:grpSpPr>
        <p:pic>
          <p:nvPicPr>
            <p:cNvPr id="12" name="図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74585" y="1495696"/>
              <a:ext cx="2745565" cy="3020741"/>
            </a:xfrm>
            <a:prstGeom prst="rect">
              <a:avLst/>
            </a:prstGeom>
            <a:ln w="12700">
              <a:solidFill>
                <a:schemeClr val="tx1"/>
              </a:solidFill>
            </a:ln>
          </p:spPr>
        </p:pic>
        <p:pic>
          <p:nvPicPr>
            <p:cNvPr id="23" name="図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45646" y="1549468"/>
              <a:ext cx="1174504" cy="215537"/>
            </a:xfrm>
            <a:prstGeom prst="rect">
              <a:avLst/>
            </a:prstGeom>
            <a:ln w="12700">
              <a:noFill/>
            </a:ln>
          </p:spPr>
        </p:pic>
      </p:grpSp>
      <p:grpSp>
        <p:nvGrpSpPr>
          <p:cNvPr id="2" name="グループ化 1"/>
          <p:cNvGrpSpPr/>
          <p:nvPr/>
        </p:nvGrpSpPr>
        <p:grpSpPr>
          <a:xfrm>
            <a:off x="1174494" y="1417025"/>
            <a:ext cx="504000" cy="504000"/>
            <a:chOff x="1174494" y="1417025"/>
            <a:chExt cx="504000" cy="504000"/>
          </a:xfrm>
        </p:grpSpPr>
        <p:sp>
          <p:nvSpPr>
            <p:cNvPr id="24" name="下矢印 23"/>
            <p:cNvSpPr/>
            <p:nvPr/>
          </p:nvSpPr>
          <p:spPr>
            <a:xfrm rot="2700000">
              <a:off x="1174494" y="1561025"/>
              <a:ext cx="360000" cy="360000"/>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6" name="円/楕円 25"/>
            <p:cNvSpPr>
              <a:spLocks noChangeAspect="1"/>
            </p:cNvSpPr>
            <p:nvPr/>
          </p:nvSpPr>
          <p:spPr>
            <a:xfrm>
              <a:off x="1354494" y="1417025"/>
              <a:ext cx="324000" cy="324000"/>
            </a:xfrm>
            <a:prstGeom prst="ellipse">
              <a:avLst/>
            </a:prstGeom>
            <a:solidFill>
              <a:schemeClr val="bg1"/>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mtClean="0">
                  <a:solidFill>
                    <a:schemeClr val="tx1"/>
                  </a:solidFill>
                </a:rPr>
                <a:t>1</a:t>
              </a:r>
              <a:endParaRPr kumimoji="1" lang="ja-JP" altLang="en-US" dirty="0" smtClean="0">
                <a:solidFill>
                  <a:schemeClr val="tx1"/>
                </a:solidFill>
              </a:endParaRPr>
            </a:p>
          </p:txBody>
        </p:sp>
      </p:grpSp>
      <p:grpSp>
        <p:nvGrpSpPr>
          <p:cNvPr id="4" name="グループ化 3"/>
          <p:cNvGrpSpPr/>
          <p:nvPr/>
        </p:nvGrpSpPr>
        <p:grpSpPr>
          <a:xfrm>
            <a:off x="6897228" y="1953245"/>
            <a:ext cx="512626" cy="510124"/>
            <a:chOff x="6897228" y="1953245"/>
            <a:chExt cx="512626" cy="510124"/>
          </a:xfrm>
        </p:grpSpPr>
        <p:sp>
          <p:nvSpPr>
            <p:cNvPr id="25" name="下矢印 24"/>
            <p:cNvSpPr/>
            <p:nvPr/>
          </p:nvSpPr>
          <p:spPr>
            <a:xfrm rot="2700000">
              <a:off x="6897228" y="2103369"/>
              <a:ext cx="360000" cy="360000"/>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7" name="円/楕円 26"/>
            <p:cNvSpPr>
              <a:spLocks noChangeAspect="1"/>
            </p:cNvSpPr>
            <p:nvPr/>
          </p:nvSpPr>
          <p:spPr>
            <a:xfrm>
              <a:off x="7085854" y="1953245"/>
              <a:ext cx="324000" cy="324000"/>
            </a:xfrm>
            <a:prstGeom prst="ellipse">
              <a:avLst/>
            </a:prstGeom>
            <a:solidFill>
              <a:schemeClr val="bg1"/>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mtClean="0">
                  <a:solidFill>
                    <a:schemeClr val="tx1"/>
                  </a:solidFill>
                </a:rPr>
                <a:t>3</a:t>
              </a:r>
              <a:endParaRPr kumimoji="1" lang="ja-JP" altLang="en-US" dirty="0" smtClean="0">
                <a:solidFill>
                  <a:schemeClr val="tx1"/>
                </a:solidFill>
              </a:endParaRPr>
            </a:p>
          </p:txBody>
        </p:sp>
      </p:grpSp>
      <p:grpSp>
        <p:nvGrpSpPr>
          <p:cNvPr id="3" name="グループ化 2"/>
          <p:cNvGrpSpPr/>
          <p:nvPr/>
        </p:nvGrpSpPr>
        <p:grpSpPr>
          <a:xfrm>
            <a:off x="5600375" y="933835"/>
            <a:ext cx="535379" cy="539260"/>
            <a:chOff x="5600375" y="933835"/>
            <a:chExt cx="535379" cy="539260"/>
          </a:xfrm>
        </p:grpSpPr>
        <p:sp>
          <p:nvSpPr>
            <p:cNvPr id="28" name="下矢印 27"/>
            <p:cNvSpPr/>
            <p:nvPr/>
          </p:nvSpPr>
          <p:spPr>
            <a:xfrm rot="2700000">
              <a:off x="5600375" y="1113095"/>
              <a:ext cx="360000" cy="360000"/>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9" name="円/楕円 28"/>
            <p:cNvSpPr>
              <a:spLocks noChangeAspect="1"/>
            </p:cNvSpPr>
            <p:nvPr/>
          </p:nvSpPr>
          <p:spPr>
            <a:xfrm>
              <a:off x="5811754" y="933835"/>
              <a:ext cx="324000" cy="324000"/>
            </a:xfrm>
            <a:prstGeom prst="ellipse">
              <a:avLst/>
            </a:prstGeom>
            <a:solidFill>
              <a:schemeClr val="bg1"/>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mtClean="0">
                  <a:solidFill>
                    <a:schemeClr val="tx1"/>
                  </a:solidFill>
                </a:rPr>
                <a:t>2</a:t>
              </a:r>
              <a:endParaRPr kumimoji="1" lang="ja-JP" altLang="en-US" dirty="0" smtClean="0">
                <a:solidFill>
                  <a:schemeClr val="tx1"/>
                </a:solidFill>
              </a:endParaRPr>
            </a:p>
          </p:txBody>
        </p:sp>
      </p:grpSp>
      <p:sp>
        <p:nvSpPr>
          <p:cNvPr id="33" name="テキスト ボックス 32"/>
          <p:cNvSpPr txBox="1"/>
          <p:nvPr/>
        </p:nvSpPr>
        <p:spPr>
          <a:xfrm>
            <a:off x="2174966" y="4147106"/>
            <a:ext cx="5035731" cy="400110"/>
          </a:xfrm>
          <a:prstGeom prst="rect">
            <a:avLst/>
          </a:prstGeom>
          <a:noFill/>
        </p:spPr>
        <p:txBody>
          <a:bodyPr wrap="square" rtlCol="0">
            <a:spAutoFit/>
          </a:bodyPr>
          <a:lstStyle/>
          <a:p>
            <a:r>
              <a:rPr kumimoji="1" lang="en-US" altLang="ja-JP" sz="2000" smtClean="0">
                <a:solidFill>
                  <a:schemeClr val="bg2"/>
                </a:solidFill>
              </a:rPr>
              <a:t>Munual</a:t>
            </a:r>
            <a:r>
              <a:rPr kumimoji="1" lang="ja-JP" altLang="en-US" sz="2000" smtClean="0">
                <a:solidFill>
                  <a:schemeClr val="bg2"/>
                </a:solidFill>
              </a:rPr>
              <a:t> に設定変更後、一旦</a:t>
            </a:r>
            <a:r>
              <a:rPr kumimoji="1" lang="en-US" altLang="ja-JP" sz="2000" smtClean="0">
                <a:solidFill>
                  <a:schemeClr val="bg2"/>
                </a:solidFill>
              </a:rPr>
              <a:t>Apply</a:t>
            </a:r>
            <a:r>
              <a:rPr kumimoji="1" lang="ja-JP" altLang="en-US" sz="2000" smtClean="0">
                <a:solidFill>
                  <a:schemeClr val="bg2"/>
                </a:solidFill>
              </a:rPr>
              <a:t> が必要</a:t>
            </a:r>
            <a:endParaRPr kumimoji="1" lang="ja-JP" altLang="en-US" sz="2000">
              <a:solidFill>
                <a:schemeClr val="bg2"/>
              </a:solidFill>
            </a:endParaRPr>
          </a:p>
        </p:txBody>
      </p:sp>
      <p:sp>
        <p:nvSpPr>
          <p:cNvPr id="34" name="正方形/長方形 33"/>
          <p:cNvSpPr/>
          <p:nvPr/>
        </p:nvSpPr>
        <p:spPr>
          <a:xfrm>
            <a:off x="1038497" y="1887583"/>
            <a:ext cx="477997" cy="2190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2680798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431801" y="1363880"/>
            <a:ext cx="6438776" cy="1217736"/>
          </a:xfrm>
          <a:prstGeom prst="rect">
            <a:avLst/>
          </a:prstGeom>
          <a:ln w="12700">
            <a:solidFill>
              <a:schemeClr val="tx1"/>
            </a:solidFill>
          </a:ln>
        </p:spPr>
      </p:pic>
      <p:sp>
        <p:nvSpPr>
          <p:cNvPr id="4" name="タイトル 3"/>
          <p:cNvSpPr>
            <a:spLocks noGrp="1"/>
          </p:cNvSpPr>
          <p:nvPr>
            <p:ph type="title"/>
          </p:nvPr>
        </p:nvSpPr>
        <p:spPr/>
        <p:txBody>
          <a:bodyPr/>
          <a:lstStyle/>
          <a:p>
            <a:r>
              <a:rPr lang="ja-JP" altLang="en-US" smtClean="0"/>
              <a:t>デュアル</a:t>
            </a:r>
            <a:r>
              <a:rPr lang="en-US" altLang="ja-JP" smtClean="0"/>
              <a:t>5 GHz </a:t>
            </a:r>
            <a:r>
              <a:rPr lang="ja-JP" altLang="en-US" smtClean="0"/>
              <a:t>操作</a:t>
            </a:r>
            <a:r>
              <a:rPr lang="en-US" altLang="ja-JP" smtClean="0"/>
              <a:t/>
            </a:r>
            <a:br>
              <a:rPr lang="en-US" altLang="ja-JP" smtClean="0"/>
            </a:br>
            <a:r>
              <a:rPr lang="ja-JP" altLang="en-US" smtClean="0"/>
              <a:t> </a:t>
            </a:r>
            <a:r>
              <a:rPr lang="en-US" altLang="ja-JP" smtClean="0"/>
              <a:t>– Custom Channel</a:t>
            </a:r>
            <a:r>
              <a:rPr lang="ja-JP" altLang="en-US" smtClean="0"/>
              <a:t>でのエラーメッセージ</a:t>
            </a:r>
            <a:endParaRPr kumimoji="1" lang="ja-JP" altLang="en-US"/>
          </a:p>
        </p:txBody>
      </p:sp>
      <p:pic>
        <p:nvPicPr>
          <p:cNvPr id="6" name="図 5"/>
          <p:cNvPicPr>
            <a:picLocks noChangeAspect="1"/>
          </p:cNvPicPr>
          <p:nvPr/>
        </p:nvPicPr>
        <p:blipFill rotWithShape="1">
          <a:blip r:embed="rId3"/>
          <a:srcRect l="20216" t="34277" r="20214" b="46405"/>
          <a:stretch/>
        </p:blipFill>
        <p:spPr>
          <a:xfrm>
            <a:off x="437766" y="2977512"/>
            <a:ext cx="6433297" cy="1275568"/>
          </a:xfrm>
          <a:prstGeom prst="rect">
            <a:avLst/>
          </a:prstGeom>
          <a:ln w="12700">
            <a:solidFill>
              <a:schemeClr val="tx1"/>
            </a:solidFill>
          </a:ln>
          <a:effectLst/>
        </p:spPr>
      </p:pic>
      <p:sp>
        <p:nvSpPr>
          <p:cNvPr id="7" name="正方形/長方形 6"/>
          <p:cNvSpPr/>
          <p:nvPr/>
        </p:nvSpPr>
        <p:spPr>
          <a:xfrm>
            <a:off x="520301" y="2236106"/>
            <a:ext cx="6298509" cy="646331"/>
          </a:xfrm>
          <a:prstGeom prst="rect">
            <a:avLst/>
          </a:prstGeom>
          <a:solidFill>
            <a:schemeClr val="bg2"/>
          </a:solidFill>
          <a:ln>
            <a:solidFill>
              <a:schemeClr val="tx1"/>
            </a:solidFill>
          </a:ln>
        </p:spPr>
        <p:txBody>
          <a:bodyPr wrap="square">
            <a:spAutoFit/>
          </a:bodyPr>
          <a:lstStyle/>
          <a:p>
            <a:r>
              <a:rPr lang="ja-JP" altLang="en-US" sz="1200" smtClean="0">
                <a:solidFill>
                  <a:schemeClr val="bg1"/>
                </a:solidFill>
              </a:rPr>
              <a:t>スロットに設定する新しい</a:t>
            </a:r>
            <a:r>
              <a:rPr lang="ja-JP" altLang="en-US" sz="1200">
                <a:solidFill>
                  <a:schemeClr val="bg1"/>
                </a:solidFill>
              </a:rPr>
              <a:t>チャンネルは</a:t>
            </a:r>
            <a:r>
              <a:rPr lang="ja-JP" altLang="en-US" sz="1200" smtClean="0">
                <a:solidFill>
                  <a:schemeClr val="bg1"/>
                </a:solidFill>
              </a:rPr>
              <a:t>、もう片方の</a:t>
            </a:r>
            <a:r>
              <a:rPr lang="ja-JP" altLang="en-US" sz="1200">
                <a:solidFill>
                  <a:schemeClr val="bg1"/>
                </a:solidFill>
              </a:rPr>
              <a:t>5GHzのラジオ</a:t>
            </a:r>
            <a:r>
              <a:rPr lang="ja-JP" altLang="en-US" sz="1200" smtClean="0">
                <a:solidFill>
                  <a:schemeClr val="bg1"/>
                </a:solidFill>
              </a:rPr>
              <a:t>から100MHz以上離す必要があります。</a:t>
            </a:r>
            <a:endParaRPr lang="en-US" altLang="ja-JP" sz="1200" smtClean="0">
              <a:solidFill>
                <a:schemeClr val="bg1"/>
              </a:solidFill>
            </a:endParaRPr>
          </a:p>
          <a:p>
            <a:r>
              <a:rPr lang="ja-JP" altLang="en-US" sz="1200" smtClean="0">
                <a:solidFill>
                  <a:schemeClr val="bg1"/>
                </a:solidFill>
              </a:rPr>
              <a:t>デュアル</a:t>
            </a:r>
            <a:r>
              <a:rPr lang="en-US" altLang="ja-JP" sz="1200" smtClean="0">
                <a:solidFill>
                  <a:schemeClr val="bg1"/>
                </a:solidFill>
              </a:rPr>
              <a:t>5GHz</a:t>
            </a:r>
            <a:r>
              <a:rPr lang="ja-JP" altLang="en-US" sz="1200" smtClean="0">
                <a:solidFill>
                  <a:schemeClr val="bg1"/>
                </a:solidFill>
              </a:rPr>
              <a:t> で有効なチャネル </a:t>
            </a:r>
            <a:r>
              <a:rPr lang="en-US" altLang="ja-JP" sz="1200" smtClean="0">
                <a:solidFill>
                  <a:schemeClr val="bg1"/>
                </a:solidFill>
              </a:rPr>
              <a:t>:</a:t>
            </a:r>
            <a:r>
              <a:rPr lang="ja-JP" altLang="en-US" sz="1200" smtClean="0">
                <a:solidFill>
                  <a:schemeClr val="bg1"/>
                </a:solidFill>
              </a:rPr>
              <a:t> </a:t>
            </a:r>
            <a:r>
              <a:rPr lang="en-US" altLang="ja-JP" sz="1200" smtClean="0">
                <a:solidFill>
                  <a:schemeClr val="bg1"/>
                </a:solidFill>
              </a:rPr>
              <a:t>56,60,64,100,104,108,112,116,120,124,128,132,136,140</a:t>
            </a:r>
            <a:endParaRPr lang="ja-JP" altLang="en-US" sz="1200">
              <a:solidFill>
                <a:schemeClr val="bg1"/>
              </a:solidFill>
            </a:endParaRPr>
          </a:p>
        </p:txBody>
      </p:sp>
      <p:sp>
        <p:nvSpPr>
          <p:cNvPr id="8" name="正方形/長方形 7"/>
          <p:cNvSpPr/>
          <p:nvPr/>
        </p:nvSpPr>
        <p:spPr>
          <a:xfrm>
            <a:off x="520300" y="3916274"/>
            <a:ext cx="6298509" cy="646331"/>
          </a:xfrm>
          <a:prstGeom prst="rect">
            <a:avLst/>
          </a:prstGeom>
          <a:solidFill>
            <a:schemeClr val="bg2"/>
          </a:solidFill>
          <a:ln>
            <a:solidFill>
              <a:schemeClr val="tx1"/>
            </a:solidFill>
          </a:ln>
        </p:spPr>
        <p:txBody>
          <a:bodyPr wrap="square">
            <a:spAutoFit/>
          </a:bodyPr>
          <a:lstStyle/>
          <a:p>
            <a:r>
              <a:rPr lang="ja-JP" altLang="en-US" sz="1200" smtClean="0">
                <a:solidFill>
                  <a:schemeClr val="bg1"/>
                </a:solidFill>
              </a:rPr>
              <a:t>スロットに設定する新しいチャネルは、もう片方の</a:t>
            </a:r>
            <a:r>
              <a:rPr lang="en-US" altLang="ja-JP" sz="1200" smtClean="0">
                <a:solidFill>
                  <a:schemeClr val="bg1"/>
                </a:solidFill>
              </a:rPr>
              <a:t>5GHz</a:t>
            </a:r>
            <a:r>
              <a:rPr lang="ja-JP" altLang="en-US" sz="1200" smtClean="0">
                <a:solidFill>
                  <a:schemeClr val="bg1"/>
                </a:solidFill>
              </a:rPr>
              <a:t>のラジオから</a:t>
            </a:r>
            <a:r>
              <a:rPr lang="en-US" altLang="ja-JP" sz="1200" smtClean="0">
                <a:solidFill>
                  <a:schemeClr val="bg1"/>
                </a:solidFill>
              </a:rPr>
              <a:t>100MHz</a:t>
            </a:r>
            <a:r>
              <a:rPr lang="ja-JP" altLang="en-US" sz="1200" smtClean="0">
                <a:solidFill>
                  <a:schemeClr val="bg1"/>
                </a:solidFill>
              </a:rPr>
              <a:t>以上離す必要があり、且つ両方の</a:t>
            </a:r>
            <a:r>
              <a:rPr lang="en-US" altLang="ja-JP" sz="1200" smtClean="0">
                <a:solidFill>
                  <a:schemeClr val="bg1"/>
                </a:solidFill>
              </a:rPr>
              <a:t>5GHz</a:t>
            </a:r>
            <a:r>
              <a:rPr lang="ja-JP" altLang="en-US" sz="1200" smtClean="0">
                <a:solidFill>
                  <a:schemeClr val="bg1"/>
                </a:solidFill>
              </a:rPr>
              <a:t>ラジオ</a:t>
            </a:r>
            <a:r>
              <a:rPr lang="ja-JP" altLang="en-US" sz="1200">
                <a:solidFill>
                  <a:schemeClr val="bg1"/>
                </a:solidFill>
              </a:rPr>
              <a:t>は</a:t>
            </a:r>
            <a:r>
              <a:rPr lang="ja-JP" altLang="en-US" sz="1200" smtClean="0">
                <a:solidFill>
                  <a:schemeClr val="bg1"/>
                </a:solidFill>
              </a:rPr>
              <a:t>、同時に </a:t>
            </a:r>
            <a:r>
              <a:rPr lang="en-US" altLang="ja-JP" sz="1200" smtClean="0">
                <a:solidFill>
                  <a:schemeClr val="bg1"/>
                </a:solidFill>
              </a:rPr>
              <a:t>UNII-2</a:t>
            </a:r>
            <a:r>
              <a:rPr lang="ja-JP" altLang="en-US" sz="1200" smtClean="0">
                <a:solidFill>
                  <a:schemeClr val="bg1"/>
                </a:solidFill>
              </a:rPr>
              <a:t>拡張チャネル </a:t>
            </a:r>
            <a:r>
              <a:rPr lang="en-US" altLang="ja-JP" sz="1200" smtClean="0">
                <a:solidFill>
                  <a:schemeClr val="bg1"/>
                </a:solidFill>
              </a:rPr>
              <a:t>(100</a:t>
            </a:r>
            <a:r>
              <a:rPr lang="ja-JP" altLang="en-US" sz="1200" smtClean="0">
                <a:solidFill>
                  <a:schemeClr val="bg1"/>
                </a:solidFill>
              </a:rPr>
              <a:t>～</a:t>
            </a:r>
            <a:r>
              <a:rPr lang="en-US" altLang="ja-JP" sz="1200" smtClean="0">
                <a:solidFill>
                  <a:schemeClr val="bg1"/>
                </a:solidFill>
              </a:rPr>
              <a:t>144)</a:t>
            </a:r>
            <a:r>
              <a:rPr lang="ja-JP" altLang="en-US" sz="1200" smtClean="0">
                <a:solidFill>
                  <a:schemeClr val="bg1"/>
                </a:solidFill>
              </a:rPr>
              <a:t>で使用できません。</a:t>
            </a:r>
            <a:endParaRPr lang="en-US" altLang="ja-JP" sz="1200">
              <a:solidFill>
                <a:schemeClr val="bg1"/>
              </a:solidFill>
            </a:endParaRPr>
          </a:p>
          <a:p>
            <a:r>
              <a:rPr lang="ja-JP" altLang="en-US" sz="1200" smtClean="0">
                <a:solidFill>
                  <a:schemeClr val="bg1"/>
                </a:solidFill>
              </a:rPr>
              <a:t>デュアル</a:t>
            </a:r>
            <a:r>
              <a:rPr lang="en-US" altLang="ja-JP" sz="1200" smtClean="0">
                <a:solidFill>
                  <a:schemeClr val="bg1"/>
                </a:solidFill>
              </a:rPr>
              <a:t> </a:t>
            </a:r>
            <a:r>
              <a:rPr lang="en-US" altLang="ja-JP" sz="1200">
                <a:solidFill>
                  <a:schemeClr val="bg1"/>
                </a:solidFill>
              </a:rPr>
              <a:t>5GHz </a:t>
            </a:r>
            <a:r>
              <a:rPr lang="ja-JP" altLang="en-US" sz="1200" smtClean="0">
                <a:solidFill>
                  <a:schemeClr val="bg1"/>
                </a:solidFill>
              </a:rPr>
              <a:t>で有効なチャネル</a:t>
            </a:r>
            <a:r>
              <a:rPr lang="en-US" altLang="ja-JP" sz="1200" smtClean="0">
                <a:solidFill>
                  <a:schemeClr val="bg1"/>
                </a:solidFill>
              </a:rPr>
              <a:t> </a:t>
            </a:r>
            <a:r>
              <a:rPr lang="en-US" altLang="ja-JP" sz="1200">
                <a:solidFill>
                  <a:schemeClr val="bg1"/>
                </a:solidFill>
              </a:rPr>
              <a:t>:36,40,44,48,52,56,60,64</a:t>
            </a:r>
            <a:endParaRPr lang="ja-JP" altLang="en-US" sz="1200">
              <a:solidFill>
                <a:schemeClr val="bg1"/>
              </a:solidFill>
            </a:endParaRPr>
          </a:p>
        </p:txBody>
      </p:sp>
      <p:sp>
        <p:nvSpPr>
          <p:cNvPr id="9" name="テキスト ボックス 8"/>
          <p:cNvSpPr txBox="1"/>
          <p:nvPr/>
        </p:nvSpPr>
        <p:spPr>
          <a:xfrm>
            <a:off x="6870577" y="3245964"/>
            <a:ext cx="1949573" cy="830997"/>
          </a:xfrm>
          <a:prstGeom prst="rect">
            <a:avLst/>
          </a:prstGeom>
          <a:noFill/>
        </p:spPr>
        <p:txBody>
          <a:bodyPr wrap="square" rtlCol="0">
            <a:spAutoFit/>
          </a:bodyPr>
          <a:lstStyle/>
          <a:p>
            <a:r>
              <a:rPr kumimoji="1" lang="en-US" altLang="ja-JP" sz="1600" smtClean="0"/>
              <a:t>100GHz</a:t>
            </a:r>
            <a:r>
              <a:rPr kumimoji="1" lang="ja-JP" altLang="en-US" sz="1600" smtClean="0"/>
              <a:t>離れていても、</a:t>
            </a:r>
            <a:r>
              <a:rPr kumimoji="1" lang="en-US" altLang="ja-JP" sz="1600" smtClean="0"/>
              <a:t>W56</a:t>
            </a:r>
            <a:r>
              <a:rPr kumimoji="1" lang="ja-JP" altLang="en-US" sz="1600" smtClean="0"/>
              <a:t>内で二つ選ぶとエラーに</a:t>
            </a:r>
            <a:endParaRPr kumimoji="1" lang="ja-JP" altLang="en-US" sz="1600"/>
          </a:p>
        </p:txBody>
      </p:sp>
      <p:sp>
        <p:nvSpPr>
          <p:cNvPr id="14" name="テキスト ボックス 13"/>
          <p:cNvSpPr txBox="1"/>
          <p:nvPr/>
        </p:nvSpPr>
        <p:spPr>
          <a:xfrm>
            <a:off x="6870577" y="1620948"/>
            <a:ext cx="1949573" cy="830997"/>
          </a:xfrm>
          <a:prstGeom prst="rect">
            <a:avLst/>
          </a:prstGeom>
          <a:noFill/>
        </p:spPr>
        <p:txBody>
          <a:bodyPr wrap="square" rtlCol="0">
            <a:spAutoFit/>
          </a:bodyPr>
          <a:lstStyle/>
          <a:p>
            <a:r>
              <a:rPr kumimoji="1" lang="en-US" altLang="ja-JP" sz="1600" smtClean="0"/>
              <a:t>100MHz</a:t>
            </a:r>
            <a:r>
              <a:rPr kumimoji="1" lang="ja-JP" altLang="en-US" sz="1600" smtClean="0"/>
              <a:t>以内のチャネルのチャネルは表示されない</a:t>
            </a:r>
            <a:endParaRPr kumimoji="1" lang="ja-JP" altLang="en-US" sz="1600"/>
          </a:p>
        </p:txBody>
      </p:sp>
      <p:sp>
        <p:nvSpPr>
          <p:cNvPr id="15" name="左矢印 14"/>
          <p:cNvSpPr/>
          <p:nvPr/>
        </p:nvSpPr>
        <p:spPr>
          <a:xfrm rot="19221097" flipV="1">
            <a:off x="6677657" y="1214215"/>
            <a:ext cx="385840" cy="406579"/>
          </a:xfrm>
          <a:prstGeom prst="lef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6" name="テキスト ボックス 15"/>
          <p:cNvSpPr txBox="1"/>
          <p:nvPr/>
        </p:nvSpPr>
        <p:spPr>
          <a:xfrm>
            <a:off x="7081645" y="1025057"/>
            <a:ext cx="1691511" cy="461665"/>
          </a:xfrm>
          <a:prstGeom prst="rect">
            <a:avLst/>
          </a:prstGeom>
          <a:noFill/>
        </p:spPr>
        <p:txBody>
          <a:bodyPr wrap="square" rtlCol="0">
            <a:spAutoFit/>
          </a:bodyPr>
          <a:lstStyle/>
          <a:p>
            <a:r>
              <a:rPr kumimoji="1" lang="ja-JP" altLang="en-US" sz="1200" smtClean="0">
                <a:solidFill>
                  <a:schemeClr val="accent1"/>
                </a:solidFill>
              </a:rPr>
              <a:t>もう片側のチャネルが何か分かりますか</a:t>
            </a:r>
            <a:r>
              <a:rPr kumimoji="1" lang="en-US" altLang="ja-JP" sz="1200" smtClean="0">
                <a:solidFill>
                  <a:schemeClr val="accent1"/>
                </a:solidFill>
              </a:rPr>
              <a:t>?</a:t>
            </a:r>
            <a:endParaRPr kumimoji="1" lang="ja-JP" altLang="en-US" sz="1200">
              <a:solidFill>
                <a:schemeClr val="accent1"/>
              </a:solidFill>
            </a:endParaRPr>
          </a:p>
        </p:txBody>
      </p:sp>
    </p:spTree>
    <p:extLst>
      <p:ext uri="{BB962C8B-B14F-4D97-AF65-F5344CB8AC3E}">
        <p14:creationId xmlns:p14="http://schemas.microsoft.com/office/powerpoint/2010/main" val="2486936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Cisco Wave 2 </a:t>
            </a:r>
            <a:r>
              <a:rPr lang="ja-JP" altLang="en-US" smtClean="0"/>
              <a:t>対応</a:t>
            </a:r>
            <a:r>
              <a:rPr lang="en-US" smtClean="0"/>
              <a:t>AP </a:t>
            </a:r>
            <a:r>
              <a:rPr lang="ja-JP" altLang="en-US" smtClean="0"/>
              <a:t>製品一覧</a:t>
            </a:r>
            <a:endParaRPr lang="en-US" dirty="0"/>
          </a:p>
        </p:txBody>
      </p:sp>
      <p:sp>
        <p:nvSpPr>
          <p:cNvPr id="105" name="TextBox 104"/>
          <p:cNvSpPr txBox="1"/>
          <p:nvPr/>
        </p:nvSpPr>
        <p:spPr>
          <a:xfrm>
            <a:off x="4112289" y="1412222"/>
            <a:ext cx="1049502" cy="276995"/>
          </a:xfrm>
          <a:prstGeom prst="rect">
            <a:avLst/>
          </a:prstGeom>
          <a:noFill/>
        </p:spPr>
        <p:txBody>
          <a:bodyPr wrap="square" lIns="91436" tIns="45718" rIns="91436" bIns="45718" rtlCol="0">
            <a:spAutoFit/>
          </a:bodyPr>
          <a:lstStyle/>
          <a:p>
            <a:pPr algn="ctr"/>
            <a:r>
              <a:rPr lang="en-US" sz="1200" b="1" smtClean="0">
                <a:latin typeface="+mn-lt"/>
                <a:ea typeface="+mj-ea"/>
                <a:cs typeface="Arial Narrow"/>
              </a:rPr>
              <a:t>1830</a:t>
            </a:r>
            <a:endParaRPr lang="en-US" sz="1200" b="1" dirty="0">
              <a:latin typeface="+mn-lt"/>
              <a:ea typeface="+mj-ea"/>
              <a:cs typeface="Arial Narrow"/>
            </a:endParaRPr>
          </a:p>
        </p:txBody>
      </p:sp>
      <p:sp>
        <p:nvSpPr>
          <p:cNvPr id="106" name="TextBox 105"/>
          <p:cNvSpPr txBox="1"/>
          <p:nvPr/>
        </p:nvSpPr>
        <p:spPr>
          <a:xfrm>
            <a:off x="5385468" y="1412222"/>
            <a:ext cx="1049502" cy="276995"/>
          </a:xfrm>
          <a:prstGeom prst="rect">
            <a:avLst/>
          </a:prstGeom>
          <a:noFill/>
        </p:spPr>
        <p:txBody>
          <a:bodyPr wrap="square" lIns="91436" tIns="45718" rIns="91436" bIns="45718" rtlCol="0">
            <a:spAutoFit/>
          </a:bodyPr>
          <a:lstStyle/>
          <a:p>
            <a:pPr algn="ctr"/>
            <a:r>
              <a:rPr lang="en-US" sz="1200" b="1" smtClean="0">
                <a:latin typeface="+mn-lt"/>
                <a:ea typeface="+mj-ea"/>
                <a:cs typeface="Arial Narrow"/>
              </a:rPr>
              <a:t>1850</a:t>
            </a:r>
            <a:endParaRPr lang="en-US" sz="1200" b="1" dirty="0">
              <a:latin typeface="+mn-lt"/>
              <a:ea typeface="+mj-ea"/>
              <a:cs typeface="Arial Narrow"/>
            </a:endParaRPr>
          </a:p>
        </p:txBody>
      </p:sp>
      <p:sp>
        <p:nvSpPr>
          <p:cNvPr id="107" name="TextBox 106"/>
          <p:cNvSpPr txBox="1"/>
          <p:nvPr/>
        </p:nvSpPr>
        <p:spPr>
          <a:xfrm>
            <a:off x="6550996" y="1412222"/>
            <a:ext cx="1049502" cy="276995"/>
          </a:xfrm>
          <a:prstGeom prst="rect">
            <a:avLst/>
          </a:prstGeom>
          <a:solidFill>
            <a:schemeClr val="bg2"/>
          </a:solidFill>
        </p:spPr>
        <p:txBody>
          <a:bodyPr wrap="square" lIns="91436" tIns="45718" rIns="91436" bIns="45718" rtlCol="0">
            <a:spAutoFit/>
          </a:bodyPr>
          <a:lstStyle/>
          <a:p>
            <a:pPr algn="ctr"/>
            <a:r>
              <a:rPr lang="en-US" sz="1200" b="1" smtClean="0">
                <a:solidFill>
                  <a:schemeClr val="bg1"/>
                </a:solidFill>
                <a:latin typeface="+mn-lt"/>
                <a:ea typeface="+mj-ea"/>
                <a:cs typeface="Arial Narrow"/>
              </a:rPr>
              <a:t>2800</a:t>
            </a:r>
            <a:endParaRPr lang="en-US" sz="1200" b="1" dirty="0">
              <a:solidFill>
                <a:schemeClr val="bg1"/>
              </a:solidFill>
              <a:latin typeface="+mn-lt"/>
              <a:ea typeface="+mj-ea"/>
              <a:cs typeface="Arial Narrow"/>
            </a:endParaRPr>
          </a:p>
        </p:txBody>
      </p:sp>
      <p:pic>
        <p:nvPicPr>
          <p:cNvPr id="171" name="Picture 1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17133">
            <a:off x="4463603" y="1729804"/>
            <a:ext cx="479279" cy="463549"/>
          </a:xfrm>
          <a:prstGeom prst="rect">
            <a:avLst/>
          </a:prstGeom>
        </p:spPr>
      </p:pic>
      <p:grpSp>
        <p:nvGrpSpPr>
          <p:cNvPr id="4" name="Group 3"/>
          <p:cNvGrpSpPr/>
          <p:nvPr/>
        </p:nvGrpSpPr>
        <p:grpSpPr>
          <a:xfrm>
            <a:off x="5385468" y="1725888"/>
            <a:ext cx="852078" cy="473268"/>
            <a:chOff x="5538738" y="1156880"/>
            <a:chExt cx="829079" cy="447271"/>
          </a:xfrm>
        </p:grpSpPr>
        <p:pic>
          <p:nvPicPr>
            <p:cNvPr id="172" name="Picture 17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79410">
              <a:off x="5538738" y="1170800"/>
              <a:ext cx="448056" cy="433351"/>
            </a:xfrm>
            <a:prstGeom prst="rect">
              <a:avLst/>
            </a:prstGeom>
          </p:spPr>
        </p:pic>
        <p:pic>
          <p:nvPicPr>
            <p:cNvPr id="173" name="Picture 1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9761" y="1156880"/>
              <a:ext cx="448056" cy="442998"/>
            </a:xfrm>
            <a:prstGeom prst="rect">
              <a:avLst/>
            </a:prstGeom>
          </p:spPr>
        </p:pic>
      </p:grpSp>
      <p:pic>
        <p:nvPicPr>
          <p:cNvPr id="135" name="Picture 1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8450" y="1727126"/>
            <a:ext cx="522060" cy="504928"/>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2912986979"/>
              </p:ext>
            </p:extLst>
          </p:nvPr>
        </p:nvGraphicFramePr>
        <p:xfrm>
          <a:off x="431800" y="2251468"/>
          <a:ext cx="8353427" cy="2258160"/>
        </p:xfrm>
        <a:graphic>
          <a:graphicData uri="http://schemas.openxmlformats.org/drawingml/2006/table">
            <a:tbl>
              <a:tblPr bandRow="1">
                <a:tableStyleId>{8EC20E35-A176-4012-BC5E-935CFFF8708E}</a:tableStyleId>
              </a:tblPr>
              <a:tblGrid>
                <a:gridCol w="1280399"/>
                <a:gridCol w="1178838"/>
                <a:gridCol w="1178838"/>
                <a:gridCol w="1178838"/>
                <a:gridCol w="1178838"/>
                <a:gridCol w="1178838"/>
                <a:gridCol w="1178838"/>
              </a:tblGrid>
              <a:tr h="0">
                <a:tc>
                  <a:txBody>
                    <a:bodyPr/>
                    <a:lstStyle/>
                    <a:p>
                      <a:r>
                        <a:rPr lang="ja-JP" altLang="en-US" sz="800" smtClean="0"/>
                        <a:t>ラジオ数</a:t>
                      </a:r>
                      <a:endParaRPr lang="en-US" sz="800" dirty="0"/>
                    </a:p>
                  </a:txBody>
                  <a:tcPr marL="54000" marR="54000" marT="7200" marB="7200">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ja-JP" sz="800" smtClean="0"/>
                        <a:t>2</a:t>
                      </a:r>
                      <a:r>
                        <a:rPr lang="ja-JP" altLang="en-US" sz="800" baseline="0" smtClean="0"/>
                        <a:t> </a:t>
                      </a:r>
                      <a:r>
                        <a:rPr lang="fi-FI" sz="800" smtClean="0"/>
                        <a:t>(2.4 </a:t>
                      </a:r>
                      <a:r>
                        <a:rPr lang="fi-FI" sz="800" err="1" smtClean="0"/>
                        <a:t>GHz</a:t>
                      </a:r>
                      <a:r>
                        <a:rPr lang="fi-FI" sz="800" smtClean="0"/>
                        <a:t> </a:t>
                      </a:r>
                      <a:r>
                        <a:rPr lang="en-US" altLang="ja-JP" sz="800" smtClean="0"/>
                        <a:t>+</a:t>
                      </a:r>
                      <a:r>
                        <a:rPr lang="ja-JP" altLang="en-US" sz="800" smtClean="0"/>
                        <a:t> </a:t>
                      </a:r>
                      <a:r>
                        <a:rPr lang="fi-FI" sz="800" smtClean="0"/>
                        <a:t>5</a:t>
                      </a:r>
                      <a:r>
                        <a:rPr lang="ja-JP" altLang="en-US" sz="800" smtClean="0"/>
                        <a:t> </a:t>
                      </a:r>
                      <a:r>
                        <a:rPr lang="fi-FI" sz="800" smtClean="0"/>
                        <a:t>GHz</a:t>
                      </a:r>
                      <a:r>
                        <a:rPr lang="fi-FI" sz="800" dirty="0" smtClean="0"/>
                        <a:t>)</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ja-JP" sz="800" smtClean="0"/>
                        <a:t>2</a:t>
                      </a:r>
                      <a:r>
                        <a:rPr lang="ja-JP" altLang="en-US" sz="800" smtClean="0"/>
                        <a:t> </a:t>
                      </a:r>
                      <a:r>
                        <a:rPr lang="fi-FI" sz="800" smtClean="0"/>
                        <a:t>(2.4 </a:t>
                      </a:r>
                      <a:r>
                        <a:rPr lang="fi-FI" sz="800" err="1" smtClean="0"/>
                        <a:t>GHz</a:t>
                      </a:r>
                      <a:r>
                        <a:rPr lang="fi-FI" sz="800" smtClean="0"/>
                        <a:t> </a:t>
                      </a:r>
                      <a:r>
                        <a:rPr lang="en-US" altLang="ja-JP" sz="800" smtClean="0"/>
                        <a:t>+</a:t>
                      </a:r>
                      <a:r>
                        <a:rPr lang="ja-JP" altLang="en-US" sz="800" smtClean="0"/>
                        <a:t> </a:t>
                      </a:r>
                      <a:r>
                        <a:rPr lang="fi-FI" sz="800" smtClean="0"/>
                        <a:t>5 </a:t>
                      </a:r>
                      <a:r>
                        <a:rPr lang="fi-FI" sz="800" dirty="0" err="1" smtClean="0"/>
                        <a:t>GHz</a:t>
                      </a:r>
                      <a:r>
                        <a:rPr lang="fi-FI" sz="800" dirty="0" smtClean="0"/>
                        <a:t>)</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ja-JP" sz="800" smtClean="0"/>
                        <a:t>2</a:t>
                      </a:r>
                      <a:r>
                        <a:rPr lang="ja-JP" altLang="en-US" sz="800" smtClean="0"/>
                        <a:t> </a:t>
                      </a:r>
                      <a:r>
                        <a:rPr lang="en-US" sz="800" smtClean="0"/>
                        <a:t>(2.4GHz </a:t>
                      </a:r>
                      <a:r>
                        <a:rPr lang="en-US" altLang="ja-JP" sz="800" smtClean="0"/>
                        <a:t>+</a:t>
                      </a:r>
                      <a:r>
                        <a:rPr lang="ja-JP" altLang="en-US" sz="800" smtClean="0"/>
                        <a:t> </a:t>
                      </a:r>
                      <a:r>
                        <a:rPr lang="en-US" sz="800" smtClean="0"/>
                        <a:t>5</a:t>
                      </a:r>
                      <a:r>
                        <a:rPr lang="ja-JP" altLang="en-US" sz="800" smtClean="0"/>
                        <a:t> </a:t>
                      </a:r>
                      <a:r>
                        <a:rPr lang="en-US" sz="800" smtClean="0"/>
                        <a:t>GHz</a:t>
                      </a:r>
                      <a:r>
                        <a:rPr lang="en-US" sz="800" dirty="0" smtClean="0"/>
                        <a:t>)</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ja-JP" sz="800" smtClean="0"/>
                        <a:t>2</a:t>
                      </a:r>
                      <a:r>
                        <a:rPr lang="ja-JP" altLang="en-US" sz="800" smtClean="0"/>
                        <a:t> </a:t>
                      </a:r>
                      <a:r>
                        <a:rPr lang="en-US" sz="800" smtClean="0"/>
                        <a:t>(2.4GHz </a:t>
                      </a:r>
                      <a:r>
                        <a:rPr lang="en-US" altLang="ja-JP" sz="800" smtClean="0"/>
                        <a:t>+</a:t>
                      </a:r>
                      <a:r>
                        <a:rPr lang="ja-JP" altLang="en-US" sz="800" smtClean="0"/>
                        <a:t> </a:t>
                      </a:r>
                      <a:r>
                        <a:rPr lang="en-US" sz="800" smtClean="0"/>
                        <a:t>5</a:t>
                      </a:r>
                      <a:r>
                        <a:rPr lang="ja-JP" altLang="en-US" sz="800" smtClean="0"/>
                        <a:t> </a:t>
                      </a:r>
                      <a:r>
                        <a:rPr lang="en-US" sz="800" smtClean="0"/>
                        <a:t>GHz</a:t>
                      </a:r>
                      <a:r>
                        <a:rPr lang="en-US" sz="800" dirty="0" smtClean="0"/>
                        <a:t>)</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ja-JP" sz="800" smtClean="0"/>
                        <a:t>2</a:t>
                      </a:r>
                      <a:r>
                        <a:rPr lang="ja-JP" altLang="en-US" sz="800" smtClean="0"/>
                        <a:t> </a:t>
                      </a:r>
                      <a:r>
                        <a:rPr lang="en-US" sz="800" smtClean="0"/>
                        <a:t>(XOR </a:t>
                      </a:r>
                      <a:r>
                        <a:rPr lang="en-US" sz="800" dirty="0" smtClean="0"/>
                        <a:t>and 5 GHz)</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altLang="ja-JP" sz="800" smtClean="0"/>
                        <a:t>2</a:t>
                      </a:r>
                      <a:r>
                        <a:rPr lang="ja-JP" altLang="en-US" sz="800" smtClean="0"/>
                        <a:t> </a:t>
                      </a:r>
                      <a:r>
                        <a:rPr lang="en-US" sz="800" smtClean="0"/>
                        <a:t>(XOR </a:t>
                      </a:r>
                      <a:r>
                        <a:rPr lang="en-US" sz="800" dirty="0" smtClean="0"/>
                        <a:t>and 5 GHz)</a:t>
                      </a:r>
                      <a:endParaRPr lang="en-US" sz="800" dirty="0"/>
                    </a:p>
                  </a:txBody>
                  <a:tcPr marL="54000" marR="54000" marT="7200" marB="7200">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0">
                <a:tc>
                  <a:txBody>
                    <a:bodyPr/>
                    <a:lstStyle/>
                    <a:p>
                      <a:r>
                        <a:rPr lang="en-US" sz="800" smtClean="0"/>
                        <a:t>MIMO</a:t>
                      </a:r>
                      <a:r>
                        <a:rPr lang="ja-JP" altLang="en-US" sz="800" smtClean="0"/>
                        <a:t>アンテナデザイン</a:t>
                      </a:r>
                      <a:endParaRPr lang="en-US" sz="800" dirty="0"/>
                    </a:p>
                  </a:txBody>
                  <a:tcPr marL="54000" marR="54000" marT="7200" marB="7200">
                    <a:lnR w="12700" cap="flat" cmpd="sng" algn="ctr">
                      <a:solidFill>
                        <a:schemeClr val="bg1"/>
                      </a:solidFill>
                      <a:prstDash val="solid"/>
                      <a:round/>
                      <a:headEnd type="none" w="med" len="med"/>
                      <a:tailEnd type="none" w="med" len="med"/>
                    </a:lnR>
                  </a:tcPr>
                </a:tc>
                <a:tc>
                  <a:txBody>
                    <a:bodyPr/>
                    <a:lstStyle/>
                    <a:p>
                      <a:r>
                        <a:rPr lang="en-US" sz="800" dirty="0" smtClean="0"/>
                        <a:t>2x2:2 MU/SU-MIMO</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r>
                        <a:rPr lang="en-US" sz="800" dirty="0" smtClean="0"/>
                        <a:t>2x2:2 MU/SU-MIMO</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r>
                        <a:rPr lang="en-US" sz="800" dirty="0" smtClean="0"/>
                        <a:t>3x3:2 MU/SU-MIMO</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r>
                        <a:rPr lang="en-US" sz="800" dirty="0" smtClean="0"/>
                        <a:t>4 x 4:4 (SU-MIMO), </a:t>
                      </a:r>
                      <a:br>
                        <a:rPr lang="en-US" sz="800" dirty="0" smtClean="0"/>
                      </a:br>
                      <a:r>
                        <a:rPr lang="en-US" sz="800" dirty="0" smtClean="0"/>
                        <a:t>4 x 4:3 (MU-MIMO)</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r>
                        <a:rPr lang="en-US" sz="800" dirty="0" smtClean="0"/>
                        <a:t>4x4:3 MU/SU-MIMO</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r>
                        <a:rPr lang="en-US" sz="800" dirty="0" smtClean="0"/>
                        <a:t>4x4:3 MU/SU-MIMO</a:t>
                      </a:r>
                      <a:endParaRPr lang="en-US" sz="800" dirty="0"/>
                    </a:p>
                  </a:txBody>
                  <a:tcPr marL="54000" marR="54000" marT="7200" marB="7200">
                    <a:lnL w="12700" cap="flat" cmpd="sng" algn="ctr">
                      <a:solidFill>
                        <a:schemeClr val="bg1"/>
                      </a:solidFill>
                      <a:prstDash val="solid"/>
                      <a:round/>
                      <a:headEnd type="none" w="med" len="med"/>
                      <a:tailEnd type="none" w="med" len="med"/>
                    </a:lnL>
                  </a:tcPr>
                </a:tc>
              </a:tr>
              <a:tr h="0">
                <a:tc>
                  <a:txBody>
                    <a:bodyPr/>
                    <a:lstStyle/>
                    <a:p>
                      <a:r>
                        <a:rPr lang="ja-JP" altLang="en-US" sz="800" smtClean="0"/>
                        <a:t>バンド幅</a:t>
                      </a:r>
                      <a:endParaRPr lang="en-US" sz="800" dirty="0"/>
                    </a:p>
                  </a:txBody>
                  <a:tcPr marL="54000" marR="54000" marT="7200" marB="7200">
                    <a:lnR w="12700" cap="flat" cmpd="sng" algn="ctr">
                      <a:solidFill>
                        <a:schemeClr val="bg1"/>
                      </a:solidFill>
                      <a:prstDash val="solid"/>
                      <a:round/>
                      <a:headEnd type="none" w="med" len="med"/>
                      <a:tailEnd type="none" w="med" len="med"/>
                    </a:lnR>
                  </a:tcPr>
                </a:tc>
                <a:tc>
                  <a:txBody>
                    <a:bodyPr/>
                    <a:lstStyle/>
                    <a:p>
                      <a:r>
                        <a:rPr lang="fi-FI" sz="700" dirty="0" smtClean="0"/>
                        <a:t>2.4 </a:t>
                      </a:r>
                      <a:r>
                        <a:rPr lang="fi-FI" sz="700" dirty="0" err="1" smtClean="0"/>
                        <a:t>GHz</a:t>
                      </a:r>
                      <a:r>
                        <a:rPr lang="fi-FI" sz="700" dirty="0" smtClean="0"/>
                        <a:t>: </a:t>
                      </a:r>
                      <a:r>
                        <a:rPr lang="fi-FI" sz="700" smtClean="0"/>
                        <a:t>20 MHz</a:t>
                      </a:r>
                    </a:p>
                    <a:p>
                      <a:r>
                        <a:rPr lang="fi-FI" sz="700" smtClean="0"/>
                        <a:t>5 GHz</a:t>
                      </a:r>
                      <a:r>
                        <a:rPr lang="fi-FI" sz="700" dirty="0" smtClean="0"/>
                        <a:t>: 20/40/80 MHz</a:t>
                      </a:r>
                      <a:endParaRPr lang="en-US" sz="7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r>
                        <a:rPr lang="fi-FI" sz="700" dirty="0" smtClean="0"/>
                        <a:t>2.4 </a:t>
                      </a:r>
                      <a:r>
                        <a:rPr lang="fi-FI" sz="700" dirty="0" err="1" smtClean="0"/>
                        <a:t>GHz</a:t>
                      </a:r>
                      <a:r>
                        <a:rPr lang="fi-FI" sz="700" dirty="0" smtClean="0"/>
                        <a:t>: </a:t>
                      </a:r>
                      <a:r>
                        <a:rPr lang="fi-FI" sz="700" smtClean="0"/>
                        <a:t>20 MHz</a:t>
                      </a:r>
                    </a:p>
                    <a:p>
                      <a:r>
                        <a:rPr lang="fi-FI" sz="700" smtClean="0"/>
                        <a:t>5 </a:t>
                      </a:r>
                      <a:r>
                        <a:rPr lang="fi-FI" sz="700" dirty="0" err="1" smtClean="0"/>
                        <a:t>GHz</a:t>
                      </a:r>
                      <a:r>
                        <a:rPr lang="fi-FI" sz="700" smtClean="0"/>
                        <a:t>: 20/40/80</a:t>
                      </a:r>
                      <a:r>
                        <a:rPr lang="ja-JP" altLang="en-US" sz="700" baseline="0" smtClean="0"/>
                        <a:t> </a:t>
                      </a:r>
                      <a:r>
                        <a:rPr lang="fi-FI" sz="700" smtClean="0"/>
                        <a:t>MHz</a:t>
                      </a:r>
                      <a:endParaRPr lang="en-US" sz="7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r>
                        <a:rPr lang="fi-FI" sz="700" dirty="0" smtClean="0"/>
                        <a:t>2.4 </a:t>
                      </a:r>
                      <a:r>
                        <a:rPr lang="fi-FI" sz="700" dirty="0" err="1" smtClean="0"/>
                        <a:t>GHz</a:t>
                      </a:r>
                      <a:r>
                        <a:rPr lang="fi-FI" sz="700" dirty="0" smtClean="0"/>
                        <a:t>: </a:t>
                      </a:r>
                      <a:r>
                        <a:rPr lang="fi-FI" sz="700" smtClean="0"/>
                        <a:t>20 MHz</a:t>
                      </a:r>
                    </a:p>
                    <a:p>
                      <a:r>
                        <a:rPr lang="fi-FI" sz="700" smtClean="0"/>
                        <a:t>5 </a:t>
                      </a:r>
                      <a:r>
                        <a:rPr lang="fi-FI" sz="700" dirty="0" err="1" smtClean="0"/>
                        <a:t>GHz</a:t>
                      </a:r>
                      <a:r>
                        <a:rPr lang="fi-FI" sz="700" dirty="0" smtClean="0"/>
                        <a:t>: 20/40/80 MHz</a:t>
                      </a:r>
                      <a:endParaRPr lang="en-US" sz="7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r>
                        <a:rPr lang="fi-FI" sz="700" dirty="0" smtClean="0"/>
                        <a:t>2.4 </a:t>
                      </a:r>
                      <a:r>
                        <a:rPr lang="fi-FI" sz="700" dirty="0" err="1" smtClean="0"/>
                        <a:t>GHz</a:t>
                      </a:r>
                      <a:r>
                        <a:rPr lang="fi-FI" sz="700" dirty="0" smtClean="0"/>
                        <a:t>: </a:t>
                      </a:r>
                      <a:r>
                        <a:rPr lang="fi-FI" sz="700" smtClean="0"/>
                        <a:t>20 MHz</a:t>
                      </a:r>
                    </a:p>
                    <a:p>
                      <a:r>
                        <a:rPr lang="fi-FI" sz="700" smtClean="0"/>
                        <a:t>5 </a:t>
                      </a:r>
                      <a:r>
                        <a:rPr lang="fi-FI" sz="700" dirty="0" err="1" smtClean="0"/>
                        <a:t>GHz</a:t>
                      </a:r>
                      <a:r>
                        <a:rPr lang="fi-FI" sz="700" dirty="0" smtClean="0"/>
                        <a:t>: 20/40/80 MHz</a:t>
                      </a:r>
                      <a:endParaRPr lang="en-US" sz="7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r>
                        <a:rPr lang="fi-FI" sz="700" dirty="0" smtClean="0"/>
                        <a:t>2.4 </a:t>
                      </a:r>
                      <a:r>
                        <a:rPr lang="fi-FI" sz="700" dirty="0" err="1" smtClean="0"/>
                        <a:t>GHz</a:t>
                      </a:r>
                      <a:r>
                        <a:rPr lang="fi-FI" sz="700" dirty="0" smtClean="0"/>
                        <a:t>: </a:t>
                      </a:r>
                      <a:r>
                        <a:rPr lang="fi-FI" sz="700" smtClean="0"/>
                        <a:t>20 MHz</a:t>
                      </a:r>
                    </a:p>
                    <a:p>
                      <a:r>
                        <a:rPr lang="fi-FI" sz="700" smtClean="0"/>
                        <a:t>5 </a:t>
                      </a:r>
                      <a:r>
                        <a:rPr lang="fi-FI" sz="700" dirty="0" err="1" smtClean="0"/>
                        <a:t>GHz</a:t>
                      </a:r>
                      <a:r>
                        <a:rPr lang="fi-FI" sz="700" dirty="0" smtClean="0"/>
                        <a:t>: 20/40/80/160 MHz</a:t>
                      </a:r>
                      <a:endParaRPr lang="en-US" sz="7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r>
                        <a:rPr lang="fi-FI" sz="700" dirty="0" smtClean="0"/>
                        <a:t>2.4 </a:t>
                      </a:r>
                      <a:r>
                        <a:rPr lang="fi-FI" sz="700" dirty="0" err="1" smtClean="0"/>
                        <a:t>GHz</a:t>
                      </a:r>
                      <a:r>
                        <a:rPr lang="fi-FI" sz="700" dirty="0" smtClean="0"/>
                        <a:t>: </a:t>
                      </a:r>
                      <a:r>
                        <a:rPr lang="fi-FI" sz="700" smtClean="0"/>
                        <a:t>20 MHz</a:t>
                      </a:r>
                    </a:p>
                    <a:p>
                      <a:r>
                        <a:rPr lang="fi-FI" sz="700" smtClean="0"/>
                        <a:t>5 GHz: 20/40/80/160 </a:t>
                      </a:r>
                      <a:r>
                        <a:rPr lang="fi-FI" sz="700" dirty="0" smtClean="0"/>
                        <a:t>MHz</a:t>
                      </a:r>
                      <a:endParaRPr lang="en-US" sz="700" dirty="0"/>
                    </a:p>
                  </a:txBody>
                  <a:tcPr marL="54000" marR="54000" marT="7200" marB="7200">
                    <a:lnL w="12700" cap="flat" cmpd="sng" algn="ctr">
                      <a:solidFill>
                        <a:schemeClr val="bg1"/>
                      </a:solidFill>
                      <a:prstDash val="solid"/>
                      <a:round/>
                      <a:headEnd type="none" w="med" len="med"/>
                      <a:tailEnd type="none" w="med" len="med"/>
                    </a:lnL>
                  </a:tcPr>
                </a:tc>
              </a:tr>
              <a:tr h="0">
                <a:tc>
                  <a:txBody>
                    <a:bodyPr/>
                    <a:lstStyle/>
                    <a:p>
                      <a:r>
                        <a:rPr lang="ja-JP" altLang="en-US" sz="800" smtClean="0"/>
                        <a:t>同時</a:t>
                      </a:r>
                      <a:r>
                        <a:rPr lang="en-US" sz="800" smtClean="0"/>
                        <a:t>MU-MIMO</a:t>
                      </a:r>
                      <a:r>
                        <a:rPr lang="ja-JP" altLang="en-US" sz="800" smtClean="0"/>
                        <a:t>ユーザ数</a:t>
                      </a:r>
                      <a:endParaRPr lang="en-US" sz="800" dirty="0"/>
                    </a:p>
                  </a:txBody>
                  <a:tcPr marL="54000" marR="54000" marT="7200" marB="7200">
                    <a:lnR w="12700" cap="flat" cmpd="sng" algn="ctr">
                      <a:solidFill>
                        <a:schemeClr val="bg1"/>
                      </a:solidFill>
                      <a:prstDash val="solid"/>
                      <a:round/>
                      <a:headEnd type="none" w="med" len="med"/>
                      <a:tailEnd type="none" w="med" len="med"/>
                    </a:lnR>
                  </a:tcPr>
                </a:tc>
                <a:tc>
                  <a:txBody>
                    <a:bodyPr/>
                    <a:lstStyle/>
                    <a:p>
                      <a:pPr algn="ctr"/>
                      <a:r>
                        <a:rPr lang="en-US" sz="800" dirty="0" smtClean="0"/>
                        <a:t>2</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800" dirty="0" smtClean="0"/>
                        <a:t>2</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800" dirty="0" smtClean="0"/>
                        <a:t>2</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800" dirty="0" smtClean="0"/>
                        <a:t>3</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800" dirty="0" smtClean="0"/>
                        <a:t>3</a:t>
                      </a:r>
                      <a:endParaRPr lang="en-US" sz="800" dirty="0"/>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800" dirty="0" smtClean="0"/>
                        <a:t>3</a:t>
                      </a:r>
                      <a:endParaRPr lang="en-US" sz="800" dirty="0"/>
                    </a:p>
                  </a:txBody>
                  <a:tcPr marL="54000" marR="54000" marT="7200" marB="7200">
                    <a:lnL w="12700" cap="flat" cmpd="sng" algn="ctr">
                      <a:solidFill>
                        <a:schemeClr val="bg1"/>
                      </a:solidFill>
                      <a:prstDash val="solid"/>
                      <a:round/>
                      <a:headEnd type="none" w="med" len="med"/>
                      <a:tailEnd type="none" w="med" len="med"/>
                    </a:lnL>
                  </a:tcPr>
                </a:tc>
              </a:tr>
              <a:tr h="0">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800" smtClean="0"/>
                        <a:t>合計最大データレート</a:t>
                      </a:r>
                      <a:endParaRPr lang="en-US" altLang="ja-JP" sz="800" b="1" smtClean="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tcPr>
                </a:tc>
                <a:tc>
                  <a:txBody>
                    <a:bodyPr/>
                    <a:lstStyle/>
                    <a:p>
                      <a:pPr algn="ctr"/>
                      <a:r>
                        <a:rPr lang="en-US" altLang="ja-JP" sz="800" smtClean="0"/>
                        <a:t>1Gbps</a:t>
                      </a:r>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altLang="ja-JP" sz="800" smtClean="0"/>
                        <a:t>1Gbps</a:t>
                      </a:r>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altLang="ja-JP" sz="800" smtClean="0"/>
                        <a:t>1.087Gbps</a:t>
                      </a:r>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altLang="ja-JP" sz="800" smtClean="0"/>
                        <a:t>2.4Gbps</a:t>
                      </a:r>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altLang="ja-JP" sz="800" smtClean="0"/>
                        <a:t>5Gbps</a:t>
                      </a:r>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altLang="ja-JP" sz="800" smtClean="0"/>
                        <a:t>5Gbps</a:t>
                      </a:r>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tcPr>
                </a:tc>
              </a:tr>
              <a:tr h="0">
                <a:tc>
                  <a:txBody>
                    <a:bodyPr/>
                    <a:lstStyle/>
                    <a:p>
                      <a:r>
                        <a:rPr lang="ja-JP" altLang="en-US" sz="800" smtClean="0"/>
                        <a:t>ギガ</a:t>
                      </a:r>
                      <a:r>
                        <a:rPr lang="en-US" altLang="ja-JP" sz="800" smtClean="0"/>
                        <a:t>/</a:t>
                      </a:r>
                      <a:r>
                        <a:rPr lang="ja-JP" altLang="en-US" sz="800" smtClean="0"/>
                        <a:t>マルチギガ ポート</a:t>
                      </a:r>
                      <a:endParaRPr lang="en-US" altLang="ja-JP" sz="800" b="1" dirty="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altLang="ja-JP" sz="800" smtClean="0"/>
                        <a:t>1Gig</a:t>
                      </a:r>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altLang="ja-JP" sz="800" smtClean="0"/>
                        <a:t>2x1Gig</a:t>
                      </a:r>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altLang="ja-JP" sz="800" smtClean="0"/>
                        <a:t>2x1Gig</a:t>
                      </a:r>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altLang="ja-JP" sz="800" smtClean="0"/>
                        <a:t>1Gig &amp; 1MGig</a:t>
                      </a:r>
                      <a:r>
                        <a:rPr lang="en-US" altLang="ja-JP" sz="800" baseline="30000" smtClean="0"/>
                        <a:t>*1</a:t>
                      </a:r>
                    </a:p>
                  </a:txBody>
                  <a:tcPr marL="54000" marR="54000" marT="7200" marB="7200">
                    <a:lnL w="12700" cap="flat" cmpd="sng" algn="ctr">
                      <a:solidFill>
                        <a:schemeClr val="bg1"/>
                      </a:solidFill>
                      <a:prstDash val="solid"/>
                      <a:round/>
                      <a:headEnd type="none" w="med" len="med"/>
                      <a:tailEnd type="none" w="med" len="med"/>
                    </a:lnL>
                  </a:tcPr>
                </a:tc>
              </a:tr>
              <a:tr h="0">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800" smtClean="0"/>
                        <a:t>USB 2.0 </a:t>
                      </a:r>
                      <a:r>
                        <a:rPr lang="ja-JP" altLang="en-US" sz="800" smtClean="0"/>
                        <a:t>ポート</a:t>
                      </a:r>
                      <a:endParaRPr lang="en-US" altLang="ja-JP" sz="800" b="1" smtClean="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lang="en-US" altLang="ja-JP" sz="800" b="1" smtClean="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lang="en-US" altLang="ja-JP" sz="800" b="1" smtClean="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800" smtClean="0"/>
                        <a:t>1</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800" smtClean="0"/>
                        <a:t>1</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800" smtClean="0"/>
                        <a:t>1</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sz="800" smtClean="0"/>
                        <a:t>1</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tcPr>
                </a:tc>
              </a:tr>
              <a:tr h="0">
                <a:tc>
                  <a:txBody>
                    <a:bodyPr/>
                    <a:lstStyle/>
                    <a:p>
                      <a:r>
                        <a:rPr lang="ja-JP" altLang="en-US" sz="800" smtClean="0"/>
                        <a:t>スペクトラム分析</a:t>
                      </a:r>
                      <a:endParaRPr lang="en-US" altLang="ja-JP" sz="800" b="1" dirty="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tcPr>
                </a:tc>
              </a:tr>
              <a:tr h="0">
                <a:tc>
                  <a:txBody>
                    <a:bodyPr/>
                    <a:lstStyle/>
                    <a:p>
                      <a:r>
                        <a:rPr lang="en-US" altLang="ja-JP" sz="800" smtClean="0"/>
                        <a:t>TX </a:t>
                      </a:r>
                      <a:r>
                        <a:rPr lang="ja-JP" altLang="en-US" sz="800" smtClean="0"/>
                        <a:t>ビーム フォーミング</a:t>
                      </a:r>
                      <a:endParaRPr lang="en-US" altLang="ja-JP" sz="800" b="1" dirty="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tcPr>
                </a:tc>
              </a:tr>
              <a:tr h="0">
                <a:tc>
                  <a:txBody>
                    <a:bodyPr/>
                    <a:lstStyle/>
                    <a:p>
                      <a:r>
                        <a:rPr lang="en-US" altLang="ja-JP" sz="800" smtClean="0"/>
                        <a:t>CleanAir / ClientLink</a:t>
                      </a:r>
                      <a:endParaRPr lang="en-US" altLang="ja-JP" sz="800" b="1" dirty="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tcPr>
                </a:tc>
              </a:tr>
              <a:tr h="0">
                <a:tc>
                  <a:txBody>
                    <a:bodyPr/>
                    <a:lstStyle/>
                    <a:p>
                      <a:r>
                        <a:rPr lang="ja-JP" altLang="en-US" sz="800" smtClean="0"/>
                        <a:t>デュアル </a:t>
                      </a:r>
                      <a:r>
                        <a:rPr lang="en-US" altLang="ja-JP" sz="800" smtClean="0"/>
                        <a:t>5GHz </a:t>
                      </a:r>
                      <a:r>
                        <a:rPr lang="ja-JP" altLang="en-US" sz="800" smtClean="0"/>
                        <a:t>サービス</a:t>
                      </a:r>
                      <a:endParaRPr lang="en-US" altLang="ja-JP" sz="800" b="1" dirty="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tcPr>
                </a:tc>
              </a:tr>
              <a:tr h="0">
                <a:tc>
                  <a:txBody>
                    <a:bodyPr/>
                    <a:lstStyle/>
                    <a:p>
                      <a:r>
                        <a:rPr lang="en-US" altLang="ja-JP" sz="800" smtClean="0"/>
                        <a:t>Optimized Roaming</a:t>
                      </a:r>
                      <a:endParaRPr lang="en-US" altLang="ja-JP" sz="800" b="1" dirty="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tcPr>
                </a:tc>
              </a:tr>
              <a:tr h="0">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800" smtClean="0"/>
                        <a:t>FRA</a:t>
                      </a:r>
                      <a:r>
                        <a:rPr lang="ja-JP" altLang="en-US" sz="800" baseline="0" smtClean="0"/>
                        <a:t> </a:t>
                      </a:r>
                      <a:r>
                        <a:rPr lang="en-US" altLang="ja-JP" sz="800" baseline="0" smtClean="0"/>
                        <a:t>(</a:t>
                      </a:r>
                      <a:r>
                        <a:rPr lang="ja-JP" altLang="en-US" sz="800" smtClean="0"/>
                        <a:t>電波の最適化</a:t>
                      </a:r>
                      <a:r>
                        <a:rPr lang="en-US" altLang="ja-JP" sz="800" smtClean="0"/>
                        <a:t>)</a:t>
                      </a:r>
                      <a:endParaRPr lang="en-US" altLang="ja-JP" sz="800" b="1" smtClean="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lang="en-US" altLang="ja-JP" sz="800" b="1" smtClean="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lang="en-US" altLang="ja-JP" sz="800" b="1" smtClean="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tcPr>
                </a:tc>
              </a:tr>
              <a:tr h="0">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800" smtClean="0"/>
                        <a:t>スマート アンテナ コネクタ</a:t>
                      </a:r>
                      <a:endParaRPr lang="en-US" altLang="ja-JP" sz="800" b="1" smtClean="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lang="en-US" altLang="ja-JP" sz="800" b="1" smtClean="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endParaRPr lang="en-US" altLang="ja-JP" sz="800" b="1" smtClean="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tcPr>
                </a:tc>
              </a:tr>
              <a:tr h="0">
                <a:tc>
                  <a:txBody>
                    <a:bodyPr/>
                    <a:lstStyle/>
                    <a:p>
                      <a:r>
                        <a:rPr lang="ja-JP" altLang="en-US" sz="800" smtClean="0"/>
                        <a:t>モジュール対応</a:t>
                      </a:r>
                      <a:r>
                        <a:rPr lang="en-US" altLang="ja-JP" sz="800" smtClean="0"/>
                        <a:t>(</a:t>
                      </a:r>
                      <a:r>
                        <a:rPr lang="ja-JP" altLang="en-US" sz="800" smtClean="0"/>
                        <a:t>側面装着</a:t>
                      </a:r>
                      <a:r>
                        <a:rPr lang="en-US" altLang="ja-JP" sz="800" smtClean="0"/>
                        <a:t>)</a:t>
                      </a:r>
                      <a:endParaRPr lang="en-US" altLang="ja-JP" sz="800" b="1" dirty="0">
                        <a:solidFill>
                          <a:schemeClr val="tx1"/>
                        </a:solidFill>
                        <a:latin typeface="+mn-lt"/>
                        <a:cs typeface="Arial Narrow"/>
                      </a:endParaRPr>
                    </a:p>
                  </a:txBody>
                  <a:tcPr marL="54000" marR="54000" marT="7200" marB="7200">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altLang="ja-JP" sz="800" b="1" dirty="0">
                        <a:solidFill>
                          <a:schemeClr val="tx1"/>
                        </a:solidFill>
                        <a:latin typeface="+mn-lt"/>
                        <a:cs typeface="Arial Narrow"/>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kumimoji="1" lang="ja-JP" altLang="en-US" sz="800" smtClean="0"/>
                        <a:t>●</a:t>
                      </a:r>
                      <a:endParaRPr kumimoji="1" lang="ja-JP" altLang="en-US" sz="800">
                        <a:solidFill>
                          <a:schemeClr val="tx1"/>
                        </a:solidFill>
                        <a:latin typeface="+mn-lt"/>
                      </a:endParaRPr>
                    </a:p>
                  </a:txBody>
                  <a:tcPr marL="54000" marR="54000" marT="7200" marB="7200">
                    <a:lnL w="1270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bl>
          </a:graphicData>
        </a:graphic>
      </p:graphicFrame>
      <p:sp>
        <p:nvSpPr>
          <p:cNvPr id="5" name="正方形/長方形 4"/>
          <p:cNvSpPr/>
          <p:nvPr/>
        </p:nvSpPr>
        <p:spPr>
          <a:xfrm>
            <a:off x="6726648" y="4496730"/>
            <a:ext cx="2058577" cy="246221"/>
          </a:xfrm>
          <a:prstGeom prst="rect">
            <a:avLst/>
          </a:prstGeom>
        </p:spPr>
        <p:txBody>
          <a:bodyPr wrap="none">
            <a:spAutoFit/>
          </a:bodyPr>
          <a:lstStyle/>
          <a:p>
            <a:r>
              <a:rPr lang="en-US" altLang="ja-JP" sz="1000" smtClean="0">
                <a:latin typeface="+mn-lt"/>
              </a:rPr>
              <a:t>FRA</a:t>
            </a:r>
            <a:r>
              <a:rPr lang="ja-JP" altLang="en-US" sz="1000" smtClean="0">
                <a:latin typeface="+mn-lt"/>
              </a:rPr>
              <a:t> </a:t>
            </a:r>
            <a:r>
              <a:rPr lang="en-US" altLang="ja-JP" sz="1000" smtClean="0">
                <a:latin typeface="+mn-lt"/>
              </a:rPr>
              <a:t>:</a:t>
            </a:r>
            <a:r>
              <a:rPr lang="ja-JP" altLang="en-US" sz="1000" smtClean="0">
                <a:latin typeface="+mn-lt"/>
              </a:rPr>
              <a:t> </a:t>
            </a:r>
            <a:r>
              <a:rPr lang="en-US" altLang="ja-JP" sz="1000" smtClean="0">
                <a:latin typeface="+mn-lt"/>
              </a:rPr>
              <a:t>Flexible </a:t>
            </a:r>
            <a:r>
              <a:rPr lang="en-US" altLang="ja-JP" sz="1000">
                <a:latin typeface="+mn-lt"/>
              </a:rPr>
              <a:t>Radio </a:t>
            </a:r>
            <a:r>
              <a:rPr lang="en-US" altLang="ja-JP" sz="1000" smtClean="0">
                <a:latin typeface="+mn-lt"/>
              </a:rPr>
              <a:t>Assignment</a:t>
            </a:r>
            <a:endParaRPr lang="ja-JP" altLang="en-US" sz="1000">
              <a:latin typeface="+mn-lt"/>
            </a:endParaRPr>
          </a:p>
        </p:txBody>
      </p:sp>
      <p:sp>
        <p:nvSpPr>
          <p:cNvPr id="7" name="正方形/長方形 6"/>
          <p:cNvSpPr/>
          <p:nvPr/>
        </p:nvSpPr>
        <p:spPr>
          <a:xfrm>
            <a:off x="5026888" y="4496730"/>
            <a:ext cx="1688751" cy="246221"/>
          </a:xfrm>
          <a:prstGeom prst="rect">
            <a:avLst/>
          </a:prstGeom>
        </p:spPr>
        <p:txBody>
          <a:bodyPr wrap="square">
            <a:spAutoFit/>
          </a:bodyPr>
          <a:lstStyle/>
          <a:p>
            <a:r>
              <a:rPr lang="en-US" altLang="ja-JP" sz="1000" smtClean="0"/>
              <a:t>*1 :1Gig</a:t>
            </a:r>
            <a:r>
              <a:rPr lang="en-US" altLang="ja-JP" sz="1000"/>
              <a:t>, 2.5Gig, </a:t>
            </a:r>
            <a:r>
              <a:rPr lang="en-US" altLang="ja-JP" sz="1000" smtClean="0"/>
              <a:t>5Gig</a:t>
            </a:r>
            <a:endParaRPr lang="en-US" altLang="ja-JP" sz="1000" b="1" dirty="0">
              <a:cs typeface="Arial Narrow"/>
            </a:endParaRPr>
          </a:p>
        </p:txBody>
      </p:sp>
      <p:pic>
        <p:nvPicPr>
          <p:cNvPr id="134" name="Picture 1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5815" y="1713244"/>
            <a:ext cx="507636" cy="501907"/>
          </a:xfrm>
          <a:prstGeom prst="rect">
            <a:avLst/>
          </a:prstGeom>
        </p:spPr>
      </p:pic>
      <p:pic>
        <p:nvPicPr>
          <p:cNvPr id="18" name="Picture 1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4490" y="1723121"/>
            <a:ext cx="522060" cy="504928"/>
          </a:xfrm>
          <a:prstGeom prst="rect">
            <a:avLst/>
          </a:prstGeom>
        </p:spPr>
      </p:pic>
      <p:pic>
        <p:nvPicPr>
          <p:cNvPr id="19" name="Picture 1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1855" y="1709239"/>
            <a:ext cx="507636" cy="501907"/>
          </a:xfrm>
          <a:prstGeom prst="rect">
            <a:avLst/>
          </a:prstGeom>
        </p:spPr>
      </p:pic>
      <p:pic>
        <p:nvPicPr>
          <p:cNvPr id="20" name="Picture 7"/>
          <p:cNvPicPr>
            <a:picLocks noChangeAspect="1"/>
          </p:cNvPicPr>
          <p:nvPr/>
        </p:nvPicPr>
        <p:blipFill>
          <a:blip r:embed="rId8"/>
          <a:stretch>
            <a:fillRect/>
          </a:stretch>
        </p:blipFill>
        <p:spPr>
          <a:xfrm>
            <a:off x="2111740" y="1701504"/>
            <a:ext cx="444195" cy="444195"/>
          </a:xfrm>
          <a:prstGeom prst="rect">
            <a:avLst/>
          </a:prstGeom>
        </p:spPr>
      </p:pic>
      <p:pic>
        <p:nvPicPr>
          <p:cNvPr id="21" name="Picture 8"/>
          <p:cNvPicPr>
            <a:picLocks noChangeAspect="1"/>
          </p:cNvPicPr>
          <p:nvPr/>
        </p:nvPicPr>
        <p:blipFill>
          <a:blip r:embed="rId9"/>
          <a:stretch>
            <a:fillRect/>
          </a:stretch>
        </p:blipFill>
        <p:spPr>
          <a:xfrm>
            <a:off x="3300966" y="1718972"/>
            <a:ext cx="458195" cy="458195"/>
          </a:xfrm>
          <a:prstGeom prst="rect">
            <a:avLst/>
          </a:prstGeom>
        </p:spPr>
      </p:pic>
      <p:sp>
        <p:nvSpPr>
          <p:cNvPr id="22" name="TextBox 104"/>
          <p:cNvSpPr txBox="1"/>
          <p:nvPr/>
        </p:nvSpPr>
        <p:spPr>
          <a:xfrm>
            <a:off x="1823580" y="1412222"/>
            <a:ext cx="1049502" cy="276995"/>
          </a:xfrm>
          <a:prstGeom prst="rect">
            <a:avLst/>
          </a:prstGeom>
          <a:noFill/>
        </p:spPr>
        <p:txBody>
          <a:bodyPr wrap="square" lIns="91436" tIns="45718" rIns="91436" bIns="45718" rtlCol="0">
            <a:spAutoFit/>
          </a:bodyPr>
          <a:lstStyle/>
          <a:p>
            <a:pPr algn="ctr"/>
            <a:r>
              <a:rPr lang="en-US" sz="1200" b="1" smtClean="0">
                <a:latin typeface="+mn-lt"/>
                <a:ea typeface="+mj-ea"/>
                <a:cs typeface="Arial Narrow"/>
              </a:rPr>
              <a:t>18</a:t>
            </a:r>
            <a:r>
              <a:rPr lang="en-US" altLang="ja-JP" sz="1200" b="1" smtClean="0">
                <a:latin typeface="+mn-lt"/>
                <a:ea typeface="+mj-ea"/>
                <a:cs typeface="Arial Narrow"/>
              </a:rPr>
              <a:t>1</a:t>
            </a:r>
            <a:r>
              <a:rPr lang="en-US" sz="1200" b="1" smtClean="0">
                <a:latin typeface="+mn-lt"/>
                <a:ea typeface="+mj-ea"/>
                <a:cs typeface="Arial Narrow"/>
              </a:rPr>
              <a:t>0</a:t>
            </a:r>
            <a:r>
              <a:rPr lang="en-US" altLang="ja-JP" sz="1200" b="1" smtClean="0">
                <a:latin typeface="+mn-lt"/>
                <a:ea typeface="+mj-ea"/>
                <a:cs typeface="Arial Narrow"/>
              </a:rPr>
              <a:t>W</a:t>
            </a:r>
            <a:endParaRPr lang="en-US" sz="1200" b="1" dirty="0">
              <a:latin typeface="+mn-lt"/>
              <a:ea typeface="+mj-ea"/>
              <a:cs typeface="Arial Narrow"/>
            </a:endParaRPr>
          </a:p>
        </p:txBody>
      </p:sp>
      <p:sp>
        <p:nvSpPr>
          <p:cNvPr id="23" name="TextBox 105"/>
          <p:cNvSpPr txBox="1"/>
          <p:nvPr/>
        </p:nvSpPr>
        <p:spPr>
          <a:xfrm>
            <a:off x="3003995" y="1412222"/>
            <a:ext cx="1049502" cy="276995"/>
          </a:xfrm>
          <a:prstGeom prst="rect">
            <a:avLst/>
          </a:prstGeom>
          <a:noFill/>
        </p:spPr>
        <p:txBody>
          <a:bodyPr wrap="square" lIns="91436" tIns="45718" rIns="91436" bIns="45718" rtlCol="0">
            <a:spAutoFit/>
          </a:bodyPr>
          <a:lstStyle/>
          <a:p>
            <a:pPr algn="ctr"/>
            <a:r>
              <a:rPr lang="en-US" sz="1200" b="1" smtClean="0">
                <a:latin typeface="+mn-lt"/>
                <a:ea typeface="+mj-ea"/>
                <a:cs typeface="Arial Narrow"/>
              </a:rPr>
              <a:t>18</a:t>
            </a:r>
            <a:r>
              <a:rPr lang="en-US" altLang="ja-JP" sz="1200" b="1" smtClean="0">
                <a:latin typeface="+mn-lt"/>
                <a:ea typeface="+mj-ea"/>
                <a:cs typeface="Arial Narrow"/>
              </a:rPr>
              <a:t>1</a:t>
            </a:r>
            <a:r>
              <a:rPr lang="en-US" sz="1200" b="1" smtClean="0">
                <a:latin typeface="+mn-lt"/>
                <a:ea typeface="+mj-ea"/>
                <a:cs typeface="Arial Narrow"/>
              </a:rPr>
              <a:t>0</a:t>
            </a:r>
            <a:r>
              <a:rPr lang="ja-JP" altLang="en-US" sz="1200" b="1" smtClean="0">
                <a:latin typeface="+mn-lt"/>
                <a:ea typeface="+mj-ea"/>
                <a:cs typeface="Arial Narrow"/>
              </a:rPr>
              <a:t> </a:t>
            </a:r>
            <a:r>
              <a:rPr lang="en-US" altLang="ja-JP" sz="1200" b="1" smtClean="0">
                <a:latin typeface="+mn-lt"/>
                <a:ea typeface="+mj-ea"/>
                <a:cs typeface="Arial Narrow"/>
              </a:rPr>
              <a:t>OEAP</a:t>
            </a:r>
            <a:endParaRPr lang="en-US" sz="1200" b="1" dirty="0">
              <a:latin typeface="+mn-lt"/>
              <a:ea typeface="+mj-ea"/>
              <a:cs typeface="Arial Narrow"/>
            </a:endParaRPr>
          </a:p>
        </p:txBody>
      </p:sp>
      <p:sp>
        <p:nvSpPr>
          <p:cNvPr id="24" name="TextBox 3"/>
          <p:cNvSpPr txBox="1"/>
          <p:nvPr/>
        </p:nvSpPr>
        <p:spPr>
          <a:xfrm>
            <a:off x="431800" y="1073150"/>
            <a:ext cx="6952297" cy="276999"/>
          </a:xfrm>
          <a:prstGeom prst="rect">
            <a:avLst/>
          </a:prstGeom>
          <a:noFill/>
        </p:spPr>
        <p:txBody>
          <a:bodyPr wrap="square" rtlCol="0">
            <a:spAutoFit/>
          </a:bodyPr>
          <a:lstStyle/>
          <a:p>
            <a:pPr defTabSz="914400" fontAlgn="auto">
              <a:spcBef>
                <a:spcPts val="0"/>
              </a:spcBef>
              <a:spcAft>
                <a:spcPts val="0"/>
              </a:spcAft>
            </a:pPr>
            <a:r>
              <a:rPr lang="ja-JP" altLang="en-US" sz="1200" dirty="0" smtClean="0">
                <a:latin typeface="Arial"/>
                <a:ea typeface="+mn-ea"/>
              </a:rPr>
              <a:t>詳しくはこちら　</a:t>
            </a:r>
            <a:r>
              <a:rPr lang="en-US" altLang="ja-JP" sz="1200" dirty="0" smtClean="0">
                <a:latin typeface="Arial"/>
                <a:ea typeface="+mn-ea"/>
                <a:hlinkClick r:id="rId10"/>
              </a:rPr>
              <a:t>http</a:t>
            </a:r>
            <a:r>
              <a:rPr lang="en-US" altLang="ja-JP" sz="1200" dirty="0">
                <a:latin typeface="Arial"/>
                <a:ea typeface="+mn-ea"/>
                <a:hlinkClick r:id="rId10"/>
              </a:rPr>
              <a:t>://</a:t>
            </a:r>
            <a:r>
              <a:rPr lang="en-US" altLang="ja-JP" sz="1200" dirty="0" err="1">
                <a:latin typeface="Arial"/>
                <a:ea typeface="+mn-ea"/>
                <a:hlinkClick r:id="rId10"/>
              </a:rPr>
              <a:t>www.cisco.com</a:t>
            </a:r>
            <a:r>
              <a:rPr lang="en-US" altLang="ja-JP" sz="1200" dirty="0">
                <a:latin typeface="Arial"/>
                <a:ea typeface="+mn-ea"/>
                <a:hlinkClick r:id="rId10"/>
              </a:rPr>
              <a:t>/c/en/us/products/wireless/buyers-</a:t>
            </a:r>
            <a:r>
              <a:rPr lang="en-US" altLang="ja-JP" sz="1200" dirty="0" err="1">
                <a:latin typeface="Arial"/>
                <a:ea typeface="+mn-ea"/>
                <a:hlinkClick r:id="rId10"/>
              </a:rPr>
              <a:t>guide.html</a:t>
            </a:r>
            <a:r>
              <a:rPr lang="en-US" altLang="ja-JP" sz="1200">
                <a:latin typeface="Arial"/>
                <a:ea typeface="+mn-ea"/>
                <a:hlinkClick r:id="rId10"/>
              </a:rPr>
              <a:t>#~</a:t>
            </a:r>
            <a:r>
              <a:rPr lang="en-US" altLang="ja-JP" sz="1200" smtClean="0">
                <a:latin typeface="Arial"/>
                <a:ea typeface="+mn-ea"/>
                <a:hlinkClick r:id="rId10"/>
              </a:rPr>
              <a:t>indoorac-wave2</a:t>
            </a:r>
            <a:r>
              <a:rPr lang="ja-JP" altLang="en-US" sz="1200" smtClean="0">
                <a:latin typeface="Arial"/>
                <a:ea typeface="+mn-ea"/>
              </a:rPr>
              <a:t>  </a:t>
            </a:r>
            <a:endParaRPr lang="en-US" altLang="ja-JP" sz="1200" dirty="0">
              <a:latin typeface="Arial"/>
              <a:ea typeface="+mn-ea"/>
            </a:endParaRPr>
          </a:p>
        </p:txBody>
      </p:sp>
      <p:sp>
        <p:nvSpPr>
          <p:cNvPr id="25" name="角丸四角形 24"/>
          <p:cNvSpPr/>
          <p:nvPr/>
        </p:nvSpPr>
        <p:spPr>
          <a:xfrm>
            <a:off x="342221" y="4091433"/>
            <a:ext cx="8536577" cy="144000"/>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6" name="角丸四角形 25"/>
          <p:cNvSpPr/>
          <p:nvPr/>
        </p:nvSpPr>
        <p:spPr>
          <a:xfrm>
            <a:off x="342220" y="3819599"/>
            <a:ext cx="8536577" cy="144000"/>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7" name="TextBox 106"/>
          <p:cNvSpPr txBox="1"/>
          <p:nvPr/>
        </p:nvSpPr>
        <p:spPr>
          <a:xfrm>
            <a:off x="7736728" y="1406982"/>
            <a:ext cx="1049502" cy="276995"/>
          </a:xfrm>
          <a:prstGeom prst="rect">
            <a:avLst/>
          </a:prstGeom>
          <a:solidFill>
            <a:schemeClr val="bg2"/>
          </a:solidFill>
        </p:spPr>
        <p:txBody>
          <a:bodyPr wrap="square" lIns="91436" tIns="45718" rIns="91436" bIns="45718" rtlCol="0">
            <a:spAutoFit/>
          </a:bodyPr>
          <a:lstStyle/>
          <a:p>
            <a:pPr algn="ctr"/>
            <a:r>
              <a:rPr lang="en-US" sz="1200" b="1" smtClean="0">
                <a:solidFill>
                  <a:schemeClr val="bg1"/>
                </a:solidFill>
                <a:latin typeface="+mn-lt"/>
                <a:ea typeface="+mj-ea"/>
                <a:cs typeface="Arial Narrow"/>
              </a:rPr>
              <a:t>3800</a:t>
            </a:r>
            <a:endParaRPr lang="en-US" sz="1200" b="1" dirty="0">
              <a:solidFill>
                <a:schemeClr val="bg1"/>
              </a:solidFill>
              <a:latin typeface="+mn-lt"/>
              <a:ea typeface="+mj-ea"/>
              <a:cs typeface="Arial Narrow"/>
            </a:endParaRPr>
          </a:p>
        </p:txBody>
      </p:sp>
    </p:spTree>
    <p:extLst>
      <p:ext uri="{BB962C8B-B14F-4D97-AF65-F5344CB8AC3E}">
        <p14:creationId xmlns:p14="http://schemas.microsoft.com/office/powerpoint/2010/main" val="4025564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デュアル</a:t>
            </a:r>
            <a:r>
              <a:rPr lang="en-US" altLang="ja-JP"/>
              <a:t>5 GHz </a:t>
            </a:r>
            <a:r>
              <a:rPr lang="ja-JP" altLang="en-US"/>
              <a:t>操作</a:t>
            </a:r>
            <a:r>
              <a:rPr lang="en-US" altLang="ja-JP"/>
              <a:t/>
            </a:r>
            <a:br>
              <a:rPr lang="en-US" altLang="ja-JP"/>
            </a:br>
            <a:r>
              <a:rPr lang="ja-JP" altLang="en-US"/>
              <a:t> </a:t>
            </a:r>
            <a:r>
              <a:rPr lang="en-US" altLang="ja-JP"/>
              <a:t>– </a:t>
            </a:r>
            <a:r>
              <a:rPr lang="ja-JP" altLang="en-US" smtClean="0"/>
              <a:t>その他の</a:t>
            </a:r>
            <a:r>
              <a:rPr lang="ja-JP" altLang="en-US"/>
              <a:t>エラーメッセージ</a:t>
            </a:r>
            <a:endParaRPr kumimoji="1" lang="ja-JP" altLang="en-US"/>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1800" y="1347788"/>
            <a:ext cx="5730875" cy="1336676"/>
          </a:xfrm>
          <a:prstGeom prst="rect">
            <a:avLst/>
          </a:prstGeom>
          <a:ln w="12700">
            <a:solidFill>
              <a:schemeClr val="tx1"/>
            </a:solidFill>
          </a:ln>
        </p:spPr>
      </p:pic>
      <p:sp>
        <p:nvSpPr>
          <p:cNvPr id="4" name="テキスト ボックス 3"/>
          <p:cNvSpPr txBox="1"/>
          <p:nvPr/>
        </p:nvSpPr>
        <p:spPr>
          <a:xfrm>
            <a:off x="6229752" y="1646794"/>
            <a:ext cx="2474301" cy="830997"/>
          </a:xfrm>
          <a:prstGeom prst="rect">
            <a:avLst/>
          </a:prstGeom>
          <a:noFill/>
        </p:spPr>
        <p:txBody>
          <a:bodyPr wrap="square" rtlCol="0">
            <a:spAutoFit/>
          </a:bodyPr>
          <a:lstStyle/>
          <a:p>
            <a:r>
              <a:rPr lang="ja-JP" altLang="en-US" sz="1600"/>
              <a:t>外付けタイプで、</a:t>
            </a:r>
            <a:r>
              <a:rPr lang="en-US" altLang="ja-JP" sz="1600"/>
              <a:t>DART</a:t>
            </a:r>
            <a:r>
              <a:rPr lang="ja-JP" altLang="en-US" sz="1600"/>
              <a:t>を付けない</a:t>
            </a:r>
            <a:r>
              <a:rPr lang="ja-JP" altLang="en-US" sz="1600" smtClean="0"/>
              <a:t>場合、</a:t>
            </a:r>
            <a:r>
              <a:rPr kumimoji="1" lang="ja-JP" altLang="en-US" sz="1600" smtClean="0"/>
              <a:t>デュアル </a:t>
            </a:r>
            <a:r>
              <a:rPr kumimoji="1" lang="en-US" altLang="ja-JP" sz="1600" smtClean="0"/>
              <a:t>5GHz</a:t>
            </a:r>
            <a:r>
              <a:rPr kumimoji="1" lang="ja-JP" altLang="en-US" sz="1600" smtClean="0"/>
              <a:t>は使用不可</a:t>
            </a:r>
            <a:endParaRPr kumimoji="1" lang="ja-JP" altLang="en-US" sz="1600"/>
          </a:p>
        </p:txBody>
      </p:sp>
      <p:pic>
        <p:nvPicPr>
          <p:cNvPr id="5" name="図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07006" y="3011218"/>
            <a:ext cx="2574000" cy="1371600"/>
          </a:xfrm>
          <a:prstGeom prst="rect">
            <a:avLst/>
          </a:prstGeom>
        </p:spPr>
      </p:pic>
      <p:sp>
        <p:nvSpPr>
          <p:cNvPr id="6" name="テキスト ボックス 5"/>
          <p:cNvSpPr txBox="1"/>
          <p:nvPr/>
        </p:nvSpPr>
        <p:spPr>
          <a:xfrm>
            <a:off x="4781006" y="3469997"/>
            <a:ext cx="4002248" cy="830997"/>
          </a:xfrm>
          <a:prstGeom prst="rect">
            <a:avLst/>
          </a:prstGeom>
          <a:noFill/>
        </p:spPr>
        <p:txBody>
          <a:bodyPr wrap="square" rtlCol="0">
            <a:spAutoFit/>
          </a:bodyPr>
          <a:lstStyle/>
          <a:p>
            <a:r>
              <a:rPr kumimoji="1" lang="ja-JP" altLang="en-US" sz="1600" smtClean="0"/>
              <a:t>マイクロ・セルが</a:t>
            </a:r>
            <a:r>
              <a:rPr kumimoji="1" lang="en-US" altLang="ja-JP" sz="1600" smtClean="0"/>
              <a:t>5GHz</a:t>
            </a:r>
            <a:r>
              <a:rPr kumimoji="1" lang="ja-JP" altLang="en-US" sz="1600" smtClean="0"/>
              <a:t>の</a:t>
            </a:r>
            <a:r>
              <a:rPr kumimoji="1" lang="en-US" altLang="ja-JP" sz="1600" smtClean="0"/>
              <a:t>Role</a:t>
            </a:r>
            <a:r>
              <a:rPr kumimoji="1" lang="ja-JP" altLang="en-US" sz="1600" smtClean="0"/>
              <a:t>で</a:t>
            </a:r>
            <a:r>
              <a:rPr kumimoji="1" lang="en-US" altLang="ja-JP" sz="1600" smtClean="0"/>
              <a:t>Tx</a:t>
            </a:r>
            <a:r>
              <a:rPr kumimoji="1" lang="ja-JP" altLang="en-US" sz="1600" smtClean="0"/>
              <a:t> </a:t>
            </a:r>
            <a:r>
              <a:rPr kumimoji="1" lang="en-US" altLang="ja-JP" sz="1600" smtClean="0"/>
              <a:t>Power</a:t>
            </a:r>
            <a:r>
              <a:rPr kumimoji="1" lang="ja-JP" altLang="en-US" sz="1600" smtClean="0"/>
              <a:t>を変更しようとするとエラーとなる</a:t>
            </a:r>
            <a:r>
              <a:rPr kumimoji="1" lang="en-US" altLang="ja-JP" sz="1600" smtClean="0"/>
              <a:t/>
            </a:r>
            <a:br>
              <a:rPr kumimoji="1" lang="en-US" altLang="ja-JP" sz="1600" smtClean="0"/>
            </a:br>
            <a:r>
              <a:rPr kumimoji="1" lang="en-US" altLang="ja-JP" sz="1600" smtClean="0"/>
              <a:t>(</a:t>
            </a:r>
            <a:r>
              <a:rPr kumimoji="1" lang="ja-JP" altLang="en-US" sz="1600" smtClean="0"/>
              <a:t>マクロセル、</a:t>
            </a:r>
            <a:r>
              <a:rPr kumimoji="1" lang="en-US" altLang="ja-JP" sz="1600" smtClean="0"/>
              <a:t>2.4GHz</a:t>
            </a:r>
            <a:r>
              <a:rPr kumimoji="1" lang="ja-JP" altLang="en-US" sz="1600" smtClean="0"/>
              <a:t>の場合は変更可</a:t>
            </a:r>
            <a:r>
              <a:rPr kumimoji="1" lang="en-US" altLang="ja-JP" sz="1600" smtClean="0"/>
              <a:t>)</a:t>
            </a:r>
            <a:endParaRPr kumimoji="1" lang="ja-JP" altLang="en-US" sz="1600"/>
          </a:p>
        </p:txBody>
      </p:sp>
      <p:sp>
        <p:nvSpPr>
          <p:cNvPr id="7" name="正方形/長方形 6"/>
          <p:cNvSpPr/>
          <p:nvPr/>
        </p:nvSpPr>
        <p:spPr>
          <a:xfrm>
            <a:off x="520302" y="2446711"/>
            <a:ext cx="4371738" cy="461665"/>
          </a:xfrm>
          <a:prstGeom prst="rect">
            <a:avLst/>
          </a:prstGeom>
          <a:solidFill>
            <a:schemeClr val="bg2"/>
          </a:solidFill>
          <a:ln>
            <a:solidFill>
              <a:schemeClr val="tx1"/>
            </a:solidFill>
          </a:ln>
        </p:spPr>
        <p:txBody>
          <a:bodyPr wrap="square">
            <a:spAutoFit/>
          </a:bodyPr>
          <a:lstStyle/>
          <a:p>
            <a:r>
              <a:rPr lang="ja-JP" altLang="en-US" sz="1200" smtClean="0">
                <a:solidFill>
                  <a:schemeClr val="bg1"/>
                </a:solidFill>
              </a:rPr>
              <a:t>ラジオ </a:t>
            </a:r>
            <a:r>
              <a:rPr lang="en-US" altLang="ja-JP" sz="1200" smtClean="0">
                <a:solidFill>
                  <a:schemeClr val="bg1"/>
                </a:solidFill>
              </a:rPr>
              <a:t>Slot</a:t>
            </a:r>
            <a:r>
              <a:rPr lang="ja-JP" altLang="en-US" sz="1200" smtClean="0">
                <a:solidFill>
                  <a:schemeClr val="bg1"/>
                </a:solidFill>
              </a:rPr>
              <a:t> に</a:t>
            </a:r>
            <a:r>
              <a:rPr lang="en-US" altLang="ja-JP" sz="1200" smtClean="0">
                <a:solidFill>
                  <a:schemeClr val="bg1"/>
                </a:solidFill>
              </a:rPr>
              <a:t>DART</a:t>
            </a:r>
            <a:r>
              <a:rPr lang="ja-JP" altLang="en-US" sz="1200" smtClean="0">
                <a:solidFill>
                  <a:schemeClr val="bg1"/>
                </a:solidFill>
              </a:rPr>
              <a:t> </a:t>
            </a:r>
            <a:r>
              <a:rPr lang="en-US" altLang="ja-JP" sz="1200" smtClean="0">
                <a:solidFill>
                  <a:schemeClr val="bg1"/>
                </a:solidFill>
              </a:rPr>
              <a:t>(</a:t>
            </a:r>
            <a:r>
              <a:rPr lang="ja-JP" altLang="en-US" sz="1200" smtClean="0">
                <a:solidFill>
                  <a:schemeClr val="bg1"/>
                </a:solidFill>
              </a:rPr>
              <a:t>スマートアンテナ</a:t>
            </a:r>
            <a:r>
              <a:rPr lang="en-US" altLang="ja-JP" sz="1200" smtClean="0">
                <a:solidFill>
                  <a:schemeClr val="bg1"/>
                </a:solidFill>
              </a:rPr>
              <a:t>)</a:t>
            </a:r>
            <a:r>
              <a:rPr lang="ja-JP" altLang="en-US" sz="1200" smtClean="0">
                <a:solidFill>
                  <a:schemeClr val="bg1"/>
                </a:solidFill>
              </a:rPr>
              <a:t> コネクタに外部アンテナが接続されていないため、デュアル</a:t>
            </a:r>
            <a:r>
              <a:rPr lang="en-US" altLang="ja-JP" sz="1200" smtClean="0">
                <a:solidFill>
                  <a:schemeClr val="bg1"/>
                </a:solidFill>
              </a:rPr>
              <a:t>5GHz</a:t>
            </a:r>
            <a:r>
              <a:rPr lang="ja-JP" altLang="en-US" sz="1200" smtClean="0">
                <a:solidFill>
                  <a:schemeClr val="bg1"/>
                </a:solidFill>
              </a:rPr>
              <a:t>の設定ができません。</a:t>
            </a:r>
            <a:endParaRPr lang="ja-JP" altLang="en-US" sz="1200">
              <a:solidFill>
                <a:schemeClr val="bg1"/>
              </a:solidFill>
            </a:endParaRPr>
          </a:p>
        </p:txBody>
      </p:sp>
      <p:sp>
        <p:nvSpPr>
          <p:cNvPr id="8" name="正方形/長方形 7"/>
          <p:cNvSpPr/>
          <p:nvPr/>
        </p:nvSpPr>
        <p:spPr>
          <a:xfrm>
            <a:off x="1260694" y="4054773"/>
            <a:ext cx="2374170" cy="461665"/>
          </a:xfrm>
          <a:prstGeom prst="rect">
            <a:avLst/>
          </a:prstGeom>
          <a:solidFill>
            <a:schemeClr val="bg2"/>
          </a:solidFill>
          <a:ln>
            <a:solidFill>
              <a:schemeClr val="tx1"/>
            </a:solidFill>
          </a:ln>
        </p:spPr>
        <p:txBody>
          <a:bodyPr wrap="square">
            <a:spAutoFit/>
          </a:bodyPr>
          <a:lstStyle/>
          <a:p>
            <a:r>
              <a:rPr lang="en-US" altLang="ja-JP" sz="1200" smtClean="0">
                <a:solidFill>
                  <a:schemeClr val="bg1"/>
                </a:solidFill>
              </a:rPr>
              <a:t>TxPower</a:t>
            </a:r>
            <a:r>
              <a:rPr lang="ja-JP" altLang="en-US" sz="1200" smtClean="0">
                <a:solidFill>
                  <a:schemeClr val="bg1"/>
                </a:solidFill>
              </a:rPr>
              <a:t>をレベルの設定でエラーが発生しました。</a:t>
            </a:r>
            <a:endParaRPr lang="ja-JP" altLang="en-US" sz="1200">
              <a:solidFill>
                <a:schemeClr val="bg1"/>
              </a:solidFill>
            </a:endParaRPr>
          </a:p>
        </p:txBody>
      </p:sp>
    </p:spTree>
    <p:extLst>
      <p:ext uri="{BB962C8B-B14F-4D97-AF65-F5344CB8AC3E}">
        <p14:creationId xmlns:p14="http://schemas.microsoft.com/office/powerpoint/2010/main" val="195353941"/>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80150" y="1347788"/>
            <a:ext cx="5040000" cy="2880000"/>
          </a:xfrm>
          <a:prstGeom prst="rect">
            <a:avLst/>
          </a:prstGeom>
        </p:spPr>
      </p:pic>
      <p:pic>
        <p:nvPicPr>
          <p:cNvPr id="14" name="図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80150" y="1347788"/>
            <a:ext cx="5040000" cy="2880000"/>
          </a:xfrm>
          <a:prstGeom prst="rect">
            <a:avLst/>
          </a:prstGeom>
        </p:spPr>
      </p:pic>
      <p:sp>
        <p:nvSpPr>
          <p:cNvPr id="7" name="Text Placeholder 1"/>
          <p:cNvSpPr>
            <a:spLocks noGrp="1"/>
          </p:cNvSpPr>
          <p:nvPr>
            <p:ph type="body" sz="quarter" idx="10"/>
          </p:nvPr>
        </p:nvSpPr>
        <p:spPr>
          <a:xfrm>
            <a:off x="462301" y="1347788"/>
            <a:ext cx="3317849" cy="3168210"/>
          </a:xfrm>
        </p:spPr>
        <p:txBody>
          <a:bodyPr/>
          <a:lstStyle/>
          <a:p>
            <a:pPr>
              <a:spcBef>
                <a:spcPts val="600"/>
              </a:spcBef>
            </a:pPr>
            <a:r>
              <a:rPr lang="en-US" altLang="ja-JP" sz="1600" smtClean="0"/>
              <a:t>WLC</a:t>
            </a:r>
            <a:r>
              <a:rPr lang="ja-JP" altLang="en-US" sz="1600" smtClean="0"/>
              <a:t>全体の設定</a:t>
            </a:r>
            <a:endParaRPr lang="en-US" sz="1600" smtClean="0"/>
          </a:p>
          <a:p>
            <a:pPr>
              <a:spcBef>
                <a:spcPts val="600"/>
              </a:spcBef>
            </a:pPr>
            <a:r>
              <a:rPr lang="en-US" sz="1600" smtClean="0"/>
              <a:t>FRA – </a:t>
            </a:r>
            <a:r>
              <a:rPr lang="en-US" altLang="ja-JP" sz="1600" b="1" smtClean="0">
                <a:solidFill>
                  <a:schemeClr val="bg2"/>
                </a:solidFill>
              </a:rPr>
              <a:t>default</a:t>
            </a:r>
            <a:r>
              <a:rPr lang="ja-JP" altLang="en-US" sz="1600" b="1" smtClean="0">
                <a:solidFill>
                  <a:schemeClr val="bg2"/>
                </a:solidFill>
              </a:rPr>
              <a:t> は無効 </a:t>
            </a:r>
            <a:endParaRPr lang="en-US" altLang="ja-JP" sz="1600" b="1" smtClean="0">
              <a:solidFill>
                <a:schemeClr val="bg2"/>
              </a:solidFill>
            </a:endParaRPr>
          </a:p>
          <a:p>
            <a:pPr marL="57136" indent="0">
              <a:spcBef>
                <a:spcPts val="600"/>
              </a:spcBef>
              <a:buNone/>
            </a:pPr>
            <a:r>
              <a:rPr lang="en-US" altLang="ja-JP" sz="1600" smtClean="0">
                <a:solidFill>
                  <a:schemeClr val="tx1"/>
                </a:solidFill>
              </a:rPr>
              <a:t>FRA</a:t>
            </a:r>
            <a:r>
              <a:rPr lang="ja-JP" altLang="en-US" sz="1600" smtClean="0">
                <a:solidFill>
                  <a:schemeClr val="tx1"/>
                </a:solidFill>
              </a:rPr>
              <a:t> 有効時</a:t>
            </a:r>
            <a:endParaRPr lang="en-US" sz="1600" smtClean="0">
              <a:solidFill>
                <a:schemeClr val="tx1"/>
              </a:solidFill>
            </a:endParaRPr>
          </a:p>
          <a:p>
            <a:pPr>
              <a:spcBef>
                <a:spcPts val="600"/>
              </a:spcBef>
            </a:pPr>
            <a:r>
              <a:rPr lang="en-US" sz="1600" smtClean="0"/>
              <a:t>Sensitivity</a:t>
            </a:r>
            <a:r>
              <a:rPr lang="ja-JP" altLang="en-US" sz="1600" smtClean="0"/>
              <a:t> </a:t>
            </a:r>
            <a:r>
              <a:rPr lang="en-US" altLang="ja-JP" sz="1600" smtClean="0"/>
              <a:t>(COF)</a:t>
            </a:r>
            <a:endParaRPr lang="en-US" sz="1600" smtClean="0"/>
          </a:p>
          <a:p>
            <a:pPr lvl="1">
              <a:spcBef>
                <a:spcPts val="300"/>
              </a:spcBef>
            </a:pPr>
            <a:r>
              <a:rPr lang="en-US" sz="1400" smtClean="0"/>
              <a:t>Low (100%)</a:t>
            </a:r>
          </a:p>
          <a:p>
            <a:pPr lvl="1">
              <a:spcBef>
                <a:spcPts val="300"/>
              </a:spcBef>
            </a:pPr>
            <a:r>
              <a:rPr lang="en-US" sz="1400" smtClean="0"/>
              <a:t>Medium (95%)</a:t>
            </a:r>
          </a:p>
          <a:p>
            <a:pPr lvl="1">
              <a:spcBef>
                <a:spcPts val="300"/>
              </a:spcBef>
            </a:pPr>
            <a:r>
              <a:rPr lang="en-US" sz="1400" smtClean="0"/>
              <a:t>High (90%)</a:t>
            </a:r>
          </a:p>
          <a:p>
            <a:pPr>
              <a:spcBef>
                <a:spcPts val="600"/>
              </a:spcBef>
            </a:pPr>
            <a:r>
              <a:rPr lang="en-US" sz="1600" smtClean="0"/>
              <a:t>Interval</a:t>
            </a:r>
            <a:r>
              <a:rPr lang="ja-JP" altLang="en-US" sz="1600" smtClean="0"/>
              <a:t> </a:t>
            </a:r>
            <a:r>
              <a:rPr lang="en-US" altLang="ja-JP" sz="1600" smtClean="0"/>
              <a:t>(</a:t>
            </a:r>
            <a:r>
              <a:rPr lang="ja-JP" altLang="en-US" sz="1600" smtClean="0"/>
              <a:t>再計算間隔</a:t>
            </a:r>
            <a:r>
              <a:rPr lang="en-US" altLang="ja-JP" sz="1600" smtClean="0"/>
              <a:t>)</a:t>
            </a:r>
            <a:endParaRPr lang="en-US" sz="1600" smtClean="0"/>
          </a:p>
          <a:p>
            <a:pPr lvl="1">
              <a:spcBef>
                <a:spcPts val="300"/>
              </a:spcBef>
            </a:pPr>
            <a:r>
              <a:rPr lang="en-US" sz="1400" smtClean="0"/>
              <a:t>1</a:t>
            </a:r>
            <a:r>
              <a:rPr lang="ja-JP" altLang="en-US" sz="1400" smtClean="0"/>
              <a:t>～</a:t>
            </a:r>
            <a:r>
              <a:rPr lang="en-US" sz="1400" smtClean="0"/>
              <a:t>24 </a:t>
            </a:r>
            <a:r>
              <a:rPr lang="ja-JP" altLang="en-US" sz="1400" smtClean="0"/>
              <a:t>時間</a:t>
            </a:r>
            <a:endParaRPr lang="en-US" sz="1400" smtClean="0"/>
          </a:p>
          <a:p>
            <a:pPr lvl="1">
              <a:spcBef>
                <a:spcPts val="300"/>
              </a:spcBef>
            </a:pPr>
            <a:r>
              <a:rPr lang="en-US" altLang="ja-JP" sz="1400" smtClean="0"/>
              <a:t>default</a:t>
            </a:r>
            <a:r>
              <a:rPr lang="ja-JP" altLang="en-US" sz="1400" smtClean="0"/>
              <a:t> は </a:t>
            </a:r>
            <a:r>
              <a:rPr lang="en-US" sz="1400" smtClean="0"/>
              <a:t>1 </a:t>
            </a:r>
            <a:r>
              <a:rPr lang="ja-JP" altLang="en-US" sz="1400" smtClean="0"/>
              <a:t>時間</a:t>
            </a:r>
            <a:endParaRPr lang="en-US" sz="1400" smtClean="0"/>
          </a:p>
          <a:p>
            <a:pPr>
              <a:spcBef>
                <a:spcPts val="600"/>
              </a:spcBef>
            </a:pPr>
            <a:r>
              <a:rPr lang="en-US" sz="1600" smtClean="0"/>
              <a:t>COF </a:t>
            </a:r>
            <a:r>
              <a:rPr lang="ja-JP" altLang="en-US" sz="1600" smtClean="0"/>
              <a:t>は </a:t>
            </a:r>
            <a:r>
              <a:rPr lang="en-US" altLang="ja-JP" sz="1600" smtClean="0"/>
              <a:t>AP</a:t>
            </a:r>
            <a:r>
              <a:rPr lang="ja-JP" altLang="en-US" sz="1600" smtClean="0"/>
              <a:t>の</a:t>
            </a:r>
            <a:r>
              <a:rPr lang="en-US" altLang="ja-JP" sz="1600" smtClean="0"/>
              <a:t>FRA</a:t>
            </a:r>
            <a:r>
              <a:rPr lang="ja-JP" altLang="en-US" sz="1600" smtClean="0"/>
              <a:t>が</a:t>
            </a:r>
            <a:r>
              <a:rPr lang="en-US" altLang="ja-JP" sz="1600" smtClean="0"/>
              <a:t>Auto</a:t>
            </a:r>
            <a:r>
              <a:rPr lang="ja-JP" altLang="en-US" sz="1600" smtClean="0"/>
              <a:t> </a:t>
            </a:r>
            <a:r>
              <a:rPr lang="en-US" altLang="ja-JP" sz="1600" smtClean="0"/>
              <a:t>(</a:t>
            </a:r>
            <a:r>
              <a:rPr lang="ja-JP" altLang="en-US" sz="1600" smtClean="0"/>
              <a:t>自動</a:t>
            </a:r>
            <a:r>
              <a:rPr lang="en-US" altLang="ja-JP" sz="1600" smtClean="0"/>
              <a:t>)</a:t>
            </a:r>
            <a:r>
              <a:rPr lang="ja-JP" altLang="en-US" sz="1600" smtClean="0"/>
              <a:t> でも </a:t>
            </a:r>
            <a:r>
              <a:rPr lang="en-US" altLang="ja-JP" sz="1600" smtClean="0"/>
              <a:t>Manual</a:t>
            </a:r>
            <a:r>
              <a:rPr lang="ja-JP" altLang="en-US" sz="1600" smtClean="0"/>
              <a:t> </a:t>
            </a:r>
            <a:r>
              <a:rPr lang="en-US" altLang="ja-JP" sz="1600" smtClean="0"/>
              <a:t>(</a:t>
            </a:r>
            <a:r>
              <a:rPr lang="ja-JP" altLang="en-US" sz="1600" smtClean="0"/>
              <a:t>手動</a:t>
            </a:r>
            <a:r>
              <a:rPr lang="en-US" altLang="ja-JP" sz="1600" smtClean="0"/>
              <a:t>)</a:t>
            </a:r>
            <a:r>
              <a:rPr lang="ja-JP" altLang="en-US" sz="1600" smtClean="0"/>
              <a:t> でも計算</a:t>
            </a:r>
            <a:endParaRPr lang="en-US" sz="1600" dirty="0" smtClean="0"/>
          </a:p>
        </p:txBody>
      </p:sp>
      <p:sp>
        <p:nvSpPr>
          <p:cNvPr id="3" name="Title 2"/>
          <p:cNvSpPr>
            <a:spLocks noGrp="1"/>
          </p:cNvSpPr>
          <p:nvPr>
            <p:ph type="title"/>
          </p:nvPr>
        </p:nvSpPr>
        <p:spPr/>
        <p:txBody>
          <a:bodyPr/>
          <a:lstStyle/>
          <a:p>
            <a:r>
              <a:rPr lang="en-US" smtClean="0"/>
              <a:t>FRA</a:t>
            </a:r>
            <a:r>
              <a:rPr lang="ja-JP" altLang="en-US" smtClean="0"/>
              <a:t>の設定</a:t>
            </a:r>
            <a:endParaRPr lang="en-US" dirty="0"/>
          </a:p>
        </p:txBody>
      </p:sp>
      <p:sp>
        <p:nvSpPr>
          <p:cNvPr id="8" name="Rectangle 7"/>
          <p:cNvSpPr/>
          <p:nvPr/>
        </p:nvSpPr>
        <p:spPr>
          <a:xfrm>
            <a:off x="5534322" y="3074278"/>
            <a:ext cx="2852933" cy="33733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ectangle 8"/>
          <p:cNvSpPr/>
          <p:nvPr/>
        </p:nvSpPr>
        <p:spPr>
          <a:xfrm>
            <a:off x="5534322" y="3446979"/>
            <a:ext cx="2852933" cy="33733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Rectangle 11"/>
          <p:cNvSpPr/>
          <p:nvPr/>
        </p:nvSpPr>
        <p:spPr>
          <a:xfrm>
            <a:off x="4042415" y="3823726"/>
            <a:ext cx="931605" cy="362020"/>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7882220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par>
                          <p:cTn id="27" fill="hold">
                            <p:stCondLst>
                              <p:cond delay="0"/>
                            </p:stCondLst>
                            <p:childTnLst>
                              <p:par>
                                <p:cTn id="28" presetID="1" presetClass="exit" presetSubtype="0" fill="hold" grpId="1" nodeType="afterEffect">
                                  <p:stCondLst>
                                    <p:cond delay="0"/>
                                  </p:stCondLst>
                                  <p:childTnLst>
                                    <p:set>
                                      <p:cBhvr>
                                        <p:cTn id="29" dur="1" fill="hold">
                                          <p:stCondLst>
                                            <p:cond delay="0"/>
                                          </p:stCondLst>
                                        </p:cTn>
                                        <p:tgtEl>
                                          <p:spTgt spid="8"/>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8" grpId="1"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431800" y="2799770"/>
            <a:ext cx="8363409" cy="1716668"/>
          </a:xfrm>
          <a:prstGeom prst="rect">
            <a:avLst/>
          </a:prstGeom>
        </p:spPr>
      </p:pic>
      <p:sp>
        <p:nvSpPr>
          <p:cNvPr id="2" name="Text Placeholder 1"/>
          <p:cNvSpPr>
            <a:spLocks noGrp="1"/>
          </p:cNvSpPr>
          <p:nvPr>
            <p:ph type="body" sz="quarter" idx="10"/>
          </p:nvPr>
        </p:nvSpPr>
        <p:spPr/>
        <p:txBody>
          <a:bodyPr/>
          <a:lstStyle/>
          <a:p>
            <a:r>
              <a:rPr lang="en-US" smtClean="0"/>
              <a:t>Monitor &gt; A</a:t>
            </a:r>
            <a:r>
              <a:rPr lang="en-US" altLang="ja-JP" smtClean="0"/>
              <a:t>cess</a:t>
            </a:r>
            <a:r>
              <a:rPr lang="ja-JP" altLang="en-US" smtClean="0"/>
              <a:t> </a:t>
            </a:r>
            <a:r>
              <a:rPr lang="en-US" altLang="ja-JP" smtClean="0"/>
              <a:t>Points</a:t>
            </a:r>
            <a:r>
              <a:rPr lang="en-US" smtClean="0"/>
              <a:t> &gt; Radios &gt; Dual-Band Radios</a:t>
            </a:r>
          </a:p>
        </p:txBody>
      </p:sp>
      <p:sp>
        <p:nvSpPr>
          <p:cNvPr id="3" name="Title 2"/>
          <p:cNvSpPr>
            <a:spLocks noGrp="1"/>
          </p:cNvSpPr>
          <p:nvPr>
            <p:ph type="title"/>
          </p:nvPr>
        </p:nvSpPr>
        <p:spPr/>
        <p:txBody>
          <a:bodyPr/>
          <a:lstStyle/>
          <a:p>
            <a:r>
              <a:rPr lang="en-US" altLang="ja-JP"/>
              <a:t>COF</a:t>
            </a:r>
            <a:r>
              <a:rPr lang="ja-JP" altLang="en-US" smtClean="0"/>
              <a:t>の確認方法</a:t>
            </a:r>
            <a:endParaRPr lang="en-US" dirty="0"/>
          </a:p>
        </p:txBody>
      </p:sp>
      <p:sp>
        <p:nvSpPr>
          <p:cNvPr id="6" name="Rectangle 5"/>
          <p:cNvSpPr/>
          <p:nvPr/>
        </p:nvSpPr>
        <p:spPr>
          <a:xfrm>
            <a:off x="3939550" y="3658104"/>
            <a:ext cx="565059" cy="857894"/>
          </a:xfrm>
          <a:prstGeom prst="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328294206"/>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ja-JP" smtClean="0"/>
              <a:t>FRA</a:t>
            </a:r>
            <a:r>
              <a:rPr lang="ja-JP" altLang="en-US" smtClean="0"/>
              <a:t> は、先ずカバレッジホールが発生しないことを考慮して設計</a:t>
            </a:r>
            <a:endParaRPr lang="en-US" altLang="ja-JP" smtClean="0"/>
          </a:p>
          <a:p>
            <a:r>
              <a:rPr lang="en-US" altLang="ja-JP" smtClean="0"/>
              <a:t>sensitivity</a:t>
            </a:r>
            <a:r>
              <a:rPr lang="ja-JP" altLang="en-US" smtClean="0"/>
              <a:t> 値の変更は、カバレッジホールのリスクが発生</a:t>
            </a:r>
            <a:endParaRPr lang="en-US" altLang="ja-JP" smtClean="0"/>
          </a:p>
          <a:p>
            <a:r>
              <a:rPr lang="ja-JP" altLang="en-US" smtClean="0"/>
              <a:t>無線</a:t>
            </a:r>
            <a:r>
              <a:rPr lang="ja-JP" altLang="ja-JP" smtClean="0"/>
              <a:t>環境の</a:t>
            </a:r>
            <a:r>
              <a:rPr lang="ja-JP" altLang="en-US" smtClean="0"/>
              <a:t>安定のため、設定変更は慎重に</a:t>
            </a:r>
            <a:endParaRPr lang="en-US" altLang="ja-JP" smtClean="0"/>
          </a:p>
          <a:p>
            <a:pPr lvl="1"/>
            <a:r>
              <a:rPr lang="en-US" altLang="ja-JP" smtClean="0"/>
              <a:t>Role</a:t>
            </a:r>
            <a:r>
              <a:rPr lang="ja-JP" altLang="en-US"/>
              <a:t> </a:t>
            </a:r>
            <a:r>
              <a:rPr lang="ja-JP" altLang="en-US" smtClean="0"/>
              <a:t>変更の頻度 </a:t>
            </a:r>
            <a:r>
              <a:rPr lang="en-US" altLang="ja-JP" smtClean="0"/>
              <a:t>(COF)</a:t>
            </a:r>
            <a:r>
              <a:rPr lang="ja-JP" altLang="en-US" smtClean="0"/>
              <a:t> </a:t>
            </a:r>
            <a:r>
              <a:rPr lang="en-US" altLang="ja-JP" smtClean="0"/>
              <a:t>:</a:t>
            </a:r>
            <a:r>
              <a:rPr lang="ja-JP" altLang="en-US" smtClean="0"/>
              <a:t> </a:t>
            </a:r>
            <a:r>
              <a:rPr lang="en-US" smtClean="0"/>
              <a:t>Low (100%), Medium (95%), High (90%)</a:t>
            </a:r>
          </a:p>
        </p:txBody>
      </p:sp>
      <p:sp>
        <p:nvSpPr>
          <p:cNvPr id="3" name="Title 2"/>
          <p:cNvSpPr>
            <a:spLocks noGrp="1"/>
          </p:cNvSpPr>
          <p:nvPr>
            <p:ph type="title"/>
          </p:nvPr>
        </p:nvSpPr>
        <p:spPr/>
        <p:txBody>
          <a:bodyPr/>
          <a:lstStyle/>
          <a:p>
            <a:r>
              <a:rPr lang="en-US" smtClean="0"/>
              <a:t>“Redundant”</a:t>
            </a:r>
            <a:r>
              <a:rPr lang="ja-JP" altLang="en-US" smtClean="0"/>
              <a:t>インターフェイスにマーキング</a:t>
            </a:r>
            <a:endParaRPr lang="en-US" dirty="0"/>
          </a:p>
        </p:txBody>
      </p:sp>
      <p:sp>
        <p:nvSpPr>
          <p:cNvPr id="6" name="正方形/長方形 5"/>
          <p:cNvSpPr/>
          <p:nvPr/>
        </p:nvSpPr>
        <p:spPr>
          <a:xfrm>
            <a:off x="431800" y="4146666"/>
            <a:ext cx="8353425" cy="369332"/>
          </a:xfrm>
          <a:prstGeom prst="rect">
            <a:avLst/>
          </a:prstGeom>
          <a:solidFill>
            <a:schemeClr val="bg1"/>
          </a:solidFill>
          <a:ln w="12700">
            <a:solidFill>
              <a:schemeClr val="accent6">
                <a:lumMod val="50000"/>
              </a:schemeClr>
            </a:solidFill>
          </a:ln>
        </p:spPr>
        <p:txBody>
          <a:bodyPr wrap="square">
            <a:spAutoFit/>
          </a:bodyPr>
          <a:lstStyle/>
          <a:p>
            <a:r>
              <a:rPr lang="en-US" altLang="ja-JP">
                <a:latin typeface="Consolas" panose="020B0609020204030204" pitchFamily="49" charset="0"/>
                <a:ea typeface="ＭＳ ゴシック" panose="020B0609070205080204" pitchFamily="49" charset="-128"/>
                <a:cs typeface="Consolas" panose="020B0609020204030204" pitchFamily="49" charset="0"/>
              </a:rPr>
              <a:t>(Cisco Controller</a:t>
            </a:r>
            <a:r>
              <a:rPr lang="en-US" altLang="ja-JP" smtClean="0">
                <a:latin typeface="Consolas" panose="020B0609020204030204" pitchFamily="49" charset="0"/>
                <a:ea typeface="ＭＳ ゴシック" panose="020B0609070205080204" pitchFamily="49" charset="-128"/>
                <a:cs typeface="Consolas" panose="020B0609020204030204" pitchFamily="49" charset="0"/>
              </a:rPr>
              <a:t>)</a:t>
            </a:r>
            <a:r>
              <a:rPr lang="ja-JP" altLang="en-US" smtClean="0">
                <a:latin typeface="Consolas" panose="020B0609020204030204" pitchFamily="49" charset="0"/>
                <a:ea typeface="ＭＳ ゴシック" panose="020B0609070205080204" pitchFamily="49" charset="-128"/>
                <a:cs typeface="Consolas" panose="020B0609020204030204" pitchFamily="49" charset="0"/>
              </a:rPr>
              <a:t> </a:t>
            </a:r>
            <a:r>
              <a:rPr lang="en-US" altLang="ja-JP" smtClean="0">
                <a:latin typeface="Consolas" panose="020B0609020204030204" pitchFamily="49" charset="0"/>
                <a:ea typeface="ＭＳ ゴシック" panose="020B0609070205080204" pitchFamily="49" charset="-128"/>
                <a:cs typeface="Consolas" panose="020B0609020204030204" pitchFamily="49" charset="0"/>
              </a:rPr>
              <a:t>&gt;</a:t>
            </a:r>
            <a:r>
              <a:rPr lang="en-US" altLang="ja-JP"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config </a:t>
            </a:r>
            <a:r>
              <a:rPr lang="en-US" altLang="ja-JP" b="1">
                <a:solidFill>
                  <a:schemeClr val="bg2"/>
                </a:solidFill>
                <a:latin typeface="Consolas" panose="020B0609020204030204" pitchFamily="49" charset="0"/>
                <a:ea typeface="ＭＳ ゴシック" panose="020B0609070205080204" pitchFamily="49" charset="-128"/>
                <a:cs typeface="Consolas" panose="020B0609020204030204" pitchFamily="49" charset="0"/>
              </a:rPr>
              <a:t>advanced fra sensitivity &lt;value&gt;</a:t>
            </a:r>
          </a:p>
        </p:txBody>
      </p:sp>
    </p:spTree>
    <p:extLst>
      <p:ext uri="{BB962C8B-B14F-4D97-AF65-F5344CB8AC3E}">
        <p14:creationId xmlns:p14="http://schemas.microsoft.com/office/powerpoint/2010/main" val="258622080"/>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chfield_lab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635" y="1348757"/>
            <a:ext cx="4798619" cy="3169777"/>
          </a:xfrm>
          <a:prstGeom prst="rect">
            <a:avLst/>
          </a:prstGeom>
          <a:ln>
            <a:solidFill>
              <a:schemeClr val="tx1"/>
            </a:solidFill>
          </a:ln>
        </p:spPr>
      </p:pic>
      <p:sp>
        <p:nvSpPr>
          <p:cNvPr id="22" name="正方形/長方形 21"/>
          <p:cNvSpPr/>
          <p:nvPr/>
        </p:nvSpPr>
        <p:spPr>
          <a:xfrm>
            <a:off x="3984635" y="1347788"/>
            <a:ext cx="4800590" cy="3168210"/>
          </a:xfrm>
          <a:prstGeom prst="rect">
            <a:avLst/>
          </a:prstGeom>
          <a:solidFill>
            <a:schemeClr val="accent4">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 name="Text Placeholder 1"/>
          <p:cNvSpPr>
            <a:spLocks noGrp="1"/>
          </p:cNvSpPr>
          <p:nvPr>
            <p:ph type="body" sz="quarter" idx="10"/>
          </p:nvPr>
        </p:nvSpPr>
        <p:spPr>
          <a:xfrm>
            <a:off x="462301" y="1347788"/>
            <a:ext cx="3459130" cy="3168210"/>
          </a:xfrm>
        </p:spPr>
        <p:txBody>
          <a:bodyPr/>
          <a:lstStyle/>
          <a:p>
            <a:r>
              <a:rPr lang="en-US" smtClean="0"/>
              <a:t>AP</a:t>
            </a:r>
            <a:r>
              <a:rPr lang="ja-JP" altLang="en-US" smtClean="0"/>
              <a:t> </a:t>
            </a:r>
            <a:r>
              <a:rPr lang="en-US" altLang="ja-JP" smtClean="0"/>
              <a:t>:</a:t>
            </a:r>
            <a:r>
              <a:rPr lang="ja-JP" altLang="en-US" smtClean="0"/>
              <a:t> </a:t>
            </a:r>
            <a:r>
              <a:rPr lang="en-US" smtClean="0"/>
              <a:t>3800-1 </a:t>
            </a:r>
            <a:r>
              <a:rPr lang="ja-JP" altLang="en-US" smtClean="0"/>
              <a:t>～</a:t>
            </a:r>
            <a:r>
              <a:rPr lang="en-US" smtClean="0"/>
              <a:t> 3800-6</a:t>
            </a:r>
          </a:p>
          <a:p>
            <a:r>
              <a:rPr lang="ja-JP" altLang="en-US" smtClean="0"/>
              <a:t>全</a:t>
            </a:r>
            <a:r>
              <a:rPr lang="en-US" altLang="ja-JP" smtClean="0"/>
              <a:t>AP</a:t>
            </a:r>
            <a:r>
              <a:rPr lang="ja-JP" altLang="en-US" smtClean="0"/>
              <a:t> </a:t>
            </a:r>
            <a:r>
              <a:rPr lang="en-US" altLang="ja-JP" smtClean="0"/>
              <a:t>:</a:t>
            </a:r>
            <a:r>
              <a:rPr lang="en-US" smtClean="0"/>
              <a:t> </a:t>
            </a:r>
            <a:r>
              <a:rPr lang="ja-JP" altLang="en-US" smtClean="0"/>
              <a:t>自動</a:t>
            </a:r>
            <a:r>
              <a:rPr lang="en-US" smtClean="0"/>
              <a:t> FRA</a:t>
            </a:r>
            <a:r>
              <a:rPr lang="ja-JP" altLang="en-US" smtClean="0"/>
              <a:t>、クライアントサービス </a:t>
            </a:r>
            <a:r>
              <a:rPr lang="en-US" smtClean="0"/>
              <a:t>2.4 GHz</a:t>
            </a:r>
          </a:p>
          <a:p>
            <a:r>
              <a:rPr lang="en-US" altLang="ja-JP" smtClean="0"/>
              <a:t>#1</a:t>
            </a:r>
            <a:r>
              <a:rPr lang="ja-JP" altLang="en-US" smtClean="0"/>
              <a:t>、</a:t>
            </a:r>
            <a:r>
              <a:rPr lang="en-US" altLang="ja-JP" smtClean="0"/>
              <a:t>2</a:t>
            </a:r>
            <a:r>
              <a:rPr lang="ja-JP" altLang="en-US" smtClean="0"/>
              <a:t>、</a:t>
            </a:r>
            <a:r>
              <a:rPr lang="en-US" altLang="ja-JP" smtClean="0"/>
              <a:t>4</a:t>
            </a:r>
            <a:r>
              <a:rPr lang="ja-JP" altLang="en-US" smtClean="0"/>
              <a:t>、</a:t>
            </a:r>
            <a:r>
              <a:rPr lang="en-US" altLang="ja-JP" smtClean="0"/>
              <a:t>5</a:t>
            </a:r>
            <a:r>
              <a:rPr lang="ja-JP" altLang="en-US" smtClean="0"/>
              <a:t>の</a:t>
            </a:r>
            <a:r>
              <a:rPr lang="en-US" smtClean="0"/>
              <a:t>AP</a:t>
            </a:r>
            <a:r>
              <a:rPr lang="ja-JP" altLang="en-US" smtClean="0"/>
              <a:t>は同一の部屋に設置</a:t>
            </a:r>
            <a:endParaRPr lang="en-US" smtClean="0"/>
          </a:p>
          <a:p>
            <a:endParaRPr lang="en-US" altLang="ja-JP" smtClean="0"/>
          </a:p>
        </p:txBody>
      </p:sp>
      <p:sp>
        <p:nvSpPr>
          <p:cNvPr id="3" name="Title 2"/>
          <p:cNvSpPr>
            <a:spLocks noGrp="1"/>
          </p:cNvSpPr>
          <p:nvPr>
            <p:ph type="title"/>
          </p:nvPr>
        </p:nvSpPr>
        <p:spPr/>
        <p:txBody>
          <a:bodyPr/>
          <a:lstStyle/>
          <a:p>
            <a:r>
              <a:rPr lang="ja-JP" altLang="en-US"/>
              <a:t>オハイオ州 リッチフィールド </a:t>
            </a:r>
            <a:r>
              <a:rPr lang="ja-JP" altLang="en-US" smtClean="0"/>
              <a:t>ラボ環境</a:t>
            </a:r>
            <a:endParaRPr lang="en-US" altLang="ja-JP"/>
          </a:p>
        </p:txBody>
      </p:sp>
      <p:sp>
        <p:nvSpPr>
          <p:cNvPr id="2" name="Oval 1"/>
          <p:cNvSpPr/>
          <p:nvPr/>
        </p:nvSpPr>
        <p:spPr>
          <a:xfrm>
            <a:off x="5122201" y="2007733"/>
            <a:ext cx="327817" cy="327817"/>
          </a:xfrm>
          <a:prstGeom prst="ellipse">
            <a:avLst/>
          </a:prstGeom>
          <a:no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Oval 5"/>
          <p:cNvSpPr/>
          <p:nvPr/>
        </p:nvSpPr>
        <p:spPr>
          <a:xfrm>
            <a:off x="4168871" y="3310315"/>
            <a:ext cx="327817" cy="327817"/>
          </a:xfrm>
          <a:prstGeom prst="ellipse">
            <a:avLst/>
          </a:prstGeom>
          <a:no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Oval 7"/>
          <p:cNvSpPr/>
          <p:nvPr/>
        </p:nvSpPr>
        <p:spPr>
          <a:xfrm>
            <a:off x="6250051" y="2310120"/>
            <a:ext cx="327817" cy="327817"/>
          </a:xfrm>
          <a:prstGeom prst="ellipse">
            <a:avLst/>
          </a:prstGeom>
          <a:no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Oval 8"/>
          <p:cNvSpPr/>
          <p:nvPr/>
        </p:nvSpPr>
        <p:spPr>
          <a:xfrm>
            <a:off x="7699918" y="3325047"/>
            <a:ext cx="327817" cy="327817"/>
          </a:xfrm>
          <a:prstGeom prst="ellipse">
            <a:avLst/>
          </a:prstGeom>
          <a:no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Oval 9"/>
          <p:cNvSpPr/>
          <p:nvPr/>
        </p:nvSpPr>
        <p:spPr>
          <a:xfrm>
            <a:off x="7633239" y="2239704"/>
            <a:ext cx="327817" cy="327817"/>
          </a:xfrm>
          <a:prstGeom prst="ellipse">
            <a:avLst/>
          </a:prstGeom>
          <a:no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TextBox 10"/>
          <p:cNvSpPr txBox="1"/>
          <p:nvPr/>
        </p:nvSpPr>
        <p:spPr>
          <a:xfrm>
            <a:off x="4556152" y="3311426"/>
            <a:ext cx="580608" cy="246221"/>
          </a:xfrm>
          <a:prstGeom prst="rect">
            <a:avLst/>
          </a:prstGeom>
          <a:solidFill>
            <a:schemeClr val="accent5"/>
          </a:solidFill>
          <a:ln w="12700">
            <a:solidFill>
              <a:schemeClr val="bg1"/>
            </a:solidFill>
          </a:ln>
          <a:effectLst/>
        </p:spPr>
        <p:txBody>
          <a:bodyPr wrap="none" rtlCol="0">
            <a:spAutoFit/>
          </a:bodyPr>
          <a:lstStyle/>
          <a:p>
            <a:pPr algn="ctr"/>
            <a:r>
              <a:rPr lang="en-US" sz="1000" dirty="0" smtClean="0">
                <a:solidFill>
                  <a:schemeClr val="bg1"/>
                </a:solidFill>
              </a:rPr>
              <a:t>3800-3</a:t>
            </a:r>
            <a:endParaRPr lang="en-US" sz="1000" dirty="0">
              <a:solidFill>
                <a:schemeClr val="bg1"/>
              </a:solidFill>
            </a:endParaRPr>
          </a:p>
        </p:txBody>
      </p:sp>
      <p:sp>
        <p:nvSpPr>
          <p:cNvPr id="13" name="TextBox 12"/>
          <p:cNvSpPr txBox="1"/>
          <p:nvPr/>
        </p:nvSpPr>
        <p:spPr>
          <a:xfrm>
            <a:off x="6659483" y="2375465"/>
            <a:ext cx="580608" cy="246221"/>
          </a:xfrm>
          <a:prstGeom prst="rect">
            <a:avLst/>
          </a:prstGeom>
          <a:solidFill>
            <a:schemeClr val="accent5"/>
          </a:solidFill>
          <a:ln w="12700">
            <a:solidFill>
              <a:schemeClr val="bg1"/>
            </a:solidFill>
          </a:ln>
          <a:effectLst/>
        </p:spPr>
        <p:txBody>
          <a:bodyPr wrap="none" rtlCol="0">
            <a:spAutoFit/>
          </a:bodyPr>
          <a:lstStyle/>
          <a:p>
            <a:pPr algn="ctr"/>
            <a:r>
              <a:rPr lang="en-US" sz="1000" dirty="0" smtClean="0">
                <a:solidFill>
                  <a:schemeClr val="bg1"/>
                </a:solidFill>
              </a:rPr>
              <a:t>3800-5</a:t>
            </a:r>
            <a:endParaRPr lang="en-US" sz="1000" dirty="0">
              <a:solidFill>
                <a:schemeClr val="bg1"/>
              </a:solidFill>
            </a:endParaRPr>
          </a:p>
        </p:txBody>
      </p:sp>
      <p:sp>
        <p:nvSpPr>
          <p:cNvPr id="14" name="TextBox 13"/>
          <p:cNvSpPr txBox="1"/>
          <p:nvPr/>
        </p:nvSpPr>
        <p:spPr>
          <a:xfrm>
            <a:off x="7573522" y="2641184"/>
            <a:ext cx="580608" cy="246221"/>
          </a:xfrm>
          <a:prstGeom prst="rect">
            <a:avLst/>
          </a:prstGeom>
          <a:solidFill>
            <a:schemeClr val="accent5"/>
          </a:solidFill>
          <a:ln w="12700">
            <a:solidFill>
              <a:schemeClr val="bg1"/>
            </a:solidFill>
          </a:ln>
          <a:effectLst/>
        </p:spPr>
        <p:txBody>
          <a:bodyPr wrap="none" rtlCol="0">
            <a:spAutoFit/>
          </a:bodyPr>
          <a:lstStyle/>
          <a:p>
            <a:pPr algn="ctr"/>
            <a:r>
              <a:rPr lang="en-US" sz="1000" dirty="0" smtClean="0">
                <a:solidFill>
                  <a:schemeClr val="bg1"/>
                </a:solidFill>
              </a:rPr>
              <a:t>3800-4</a:t>
            </a:r>
            <a:endParaRPr lang="en-US" sz="1000" dirty="0">
              <a:solidFill>
                <a:schemeClr val="bg1"/>
              </a:solidFill>
            </a:endParaRPr>
          </a:p>
        </p:txBody>
      </p:sp>
      <p:sp>
        <p:nvSpPr>
          <p:cNvPr id="15" name="TextBox 14"/>
          <p:cNvSpPr txBox="1"/>
          <p:nvPr/>
        </p:nvSpPr>
        <p:spPr>
          <a:xfrm>
            <a:off x="7573522" y="3034730"/>
            <a:ext cx="580608" cy="246221"/>
          </a:xfrm>
          <a:prstGeom prst="rect">
            <a:avLst/>
          </a:prstGeom>
          <a:solidFill>
            <a:schemeClr val="accent5"/>
          </a:solidFill>
          <a:ln w="12700">
            <a:solidFill>
              <a:schemeClr val="bg1"/>
            </a:solidFill>
          </a:ln>
          <a:effectLst/>
        </p:spPr>
        <p:txBody>
          <a:bodyPr wrap="none" rtlCol="0">
            <a:spAutoFit/>
          </a:bodyPr>
          <a:lstStyle/>
          <a:p>
            <a:pPr algn="ctr"/>
            <a:r>
              <a:rPr lang="en-US" sz="1000" dirty="0" smtClean="0">
                <a:solidFill>
                  <a:schemeClr val="bg1"/>
                </a:solidFill>
              </a:rPr>
              <a:t>3800-1</a:t>
            </a:r>
            <a:endParaRPr lang="en-US" sz="1000" dirty="0">
              <a:solidFill>
                <a:schemeClr val="bg1"/>
              </a:solidFill>
            </a:endParaRPr>
          </a:p>
        </p:txBody>
      </p:sp>
      <p:sp>
        <p:nvSpPr>
          <p:cNvPr id="16" name="TextBox 15"/>
          <p:cNvSpPr txBox="1"/>
          <p:nvPr/>
        </p:nvSpPr>
        <p:spPr>
          <a:xfrm>
            <a:off x="4500669" y="2038610"/>
            <a:ext cx="580608" cy="246221"/>
          </a:xfrm>
          <a:prstGeom prst="rect">
            <a:avLst/>
          </a:prstGeom>
          <a:solidFill>
            <a:schemeClr val="accent5"/>
          </a:solidFill>
          <a:ln w="12700">
            <a:solidFill>
              <a:schemeClr val="bg1"/>
            </a:solidFill>
          </a:ln>
          <a:effectLst/>
        </p:spPr>
        <p:txBody>
          <a:bodyPr wrap="none" rtlCol="0">
            <a:spAutoFit/>
          </a:bodyPr>
          <a:lstStyle/>
          <a:p>
            <a:pPr algn="ctr"/>
            <a:r>
              <a:rPr lang="en-US" sz="1000" dirty="0" smtClean="0">
                <a:solidFill>
                  <a:schemeClr val="bg1"/>
                </a:solidFill>
              </a:rPr>
              <a:t>3800-6</a:t>
            </a:r>
            <a:endParaRPr lang="en-US" sz="1000" dirty="0">
              <a:solidFill>
                <a:schemeClr val="bg1"/>
              </a:solidFill>
            </a:endParaRPr>
          </a:p>
        </p:txBody>
      </p:sp>
      <p:sp>
        <p:nvSpPr>
          <p:cNvPr id="18" name="Oval 17"/>
          <p:cNvSpPr/>
          <p:nvPr/>
        </p:nvSpPr>
        <p:spPr>
          <a:xfrm>
            <a:off x="6392123" y="3288840"/>
            <a:ext cx="327817" cy="327817"/>
          </a:xfrm>
          <a:prstGeom prst="ellipse">
            <a:avLst/>
          </a:prstGeom>
          <a:no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ectangle 18"/>
          <p:cNvSpPr/>
          <p:nvPr/>
        </p:nvSpPr>
        <p:spPr>
          <a:xfrm>
            <a:off x="5959553" y="2087759"/>
            <a:ext cx="2398385" cy="1910147"/>
          </a:xfrm>
          <a:prstGeom prst="rect">
            <a:avLst/>
          </a:prstGeom>
          <a:noFill/>
          <a:ln w="38100" cap="sq" cmpd="sng">
            <a:solidFill>
              <a:schemeClr val="bg1"/>
            </a:solid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TextBox 11"/>
          <p:cNvSpPr txBox="1"/>
          <p:nvPr/>
        </p:nvSpPr>
        <p:spPr>
          <a:xfrm>
            <a:off x="6340996" y="3642696"/>
            <a:ext cx="580608" cy="246221"/>
          </a:xfrm>
          <a:prstGeom prst="rect">
            <a:avLst/>
          </a:prstGeom>
          <a:solidFill>
            <a:schemeClr val="accent5"/>
          </a:solidFill>
          <a:ln w="12700">
            <a:solidFill>
              <a:schemeClr val="bg1"/>
            </a:solidFill>
          </a:ln>
          <a:effectLst/>
        </p:spPr>
        <p:txBody>
          <a:bodyPr wrap="none" rtlCol="0">
            <a:spAutoFit/>
          </a:bodyPr>
          <a:lstStyle/>
          <a:p>
            <a:pPr algn="ctr"/>
            <a:r>
              <a:rPr lang="en-US" sz="1000" dirty="0" smtClean="0">
                <a:solidFill>
                  <a:schemeClr val="bg1"/>
                </a:solidFill>
              </a:rPr>
              <a:t>3800-2</a:t>
            </a:r>
            <a:endParaRPr lang="en-US" sz="1000" dirty="0">
              <a:solidFill>
                <a:schemeClr val="bg1"/>
              </a:solidFill>
            </a:endParaRPr>
          </a:p>
        </p:txBody>
      </p:sp>
    </p:spTree>
    <p:extLst>
      <p:ext uri="{BB962C8B-B14F-4D97-AF65-F5344CB8AC3E}">
        <p14:creationId xmlns:p14="http://schemas.microsoft.com/office/powerpoint/2010/main" val="89713618"/>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FRA </a:t>
            </a:r>
            <a:r>
              <a:rPr lang="ja-JP" altLang="en-US" smtClean="0"/>
              <a:t>の動作</a:t>
            </a:r>
            <a:endParaRPr lang="en-US" dirty="0"/>
          </a:p>
        </p:txBody>
      </p:sp>
      <p:sp>
        <p:nvSpPr>
          <p:cNvPr id="4" name="Rectangle 3"/>
          <p:cNvSpPr/>
          <p:nvPr/>
        </p:nvSpPr>
        <p:spPr>
          <a:xfrm>
            <a:off x="431800" y="1347788"/>
            <a:ext cx="8351837" cy="3046988"/>
          </a:xfrm>
          <a:prstGeom prst="rect">
            <a:avLst/>
          </a:prstGeom>
          <a:ln w="12700">
            <a:solidFill>
              <a:schemeClr val="tx1"/>
            </a:solidFill>
          </a:ln>
        </p:spPr>
        <p:txBody>
          <a:bodyPr wrap="square">
            <a:spAutoFit/>
          </a:bodyPr>
          <a:lstStyle/>
          <a:p>
            <a:r>
              <a:rPr lang="en-US" sz="1200" dirty="0">
                <a:latin typeface="Consolas" panose="020B0609020204030204" pitchFamily="49" charset="0"/>
                <a:cs typeface="Consolas" panose="020B0609020204030204" pitchFamily="49" charset="0"/>
              </a:rPr>
              <a:t>(Cisco Controller) &gt;</a:t>
            </a:r>
            <a:r>
              <a:rPr lang="en-US" sz="1200" b="1" dirty="0">
                <a:solidFill>
                  <a:schemeClr val="bg2"/>
                </a:solidFill>
                <a:latin typeface="Consolas" panose="020B0609020204030204" pitchFamily="49" charset="0"/>
                <a:cs typeface="Consolas" panose="020B0609020204030204" pitchFamily="49" charset="0"/>
              </a:rPr>
              <a:t>show </a:t>
            </a:r>
            <a:r>
              <a:rPr lang="en-US" sz="1200" b="1">
                <a:solidFill>
                  <a:schemeClr val="bg2"/>
                </a:solidFill>
                <a:latin typeface="Consolas" panose="020B0609020204030204" pitchFamily="49" charset="0"/>
                <a:cs typeface="Consolas" panose="020B0609020204030204" pitchFamily="49" charset="0"/>
              </a:rPr>
              <a:t>advanced </a:t>
            </a:r>
            <a:r>
              <a:rPr lang="en-US" sz="1200" b="1" smtClean="0">
                <a:solidFill>
                  <a:schemeClr val="bg2"/>
                </a:solidFill>
                <a:latin typeface="Consolas" panose="020B0609020204030204" pitchFamily="49" charset="0"/>
                <a:cs typeface="Consolas" panose="020B0609020204030204" pitchFamily="49" charset="0"/>
              </a:rPr>
              <a:t>fra</a:t>
            </a:r>
            <a:endParaRPr lang="en-US" sz="1200" b="1" dirty="0" smtClean="0">
              <a:solidFill>
                <a:schemeClr val="bg2"/>
              </a:solidFill>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 </a:t>
            </a:r>
          </a:p>
          <a:p>
            <a:r>
              <a:rPr lang="en-US" sz="1200" dirty="0">
                <a:latin typeface="Consolas" panose="020B0609020204030204" pitchFamily="49" charset="0"/>
                <a:cs typeface="Consolas" panose="020B0609020204030204" pitchFamily="49" charset="0"/>
              </a:rPr>
              <a:t>FRA State</a:t>
            </a:r>
            <a:r>
              <a:rPr lang="en-US" sz="1200">
                <a:latin typeface="Consolas" panose="020B0609020204030204" pitchFamily="49" charset="0"/>
                <a:cs typeface="Consolas" panose="020B0609020204030204" pitchFamily="49" charset="0"/>
              </a:rPr>
              <a:t>........... </a:t>
            </a:r>
            <a:r>
              <a:rPr lang="en-US" sz="1200" b="1" smtClean="0">
                <a:solidFill>
                  <a:schemeClr val="bg2"/>
                </a:solidFill>
                <a:latin typeface="Consolas" panose="020B0609020204030204" pitchFamily="49" charset="0"/>
                <a:cs typeface="Consolas" panose="020B0609020204030204" pitchFamily="49" charset="0"/>
              </a:rPr>
              <a:t>Enabled</a:t>
            </a:r>
            <a:r>
              <a:rPr lang="en-US" sz="1200" smtClean="0">
                <a:latin typeface="Consolas" panose="020B0609020204030204" pitchFamily="49" charset="0"/>
                <a:cs typeface="Consolas" panose="020B0609020204030204" pitchFamily="49" charset="0"/>
              </a:rPr>
              <a:t>			</a:t>
            </a:r>
            <a:r>
              <a:rPr lang="en-US" sz="1200" i="1" smtClean="0">
                <a:solidFill>
                  <a:schemeClr val="accent1"/>
                </a:solidFill>
                <a:latin typeface="+mn-lt"/>
                <a:cs typeface="Consolas" panose="020B0609020204030204" pitchFamily="49" charset="0"/>
              </a:rPr>
              <a:t>(</a:t>
            </a:r>
            <a:r>
              <a:rPr lang="en-US" sz="1200" i="1" dirty="0" err="1">
                <a:solidFill>
                  <a:schemeClr val="accent1"/>
                </a:solidFill>
                <a:latin typeface="+mn-lt"/>
                <a:cs typeface="Consolas" panose="020B0609020204030204" pitchFamily="49" charset="0"/>
              </a:rPr>
              <a:t>config</a:t>
            </a:r>
            <a:r>
              <a:rPr lang="en-US" sz="1200" i="1" dirty="0">
                <a:solidFill>
                  <a:schemeClr val="accent1"/>
                </a:solidFill>
                <a:latin typeface="+mn-lt"/>
                <a:cs typeface="Consolas" panose="020B0609020204030204" pitchFamily="49" charset="0"/>
              </a:rPr>
              <a:t> advanced </a:t>
            </a:r>
            <a:r>
              <a:rPr lang="en-US" sz="1200" i="1" dirty="0" err="1">
                <a:solidFill>
                  <a:schemeClr val="accent1"/>
                </a:solidFill>
                <a:latin typeface="+mn-lt"/>
                <a:cs typeface="Consolas" panose="020B0609020204030204" pitchFamily="49" charset="0"/>
              </a:rPr>
              <a:t>fra</a:t>
            </a:r>
            <a:r>
              <a:rPr lang="en-US" sz="1200" i="1" dirty="0">
                <a:solidFill>
                  <a:schemeClr val="accent1"/>
                </a:solidFill>
                <a:latin typeface="+mn-lt"/>
                <a:cs typeface="Consolas" panose="020B0609020204030204" pitchFamily="49" charset="0"/>
              </a:rPr>
              <a:t> enable/*</a:t>
            </a:r>
            <a:r>
              <a:rPr lang="en-US" sz="1200" i="1">
                <a:solidFill>
                  <a:schemeClr val="accent1"/>
                </a:solidFill>
                <a:latin typeface="+mn-lt"/>
                <a:cs typeface="Consolas" panose="020B0609020204030204" pitchFamily="49" charset="0"/>
              </a:rPr>
              <a:t>disable</a:t>
            </a:r>
            <a:r>
              <a:rPr lang="en-US" sz="1200" i="1" smtClean="0">
                <a:solidFill>
                  <a:schemeClr val="accent1"/>
                </a:solidFill>
                <a:latin typeface="+mn-lt"/>
                <a:cs typeface="Consolas" panose="020B0609020204030204" pitchFamily="49" charset="0"/>
              </a:rPr>
              <a:t>)</a:t>
            </a:r>
            <a:endParaRPr lang="en-US" sz="1200" dirty="0">
              <a:solidFill>
                <a:schemeClr val="accent1"/>
              </a:solidFill>
              <a:latin typeface="+mn-lt"/>
              <a:cs typeface="Consolas" panose="020B0609020204030204" pitchFamily="49" charset="0"/>
            </a:endParaRPr>
          </a:p>
          <a:p>
            <a:r>
              <a:rPr lang="en-US" sz="1200" dirty="0">
                <a:latin typeface="Consolas" panose="020B0609020204030204" pitchFamily="49" charset="0"/>
                <a:cs typeface="Consolas" panose="020B0609020204030204" pitchFamily="49" charset="0"/>
              </a:rPr>
              <a:t>FRA Sensitivity</a:t>
            </a:r>
            <a:r>
              <a:rPr lang="en-US" sz="1200">
                <a:latin typeface="Consolas" panose="020B0609020204030204" pitchFamily="49" charset="0"/>
                <a:cs typeface="Consolas" panose="020B0609020204030204" pitchFamily="49" charset="0"/>
              </a:rPr>
              <a:t>..... </a:t>
            </a:r>
            <a:r>
              <a:rPr lang="en-US" altLang="ja-JP" sz="1200" b="1">
                <a:solidFill>
                  <a:schemeClr val="accent5"/>
                </a:solidFill>
                <a:latin typeface="Consolas" panose="020B0609020204030204" pitchFamily="49" charset="0"/>
                <a:cs typeface="Consolas" panose="020B0609020204030204" pitchFamily="49" charset="0"/>
              </a:rPr>
              <a:t>high (90</a:t>
            </a:r>
            <a:r>
              <a:rPr lang="en-US" altLang="ja-JP" sz="1200" b="1" smtClean="0">
                <a:solidFill>
                  <a:schemeClr val="accent5"/>
                </a:solidFill>
                <a:latin typeface="Consolas" panose="020B0609020204030204" pitchFamily="49" charset="0"/>
                <a:cs typeface="Consolas" panose="020B0609020204030204" pitchFamily="49" charset="0"/>
              </a:rPr>
              <a:t>)</a:t>
            </a:r>
            <a:r>
              <a:rPr lang="en-US" altLang="ja-JP" sz="1200" smtClean="0">
                <a:solidFill>
                  <a:schemeClr val="accent5"/>
                </a:solidFill>
                <a:latin typeface="Consolas" panose="020B0609020204030204" pitchFamily="49" charset="0"/>
                <a:cs typeface="Consolas" panose="020B0609020204030204" pitchFamily="49" charset="0"/>
              </a:rPr>
              <a:t>			</a:t>
            </a:r>
            <a:r>
              <a:rPr lang="en-US" sz="1200" i="1" smtClean="0">
                <a:solidFill>
                  <a:schemeClr val="accent1"/>
                </a:solidFill>
                <a:latin typeface="+mn-lt"/>
                <a:cs typeface="Consolas" panose="020B0609020204030204" pitchFamily="49" charset="0"/>
              </a:rPr>
              <a:t>(</a:t>
            </a:r>
            <a:r>
              <a:rPr lang="en-US" sz="1200" i="1" dirty="0" err="1">
                <a:solidFill>
                  <a:schemeClr val="accent1"/>
                </a:solidFill>
                <a:latin typeface="+mn-lt"/>
                <a:cs typeface="Consolas" panose="020B0609020204030204" pitchFamily="49" charset="0"/>
              </a:rPr>
              <a:t>config</a:t>
            </a:r>
            <a:r>
              <a:rPr lang="en-US" sz="1200" i="1" dirty="0">
                <a:solidFill>
                  <a:schemeClr val="accent1"/>
                </a:solidFill>
                <a:latin typeface="+mn-lt"/>
                <a:cs typeface="Consolas" panose="020B0609020204030204" pitchFamily="49" charset="0"/>
              </a:rPr>
              <a:t> advanced </a:t>
            </a:r>
            <a:r>
              <a:rPr lang="en-US" sz="1200" i="1" dirty="0" err="1">
                <a:solidFill>
                  <a:schemeClr val="accent1"/>
                </a:solidFill>
                <a:latin typeface="+mn-lt"/>
                <a:cs typeface="Consolas" panose="020B0609020204030204" pitchFamily="49" charset="0"/>
              </a:rPr>
              <a:t>fra</a:t>
            </a:r>
            <a:r>
              <a:rPr lang="en-US" sz="1200" i="1" dirty="0">
                <a:solidFill>
                  <a:schemeClr val="accent1"/>
                </a:solidFill>
                <a:latin typeface="+mn-lt"/>
                <a:cs typeface="Consolas" panose="020B0609020204030204" pitchFamily="49" charset="0"/>
              </a:rPr>
              <a:t> sensitivity *low/medium/high)</a:t>
            </a:r>
            <a:endParaRPr lang="en-US" sz="1200" dirty="0">
              <a:solidFill>
                <a:schemeClr val="accent1"/>
              </a:solidFill>
              <a:latin typeface="+mn-lt"/>
              <a:cs typeface="Consolas" panose="020B0609020204030204" pitchFamily="49" charset="0"/>
            </a:endParaRPr>
          </a:p>
          <a:p>
            <a:r>
              <a:rPr lang="en-US" sz="1200" dirty="0">
                <a:latin typeface="Consolas" panose="020B0609020204030204" pitchFamily="49" charset="0"/>
                <a:cs typeface="Consolas" panose="020B0609020204030204" pitchFamily="49" charset="0"/>
              </a:rPr>
              <a:t>FAR Interval........ 1 </a:t>
            </a:r>
            <a:r>
              <a:rPr lang="en-US" sz="1200">
                <a:latin typeface="Consolas" panose="020B0609020204030204" pitchFamily="49" charset="0"/>
                <a:cs typeface="Consolas" panose="020B0609020204030204" pitchFamily="49" charset="0"/>
              </a:rPr>
              <a:t>Hour(s</a:t>
            </a:r>
            <a:r>
              <a:rPr lang="en-US" sz="1200" smtClean="0">
                <a:latin typeface="Consolas" panose="020B0609020204030204" pitchFamily="49" charset="0"/>
                <a:cs typeface="Consolas" panose="020B0609020204030204" pitchFamily="49" charset="0"/>
              </a:rPr>
              <a:t>)			</a:t>
            </a:r>
            <a:r>
              <a:rPr lang="en-US" sz="1200" i="1" smtClean="0">
                <a:solidFill>
                  <a:schemeClr val="accent1"/>
                </a:solidFill>
                <a:latin typeface="+mn-lt"/>
                <a:cs typeface="Consolas" panose="020B0609020204030204" pitchFamily="49" charset="0"/>
              </a:rPr>
              <a:t>(</a:t>
            </a:r>
            <a:r>
              <a:rPr lang="en-US" sz="1200" i="1" dirty="0" err="1">
                <a:solidFill>
                  <a:schemeClr val="accent1"/>
                </a:solidFill>
                <a:latin typeface="+mn-lt"/>
                <a:cs typeface="Consolas" panose="020B0609020204030204" pitchFamily="49" charset="0"/>
              </a:rPr>
              <a:t>config</a:t>
            </a:r>
            <a:r>
              <a:rPr lang="en-US" sz="1200" i="1" dirty="0">
                <a:solidFill>
                  <a:schemeClr val="accent1"/>
                </a:solidFill>
                <a:latin typeface="+mn-lt"/>
                <a:cs typeface="Consolas" panose="020B0609020204030204" pitchFamily="49" charset="0"/>
              </a:rPr>
              <a:t> </a:t>
            </a:r>
            <a:r>
              <a:rPr lang="en-US" sz="1200" i="1" dirty="0" err="1">
                <a:solidFill>
                  <a:schemeClr val="accent1"/>
                </a:solidFill>
                <a:latin typeface="+mn-lt"/>
                <a:cs typeface="Consolas" panose="020B0609020204030204" pitchFamily="49" charset="0"/>
              </a:rPr>
              <a:t>adv</a:t>
            </a:r>
            <a:r>
              <a:rPr lang="en-US" sz="1200" i="1" dirty="0">
                <a:solidFill>
                  <a:schemeClr val="accent1"/>
                </a:solidFill>
                <a:latin typeface="+mn-lt"/>
                <a:cs typeface="Consolas" panose="020B0609020204030204" pitchFamily="49" charset="0"/>
              </a:rPr>
              <a:t> </a:t>
            </a:r>
            <a:r>
              <a:rPr lang="en-US" sz="1200" i="1" dirty="0" err="1">
                <a:solidFill>
                  <a:schemeClr val="accent1"/>
                </a:solidFill>
                <a:latin typeface="+mn-lt"/>
                <a:cs typeface="Consolas" panose="020B0609020204030204" pitchFamily="49" charset="0"/>
              </a:rPr>
              <a:t>fra</a:t>
            </a:r>
            <a:r>
              <a:rPr lang="en-US" sz="1200" i="1" dirty="0">
                <a:solidFill>
                  <a:schemeClr val="accent1"/>
                </a:solidFill>
                <a:latin typeface="+mn-lt"/>
                <a:cs typeface="Consolas" panose="020B0609020204030204" pitchFamily="49" charset="0"/>
              </a:rPr>
              <a:t> interval &lt;*1-24</a:t>
            </a:r>
            <a:r>
              <a:rPr lang="en-US" sz="1200" i="1">
                <a:solidFill>
                  <a:schemeClr val="accent1"/>
                </a:solidFill>
                <a:latin typeface="+mn-lt"/>
                <a:cs typeface="Consolas" panose="020B0609020204030204" pitchFamily="49" charset="0"/>
              </a:rPr>
              <a:t>&gt; </a:t>
            </a:r>
            <a:r>
              <a:rPr lang="en-US" sz="1200" i="1" smtClean="0">
                <a:solidFill>
                  <a:schemeClr val="accent1"/>
                </a:solidFill>
                <a:latin typeface="+mn-lt"/>
                <a:cs typeface="Consolas" panose="020B0609020204030204" pitchFamily="49" charset="0"/>
              </a:rPr>
              <a:t>(</a:t>
            </a:r>
            <a:r>
              <a:rPr lang="ja-JP" altLang="en-US" sz="1200" i="1" smtClean="0">
                <a:solidFill>
                  <a:schemeClr val="accent1"/>
                </a:solidFill>
                <a:latin typeface="+mn-lt"/>
                <a:cs typeface="Consolas" panose="020B0609020204030204" pitchFamily="49" charset="0"/>
              </a:rPr>
              <a:t>時間</a:t>
            </a:r>
            <a:r>
              <a:rPr lang="en-US" sz="1200" i="1" smtClean="0">
                <a:solidFill>
                  <a:schemeClr val="accent1"/>
                </a:solidFill>
                <a:latin typeface="+mn-lt"/>
                <a:cs typeface="Consolas" panose="020B0609020204030204" pitchFamily="49" charset="0"/>
              </a:rPr>
              <a:t>))</a:t>
            </a:r>
            <a:endParaRPr lang="en-US" sz="1200" dirty="0">
              <a:solidFill>
                <a:schemeClr val="accent1"/>
              </a:solidFill>
              <a:latin typeface="+mn-lt"/>
              <a:cs typeface="Consolas" panose="020B0609020204030204" pitchFamily="49" charset="0"/>
            </a:endParaRPr>
          </a:p>
          <a:p>
            <a:r>
              <a:rPr lang="en-US" sz="1200" dirty="0">
                <a:latin typeface="Consolas" panose="020B0609020204030204" pitchFamily="49" charset="0"/>
                <a:cs typeface="Consolas" panose="020B0609020204030204" pitchFamily="49" charset="0"/>
              </a:rPr>
              <a:t>  Last Run.......... 1107 </a:t>
            </a:r>
            <a:r>
              <a:rPr lang="en-US" sz="1200">
                <a:latin typeface="Consolas" panose="020B0609020204030204" pitchFamily="49" charset="0"/>
                <a:cs typeface="Consolas" panose="020B0609020204030204" pitchFamily="49" charset="0"/>
              </a:rPr>
              <a:t>seconds </a:t>
            </a:r>
            <a:r>
              <a:rPr lang="en-US" sz="1200" smtClean="0">
                <a:latin typeface="Consolas" panose="020B0609020204030204" pitchFamily="49" charset="0"/>
                <a:cs typeface="Consolas" panose="020B0609020204030204" pitchFamily="49" charset="0"/>
              </a:rPr>
              <a:t>ago		</a:t>
            </a:r>
            <a:r>
              <a:rPr lang="en-US" sz="1200" i="1" smtClean="0">
                <a:solidFill>
                  <a:schemeClr val="accent1"/>
                </a:solidFill>
                <a:latin typeface="+mn-lt"/>
                <a:cs typeface="Consolas" panose="020B0609020204030204" pitchFamily="49" charset="0"/>
              </a:rPr>
              <a:t>(</a:t>
            </a:r>
            <a:r>
              <a:rPr lang="ja-JP" altLang="en-US" sz="1200" i="1" smtClean="0">
                <a:solidFill>
                  <a:schemeClr val="accent1"/>
                </a:solidFill>
                <a:latin typeface="+mn-lt"/>
                <a:cs typeface="Consolas" panose="020B0609020204030204" pitchFamily="49" charset="0"/>
              </a:rPr>
              <a:t>最後に</a:t>
            </a:r>
            <a:r>
              <a:rPr lang="en-US" sz="1200" i="1" smtClean="0">
                <a:solidFill>
                  <a:schemeClr val="accent1"/>
                </a:solidFill>
                <a:latin typeface="+mn-lt"/>
                <a:cs typeface="Consolas" panose="020B0609020204030204" pitchFamily="49" charset="0"/>
              </a:rPr>
              <a:t>FRA</a:t>
            </a:r>
            <a:r>
              <a:rPr lang="ja-JP" altLang="en-US" sz="1200" i="1" smtClean="0">
                <a:solidFill>
                  <a:schemeClr val="accent1"/>
                </a:solidFill>
                <a:latin typeface="+mn-lt"/>
                <a:cs typeface="Consolas" panose="020B0609020204030204" pitchFamily="49" charset="0"/>
              </a:rPr>
              <a:t>が動作してからの経過秒</a:t>
            </a:r>
            <a:r>
              <a:rPr lang="en-US" sz="1200" i="1" smtClean="0">
                <a:solidFill>
                  <a:schemeClr val="accent1"/>
                </a:solidFill>
                <a:latin typeface="+mn-lt"/>
                <a:cs typeface="Consolas" panose="020B0609020204030204" pitchFamily="49" charset="0"/>
              </a:rPr>
              <a:t>)</a:t>
            </a:r>
            <a:endParaRPr lang="en-US" sz="1200" dirty="0">
              <a:solidFill>
                <a:schemeClr val="accent1"/>
              </a:solidFill>
              <a:latin typeface="+mn-lt"/>
              <a:cs typeface="Consolas" panose="020B0609020204030204" pitchFamily="49" charset="0"/>
            </a:endParaRPr>
          </a:p>
          <a:p>
            <a:r>
              <a:rPr lang="en-US" sz="1200" dirty="0">
                <a:latin typeface="Consolas" panose="020B0609020204030204" pitchFamily="49" charset="0"/>
                <a:cs typeface="Consolas" panose="020B0609020204030204" pitchFamily="49" charset="0"/>
              </a:rPr>
              <a:t>  Last Run Time..... 0 seconds</a:t>
            </a:r>
          </a:p>
          <a:p>
            <a:r>
              <a:rPr lang="en-US" sz="1200" dirty="0">
                <a:latin typeface="Consolas" panose="020B0609020204030204" pitchFamily="49" charset="0"/>
                <a:cs typeface="Consolas" panose="020B0609020204030204" pitchFamily="49" charset="0"/>
              </a:rPr>
              <a:t> </a:t>
            </a:r>
          </a:p>
          <a:p>
            <a:r>
              <a:rPr lang="en-US" sz="1200" smtClean="0">
                <a:latin typeface="Consolas" panose="020B0609020204030204" pitchFamily="49" charset="0"/>
                <a:cs typeface="Consolas" panose="020B0609020204030204" pitchFamily="49" charset="0"/>
              </a:rPr>
              <a:t>AP Name </a:t>
            </a:r>
            <a:r>
              <a:rPr lang="ja-JP" altLang="en-US" sz="1200" smtClean="0">
                <a:latin typeface="Consolas" panose="020B0609020204030204" pitchFamily="49" charset="0"/>
                <a:cs typeface="Consolas" panose="020B0609020204030204" pitchFamily="49" charset="0"/>
              </a:rPr>
              <a:t> </a:t>
            </a:r>
            <a:r>
              <a:rPr lang="en-US" sz="1200" smtClean="0">
                <a:latin typeface="Consolas" panose="020B0609020204030204" pitchFamily="49" charset="0"/>
                <a:cs typeface="Consolas" panose="020B0609020204030204" pitchFamily="49" charset="0"/>
              </a:rPr>
              <a:t>MAC Address       Slot Current Band  COF% </a:t>
            </a:r>
            <a:r>
              <a:rPr lang="en-US" sz="1200" b="1" smtClean="0">
                <a:solidFill>
                  <a:schemeClr val="bg2"/>
                </a:solidFill>
                <a:latin typeface="Consolas" panose="020B0609020204030204" pitchFamily="49" charset="0"/>
                <a:cs typeface="Consolas" panose="020B0609020204030204" pitchFamily="49" charset="0"/>
              </a:rPr>
              <a:t>Suggested  Mode</a:t>
            </a:r>
          </a:p>
          <a:p>
            <a:r>
              <a:rPr lang="en-US" sz="1200" smtClean="0">
                <a:latin typeface="Consolas" panose="020B0609020204030204" pitchFamily="49" charset="0"/>
                <a:cs typeface="Consolas" panose="020B0609020204030204" pitchFamily="49" charset="0"/>
              </a:rPr>
              <a:t>-----</a:t>
            </a:r>
            <a:r>
              <a:rPr lang="en-US" altLang="ja-JP" sz="1200" smtClean="0">
                <a:latin typeface="Consolas" panose="020B0609020204030204" pitchFamily="49" charset="0"/>
                <a:cs typeface="Consolas" panose="020B0609020204030204" pitchFamily="49" charset="0"/>
              </a:rPr>
              <a:t>--</a:t>
            </a:r>
            <a:r>
              <a:rPr lang="en-US" sz="1200" smtClean="0">
                <a:latin typeface="Consolas" panose="020B0609020204030204" pitchFamily="49" charset="0"/>
                <a:cs typeface="Consolas" panose="020B0609020204030204" pitchFamily="49" charset="0"/>
              </a:rPr>
              <a:t>- ----------------- ---- -------------</a:t>
            </a:r>
            <a:r>
              <a:rPr lang="ja-JP" altLang="en-US" sz="1200" smtClean="0">
                <a:latin typeface="Consolas" panose="020B0609020204030204" pitchFamily="49" charset="0"/>
                <a:cs typeface="Consolas" panose="020B0609020204030204" pitchFamily="49" charset="0"/>
              </a:rPr>
              <a:t> </a:t>
            </a:r>
            <a:r>
              <a:rPr lang="en-US" altLang="ja-JP" sz="1200" smtClean="0">
                <a:latin typeface="Consolas" panose="020B0609020204030204" pitchFamily="49" charset="0"/>
                <a:cs typeface="Consolas" panose="020B0609020204030204" pitchFamily="49" charset="0"/>
              </a:rPr>
              <a:t>-</a:t>
            </a:r>
            <a:r>
              <a:rPr lang="en-US" sz="1200" smtClean="0">
                <a:latin typeface="Consolas" panose="020B0609020204030204" pitchFamily="49" charset="0"/>
                <a:cs typeface="Consolas" panose="020B0609020204030204" pitchFamily="49" charset="0"/>
              </a:rPr>
              <a:t>--- ----------------</a:t>
            </a:r>
            <a:endParaRPr lang="en-US" sz="1200" dirty="0">
              <a:latin typeface="Consolas" panose="020B0609020204030204" pitchFamily="49" charset="0"/>
              <a:cs typeface="Consolas" panose="020B0609020204030204" pitchFamily="49" charset="0"/>
            </a:endParaRPr>
          </a:p>
          <a:p>
            <a:r>
              <a:rPr lang="en-US" altLang="ja-JP" sz="1200">
                <a:latin typeface="Consolas" panose="020B0609020204030204" pitchFamily="49" charset="0"/>
                <a:cs typeface="Consolas" panose="020B0609020204030204" pitchFamily="49" charset="0"/>
              </a:rPr>
              <a:t>3800-4   </a:t>
            </a:r>
            <a:r>
              <a:rPr lang="en-US" altLang="ja-JP" sz="1200" smtClean="0">
                <a:latin typeface="Consolas" panose="020B0609020204030204" pitchFamily="49" charset="0"/>
                <a:cs typeface="Consolas" panose="020B0609020204030204" pitchFamily="49" charset="0"/>
              </a:rPr>
              <a:t>58:ac:78:ff:44:44    </a:t>
            </a:r>
            <a:r>
              <a:rPr lang="en-US" altLang="ja-JP" sz="1200">
                <a:latin typeface="Consolas" panose="020B0609020204030204" pitchFamily="49" charset="0"/>
                <a:cs typeface="Consolas" panose="020B0609020204030204" pitchFamily="49" charset="0"/>
              </a:rPr>
              <a:t>0 2.4GHz        80    2.4GHz</a:t>
            </a:r>
          </a:p>
          <a:p>
            <a:r>
              <a:rPr lang="en-US" altLang="ja-JP" sz="1200">
                <a:latin typeface="Consolas" panose="020B0609020204030204" pitchFamily="49" charset="0"/>
                <a:cs typeface="Consolas" panose="020B0609020204030204" pitchFamily="49" charset="0"/>
              </a:rPr>
              <a:t>3800-6   </a:t>
            </a:r>
            <a:r>
              <a:rPr lang="en-US" altLang="ja-JP" sz="1200" smtClean="0">
                <a:latin typeface="Consolas" panose="020B0609020204030204" pitchFamily="49" charset="0"/>
                <a:cs typeface="Consolas" panose="020B0609020204030204" pitchFamily="49" charset="0"/>
              </a:rPr>
              <a:t>58:ac:78:ff:66:66    </a:t>
            </a:r>
            <a:r>
              <a:rPr lang="en-US" altLang="ja-JP" sz="1200">
                <a:latin typeface="Consolas" panose="020B0609020204030204" pitchFamily="49" charset="0"/>
                <a:cs typeface="Consolas" panose="020B0609020204030204" pitchFamily="49" charset="0"/>
              </a:rPr>
              <a:t>0 2.4GHz        76    2.4GHz</a:t>
            </a:r>
          </a:p>
          <a:p>
            <a:r>
              <a:rPr lang="en-US" altLang="ja-JP" sz="1200">
                <a:latin typeface="Consolas" panose="020B0609020204030204" pitchFamily="49" charset="0"/>
                <a:cs typeface="Consolas" panose="020B0609020204030204" pitchFamily="49" charset="0"/>
              </a:rPr>
              <a:t>3800-2   </a:t>
            </a:r>
            <a:r>
              <a:rPr lang="en-US" altLang="ja-JP" sz="1200" smtClean="0">
                <a:latin typeface="Consolas" panose="020B0609020204030204" pitchFamily="49" charset="0"/>
                <a:cs typeface="Consolas" panose="020B0609020204030204" pitchFamily="49" charset="0"/>
              </a:rPr>
              <a:t>58:ac:78:ff:22:22    </a:t>
            </a:r>
            <a:r>
              <a:rPr lang="en-US" altLang="ja-JP" sz="1200">
                <a:latin typeface="Consolas" panose="020B0609020204030204" pitchFamily="49" charset="0"/>
                <a:cs typeface="Consolas" panose="020B0609020204030204" pitchFamily="49" charset="0"/>
              </a:rPr>
              <a:t>0 2.4GHz        76    2.4GHz</a:t>
            </a:r>
          </a:p>
          <a:p>
            <a:r>
              <a:rPr lang="en-US" altLang="ja-JP" sz="1200">
                <a:latin typeface="Consolas" panose="020B0609020204030204" pitchFamily="49" charset="0"/>
                <a:cs typeface="Consolas" panose="020B0609020204030204" pitchFamily="49" charset="0"/>
              </a:rPr>
              <a:t>3800-3   </a:t>
            </a:r>
            <a:r>
              <a:rPr lang="en-US" altLang="ja-JP" sz="1200" smtClean="0">
                <a:latin typeface="Consolas" panose="020B0609020204030204" pitchFamily="49" charset="0"/>
                <a:cs typeface="Consolas" panose="020B0609020204030204" pitchFamily="49" charset="0"/>
              </a:rPr>
              <a:t>58:ac:78:ff:33:33    </a:t>
            </a:r>
            <a:r>
              <a:rPr lang="en-US" altLang="ja-JP" sz="1200">
                <a:latin typeface="Consolas" panose="020B0609020204030204" pitchFamily="49" charset="0"/>
                <a:cs typeface="Consolas" panose="020B0609020204030204" pitchFamily="49" charset="0"/>
              </a:rPr>
              <a:t>0 2.4GHz        65    2.4GHz</a:t>
            </a:r>
          </a:p>
          <a:p>
            <a:r>
              <a:rPr lang="en-US" altLang="ja-JP" sz="1200" b="1">
                <a:solidFill>
                  <a:schemeClr val="bg2"/>
                </a:solidFill>
                <a:latin typeface="Consolas" panose="020B0609020204030204" pitchFamily="49" charset="0"/>
                <a:cs typeface="Consolas" panose="020B0609020204030204" pitchFamily="49" charset="0"/>
              </a:rPr>
              <a:t>3800-5   </a:t>
            </a:r>
            <a:r>
              <a:rPr lang="en-US" altLang="ja-JP" sz="1200" b="1" smtClean="0">
                <a:solidFill>
                  <a:schemeClr val="bg2"/>
                </a:solidFill>
                <a:latin typeface="Consolas" panose="020B0609020204030204" pitchFamily="49" charset="0"/>
                <a:cs typeface="Consolas" panose="020B0609020204030204" pitchFamily="49" charset="0"/>
              </a:rPr>
              <a:t>58:ac:78:ff:55:55    </a:t>
            </a:r>
            <a:r>
              <a:rPr lang="en-US" altLang="ja-JP" sz="1200" b="1">
                <a:solidFill>
                  <a:schemeClr val="bg2"/>
                </a:solidFill>
                <a:latin typeface="Consolas" panose="020B0609020204030204" pitchFamily="49" charset="0"/>
                <a:cs typeface="Consolas" panose="020B0609020204030204" pitchFamily="49" charset="0"/>
              </a:rPr>
              <a:t>0 5GHz          96    5GHz</a:t>
            </a:r>
          </a:p>
          <a:p>
            <a:r>
              <a:rPr lang="en-US" altLang="ja-JP" sz="1200" b="1">
                <a:solidFill>
                  <a:schemeClr val="bg2"/>
                </a:solidFill>
                <a:latin typeface="Consolas" panose="020B0609020204030204" pitchFamily="49" charset="0"/>
                <a:cs typeface="Consolas" panose="020B0609020204030204" pitchFamily="49" charset="0"/>
              </a:rPr>
              <a:t>3800-1   </a:t>
            </a:r>
            <a:r>
              <a:rPr lang="en-US" altLang="ja-JP" sz="1200" b="1" smtClean="0">
                <a:solidFill>
                  <a:schemeClr val="bg2"/>
                </a:solidFill>
                <a:latin typeface="Consolas" panose="020B0609020204030204" pitchFamily="49" charset="0"/>
                <a:cs typeface="Consolas" panose="020B0609020204030204" pitchFamily="49" charset="0"/>
              </a:rPr>
              <a:t>58:ac:78:ff:11:11    </a:t>
            </a:r>
            <a:r>
              <a:rPr lang="en-US" altLang="ja-JP" sz="1200" b="1">
                <a:solidFill>
                  <a:schemeClr val="bg2"/>
                </a:solidFill>
                <a:latin typeface="Consolas" panose="020B0609020204030204" pitchFamily="49" charset="0"/>
                <a:cs typeface="Consolas" panose="020B0609020204030204" pitchFamily="49" charset="0"/>
              </a:rPr>
              <a:t>0 5GHz          92    5GHz</a:t>
            </a:r>
            <a:endParaRPr lang="en-US" altLang="ja-JP" sz="1200" b="1" dirty="0">
              <a:solidFill>
                <a:schemeClr val="bg2"/>
              </a:solidFill>
              <a:latin typeface="Consolas" panose="020B0609020204030204" pitchFamily="49" charset="0"/>
              <a:cs typeface="Consolas" panose="020B0609020204030204" pitchFamily="49" charset="0"/>
            </a:endParaRPr>
          </a:p>
        </p:txBody>
      </p:sp>
      <p:grpSp>
        <p:nvGrpSpPr>
          <p:cNvPr id="5" name="Group 5"/>
          <p:cNvGrpSpPr/>
          <p:nvPr/>
        </p:nvGrpSpPr>
        <p:grpSpPr>
          <a:xfrm>
            <a:off x="6106886" y="2478831"/>
            <a:ext cx="2611833" cy="584775"/>
            <a:chOff x="5626711" y="2335728"/>
            <a:chExt cx="2611833" cy="584775"/>
          </a:xfrm>
        </p:grpSpPr>
        <p:sp>
          <p:nvSpPr>
            <p:cNvPr id="6" name="TextBox 4"/>
            <p:cNvSpPr txBox="1"/>
            <p:nvPr/>
          </p:nvSpPr>
          <p:spPr>
            <a:xfrm>
              <a:off x="6160040" y="2335728"/>
              <a:ext cx="2078504" cy="584775"/>
            </a:xfrm>
            <a:prstGeom prst="rect">
              <a:avLst/>
            </a:prstGeom>
            <a:solidFill>
              <a:schemeClr val="bg1"/>
            </a:solidFill>
            <a:ln w="12700">
              <a:solidFill>
                <a:schemeClr val="bg2"/>
              </a:solidFill>
            </a:ln>
          </p:spPr>
          <p:txBody>
            <a:bodyPr wrap="square" rtlCol="0">
              <a:spAutoFit/>
            </a:bodyPr>
            <a:lstStyle/>
            <a:p>
              <a:r>
                <a:rPr lang="en-US" sz="1600" smtClean="0"/>
                <a:t>“Mode” </a:t>
              </a:r>
              <a:r>
                <a:rPr lang="ja-JP" altLang="en-US" sz="1600" smtClean="0"/>
                <a:t>と言うより、</a:t>
              </a:r>
              <a:endParaRPr lang="en-US" altLang="ja-JP" sz="1600" smtClean="0"/>
            </a:p>
            <a:p>
              <a:r>
                <a:rPr lang="en-US" altLang="ja-JP" sz="1600" smtClean="0"/>
                <a:t>“Role</a:t>
              </a:r>
              <a:r>
                <a:rPr lang="en-US" altLang="ja-JP" sz="1600"/>
                <a:t>” </a:t>
              </a:r>
              <a:r>
                <a:rPr lang="ja-JP" altLang="en-US" sz="1600" smtClean="0"/>
                <a:t>が正しいです。</a:t>
              </a:r>
              <a:endParaRPr lang="en-US" altLang="ja-JP" sz="1600"/>
            </a:p>
          </p:txBody>
        </p:sp>
        <p:cxnSp>
          <p:nvCxnSpPr>
            <p:cNvPr id="7" name="Straight Arrow Connector 6"/>
            <p:cNvCxnSpPr>
              <a:stCxn id="6" idx="1"/>
            </p:cNvCxnSpPr>
            <p:nvPr/>
          </p:nvCxnSpPr>
          <p:spPr>
            <a:xfrm flipH="1">
              <a:off x="5626711" y="2628116"/>
              <a:ext cx="533329" cy="220175"/>
            </a:xfrm>
            <a:prstGeom prst="straightConnector1">
              <a:avLst/>
            </a:prstGeom>
            <a:ln w="12700">
              <a:solidFill>
                <a:schemeClr val="bg2"/>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8" name="Text Placeholder 1"/>
          <p:cNvSpPr txBox="1">
            <a:spLocks/>
          </p:cNvSpPr>
          <p:nvPr/>
        </p:nvSpPr>
        <p:spPr>
          <a:xfrm>
            <a:off x="5727324" y="3355994"/>
            <a:ext cx="1293962" cy="1144929"/>
          </a:xfrm>
          <a:prstGeom prst="wedgeRectCallout">
            <a:avLst>
              <a:gd name="adj1" fmla="val -66197"/>
              <a:gd name="adj2" fmla="val -15654"/>
            </a:avLst>
          </a:prstGeom>
          <a:solidFill>
            <a:schemeClr val="bg1"/>
          </a:solidFill>
          <a:ln>
            <a:solidFill>
              <a:schemeClr val="accent1"/>
            </a:solidFill>
          </a:ln>
          <a:effectLst/>
        </p:spPr>
        <p:txBody>
          <a:bodyPr wrap="square">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a:spcBef>
                <a:spcPts val="0"/>
              </a:spcBef>
            </a:pPr>
            <a:r>
              <a:rPr lang="it-IT" sz="1200" smtClean="0">
                <a:latin typeface="Consolas" panose="020B0609020204030204" pitchFamily="49" charset="0"/>
                <a:cs typeface="Consolas" panose="020B0609020204030204" pitchFamily="49" charset="0"/>
              </a:rPr>
              <a:t>2.4GHz</a:t>
            </a:r>
          </a:p>
          <a:p>
            <a:pPr>
              <a:spcBef>
                <a:spcPts val="0"/>
              </a:spcBef>
            </a:pPr>
            <a:r>
              <a:rPr lang="it-IT" sz="1200" smtClean="0">
                <a:latin typeface="Consolas" panose="020B0609020204030204" pitchFamily="49" charset="0"/>
                <a:cs typeface="Consolas" panose="020B0609020204030204" pitchFamily="49" charset="0"/>
              </a:rPr>
              <a:t>5GHz</a:t>
            </a:r>
          </a:p>
          <a:p>
            <a:pPr>
              <a:spcBef>
                <a:spcPts val="0"/>
              </a:spcBef>
            </a:pPr>
            <a:r>
              <a:rPr lang="it-IT" sz="1200" smtClean="0">
                <a:latin typeface="Consolas" panose="020B0609020204030204" pitchFamily="49" charset="0"/>
                <a:cs typeface="Consolas" panose="020B0609020204030204" pitchFamily="49" charset="0"/>
              </a:rPr>
              <a:t>5G/Monitor</a:t>
            </a:r>
          </a:p>
          <a:p>
            <a:pPr>
              <a:spcBef>
                <a:spcPts val="0"/>
              </a:spcBef>
            </a:pPr>
            <a:r>
              <a:rPr lang="it-IT" sz="1200" smtClean="0">
                <a:latin typeface="Consolas" panose="020B0609020204030204" pitchFamily="49" charset="0"/>
                <a:cs typeface="Consolas" panose="020B0609020204030204" pitchFamily="49" charset="0"/>
              </a:rPr>
              <a:t>Monitor</a:t>
            </a:r>
          </a:p>
          <a:p>
            <a:pPr>
              <a:spcBef>
                <a:spcPts val="0"/>
              </a:spcBef>
            </a:pPr>
            <a:r>
              <a:rPr lang="it-IT" sz="1200" smtClean="0">
                <a:latin typeface="Consolas" panose="020B0609020204030204" pitchFamily="49" charset="0"/>
                <a:cs typeface="Consolas" panose="020B0609020204030204" pitchFamily="49" charset="0"/>
              </a:rPr>
              <a:t>(Static)</a:t>
            </a:r>
          </a:p>
          <a:p>
            <a:pPr>
              <a:spcBef>
                <a:spcPts val="0"/>
              </a:spcBef>
            </a:pPr>
            <a:r>
              <a:rPr lang="it-IT" sz="1200" smtClean="0">
                <a:latin typeface="Consolas" panose="020B0609020204030204" pitchFamily="49" charset="0"/>
                <a:cs typeface="Consolas" panose="020B0609020204030204" pitchFamily="49" charset="0"/>
              </a:rPr>
              <a:t>None</a:t>
            </a:r>
            <a:endParaRPr lang="it-IT" sz="1200">
              <a:latin typeface="Consolas" panose="020B0609020204030204" pitchFamily="49" charset="0"/>
              <a:cs typeface="Consolas" panose="020B0609020204030204" pitchFamily="49" charset="0"/>
            </a:endParaRPr>
          </a:p>
        </p:txBody>
      </p:sp>
      <p:sp>
        <p:nvSpPr>
          <p:cNvPr id="12" name="正方形/長方形 11"/>
          <p:cNvSpPr/>
          <p:nvPr/>
        </p:nvSpPr>
        <p:spPr>
          <a:xfrm>
            <a:off x="2174966" y="1926771"/>
            <a:ext cx="1005840" cy="215538"/>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 name="正方形/長方形 12"/>
          <p:cNvSpPr/>
          <p:nvPr/>
        </p:nvSpPr>
        <p:spPr>
          <a:xfrm>
            <a:off x="4293326" y="3953690"/>
            <a:ext cx="383177" cy="389709"/>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12049664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smtClean="0"/>
              <a:t>FRA</a:t>
            </a:r>
            <a:r>
              <a:rPr lang="ja-JP" altLang="en-US" smtClean="0"/>
              <a:t>による</a:t>
            </a:r>
            <a:r>
              <a:rPr lang="en-US" altLang="ja-JP" smtClean="0"/>
              <a:t>Role</a:t>
            </a:r>
            <a:r>
              <a:rPr lang="ja-JP" altLang="en-US" smtClean="0"/>
              <a:t>変更が起きた場合の結果</a:t>
            </a:r>
            <a:endParaRPr lang="en-US" dirty="0"/>
          </a:p>
        </p:txBody>
      </p:sp>
      <p:grpSp>
        <p:nvGrpSpPr>
          <p:cNvPr id="4" name="Group 3"/>
          <p:cNvGrpSpPr/>
          <p:nvPr/>
        </p:nvGrpSpPr>
        <p:grpSpPr>
          <a:xfrm>
            <a:off x="758321" y="1936983"/>
            <a:ext cx="3850974" cy="2313348"/>
            <a:chOff x="3034952" y="1173322"/>
            <a:chExt cx="5748302" cy="3453106"/>
          </a:xfrm>
        </p:grpSpPr>
        <p:pic>
          <p:nvPicPr>
            <p:cNvPr id="2" name="Picture 1" descr="FRA_coverage_result_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952" y="1173322"/>
              <a:ext cx="5748302" cy="3453106"/>
            </a:xfrm>
            <a:prstGeom prst="rect">
              <a:avLst/>
            </a:prstGeom>
            <a:ln>
              <a:solidFill>
                <a:schemeClr val="tx1"/>
              </a:solidFill>
            </a:ln>
          </p:spPr>
        </p:pic>
        <p:sp>
          <p:nvSpPr>
            <p:cNvPr id="21" name="Oval 20"/>
            <p:cNvSpPr/>
            <p:nvPr/>
          </p:nvSpPr>
          <p:spPr>
            <a:xfrm>
              <a:off x="7601849" y="2166389"/>
              <a:ext cx="471715" cy="471715"/>
            </a:xfrm>
            <a:prstGeom prst="ellipse">
              <a:avLst/>
            </a:prstGeom>
            <a:noFill/>
            <a:ln w="571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Oval 12"/>
            <p:cNvSpPr/>
            <p:nvPr/>
          </p:nvSpPr>
          <p:spPr>
            <a:xfrm>
              <a:off x="6179753" y="3245889"/>
              <a:ext cx="471715" cy="471715"/>
            </a:xfrm>
            <a:prstGeom prst="ellipse">
              <a:avLst/>
            </a:prstGeom>
            <a:noFill/>
            <a:ln w="571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pic>
        <p:nvPicPr>
          <p:cNvPr id="9" name="Picture 8" descr="sca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893" y="4138178"/>
            <a:ext cx="2327617" cy="358506"/>
          </a:xfrm>
          <a:prstGeom prst="rect">
            <a:avLst/>
          </a:prstGeom>
          <a:ln>
            <a:solidFill>
              <a:schemeClr val="tx1"/>
            </a:solidFill>
          </a:ln>
        </p:spPr>
      </p:pic>
      <p:sp>
        <p:nvSpPr>
          <p:cNvPr id="14" name="Text Placeholder 1"/>
          <p:cNvSpPr>
            <a:spLocks noGrp="1"/>
          </p:cNvSpPr>
          <p:nvPr>
            <p:ph type="body" sz="quarter" idx="10"/>
          </p:nvPr>
        </p:nvSpPr>
        <p:spPr>
          <a:xfrm>
            <a:off x="437767" y="1347788"/>
            <a:ext cx="6273584" cy="355462"/>
          </a:xfrm>
          <a:noFill/>
        </p:spPr>
        <p:txBody>
          <a:bodyPr wrap="square">
            <a:spAutoFit/>
          </a:bodyPr>
          <a:lstStyle/>
          <a:p>
            <a:pPr>
              <a:spcBef>
                <a:spcPts val="600"/>
              </a:spcBef>
            </a:pPr>
            <a:r>
              <a:rPr lang="ja-JP" altLang="ja-JP" sz="1800" smtClean="0"/>
              <a:t>FRA</a:t>
            </a:r>
            <a:r>
              <a:rPr lang="ja-JP" altLang="en-US" sz="1800" smtClean="0"/>
              <a:t>が</a:t>
            </a:r>
            <a:r>
              <a:rPr lang="ja-JP" altLang="ja-JP" sz="1800" smtClean="0"/>
              <a:t>2</a:t>
            </a:r>
            <a:r>
              <a:rPr lang="ja-JP" altLang="ja-JP" sz="1800"/>
              <a:t>ラジオの</a:t>
            </a:r>
            <a:r>
              <a:rPr lang="ja-JP" altLang="ja-JP" sz="1800" smtClean="0"/>
              <a:t>役割</a:t>
            </a:r>
            <a:r>
              <a:rPr lang="ja-JP" altLang="en-US" sz="1800"/>
              <a:t>を</a:t>
            </a:r>
            <a:r>
              <a:rPr lang="ja-JP" altLang="ja-JP" sz="1800" smtClean="0"/>
              <a:t>変更</a:t>
            </a:r>
            <a:r>
              <a:rPr lang="ja-JP" altLang="en-US" sz="1800" smtClean="0"/>
              <a:t>しても、カバレッジに問題はない</a:t>
            </a:r>
            <a:endParaRPr lang="en-US" sz="1800" smtClean="0"/>
          </a:p>
        </p:txBody>
      </p:sp>
      <p:grpSp>
        <p:nvGrpSpPr>
          <p:cNvPr id="10" name="Group 9"/>
          <p:cNvGrpSpPr>
            <a:grpSpLocks noChangeAspect="1"/>
          </p:cNvGrpSpPr>
          <p:nvPr/>
        </p:nvGrpSpPr>
        <p:grpSpPr>
          <a:xfrm>
            <a:off x="5047936" y="1842664"/>
            <a:ext cx="3727240" cy="2673774"/>
            <a:chOff x="3777094" y="1073150"/>
            <a:chExt cx="4805317" cy="3447143"/>
          </a:xfrm>
          <a:effectLst/>
        </p:grpSpPr>
        <p:pic>
          <p:nvPicPr>
            <p:cNvPr id="7" name="Picture 6" descr="FRA_coverage_res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094" y="1073150"/>
              <a:ext cx="4805317" cy="3447143"/>
            </a:xfrm>
            <a:prstGeom prst="rect">
              <a:avLst/>
            </a:prstGeom>
            <a:ln>
              <a:solidFill>
                <a:schemeClr val="tx1"/>
              </a:solidFill>
            </a:ln>
            <a:effectLst/>
          </p:spPr>
        </p:pic>
        <p:sp>
          <p:nvSpPr>
            <p:cNvPr id="8" name="TextBox 7"/>
            <p:cNvSpPr txBox="1"/>
            <p:nvPr/>
          </p:nvSpPr>
          <p:spPr>
            <a:xfrm>
              <a:off x="4899094" y="1627266"/>
              <a:ext cx="2532722" cy="753917"/>
            </a:xfrm>
            <a:prstGeom prst="rect">
              <a:avLst/>
            </a:prstGeom>
            <a:solidFill>
              <a:schemeClr val="bg1"/>
            </a:solidFill>
            <a:ln>
              <a:solidFill>
                <a:schemeClr val="tx1"/>
              </a:solidFill>
            </a:ln>
          </p:spPr>
          <p:txBody>
            <a:bodyPr wrap="square" rtlCol="0">
              <a:spAutoFit/>
            </a:bodyPr>
            <a:lstStyle/>
            <a:p>
              <a:pPr algn="ctr"/>
              <a:r>
                <a:rPr lang="ja-JP" altLang="en-US" sz="1600" smtClean="0">
                  <a:latin typeface="+mn-lt"/>
                  <a:ea typeface="+mn-ea"/>
                </a:rPr>
                <a:t>カバレッジ全てが</a:t>
              </a:r>
              <a:endParaRPr lang="en-US" sz="1600" dirty="0" smtClean="0">
                <a:latin typeface="+mn-lt"/>
                <a:ea typeface="+mn-ea"/>
              </a:endParaRPr>
            </a:p>
            <a:p>
              <a:pPr algn="ctr"/>
              <a:r>
                <a:rPr lang="en-US" sz="1600" smtClean="0">
                  <a:latin typeface="+mn-lt"/>
                  <a:ea typeface="+mn-ea"/>
                </a:rPr>
                <a:t>-60 dBm</a:t>
              </a:r>
              <a:r>
                <a:rPr lang="ja-JP" altLang="en-US" sz="1600" smtClean="0">
                  <a:latin typeface="+mn-lt"/>
                  <a:ea typeface="+mn-ea"/>
                </a:rPr>
                <a:t>以上</a:t>
              </a:r>
              <a:r>
                <a:rPr lang="en-US" sz="1600" smtClean="0">
                  <a:latin typeface="+mn-lt"/>
                  <a:ea typeface="+mn-ea"/>
                </a:rPr>
                <a:t>!</a:t>
              </a:r>
              <a:endParaRPr lang="en-US" sz="1600" dirty="0">
                <a:latin typeface="+mn-lt"/>
                <a:ea typeface="+mn-ea"/>
              </a:endParaRPr>
            </a:p>
          </p:txBody>
        </p:sp>
      </p:grpSp>
      <p:sp>
        <p:nvSpPr>
          <p:cNvPr id="15" name="Oval 20"/>
          <p:cNvSpPr/>
          <p:nvPr/>
        </p:nvSpPr>
        <p:spPr>
          <a:xfrm>
            <a:off x="3909848" y="3390634"/>
            <a:ext cx="316017" cy="316017"/>
          </a:xfrm>
          <a:prstGeom prst="ellipse">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Oval 20"/>
          <p:cNvSpPr/>
          <p:nvPr/>
        </p:nvSpPr>
        <p:spPr>
          <a:xfrm>
            <a:off x="2845415" y="2602270"/>
            <a:ext cx="316017" cy="316017"/>
          </a:xfrm>
          <a:prstGeom prst="ellipse">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Oval 20"/>
          <p:cNvSpPr/>
          <p:nvPr/>
        </p:nvSpPr>
        <p:spPr>
          <a:xfrm>
            <a:off x="1872997" y="2368510"/>
            <a:ext cx="316017" cy="316017"/>
          </a:xfrm>
          <a:prstGeom prst="ellipse">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Oval 20"/>
          <p:cNvSpPr/>
          <p:nvPr/>
        </p:nvSpPr>
        <p:spPr>
          <a:xfrm>
            <a:off x="1120183" y="3390633"/>
            <a:ext cx="316017" cy="316017"/>
          </a:xfrm>
          <a:prstGeom prst="ellipse">
            <a:avLst/>
          </a:pr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761236973"/>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p:cNvSpPr>
            <a:spLocks noGrp="1"/>
          </p:cNvSpPr>
          <p:nvPr>
            <p:ph type="body" sz="quarter" idx="10"/>
          </p:nvPr>
        </p:nvSpPr>
        <p:spPr>
          <a:xfrm>
            <a:off x="462301" y="1347788"/>
            <a:ext cx="4094906" cy="3168210"/>
          </a:xfrm>
        </p:spPr>
        <p:txBody>
          <a:bodyPr/>
          <a:lstStyle/>
          <a:p>
            <a:r>
              <a:rPr lang="ja-JP" altLang="en-US" smtClean="0"/>
              <a:t>マップ上の</a:t>
            </a:r>
            <a:r>
              <a:rPr lang="en-US" smtClean="0"/>
              <a:t>AP</a:t>
            </a:r>
            <a:r>
              <a:rPr lang="ja-JP" altLang="en-US" smtClean="0"/>
              <a:t>の位置情報を評価</a:t>
            </a:r>
            <a:r>
              <a:rPr lang="en-US" smtClean="0"/>
              <a:t> </a:t>
            </a:r>
          </a:p>
          <a:p>
            <a:r>
              <a:rPr lang="ja-JP" altLang="en-US"/>
              <a:t>詳細情報から、他の</a:t>
            </a:r>
            <a:r>
              <a:rPr lang="en-US" altLang="ja-JP" smtClean="0"/>
              <a:t>AP</a:t>
            </a:r>
            <a:r>
              <a:rPr lang="ja-JP" altLang="en-US" smtClean="0"/>
              <a:t>の位置と</a:t>
            </a:r>
            <a:r>
              <a:rPr lang="en-US" altLang="ja-JP" smtClean="0"/>
              <a:t>AP</a:t>
            </a:r>
            <a:r>
              <a:rPr lang="ja-JP" altLang="en-US" smtClean="0"/>
              <a:t>のカバレッジを測定</a:t>
            </a:r>
            <a:endParaRPr lang="en-US" smtClean="0"/>
          </a:p>
          <a:p>
            <a:r>
              <a:rPr lang="ja-JP" altLang="en-US" smtClean="0"/>
              <a:t>壁に近い</a:t>
            </a:r>
            <a:r>
              <a:rPr lang="en-US" altLang="ja-JP" smtClean="0"/>
              <a:t>AP</a:t>
            </a:r>
            <a:r>
              <a:rPr lang="ja-JP" altLang="en-US" smtClean="0"/>
              <a:t>は、</a:t>
            </a:r>
            <a:r>
              <a:rPr lang="en-US" smtClean="0"/>
              <a:t>50</a:t>
            </a:r>
            <a:r>
              <a:rPr lang="ja-JP" altLang="en-US" smtClean="0"/>
              <a:t>～</a:t>
            </a:r>
            <a:r>
              <a:rPr lang="en-US" smtClean="0"/>
              <a:t>70%</a:t>
            </a:r>
            <a:r>
              <a:rPr lang="ja-JP" altLang="en-US" smtClean="0"/>
              <a:t>のカバー率なります。</a:t>
            </a:r>
            <a:endParaRPr lang="en-US" altLang="ja-JP" smtClean="0"/>
          </a:p>
          <a:p>
            <a:r>
              <a:rPr lang="ja-JP" altLang="en-US" smtClean="0"/>
              <a:t>この場合、</a:t>
            </a:r>
            <a:r>
              <a:rPr lang="en-US" altLang="ja-JP" smtClean="0"/>
              <a:t>COF</a:t>
            </a:r>
            <a:r>
              <a:rPr lang="ja-JP" altLang="en-US" smtClean="0"/>
              <a:t> では、</a:t>
            </a:r>
            <a:r>
              <a:rPr lang="en-US" altLang="ja-JP" smtClean="0"/>
              <a:t>75%</a:t>
            </a:r>
            <a:r>
              <a:rPr lang="ja-JP" altLang="en-US" smtClean="0"/>
              <a:t>～</a:t>
            </a:r>
            <a:r>
              <a:rPr lang="en-US" altLang="ja-JP" smtClean="0"/>
              <a:t>90%</a:t>
            </a:r>
            <a:r>
              <a:rPr lang="ja-JP" altLang="en-US" smtClean="0"/>
              <a:t>となる場合があります。</a:t>
            </a:r>
            <a:endParaRPr lang="en-US" altLang="ja-JP" smtClean="0"/>
          </a:p>
          <a:p>
            <a:r>
              <a:rPr lang="ja-JP" altLang="en-US" smtClean="0"/>
              <a:t>一つの目安にして下さい。</a:t>
            </a:r>
            <a:endParaRPr lang="en-US" altLang="ja-JP" smtClean="0"/>
          </a:p>
          <a:p>
            <a:endParaRPr lang="en-US" smtClean="0"/>
          </a:p>
        </p:txBody>
      </p:sp>
      <p:sp>
        <p:nvSpPr>
          <p:cNvPr id="3" name="Title 2"/>
          <p:cNvSpPr>
            <a:spLocks noGrp="1"/>
          </p:cNvSpPr>
          <p:nvPr>
            <p:ph type="title"/>
          </p:nvPr>
        </p:nvSpPr>
        <p:spPr/>
        <p:txBody>
          <a:bodyPr/>
          <a:lstStyle/>
          <a:p>
            <a:r>
              <a:rPr lang="en-US" smtClean="0"/>
              <a:t>COF</a:t>
            </a:r>
            <a:r>
              <a:rPr lang="ja-JP" altLang="en-US" smtClean="0"/>
              <a:t>の確認と詳細情報に基づいた決定</a:t>
            </a:r>
            <a:endParaRPr lang="en-US" dirty="0"/>
          </a:p>
        </p:txBody>
      </p:sp>
      <p:pic>
        <p:nvPicPr>
          <p:cNvPr id="7" name="Picture 6" descr="richfield_lab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207" y="1347788"/>
            <a:ext cx="4226047" cy="2791559"/>
          </a:xfrm>
          <a:prstGeom prst="rect">
            <a:avLst/>
          </a:prstGeom>
          <a:ln>
            <a:solidFill>
              <a:schemeClr val="tx1"/>
            </a:solidFill>
          </a:ln>
        </p:spPr>
      </p:pic>
      <p:pic>
        <p:nvPicPr>
          <p:cNvPr id="2" name="図 1"/>
          <p:cNvPicPr>
            <a:picLocks noChangeAspect="1"/>
          </p:cNvPicPr>
          <p:nvPr/>
        </p:nvPicPr>
        <p:blipFill>
          <a:blip r:embed="rId3"/>
          <a:stretch>
            <a:fillRect/>
          </a:stretch>
        </p:blipFill>
        <p:spPr>
          <a:xfrm>
            <a:off x="4766332" y="3258666"/>
            <a:ext cx="2074333" cy="1348317"/>
          </a:xfrm>
          <a:prstGeom prst="rect">
            <a:avLst/>
          </a:prstGeom>
          <a:ln w="12700">
            <a:solidFill>
              <a:schemeClr val="tx1"/>
            </a:solidFill>
          </a:ln>
        </p:spPr>
      </p:pic>
      <p:sp>
        <p:nvSpPr>
          <p:cNvPr id="9" name="Oval 8"/>
          <p:cNvSpPr/>
          <p:nvPr/>
        </p:nvSpPr>
        <p:spPr>
          <a:xfrm>
            <a:off x="6481171" y="2105662"/>
            <a:ext cx="504000" cy="504000"/>
          </a:xfrm>
          <a:prstGeom prst="ellipse">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Oval 9"/>
          <p:cNvSpPr/>
          <p:nvPr/>
        </p:nvSpPr>
        <p:spPr>
          <a:xfrm>
            <a:off x="7723958" y="3006666"/>
            <a:ext cx="504000" cy="504000"/>
          </a:xfrm>
          <a:prstGeom prst="ellipse">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2" name="Straight Arrow Connector 11"/>
          <p:cNvCxnSpPr/>
          <p:nvPr/>
        </p:nvCxnSpPr>
        <p:spPr>
          <a:xfrm flipV="1">
            <a:off x="6664662" y="2671012"/>
            <a:ext cx="68509" cy="1261812"/>
          </a:xfrm>
          <a:prstGeom prst="straightConnector1">
            <a:avLst/>
          </a:prstGeom>
          <a:ln w="38100">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670230" y="3510666"/>
            <a:ext cx="1053728" cy="792538"/>
          </a:xfrm>
          <a:prstGeom prst="straightConnector1">
            <a:avLst/>
          </a:prstGeom>
          <a:ln w="38100">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6689948"/>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a:t>c</a:t>
            </a:r>
            <a:r>
              <a:rPr lang="en-US" smtClean="0"/>
              <a:t>onfig </a:t>
            </a:r>
            <a:r>
              <a:rPr lang="en-US" altLang="ja-JP"/>
              <a:t>a</a:t>
            </a:r>
            <a:r>
              <a:rPr lang="en-US" smtClean="0"/>
              <a:t>dvanced fra revert</a:t>
            </a:r>
            <a:r>
              <a:rPr lang="ja-JP" altLang="en-US" smtClean="0"/>
              <a:t> コマンド</a:t>
            </a:r>
            <a:endParaRPr lang="en-US" dirty="0"/>
          </a:p>
        </p:txBody>
      </p:sp>
      <p:sp>
        <p:nvSpPr>
          <p:cNvPr id="4" name="Rectangle 3"/>
          <p:cNvSpPr/>
          <p:nvPr/>
        </p:nvSpPr>
        <p:spPr>
          <a:xfrm>
            <a:off x="431800" y="1347788"/>
            <a:ext cx="8351454" cy="2308324"/>
          </a:xfrm>
          <a:prstGeom prst="rect">
            <a:avLst/>
          </a:prstGeom>
          <a:solidFill>
            <a:schemeClr val="bg1"/>
          </a:solidFill>
          <a:ln>
            <a:solidFill>
              <a:schemeClr val="accent6">
                <a:lumMod val="50000"/>
              </a:schemeClr>
            </a:solidFill>
          </a:ln>
        </p:spPr>
        <p:txBody>
          <a:bodyPr wrap="square">
            <a:spAutoFit/>
          </a:bodyPr>
          <a:lstStyle/>
          <a:p>
            <a:r>
              <a:rPr lang="en-US" sz="1200" dirty="0">
                <a:latin typeface="Consolas" panose="020B0609020204030204" pitchFamily="49" charset="0"/>
                <a:ea typeface="ＭＳ ゴシック" panose="020B0609070205080204" pitchFamily="49" charset="-128"/>
                <a:cs typeface="Consolas" panose="020B0609020204030204" pitchFamily="49" charset="0"/>
              </a:rPr>
              <a:t>(Cisco Controller) &gt;</a:t>
            </a:r>
            <a:r>
              <a:rPr lang="en-US" sz="1200" b="1" dirty="0" err="1">
                <a:solidFill>
                  <a:schemeClr val="bg2"/>
                </a:solidFill>
                <a:latin typeface="Consolas" panose="020B0609020204030204" pitchFamily="49" charset="0"/>
                <a:ea typeface="ＭＳ ゴシック" panose="020B0609070205080204" pitchFamily="49" charset="-128"/>
                <a:cs typeface="Consolas" panose="020B0609020204030204" pitchFamily="49" charset="0"/>
              </a:rPr>
              <a:t>config</a:t>
            </a:r>
            <a:r>
              <a:rPr lang="en-US" sz="1200" b="1" dirty="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advanced </a:t>
            </a:r>
            <a:r>
              <a:rPr lang="en-US" sz="1200" b="1" dirty="0" err="1">
                <a:solidFill>
                  <a:schemeClr val="bg2"/>
                </a:solidFill>
                <a:latin typeface="Consolas" panose="020B0609020204030204" pitchFamily="49" charset="0"/>
                <a:ea typeface="ＭＳ ゴシック" panose="020B0609070205080204" pitchFamily="49" charset="-128"/>
                <a:cs typeface="Consolas" panose="020B0609020204030204" pitchFamily="49" charset="0"/>
              </a:rPr>
              <a:t>fra</a:t>
            </a:r>
            <a:r>
              <a:rPr lang="en-US" sz="1200" b="1" dirty="0">
                <a:solidFill>
                  <a:schemeClr val="bg2"/>
                </a:solidFill>
                <a:latin typeface="Consolas" panose="020B0609020204030204" pitchFamily="49" charset="0"/>
                <a:ea typeface="ＭＳ ゴシック" panose="020B0609070205080204" pitchFamily="49" charset="-128"/>
                <a:cs typeface="Consolas" panose="020B0609020204030204" pitchFamily="49" charset="0"/>
              </a:rPr>
              <a:t> revert ?</a:t>
            </a:r>
          </a:p>
          <a:p>
            <a:endParaRPr lang="en-US" sz="1200" dirty="0">
              <a:latin typeface="Consolas" panose="020B0609020204030204" pitchFamily="49" charset="0"/>
              <a:ea typeface="ＭＳ ゴシック" panose="020B0609070205080204" pitchFamily="49" charset="-128"/>
              <a:cs typeface="Consolas" panose="020B0609020204030204" pitchFamily="49" charset="0"/>
            </a:endParaRPr>
          </a:p>
          <a:p>
            <a:r>
              <a:rPr lang="en-US" sz="1200">
                <a:latin typeface="Consolas" panose="020B0609020204030204" pitchFamily="49" charset="0"/>
                <a:ea typeface="ＭＳ ゴシック" panose="020B0609070205080204" pitchFamily="49" charset="-128"/>
                <a:cs typeface="Consolas" panose="020B0609020204030204" pitchFamily="49" charset="0"/>
              </a:rPr>
              <a:t>auto-only   </a:t>
            </a:r>
            <a:r>
              <a:rPr lang="en-US" sz="1200" smtClean="0">
                <a:latin typeface="Consolas" panose="020B0609020204030204" pitchFamily="49" charset="0"/>
                <a:ea typeface="ＭＳ ゴシック" panose="020B0609070205080204" pitchFamily="49" charset="-128"/>
                <a:cs typeface="Consolas" panose="020B0609020204030204" pitchFamily="49" charset="0"/>
              </a:rPr>
              <a:t>   Revert </a:t>
            </a:r>
            <a:r>
              <a:rPr lang="en-US" sz="1200" dirty="0">
                <a:latin typeface="Consolas" panose="020B0609020204030204" pitchFamily="49" charset="0"/>
                <a:ea typeface="ＭＳ ゴシック" panose="020B0609070205080204" pitchFamily="49" charset="-128"/>
                <a:cs typeface="Consolas" panose="020B0609020204030204" pitchFamily="49" charset="0"/>
              </a:rPr>
              <a:t>only XOR radios currently in automatic </a:t>
            </a:r>
            <a:r>
              <a:rPr lang="en-US" sz="1200">
                <a:latin typeface="Consolas" panose="020B0609020204030204" pitchFamily="49" charset="0"/>
                <a:ea typeface="ＭＳ ゴシック" panose="020B0609070205080204" pitchFamily="49" charset="-128"/>
                <a:cs typeface="Consolas" panose="020B0609020204030204" pitchFamily="49" charset="0"/>
              </a:rPr>
              <a:t>band </a:t>
            </a:r>
            <a:r>
              <a:rPr lang="en-US" sz="1200" smtClean="0">
                <a:latin typeface="Consolas" panose="020B0609020204030204" pitchFamily="49" charset="0"/>
                <a:ea typeface="ＭＳ ゴシック" panose="020B0609070205080204" pitchFamily="49" charset="-128"/>
                <a:cs typeface="Consolas" panose="020B0609020204030204" pitchFamily="49" charset="0"/>
              </a:rPr>
              <a:t>selection</a:t>
            </a:r>
          </a:p>
          <a:p>
            <a:r>
              <a:rPr lang="en-US" sz="1200" b="1">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	</a:t>
            </a:r>
            <a:r>
              <a:rPr lang="en-US" sz="1200" b="1"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200" b="1"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Auto</a:t>
            </a:r>
            <a:r>
              <a:rPr lang="ja-JP" altLang="en-US" sz="1200" b="1"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設定で孤立したラジオのみ対象</a:t>
            </a:r>
            <a:r>
              <a:rPr lang="en-US" sz="1200" b="1"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t>
            </a:r>
            <a:endParaRPr lang="en-US" sz="1200" b="1" dirty="0">
              <a:solidFill>
                <a:schemeClr val="accent1"/>
              </a:solidFill>
              <a:latin typeface="Consolas" panose="020B0609020204030204" pitchFamily="49" charset="0"/>
              <a:ea typeface="ＭＳ ゴシック" panose="020B0609070205080204" pitchFamily="49" charset="-128"/>
              <a:cs typeface="Consolas" panose="020B0609020204030204" pitchFamily="49" charset="0"/>
            </a:endParaRPr>
          </a:p>
          <a:p>
            <a:r>
              <a:rPr lang="en-US" sz="1200">
                <a:latin typeface="Consolas" panose="020B0609020204030204" pitchFamily="49" charset="0"/>
                <a:ea typeface="ＭＳ ゴシック" panose="020B0609070205080204" pitchFamily="49" charset="-128"/>
                <a:cs typeface="Consolas" panose="020B0609020204030204" pitchFamily="49" charset="0"/>
              </a:rPr>
              <a:t>all         </a:t>
            </a:r>
            <a:r>
              <a:rPr lang="en-US" sz="1200" smtClean="0">
                <a:latin typeface="Consolas" panose="020B0609020204030204" pitchFamily="49" charset="0"/>
                <a:ea typeface="ＭＳ ゴシック" panose="020B0609070205080204" pitchFamily="49" charset="-128"/>
                <a:cs typeface="Consolas" panose="020B0609020204030204" pitchFamily="49" charset="0"/>
              </a:rPr>
              <a:t>   Revert </a:t>
            </a:r>
            <a:r>
              <a:rPr lang="en-US" sz="1200" dirty="0">
                <a:latin typeface="Consolas" panose="020B0609020204030204" pitchFamily="49" charset="0"/>
                <a:ea typeface="ＭＳ ゴシック" panose="020B0609070205080204" pitchFamily="49" charset="-128"/>
                <a:cs typeface="Consolas" panose="020B0609020204030204" pitchFamily="49" charset="0"/>
              </a:rPr>
              <a:t>all </a:t>
            </a:r>
            <a:r>
              <a:rPr lang="en-US" sz="1200">
                <a:latin typeface="Consolas" panose="020B0609020204030204" pitchFamily="49" charset="0"/>
                <a:ea typeface="ＭＳ ゴシック" panose="020B0609070205080204" pitchFamily="49" charset="-128"/>
                <a:cs typeface="Consolas" panose="020B0609020204030204" pitchFamily="49" charset="0"/>
              </a:rPr>
              <a:t>XOR </a:t>
            </a:r>
            <a:r>
              <a:rPr lang="en-US" sz="1200" smtClean="0">
                <a:latin typeface="Consolas" panose="020B0609020204030204" pitchFamily="49" charset="0"/>
                <a:ea typeface="ＭＳ ゴシック" panose="020B0609070205080204" pitchFamily="49" charset="-128"/>
                <a:cs typeface="Consolas" panose="020B0609020204030204" pitchFamily="49" charset="0"/>
              </a:rPr>
              <a:t>radios		</a:t>
            </a:r>
            <a:r>
              <a:rPr lang="en-US" sz="1200" b="1"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t>
            </a:r>
            <a:r>
              <a:rPr lang="ja-JP" altLang="en-US" sz="1200" b="1"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全ての</a:t>
            </a:r>
            <a:r>
              <a:rPr lang="en-US" altLang="ja-JP" sz="1200" b="1"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XOR</a:t>
            </a:r>
            <a:r>
              <a:rPr lang="ja-JP" altLang="en-US" sz="1200" b="1"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が対象</a:t>
            </a:r>
            <a:r>
              <a:rPr lang="en-US" sz="1200" b="1"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t>
            </a:r>
            <a:endParaRPr lang="en-US" sz="1200" b="1" dirty="0">
              <a:solidFill>
                <a:schemeClr val="accent1"/>
              </a:solidFill>
              <a:latin typeface="Consolas" panose="020B0609020204030204" pitchFamily="49" charset="0"/>
              <a:ea typeface="ＭＳ ゴシック" panose="020B0609070205080204" pitchFamily="49" charset="-128"/>
              <a:cs typeface="Consolas" panose="020B0609020204030204" pitchFamily="49" charset="0"/>
            </a:endParaRPr>
          </a:p>
          <a:p>
            <a:endParaRPr lang="en-US" sz="1200" dirty="0">
              <a:latin typeface="Consolas" panose="020B0609020204030204" pitchFamily="49" charset="0"/>
              <a:ea typeface="ＭＳ ゴシック" panose="020B0609070205080204" pitchFamily="49" charset="-128"/>
              <a:cs typeface="Consolas" panose="020B0609020204030204" pitchFamily="49" charset="0"/>
            </a:endParaRPr>
          </a:p>
          <a:p>
            <a:r>
              <a:rPr lang="en-US" sz="1200" dirty="0">
                <a:latin typeface="Consolas" panose="020B0609020204030204" pitchFamily="49" charset="0"/>
                <a:ea typeface="ＭＳ ゴシック" panose="020B0609070205080204" pitchFamily="49" charset="-128"/>
                <a:cs typeface="Consolas" panose="020B0609020204030204" pitchFamily="49" charset="0"/>
              </a:rPr>
              <a:t>(Cisco Controller) &gt;</a:t>
            </a:r>
            <a:r>
              <a:rPr lang="en-US" sz="1200" b="1" dirty="0" err="1">
                <a:solidFill>
                  <a:schemeClr val="bg2"/>
                </a:solidFill>
                <a:latin typeface="Consolas" panose="020B0609020204030204" pitchFamily="49" charset="0"/>
                <a:ea typeface="ＭＳ ゴシック" panose="020B0609070205080204" pitchFamily="49" charset="-128"/>
                <a:cs typeface="Consolas" panose="020B0609020204030204" pitchFamily="49" charset="0"/>
              </a:rPr>
              <a:t>config</a:t>
            </a:r>
            <a:r>
              <a:rPr lang="en-US" sz="1200" b="1" dirty="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advanced </a:t>
            </a:r>
            <a:r>
              <a:rPr lang="en-US" sz="1200" b="1" dirty="0" err="1">
                <a:solidFill>
                  <a:schemeClr val="bg2"/>
                </a:solidFill>
                <a:latin typeface="Consolas" panose="020B0609020204030204" pitchFamily="49" charset="0"/>
                <a:ea typeface="ＭＳ ゴシック" panose="020B0609070205080204" pitchFamily="49" charset="-128"/>
                <a:cs typeface="Consolas" panose="020B0609020204030204" pitchFamily="49" charset="0"/>
              </a:rPr>
              <a:t>fra</a:t>
            </a:r>
            <a:r>
              <a:rPr lang="en-US" sz="1200" b="1" dirty="0">
                <a:solidFill>
                  <a:schemeClr val="bg2"/>
                </a:solidFill>
                <a:latin typeface="Consolas" panose="020B0609020204030204" pitchFamily="49" charset="0"/>
                <a:ea typeface="ＭＳ ゴシック" panose="020B0609070205080204" pitchFamily="49" charset="-128"/>
                <a:cs typeface="Consolas" panose="020B0609020204030204" pitchFamily="49" charset="0"/>
              </a:rPr>
              <a:t> revert auto-only </a:t>
            </a:r>
            <a:r>
              <a:rPr lang="en-US" sz="1200" dirty="0">
                <a:solidFill>
                  <a:schemeClr val="bg2"/>
                </a:solidFill>
                <a:latin typeface="Consolas" panose="020B0609020204030204" pitchFamily="49" charset="0"/>
                <a:ea typeface="ＭＳ ゴシック" panose="020B0609070205080204" pitchFamily="49" charset="-128"/>
                <a:cs typeface="Consolas" panose="020B0609020204030204" pitchFamily="49" charset="0"/>
              </a:rPr>
              <a:t>?</a:t>
            </a:r>
          </a:p>
          <a:p>
            <a:endParaRPr lang="en-US" sz="1200" smtClean="0">
              <a:latin typeface="Consolas" panose="020B0609020204030204" pitchFamily="49" charset="0"/>
              <a:ea typeface="ＭＳ ゴシック" panose="020B0609070205080204" pitchFamily="49" charset="-128"/>
              <a:cs typeface="Consolas" panose="020B0609020204030204" pitchFamily="49" charset="0"/>
            </a:endParaRPr>
          </a:p>
          <a:p>
            <a:r>
              <a:rPr lang="en-US" sz="1200" smtClean="0">
                <a:latin typeface="Consolas" panose="020B0609020204030204" pitchFamily="49" charset="0"/>
                <a:ea typeface="ＭＳ ゴシック" panose="020B0609070205080204" pitchFamily="49" charset="-128"/>
                <a:cs typeface="Consolas" panose="020B0609020204030204" pitchFamily="49" charset="0"/>
              </a:rPr>
              <a:t>static         Put </a:t>
            </a:r>
            <a:r>
              <a:rPr lang="en-US" sz="1200" dirty="0">
                <a:latin typeface="Consolas" panose="020B0609020204030204" pitchFamily="49" charset="0"/>
                <a:ea typeface="ＭＳ ゴシック" panose="020B0609070205080204" pitchFamily="49" charset="-128"/>
                <a:cs typeface="Consolas" panose="020B0609020204030204" pitchFamily="49" charset="0"/>
              </a:rPr>
              <a:t>reverted XOR radios in static band </a:t>
            </a:r>
            <a:r>
              <a:rPr lang="en-US" sz="1200" dirty="0" smtClean="0">
                <a:latin typeface="Consolas" panose="020B0609020204030204" pitchFamily="49" charset="0"/>
                <a:ea typeface="ＭＳ ゴシック" panose="020B0609070205080204" pitchFamily="49" charset="-128"/>
                <a:cs typeface="Consolas" panose="020B0609020204030204" pitchFamily="49" charset="0"/>
              </a:rPr>
              <a:t>selection</a:t>
            </a:r>
            <a:endParaRPr lang="en-US" sz="1200" dirty="0">
              <a:latin typeface="Consolas" panose="020B0609020204030204" pitchFamily="49" charset="0"/>
              <a:ea typeface="ＭＳ ゴシック" panose="020B0609070205080204" pitchFamily="49" charset="-128"/>
              <a:cs typeface="Consolas" panose="020B0609020204030204" pitchFamily="49" charset="0"/>
            </a:endParaRPr>
          </a:p>
          <a:p>
            <a:r>
              <a:rPr lang="en-US" sz="1200">
                <a:latin typeface="Consolas" panose="020B0609020204030204" pitchFamily="49" charset="0"/>
                <a:ea typeface="ＭＳ ゴシック" panose="020B0609070205080204" pitchFamily="49" charset="-128"/>
                <a:cs typeface="Consolas" panose="020B0609020204030204" pitchFamily="49" charset="0"/>
              </a:rPr>
              <a:t>auto        </a:t>
            </a:r>
            <a:r>
              <a:rPr lang="en-US" sz="1200" smtClean="0">
                <a:latin typeface="Consolas" panose="020B0609020204030204" pitchFamily="49" charset="0"/>
                <a:ea typeface="ＭＳ ゴシック" panose="020B0609070205080204" pitchFamily="49" charset="-128"/>
                <a:cs typeface="Consolas" panose="020B0609020204030204" pitchFamily="49" charset="0"/>
              </a:rPr>
              <a:t>   Put </a:t>
            </a:r>
            <a:r>
              <a:rPr lang="en-US" sz="1200" dirty="0">
                <a:latin typeface="Consolas" panose="020B0609020204030204" pitchFamily="49" charset="0"/>
                <a:ea typeface="ＭＳ ゴシック" panose="020B0609070205080204" pitchFamily="49" charset="-128"/>
                <a:cs typeface="Consolas" panose="020B0609020204030204" pitchFamily="49" charset="0"/>
              </a:rPr>
              <a:t>reverted XOR radios in auto band </a:t>
            </a:r>
            <a:r>
              <a:rPr lang="en-US" sz="1200" dirty="0" smtClean="0">
                <a:latin typeface="Consolas" panose="020B0609020204030204" pitchFamily="49" charset="0"/>
                <a:ea typeface="ＭＳ ゴシック" panose="020B0609070205080204" pitchFamily="49" charset="-128"/>
                <a:cs typeface="Consolas" panose="020B0609020204030204" pitchFamily="49" charset="0"/>
              </a:rPr>
              <a:t>selection      </a:t>
            </a:r>
          </a:p>
          <a:p>
            <a:endParaRPr lang="en-US" sz="1200" smtClean="0">
              <a:latin typeface="Consolas" panose="020B0609020204030204" pitchFamily="49" charset="0"/>
              <a:ea typeface="ＭＳ ゴシック" panose="020B0609070205080204" pitchFamily="49" charset="-128"/>
              <a:cs typeface="Consolas" panose="020B0609020204030204" pitchFamily="49" charset="0"/>
            </a:endParaRPr>
          </a:p>
          <a:p>
            <a:r>
              <a:rPr lang="en-US" sz="1200" smtClean="0">
                <a:latin typeface="Consolas" panose="020B0609020204030204" pitchFamily="49" charset="0"/>
                <a:ea typeface="ＭＳ ゴシック" panose="020B0609070205080204" pitchFamily="49" charset="-128"/>
                <a:cs typeface="Consolas" panose="020B0609020204030204" pitchFamily="49" charset="0"/>
              </a:rPr>
              <a:t>(</a:t>
            </a:r>
            <a:r>
              <a:rPr lang="en-US" sz="1200" dirty="0">
                <a:latin typeface="Consolas" panose="020B0609020204030204" pitchFamily="49" charset="0"/>
                <a:ea typeface="ＭＳ ゴシック" panose="020B0609070205080204" pitchFamily="49" charset="-128"/>
                <a:cs typeface="Consolas" panose="020B0609020204030204" pitchFamily="49" charset="0"/>
              </a:rPr>
              <a:t>Cisco Controller) &gt;</a:t>
            </a:r>
            <a:r>
              <a:rPr lang="en-US" sz="1200" b="1" dirty="0" err="1">
                <a:solidFill>
                  <a:schemeClr val="bg2"/>
                </a:solidFill>
                <a:latin typeface="Consolas" panose="020B0609020204030204" pitchFamily="49" charset="0"/>
                <a:ea typeface="ＭＳ ゴシック" panose="020B0609070205080204" pitchFamily="49" charset="-128"/>
                <a:cs typeface="Consolas" panose="020B0609020204030204" pitchFamily="49" charset="0"/>
              </a:rPr>
              <a:t>config</a:t>
            </a:r>
            <a:r>
              <a:rPr lang="en-US" sz="1200" b="1" dirty="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advanced </a:t>
            </a:r>
            <a:r>
              <a:rPr lang="en-US" sz="1200" b="1" dirty="0" err="1">
                <a:solidFill>
                  <a:schemeClr val="bg2"/>
                </a:solidFill>
                <a:latin typeface="Consolas" panose="020B0609020204030204" pitchFamily="49" charset="0"/>
                <a:ea typeface="ＭＳ ゴシック" panose="020B0609070205080204" pitchFamily="49" charset="-128"/>
                <a:cs typeface="Consolas" panose="020B0609020204030204" pitchFamily="49" charset="0"/>
              </a:rPr>
              <a:t>fra</a:t>
            </a:r>
            <a:r>
              <a:rPr lang="en-US" sz="1200" b="1" dirty="0">
                <a:solidFill>
                  <a:schemeClr val="bg2"/>
                </a:solidFill>
                <a:latin typeface="Consolas" panose="020B0609020204030204" pitchFamily="49" charset="0"/>
                <a:ea typeface="ＭＳ ゴシック" panose="020B0609070205080204" pitchFamily="49" charset="-128"/>
                <a:cs typeface="Consolas" panose="020B0609020204030204" pitchFamily="49" charset="0"/>
              </a:rPr>
              <a:t> revert </a:t>
            </a:r>
            <a:r>
              <a:rPr lang="en-US" sz="12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all auto</a:t>
            </a:r>
            <a:r>
              <a:rPr lang="en-US" sz="1200"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endParaRPr lang="en-US" sz="1200" dirty="0">
              <a:solidFill>
                <a:schemeClr val="bg2"/>
              </a:solidFill>
              <a:latin typeface="Consolas" panose="020B0609020204030204" pitchFamily="49" charset="0"/>
              <a:ea typeface="ＭＳ ゴシック" panose="020B0609070205080204" pitchFamily="49" charset="-128"/>
              <a:cs typeface="Consolas" panose="020B0609020204030204" pitchFamily="49" charset="0"/>
            </a:endParaRPr>
          </a:p>
        </p:txBody>
      </p:sp>
      <p:sp>
        <p:nvSpPr>
          <p:cNvPr id="6" name="正方形/長方形 5"/>
          <p:cNvSpPr/>
          <p:nvPr/>
        </p:nvSpPr>
        <p:spPr>
          <a:xfrm>
            <a:off x="434783" y="3777774"/>
            <a:ext cx="8351454" cy="738664"/>
          </a:xfrm>
          <a:prstGeom prst="rect">
            <a:avLst/>
          </a:prstGeom>
          <a:solidFill>
            <a:srgbClr val="D81F28"/>
          </a:solidFill>
        </p:spPr>
        <p:txBody>
          <a:bodyPr wrap="square">
            <a:spAutoFit/>
          </a:bodyPr>
          <a:lstStyle/>
          <a:p>
            <a:r>
              <a:rPr lang="ja-JP" altLang="en-US" sz="1400" smtClean="0">
                <a:solidFill>
                  <a:schemeClr val="bg1"/>
                </a:solidFill>
              </a:rPr>
              <a:t>注意 </a:t>
            </a:r>
            <a:r>
              <a:rPr lang="en-US" altLang="ja-JP" sz="1400" smtClean="0">
                <a:solidFill>
                  <a:schemeClr val="bg1"/>
                </a:solidFill>
              </a:rPr>
              <a:t>: “revert all”</a:t>
            </a:r>
            <a:r>
              <a:rPr lang="ja-JP" altLang="en-US" sz="1400" smtClean="0">
                <a:solidFill>
                  <a:schemeClr val="bg1"/>
                </a:solidFill>
              </a:rPr>
              <a:t> の選択</a:t>
            </a:r>
            <a:r>
              <a:rPr lang="en-US" altLang="ja-JP" sz="1400" smtClean="0">
                <a:solidFill>
                  <a:schemeClr val="bg1"/>
                </a:solidFill>
              </a:rPr>
              <a:t> </a:t>
            </a:r>
            <a:r>
              <a:rPr lang="en-US" altLang="ja-JP" sz="1400">
                <a:solidFill>
                  <a:schemeClr val="bg1"/>
                </a:solidFill>
              </a:rPr>
              <a:t>– </a:t>
            </a:r>
            <a:r>
              <a:rPr lang="ja-JP" altLang="en-US" sz="1400" smtClean="0">
                <a:solidFill>
                  <a:schemeClr val="bg1"/>
                </a:solidFill>
              </a:rPr>
              <a:t>手動であっても、全ての</a:t>
            </a:r>
            <a:r>
              <a:rPr lang="en-US" altLang="ja-JP" sz="1400" smtClean="0">
                <a:solidFill>
                  <a:schemeClr val="bg1"/>
                </a:solidFill>
              </a:rPr>
              <a:t>XOR</a:t>
            </a:r>
            <a:r>
              <a:rPr lang="ja-JP" altLang="en-US" sz="1400" smtClean="0">
                <a:solidFill>
                  <a:schemeClr val="bg1"/>
                </a:solidFill>
              </a:rPr>
              <a:t>ラジオは戻ります。</a:t>
            </a:r>
            <a:r>
              <a:rPr lang="en-US" altLang="ja-JP" sz="1400" smtClean="0">
                <a:solidFill>
                  <a:schemeClr val="bg1"/>
                </a:solidFill>
              </a:rPr>
              <a:t>auto</a:t>
            </a:r>
            <a:r>
              <a:rPr lang="ja-JP" altLang="en-US" sz="1400" smtClean="0">
                <a:solidFill>
                  <a:schemeClr val="bg1"/>
                </a:solidFill>
              </a:rPr>
              <a:t> キーワードを付けると、ラジオは、</a:t>
            </a:r>
            <a:r>
              <a:rPr lang="en-US" altLang="ja-JP" sz="1400" smtClean="0">
                <a:solidFill>
                  <a:schemeClr val="bg1"/>
                </a:solidFill>
              </a:rPr>
              <a:t>FRA Auto</a:t>
            </a:r>
            <a:r>
              <a:rPr lang="ja-JP" altLang="en-US" sz="1400" smtClean="0">
                <a:solidFill>
                  <a:schemeClr val="bg1"/>
                </a:solidFill>
              </a:rPr>
              <a:t> になります。</a:t>
            </a:r>
            <a:r>
              <a:rPr lang="en-US" altLang="ja-JP" sz="1400" smtClean="0">
                <a:solidFill>
                  <a:schemeClr val="bg1"/>
                </a:solidFill>
              </a:rPr>
              <a:t>“revert auto-only”</a:t>
            </a:r>
            <a:r>
              <a:rPr lang="ja-JP" altLang="en-US" sz="1400" smtClean="0">
                <a:solidFill>
                  <a:schemeClr val="bg1"/>
                </a:solidFill>
              </a:rPr>
              <a:t> を選択して </a:t>
            </a:r>
            <a:r>
              <a:rPr lang="en-US" altLang="ja-JP" sz="1400" smtClean="0">
                <a:solidFill>
                  <a:schemeClr val="bg1"/>
                </a:solidFill>
              </a:rPr>
              <a:t> “auto”</a:t>
            </a:r>
            <a:r>
              <a:rPr lang="ja-JP" altLang="en-US" sz="1400" smtClean="0">
                <a:solidFill>
                  <a:schemeClr val="bg1"/>
                </a:solidFill>
              </a:rPr>
              <a:t> を付けた場合、</a:t>
            </a:r>
            <a:r>
              <a:rPr lang="en-US" altLang="ja-JP" sz="1400" smtClean="0">
                <a:solidFill>
                  <a:schemeClr val="bg1"/>
                </a:solidFill>
              </a:rPr>
              <a:t> </a:t>
            </a:r>
            <a:r>
              <a:rPr lang="ja-JP" altLang="en-US" sz="1400" smtClean="0">
                <a:solidFill>
                  <a:schemeClr val="bg1"/>
                </a:solidFill>
              </a:rPr>
              <a:t>ラジオは別のロール </a:t>
            </a:r>
            <a:r>
              <a:rPr lang="en-US" altLang="ja-JP" sz="1400" smtClean="0">
                <a:solidFill>
                  <a:schemeClr val="bg1"/>
                </a:solidFill>
              </a:rPr>
              <a:t>(2.4 GHz+</a:t>
            </a:r>
            <a:r>
              <a:rPr lang="ja-JP" altLang="en-US" sz="1400" smtClean="0">
                <a:solidFill>
                  <a:schemeClr val="bg1"/>
                </a:solidFill>
              </a:rPr>
              <a:t>自動に戻り、</a:t>
            </a:r>
            <a:r>
              <a:rPr lang="en-US" altLang="ja-JP" sz="1400" smtClean="0">
                <a:solidFill>
                  <a:schemeClr val="bg1"/>
                </a:solidFill>
              </a:rPr>
              <a:t>FRA</a:t>
            </a:r>
            <a:r>
              <a:rPr lang="ja-JP" altLang="en-US" sz="1400" smtClean="0">
                <a:solidFill>
                  <a:schemeClr val="bg1"/>
                </a:solidFill>
              </a:rPr>
              <a:t>による再評価待ち</a:t>
            </a:r>
            <a:r>
              <a:rPr lang="en-US" altLang="ja-JP" sz="1400" smtClean="0">
                <a:solidFill>
                  <a:schemeClr val="bg1"/>
                </a:solidFill>
              </a:rPr>
              <a:t>)</a:t>
            </a:r>
            <a:r>
              <a:rPr lang="ja-JP" altLang="en-US" sz="1400" smtClean="0">
                <a:solidFill>
                  <a:schemeClr val="bg1"/>
                </a:solidFill>
              </a:rPr>
              <a:t> にアサインされ、手動で再アサインされることはありません。</a:t>
            </a:r>
            <a:endParaRPr lang="en-US" altLang="ja-JP" sz="1400" dirty="0">
              <a:solidFill>
                <a:schemeClr val="bg1"/>
              </a:solidFill>
            </a:endParaRPr>
          </a:p>
        </p:txBody>
      </p:sp>
    </p:spTree>
    <p:extLst>
      <p:ext uri="{BB962C8B-B14F-4D97-AF65-F5344CB8AC3E}">
        <p14:creationId xmlns:p14="http://schemas.microsoft.com/office/powerpoint/2010/main" val="2152955273"/>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debug</a:t>
            </a:r>
            <a:r>
              <a:rPr kumimoji="1" lang="ja-JP" altLang="en-US" smtClean="0"/>
              <a:t> コマンド</a:t>
            </a:r>
            <a:endParaRPr kumimoji="1" lang="ja-JP" altLang="en-US"/>
          </a:p>
        </p:txBody>
      </p:sp>
      <p:sp>
        <p:nvSpPr>
          <p:cNvPr id="3" name="Rectangle 3"/>
          <p:cNvSpPr/>
          <p:nvPr/>
        </p:nvSpPr>
        <p:spPr>
          <a:xfrm>
            <a:off x="431800" y="1929085"/>
            <a:ext cx="8351454" cy="1384995"/>
          </a:xfrm>
          <a:prstGeom prst="rect">
            <a:avLst/>
          </a:prstGeom>
          <a:solidFill>
            <a:schemeClr val="bg1"/>
          </a:solidFill>
          <a:ln>
            <a:solidFill>
              <a:schemeClr val="accent6">
                <a:lumMod val="50000"/>
              </a:schemeClr>
            </a:solidFill>
          </a:ln>
        </p:spPr>
        <p:txBody>
          <a:bodyPr wrap="square">
            <a:spAutoFit/>
          </a:bodyPr>
          <a:lstStyle/>
          <a:p>
            <a:r>
              <a:rPr lang="en-US" sz="1400" dirty="0">
                <a:latin typeface="Consolas" panose="020B0609020204030204" pitchFamily="49" charset="0"/>
                <a:ea typeface="ＭＳ ゴシック" panose="020B0609070205080204" pitchFamily="49" charset="-128"/>
                <a:cs typeface="Consolas" panose="020B0609020204030204" pitchFamily="49" charset="0"/>
              </a:rPr>
              <a:t>(Cisco Controller</a:t>
            </a:r>
            <a:r>
              <a:rPr lang="en-US" sz="1400">
                <a:latin typeface="Consolas" panose="020B0609020204030204" pitchFamily="49" charset="0"/>
                <a:ea typeface="ＭＳ ゴシック" panose="020B0609070205080204" pitchFamily="49" charset="-128"/>
                <a:cs typeface="Consolas" panose="020B0609020204030204" pitchFamily="49" charset="0"/>
              </a:rPr>
              <a:t>) </a:t>
            </a:r>
            <a:r>
              <a:rPr lang="en-US" sz="1400" smtClean="0">
                <a:latin typeface="Consolas" panose="020B0609020204030204" pitchFamily="49" charset="0"/>
                <a:ea typeface="ＭＳ ゴシック" panose="020B0609070205080204" pitchFamily="49" charset="-128"/>
                <a:cs typeface="Consolas" panose="020B0609020204030204" pitchFamily="49" charset="0"/>
              </a:rPr>
              <a:t>&gt;</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debug</a:t>
            </a:r>
            <a:r>
              <a:rPr lang="ja-JP" altLang="en-US"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mac</a:t>
            </a:r>
            <a:r>
              <a:rPr lang="ja-JP" altLang="en-US"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address</a:t>
            </a:r>
            <a:r>
              <a:rPr lang="ja-JP" altLang="en-US"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&lt;MAC</a:t>
            </a:r>
            <a:r>
              <a:rPr lang="ja-JP" altLang="en-US"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アドレス</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&gt;			</a:t>
            </a:r>
            <a:r>
              <a:rPr lang="en-US" altLang="ja-JP"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(AP</a:t>
            </a:r>
            <a:r>
              <a:rPr lang="ja-JP" altLang="en-US"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ラジオ側</a:t>
            </a:r>
            <a:r>
              <a:rPr lang="en-US" altLang="ja-JP"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MAC</a:t>
            </a:r>
            <a:r>
              <a:rPr lang="ja-JP" altLang="en-US"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アドレス</a:t>
            </a:r>
            <a:r>
              <a:rPr lang="en-US" altLang="ja-JP"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t>
            </a:r>
          </a:p>
          <a:p>
            <a:r>
              <a:rPr lang="en-US" sz="1400" b="1">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	</a:t>
            </a:r>
            <a:r>
              <a:rPr lang="en-US" sz="1400" b="1"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t>
            </a:r>
            <a:r>
              <a:rPr lang="ja-JP" altLang="en-US"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デバック出力の抑制</a:t>
            </a:r>
            <a:r>
              <a:rPr lang="en-US" altLang="ja-JP"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t>
            </a:r>
            <a:endParaRPr lang="en-US" sz="1400" dirty="0">
              <a:latin typeface="Consolas" panose="020B0609020204030204" pitchFamily="49" charset="0"/>
              <a:ea typeface="ＭＳ ゴシック" panose="020B0609070205080204" pitchFamily="49" charset="-128"/>
              <a:cs typeface="Consolas" panose="020B0609020204030204" pitchFamily="49" charset="0"/>
            </a:endParaRPr>
          </a:p>
          <a:p>
            <a:endParaRPr lang="en-US" sz="1400" smtClean="0">
              <a:latin typeface="Consolas" panose="020B0609020204030204" pitchFamily="49" charset="0"/>
              <a:ea typeface="ＭＳ ゴシック" panose="020B0609070205080204" pitchFamily="49" charset="-128"/>
              <a:cs typeface="Consolas" panose="020B0609020204030204" pitchFamily="49" charset="0"/>
            </a:endParaRPr>
          </a:p>
          <a:p>
            <a:r>
              <a:rPr lang="en-US" sz="1400" smtClean="0">
                <a:latin typeface="Consolas" panose="020B0609020204030204" pitchFamily="49" charset="0"/>
                <a:ea typeface="ＭＳ ゴシック" panose="020B0609070205080204" pitchFamily="49" charset="-128"/>
                <a:cs typeface="Consolas" panose="020B0609020204030204" pitchFamily="49" charset="0"/>
              </a:rPr>
              <a:t>(</a:t>
            </a:r>
            <a:r>
              <a:rPr lang="en-US" sz="1400" dirty="0">
                <a:latin typeface="Consolas" panose="020B0609020204030204" pitchFamily="49" charset="0"/>
                <a:ea typeface="ＭＳ ゴシック" panose="020B0609070205080204" pitchFamily="49" charset="-128"/>
                <a:cs typeface="Consolas" panose="020B0609020204030204" pitchFamily="49" charset="0"/>
              </a:rPr>
              <a:t>Cisco Controller</a:t>
            </a:r>
            <a:r>
              <a:rPr lang="en-US" sz="1400">
                <a:latin typeface="Consolas" panose="020B0609020204030204" pitchFamily="49" charset="0"/>
                <a:ea typeface="ＭＳ ゴシック" panose="020B0609070205080204" pitchFamily="49" charset="-128"/>
                <a:cs typeface="Consolas" panose="020B0609020204030204" pitchFamily="49" charset="0"/>
              </a:rPr>
              <a:t>) </a:t>
            </a:r>
            <a:r>
              <a:rPr lang="en-US" sz="1400" smtClean="0">
                <a:latin typeface="Consolas" panose="020B0609020204030204" pitchFamily="49" charset="0"/>
                <a:ea typeface="ＭＳ ゴシック" panose="020B0609070205080204" pitchFamily="49" charset="-128"/>
                <a:cs typeface="Consolas" panose="020B0609020204030204" pitchFamily="49" charset="0"/>
              </a:rPr>
              <a:t>&gt;</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debug</a:t>
            </a:r>
            <a:r>
              <a:rPr lang="en-US"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airewave-director</a:t>
            </a:r>
            <a:r>
              <a:rPr lang="ja-JP" altLang="en-US"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detail</a:t>
            </a:r>
            <a:r>
              <a:rPr lang="ja-JP" altLang="en-US"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enable</a:t>
            </a:r>
            <a:r>
              <a:rPr lang="en-US" altLang="ja-JP" sz="1400"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t>
            </a:r>
            <a:r>
              <a:rPr lang="ja-JP" altLang="en-US"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デバッグ出力の詳細化</a:t>
            </a:r>
            <a:r>
              <a:rPr lang="en-US" altLang="ja-JP"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t>
            </a:r>
            <a:endParaRPr lang="en-US" sz="1400" dirty="0">
              <a:solidFill>
                <a:schemeClr val="accent1"/>
              </a:solidFill>
              <a:latin typeface="Consolas" panose="020B0609020204030204" pitchFamily="49" charset="0"/>
              <a:ea typeface="ＭＳ ゴシック" panose="020B0609070205080204" pitchFamily="49" charset="-128"/>
              <a:cs typeface="Consolas" panose="020B0609020204030204" pitchFamily="49" charset="0"/>
            </a:endParaRPr>
          </a:p>
          <a:p>
            <a:endParaRPr lang="en-US"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endParaRPr>
          </a:p>
          <a:p>
            <a:r>
              <a:rPr lang="en-US" sz="1400" smtClean="0">
                <a:latin typeface="Consolas" panose="020B0609020204030204" pitchFamily="49" charset="0"/>
                <a:ea typeface="ＭＳ ゴシック" panose="020B0609070205080204" pitchFamily="49" charset="-128"/>
                <a:cs typeface="Consolas" panose="020B0609020204030204" pitchFamily="49" charset="0"/>
              </a:rPr>
              <a:t>(</a:t>
            </a:r>
            <a:r>
              <a:rPr lang="en-US" sz="1400" dirty="0">
                <a:latin typeface="Consolas" panose="020B0609020204030204" pitchFamily="49" charset="0"/>
                <a:ea typeface="ＭＳ ゴシック" panose="020B0609070205080204" pitchFamily="49" charset="-128"/>
                <a:cs typeface="Consolas" panose="020B0609020204030204" pitchFamily="49" charset="0"/>
              </a:rPr>
              <a:t>Cisco Controller</a:t>
            </a:r>
            <a:r>
              <a:rPr lang="en-US" sz="1400">
                <a:latin typeface="Consolas" panose="020B0609020204030204" pitchFamily="49" charset="0"/>
                <a:ea typeface="ＭＳ ゴシック" panose="020B0609070205080204" pitchFamily="49" charset="-128"/>
                <a:cs typeface="Consolas" panose="020B0609020204030204" pitchFamily="49" charset="0"/>
              </a:rPr>
              <a:t>) </a:t>
            </a:r>
            <a:r>
              <a:rPr lang="en-US" sz="1400" smtClean="0">
                <a:latin typeface="Consolas" panose="020B0609020204030204" pitchFamily="49" charset="0"/>
                <a:ea typeface="ＭＳ ゴシック" panose="020B0609070205080204" pitchFamily="49" charset="-128"/>
                <a:cs typeface="Consolas" panose="020B0609020204030204" pitchFamily="49" charset="0"/>
              </a:rPr>
              <a:t>&gt;</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debug</a:t>
            </a:r>
            <a:r>
              <a:rPr lang="en-US"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airewave-director</a:t>
            </a:r>
            <a:r>
              <a:rPr lang="ja-JP" altLang="en-US"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fra</a:t>
            </a:r>
            <a:r>
              <a:rPr lang="ja-JP" altLang="en-US"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1400" b="1" smtClean="0">
                <a:solidFill>
                  <a:schemeClr val="bg2"/>
                </a:solidFill>
                <a:latin typeface="Consolas" panose="020B0609020204030204" pitchFamily="49" charset="0"/>
                <a:ea typeface="ＭＳ ゴシック" panose="020B0609070205080204" pitchFamily="49" charset="-128"/>
                <a:cs typeface="Consolas" panose="020B0609020204030204" pitchFamily="49" charset="0"/>
              </a:rPr>
              <a:t>enable		</a:t>
            </a:r>
            <a:r>
              <a:rPr lang="en-US" altLang="ja-JP"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(FRA</a:t>
            </a:r>
            <a:r>
              <a:rPr lang="ja-JP" altLang="en-US"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のデバッグ</a:t>
            </a:r>
            <a:r>
              <a:rPr lang="en-US" altLang="ja-JP" sz="1400" smtClean="0">
                <a:solidFill>
                  <a:schemeClr val="accent1"/>
                </a:solidFill>
                <a:latin typeface="Consolas" panose="020B0609020204030204" pitchFamily="49" charset="0"/>
                <a:ea typeface="ＭＳ ゴシック" panose="020B0609070205080204" pitchFamily="49" charset="-128"/>
                <a:cs typeface="Consolas" panose="020B0609020204030204" pitchFamily="49" charset="0"/>
              </a:rPr>
              <a:t>)</a:t>
            </a:r>
            <a:endParaRPr lang="en-US" sz="1400" dirty="0">
              <a:solidFill>
                <a:schemeClr val="accent1"/>
              </a:solidFill>
              <a:latin typeface="Consolas" panose="020B0609020204030204" pitchFamily="49" charset="0"/>
              <a:ea typeface="ＭＳ ゴシック" panose="020B0609070205080204" pitchFamily="49" charset="-128"/>
              <a:cs typeface="Consolas" panose="020B0609020204030204" pitchFamily="49" charset="0"/>
            </a:endParaRPr>
          </a:p>
        </p:txBody>
      </p:sp>
      <p:sp>
        <p:nvSpPr>
          <p:cNvPr id="4" name="テキスト ボックス 3"/>
          <p:cNvSpPr txBox="1"/>
          <p:nvPr/>
        </p:nvSpPr>
        <p:spPr>
          <a:xfrm>
            <a:off x="431800" y="1347788"/>
            <a:ext cx="5016138" cy="461665"/>
          </a:xfrm>
          <a:prstGeom prst="rect">
            <a:avLst/>
          </a:prstGeom>
          <a:noFill/>
        </p:spPr>
        <p:txBody>
          <a:bodyPr wrap="square" rtlCol="0">
            <a:spAutoFit/>
          </a:bodyPr>
          <a:lstStyle/>
          <a:p>
            <a:r>
              <a:rPr kumimoji="1" lang="ja-JP" altLang="en-US" sz="2400" smtClean="0"/>
              <a:t>動作確認に有用な </a:t>
            </a:r>
            <a:r>
              <a:rPr kumimoji="1" lang="en-US" altLang="ja-JP" sz="2400" smtClean="0"/>
              <a:t>debug</a:t>
            </a:r>
            <a:r>
              <a:rPr kumimoji="1" lang="ja-JP" altLang="en-US" sz="2400" smtClean="0"/>
              <a:t> </a:t>
            </a:r>
            <a:r>
              <a:rPr kumimoji="1" lang="ja-JP" altLang="en-US" sz="2400"/>
              <a:t>コマンド</a:t>
            </a:r>
          </a:p>
        </p:txBody>
      </p:sp>
    </p:spTree>
    <p:extLst>
      <p:ext uri="{BB962C8B-B14F-4D97-AF65-F5344CB8AC3E}">
        <p14:creationId xmlns:p14="http://schemas.microsoft.com/office/powerpoint/2010/main" val="26355336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テキスト ボックス 78"/>
          <p:cNvSpPr txBox="1">
            <a:spLocks/>
          </p:cNvSpPr>
          <p:nvPr/>
        </p:nvSpPr>
        <p:spPr>
          <a:xfrm>
            <a:off x="6770123" y="1804167"/>
            <a:ext cx="1154301" cy="860325"/>
          </a:xfrm>
          <a:prstGeom prst="rect">
            <a:avLst/>
          </a:prstGeom>
          <a:noFill/>
        </p:spPr>
        <p:txBody>
          <a:bodyPr wrap="none" rtlCol="0" anchor="ctr">
            <a:noAutofit/>
          </a:bodyPr>
          <a:lstStyle/>
          <a:p>
            <a:pPr algn="ctr"/>
            <a:r>
              <a:rPr kumimoji="1" lang="ja-JP" altLang="en-US" sz="4400" smtClean="0"/>
              <a:t>重</a:t>
            </a:r>
            <a:endParaRPr kumimoji="1" lang="ja-JP" altLang="en-US" sz="4400"/>
          </a:p>
        </p:txBody>
      </p:sp>
      <p:sp>
        <p:nvSpPr>
          <p:cNvPr id="7" name="テキスト ボックス 6"/>
          <p:cNvSpPr txBox="1"/>
          <p:nvPr/>
        </p:nvSpPr>
        <p:spPr>
          <a:xfrm>
            <a:off x="3309449" y="1530423"/>
            <a:ext cx="2645953" cy="1384995"/>
          </a:xfrm>
          <a:prstGeom prst="rect">
            <a:avLst/>
          </a:prstGeom>
          <a:noFill/>
        </p:spPr>
        <p:txBody>
          <a:bodyPr wrap="square" rtlCol="0">
            <a:spAutoFit/>
          </a:bodyPr>
          <a:lstStyle/>
          <a:p>
            <a:r>
              <a:rPr kumimoji="1" lang="en-US" altLang="ja-JP" sz="1200" smtClean="0">
                <a:solidFill>
                  <a:schemeClr val="accent1"/>
                </a:solidFill>
                <a:latin typeface="Consolas" panose="020B0609020204030204" pitchFamily="49" charset="0"/>
                <a:cs typeface="Consolas" panose="020B0609020204030204" pitchFamily="49" charset="0"/>
              </a:rPr>
              <a:t>10100101010101001101010010101010110110111011101010100010101011101000101111011101111101111010101001001000101011011101100111110101000101010011110101011110111010101111001010001010101001001101010111101011111</a:t>
            </a:r>
            <a:endParaRPr kumimoji="1" lang="ja-JP" altLang="en-US" sz="1200">
              <a:solidFill>
                <a:schemeClr val="accent1"/>
              </a:solidFill>
              <a:latin typeface="Consolas" panose="020B0609020204030204" pitchFamily="49" charset="0"/>
              <a:cs typeface="Consolas" panose="020B0609020204030204" pitchFamily="49" charset="0"/>
            </a:endParaRPr>
          </a:p>
        </p:txBody>
      </p:sp>
      <p:sp>
        <p:nvSpPr>
          <p:cNvPr id="20" name="TextBox 19"/>
          <p:cNvSpPr txBox="1"/>
          <p:nvPr/>
        </p:nvSpPr>
        <p:spPr>
          <a:xfrm>
            <a:off x="3289311" y="4362549"/>
            <a:ext cx="5493943" cy="307777"/>
          </a:xfrm>
          <a:prstGeom prst="rect">
            <a:avLst/>
          </a:prstGeom>
          <a:noFill/>
        </p:spPr>
        <p:txBody>
          <a:bodyPr wrap="square">
            <a:spAutoFit/>
          </a:bodyPr>
          <a:lstStyle/>
          <a:p>
            <a:pPr algn="r">
              <a:defRPr/>
            </a:pPr>
            <a:r>
              <a:rPr lang="en-US" altLang="ja-JP" sz="700" smtClean="0">
                <a:solidFill>
                  <a:schemeClr val="tx1">
                    <a:lumMod val="60000"/>
                    <a:lumOff val="40000"/>
                  </a:schemeClr>
                </a:solidFill>
                <a:latin typeface="+mn-lt"/>
                <a:ea typeface="+mn-ea"/>
              </a:rPr>
              <a:t>2015</a:t>
            </a:r>
            <a:r>
              <a:rPr lang="ja-JP" altLang="en-US" sz="700" smtClean="0">
                <a:solidFill>
                  <a:schemeClr val="tx1">
                    <a:lumMod val="60000"/>
                    <a:lumOff val="40000"/>
                  </a:schemeClr>
                </a:solidFill>
                <a:latin typeface="+mn-lt"/>
                <a:ea typeface="+mn-ea"/>
              </a:rPr>
              <a:t>年との対比</a:t>
            </a:r>
            <a:endParaRPr lang="en-US" altLang="ja-JP" sz="700" smtClean="0">
              <a:solidFill>
                <a:schemeClr val="tx1">
                  <a:lumMod val="60000"/>
                  <a:lumOff val="40000"/>
                </a:schemeClr>
              </a:solidFill>
              <a:latin typeface="+mn-lt"/>
              <a:ea typeface="+mn-ea"/>
            </a:endParaRPr>
          </a:p>
          <a:p>
            <a:pPr algn="r">
              <a:defRPr/>
            </a:pPr>
            <a:r>
              <a:rPr lang="en-US" sz="700" smtClean="0">
                <a:solidFill>
                  <a:schemeClr val="tx1">
                    <a:lumMod val="60000"/>
                    <a:lumOff val="40000"/>
                  </a:schemeClr>
                </a:solidFill>
                <a:latin typeface="+mn-lt"/>
                <a:ea typeface="+mn-ea"/>
              </a:rPr>
              <a:t>Cisco </a:t>
            </a:r>
            <a:r>
              <a:rPr lang="en-US" sz="700" dirty="0">
                <a:solidFill>
                  <a:schemeClr val="tx1">
                    <a:lumMod val="60000"/>
                    <a:lumOff val="40000"/>
                  </a:schemeClr>
                </a:solidFill>
                <a:latin typeface="+mn-lt"/>
                <a:ea typeface="+mn-ea"/>
              </a:rPr>
              <a:t>2015 Virtual Networking </a:t>
            </a:r>
            <a:r>
              <a:rPr lang="en-US" sz="700">
                <a:solidFill>
                  <a:schemeClr val="tx1">
                    <a:lumMod val="60000"/>
                    <a:lumOff val="40000"/>
                  </a:schemeClr>
                </a:solidFill>
                <a:latin typeface="+mn-lt"/>
                <a:ea typeface="+mn-ea"/>
              </a:rPr>
              <a:t>Index </a:t>
            </a:r>
            <a:r>
              <a:rPr lang="ja-JP" altLang="en-US" sz="700" smtClean="0">
                <a:solidFill>
                  <a:schemeClr val="tx1">
                    <a:lumMod val="60000"/>
                    <a:lumOff val="40000"/>
                  </a:schemeClr>
                </a:solidFill>
                <a:latin typeface="+mn-lt"/>
                <a:ea typeface="+mn-ea"/>
              </a:rPr>
              <a:t> </a:t>
            </a:r>
            <a:r>
              <a:rPr lang="en-US" sz="700" smtClean="0">
                <a:solidFill>
                  <a:schemeClr val="tx1">
                    <a:lumMod val="60000"/>
                    <a:lumOff val="40000"/>
                  </a:schemeClr>
                </a:solidFill>
                <a:latin typeface="+mn-lt"/>
                <a:ea typeface="+mn-ea"/>
                <a:hlinkClick r:id="rId3"/>
              </a:rPr>
              <a:t>http</a:t>
            </a:r>
            <a:r>
              <a:rPr lang="en-US" sz="700">
                <a:solidFill>
                  <a:schemeClr val="tx1">
                    <a:lumMod val="60000"/>
                    <a:lumOff val="40000"/>
                  </a:schemeClr>
                </a:solidFill>
                <a:latin typeface="+mn-lt"/>
                <a:ea typeface="+mn-ea"/>
                <a:hlinkClick r:id="rId3"/>
              </a:rPr>
              <a:t>://</a:t>
            </a:r>
            <a:r>
              <a:rPr lang="en-US" sz="700" smtClean="0">
                <a:solidFill>
                  <a:schemeClr val="tx1">
                    <a:lumMod val="60000"/>
                    <a:lumOff val="40000"/>
                  </a:schemeClr>
                </a:solidFill>
                <a:latin typeface="+mn-lt"/>
                <a:ea typeface="+mn-ea"/>
                <a:hlinkClick r:id="rId3"/>
              </a:rPr>
              <a:t>www.cisco.com/web/JP/solution/isp/ipngn/literature/white_paper_c11-520862.html</a:t>
            </a:r>
            <a:endParaRPr lang="en-US" sz="700" dirty="0">
              <a:solidFill>
                <a:schemeClr val="tx1">
                  <a:lumMod val="60000"/>
                  <a:lumOff val="40000"/>
                </a:schemeClr>
              </a:solidFill>
              <a:latin typeface="+mn-lt"/>
              <a:ea typeface="+mn-ea"/>
            </a:endParaRPr>
          </a:p>
        </p:txBody>
      </p:sp>
      <p:sp>
        <p:nvSpPr>
          <p:cNvPr id="11" name="Title 10"/>
          <p:cNvSpPr>
            <a:spLocks noGrp="1"/>
          </p:cNvSpPr>
          <p:nvPr>
            <p:ph type="title"/>
          </p:nvPr>
        </p:nvSpPr>
        <p:spPr/>
        <p:txBody>
          <a:bodyPr/>
          <a:lstStyle/>
          <a:p>
            <a:r>
              <a:rPr lang="ja-JP" altLang="en-US"/>
              <a:t>現在の</a:t>
            </a:r>
            <a:r>
              <a:rPr lang="en-US" altLang="ja-JP"/>
              <a:t>AP</a:t>
            </a:r>
            <a:r>
              <a:rPr lang="ja-JP" altLang="en-US"/>
              <a:t>設計の課題</a:t>
            </a:r>
            <a:endParaRPr lang="en-US" dirty="0"/>
          </a:p>
        </p:txBody>
      </p:sp>
      <p:sp>
        <p:nvSpPr>
          <p:cNvPr id="6" name="TextBox 5"/>
          <p:cNvSpPr txBox="1"/>
          <p:nvPr/>
        </p:nvSpPr>
        <p:spPr>
          <a:xfrm>
            <a:off x="431800" y="3372691"/>
            <a:ext cx="8353425" cy="461665"/>
          </a:xfrm>
          <a:prstGeom prst="rect">
            <a:avLst/>
          </a:prstGeom>
          <a:solidFill>
            <a:schemeClr val="accent6"/>
          </a:solidFill>
        </p:spPr>
        <p:txBody>
          <a:bodyPr wrap="square" rtlCol="0">
            <a:spAutoFit/>
          </a:bodyPr>
          <a:lstStyle/>
          <a:p>
            <a:pPr algn="ctr"/>
            <a:r>
              <a:rPr lang="ja-JP" altLang="en-US" sz="2400" b="1" smtClean="0">
                <a:solidFill>
                  <a:schemeClr val="bg1"/>
                </a:solidFill>
                <a:latin typeface="+mn-lt"/>
                <a:ea typeface="+mn-ea"/>
              </a:rPr>
              <a:t>より</a:t>
            </a:r>
            <a:r>
              <a:rPr lang="ja-JP" altLang="en-US" sz="2400" b="1" smtClean="0">
                <a:solidFill>
                  <a:schemeClr val="bg1"/>
                </a:solidFill>
              </a:rPr>
              <a:t>端末の</a:t>
            </a:r>
            <a:r>
              <a:rPr lang="ja-JP" altLang="en-US" sz="2400" b="1" smtClean="0">
                <a:solidFill>
                  <a:schemeClr val="bg1"/>
                </a:solidFill>
                <a:latin typeface="+mn-lt"/>
                <a:ea typeface="+mn-ea"/>
              </a:rPr>
              <a:t>高密度、高トラフィック、高品質が必要な時代に</a:t>
            </a:r>
            <a:endParaRPr lang="en-US" sz="2400" b="1" dirty="0">
              <a:solidFill>
                <a:schemeClr val="bg1"/>
              </a:solidFill>
              <a:latin typeface="+mn-lt"/>
              <a:ea typeface="+mn-ea"/>
            </a:endParaRPr>
          </a:p>
        </p:txBody>
      </p:sp>
      <p:sp>
        <p:nvSpPr>
          <p:cNvPr id="10" name="TextBox 9"/>
          <p:cNvSpPr txBox="1"/>
          <p:nvPr/>
        </p:nvSpPr>
        <p:spPr>
          <a:xfrm>
            <a:off x="6261224" y="2933610"/>
            <a:ext cx="2524001" cy="430887"/>
          </a:xfrm>
          <a:prstGeom prst="rect">
            <a:avLst/>
          </a:prstGeom>
          <a:noFill/>
        </p:spPr>
        <p:txBody>
          <a:bodyPr wrap="square" rtlCol="0">
            <a:spAutoFit/>
          </a:bodyPr>
          <a:lstStyle/>
          <a:p>
            <a:r>
              <a:rPr lang="ja-JP" altLang="en-US" sz="1100" smtClean="0">
                <a:latin typeface="+mn-lt"/>
                <a:ea typeface="+mn-ea"/>
              </a:rPr>
              <a:t>音声</a:t>
            </a:r>
            <a:r>
              <a:rPr lang="en-US" altLang="ja-JP" sz="1100" dirty="0">
                <a:latin typeface="+mn-lt"/>
                <a:ea typeface="+mn-ea"/>
              </a:rPr>
              <a:t>/</a:t>
            </a:r>
            <a:r>
              <a:rPr lang="ja-JP" altLang="en-US" sz="1100" dirty="0">
                <a:latin typeface="+mn-lt"/>
                <a:ea typeface="+mn-ea"/>
              </a:rPr>
              <a:t>ビデオ</a:t>
            </a:r>
            <a:r>
              <a:rPr lang="en-US" altLang="ja-JP" sz="1100" dirty="0">
                <a:latin typeface="+mn-lt"/>
                <a:ea typeface="+mn-ea"/>
              </a:rPr>
              <a:t>/</a:t>
            </a:r>
            <a:r>
              <a:rPr lang="ja-JP" altLang="en-US" sz="1100" dirty="0">
                <a:latin typeface="+mn-lt"/>
                <a:ea typeface="+mn-ea"/>
              </a:rPr>
              <a:t>位置</a:t>
            </a:r>
            <a:r>
              <a:rPr lang="ja-JP" altLang="en-US" sz="1100">
                <a:latin typeface="+mn-lt"/>
                <a:ea typeface="+mn-ea"/>
              </a:rPr>
              <a:t>情報</a:t>
            </a:r>
            <a:r>
              <a:rPr lang="ja-JP" altLang="en-US" sz="1100" smtClean="0">
                <a:latin typeface="+mn-lt"/>
                <a:ea typeface="+mn-ea"/>
              </a:rPr>
              <a:t>など、より</a:t>
            </a:r>
            <a:r>
              <a:rPr lang="ja-JP" altLang="en-US" sz="1100" dirty="0">
                <a:latin typeface="+mn-lt"/>
                <a:ea typeface="+mn-ea"/>
              </a:rPr>
              <a:t>多く</a:t>
            </a:r>
            <a:r>
              <a:rPr lang="ja-JP" altLang="en-US" sz="1100">
                <a:latin typeface="+mn-lt"/>
                <a:ea typeface="+mn-ea"/>
              </a:rPr>
              <a:t>の</a:t>
            </a:r>
            <a:r>
              <a:rPr lang="ja-JP" altLang="en-US" sz="1100" smtClean="0">
                <a:latin typeface="+mn-lt"/>
                <a:ea typeface="+mn-ea"/>
              </a:rPr>
              <a:t>帯域・品質・精度を</a:t>
            </a:r>
            <a:r>
              <a:rPr lang="ja-JP" altLang="en-US" sz="1100">
                <a:latin typeface="+mn-lt"/>
                <a:ea typeface="+mn-ea"/>
              </a:rPr>
              <a:t>必要</a:t>
            </a:r>
            <a:r>
              <a:rPr lang="ja-JP" altLang="en-US" sz="1100" smtClean="0">
                <a:latin typeface="+mn-lt"/>
                <a:ea typeface="+mn-ea"/>
              </a:rPr>
              <a:t>するコンテンツ</a:t>
            </a:r>
            <a:endParaRPr lang="en-US" sz="1100" dirty="0">
              <a:latin typeface="+mn-lt"/>
              <a:ea typeface="+mn-ea"/>
            </a:endParaRPr>
          </a:p>
        </p:txBody>
      </p:sp>
      <p:sp>
        <p:nvSpPr>
          <p:cNvPr id="44" name="Freeform 9"/>
          <p:cNvSpPr>
            <a:spLocks noEditPoints="1"/>
          </p:cNvSpPr>
          <p:nvPr/>
        </p:nvSpPr>
        <p:spPr bwMode="auto">
          <a:xfrm>
            <a:off x="1133255" y="1468266"/>
            <a:ext cx="277697" cy="193365"/>
          </a:xfrm>
          <a:custGeom>
            <a:avLst/>
            <a:gdLst/>
            <a:ahLst/>
            <a:cxnLst>
              <a:cxn ang="0">
                <a:pos x="52" y="172"/>
              </a:cxn>
              <a:cxn ang="0">
                <a:pos x="0" y="201"/>
              </a:cxn>
              <a:cxn ang="0">
                <a:pos x="72" y="326"/>
              </a:cxn>
              <a:cxn ang="0">
                <a:pos x="123" y="297"/>
              </a:cxn>
              <a:cxn ang="0">
                <a:pos x="52" y="172"/>
              </a:cxn>
              <a:cxn ang="0">
                <a:pos x="327" y="203"/>
              </a:cxn>
              <a:cxn ang="0">
                <a:pos x="423" y="152"/>
              </a:cxn>
              <a:cxn ang="0">
                <a:pos x="428" y="134"/>
              </a:cxn>
              <a:cxn ang="0">
                <a:pos x="362" y="9"/>
              </a:cxn>
              <a:cxn ang="0">
                <a:pos x="345" y="3"/>
              </a:cxn>
              <a:cxn ang="0">
                <a:pos x="109" y="128"/>
              </a:cxn>
              <a:cxn ang="0">
                <a:pos x="104" y="146"/>
              </a:cxn>
              <a:cxn ang="0">
                <a:pos x="113" y="163"/>
              </a:cxn>
              <a:cxn ang="0">
                <a:pos x="89" y="175"/>
              </a:cxn>
              <a:cxn ang="0">
                <a:pos x="90" y="184"/>
              </a:cxn>
              <a:cxn ang="0">
                <a:pos x="130" y="259"/>
              </a:cxn>
              <a:cxn ang="0">
                <a:pos x="137" y="265"/>
              </a:cxn>
              <a:cxn ang="0">
                <a:pos x="161" y="252"/>
              </a:cxn>
              <a:cxn ang="0">
                <a:pos x="170" y="270"/>
              </a:cxn>
              <a:cxn ang="0">
                <a:pos x="188" y="277"/>
              </a:cxn>
              <a:cxn ang="0">
                <a:pos x="281" y="227"/>
              </a:cxn>
              <a:cxn ang="0">
                <a:pos x="499" y="378"/>
              </a:cxn>
              <a:cxn ang="0">
                <a:pos x="499" y="274"/>
              </a:cxn>
              <a:cxn ang="0">
                <a:pos x="327" y="203"/>
              </a:cxn>
            </a:cxnLst>
            <a:rect l="0" t="0" r="r" b="b"/>
            <a:pathLst>
              <a:path w="499" h="378">
                <a:moveTo>
                  <a:pt x="52" y="172"/>
                </a:moveTo>
                <a:cubicBezTo>
                  <a:pt x="0" y="201"/>
                  <a:pt x="0" y="201"/>
                  <a:pt x="0" y="201"/>
                </a:cubicBezTo>
                <a:cubicBezTo>
                  <a:pt x="72" y="326"/>
                  <a:pt x="72" y="326"/>
                  <a:pt x="72" y="326"/>
                </a:cubicBezTo>
                <a:cubicBezTo>
                  <a:pt x="123" y="297"/>
                  <a:pt x="123" y="297"/>
                  <a:pt x="123" y="297"/>
                </a:cubicBezTo>
                <a:cubicBezTo>
                  <a:pt x="123" y="297"/>
                  <a:pt x="106" y="220"/>
                  <a:pt x="52" y="172"/>
                </a:cubicBezTo>
                <a:close/>
                <a:moveTo>
                  <a:pt x="327" y="203"/>
                </a:moveTo>
                <a:cubicBezTo>
                  <a:pt x="423" y="152"/>
                  <a:pt x="423" y="152"/>
                  <a:pt x="423" y="152"/>
                </a:cubicBezTo>
                <a:cubicBezTo>
                  <a:pt x="429" y="148"/>
                  <a:pt x="432" y="140"/>
                  <a:pt x="428" y="134"/>
                </a:cubicBezTo>
                <a:cubicBezTo>
                  <a:pt x="362" y="9"/>
                  <a:pt x="362" y="9"/>
                  <a:pt x="362" y="9"/>
                </a:cubicBezTo>
                <a:cubicBezTo>
                  <a:pt x="359" y="3"/>
                  <a:pt x="351" y="0"/>
                  <a:pt x="345" y="3"/>
                </a:cubicBezTo>
                <a:cubicBezTo>
                  <a:pt x="109" y="128"/>
                  <a:pt x="109" y="128"/>
                  <a:pt x="109" y="128"/>
                </a:cubicBezTo>
                <a:cubicBezTo>
                  <a:pt x="103" y="131"/>
                  <a:pt x="101" y="139"/>
                  <a:pt x="104" y="146"/>
                </a:cubicBezTo>
                <a:cubicBezTo>
                  <a:pt x="113" y="163"/>
                  <a:pt x="113" y="163"/>
                  <a:pt x="113" y="163"/>
                </a:cubicBezTo>
                <a:cubicBezTo>
                  <a:pt x="89" y="175"/>
                  <a:pt x="89" y="175"/>
                  <a:pt x="89" y="175"/>
                </a:cubicBezTo>
                <a:cubicBezTo>
                  <a:pt x="88" y="176"/>
                  <a:pt x="88" y="180"/>
                  <a:pt x="90" y="184"/>
                </a:cubicBezTo>
                <a:cubicBezTo>
                  <a:pt x="130" y="259"/>
                  <a:pt x="130" y="259"/>
                  <a:pt x="130" y="259"/>
                </a:cubicBezTo>
                <a:cubicBezTo>
                  <a:pt x="132" y="263"/>
                  <a:pt x="135" y="266"/>
                  <a:pt x="137" y="265"/>
                </a:cubicBezTo>
                <a:cubicBezTo>
                  <a:pt x="161" y="252"/>
                  <a:pt x="161" y="252"/>
                  <a:pt x="161" y="252"/>
                </a:cubicBezTo>
                <a:cubicBezTo>
                  <a:pt x="170" y="270"/>
                  <a:pt x="170" y="270"/>
                  <a:pt x="170" y="270"/>
                </a:cubicBezTo>
                <a:cubicBezTo>
                  <a:pt x="174" y="277"/>
                  <a:pt x="182" y="280"/>
                  <a:pt x="188" y="277"/>
                </a:cubicBezTo>
                <a:cubicBezTo>
                  <a:pt x="281" y="227"/>
                  <a:pt x="281" y="227"/>
                  <a:pt x="281" y="227"/>
                </a:cubicBezTo>
                <a:cubicBezTo>
                  <a:pt x="499" y="378"/>
                  <a:pt x="499" y="378"/>
                  <a:pt x="499" y="378"/>
                </a:cubicBezTo>
                <a:cubicBezTo>
                  <a:pt x="499" y="274"/>
                  <a:pt x="499" y="274"/>
                  <a:pt x="499" y="274"/>
                </a:cubicBezTo>
                <a:lnTo>
                  <a:pt x="327" y="203"/>
                </a:lnTo>
                <a:close/>
              </a:path>
            </a:pathLst>
          </a:custGeom>
          <a:solidFill>
            <a:schemeClr val="accent1"/>
          </a:solidFill>
          <a:ln w="9525">
            <a:noFill/>
            <a:round/>
            <a:headEnd/>
            <a:tailEnd/>
          </a:ln>
          <a:effectLst/>
        </p:spPr>
        <p:txBody>
          <a:bodyPr vert="horz" wrap="square" lIns="121920" tIns="60960" rIns="121920" bIns="60960" numCol="1" anchor="t" anchorCtr="0" compatLnSpc="1">
            <a:prstTxWarp prst="textNoShape">
              <a:avLst/>
            </a:prstTxWarp>
          </a:bodyPr>
          <a:lstStyle/>
          <a:p>
            <a:pPr defTabSz="685828"/>
            <a:endParaRPr lang="en-US" dirty="0">
              <a:solidFill>
                <a:srgbClr val="676767"/>
              </a:solidFill>
              <a:latin typeface="+mn-lt"/>
              <a:ea typeface="+mn-ea"/>
            </a:endParaRPr>
          </a:p>
        </p:txBody>
      </p:sp>
      <p:sp>
        <p:nvSpPr>
          <p:cNvPr id="45" name="Freeform 12"/>
          <p:cNvSpPr>
            <a:spLocks noEditPoints="1"/>
          </p:cNvSpPr>
          <p:nvPr/>
        </p:nvSpPr>
        <p:spPr bwMode="auto">
          <a:xfrm>
            <a:off x="2778599" y="2516954"/>
            <a:ext cx="310126" cy="233642"/>
          </a:xfrm>
          <a:custGeom>
            <a:avLst/>
            <a:gdLst>
              <a:gd name="T0" fmla="*/ 1504 w 1544"/>
              <a:gd name="T1" fmla="*/ 0 h 1156"/>
              <a:gd name="T2" fmla="*/ 40 w 1544"/>
              <a:gd name="T3" fmla="*/ 0 h 1156"/>
              <a:gd name="T4" fmla="*/ 0 w 1544"/>
              <a:gd name="T5" fmla="*/ 40 h 1156"/>
              <a:gd name="T6" fmla="*/ 0 w 1544"/>
              <a:gd name="T7" fmla="*/ 1116 h 1156"/>
              <a:gd name="T8" fmla="*/ 40 w 1544"/>
              <a:gd name="T9" fmla="*/ 1156 h 1156"/>
              <a:gd name="T10" fmla="*/ 1504 w 1544"/>
              <a:gd name="T11" fmla="*/ 1156 h 1156"/>
              <a:gd name="T12" fmla="*/ 1544 w 1544"/>
              <a:gd name="T13" fmla="*/ 1116 h 1156"/>
              <a:gd name="T14" fmla="*/ 1544 w 1544"/>
              <a:gd name="T15" fmla="*/ 40 h 1156"/>
              <a:gd name="T16" fmla="*/ 1504 w 1544"/>
              <a:gd name="T17" fmla="*/ 0 h 1156"/>
              <a:gd name="T18" fmla="*/ 1330 w 1544"/>
              <a:gd name="T19" fmla="*/ 318 h 1156"/>
              <a:gd name="T20" fmla="*/ 1455 w 1544"/>
              <a:gd name="T21" fmla="*/ 536 h 1156"/>
              <a:gd name="T22" fmla="*/ 1204 w 1544"/>
              <a:gd name="T23" fmla="*/ 536 h 1156"/>
              <a:gd name="T24" fmla="*/ 1330 w 1544"/>
              <a:gd name="T25" fmla="*/ 318 h 1156"/>
              <a:gd name="T26" fmla="*/ 1092 w 1544"/>
              <a:gd name="T27" fmla="*/ 770 h 1156"/>
              <a:gd name="T28" fmla="*/ 1066 w 1544"/>
              <a:gd name="T29" fmla="*/ 796 h 1156"/>
              <a:gd name="T30" fmla="*/ 198 w 1544"/>
              <a:gd name="T31" fmla="*/ 796 h 1156"/>
              <a:gd name="T32" fmla="*/ 172 w 1544"/>
              <a:gd name="T33" fmla="*/ 770 h 1156"/>
              <a:gd name="T34" fmla="*/ 172 w 1544"/>
              <a:gd name="T35" fmla="*/ 214 h 1156"/>
              <a:gd name="T36" fmla="*/ 198 w 1544"/>
              <a:gd name="T37" fmla="*/ 188 h 1156"/>
              <a:gd name="T38" fmla="*/ 1066 w 1544"/>
              <a:gd name="T39" fmla="*/ 188 h 1156"/>
              <a:gd name="T40" fmla="*/ 1092 w 1544"/>
              <a:gd name="T41" fmla="*/ 214 h 1156"/>
              <a:gd name="T42" fmla="*/ 1092 w 1544"/>
              <a:gd name="T43" fmla="*/ 770 h 1156"/>
              <a:gd name="T44" fmla="*/ 280 w 1544"/>
              <a:gd name="T45" fmla="*/ 1059 h 1156"/>
              <a:gd name="T46" fmla="*/ 202 w 1544"/>
              <a:gd name="T47" fmla="*/ 981 h 1156"/>
              <a:gd name="T48" fmla="*/ 280 w 1544"/>
              <a:gd name="T49" fmla="*/ 902 h 1156"/>
              <a:gd name="T50" fmla="*/ 359 w 1544"/>
              <a:gd name="T51" fmla="*/ 981 h 1156"/>
              <a:gd name="T52" fmla="*/ 280 w 1544"/>
              <a:gd name="T53" fmla="*/ 1059 h 1156"/>
              <a:gd name="T54" fmla="*/ 620 w 1544"/>
              <a:gd name="T55" fmla="*/ 1059 h 1156"/>
              <a:gd name="T56" fmla="*/ 542 w 1544"/>
              <a:gd name="T57" fmla="*/ 981 h 1156"/>
              <a:gd name="T58" fmla="*/ 620 w 1544"/>
              <a:gd name="T59" fmla="*/ 902 h 1156"/>
              <a:gd name="T60" fmla="*/ 699 w 1544"/>
              <a:gd name="T61" fmla="*/ 981 h 1156"/>
              <a:gd name="T62" fmla="*/ 620 w 1544"/>
              <a:gd name="T63" fmla="*/ 1059 h 1156"/>
              <a:gd name="T64" fmla="*/ 960 w 1544"/>
              <a:gd name="T65" fmla="*/ 1059 h 1156"/>
              <a:gd name="T66" fmla="*/ 882 w 1544"/>
              <a:gd name="T67" fmla="*/ 981 h 1156"/>
              <a:gd name="T68" fmla="*/ 960 w 1544"/>
              <a:gd name="T69" fmla="*/ 902 h 1156"/>
              <a:gd name="T70" fmla="*/ 1039 w 1544"/>
              <a:gd name="T71" fmla="*/ 981 h 1156"/>
              <a:gd name="T72" fmla="*/ 960 w 1544"/>
              <a:gd name="T73" fmla="*/ 1059 h 1156"/>
              <a:gd name="T74" fmla="*/ 1330 w 1544"/>
              <a:gd name="T75" fmla="*/ 840 h 1156"/>
              <a:gd name="T76" fmla="*/ 1204 w 1544"/>
              <a:gd name="T77" fmla="*/ 624 h 1156"/>
              <a:gd name="T78" fmla="*/ 1455 w 1544"/>
              <a:gd name="T79" fmla="*/ 624 h 1156"/>
              <a:gd name="T80" fmla="*/ 1330 w 1544"/>
              <a:gd name="T81" fmla="*/ 84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4" h="1156">
                <a:moveTo>
                  <a:pt x="1504" y="0"/>
                </a:moveTo>
                <a:cubicBezTo>
                  <a:pt x="40" y="0"/>
                  <a:pt x="40" y="0"/>
                  <a:pt x="40" y="0"/>
                </a:cubicBezTo>
                <a:cubicBezTo>
                  <a:pt x="18" y="0"/>
                  <a:pt x="0" y="18"/>
                  <a:pt x="0" y="40"/>
                </a:cubicBezTo>
                <a:cubicBezTo>
                  <a:pt x="0" y="1116"/>
                  <a:pt x="0" y="1116"/>
                  <a:pt x="0" y="1116"/>
                </a:cubicBezTo>
                <a:cubicBezTo>
                  <a:pt x="0" y="1138"/>
                  <a:pt x="18" y="1156"/>
                  <a:pt x="40" y="1156"/>
                </a:cubicBezTo>
                <a:cubicBezTo>
                  <a:pt x="1504" y="1156"/>
                  <a:pt x="1504" y="1156"/>
                  <a:pt x="1504" y="1156"/>
                </a:cubicBezTo>
                <a:cubicBezTo>
                  <a:pt x="1526" y="1156"/>
                  <a:pt x="1544" y="1138"/>
                  <a:pt x="1544" y="1116"/>
                </a:cubicBezTo>
                <a:cubicBezTo>
                  <a:pt x="1544" y="40"/>
                  <a:pt x="1544" y="40"/>
                  <a:pt x="1544" y="40"/>
                </a:cubicBezTo>
                <a:cubicBezTo>
                  <a:pt x="1544" y="18"/>
                  <a:pt x="1526" y="0"/>
                  <a:pt x="1504" y="0"/>
                </a:cubicBezTo>
                <a:close/>
                <a:moveTo>
                  <a:pt x="1330" y="318"/>
                </a:moveTo>
                <a:cubicBezTo>
                  <a:pt x="1455" y="536"/>
                  <a:pt x="1455" y="536"/>
                  <a:pt x="1455" y="536"/>
                </a:cubicBezTo>
                <a:cubicBezTo>
                  <a:pt x="1204" y="536"/>
                  <a:pt x="1204" y="536"/>
                  <a:pt x="1204" y="536"/>
                </a:cubicBezTo>
                <a:lnTo>
                  <a:pt x="1330" y="318"/>
                </a:lnTo>
                <a:close/>
                <a:moveTo>
                  <a:pt x="1092" y="770"/>
                </a:moveTo>
                <a:cubicBezTo>
                  <a:pt x="1092" y="784"/>
                  <a:pt x="1080" y="796"/>
                  <a:pt x="1066" y="796"/>
                </a:cubicBezTo>
                <a:cubicBezTo>
                  <a:pt x="198" y="796"/>
                  <a:pt x="198" y="796"/>
                  <a:pt x="198" y="796"/>
                </a:cubicBezTo>
                <a:cubicBezTo>
                  <a:pt x="184" y="796"/>
                  <a:pt x="172" y="784"/>
                  <a:pt x="172" y="770"/>
                </a:cubicBezTo>
                <a:cubicBezTo>
                  <a:pt x="172" y="214"/>
                  <a:pt x="172" y="214"/>
                  <a:pt x="172" y="214"/>
                </a:cubicBezTo>
                <a:cubicBezTo>
                  <a:pt x="172" y="200"/>
                  <a:pt x="184" y="188"/>
                  <a:pt x="198" y="188"/>
                </a:cubicBezTo>
                <a:cubicBezTo>
                  <a:pt x="1066" y="188"/>
                  <a:pt x="1066" y="188"/>
                  <a:pt x="1066" y="188"/>
                </a:cubicBezTo>
                <a:cubicBezTo>
                  <a:pt x="1080" y="188"/>
                  <a:pt x="1092" y="200"/>
                  <a:pt x="1092" y="214"/>
                </a:cubicBezTo>
                <a:lnTo>
                  <a:pt x="1092" y="770"/>
                </a:lnTo>
                <a:close/>
                <a:moveTo>
                  <a:pt x="280" y="1059"/>
                </a:moveTo>
                <a:cubicBezTo>
                  <a:pt x="237" y="1059"/>
                  <a:pt x="202" y="1024"/>
                  <a:pt x="202" y="981"/>
                </a:cubicBezTo>
                <a:cubicBezTo>
                  <a:pt x="202" y="937"/>
                  <a:pt x="237" y="902"/>
                  <a:pt x="280" y="902"/>
                </a:cubicBezTo>
                <a:cubicBezTo>
                  <a:pt x="324" y="902"/>
                  <a:pt x="359" y="937"/>
                  <a:pt x="359" y="981"/>
                </a:cubicBezTo>
                <a:cubicBezTo>
                  <a:pt x="359" y="1024"/>
                  <a:pt x="324" y="1059"/>
                  <a:pt x="280" y="1059"/>
                </a:cubicBezTo>
                <a:close/>
                <a:moveTo>
                  <a:pt x="620" y="1059"/>
                </a:moveTo>
                <a:cubicBezTo>
                  <a:pt x="577" y="1059"/>
                  <a:pt x="542" y="1024"/>
                  <a:pt x="542" y="981"/>
                </a:cubicBezTo>
                <a:cubicBezTo>
                  <a:pt x="542" y="937"/>
                  <a:pt x="577" y="902"/>
                  <a:pt x="620" y="902"/>
                </a:cubicBezTo>
                <a:cubicBezTo>
                  <a:pt x="664" y="902"/>
                  <a:pt x="699" y="937"/>
                  <a:pt x="699" y="981"/>
                </a:cubicBezTo>
                <a:cubicBezTo>
                  <a:pt x="699" y="1024"/>
                  <a:pt x="664" y="1059"/>
                  <a:pt x="620" y="1059"/>
                </a:cubicBezTo>
                <a:close/>
                <a:moveTo>
                  <a:pt x="960" y="1059"/>
                </a:moveTo>
                <a:cubicBezTo>
                  <a:pt x="917" y="1059"/>
                  <a:pt x="882" y="1024"/>
                  <a:pt x="882" y="981"/>
                </a:cubicBezTo>
                <a:cubicBezTo>
                  <a:pt x="882" y="937"/>
                  <a:pt x="917" y="902"/>
                  <a:pt x="960" y="902"/>
                </a:cubicBezTo>
                <a:cubicBezTo>
                  <a:pt x="1004" y="902"/>
                  <a:pt x="1039" y="937"/>
                  <a:pt x="1039" y="981"/>
                </a:cubicBezTo>
                <a:cubicBezTo>
                  <a:pt x="1039" y="1024"/>
                  <a:pt x="1004" y="1059"/>
                  <a:pt x="960" y="1059"/>
                </a:cubicBezTo>
                <a:close/>
                <a:moveTo>
                  <a:pt x="1330" y="840"/>
                </a:moveTo>
                <a:cubicBezTo>
                  <a:pt x="1204" y="624"/>
                  <a:pt x="1204" y="624"/>
                  <a:pt x="1204" y="624"/>
                </a:cubicBezTo>
                <a:cubicBezTo>
                  <a:pt x="1455" y="624"/>
                  <a:pt x="1455" y="624"/>
                  <a:pt x="1455" y="624"/>
                </a:cubicBezTo>
                <a:lnTo>
                  <a:pt x="1330" y="840"/>
                </a:lnTo>
                <a:close/>
              </a:path>
            </a:pathLst>
          </a:custGeom>
          <a:solidFill>
            <a:schemeClr val="accent1"/>
          </a:solidFill>
          <a:ln w="9525">
            <a:noFill/>
            <a:round/>
            <a:headEnd/>
            <a:tailEnd/>
          </a:ln>
          <a:effectLst/>
        </p:spPr>
        <p:txBody>
          <a:bodyPr vert="horz" wrap="square" lIns="121920" tIns="60960" rIns="121920" bIns="60960" numCol="1" anchor="t" anchorCtr="0" compatLnSpc="1">
            <a:prstTxWarp prst="textNoShape">
              <a:avLst/>
            </a:prstTxWarp>
          </a:bodyPr>
          <a:lstStyle/>
          <a:p>
            <a:pPr defTabSz="685828"/>
            <a:endParaRPr lang="en-US">
              <a:solidFill>
                <a:srgbClr val="676767"/>
              </a:solidFill>
              <a:latin typeface="+mn-lt"/>
              <a:ea typeface="+mn-ea"/>
            </a:endParaRPr>
          </a:p>
        </p:txBody>
      </p:sp>
      <p:grpSp>
        <p:nvGrpSpPr>
          <p:cNvPr id="46" name="Group 45"/>
          <p:cNvGrpSpPr/>
          <p:nvPr/>
        </p:nvGrpSpPr>
        <p:grpSpPr>
          <a:xfrm>
            <a:off x="654139" y="2551277"/>
            <a:ext cx="125905" cy="240571"/>
            <a:chOff x="7403532" y="2771741"/>
            <a:chExt cx="402938" cy="765130"/>
          </a:xfrm>
          <a:solidFill>
            <a:schemeClr val="accent1"/>
          </a:solidFill>
          <a:effectLst/>
        </p:grpSpPr>
        <p:sp>
          <p:nvSpPr>
            <p:cNvPr id="61" name="Freeform 18"/>
            <p:cNvSpPr>
              <a:spLocks/>
            </p:cNvSpPr>
            <p:nvPr/>
          </p:nvSpPr>
          <p:spPr bwMode="auto">
            <a:xfrm>
              <a:off x="7791379" y="3092621"/>
              <a:ext cx="15091" cy="62440"/>
            </a:xfrm>
            <a:custGeom>
              <a:avLst/>
              <a:gdLst>
                <a:gd name="T0" fmla="*/ 0 w 34"/>
                <a:gd name="T1" fmla="*/ 0 h 140"/>
                <a:gd name="T2" fmla="*/ 5 w 34"/>
                <a:gd name="T3" fmla="*/ 140 h 140"/>
                <a:gd name="T4" fmla="*/ 34 w 34"/>
                <a:gd name="T5" fmla="*/ 140 h 140"/>
                <a:gd name="T6" fmla="*/ 34 w 34"/>
                <a:gd name="T7" fmla="*/ 0 h 140"/>
                <a:gd name="T8" fmla="*/ 0 w 34"/>
                <a:gd name="T9" fmla="*/ 0 h 140"/>
              </a:gdLst>
              <a:ahLst/>
              <a:cxnLst>
                <a:cxn ang="0">
                  <a:pos x="T0" y="T1"/>
                </a:cxn>
                <a:cxn ang="0">
                  <a:pos x="T2" y="T3"/>
                </a:cxn>
                <a:cxn ang="0">
                  <a:pos x="T4" y="T5"/>
                </a:cxn>
                <a:cxn ang="0">
                  <a:pos x="T6" y="T7"/>
                </a:cxn>
                <a:cxn ang="0">
                  <a:pos x="T8" y="T9"/>
                </a:cxn>
              </a:cxnLst>
              <a:rect l="0" t="0" r="r" b="b"/>
              <a:pathLst>
                <a:path w="34" h="140">
                  <a:moveTo>
                    <a:pt x="0" y="0"/>
                  </a:moveTo>
                  <a:cubicBezTo>
                    <a:pt x="4" y="48"/>
                    <a:pt x="5" y="96"/>
                    <a:pt x="5" y="140"/>
                  </a:cubicBezTo>
                  <a:cubicBezTo>
                    <a:pt x="34" y="140"/>
                    <a:pt x="34" y="140"/>
                    <a:pt x="34" y="140"/>
                  </a:cubicBezTo>
                  <a:cubicBezTo>
                    <a:pt x="34" y="0"/>
                    <a:pt x="34" y="0"/>
                    <a:pt x="3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lnSpc>
                  <a:spcPct val="130000"/>
                </a:lnSpc>
              </a:pPr>
              <a:endParaRPr lang="en-US" spc="-200" baseline="-25000">
                <a:solidFill>
                  <a:srgbClr val="676767"/>
                </a:solidFill>
                <a:latin typeface="+mn-lt"/>
                <a:ea typeface="+mn-ea"/>
              </a:endParaRPr>
            </a:p>
          </p:txBody>
        </p:sp>
        <p:sp>
          <p:nvSpPr>
            <p:cNvPr id="62" name="Freeform 19"/>
            <p:cNvSpPr>
              <a:spLocks/>
            </p:cNvSpPr>
            <p:nvPr/>
          </p:nvSpPr>
          <p:spPr bwMode="auto">
            <a:xfrm>
              <a:off x="7470877" y="2771741"/>
              <a:ext cx="252780" cy="164496"/>
            </a:xfrm>
            <a:custGeom>
              <a:avLst/>
              <a:gdLst>
                <a:gd name="T0" fmla="*/ 567 w 567"/>
                <a:gd name="T1" fmla="*/ 368 h 369"/>
                <a:gd name="T2" fmla="*/ 519 w 567"/>
                <a:gd name="T3" fmla="*/ 41 h 369"/>
                <a:gd name="T4" fmla="*/ 479 w 567"/>
                <a:gd name="T5" fmla="*/ 0 h 369"/>
                <a:gd name="T6" fmla="*/ 87 w 567"/>
                <a:gd name="T7" fmla="*/ 0 h 369"/>
                <a:gd name="T8" fmla="*/ 47 w 567"/>
                <a:gd name="T9" fmla="*/ 40 h 369"/>
                <a:gd name="T10" fmla="*/ 0 w 567"/>
                <a:gd name="T11" fmla="*/ 369 h 369"/>
                <a:gd name="T12" fmla="*/ 17 w 567"/>
                <a:gd name="T13" fmla="*/ 368 h 369"/>
                <a:gd name="T14" fmla="*/ 567 w 567"/>
                <a:gd name="T15" fmla="*/ 368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7" h="369">
                  <a:moveTo>
                    <a:pt x="567" y="368"/>
                  </a:moveTo>
                  <a:cubicBezTo>
                    <a:pt x="519" y="41"/>
                    <a:pt x="519" y="41"/>
                    <a:pt x="519" y="41"/>
                  </a:cubicBezTo>
                  <a:cubicBezTo>
                    <a:pt x="519" y="18"/>
                    <a:pt x="501" y="0"/>
                    <a:pt x="479" y="0"/>
                  </a:cubicBezTo>
                  <a:cubicBezTo>
                    <a:pt x="87" y="0"/>
                    <a:pt x="87" y="0"/>
                    <a:pt x="87" y="0"/>
                  </a:cubicBezTo>
                  <a:cubicBezTo>
                    <a:pt x="65" y="0"/>
                    <a:pt x="47" y="18"/>
                    <a:pt x="47" y="40"/>
                  </a:cubicBezTo>
                  <a:cubicBezTo>
                    <a:pt x="0" y="369"/>
                    <a:pt x="0" y="369"/>
                    <a:pt x="0" y="369"/>
                  </a:cubicBezTo>
                  <a:cubicBezTo>
                    <a:pt x="5" y="368"/>
                    <a:pt x="11" y="368"/>
                    <a:pt x="17" y="368"/>
                  </a:cubicBezTo>
                  <a:lnTo>
                    <a:pt x="567"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lnSpc>
                  <a:spcPct val="130000"/>
                </a:lnSpc>
              </a:pPr>
              <a:endParaRPr lang="en-US" spc="-200" baseline="-25000">
                <a:solidFill>
                  <a:srgbClr val="676767"/>
                </a:solidFill>
                <a:latin typeface="+mn-lt"/>
                <a:ea typeface="+mn-ea"/>
              </a:endParaRPr>
            </a:p>
          </p:txBody>
        </p:sp>
        <p:sp>
          <p:nvSpPr>
            <p:cNvPr id="63" name="Freeform 20"/>
            <p:cNvSpPr>
              <a:spLocks/>
            </p:cNvSpPr>
            <p:nvPr/>
          </p:nvSpPr>
          <p:spPr bwMode="auto">
            <a:xfrm>
              <a:off x="7470499" y="3372187"/>
              <a:ext cx="253534" cy="164684"/>
            </a:xfrm>
            <a:custGeom>
              <a:avLst/>
              <a:gdLst>
                <a:gd name="T0" fmla="*/ 0 w 569"/>
                <a:gd name="T1" fmla="*/ 1 h 369"/>
                <a:gd name="T2" fmla="*/ 48 w 569"/>
                <a:gd name="T3" fmla="*/ 328 h 369"/>
                <a:gd name="T4" fmla="*/ 88 w 569"/>
                <a:gd name="T5" fmla="*/ 369 h 369"/>
                <a:gd name="T6" fmla="*/ 480 w 569"/>
                <a:gd name="T7" fmla="*/ 369 h 369"/>
                <a:gd name="T8" fmla="*/ 520 w 569"/>
                <a:gd name="T9" fmla="*/ 329 h 369"/>
                <a:gd name="T10" fmla="*/ 569 w 569"/>
                <a:gd name="T11" fmla="*/ 0 h 369"/>
                <a:gd name="T12" fmla="*/ 550 w 569"/>
                <a:gd name="T13" fmla="*/ 1 h 369"/>
                <a:gd name="T14" fmla="*/ 0 w 569"/>
                <a:gd name="T15" fmla="*/ 1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 h="369">
                  <a:moveTo>
                    <a:pt x="0" y="1"/>
                  </a:moveTo>
                  <a:cubicBezTo>
                    <a:pt x="48" y="328"/>
                    <a:pt x="48" y="328"/>
                    <a:pt x="48" y="328"/>
                  </a:cubicBezTo>
                  <a:cubicBezTo>
                    <a:pt x="48" y="351"/>
                    <a:pt x="66" y="369"/>
                    <a:pt x="88" y="369"/>
                  </a:cubicBezTo>
                  <a:cubicBezTo>
                    <a:pt x="480" y="369"/>
                    <a:pt x="480" y="369"/>
                    <a:pt x="480" y="369"/>
                  </a:cubicBezTo>
                  <a:cubicBezTo>
                    <a:pt x="502" y="369"/>
                    <a:pt x="520" y="351"/>
                    <a:pt x="520" y="329"/>
                  </a:cubicBezTo>
                  <a:cubicBezTo>
                    <a:pt x="569" y="0"/>
                    <a:pt x="569" y="0"/>
                    <a:pt x="569" y="0"/>
                  </a:cubicBezTo>
                  <a:cubicBezTo>
                    <a:pt x="563" y="1"/>
                    <a:pt x="557" y="1"/>
                    <a:pt x="550" y="1"/>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lnSpc>
                  <a:spcPct val="130000"/>
                </a:lnSpc>
              </a:pPr>
              <a:endParaRPr lang="en-US" spc="-200" baseline="-25000">
                <a:solidFill>
                  <a:srgbClr val="676767"/>
                </a:solidFill>
                <a:latin typeface="+mn-lt"/>
                <a:ea typeface="+mn-ea"/>
              </a:endParaRPr>
            </a:p>
          </p:txBody>
        </p:sp>
        <p:sp>
          <p:nvSpPr>
            <p:cNvPr id="64" name="Freeform 21"/>
            <p:cNvSpPr>
              <a:spLocks noEditPoints="1"/>
            </p:cNvSpPr>
            <p:nvPr/>
          </p:nvSpPr>
          <p:spPr bwMode="auto">
            <a:xfrm>
              <a:off x="7403532" y="2944725"/>
              <a:ext cx="381245" cy="419162"/>
            </a:xfrm>
            <a:custGeom>
              <a:avLst/>
              <a:gdLst>
                <a:gd name="T0" fmla="*/ 811 w 855"/>
                <a:gd name="T1" fmla="*/ 70 h 940"/>
                <a:gd name="T2" fmla="*/ 720 w 855"/>
                <a:gd name="T3" fmla="*/ 0 h 940"/>
                <a:gd name="T4" fmla="*/ 148 w 855"/>
                <a:gd name="T5" fmla="*/ 2 h 940"/>
                <a:gd name="T6" fmla="*/ 104 w 855"/>
                <a:gd name="T7" fmla="*/ 153 h 940"/>
                <a:gd name="T8" fmla="*/ 148 w 855"/>
                <a:gd name="T9" fmla="*/ 2 h 940"/>
                <a:gd name="T10" fmla="*/ 53 w 855"/>
                <a:gd name="T11" fmla="*/ 847 h 940"/>
                <a:gd name="T12" fmla="*/ 144 w 855"/>
                <a:gd name="T13" fmla="*/ 940 h 940"/>
                <a:gd name="T14" fmla="*/ 129 w 855"/>
                <a:gd name="T15" fmla="*/ 824 h 940"/>
                <a:gd name="T16" fmla="*/ 129 w 855"/>
                <a:gd name="T17" fmla="*/ 821 h 940"/>
                <a:gd name="T18" fmla="*/ 129 w 855"/>
                <a:gd name="T19" fmla="*/ 824 h 940"/>
                <a:gd name="T20" fmla="*/ 700 w 855"/>
                <a:gd name="T21" fmla="*/ 940 h 940"/>
                <a:gd name="T22" fmla="*/ 722 w 855"/>
                <a:gd name="T23" fmla="*/ 938 h 940"/>
                <a:gd name="T24" fmla="*/ 855 w 855"/>
                <a:gd name="T25" fmla="*/ 472 h 940"/>
                <a:gd name="T26" fmla="*/ 816 w 855"/>
                <a:gd name="T27" fmla="*/ 94 h 940"/>
                <a:gd name="T28" fmla="*/ 120 w 855"/>
                <a:gd name="T29" fmla="*/ 775 h 940"/>
                <a:gd name="T30" fmla="*/ 127 w 855"/>
                <a:gd name="T31" fmla="*/ 800 h 940"/>
                <a:gd name="T32" fmla="*/ 738 w 855"/>
                <a:gd name="T33" fmla="*/ 120 h 940"/>
                <a:gd name="T34" fmla="*/ 739 w 855"/>
                <a:gd name="T35" fmla="*/ 121 h 940"/>
                <a:gd name="T36" fmla="*/ 131 w 855"/>
                <a:gd name="T37" fmla="*/ 121 h 940"/>
                <a:gd name="T38" fmla="*/ 161 w 855"/>
                <a:gd name="T39" fmla="*/ 104 h 940"/>
                <a:gd name="T40" fmla="*/ 166 w 855"/>
                <a:gd name="T41" fmla="*/ 120 h 940"/>
                <a:gd name="T42" fmla="*/ 736 w 855"/>
                <a:gd name="T43" fmla="*/ 154 h 940"/>
                <a:gd name="T44" fmla="*/ 702 w 855"/>
                <a:gd name="T45" fmla="*/ 808 h 940"/>
                <a:gd name="T46" fmla="*/ 132 w 855"/>
                <a:gd name="T47" fmla="*/ 774 h 940"/>
                <a:gd name="T48" fmla="*/ 739 w 855"/>
                <a:gd name="T49" fmla="*/ 824 h 940"/>
                <a:gd name="T50" fmla="*/ 743 w 855"/>
                <a:gd name="T51" fmla="*/ 801 h 940"/>
                <a:gd name="T52" fmla="*/ 739 w 855"/>
                <a:gd name="T53" fmla="*/ 824 h 940"/>
                <a:gd name="T54" fmla="*/ 739 w 855"/>
                <a:gd name="T55" fmla="*/ 824 h 940"/>
                <a:gd name="T56" fmla="*/ 744 w 855"/>
                <a:gd name="T57" fmla="*/ 800 h 940"/>
                <a:gd name="T58" fmla="*/ 745 w 855"/>
                <a:gd name="T59" fmla="*/ 798 h 940"/>
                <a:gd name="T60" fmla="*/ 740 w 855"/>
                <a:gd name="T61" fmla="*/ 123 h 940"/>
                <a:gd name="T62" fmla="*/ 739 w 855"/>
                <a:gd name="T63" fmla="*/ 122 h 940"/>
                <a:gd name="T64" fmla="*/ 131 w 855"/>
                <a:gd name="T65" fmla="*/ 123 h 940"/>
                <a:gd name="T66" fmla="*/ 131 w 855"/>
                <a:gd name="T67" fmla="*/ 122 h 940"/>
                <a:gd name="T68" fmla="*/ 127 w 855"/>
                <a:gd name="T69" fmla="*/ 801 h 940"/>
                <a:gd name="T70" fmla="*/ 127 w 855"/>
                <a:gd name="T71" fmla="*/ 802 h 940"/>
                <a:gd name="T72" fmla="*/ 764 w 855"/>
                <a:gd name="T73" fmla="*/ 775 h 940"/>
                <a:gd name="T74" fmla="*/ 761 w 855"/>
                <a:gd name="T75" fmla="*/ 793 h 940"/>
                <a:gd name="T76" fmla="*/ 761 w 855"/>
                <a:gd name="T77" fmla="*/ 793 h 940"/>
                <a:gd name="T78" fmla="*/ 763 w 855"/>
                <a:gd name="T79" fmla="*/ 78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5" h="940">
                  <a:moveTo>
                    <a:pt x="816" y="94"/>
                  </a:moveTo>
                  <a:cubicBezTo>
                    <a:pt x="811" y="70"/>
                    <a:pt x="811" y="70"/>
                    <a:pt x="811" y="70"/>
                  </a:cubicBezTo>
                  <a:cubicBezTo>
                    <a:pt x="803" y="32"/>
                    <a:pt x="763" y="0"/>
                    <a:pt x="724" y="0"/>
                  </a:cubicBezTo>
                  <a:cubicBezTo>
                    <a:pt x="720" y="0"/>
                    <a:pt x="720" y="0"/>
                    <a:pt x="720" y="0"/>
                  </a:cubicBezTo>
                  <a:cubicBezTo>
                    <a:pt x="168" y="0"/>
                    <a:pt x="168" y="0"/>
                    <a:pt x="168" y="0"/>
                  </a:cubicBezTo>
                  <a:cubicBezTo>
                    <a:pt x="161" y="0"/>
                    <a:pt x="154" y="1"/>
                    <a:pt x="148" y="2"/>
                  </a:cubicBezTo>
                  <a:cubicBezTo>
                    <a:pt x="133" y="101"/>
                    <a:pt x="133" y="101"/>
                    <a:pt x="133" y="101"/>
                  </a:cubicBezTo>
                  <a:cubicBezTo>
                    <a:pt x="116" y="112"/>
                    <a:pt x="104" y="131"/>
                    <a:pt x="104" y="153"/>
                  </a:cubicBezTo>
                  <a:cubicBezTo>
                    <a:pt x="104" y="131"/>
                    <a:pt x="116" y="112"/>
                    <a:pt x="133" y="101"/>
                  </a:cubicBezTo>
                  <a:cubicBezTo>
                    <a:pt x="148" y="2"/>
                    <a:pt x="148" y="2"/>
                    <a:pt x="148" y="2"/>
                  </a:cubicBezTo>
                  <a:cubicBezTo>
                    <a:pt x="103" y="11"/>
                    <a:pt x="62" y="48"/>
                    <a:pt x="53" y="93"/>
                  </a:cubicBezTo>
                  <a:cubicBezTo>
                    <a:pt x="0" y="343"/>
                    <a:pt x="0" y="597"/>
                    <a:pt x="53" y="847"/>
                  </a:cubicBezTo>
                  <a:cubicBezTo>
                    <a:pt x="58" y="870"/>
                    <a:pt x="58" y="870"/>
                    <a:pt x="58" y="870"/>
                  </a:cubicBezTo>
                  <a:cubicBezTo>
                    <a:pt x="66" y="908"/>
                    <a:pt x="106" y="940"/>
                    <a:pt x="144" y="940"/>
                  </a:cubicBezTo>
                  <a:cubicBezTo>
                    <a:pt x="147" y="940"/>
                    <a:pt x="147" y="940"/>
                    <a:pt x="147" y="940"/>
                  </a:cubicBezTo>
                  <a:cubicBezTo>
                    <a:pt x="129" y="824"/>
                    <a:pt x="129" y="824"/>
                    <a:pt x="129" y="824"/>
                  </a:cubicBezTo>
                  <a:cubicBezTo>
                    <a:pt x="129" y="824"/>
                    <a:pt x="129" y="824"/>
                    <a:pt x="129" y="824"/>
                  </a:cubicBezTo>
                  <a:cubicBezTo>
                    <a:pt x="129" y="821"/>
                    <a:pt x="129" y="821"/>
                    <a:pt x="129" y="821"/>
                  </a:cubicBezTo>
                  <a:cubicBezTo>
                    <a:pt x="129" y="824"/>
                    <a:pt x="129" y="824"/>
                    <a:pt x="129" y="824"/>
                  </a:cubicBezTo>
                  <a:cubicBezTo>
                    <a:pt x="129" y="824"/>
                    <a:pt x="129" y="824"/>
                    <a:pt x="129" y="824"/>
                  </a:cubicBezTo>
                  <a:cubicBezTo>
                    <a:pt x="147" y="940"/>
                    <a:pt x="147" y="940"/>
                    <a:pt x="147" y="940"/>
                  </a:cubicBezTo>
                  <a:cubicBezTo>
                    <a:pt x="700" y="940"/>
                    <a:pt x="700" y="940"/>
                    <a:pt x="700" y="940"/>
                  </a:cubicBezTo>
                  <a:cubicBezTo>
                    <a:pt x="708" y="940"/>
                    <a:pt x="715" y="939"/>
                    <a:pt x="722" y="938"/>
                  </a:cubicBezTo>
                  <a:cubicBezTo>
                    <a:pt x="722" y="938"/>
                    <a:pt x="722" y="938"/>
                    <a:pt x="722" y="938"/>
                  </a:cubicBezTo>
                  <a:cubicBezTo>
                    <a:pt x="767" y="928"/>
                    <a:pt x="806" y="890"/>
                    <a:pt x="816" y="846"/>
                  </a:cubicBezTo>
                  <a:cubicBezTo>
                    <a:pt x="842" y="722"/>
                    <a:pt x="855" y="600"/>
                    <a:pt x="855" y="472"/>
                  </a:cubicBezTo>
                  <a:cubicBezTo>
                    <a:pt x="855" y="428"/>
                    <a:pt x="853" y="380"/>
                    <a:pt x="850" y="332"/>
                  </a:cubicBezTo>
                  <a:cubicBezTo>
                    <a:pt x="844" y="252"/>
                    <a:pt x="832" y="173"/>
                    <a:pt x="816" y="94"/>
                  </a:cubicBezTo>
                  <a:close/>
                  <a:moveTo>
                    <a:pt x="127" y="800"/>
                  </a:moveTo>
                  <a:cubicBezTo>
                    <a:pt x="122" y="793"/>
                    <a:pt x="120" y="784"/>
                    <a:pt x="120" y="775"/>
                  </a:cubicBezTo>
                  <a:cubicBezTo>
                    <a:pt x="120" y="783"/>
                    <a:pt x="122" y="791"/>
                    <a:pt x="126" y="798"/>
                  </a:cubicBezTo>
                  <a:lnTo>
                    <a:pt x="127" y="800"/>
                  </a:lnTo>
                  <a:close/>
                  <a:moveTo>
                    <a:pt x="739" y="121"/>
                  </a:moveTo>
                  <a:cubicBezTo>
                    <a:pt x="739" y="120"/>
                    <a:pt x="738" y="120"/>
                    <a:pt x="738" y="120"/>
                  </a:cubicBezTo>
                  <a:cubicBezTo>
                    <a:pt x="736" y="104"/>
                    <a:pt x="736" y="104"/>
                    <a:pt x="736" y="104"/>
                  </a:cubicBezTo>
                  <a:lnTo>
                    <a:pt x="739" y="121"/>
                  </a:lnTo>
                  <a:close/>
                  <a:moveTo>
                    <a:pt x="161" y="104"/>
                  </a:moveTo>
                  <a:cubicBezTo>
                    <a:pt x="149" y="106"/>
                    <a:pt x="139" y="112"/>
                    <a:pt x="131" y="121"/>
                  </a:cubicBezTo>
                  <a:cubicBezTo>
                    <a:pt x="131" y="120"/>
                    <a:pt x="131" y="120"/>
                    <a:pt x="131" y="120"/>
                  </a:cubicBezTo>
                  <a:cubicBezTo>
                    <a:pt x="139" y="112"/>
                    <a:pt x="149" y="106"/>
                    <a:pt x="161" y="104"/>
                  </a:cubicBezTo>
                  <a:close/>
                  <a:moveTo>
                    <a:pt x="132" y="154"/>
                  </a:moveTo>
                  <a:cubicBezTo>
                    <a:pt x="132" y="135"/>
                    <a:pt x="147" y="120"/>
                    <a:pt x="166" y="120"/>
                  </a:cubicBezTo>
                  <a:cubicBezTo>
                    <a:pt x="702" y="120"/>
                    <a:pt x="702" y="120"/>
                    <a:pt x="702" y="120"/>
                  </a:cubicBezTo>
                  <a:cubicBezTo>
                    <a:pt x="721" y="120"/>
                    <a:pt x="736" y="135"/>
                    <a:pt x="736" y="154"/>
                  </a:cubicBezTo>
                  <a:cubicBezTo>
                    <a:pt x="736" y="774"/>
                    <a:pt x="736" y="774"/>
                    <a:pt x="736" y="774"/>
                  </a:cubicBezTo>
                  <a:cubicBezTo>
                    <a:pt x="736" y="793"/>
                    <a:pt x="721" y="808"/>
                    <a:pt x="702" y="808"/>
                  </a:cubicBezTo>
                  <a:cubicBezTo>
                    <a:pt x="166" y="808"/>
                    <a:pt x="166" y="808"/>
                    <a:pt x="166" y="808"/>
                  </a:cubicBezTo>
                  <a:cubicBezTo>
                    <a:pt x="147" y="808"/>
                    <a:pt x="132" y="793"/>
                    <a:pt x="132" y="774"/>
                  </a:cubicBezTo>
                  <a:lnTo>
                    <a:pt x="132" y="154"/>
                  </a:lnTo>
                  <a:close/>
                  <a:moveTo>
                    <a:pt x="739" y="824"/>
                  </a:moveTo>
                  <a:cubicBezTo>
                    <a:pt x="742" y="803"/>
                    <a:pt x="742" y="803"/>
                    <a:pt x="742" y="803"/>
                  </a:cubicBezTo>
                  <a:cubicBezTo>
                    <a:pt x="743" y="802"/>
                    <a:pt x="743" y="802"/>
                    <a:pt x="743" y="801"/>
                  </a:cubicBezTo>
                  <a:cubicBezTo>
                    <a:pt x="740" y="824"/>
                    <a:pt x="740" y="824"/>
                    <a:pt x="740" y="824"/>
                  </a:cubicBezTo>
                  <a:cubicBezTo>
                    <a:pt x="739" y="824"/>
                    <a:pt x="739" y="824"/>
                    <a:pt x="739" y="824"/>
                  </a:cubicBezTo>
                  <a:cubicBezTo>
                    <a:pt x="739" y="824"/>
                    <a:pt x="739" y="824"/>
                    <a:pt x="739" y="824"/>
                  </a:cubicBezTo>
                  <a:cubicBezTo>
                    <a:pt x="739" y="824"/>
                    <a:pt x="739" y="824"/>
                    <a:pt x="739" y="824"/>
                  </a:cubicBezTo>
                  <a:close/>
                  <a:moveTo>
                    <a:pt x="745" y="798"/>
                  </a:moveTo>
                  <a:cubicBezTo>
                    <a:pt x="744" y="799"/>
                    <a:pt x="744" y="799"/>
                    <a:pt x="744" y="800"/>
                  </a:cubicBezTo>
                  <a:cubicBezTo>
                    <a:pt x="752" y="750"/>
                    <a:pt x="752" y="750"/>
                    <a:pt x="752" y="750"/>
                  </a:cubicBezTo>
                  <a:lnTo>
                    <a:pt x="745" y="798"/>
                  </a:lnTo>
                  <a:close/>
                  <a:moveTo>
                    <a:pt x="739" y="122"/>
                  </a:moveTo>
                  <a:cubicBezTo>
                    <a:pt x="739" y="122"/>
                    <a:pt x="740" y="123"/>
                    <a:pt x="740" y="123"/>
                  </a:cubicBezTo>
                  <a:cubicBezTo>
                    <a:pt x="752" y="205"/>
                    <a:pt x="752" y="205"/>
                    <a:pt x="752" y="205"/>
                  </a:cubicBezTo>
                  <a:lnTo>
                    <a:pt x="739" y="122"/>
                  </a:lnTo>
                  <a:close/>
                  <a:moveTo>
                    <a:pt x="131" y="122"/>
                  </a:moveTo>
                  <a:cubicBezTo>
                    <a:pt x="131" y="123"/>
                    <a:pt x="131" y="123"/>
                    <a:pt x="131" y="123"/>
                  </a:cubicBezTo>
                  <a:cubicBezTo>
                    <a:pt x="124" y="131"/>
                    <a:pt x="120" y="142"/>
                    <a:pt x="120" y="153"/>
                  </a:cubicBezTo>
                  <a:cubicBezTo>
                    <a:pt x="120" y="141"/>
                    <a:pt x="124" y="130"/>
                    <a:pt x="131" y="122"/>
                  </a:cubicBezTo>
                  <a:close/>
                  <a:moveTo>
                    <a:pt x="127" y="802"/>
                  </a:moveTo>
                  <a:cubicBezTo>
                    <a:pt x="127" y="801"/>
                    <a:pt x="127" y="801"/>
                    <a:pt x="127" y="801"/>
                  </a:cubicBezTo>
                  <a:cubicBezTo>
                    <a:pt x="135" y="814"/>
                    <a:pt x="149" y="824"/>
                    <a:pt x="166" y="824"/>
                  </a:cubicBezTo>
                  <a:cubicBezTo>
                    <a:pt x="150" y="824"/>
                    <a:pt x="135" y="815"/>
                    <a:pt x="127" y="802"/>
                  </a:cubicBezTo>
                  <a:close/>
                  <a:moveTo>
                    <a:pt x="764" y="782"/>
                  </a:moveTo>
                  <a:cubicBezTo>
                    <a:pt x="764" y="779"/>
                    <a:pt x="764" y="777"/>
                    <a:pt x="764" y="775"/>
                  </a:cubicBezTo>
                  <a:cubicBezTo>
                    <a:pt x="764" y="777"/>
                    <a:pt x="764" y="779"/>
                    <a:pt x="764" y="782"/>
                  </a:cubicBezTo>
                  <a:close/>
                  <a:moveTo>
                    <a:pt x="761" y="793"/>
                  </a:moveTo>
                  <a:cubicBezTo>
                    <a:pt x="761" y="793"/>
                    <a:pt x="761" y="793"/>
                    <a:pt x="761" y="793"/>
                  </a:cubicBezTo>
                  <a:cubicBezTo>
                    <a:pt x="761" y="793"/>
                    <a:pt x="761" y="793"/>
                    <a:pt x="761" y="793"/>
                  </a:cubicBezTo>
                  <a:close/>
                  <a:moveTo>
                    <a:pt x="763" y="788"/>
                  </a:moveTo>
                  <a:cubicBezTo>
                    <a:pt x="763" y="786"/>
                    <a:pt x="763" y="784"/>
                    <a:pt x="763" y="783"/>
                  </a:cubicBezTo>
                  <a:cubicBezTo>
                    <a:pt x="763" y="784"/>
                    <a:pt x="763" y="786"/>
                    <a:pt x="763" y="7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lnSpc>
                  <a:spcPct val="130000"/>
                </a:lnSpc>
              </a:pPr>
              <a:endParaRPr lang="en-US" spc="-200" baseline="-25000">
                <a:solidFill>
                  <a:srgbClr val="676767"/>
                </a:solidFill>
                <a:latin typeface="+mn-lt"/>
                <a:ea typeface="+mn-ea"/>
              </a:endParaRPr>
            </a:p>
          </p:txBody>
        </p:sp>
      </p:grpSp>
      <p:sp>
        <p:nvSpPr>
          <p:cNvPr id="47" name="Freeform 13"/>
          <p:cNvSpPr>
            <a:spLocks noEditPoints="1"/>
          </p:cNvSpPr>
          <p:nvPr/>
        </p:nvSpPr>
        <p:spPr bwMode="auto">
          <a:xfrm>
            <a:off x="1848596" y="1443754"/>
            <a:ext cx="290283" cy="196613"/>
          </a:xfrm>
          <a:custGeom>
            <a:avLst/>
            <a:gdLst>
              <a:gd name="T0" fmla="*/ 1208 w 1248"/>
              <a:gd name="T1" fmla="*/ 0 h 840"/>
              <a:gd name="T2" fmla="*/ 40 w 1248"/>
              <a:gd name="T3" fmla="*/ 0 h 840"/>
              <a:gd name="T4" fmla="*/ 0 w 1248"/>
              <a:gd name="T5" fmla="*/ 40 h 840"/>
              <a:gd name="T6" fmla="*/ 0 w 1248"/>
              <a:gd name="T7" fmla="*/ 800 h 840"/>
              <a:gd name="T8" fmla="*/ 40 w 1248"/>
              <a:gd name="T9" fmla="*/ 840 h 840"/>
              <a:gd name="T10" fmla="*/ 1208 w 1248"/>
              <a:gd name="T11" fmla="*/ 840 h 840"/>
              <a:gd name="T12" fmla="*/ 1248 w 1248"/>
              <a:gd name="T13" fmla="*/ 800 h 840"/>
              <a:gd name="T14" fmla="*/ 1248 w 1248"/>
              <a:gd name="T15" fmla="*/ 40 h 840"/>
              <a:gd name="T16" fmla="*/ 1208 w 1248"/>
              <a:gd name="T17" fmla="*/ 0 h 840"/>
              <a:gd name="T18" fmla="*/ 428 w 1248"/>
              <a:gd name="T19" fmla="*/ 68 h 840"/>
              <a:gd name="T20" fmla="*/ 860 w 1248"/>
              <a:gd name="T21" fmla="*/ 68 h 840"/>
              <a:gd name="T22" fmla="*/ 860 w 1248"/>
              <a:gd name="T23" fmla="*/ 120 h 840"/>
              <a:gd name="T24" fmla="*/ 428 w 1248"/>
              <a:gd name="T25" fmla="*/ 120 h 840"/>
              <a:gd name="T26" fmla="*/ 428 w 1248"/>
              <a:gd name="T27" fmla="*/ 68 h 840"/>
              <a:gd name="T28" fmla="*/ 346 w 1248"/>
              <a:gd name="T29" fmla="*/ 714 h 840"/>
              <a:gd name="T30" fmla="*/ 168 w 1248"/>
              <a:gd name="T31" fmla="*/ 694 h 840"/>
              <a:gd name="T32" fmla="*/ 176 w 1248"/>
              <a:gd name="T33" fmla="*/ 581 h 840"/>
              <a:gd name="T34" fmla="*/ 257 w 1248"/>
              <a:gd name="T35" fmla="*/ 489 h 840"/>
              <a:gd name="T36" fmla="*/ 297 w 1248"/>
              <a:gd name="T37" fmla="*/ 470 h 840"/>
              <a:gd name="T38" fmla="*/ 308 w 1248"/>
              <a:gd name="T39" fmla="*/ 461 h 840"/>
              <a:gd name="T40" fmla="*/ 315 w 1248"/>
              <a:gd name="T41" fmla="*/ 454 h 840"/>
              <a:gd name="T42" fmla="*/ 269 w 1248"/>
              <a:gd name="T43" fmla="*/ 364 h 840"/>
              <a:gd name="T44" fmla="*/ 266 w 1248"/>
              <a:gd name="T45" fmla="*/ 292 h 840"/>
              <a:gd name="T46" fmla="*/ 294 w 1248"/>
              <a:gd name="T47" fmla="*/ 262 h 840"/>
              <a:gd name="T48" fmla="*/ 308 w 1248"/>
              <a:gd name="T49" fmla="*/ 261 h 840"/>
              <a:gd name="T50" fmla="*/ 335 w 1248"/>
              <a:gd name="T51" fmla="*/ 259 h 840"/>
              <a:gd name="T52" fmla="*/ 388 w 1248"/>
              <a:gd name="T53" fmla="*/ 258 h 840"/>
              <a:gd name="T54" fmla="*/ 414 w 1248"/>
              <a:gd name="T55" fmla="*/ 276 h 840"/>
              <a:gd name="T56" fmla="*/ 424 w 1248"/>
              <a:gd name="T57" fmla="*/ 290 h 840"/>
              <a:gd name="T58" fmla="*/ 423 w 1248"/>
              <a:gd name="T59" fmla="*/ 358 h 840"/>
              <a:gd name="T60" fmla="*/ 374 w 1248"/>
              <a:gd name="T61" fmla="*/ 456 h 840"/>
              <a:gd name="T62" fmla="*/ 382 w 1248"/>
              <a:gd name="T63" fmla="*/ 463 h 840"/>
              <a:gd name="T64" fmla="*/ 394 w 1248"/>
              <a:gd name="T65" fmla="*/ 472 h 840"/>
              <a:gd name="T66" fmla="*/ 435 w 1248"/>
              <a:gd name="T67" fmla="*/ 489 h 840"/>
              <a:gd name="T68" fmla="*/ 516 w 1248"/>
              <a:gd name="T69" fmla="*/ 581 h 840"/>
              <a:gd name="T70" fmla="*/ 523 w 1248"/>
              <a:gd name="T71" fmla="*/ 694 h 840"/>
              <a:gd name="T72" fmla="*/ 346 w 1248"/>
              <a:gd name="T73" fmla="*/ 714 h 840"/>
              <a:gd name="T74" fmla="*/ 1104 w 1248"/>
              <a:gd name="T75" fmla="*/ 428 h 840"/>
              <a:gd name="T76" fmla="*/ 712 w 1248"/>
              <a:gd name="T77" fmla="*/ 428 h 840"/>
              <a:gd name="T78" fmla="*/ 697 w 1248"/>
              <a:gd name="T79" fmla="*/ 414 h 840"/>
              <a:gd name="T80" fmla="*/ 712 w 1248"/>
              <a:gd name="T81" fmla="*/ 400 h 840"/>
              <a:gd name="T82" fmla="*/ 1104 w 1248"/>
              <a:gd name="T83" fmla="*/ 400 h 840"/>
              <a:gd name="T84" fmla="*/ 1118 w 1248"/>
              <a:gd name="T85" fmla="*/ 414 h 840"/>
              <a:gd name="T86" fmla="*/ 1104 w 1248"/>
              <a:gd name="T87" fmla="*/ 428 h 840"/>
              <a:gd name="T88" fmla="*/ 1101 w 1248"/>
              <a:gd name="T89" fmla="*/ 332 h 840"/>
              <a:gd name="T90" fmla="*/ 714 w 1248"/>
              <a:gd name="T91" fmla="*/ 332 h 840"/>
              <a:gd name="T92" fmla="*/ 697 w 1248"/>
              <a:gd name="T93" fmla="*/ 314 h 840"/>
              <a:gd name="T94" fmla="*/ 714 w 1248"/>
              <a:gd name="T95" fmla="*/ 296 h 840"/>
              <a:gd name="T96" fmla="*/ 1101 w 1248"/>
              <a:gd name="T97" fmla="*/ 296 h 840"/>
              <a:gd name="T98" fmla="*/ 1118 w 1248"/>
              <a:gd name="T99" fmla="*/ 314 h 840"/>
              <a:gd name="T100" fmla="*/ 1101 w 1248"/>
              <a:gd name="T101" fmla="*/ 33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8" h="840">
                <a:moveTo>
                  <a:pt x="1208" y="0"/>
                </a:moveTo>
                <a:cubicBezTo>
                  <a:pt x="40" y="0"/>
                  <a:pt x="40" y="0"/>
                  <a:pt x="40" y="0"/>
                </a:cubicBezTo>
                <a:cubicBezTo>
                  <a:pt x="18" y="0"/>
                  <a:pt x="0" y="18"/>
                  <a:pt x="0" y="40"/>
                </a:cubicBezTo>
                <a:cubicBezTo>
                  <a:pt x="0" y="800"/>
                  <a:pt x="0" y="800"/>
                  <a:pt x="0" y="800"/>
                </a:cubicBezTo>
                <a:cubicBezTo>
                  <a:pt x="0" y="822"/>
                  <a:pt x="18" y="840"/>
                  <a:pt x="40" y="840"/>
                </a:cubicBezTo>
                <a:cubicBezTo>
                  <a:pt x="1208" y="840"/>
                  <a:pt x="1208" y="840"/>
                  <a:pt x="1208" y="840"/>
                </a:cubicBezTo>
                <a:cubicBezTo>
                  <a:pt x="1230" y="840"/>
                  <a:pt x="1248" y="822"/>
                  <a:pt x="1248" y="800"/>
                </a:cubicBezTo>
                <a:cubicBezTo>
                  <a:pt x="1248" y="40"/>
                  <a:pt x="1248" y="40"/>
                  <a:pt x="1248" y="40"/>
                </a:cubicBezTo>
                <a:cubicBezTo>
                  <a:pt x="1248" y="18"/>
                  <a:pt x="1230" y="0"/>
                  <a:pt x="1208" y="0"/>
                </a:cubicBezTo>
                <a:close/>
                <a:moveTo>
                  <a:pt x="428" y="68"/>
                </a:moveTo>
                <a:cubicBezTo>
                  <a:pt x="860" y="68"/>
                  <a:pt x="860" y="68"/>
                  <a:pt x="860" y="68"/>
                </a:cubicBezTo>
                <a:cubicBezTo>
                  <a:pt x="860" y="120"/>
                  <a:pt x="860" y="120"/>
                  <a:pt x="860" y="120"/>
                </a:cubicBezTo>
                <a:cubicBezTo>
                  <a:pt x="428" y="120"/>
                  <a:pt x="428" y="120"/>
                  <a:pt x="428" y="120"/>
                </a:cubicBezTo>
                <a:lnTo>
                  <a:pt x="428" y="68"/>
                </a:lnTo>
                <a:close/>
                <a:moveTo>
                  <a:pt x="346" y="714"/>
                </a:moveTo>
                <a:cubicBezTo>
                  <a:pt x="242" y="714"/>
                  <a:pt x="168" y="694"/>
                  <a:pt x="168" y="694"/>
                </a:cubicBezTo>
                <a:cubicBezTo>
                  <a:pt x="176" y="581"/>
                  <a:pt x="176" y="581"/>
                  <a:pt x="176" y="581"/>
                </a:cubicBezTo>
                <a:cubicBezTo>
                  <a:pt x="179" y="535"/>
                  <a:pt x="214" y="502"/>
                  <a:pt x="257" y="489"/>
                </a:cubicBezTo>
                <a:cubicBezTo>
                  <a:pt x="273" y="485"/>
                  <a:pt x="285" y="480"/>
                  <a:pt x="297" y="470"/>
                </a:cubicBezTo>
                <a:cubicBezTo>
                  <a:pt x="300" y="467"/>
                  <a:pt x="304" y="464"/>
                  <a:pt x="308" y="461"/>
                </a:cubicBezTo>
                <a:cubicBezTo>
                  <a:pt x="311" y="459"/>
                  <a:pt x="313" y="457"/>
                  <a:pt x="315" y="454"/>
                </a:cubicBezTo>
                <a:cubicBezTo>
                  <a:pt x="290" y="439"/>
                  <a:pt x="272" y="405"/>
                  <a:pt x="269" y="364"/>
                </a:cubicBezTo>
                <a:cubicBezTo>
                  <a:pt x="267" y="359"/>
                  <a:pt x="261" y="310"/>
                  <a:pt x="266" y="292"/>
                </a:cubicBezTo>
                <a:cubicBezTo>
                  <a:pt x="271" y="274"/>
                  <a:pt x="285" y="263"/>
                  <a:pt x="294" y="262"/>
                </a:cubicBezTo>
                <a:cubicBezTo>
                  <a:pt x="299" y="261"/>
                  <a:pt x="304" y="261"/>
                  <a:pt x="308" y="261"/>
                </a:cubicBezTo>
                <a:cubicBezTo>
                  <a:pt x="319" y="262"/>
                  <a:pt x="323" y="263"/>
                  <a:pt x="335" y="259"/>
                </a:cubicBezTo>
                <a:cubicBezTo>
                  <a:pt x="347" y="256"/>
                  <a:pt x="370" y="253"/>
                  <a:pt x="388" y="258"/>
                </a:cubicBezTo>
                <a:cubicBezTo>
                  <a:pt x="400" y="261"/>
                  <a:pt x="406" y="273"/>
                  <a:pt x="414" y="276"/>
                </a:cubicBezTo>
                <a:cubicBezTo>
                  <a:pt x="417" y="278"/>
                  <a:pt x="422" y="276"/>
                  <a:pt x="424" y="290"/>
                </a:cubicBezTo>
                <a:cubicBezTo>
                  <a:pt x="426" y="306"/>
                  <a:pt x="425" y="345"/>
                  <a:pt x="423" y="358"/>
                </a:cubicBezTo>
                <a:cubicBezTo>
                  <a:pt x="422" y="402"/>
                  <a:pt x="401" y="440"/>
                  <a:pt x="374" y="456"/>
                </a:cubicBezTo>
                <a:cubicBezTo>
                  <a:pt x="376" y="458"/>
                  <a:pt x="379" y="461"/>
                  <a:pt x="382" y="463"/>
                </a:cubicBezTo>
                <a:cubicBezTo>
                  <a:pt x="386" y="466"/>
                  <a:pt x="391" y="469"/>
                  <a:pt x="394" y="472"/>
                </a:cubicBezTo>
                <a:cubicBezTo>
                  <a:pt x="406" y="481"/>
                  <a:pt x="420" y="486"/>
                  <a:pt x="435" y="489"/>
                </a:cubicBezTo>
                <a:cubicBezTo>
                  <a:pt x="478" y="498"/>
                  <a:pt x="513" y="534"/>
                  <a:pt x="516" y="581"/>
                </a:cubicBezTo>
                <a:cubicBezTo>
                  <a:pt x="523" y="694"/>
                  <a:pt x="523" y="694"/>
                  <a:pt x="523" y="694"/>
                </a:cubicBezTo>
                <a:cubicBezTo>
                  <a:pt x="523" y="694"/>
                  <a:pt x="447" y="714"/>
                  <a:pt x="346" y="714"/>
                </a:cubicBezTo>
                <a:close/>
                <a:moveTo>
                  <a:pt x="1104" y="428"/>
                </a:moveTo>
                <a:cubicBezTo>
                  <a:pt x="712" y="428"/>
                  <a:pt x="712" y="428"/>
                  <a:pt x="712" y="428"/>
                </a:cubicBezTo>
                <a:cubicBezTo>
                  <a:pt x="704" y="428"/>
                  <a:pt x="697" y="422"/>
                  <a:pt x="697" y="414"/>
                </a:cubicBezTo>
                <a:cubicBezTo>
                  <a:pt x="697" y="406"/>
                  <a:pt x="704" y="400"/>
                  <a:pt x="712" y="400"/>
                </a:cubicBezTo>
                <a:cubicBezTo>
                  <a:pt x="1104" y="400"/>
                  <a:pt x="1104" y="400"/>
                  <a:pt x="1104" y="400"/>
                </a:cubicBezTo>
                <a:cubicBezTo>
                  <a:pt x="1112" y="400"/>
                  <a:pt x="1118" y="406"/>
                  <a:pt x="1118" y="414"/>
                </a:cubicBezTo>
                <a:cubicBezTo>
                  <a:pt x="1118" y="422"/>
                  <a:pt x="1112" y="428"/>
                  <a:pt x="1104" y="428"/>
                </a:cubicBezTo>
                <a:close/>
                <a:moveTo>
                  <a:pt x="1101" y="332"/>
                </a:moveTo>
                <a:cubicBezTo>
                  <a:pt x="714" y="332"/>
                  <a:pt x="714" y="332"/>
                  <a:pt x="714" y="332"/>
                </a:cubicBezTo>
                <a:cubicBezTo>
                  <a:pt x="705" y="332"/>
                  <a:pt x="697" y="324"/>
                  <a:pt x="697" y="314"/>
                </a:cubicBezTo>
                <a:cubicBezTo>
                  <a:pt x="697" y="304"/>
                  <a:pt x="705" y="296"/>
                  <a:pt x="714" y="296"/>
                </a:cubicBezTo>
                <a:cubicBezTo>
                  <a:pt x="1101" y="296"/>
                  <a:pt x="1101" y="296"/>
                  <a:pt x="1101" y="296"/>
                </a:cubicBezTo>
                <a:cubicBezTo>
                  <a:pt x="1111" y="296"/>
                  <a:pt x="1118" y="304"/>
                  <a:pt x="1118" y="314"/>
                </a:cubicBezTo>
                <a:cubicBezTo>
                  <a:pt x="1118" y="324"/>
                  <a:pt x="1111" y="332"/>
                  <a:pt x="1101" y="332"/>
                </a:cubicBezTo>
                <a:close/>
              </a:path>
            </a:pathLst>
          </a:custGeom>
          <a:solidFill>
            <a:schemeClr val="accent1"/>
          </a:solidFill>
          <a:ln w="9525">
            <a:noFill/>
            <a:round/>
            <a:headEnd/>
            <a:tailEnd/>
          </a:ln>
          <a:effectLst/>
        </p:spPr>
        <p:txBody>
          <a:bodyPr vert="horz" wrap="square" lIns="121920" tIns="60960" rIns="121920" bIns="60960" numCol="1" anchor="t" anchorCtr="0" compatLnSpc="1">
            <a:prstTxWarp prst="textNoShape">
              <a:avLst/>
            </a:prstTxWarp>
          </a:bodyPr>
          <a:lstStyle/>
          <a:p>
            <a:pPr defTabSz="685828"/>
            <a:endParaRPr lang="en-US">
              <a:solidFill>
                <a:srgbClr val="676767"/>
              </a:solidFill>
              <a:latin typeface="+mn-lt"/>
              <a:ea typeface="+mn-ea"/>
            </a:endParaRPr>
          </a:p>
        </p:txBody>
      </p:sp>
      <p:grpSp>
        <p:nvGrpSpPr>
          <p:cNvPr id="48" name="Group 47"/>
          <p:cNvGrpSpPr/>
          <p:nvPr/>
        </p:nvGrpSpPr>
        <p:grpSpPr>
          <a:xfrm>
            <a:off x="772683" y="2242185"/>
            <a:ext cx="236173" cy="326140"/>
            <a:chOff x="3490334" y="5010874"/>
            <a:chExt cx="287903" cy="395105"/>
          </a:xfrm>
          <a:solidFill>
            <a:schemeClr val="accent1"/>
          </a:solidFill>
          <a:effectLst/>
        </p:grpSpPr>
        <p:sp>
          <p:nvSpPr>
            <p:cNvPr id="57" name="Freeform 14"/>
            <p:cNvSpPr>
              <a:spLocks noEditPoints="1"/>
            </p:cNvSpPr>
            <p:nvPr/>
          </p:nvSpPr>
          <p:spPr bwMode="auto">
            <a:xfrm>
              <a:off x="3490334" y="5038181"/>
              <a:ext cx="287903" cy="258141"/>
            </a:xfrm>
            <a:custGeom>
              <a:avLst/>
              <a:gdLst>
                <a:gd name="T0" fmla="*/ 1085 w 1142"/>
                <a:gd name="T1" fmla="*/ 135 h 1024"/>
                <a:gd name="T2" fmla="*/ 1085 w 1142"/>
                <a:gd name="T3" fmla="*/ 56 h 1024"/>
                <a:gd name="T4" fmla="*/ 1028 w 1142"/>
                <a:gd name="T5" fmla="*/ 0 h 1024"/>
                <a:gd name="T6" fmla="*/ 114 w 1142"/>
                <a:gd name="T7" fmla="*/ 0 h 1024"/>
                <a:gd name="T8" fmla="*/ 57 w 1142"/>
                <a:gd name="T9" fmla="*/ 56 h 1024"/>
                <a:gd name="T10" fmla="*/ 57 w 1142"/>
                <a:gd name="T11" fmla="*/ 134 h 1024"/>
                <a:gd name="T12" fmla="*/ 0 w 1142"/>
                <a:gd name="T13" fmla="*/ 513 h 1024"/>
                <a:gd name="T14" fmla="*/ 57 w 1142"/>
                <a:gd name="T15" fmla="*/ 891 h 1024"/>
                <a:gd name="T16" fmla="*/ 57 w 1142"/>
                <a:gd name="T17" fmla="*/ 970 h 1024"/>
                <a:gd name="T18" fmla="*/ 114 w 1142"/>
                <a:gd name="T19" fmla="*/ 1024 h 1024"/>
                <a:gd name="T20" fmla="*/ 1028 w 1142"/>
                <a:gd name="T21" fmla="*/ 1024 h 1024"/>
                <a:gd name="T22" fmla="*/ 1085 w 1142"/>
                <a:gd name="T23" fmla="*/ 970 h 1024"/>
                <a:gd name="T24" fmla="*/ 1085 w 1142"/>
                <a:gd name="T25" fmla="*/ 892 h 1024"/>
                <a:gd name="T26" fmla="*/ 1142 w 1142"/>
                <a:gd name="T27" fmla="*/ 513 h 1024"/>
                <a:gd name="T28" fmla="*/ 1085 w 1142"/>
                <a:gd name="T29" fmla="*/ 135 h 1024"/>
                <a:gd name="T30" fmla="*/ 253 w 1142"/>
                <a:gd name="T31" fmla="*/ 722 h 1024"/>
                <a:gd name="T32" fmla="*/ 253 w 1142"/>
                <a:gd name="T33" fmla="*/ 298 h 1024"/>
                <a:gd name="T34" fmla="*/ 279 w 1142"/>
                <a:gd name="T35" fmla="*/ 272 h 1024"/>
                <a:gd name="T36" fmla="*/ 871 w 1142"/>
                <a:gd name="T37" fmla="*/ 272 h 1024"/>
                <a:gd name="T38" fmla="*/ 897 w 1142"/>
                <a:gd name="T39" fmla="*/ 298 h 1024"/>
                <a:gd name="T40" fmla="*/ 897 w 1142"/>
                <a:gd name="T41" fmla="*/ 722 h 1024"/>
                <a:gd name="T42" fmla="*/ 871 w 1142"/>
                <a:gd name="T43" fmla="*/ 748 h 1024"/>
                <a:gd name="T44" fmla="*/ 279 w 1142"/>
                <a:gd name="T45" fmla="*/ 748 h 1024"/>
                <a:gd name="T46" fmla="*/ 253 w 1142"/>
                <a:gd name="T47" fmla="*/ 722 h 1024"/>
                <a:gd name="T48" fmla="*/ 89 w 1142"/>
                <a:gd name="T49" fmla="*/ 541 h 1024"/>
                <a:gd name="T50" fmla="*/ 59 w 1142"/>
                <a:gd name="T51" fmla="*/ 511 h 1024"/>
                <a:gd name="T52" fmla="*/ 89 w 1142"/>
                <a:gd name="T53" fmla="*/ 482 h 1024"/>
                <a:gd name="T54" fmla="*/ 119 w 1142"/>
                <a:gd name="T55" fmla="*/ 511 h 1024"/>
                <a:gd name="T56" fmla="*/ 89 w 1142"/>
                <a:gd name="T57" fmla="*/ 541 h 1024"/>
                <a:gd name="T58" fmla="*/ 1057 w 1142"/>
                <a:gd name="T59" fmla="*/ 541 h 1024"/>
                <a:gd name="T60" fmla="*/ 1027 w 1142"/>
                <a:gd name="T61" fmla="*/ 511 h 1024"/>
                <a:gd name="T62" fmla="*/ 1057 w 1142"/>
                <a:gd name="T63" fmla="*/ 482 h 1024"/>
                <a:gd name="T64" fmla="*/ 1087 w 1142"/>
                <a:gd name="T65" fmla="*/ 511 h 1024"/>
                <a:gd name="T66" fmla="*/ 1057 w 1142"/>
                <a:gd name="T67" fmla="*/ 541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2" h="1024">
                  <a:moveTo>
                    <a:pt x="1085" y="135"/>
                  </a:moveTo>
                  <a:cubicBezTo>
                    <a:pt x="1085" y="56"/>
                    <a:pt x="1085" y="56"/>
                    <a:pt x="1085" y="56"/>
                  </a:cubicBezTo>
                  <a:cubicBezTo>
                    <a:pt x="1085" y="26"/>
                    <a:pt x="1058" y="0"/>
                    <a:pt x="1028" y="0"/>
                  </a:cubicBezTo>
                  <a:cubicBezTo>
                    <a:pt x="114" y="0"/>
                    <a:pt x="114" y="0"/>
                    <a:pt x="114" y="0"/>
                  </a:cubicBezTo>
                  <a:cubicBezTo>
                    <a:pt x="84" y="0"/>
                    <a:pt x="57" y="26"/>
                    <a:pt x="57" y="56"/>
                  </a:cubicBezTo>
                  <a:cubicBezTo>
                    <a:pt x="57" y="134"/>
                    <a:pt x="57" y="134"/>
                    <a:pt x="57" y="134"/>
                  </a:cubicBezTo>
                  <a:cubicBezTo>
                    <a:pt x="21" y="239"/>
                    <a:pt x="0" y="370"/>
                    <a:pt x="0" y="513"/>
                  </a:cubicBezTo>
                  <a:cubicBezTo>
                    <a:pt x="0" y="656"/>
                    <a:pt x="21" y="787"/>
                    <a:pt x="57" y="891"/>
                  </a:cubicBezTo>
                  <a:cubicBezTo>
                    <a:pt x="57" y="970"/>
                    <a:pt x="57" y="970"/>
                    <a:pt x="57" y="970"/>
                  </a:cubicBezTo>
                  <a:cubicBezTo>
                    <a:pt x="57" y="1001"/>
                    <a:pt x="84" y="1024"/>
                    <a:pt x="114" y="1024"/>
                  </a:cubicBezTo>
                  <a:cubicBezTo>
                    <a:pt x="1028" y="1024"/>
                    <a:pt x="1028" y="1024"/>
                    <a:pt x="1028" y="1024"/>
                  </a:cubicBezTo>
                  <a:cubicBezTo>
                    <a:pt x="1058" y="1024"/>
                    <a:pt x="1085" y="1001"/>
                    <a:pt x="1085" y="970"/>
                  </a:cubicBezTo>
                  <a:cubicBezTo>
                    <a:pt x="1085" y="892"/>
                    <a:pt x="1085" y="892"/>
                    <a:pt x="1085" y="892"/>
                  </a:cubicBezTo>
                  <a:cubicBezTo>
                    <a:pt x="1121" y="787"/>
                    <a:pt x="1142" y="656"/>
                    <a:pt x="1142" y="513"/>
                  </a:cubicBezTo>
                  <a:cubicBezTo>
                    <a:pt x="1142" y="370"/>
                    <a:pt x="1121" y="239"/>
                    <a:pt x="1085" y="135"/>
                  </a:cubicBezTo>
                  <a:close/>
                  <a:moveTo>
                    <a:pt x="253" y="722"/>
                  </a:moveTo>
                  <a:cubicBezTo>
                    <a:pt x="253" y="298"/>
                    <a:pt x="253" y="298"/>
                    <a:pt x="253" y="298"/>
                  </a:cubicBezTo>
                  <a:cubicBezTo>
                    <a:pt x="253" y="284"/>
                    <a:pt x="265" y="272"/>
                    <a:pt x="279" y="272"/>
                  </a:cubicBezTo>
                  <a:cubicBezTo>
                    <a:pt x="871" y="272"/>
                    <a:pt x="871" y="272"/>
                    <a:pt x="871" y="272"/>
                  </a:cubicBezTo>
                  <a:cubicBezTo>
                    <a:pt x="885" y="272"/>
                    <a:pt x="897" y="284"/>
                    <a:pt x="897" y="298"/>
                  </a:cubicBezTo>
                  <a:cubicBezTo>
                    <a:pt x="897" y="722"/>
                    <a:pt x="897" y="722"/>
                    <a:pt x="897" y="722"/>
                  </a:cubicBezTo>
                  <a:cubicBezTo>
                    <a:pt x="897" y="736"/>
                    <a:pt x="885" y="748"/>
                    <a:pt x="871" y="748"/>
                  </a:cubicBezTo>
                  <a:cubicBezTo>
                    <a:pt x="279" y="748"/>
                    <a:pt x="279" y="748"/>
                    <a:pt x="279" y="748"/>
                  </a:cubicBezTo>
                  <a:cubicBezTo>
                    <a:pt x="265" y="748"/>
                    <a:pt x="253" y="736"/>
                    <a:pt x="253" y="722"/>
                  </a:cubicBezTo>
                  <a:close/>
                  <a:moveTo>
                    <a:pt x="89" y="541"/>
                  </a:moveTo>
                  <a:cubicBezTo>
                    <a:pt x="72" y="541"/>
                    <a:pt x="59" y="528"/>
                    <a:pt x="59" y="511"/>
                  </a:cubicBezTo>
                  <a:cubicBezTo>
                    <a:pt x="59" y="495"/>
                    <a:pt x="72" y="482"/>
                    <a:pt x="89" y="482"/>
                  </a:cubicBezTo>
                  <a:cubicBezTo>
                    <a:pt x="105" y="482"/>
                    <a:pt x="119" y="495"/>
                    <a:pt x="119" y="511"/>
                  </a:cubicBezTo>
                  <a:cubicBezTo>
                    <a:pt x="119" y="528"/>
                    <a:pt x="105" y="541"/>
                    <a:pt x="89" y="541"/>
                  </a:cubicBezTo>
                  <a:close/>
                  <a:moveTo>
                    <a:pt x="1057" y="541"/>
                  </a:moveTo>
                  <a:cubicBezTo>
                    <a:pt x="1040" y="541"/>
                    <a:pt x="1027" y="528"/>
                    <a:pt x="1027" y="511"/>
                  </a:cubicBezTo>
                  <a:cubicBezTo>
                    <a:pt x="1027" y="495"/>
                    <a:pt x="1040" y="482"/>
                    <a:pt x="1057" y="482"/>
                  </a:cubicBezTo>
                  <a:cubicBezTo>
                    <a:pt x="1073" y="482"/>
                    <a:pt x="1087" y="495"/>
                    <a:pt x="1087" y="511"/>
                  </a:cubicBezTo>
                  <a:cubicBezTo>
                    <a:pt x="1087" y="528"/>
                    <a:pt x="1073" y="541"/>
                    <a:pt x="1057"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lnSpc>
                  <a:spcPct val="130000"/>
                </a:lnSpc>
              </a:pPr>
              <a:endParaRPr lang="en-US" spc="-200" baseline="-25000">
                <a:solidFill>
                  <a:srgbClr val="676767"/>
                </a:solidFill>
                <a:latin typeface="+mn-lt"/>
                <a:ea typeface="+mn-ea"/>
              </a:endParaRPr>
            </a:p>
          </p:txBody>
        </p:sp>
        <p:sp>
          <p:nvSpPr>
            <p:cNvPr id="58" name="Rectangle 15"/>
            <p:cNvSpPr>
              <a:spLocks noChangeArrowheads="1"/>
            </p:cNvSpPr>
            <p:nvPr/>
          </p:nvSpPr>
          <p:spPr bwMode="auto">
            <a:xfrm>
              <a:off x="3538016" y="5010874"/>
              <a:ext cx="38294" cy="24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85828">
                <a:lnSpc>
                  <a:spcPct val="130000"/>
                </a:lnSpc>
              </a:pPr>
              <a:endParaRPr lang="en-US" spc="-200" baseline="-25000">
                <a:solidFill>
                  <a:srgbClr val="676767"/>
                </a:solidFill>
                <a:latin typeface="+mn-lt"/>
                <a:ea typeface="+mn-ea"/>
              </a:endParaRPr>
            </a:p>
          </p:txBody>
        </p:sp>
        <p:sp>
          <p:nvSpPr>
            <p:cNvPr id="59" name="Rectangle 16"/>
            <p:cNvSpPr>
              <a:spLocks noChangeArrowheads="1"/>
            </p:cNvSpPr>
            <p:nvPr/>
          </p:nvSpPr>
          <p:spPr bwMode="auto">
            <a:xfrm>
              <a:off x="3595511" y="5010874"/>
              <a:ext cx="39255" cy="24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85828">
                <a:lnSpc>
                  <a:spcPct val="130000"/>
                </a:lnSpc>
              </a:pPr>
              <a:endParaRPr lang="en-US" spc="-200" baseline="-25000">
                <a:solidFill>
                  <a:srgbClr val="676767"/>
                </a:solidFill>
                <a:latin typeface="+mn-lt"/>
                <a:ea typeface="+mn-ea"/>
              </a:endParaRPr>
            </a:p>
          </p:txBody>
        </p:sp>
        <p:sp>
          <p:nvSpPr>
            <p:cNvPr id="60" name="Freeform 17"/>
            <p:cNvSpPr>
              <a:spLocks/>
            </p:cNvSpPr>
            <p:nvPr/>
          </p:nvSpPr>
          <p:spPr bwMode="auto">
            <a:xfrm>
              <a:off x="3615138" y="5300376"/>
              <a:ext cx="39041" cy="105603"/>
            </a:xfrm>
            <a:custGeom>
              <a:avLst/>
              <a:gdLst>
                <a:gd name="T0" fmla="*/ 11 w 155"/>
                <a:gd name="T1" fmla="*/ 354 h 419"/>
                <a:gd name="T2" fmla="*/ 78 w 155"/>
                <a:gd name="T3" fmla="*/ 419 h 419"/>
                <a:gd name="T4" fmla="*/ 145 w 155"/>
                <a:gd name="T5" fmla="*/ 354 h 419"/>
                <a:gd name="T6" fmla="*/ 155 w 155"/>
                <a:gd name="T7" fmla="*/ 0 h 419"/>
                <a:gd name="T8" fmla="*/ 0 w 155"/>
                <a:gd name="T9" fmla="*/ 0 h 419"/>
                <a:gd name="T10" fmla="*/ 11 w 155"/>
                <a:gd name="T11" fmla="*/ 354 h 419"/>
              </a:gdLst>
              <a:ahLst/>
              <a:cxnLst>
                <a:cxn ang="0">
                  <a:pos x="T0" y="T1"/>
                </a:cxn>
                <a:cxn ang="0">
                  <a:pos x="T2" y="T3"/>
                </a:cxn>
                <a:cxn ang="0">
                  <a:pos x="T4" y="T5"/>
                </a:cxn>
                <a:cxn ang="0">
                  <a:pos x="T6" y="T7"/>
                </a:cxn>
                <a:cxn ang="0">
                  <a:pos x="T8" y="T9"/>
                </a:cxn>
                <a:cxn ang="0">
                  <a:pos x="T10" y="T11"/>
                </a:cxn>
              </a:cxnLst>
              <a:rect l="0" t="0" r="r" b="b"/>
              <a:pathLst>
                <a:path w="155" h="419">
                  <a:moveTo>
                    <a:pt x="11" y="354"/>
                  </a:moveTo>
                  <a:cubicBezTo>
                    <a:pt x="12" y="390"/>
                    <a:pt x="41" y="419"/>
                    <a:pt x="78" y="419"/>
                  </a:cubicBezTo>
                  <a:cubicBezTo>
                    <a:pt x="114" y="419"/>
                    <a:pt x="144" y="390"/>
                    <a:pt x="145" y="354"/>
                  </a:cubicBezTo>
                  <a:cubicBezTo>
                    <a:pt x="155" y="0"/>
                    <a:pt x="155" y="0"/>
                    <a:pt x="155" y="0"/>
                  </a:cubicBezTo>
                  <a:cubicBezTo>
                    <a:pt x="0" y="0"/>
                    <a:pt x="0" y="0"/>
                    <a:pt x="0" y="0"/>
                  </a:cubicBezTo>
                  <a:lnTo>
                    <a:pt x="11" y="3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lnSpc>
                  <a:spcPct val="130000"/>
                </a:lnSpc>
              </a:pPr>
              <a:endParaRPr lang="en-US" spc="-200" baseline="-25000">
                <a:solidFill>
                  <a:srgbClr val="676767"/>
                </a:solidFill>
                <a:latin typeface="+mn-lt"/>
                <a:ea typeface="+mn-ea"/>
              </a:endParaRPr>
            </a:p>
          </p:txBody>
        </p:sp>
      </p:grpSp>
      <p:grpSp>
        <p:nvGrpSpPr>
          <p:cNvPr id="49" name="Group 48"/>
          <p:cNvGrpSpPr/>
          <p:nvPr/>
        </p:nvGrpSpPr>
        <p:grpSpPr>
          <a:xfrm>
            <a:off x="2582493" y="1401182"/>
            <a:ext cx="533721" cy="357800"/>
            <a:chOff x="7001589" y="-2823906"/>
            <a:chExt cx="418958" cy="279119"/>
          </a:xfrm>
          <a:solidFill>
            <a:schemeClr val="accent1"/>
          </a:solidFill>
          <a:effectLst/>
        </p:grpSpPr>
        <p:sp>
          <p:nvSpPr>
            <p:cNvPr id="51" name="Freeform 47"/>
            <p:cNvSpPr>
              <a:spLocks noEditPoints="1"/>
            </p:cNvSpPr>
            <p:nvPr/>
          </p:nvSpPr>
          <p:spPr bwMode="auto">
            <a:xfrm>
              <a:off x="7001589" y="-2823906"/>
              <a:ext cx="418958" cy="279119"/>
            </a:xfrm>
            <a:custGeom>
              <a:avLst/>
              <a:gdLst>
                <a:gd name="T0" fmla="*/ 1847 w 1904"/>
                <a:gd name="T1" fmla="*/ 0 h 1268"/>
                <a:gd name="T2" fmla="*/ 57 w 1904"/>
                <a:gd name="T3" fmla="*/ 0 h 1268"/>
                <a:gd name="T4" fmla="*/ 0 w 1904"/>
                <a:gd name="T5" fmla="*/ 54 h 1268"/>
                <a:gd name="T6" fmla="*/ 0 w 1904"/>
                <a:gd name="T7" fmla="*/ 1080 h 1268"/>
                <a:gd name="T8" fmla="*/ 57 w 1904"/>
                <a:gd name="T9" fmla="*/ 1136 h 1268"/>
                <a:gd name="T10" fmla="*/ 860 w 1904"/>
                <a:gd name="T11" fmla="*/ 1136 h 1268"/>
                <a:gd name="T12" fmla="*/ 860 w 1904"/>
                <a:gd name="T13" fmla="*/ 1212 h 1268"/>
                <a:gd name="T14" fmla="*/ 468 w 1904"/>
                <a:gd name="T15" fmla="*/ 1212 h 1268"/>
                <a:gd name="T16" fmla="*/ 412 w 1904"/>
                <a:gd name="T17" fmla="*/ 1268 h 1268"/>
                <a:gd name="T18" fmla="*/ 1492 w 1904"/>
                <a:gd name="T19" fmla="*/ 1268 h 1268"/>
                <a:gd name="T20" fmla="*/ 1434 w 1904"/>
                <a:gd name="T21" fmla="*/ 1212 h 1268"/>
                <a:gd name="T22" fmla="*/ 1040 w 1904"/>
                <a:gd name="T23" fmla="*/ 1212 h 1268"/>
                <a:gd name="T24" fmla="*/ 1040 w 1904"/>
                <a:gd name="T25" fmla="*/ 1136 h 1268"/>
                <a:gd name="T26" fmla="*/ 1041 w 1904"/>
                <a:gd name="T27" fmla="*/ 1136 h 1268"/>
                <a:gd name="T28" fmla="*/ 1847 w 1904"/>
                <a:gd name="T29" fmla="*/ 1136 h 1268"/>
                <a:gd name="T30" fmla="*/ 1904 w 1904"/>
                <a:gd name="T31" fmla="*/ 1080 h 1268"/>
                <a:gd name="T32" fmla="*/ 1904 w 1904"/>
                <a:gd name="T33" fmla="*/ 54 h 1268"/>
                <a:gd name="T34" fmla="*/ 1847 w 1904"/>
                <a:gd name="T35" fmla="*/ 0 h 1268"/>
                <a:gd name="T36" fmla="*/ 92 w 1904"/>
                <a:gd name="T37" fmla="*/ 1026 h 1268"/>
                <a:gd name="T38" fmla="*/ 92 w 1904"/>
                <a:gd name="T39" fmla="*/ 106 h 1268"/>
                <a:gd name="T40" fmla="*/ 106 w 1904"/>
                <a:gd name="T41" fmla="*/ 92 h 1268"/>
                <a:gd name="T42" fmla="*/ 1798 w 1904"/>
                <a:gd name="T43" fmla="*/ 92 h 1268"/>
                <a:gd name="T44" fmla="*/ 1812 w 1904"/>
                <a:gd name="T45" fmla="*/ 106 h 1268"/>
                <a:gd name="T46" fmla="*/ 1812 w 1904"/>
                <a:gd name="T47" fmla="*/ 1026 h 1268"/>
                <a:gd name="T48" fmla="*/ 1798 w 1904"/>
                <a:gd name="T49" fmla="*/ 1040 h 1268"/>
                <a:gd name="T50" fmla="*/ 106 w 1904"/>
                <a:gd name="T51" fmla="*/ 1040 h 1268"/>
                <a:gd name="T52" fmla="*/ 92 w 1904"/>
                <a:gd name="T53" fmla="*/ 1026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04" h="1268">
                  <a:moveTo>
                    <a:pt x="1847" y="0"/>
                  </a:moveTo>
                  <a:cubicBezTo>
                    <a:pt x="57" y="0"/>
                    <a:pt x="57" y="0"/>
                    <a:pt x="57" y="0"/>
                  </a:cubicBezTo>
                  <a:cubicBezTo>
                    <a:pt x="26" y="0"/>
                    <a:pt x="0" y="23"/>
                    <a:pt x="0" y="54"/>
                  </a:cubicBezTo>
                  <a:cubicBezTo>
                    <a:pt x="0" y="1080"/>
                    <a:pt x="0" y="1080"/>
                    <a:pt x="0" y="1080"/>
                  </a:cubicBezTo>
                  <a:cubicBezTo>
                    <a:pt x="0" y="1111"/>
                    <a:pt x="26" y="1136"/>
                    <a:pt x="57" y="1136"/>
                  </a:cubicBezTo>
                  <a:cubicBezTo>
                    <a:pt x="860" y="1136"/>
                    <a:pt x="860" y="1136"/>
                    <a:pt x="860" y="1136"/>
                  </a:cubicBezTo>
                  <a:cubicBezTo>
                    <a:pt x="860" y="1212"/>
                    <a:pt x="860" y="1212"/>
                    <a:pt x="860" y="1212"/>
                  </a:cubicBezTo>
                  <a:cubicBezTo>
                    <a:pt x="468" y="1212"/>
                    <a:pt x="468" y="1212"/>
                    <a:pt x="468" y="1212"/>
                  </a:cubicBezTo>
                  <a:cubicBezTo>
                    <a:pt x="437" y="1212"/>
                    <a:pt x="412" y="1237"/>
                    <a:pt x="412" y="1268"/>
                  </a:cubicBezTo>
                  <a:cubicBezTo>
                    <a:pt x="1492" y="1268"/>
                    <a:pt x="1492" y="1268"/>
                    <a:pt x="1492" y="1268"/>
                  </a:cubicBezTo>
                  <a:cubicBezTo>
                    <a:pt x="1492" y="1237"/>
                    <a:pt x="1465" y="1212"/>
                    <a:pt x="1434" y="1212"/>
                  </a:cubicBezTo>
                  <a:cubicBezTo>
                    <a:pt x="1040" y="1212"/>
                    <a:pt x="1040" y="1212"/>
                    <a:pt x="1040" y="1212"/>
                  </a:cubicBezTo>
                  <a:cubicBezTo>
                    <a:pt x="1040" y="1136"/>
                    <a:pt x="1040" y="1136"/>
                    <a:pt x="1040" y="1136"/>
                  </a:cubicBezTo>
                  <a:cubicBezTo>
                    <a:pt x="1041" y="1136"/>
                    <a:pt x="1041" y="1136"/>
                    <a:pt x="1041" y="1136"/>
                  </a:cubicBezTo>
                  <a:cubicBezTo>
                    <a:pt x="1847" y="1136"/>
                    <a:pt x="1847" y="1136"/>
                    <a:pt x="1847" y="1136"/>
                  </a:cubicBezTo>
                  <a:cubicBezTo>
                    <a:pt x="1878" y="1136"/>
                    <a:pt x="1904" y="1111"/>
                    <a:pt x="1904" y="1080"/>
                  </a:cubicBezTo>
                  <a:cubicBezTo>
                    <a:pt x="1904" y="54"/>
                    <a:pt x="1904" y="54"/>
                    <a:pt x="1904" y="54"/>
                  </a:cubicBezTo>
                  <a:cubicBezTo>
                    <a:pt x="1904" y="23"/>
                    <a:pt x="1878" y="0"/>
                    <a:pt x="1847" y="0"/>
                  </a:cubicBezTo>
                  <a:close/>
                  <a:moveTo>
                    <a:pt x="92" y="1026"/>
                  </a:moveTo>
                  <a:cubicBezTo>
                    <a:pt x="92" y="106"/>
                    <a:pt x="92" y="106"/>
                    <a:pt x="92" y="106"/>
                  </a:cubicBezTo>
                  <a:cubicBezTo>
                    <a:pt x="92" y="98"/>
                    <a:pt x="98" y="92"/>
                    <a:pt x="106" y="92"/>
                  </a:cubicBezTo>
                  <a:cubicBezTo>
                    <a:pt x="1798" y="92"/>
                    <a:pt x="1798" y="92"/>
                    <a:pt x="1798" y="92"/>
                  </a:cubicBezTo>
                  <a:cubicBezTo>
                    <a:pt x="1806" y="92"/>
                    <a:pt x="1812" y="98"/>
                    <a:pt x="1812" y="106"/>
                  </a:cubicBezTo>
                  <a:cubicBezTo>
                    <a:pt x="1812" y="1026"/>
                    <a:pt x="1812" y="1026"/>
                    <a:pt x="1812" y="1026"/>
                  </a:cubicBezTo>
                  <a:cubicBezTo>
                    <a:pt x="1812" y="1034"/>
                    <a:pt x="1806" y="1040"/>
                    <a:pt x="1798" y="1040"/>
                  </a:cubicBezTo>
                  <a:cubicBezTo>
                    <a:pt x="106" y="1040"/>
                    <a:pt x="106" y="1040"/>
                    <a:pt x="106" y="1040"/>
                  </a:cubicBezTo>
                  <a:cubicBezTo>
                    <a:pt x="98" y="1040"/>
                    <a:pt x="92" y="1034"/>
                    <a:pt x="92" y="10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endParaRPr lang="en-US">
                <a:solidFill>
                  <a:srgbClr val="676767"/>
                </a:solidFill>
                <a:latin typeface="+mn-lt"/>
                <a:ea typeface="+mn-ea"/>
              </a:endParaRPr>
            </a:p>
          </p:txBody>
        </p:sp>
        <p:grpSp>
          <p:nvGrpSpPr>
            <p:cNvPr id="52" name="Group 51"/>
            <p:cNvGrpSpPr/>
            <p:nvPr/>
          </p:nvGrpSpPr>
          <p:grpSpPr>
            <a:xfrm>
              <a:off x="7122420" y="-2782716"/>
              <a:ext cx="177595" cy="151867"/>
              <a:chOff x="7122420" y="-2782716"/>
              <a:chExt cx="177595" cy="151867"/>
            </a:xfrm>
            <a:grpFill/>
          </p:grpSpPr>
          <p:sp>
            <p:nvSpPr>
              <p:cNvPr id="53" name="Freeform 50"/>
              <p:cNvSpPr>
                <a:spLocks/>
              </p:cNvSpPr>
              <p:nvPr/>
            </p:nvSpPr>
            <p:spPr bwMode="auto">
              <a:xfrm>
                <a:off x="7122420" y="-2782716"/>
                <a:ext cx="177595" cy="66710"/>
              </a:xfrm>
              <a:custGeom>
                <a:avLst/>
                <a:gdLst>
                  <a:gd name="T0" fmla="*/ 469 w 501"/>
                  <a:gd name="T1" fmla="*/ 171 h 171"/>
                  <a:gd name="T2" fmla="*/ 501 w 501"/>
                  <a:gd name="T3" fmla="*/ 139 h 171"/>
                  <a:gd name="T4" fmla="*/ 0 w 501"/>
                  <a:gd name="T5" fmla="*/ 139 h 171"/>
                  <a:gd name="T6" fmla="*/ 31 w 501"/>
                  <a:gd name="T7" fmla="*/ 171 h 171"/>
                  <a:gd name="T8" fmla="*/ 469 w 501"/>
                  <a:gd name="T9" fmla="*/ 171 h 171"/>
                </a:gdLst>
                <a:ahLst/>
                <a:cxnLst>
                  <a:cxn ang="0">
                    <a:pos x="T0" y="T1"/>
                  </a:cxn>
                  <a:cxn ang="0">
                    <a:pos x="T2" y="T3"/>
                  </a:cxn>
                  <a:cxn ang="0">
                    <a:pos x="T4" y="T5"/>
                  </a:cxn>
                  <a:cxn ang="0">
                    <a:pos x="T6" y="T7"/>
                  </a:cxn>
                  <a:cxn ang="0">
                    <a:pos x="T8" y="T9"/>
                  </a:cxn>
                </a:cxnLst>
                <a:rect l="0" t="0" r="r" b="b"/>
                <a:pathLst>
                  <a:path w="501" h="171">
                    <a:moveTo>
                      <a:pt x="469" y="171"/>
                    </a:moveTo>
                    <a:cubicBezTo>
                      <a:pt x="501" y="139"/>
                      <a:pt x="501" y="139"/>
                      <a:pt x="501" y="139"/>
                    </a:cubicBezTo>
                    <a:cubicBezTo>
                      <a:pt x="362" y="0"/>
                      <a:pt x="138" y="0"/>
                      <a:pt x="0" y="139"/>
                    </a:cubicBezTo>
                    <a:cubicBezTo>
                      <a:pt x="31" y="171"/>
                      <a:pt x="31" y="171"/>
                      <a:pt x="31" y="171"/>
                    </a:cubicBezTo>
                    <a:cubicBezTo>
                      <a:pt x="151" y="51"/>
                      <a:pt x="347" y="49"/>
                      <a:pt x="469"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endParaRPr lang="en-US">
                  <a:solidFill>
                    <a:srgbClr val="676767"/>
                  </a:solidFill>
                  <a:latin typeface="+mn-lt"/>
                  <a:ea typeface="+mn-ea"/>
                </a:endParaRPr>
              </a:p>
            </p:txBody>
          </p:sp>
          <p:sp>
            <p:nvSpPr>
              <p:cNvPr id="54" name="Freeform 51"/>
              <p:cNvSpPr>
                <a:spLocks/>
              </p:cNvSpPr>
              <p:nvPr/>
            </p:nvSpPr>
            <p:spPr bwMode="auto">
              <a:xfrm>
                <a:off x="7146978" y="-2740220"/>
                <a:ext cx="128179" cy="51227"/>
              </a:xfrm>
              <a:custGeom>
                <a:avLst/>
                <a:gdLst>
                  <a:gd name="T0" fmla="*/ 0 w 362"/>
                  <a:gd name="T1" fmla="*/ 99 h 131"/>
                  <a:gd name="T2" fmla="*/ 32 w 362"/>
                  <a:gd name="T3" fmla="*/ 131 h 131"/>
                  <a:gd name="T4" fmla="*/ 331 w 362"/>
                  <a:gd name="T5" fmla="*/ 131 h 131"/>
                  <a:gd name="T6" fmla="*/ 362 w 362"/>
                  <a:gd name="T7" fmla="*/ 99 h 131"/>
                  <a:gd name="T8" fmla="*/ 0 w 362"/>
                  <a:gd name="T9" fmla="*/ 99 h 131"/>
                </a:gdLst>
                <a:ahLst/>
                <a:cxnLst>
                  <a:cxn ang="0">
                    <a:pos x="T0" y="T1"/>
                  </a:cxn>
                  <a:cxn ang="0">
                    <a:pos x="T2" y="T3"/>
                  </a:cxn>
                  <a:cxn ang="0">
                    <a:pos x="T4" y="T5"/>
                  </a:cxn>
                  <a:cxn ang="0">
                    <a:pos x="T6" y="T7"/>
                  </a:cxn>
                  <a:cxn ang="0">
                    <a:pos x="T8" y="T9"/>
                  </a:cxn>
                </a:cxnLst>
                <a:rect l="0" t="0" r="r" b="b"/>
                <a:pathLst>
                  <a:path w="362" h="131">
                    <a:moveTo>
                      <a:pt x="0" y="99"/>
                    </a:moveTo>
                    <a:cubicBezTo>
                      <a:pt x="32" y="131"/>
                      <a:pt x="32" y="131"/>
                      <a:pt x="32" y="131"/>
                    </a:cubicBezTo>
                    <a:cubicBezTo>
                      <a:pt x="115" y="49"/>
                      <a:pt x="248" y="49"/>
                      <a:pt x="331" y="131"/>
                    </a:cubicBezTo>
                    <a:cubicBezTo>
                      <a:pt x="362" y="99"/>
                      <a:pt x="362" y="99"/>
                      <a:pt x="362" y="99"/>
                    </a:cubicBezTo>
                    <a:cubicBezTo>
                      <a:pt x="263" y="1"/>
                      <a:pt x="100" y="0"/>
                      <a:pt x="0"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endParaRPr lang="en-US">
                  <a:solidFill>
                    <a:srgbClr val="676767"/>
                  </a:solidFill>
                  <a:latin typeface="+mn-lt"/>
                  <a:ea typeface="+mn-ea"/>
                </a:endParaRPr>
              </a:p>
            </p:txBody>
          </p:sp>
          <p:sp>
            <p:nvSpPr>
              <p:cNvPr id="55" name="Freeform 52"/>
              <p:cNvSpPr>
                <a:spLocks/>
              </p:cNvSpPr>
              <p:nvPr/>
            </p:nvSpPr>
            <p:spPr bwMode="auto">
              <a:xfrm>
                <a:off x="7170937" y="-2699205"/>
                <a:ext cx="80561" cy="36732"/>
              </a:xfrm>
              <a:custGeom>
                <a:avLst/>
                <a:gdLst>
                  <a:gd name="T0" fmla="*/ 0 w 227"/>
                  <a:gd name="T1" fmla="*/ 62 h 94"/>
                  <a:gd name="T2" fmla="*/ 32 w 227"/>
                  <a:gd name="T3" fmla="*/ 94 h 94"/>
                  <a:gd name="T4" fmla="*/ 195 w 227"/>
                  <a:gd name="T5" fmla="*/ 94 h 94"/>
                  <a:gd name="T6" fmla="*/ 227 w 227"/>
                  <a:gd name="T7" fmla="*/ 62 h 94"/>
                  <a:gd name="T8" fmla="*/ 0 w 227"/>
                  <a:gd name="T9" fmla="*/ 62 h 94"/>
                </a:gdLst>
                <a:ahLst/>
                <a:cxnLst>
                  <a:cxn ang="0">
                    <a:pos x="T0" y="T1"/>
                  </a:cxn>
                  <a:cxn ang="0">
                    <a:pos x="T2" y="T3"/>
                  </a:cxn>
                  <a:cxn ang="0">
                    <a:pos x="T4" y="T5"/>
                  </a:cxn>
                  <a:cxn ang="0">
                    <a:pos x="T6" y="T7"/>
                  </a:cxn>
                  <a:cxn ang="0">
                    <a:pos x="T8" y="T9"/>
                  </a:cxn>
                </a:cxnLst>
                <a:rect l="0" t="0" r="r" b="b"/>
                <a:pathLst>
                  <a:path w="227" h="94">
                    <a:moveTo>
                      <a:pt x="0" y="62"/>
                    </a:moveTo>
                    <a:cubicBezTo>
                      <a:pt x="32" y="94"/>
                      <a:pt x="32" y="94"/>
                      <a:pt x="32" y="94"/>
                    </a:cubicBezTo>
                    <a:cubicBezTo>
                      <a:pt x="77" y="49"/>
                      <a:pt x="149" y="50"/>
                      <a:pt x="195" y="94"/>
                    </a:cubicBezTo>
                    <a:cubicBezTo>
                      <a:pt x="227" y="62"/>
                      <a:pt x="227" y="62"/>
                      <a:pt x="227" y="62"/>
                    </a:cubicBezTo>
                    <a:cubicBezTo>
                      <a:pt x="164" y="1"/>
                      <a:pt x="62" y="0"/>
                      <a:pt x="0"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endParaRPr lang="en-US">
                  <a:solidFill>
                    <a:srgbClr val="676767"/>
                  </a:solidFill>
                  <a:latin typeface="+mn-lt"/>
                  <a:ea typeface="+mn-ea"/>
                </a:endParaRPr>
              </a:p>
            </p:txBody>
          </p:sp>
          <p:sp>
            <p:nvSpPr>
              <p:cNvPr id="56" name="Freeform 53"/>
              <p:cNvSpPr>
                <a:spLocks/>
              </p:cNvSpPr>
              <p:nvPr/>
            </p:nvSpPr>
            <p:spPr bwMode="auto">
              <a:xfrm>
                <a:off x="7194745" y="-2659015"/>
                <a:ext cx="32943" cy="28166"/>
              </a:xfrm>
              <a:custGeom>
                <a:avLst/>
                <a:gdLst>
                  <a:gd name="T0" fmla="*/ 0 w 93"/>
                  <a:gd name="T1" fmla="*/ 26 h 72"/>
                  <a:gd name="T2" fmla="*/ 46 w 93"/>
                  <a:gd name="T3" fmla="*/ 72 h 72"/>
                  <a:gd name="T4" fmla="*/ 93 w 93"/>
                  <a:gd name="T5" fmla="*/ 26 h 72"/>
                  <a:gd name="T6" fmla="*/ 0 w 93"/>
                  <a:gd name="T7" fmla="*/ 26 h 72"/>
                </a:gdLst>
                <a:ahLst/>
                <a:cxnLst>
                  <a:cxn ang="0">
                    <a:pos x="T0" y="T1"/>
                  </a:cxn>
                  <a:cxn ang="0">
                    <a:pos x="T2" y="T3"/>
                  </a:cxn>
                  <a:cxn ang="0">
                    <a:pos x="T4" y="T5"/>
                  </a:cxn>
                  <a:cxn ang="0">
                    <a:pos x="T6" y="T7"/>
                  </a:cxn>
                </a:cxnLst>
                <a:rect l="0" t="0" r="r" b="b"/>
                <a:pathLst>
                  <a:path w="93" h="72">
                    <a:moveTo>
                      <a:pt x="0" y="26"/>
                    </a:moveTo>
                    <a:cubicBezTo>
                      <a:pt x="46" y="72"/>
                      <a:pt x="46" y="72"/>
                      <a:pt x="46" y="72"/>
                    </a:cubicBezTo>
                    <a:cubicBezTo>
                      <a:pt x="93" y="26"/>
                      <a:pt x="93" y="26"/>
                      <a:pt x="93" y="26"/>
                    </a:cubicBezTo>
                    <a:cubicBezTo>
                      <a:pt x="66" y="0"/>
                      <a:pt x="26" y="0"/>
                      <a:pt x="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85828"/>
                <a:endParaRPr lang="en-US">
                  <a:solidFill>
                    <a:srgbClr val="676767"/>
                  </a:solidFill>
                  <a:latin typeface="+mn-lt"/>
                  <a:ea typeface="+mn-ea"/>
                </a:endParaRPr>
              </a:p>
            </p:txBody>
          </p:sp>
        </p:grpSp>
      </p:grpSp>
      <p:sp>
        <p:nvSpPr>
          <p:cNvPr id="67" name="TextBox 66"/>
          <p:cNvSpPr txBox="1"/>
          <p:nvPr/>
        </p:nvSpPr>
        <p:spPr>
          <a:xfrm>
            <a:off x="961225" y="3021880"/>
            <a:ext cx="1834735" cy="338554"/>
          </a:xfrm>
          <a:prstGeom prst="rect">
            <a:avLst/>
          </a:prstGeom>
          <a:noFill/>
        </p:spPr>
        <p:txBody>
          <a:bodyPr wrap="square" rtlCol="0">
            <a:spAutoFit/>
          </a:bodyPr>
          <a:lstStyle/>
          <a:p>
            <a:pPr algn="r"/>
            <a:r>
              <a:rPr lang="en-US" altLang="ja-JP" sz="1600" smtClean="0">
                <a:latin typeface="+mn-lt"/>
                <a:ea typeface="+mn-ea"/>
              </a:rPr>
              <a:t>116</a:t>
            </a:r>
            <a:r>
              <a:rPr lang="ja-JP" altLang="en-US" sz="1600">
                <a:latin typeface="+mn-lt"/>
                <a:ea typeface="+mn-ea"/>
              </a:rPr>
              <a:t>億</a:t>
            </a:r>
            <a:r>
              <a:rPr lang="ja-JP" altLang="en-US" sz="1600" smtClean="0">
                <a:latin typeface="+mn-lt"/>
                <a:ea typeface="+mn-ea"/>
              </a:rPr>
              <a:t>台</a:t>
            </a:r>
            <a:r>
              <a:rPr lang="en-US" altLang="ja-JP" sz="1600" smtClean="0">
                <a:latin typeface="+mn-lt"/>
                <a:ea typeface="+mn-ea"/>
              </a:rPr>
              <a:t>(2020</a:t>
            </a:r>
            <a:r>
              <a:rPr lang="ja-JP" altLang="en-US" sz="1600" smtClean="0">
                <a:latin typeface="+mn-lt"/>
                <a:ea typeface="+mn-ea"/>
              </a:rPr>
              <a:t>年</a:t>
            </a:r>
            <a:r>
              <a:rPr lang="en-US" altLang="ja-JP" sz="1600" smtClean="0">
                <a:latin typeface="+mn-lt"/>
                <a:ea typeface="+mn-ea"/>
              </a:rPr>
              <a:t>)</a:t>
            </a:r>
            <a:endParaRPr lang="en-US" sz="1600" dirty="0">
              <a:latin typeface="+mn-lt"/>
              <a:ea typeface="+mn-ea"/>
            </a:endParaRPr>
          </a:p>
        </p:txBody>
      </p:sp>
      <p:sp>
        <p:nvSpPr>
          <p:cNvPr id="3" name="TextBox 2"/>
          <p:cNvSpPr txBox="1"/>
          <p:nvPr/>
        </p:nvSpPr>
        <p:spPr>
          <a:xfrm>
            <a:off x="3627380" y="2841627"/>
            <a:ext cx="2067172" cy="215444"/>
          </a:xfrm>
          <a:prstGeom prst="rect">
            <a:avLst/>
          </a:prstGeom>
          <a:noFill/>
        </p:spPr>
        <p:txBody>
          <a:bodyPr wrap="square" rtlCol="0">
            <a:spAutoFit/>
          </a:bodyPr>
          <a:lstStyle/>
          <a:p>
            <a:r>
              <a:rPr lang="en-US" altLang="ja-JP" sz="800" dirty="0">
                <a:solidFill>
                  <a:schemeClr val="bg1">
                    <a:lumMod val="50000"/>
                  </a:schemeClr>
                </a:solidFill>
                <a:latin typeface="+mn-lt"/>
                <a:ea typeface="+mn-ea"/>
              </a:rPr>
              <a:t>1</a:t>
            </a:r>
            <a:r>
              <a:rPr lang="ja-JP" altLang="en-US" sz="800" dirty="0">
                <a:solidFill>
                  <a:schemeClr val="bg1">
                    <a:lumMod val="50000"/>
                  </a:schemeClr>
                </a:solidFill>
                <a:latin typeface="+mn-lt"/>
                <a:ea typeface="+mn-ea"/>
              </a:rPr>
              <a:t>エクサバイト＝</a:t>
            </a:r>
            <a:r>
              <a:rPr lang="en-US" altLang="ja-JP" sz="800" dirty="0">
                <a:solidFill>
                  <a:schemeClr val="bg1">
                    <a:lumMod val="50000"/>
                  </a:schemeClr>
                </a:solidFill>
                <a:latin typeface="+mn-lt"/>
                <a:ea typeface="+mn-ea"/>
              </a:rPr>
              <a:t>1,073,741,824</a:t>
            </a:r>
            <a:r>
              <a:rPr lang="ja-JP" altLang="en-US" sz="800" dirty="0">
                <a:solidFill>
                  <a:schemeClr val="bg1">
                    <a:lumMod val="50000"/>
                  </a:schemeClr>
                </a:solidFill>
                <a:latin typeface="+mn-lt"/>
                <a:ea typeface="+mn-ea"/>
              </a:rPr>
              <a:t>ギガバイト</a:t>
            </a:r>
            <a:endParaRPr lang="en-US" sz="800" dirty="0">
              <a:solidFill>
                <a:schemeClr val="bg1">
                  <a:lumMod val="50000"/>
                </a:schemeClr>
              </a:solidFill>
              <a:latin typeface="+mn-lt"/>
              <a:ea typeface="+mn-ea"/>
            </a:endParaRPr>
          </a:p>
        </p:txBody>
      </p:sp>
      <p:sp>
        <p:nvSpPr>
          <p:cNvPr id="65" name="Freeform 7"/>
          <p:cNvSpPr>
            <a:spLocks noEditPoints="1"/>
          </p:cNvSpPr>
          <p:nvPr/>
        </p:nvSpPr>
        <p:spPr bwMode="auto">
          <a:xfrm>
            <a:off x="2883167" y="1905068"/>
            <a:ext cx="132986" cy="273332"/>
          </a:xfrm>
          <a:custGeom>
            <a:avLst/>
            <a:gdLst>
              <a:gd name="T0" fmla="*/ 85 w 526"/>
              <a:gd name="T1" fmla="*/ 0 h 1040"/>
              <a:gd name="T2" fmla="*/ 8 w 526"/>
              <a:gd name="T3" fmla="*/ 0 h 1040"/>
              <a:gd name="T4" fmla="*/ 0 w 526"/>
              <a:gd name="T5" fmla="*/ 8 h 1040"/>
              <a:gd name="T6" fmla="*/ 0 w 526"/>
              <a:gd name="T7" fmla="*/ 178 h 1040"/>
              <a:gd name="T8" fmla="*/ 8 w 526"/>
              <a:gd name="T9" fmla="*/ 186 h 1040"/>
              <a:gd name="T10" fmla="*/ 85 w 526"/>
              <a:gd name="T11" fmla="*/ 186 h 1040"/>
              <a:gd name="T12" fmla="*/ 94 w 526"/>
              <a:gd name="T13" fmla="*/ 178 h 1040"/>
              <a:gd name="T14" fmla="*/ 94 w 526"/>
              <a:gd name="T15" fmla="*/ 8 h 1040"/>
              <a:gd name="T16" fmla="*/ 85 w 526"/>
              <a:gd name="T17" fmla="*/ 0 h 1040"/>
              <a:gd name="T18" fmla="*/ 35 w 526"/>
              <a:gd name="T19" fmla="*/ 14 h 1040"/>
              <a:gd name="T20" fmla="*/ 59 w 526"/>
              <a:gd name="T21" fmla="*/ 14 h 1040"/>
              <a:gd name="T22" fmla="*/ 60 w 526"/>
              <a:gd name="T23" fmla="*/ 15 h 1040"/>
              <a:gd name="T24" fmla="*/ 59 w 526"/>
              <a:gd name="T25" fmla="*/ 16 h 1040"/>
              <a:gd name="T26" fmla="*/ 35 w 526"/>
              <a:gd name="T27" fmla="*/ 16 h 1040"/>
              <a:gd name="T28" fmla="*/ 33 w 526"/>
              <a:gd name="T29" fmla="*/ 15 h 1040"/>
              <a:gd name="T30" fmla="*/ 35 w 526"/>
              <a:gd name="T31" fmla="*/ 14 h 1040"/>
              <a:gd name="T32" fmla="*/ 47 w 526"/>
              <a:gd name="T33" fmla="*/ 179 h 1040"/>
              <a:gd name="T34" fmla="*/ 37 w 526"/>
              <a:gd name="T35" fmla="*/ 169 h 1040"/>
              <a:gd name="T36" fmla="*/ 47 w 526"/>
              <a:gd name="T37" fmla="*/ 159 h 1040"/>
              <a:gd name="T38" fmla="*/ 57 w 526"/>
              <a:gd name="T39" fmla="*/ 169 h 1040"/>
              <a:gd name="T40" fmla="*/ 47 w 526"/>
              <a:gd name="T41" fmla="*/ 179 h 1040"/>
              <a:gd name="T42" fmla="*/ 84 w 526"/>
              <a:gd name="T43" fmla="*/ 146 h 1040"/>
              <a:gd name="T44" fmla="*/ 9 w 526"/>
              <a:gd name="T45" fmla="*/ 146 h 1040"/>
              <a:gd name="T46" fmla="*/ 9 w 526"/>
              <a:gd name="T47" fmla="*/ 23 h 1040"/>
              <a:gd name="T48" fmla="*/ 84 w 526"/>
              <a:gd name="T49" fmla="*/ 23 h 1040"/>
              <a:gd name="T50" fmla="*/ 84 w 526"/>
              <a:gd name="T51" fmla="*/ 146 h 1040"/>
              <a:gd name="T52" fmla="*/ 47 w 526"/>
              <a:gd name="T53" fmla="*/ 161 h 1040"/>
              <a:gd name="T54" fmla="*/ 39 w 526"/>
              <a:gd name="T55" fmla="*/ 169 h 1040"/>
              <a:gd name="T56" fmla="*/ 47 w 526"/>
              <a:gd name="T57" fmla="*/ 177 h 1040"/>
              <a:gd name="T58" fmla="*/ 55 w 526"/>
              <a:gd name="T59" fmla="*/ 169 h 1040"/>
              <a:gd name="T60" fmla="*/ 47 w 526"/>
              <a:gd name="T61" fmla="*/ 161 h 10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26"/>
              <a:gd name="T94" fmla="*/ 0 h 1040"/>
              <a:gd name="T95" fmla="*/ 526 w 526"/>
              <a:gd name="T96" fmla="*/ 1040 h 10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accent1"/>
          </a:solidFill>
          <a:ln>
            <a:noFill/>
          </a:ln>
          <a:extLst/>
        </p:spPr>
        <p:txBody>
          <a:bodyPr anchor="ctr"/>
          <a:lstStyle/>
          <a:p>
            <a:pPr algn="ctr">
              <a:lnSpc>
                <a:spcPct val="90000"/>
              </a:lnSpc>
              <a:buClr>
                <a:srgbClr val="00A0E5"/>
              </a:buClr>
              <a:buFont typeface="Arial" pitchFamily="34" charset="0"/>
              <a:buNone/>
            </a:pPr>
            <a:endParaRPr lang="ja-JP" altLang="ja-JP" sz="675">
              <a:solidFill>
                <a:srgbClr val="00A0E5"/>
              </a:solidFill>
              <a:cs typeface="Arial" pitchFamily="34" charset="0"/>
              <a:sym typeface="Arial" pitchFamily="34" charset="0"/>
            </a:endParaRPr>
          </a:p>
        </p:txBody>
      </p:sp>
      <p:grpSp>
        <p:nvGrpSpPr>
          <p:cNvPr id="69" name="Group 80"/>
          <p:cNvGrpSpPr>
            <a:grpSpLocks/>
          </p:cNvGrpSpPr>
          <p:nvPr/>
        </p:nvGrpSpPr>
        <p:grpSpPr bwMode="auto">
          <a:xfrm>
            <a:off x="794321" y="1743188"/>
            <a:ext cx="2161104" cy="1313884"/>
            <a:chOff x="0" y="0"/>
            <a:chExt cx="741" cy="430"/>
          </a:xfrm>
          <a:solidFill>
            <a:schemeClr val="accent1"/>
          </a:solidFill>
          <a:effectLst/>
        </p:grpSpPr>
        <p:sp>
          <p:nvSpPr>
            <p:cNvPr id="70" name="Freeform 81"/>
            <p:cNvSpPr>
              <a:spLocks/>
            </p:cNvSpPr>
            <p:nvPr/>
          </p:nvSpPr>
          <p:spPr bwMode="auto">
            <a:xfrm>
              <a:off x="0" y="344"/>
              <a:ext cx="741" cy="86"/>
            </a:xfrm>
            <a:custGeom>
              <a:avLst/>
              <a:gdLst>
                <a:gd name="T0" fmla="*/ 0 w 21600"/>
                <a:gd name="T1" fmla="*/ 21600 h 21600"/>
                <a:gd name="T2" fmla="*/ 2482 w 21600"/>
                <a:gd name="T3" fmla="*/ 0 h 21600"/>
                <a:gd name="T4" fmla="*/ 19210 w 21600"/>
                <a:gd name="T5" fmla="*/ 0 h 21600"/>
                <a:gd name="T6" fmla="*/ 21600 w 21600"/>
                <a:gd name="T7" fmla="*/ 21600 h 21600"/>
                <a:gd name="T8" fmla="*/ 0 w 21600"/>
                <a:gd name="T9" fmla="*/ 21600 h 21600"/>
                <a:gd name="T10" fmla="*/ 0 w 21600"/>
                <a:gd name="T11" fmla="*/ 2160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1600"/>
                  </a:moveTo>
                  <a:lnTo>
                    <a:pt x="2482" y="0"/>
                  </a:lnTo>
                  <a:lnTo>
                    <a:pt x="19210" y="0"/>
                  </a:lnTo>
                  <a:lnTo>
                    <a:pt x="21600" y="21600"/>
                  </a:lnTo>
                  <a:lnTo>
                    <a:pt x="0" y="21600"/>
                  </a:lnTo>
                  <a:close/>
                  <a:moveTo>
                    <a:pt x="0" y="21600"/>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endParaRPr>
            </a:p>
          </p:txBody>
        </p:sp>
        <p:sp>
          <p:nvSpPr>
            <p:cNvPr id="71" name="AutoShape 82"/>
            <p:cNvSpPr>
              <a:spLocks/>
            </p:cNvSpPr>
            <p:nvPr/>
          </p:nvSpPr>
          <p:spPr bwMode="auto">
            <a:xfrm>
              <a:off x="89" y="0"/>
              <a:ext cx="567" cy="328"/>
            </a:xfrm>
            <a:custGeom>
              <a:avLst/>
              <a:gdLst>
                <a:gd name="T0" fmla="*/ 284 w 21600"/>
                <a:gd name="T1" fmla="*/ 164 h 21600"/>
                <a:gd name="T2" fmla="*/ 0 60000 65536"/>
                <a:gd name="T3" fmla="*/ 0 w 21600"/>
                <a:gd name="T4" fmla="*/ 0 h 21600"/>
                <a:gd name="T5" fmla="*/ 21600 w 21600"/>
                <a:gd name="T6" fmla="*/ 21600 h 21600"/>
              </a:gdLst>
              <a:ahLst/>
              <a:cxnLst>
                <a:cxn ang="T2">
                  <a:pos x="T0" y="T1"/>
                </a:cxn>
              </a:cxnLst>
              <a:rect l="T3" t="T4" r="T5" b="T6"/>
              <a:pathLst>
                <a:path w="21600" h="21600">
                  <a:moveTo>
                    <a:pt x="20179" y="0"/>
                  </a:moveTo>
                  <a:cubicBezTo>
                    <a:pt x="1421" y="0"/>
                    <a:pt x="1421" y="0"/>
                    <a:pt x="1421" y="0"/>
                  </a:cubicBezTo>
                  <a:cubicBezTo>
                    <a:pt x="568" y="0"/>
                    <a:pt x="0" y="1227"/>
                    <a:pt x="0" y="2455"/>
                  </a:cubicBezTo>
                  <a:cubicBezTo>
                    <a:pt x="0" y="21600"/>
                    <a:pt x="0" y="21600"/>
                    <a:pt x="0" y="21600"/>
                  </a:cubicBezTo>
                  <a:cubicBezTo>
                    <a:pt x="21600" y="21600"/>
                    <a:pt x="21600" y="21600"/>
                    <a:pt x="21600" y="21600"/>
                  </a:cubicBezTo>
                  <a:cubicBezTo>
                    <a:pt x="21600" y="2455"/>
                    <a:pt x="21600" y="2455"/>
                    <a:pt x="21600" y="2455"/>
                  </a:cubicBezTo>
                  <a:cubicBezTo>
                    <a:pt x="21600" y="1227"/>
                    <a:pt x="20889" y="0"/>
                    <a:pt x="20179" y="0"/>
                  </a:cubicBezTo>
                  <a:close/>
                  <a:moveTo>
                    <a:pt x="20463" y="17918"/>
                  </a:moveTo>
                  <a:cubicBezTo>
                    <a:pt x="20463" y="18900"/>
                    <a:pt x="19895" y="19636"/>
                    <a:pt x="19326" y="19636"/>
                  </a:cubicBezTo>
                  <a:cubicBezTo>
                    <a:pt x="2132" y="19636"/>
                    <a:pt x="2132" y="19636"/>
                    <a:pt x="2132" y="19636"/>
                  </a:cubicBezTo>
                  <a:cubicBezTo>
                    <a:pt x="1563" y="19636"/>
                    <a:pt x="1137" y="18900"/>
                    <a:pt x="1137" y="17918"/>
                  </a:cubicBezTo>
                  <a:cubicBezTo>
                    <a:pt x="1137" y="3927"/>
                    <a:pt x="1137" y="3927"/>
                    <a:pt x="1137" y="3927"/>
                  </a:cubicBezTo>
                  <a:cubicBezTo>
                    <a:pt x="1137" y="2945"/>
                    <a:pt x="1563" y="1964"/>
                    <a:pt x="2132" y="1964"/>
                  </a:cubicBezTo>
                  <a:cubicBezTo>
                    <a:pt x="19326" y="1964"/>
                    <a:pt x="19326" y="1964"/>
                    <a:pt x="19326" y="1964"/>
                  </a:cubicBezTo>
                  <a:cubicBezTo>
                    <a:pt x="19895" y="1964"/>
                    <a:pt x="20463" y="2945"/>
                    <a:pt x="20463" y="3927"/>
                  </a:cubicBezTo>
                  <a:lnTo>
                    <a:pt x="20463" y="17918"/>
                  </a:lnTo>
                  <a:close/>
                  <a:moveTo>
                    <a:pt x="20463" y="17918"/>
                  </a:moveTo>
                </a:path>
              </a:pathLst>
            </a:custGeom>
            <a:grpFill/>
            <a:ln w="127">
              <a:noFill/>
              <a:round/>
              <a:headEnd/>
              <a:tailEnd/>
            </a:ln>
            <a:effectLst/>
          </p:spPr>
          <p:txBody>
            <a:bodyPr lIns="0" tIns="0" rIns="0" bIns="0"/>
            <a:lstStyle/>
            <a:p>
              <a:pPr defTabSz="685800" fontAlgn="auto">
                <a:spcBef>
                  <a:spcPts val="0"/>
                </a:spcBef>
                <a:spcAft>
                  <a:spcPts val="0"/>
                </a:spcAft>
                <a:defRPr/>
              </a:pPr>
              <a:endParaRPr lang="en-US" sz="1350" kern="0">
                <a:solidFill>
                  <a:srgbClr val="0096D6"/>
                </a:solidFill>
              </a:endParaRPr>
            </a:p>
          </p:txBody>
        </p:sp>
      </p:grpSp>
      <p:sp>
        <p:nvSpPr>
          <p:cNvPr id="72" name="Freeform 177"/>
          <p:cNvSpPr>
            <a:spLocks noChangeAspect="1" noEditPoints="1"/>
          </p:cNvSpPr>
          <p:nvPr/>
        </p:nvSpPr>
        <p:spPr bwMode="auto">
          <a:xfrm>
            <a:off x="522964" y="1659635"/>
            <a:ext cx="322957" cy="467822"/>
          </a:xfrm>
          <a:custGeom>
            <a:avLst/>
            <a:gdLst>
              <a:gd name="T0" fmla="*/ 371 w 384"/>
              <a:gd name="T1" fmla="*/ 0 h 556"/>
              <a:gd name="T2" fmla="*/ 13 w 384"/>
              <a:gd name="T3" fmla="*/ 0 h 556"/>
              <a:gd name="T4" fmla="*/ 0 w 384"/>
              <a:gd name="T5" fmla="*/ 14 h 556"/>
              <a:gd name="T6" fmla="*/ 0 w 384"/>
              <a:gd name="T7" fmla="*/ 542 h 556"/>
              <a:gd name="T8" fmla="*/ 13 w 384"/>
              <a:gd name="T9" fmla="*/ 556 h 556"/>
              <a:gd name="T10" fmla="*/ 371 w 384"/>
              <a:gd name="T11" fmla="*/ 556 h 556"/>
              <a:gd name="T12" fmla="*/ 384 w 384"/>
              <a:gd name="T13" fmla="*/ 542 h 556"/>
              <a:gd name="T14" fmla="*/ 384 w 384"/>
              <a:gd name="T15" fmla="*/ 14 h 556"/>
              <a:gd name="T16" fmla="*/ 371 w 384"/>
              <a:gd name="T17" fmla="*/ 0 h 556"/>
              <a:gd name="T18" fmla="*/ 192 w 384"/>
              <a:gd name="T19" fmla="*/ 528 h 556"/>
              <a:gd name="T20" fmla="*/ 170 w 384"/>
              <a:gd name="T21" fmla="*/ 506 h 556"/>
              <a:gd name="T22" fmla="*/ 192 w 384"/>
              <a:gd name="T23" fmla="*/ 484 h 556"/>
              <a:gd name="T24" fmla="*/ 214 w 384"/>
              <a:gd name="T25" fmla="*/ 506 h 556"/>
              <a:gd name="T26" fmla="*/ 192 w 384"/>
              <a:gd name="T27" fmla="*/ 528 h 556"/>
              <a:gd name="T28" fmla="*/ 358 w 384"/>
              <a:gd name="T29" fmla="*/ 464 h 556"/>
              <a:gd name="T30" fmla="*/ 26 w 384"/>
              <a:gd name="T31" fmla="*/ 464 h 556"/>
              <a:gd name="T32" fmla="*/ 26 w 384"/>
              <a:gd name="T33" fmla="*/ 32 h 556"/>
              <a:gd name="T34" fmla="*/ 358 w 384"/>
              <a:gd name="T35" fmla="*/ 32 h 556"/>
              <a:gd name="T36" fmla="*/ 358 w 384"/>
              <a:gd name="T37" fmla="*/ 464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4" h="556">
                <a:moveTo>
                  <a:pt x="371" y="0"/>
                </a:moveTo>
                <a:cubicBezTo>
                  <a:pt x="13" y="0"/>
                  <a:pt x="13" y="0"/>
                  <a:pt x="13" y="0"/>
                </a:cubicBezTo>
                <a:cubicBezTo>
                  <a:pt x="6" y="0"/>
                  <a:pt x="0" y="6"/>
                  <a:pt x="0" y="14"/>
                </a:cubicBezTo>
                <a:cubicBezTo>
                  <a:pt x="0" y="542"/>
                  <a:pt x="0" y="542"/>
                  <a:pt x="0" y="542"/>
                </a:cubicBezTo>
                <a:cubicBezTo>
                  <a:pt x="0" y="550"/>
                  <a:pt x="6" y="556"/>
                  <a:pt x="13" y="556"/>
                </a:cubicBezTo>
                <a:cubicBezTo>
                  <a:pt x="371" y="556"/>
                  <a:pt x="371" y="556"/>
                  <a:pt x="371" y="556"/>
                </a:cubicBezTo>
                <a:cubicBezTo>
                  <a:pt x="378" y="556"/>
                  <a:pt x="384" y="550"/>
                  <a:pt x="384" y="542"/>
                </a:cubicBezTo>
                <a:cubicBezTo>
                  <a:pt x="384" y="14"/>
                  <a:pt x="384" y="14"/>
                  <a:pt x="384" y="14"/>
                </a:cubicBezTo>
                <a:cubicBezTo>
                  <a:pt x="384" y="6"/>
                  <a:pt x="378" y="0"/>
                  <a:pt x="371" y="0"/>
                </a:cubicBezTo>
                <a:close/>
                <a:moveTo>
                  <a:pt x="192" y="528"/>
                </a:moveTo>
                <a:cubicBezTo>
                  <a:pt x="180" y="528"/>
                  <a:pt x="170" y="518"/>
                  <a:pt x="170" y="506"/>
                </a:cubicBezTo>
                <a:cubicBezTo>
                  <a:pt x="170" y="494"/>
                  <a:pt x="180" y="484"/>
                  <a:pt x="192" y="484"/>
                </a:cubicBezTo>
                <a:cubicBezTo>
                  <a:pt x="204" y="484"/>
                  <a:pt x="214" y="494"/>
                  <a:pt x="214" y="506"/>
                </a:cubicBezTo>
                <a:cubicBezTo>
                  <a:pt x="214" y="518"/>
                  <a:pt x="204" y="528"/>
                  <a:pt x="192" y="528"/>
                </a:cubicBezTo>
                <a:close/>
                <a:moveTo>
                  <a:pt x="358" y="464"/>
                </a:moveTo>
                <a:cubicBezTo>
                  <a:pt x="26" y="464"/>
                  <a:pt x="26" y="464"/>
                  <a:pt x="26" y="464"/>
                </a:cubicBezTo>
                <a:cubicBezTo>
                  <a:pt x="26" y="32"/>
                  <a:pt x="26" y="32"/>
                  <a:pt x="26" y="32"/>
                </a:cubicBezTo>
                <a:cubicBezTo>
                  <a:pt x="358" y="32"/>
                  <a:pt x="358" y="32"/>
                  <a:pt x="358" y="32"/>
                </a:cubicBezTo>
                <a:lnTo>
                  <a:pt x="358" y="464"/>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dirty="0">
              <a:latin typeface="+mj-lt"/>
            </a:endParaRPr>
          </a:p>
        </p:txBody>
      </p:sp>
      <p:sp>
        <p:nvSpPr>
          <p:cNvPr id="77" name="正方形/長方形 76"/>
          <p:cNvSpPr/>
          <p:nvPr/>
        </p:nvSpPr>
        <p:spPr>
          <a:xfrm>
            <a:off x="715053" y="3929819"/>
            <a:ext cx="7543800" cy="461665"/>
          </a:xfrm>
          <a:prstGeom prst="rect">
            <a:avLst/>
          </a:prstGeom>
        </p:spPr>
        <p:txBody>
          <a:bodyPr wrap="square">
            <a:spAutoFit/>
          </a:bodyPr>
          <a:lstStyle/>
          <a:p>
            <a:pPr algn="ctr"/>
            <a:r>
              <a:rPr lang="en-US" altLang="ja-JP" sz="2400" b="1" smtClean="0">
                <a:solidFill>
                  <a:schemeClr val="accent1"/>
                </a:solidFill>
              </a:rPr>
              <a:t>2.4GHz</a:t>
            </a:r>
            <a:r>
              <a:rPr lang="ja-JP" altLang="en-US" sz="2400" b="1" smtClean="0">
                <a:solidFill>
                  <a:schemeClr val="accent1"/>
                </a:solidFill>
              </a:rPr>
              <a:t>では限界のため、</a:t>
            </a:r>
            <a:r>
              <a:rPr lang="en-US" altLang="ja-JP" sz="2400" b="1" smtClean="0">
                <a:solidFill>
                  <a:schemeClr val="accent1"/>
                </a:solidFill>
              </a:rPr>
              <a:t>5GHz</a:t>
            </a:r>
            <a:r>
              <a:rPr lang="ja-JP" altLang="en-US" sz="2400" b="1" smtClean="0">
                <a:solidFill>
                  <a:schemeClr val="accent1"/>
                </a:solidFill>
              </a:rPr>
              <a:t>での高密度</a:t>
            </a:r>
            <a:r>
              <a:rPr lang="ja-JP" altLang="en-US" sz="2400" b="1">
                <a:solidFill>
                  <a:schemeClr val="accent1"/>
                </a:solidFill>
              </a:rPr>
              <a:t>設計が</a:t>
            </a:r>
            <a:r>
              <a:rPr lang="ja-JP" altLang="en-US" sz="2400" b="1" smtClean="0">
                <a:solidFill>
                  <a:schemeClr val="accent1"/>
                </a:solidFill>
              </a:rPr>
              <a:t>鍵に</a:t>
            </a:r>
            <a:endParaRPr lang="en-US" altLang="ja-JP" sz="2400" b="1">
              <a:solidFill>
                <a:schemeClr val="accent1"/>
              </a:solidFill>
            </a:endParaRPr>
          </a:p>
        </p:txBody>
      </p:sp>
      <p:grpSp>
        <p:nvGrpSpPr>
          <p:cNvPr id="12" name="グループ化 11"/>
          <p:cNvGrpSpPr/>
          <p:nvPr/>
        </p:nvGrpSpPr>
        <p:grpSpPr>
          <a:xfrm>
            <a:off x="431800" y="1347788"/>
            <a:ext cx="8353425" cy="1997657"/>
            <a:chOff x="3086757" y="1347788"/>
            <a:chExt cx="457200" cy="2175826"/>
          </a:xfrm>
        </p:grpSpPr>
        <p:cxnSp>
          <p:nvCxnSpPr>
            <p:cNvPr id="68" name="Straight Connector 67"/>
            <p:cNvCxnSpPr/>
            <p:nvPr/>
          </p:nvCxnSpPr>
          <p:spPr bwMode="auto">
            <a:xfrm>
              <a:off x="3086757" y="1347788"/>
              <a:ext cx="0" cy="2175826"/>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67"/>
            <p:cNvCxnSpPr/>
            <p:nvPr/>
          </p:nvCxnSpPr>
          <p:spPr bwMode="auto">
            <a:xfrm>
              <a:off x="3239157" y="1347788"/>
              <a:ext cx="0" cy="2175826"/>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67"/>
            <p:cNvCxnSpPr/>
            <p:nvPr/>
          </p:nvCxnSpPr>
          <p:spPr bwMode="auto">
            <a:xfrm>
              <a:off x="3391557" y="1347788"/>
              <a:ext cx="0" cy="2175826"/>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67"/>
            <p:cNvCxnSpPr/>
            <p:nvPr/>
          </p:nvCxnSpPr>
          <p:spPr bwMode="auto">
            <a:xfrm>
              <a:off x="3543957" y="1347788"/>
              <a:ext cx="0" cy="2175826"/>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 name="テキスト ボックス 3"/>
          <p:cNvSpPr txBox="1"/>
          <p:nvPr/>
        </p:nvSpPr>
        <p:spPr>
          <a:xfrm>
            <a:off x="1147309" y="1892543"/>
            <a:ext cx="1593640" cy="769441"/>
          </a:xfrm>
          <a:prstGeom prst="rect">
            <a:avLst/>
          </a:prstGeom>
          <a:noFill/>
        </p:spPr>
        <p:txBody>
          <a:bodyPr wrap="square" rtlCol="0">
            <a:spAutoFit/>
          </a:bodyPr>
          <a:lstStyle/>
          <a:p>
            <a:r>
              <a:rPr kumimoji="1" lang="en-US" altLang="ja-JP" sz="4400" smtClean="0"/>
              <a:t>1.8</a:t>
            </a:r>
            <a:r>
              <a:rPr kumimoji="1" lang="ja-JP" altLang="en-US" sz="4400" smtClean="0"/>
              <a:t>倍</a:t>
            </a:r>
            <a:endParaRPr kumimoji="1" lang="ja-JP" altLang="en-US" sz="4400"/>
          </a:p>
        </p:txBody>
      </p:sp>
      <p:sp>
        <p:nvSpPr>
          <p:cNvPr id="50" name="TextBox 66"/>
          <p:cNvSpPr txBox="1"/>
          <p:nvPr/>
        </p:nvSpPr>
        <p:spPr>
          <a:xfrm>
            <a:off x="3569585" y="3019694"/>
            <a:ext cx="2025749" cy="338554"/>
          </a:xfrm>
          <a:prstGeom prst="rect">
            <a:avLst/>
          </a:prstGeom>
          <a:noFill/>
        </p:spPr>
        <p:txBody>
          <a:bodyPr wrap="square" rtlCol="0">
            <a:spAutoFit/>
          </a:bodyPr>
          <a:lstStyle/>
          <a:p>
            <a:pPr algn="r"/>
            <a:r>
              <a:rPr lang="en-US" altLang="ja-JP" sz="1600" smtClean="0">
                <a:latin typeface="+mn-lt"/>
                <a:ea typeface="+mn-ea"/>
              </a:rPr>
              <a:t>30.6EB/</a:t>
            </a:r>
            <a:r>
              <a:rPr lang="ja-JP" altLang="en-US" sz="1600" smtClean="0">
                <a:latin typeface="+mn-lt"/>
                <a:ea typeface="+mn-ea"/>
              </a:rPr>
              <a:t>月</a:t>
            </a:r>
            <a:r>
              <a:rPr lang="en-US" altLang="ja-JP" sz="1600" smtClean="0">
                <a:latin typeface="+mn-lt"/>
                <a:ea typeface="+mn-ea"/>
              </a:rPr>
              <a:t>(2020</a:t>
            </a:r>
            <a:r>
              <a:rPr lang="ja-JP" altLang="en-US" sz="1600" smtClean="0">
                <a:latin typeface="+mn-lt"/>
                <a:ea typeface="+mn-ea"/>
              </a:rPr>
              <a:t>年</a:t>
            </a:r>
            <a:r>
              <a:rPr lang="en-US" altLang="ja-JP" sz="1600" smtClean="0">
                <a:latin typeface="+mn-lt"/>
                <a:ea typeface="+mn-ea"/>
              </a:rPr>
              <a:t>)</a:t>
            </a:r>
            <a:endParaRPr lang="en-US" sz="1600" dirty="0">
              <a:latin typeface="+mn-lt"/>
              <a:ea typeface="+mn-ea"/>
            </a:endParaRPr>
          </a:p>
        </p:txBody>
      </p:sp>
      <p:sp>
        <p:nvSpPr>
          <p:cNvPr id="66" name="テキスト ボックス 65"/>
          <p:cNvSpPr txBox="1"/>
          <p:nvPr/>
        </p:nvSpPr>
        <p:spPr>
          <a:xfrm>
            <a:off x="4013181" y="1782909"/>
            <a:ext cx="1154301" cy="860325"/>
          </a:xfrm>
          <a:prstGeom prst="rect">
            <a:avLst/>
          </a:prstGeom>
          <a:solidFill>
            <a:schemeClr val="bg1"/>
          </a:solidFill>
        </p:spPr>
        <p:txBody>
          <a:bodyPr wrap="none" rtlCol="0" anchor="ctr">
            <a:noAutofit/>
          </a:bodyPr>
          <a:lstStyle/>
          <a:p>
            <a:pPr algn="ctr"/>
            <a:r>
              <a:rPr kumimoji="1" lang="en-US" altLang="ja-JP" sz="4400" smtClean="0"/>
              <a:t>8</a:t>
            </a:r>
            <a:r>
              <a:rPr kumimoji="1" lang="ja-JP" altLang="en-US" sz="4400" smtClean="0"/>
              <a:t>倍</a:t>
            </a:r>
            <a:endParaRPr kumimoji="1" lang="ja-JP" altLang="en-US" sz="4400"/>
          </a:p>
        </p:txBody>
      </p:sp>
      <p:sp>
        <p:nvSpPr>
          <p:cNvPr id="73" name="Freeform 10"/>
          <p:cNvSpPr>
            <a:spLocks noChangeAspect="1" noEditPoints="1"/>
          </p:cNvSpPr>
          <p:nvPr/>
        </p:nvSpPr>
        <p:spPr bwMode="auto">
          <a:xfrm>
            <a:off x="7836059" y="2330730"/>
            <a:ext cx="369163" cy="555112"/>
          </a:xfrm>
          <a:custGeom>
            <a:avLst/>
            <a:gdLst>
              <a:gd name="T0" fmla="*/ 267 w 533"/>
              <a:gd name="T1" fmla="*/ 433 h 800"/>
              <a:gd name="T2" fmla="*/ 100 w 533"/>
              <a:gd name="T3" fmla="*/ 267 h 800"/>
              <a:gd name="T4" fmla="*/ 267 w 533"/>
              <a:gd name="T5" fmla="*/ 100 h 800"/>
              <a:gd name="T6" fmla="*/ 433 w 533"/>
              <a:gd name="T7" fmla="*/ 267 h 800"/>
              <a:gd name="T8" fmla="*/ 267 w 533"/>
              <a:gd name="T9" fmla="*/ 433 h 800"/>
              <a:gd name="T10" fmla="*/ 267 w 533"/>
              <a:gd name="T11" fmla="*/ 0 h 800"/>
              <a:gd name="T12" fmla="*/ 0 w 533"/>
              <a:gd name="T13" fmla="*/ 267 h 800"/>
              <a:gd name="T14" fmla="*/ 267 w 533"/>
              <a:gd name="T15" fmla="*/ 800 h 800"/>
              <a:gd name="T16" fmla="*/ 533 w 533"/>
              <a:gd name="T17" fmla="*/ 267 h 800"/>
              <a:gd name="T18" fmla="*/ 267 w 533"/>
              <a:gd name="T19"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800">
                <a:moveTo>
                  <a:pt x="267" y="433"/>
                </a:moveTo>
                <a:cubicBezTo>
                  <a:pt x="175" y="433"/>
                  <a:pt x="100" y="359"/>
                  <a:pt x="100" y="267"/>
                </a:cubicBezTo>
                <a:cubicBezTo>
                  <a:pt x="100" y="175"/>
                  <a:pt x="175" y="100"/>
                  <a:pt x="267" y="100"/>
                </a:cubicBezTo>
                <a:cubicBezTo>
                  <a:pt x="359" y="100"/>
                  <a:pt x="433" y="175"/>
                  <a:pt x="433" y="267"/>
                </a:cubicBezTo>
                <a:cubicBezTo>
                  <a:pt x="433" y="359"/>
                  <a:pt x="359" y="433"/>
                  <a:pt x="267" y="433"/>
                </a:cubicBezTo>
                <a:moveTo>
                  <a:pt x="267" y="0"/>
                </a:moveTo>
                <a:cubicBezTo>
                  <a:pt x="119" y="0"/>
                  <a:pt x="0" y="119"/>
                  <a:pt x="0" y="267"/>
                </a:cubicBezTo>
                <a:cubicBezTo>
                  <a:pt x="0" y="414"/>
                  <a:pt x="267" y="800"/>
                  <a:pt x="267" y="800"/>
                </a:cubicBezTo>
                <a:cubicBezTo>
                  <a:pt x="267" y="800"/>
                  <a:pt x="533" y="414"/>
                  <a:pt x="533" y="267"/>
                </a:cubicBezTo>
                <a:cubicBezTo>
                  <a:pt x="533" y="119"/>
                  <a:pt x="414" y="0"/>
                  <a:pt x="267" y="0"/>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4" name="Freeform 37"/>
          <p:cNvSpPr>
            <a:spLocks noChangeAspect="1" noEditPoints="1"/>
          </p:cNvSpPr>
          <p:nvPr/>
        </p:nvSpPr>
        <p:spPr bwMode="auto">
          <a:xfrm>
            <a:off x="7661774" y="1401722"/>
            <a:ext cx="717731" cy="477290"/>
          </a:xfrm>
          <a:custGeom>
            <a:avLst/>
            <a:gdLst>
              <a:gd name="T0" fmla="*/ 200 w 800"/>
              <a:gd name="T1" fmla="*/ 466 h 533"/>
              <a:gd name="T2" fmla="*/ 213 w 800"/>
              <a:gd name="T3" fmla="*/ 391 h 533"/>
              <a:gd name="T4" fmla="*/ 220 w 800"/>
              <a:gd name="T5" fmla="*/ 381 h 533"/>
              <a:gd name="T6" fmla="*/ 335 w 800"/>
              <a:gd name="T7" fmla="*/ 314 h 533"/>
              <a:gd name="T8" fmla="*/ 343 w 800"/>
              <a:gd name="T9" fmla="*/ 305 h 533"/>
              <a:gd name="T10" fmla="*/ 357 w 800"/>
              <a:gd name="T11" fmla="*/ 274 h 533"/>
              <a:gd name="T12" fmla="*/ 325 w 800"/>
              <a:gd name="T13" fmla="*/ 192 h 533"/>
              <a:gd name="T14" fmla="*/ 325 w 800"/>
              <a:gd name="T15" fmla="*/ 141 h 533"/>
              <a:gd name="T16" fmla="*/ 400 w 800"/>
              <a:gd name="T17" fmla="*/ 66 h 533"/>
              <a:gd name="T18" fmla="*/ 477 w 800"/>
              <a:gd name="T19" fmla="*/ 141 h 533"/>
              <a:gd name="T20" fmla="*/ 477 w 800"/>
              <a:gd name="T21" fmla="*/ 192 h 533"/>
              <a:gd name="T22" fmla="*/ 444 w 800"/>
              <a:gd name="T23" fmla="*/ 273 h 533"/>
              <a:gd name="T24" fmla="*/ 458 w 800"/>
              <a:gd name="T25" fmla="*/ 305 h 533"/>
              <a:gd name="T26" fmla="*/ 466 w 800"/>
              <a:gd name="T27" fmla="*/ 314 h 533"/>
              <a:gd name="T28" fmla="*/ 581 w 800"/>
              <a:gd name="T29" fmla="*/ 381 h 533"/>
              <a:gd name="T30" fmla="*/ 588 w 800"/>
              <a:gd name="T31" fmla="*/ 391 h 533"/>
              <a:gd name="T32" fmla="*/ 600 w 800"/>
              <a:gd name="T33" fmla="*/ 466 h 533"/>
              <a:gd name="T34" fmla="*/ 200 w 800"/>
              <a:gd name="T35" fmla="*/ 466 h 533"/>
              <a:gd name="T36" fmla="*/ 767 w 800"/>
              <a:gd name="T37" fmla="*/ 0 h 533"/>
              <a:gd name="T38" fmla="*/ 34 w 800"/>
              <a:gd name="T39" fmla="*/ 0 h 533"/>
              <a:gd name="T40" fmla="*/ 0 w 800"/>
              <a:gd name="T41" fmla="*/ 33 h 533"/>
              <a:gd name="T42" fmla="*/ 0 w 800"/>
              <a:gd name="T43" fmla="*/ 500 h 533"/>
              <a:gd name="T44" fmla="*/ 34 w 800"/>
              <a:gd name="T45" fmla="*/ 533 h 533"/>
              <a:gd name="T46" fmla="*/ 767 w 800"/>
              <a:gd name="T47" fmla="*/ 533 h 533"/>
              <a:gd name="T48" fmla="*/ 800 w 800"/>
              <a:gd name="T49" fmla="*/ 500 h 533"/>
              <a:gd name="T50" fmla="*/ 800 w 800"/>
              <a:gd name="T51" fmla="*/ 33 h 533"/>
              <a:gd name="T52" fmla="*/ 767 w 800"/>
              <a:gd name="T53"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0" h="533">
                <a:moveTo>
                  <a:pt x="200" y="466"/>
                </a:moveTo>
                <a:lnTo>
                  <a:pt x="213" y="391"/>
                </a:lnTo>
                <a:cubicBezTo>
                  <a:pt x="213" y="388"/>
                  <a:pt x="216" y="383"/>
                  <a:pt x="220" y="381"/>
                </a:cubicBezTo>
                <a:lnTo>
                  <a:pt x="335" y="314"/>
                </a:lnTo>
                <a:cubicBezTo>
                  <a:pt x="338" y="313"/>
                  <a:pt x="342" y="308"/>
                  <a:pt x="343" y="305"/>
                </a:cubicBezTo>
                <a:lnTo>
                  <a:pt x="357" y="274"/>
                </a:lnTo>
                <a:cubicBezTo>
                  <a:pt x="337" y="261"/>
                  <a:pt x="325" y="217"/>
                  <a:pt x="325" y="192"/>
                </a:cubicBezTo>
                <a:lnTo>
                  <a:pt x="325" y="141"/>
                </a:lnTo>
                <a:cubicBezTo>
                  <a:pt x="325" y="100"/>
                  <a:pt x="359" y="66"/>
                  <a:pt x="400" y="66"/>
                </a:cubicBezTo>
                <a:cubicBezTo>
                  <a:pt x="442" y="66"/>
                  <a:pt x="477" y="100"/>
                  <a:pt x="477" y="141"/>
                </a:cubicBezTo>
                <a:lnTo>
                  <a:pt x="477" y="192"/>
                </a:lnTo>
                <a:cubicBezTo>
                  <a:pt x="477" y="217"/>
                  <a:pt x="462" y="260"/>
                  <a:pt x="444" y="273"/>
                </a:cubicBezTo>
                <a:lnTo>
                  <a:pt x="458" y="305"/>
                </a:lnTo>
                <a:cubicBezTo>
                  <a:pt x="459" y="308"/>
                  <a:pt x="463" y="313"/>
                  <a:pt x="466" y="314"/>
                </a:cubicBezTo>
                <a:lnTo>
                  <a:pt x="581" y="381"/>
                </a:lnTo>
                <a:cubicBezTo>
                  <a:pt x="584" y="383"/>
                  <a:pt x="588" y="388"/>
                  <a:pt x="588" y="391"/>
                </a:cubicBezTo>
                <a:lnTo>
                  <a:pt x="600" y="466"/>
                </a:lnTo>
                <a:lnTo>
                  <a:pt x="200" y="466"/>
                </a:lnTo>
                <a:close/>
                <a:moveTo>
                  <a:pt x="767" y="0"/>
                </a:moveTo>
                <a:lnTo>
                  <a:pt x="34" y="0"/>
                </a:lnTo>
                <a:cubicBezTo>
                  <a:pt x="15" y="0"/>
                  <a:pt x="0" y="15"/>
                  <a:pt x="0" y="33"/>
                </a:cubicBezTo>
                <a:lnTo>
                  <a:pt x="0" y="500"/>
                </a:lnTo>
                <a:cubicBezTo>
                  <a:pt x="0" y="518"/>
                  <a:pt x="15" y="533"/>
                  <a:pt x="34" y="533"/>
                </a:cubicBezTo>
                <a:lnTo>
                  <a:pt x="767" y="533"/>
                </a:lnTo>
                <a:cubicBezTo>
                  <a:pt x="785" y="533"/>
                  <a:pt x="800" y="518"/>
                  <a:pt x="800" y="500"/>
                </a:cubicBezTo>
                <a:lnTo>
                  <a:pt x="800" y="33"/>
                </a:lnTo>
                <a:cubicBezTo>
                  <a:pt x="800" y="15"/>
                  <a:pt x="785" y="0"/>
                  <a:pt x="767" y="0"/>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5" name="Freeform 37"/>
          <p:cNvSpPr>
            <a:spLocks noChangeAspect="1"/>
          </p:cNvSpPr>
          <p:nvPr/>
        </p:nvSpPr>
        <p:spPr bwMode="auto">
          <a:xfrm>
            <a:off x="6478347" y="2267125"/>
            <a:ext cx="471756" cy="620023"/>
          </a:xfrm>
          <a:custGeom>
            <a:avLst/>
            <a:gdLst>
              <a:gd name="T0" fmla="*/ 0 w 601"/>
              <a:gd name="T1" fmla="*/ 0 h 798"/>
              <a:gd name="T2" fmla="*/ 0 w 601"/>
              <a:gd name="T3" fmla="*/ 0 h 798"/>
              <a:gd name="T4" fmla="*/ 6 w 601"/>
              <a:gd name="T5" fmla="*/ 66 h 798"/>
              <a:gd name="T6" fmla="*/ 167 w 601"/>
              <a:gd name="T7" fmla="*/ 471 h 798"/>
              <a:gd name="T8" fmla="*/ 486 w 601"/>
              <a:gd name="T9" fmla="*/ 768 h 798"/>
              <a:gd name="T10" fmla="*/ 545 w 601"/>
              <a:gd name="T11" fmla="*/ 798 h 798"/>
              <a:gd name="T12" fmla="*/ 545 w 601"/>
              <a:gd name="T13" fmla="*/ 798 h 798"/>
              <a:gd name="T14" fmla="*/ 546 w 601"/>
              <a:gd name="T15" fmla="*/ 798 h 798"/>
              <a:gd name="T16" fmla="*/ 599 w 601"/>
              <a:gd name="T17" fmla="*/ 641 h 798"/>
              <a:gd name="T18" fmla="*/ 591 w 601"/>
              <a:gd name="T19" fmla="*/ 621 h 798"/>
              <a:gd name="T20" fmla="*/ 446 w 601"/>
              <a:gd name="T21" fmla="*/ 540 h 798"/>
              <a:gd name="T22" fmla="*/ 389 w 601"/>
              <a:gd name="T23" fmla="*/ 532 h 798"/>
              <a:gd name="T24" fmla="*/ 313 w 601"/>
              <a:gd name="T25" fmla="*/ 550 h 798"/>
              <a:gd name="T26" fmla="*/ 220 w 601"/>
              <a:gd name="T27" fmla="*/ 435 h 798"/>
              <a:gd name="T28" fmla="*/ 147 w 601"/>
              <a:gd name="T29" fmla="*/ 307 h 798"/>
              <a:gd name="T30" fmla="*/ 191 w 601"/>
              <a:gd name="T31" fmla="*/ 242 h 798"/>
              <a:gd name="T32" fmla="*/ 204 w 601"/>
              <a:gd name="T33" fmla="*/ 186 h 798"/>
              <a:gd name="T34" fmla="*/ 204 w 601"/>
              <a:gd name="T35" fmla="*/ 187 h 798"/>
              <a:gd name="T36" fmla="*/ 181 w 601"/>
              <a:gd name="T37" fmla="*/ 22 h 798"/>
              <a:gd name="T38" fmla="*/ 165 w 601"/>
              <a:gd name="T39" fmla="*/ 8 h 798"/>
              <a:gd name="T40" fmla="*/ 0 w 601"/>
              <a:gd name="T41" fmla="*/ 0 h 798"/>
              <a:gd name="T42" fmla="*/ 0 w 601"/>
              <a:gd name="T43"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1" h="798">
                <a:moveTo>
                  <a:pt x="0" y="0"/>
                </a:moveTo>
                <a:lnTo>
                  <a:pt x="0" y="0"/>
                </a:lnTo>
                <a:cubicBezTo>
                  <a:pt x="1" y="22"/>
                  <a:pt x="3" y="44"/>
                  <a:pt x="6" y="66"/>
                </a:cubicBezTo>
                <a:cubicBezTo>
                  <a:pt x="24" y="199"/>
                  <a:pt x="78" y="341"/>
                  <a:pt x="167" y="471"/>
                </a:cubicBezTo>
                <a:cubicBezTo>
                  <a:pt x="257" y="602"/>
                  <a:pt x="369" y="703"/>
                  <a:pt x="486" y="768"/>
                </a:cubicBezTo>
                <a:cubicBezTo>
                  <a:pt x="506" y="779"/>
                  <a:pt x="526" y="789"/>
                  <a:pt x="545" y="798"/>
                </a:cubicBezTo>
                <a:lnTo>
                  <a:pt x="545" y="798"/>
                </a:lnTo>
                <a:lnTo>
                  <a:pt x="546" y="798"/>
                </a:lnTo>
                <a:lnTo>
                  <a:pt x="599" y="641"/>
                </a:lnTo>
                <a:cubicBezTo>
                  <a:pt x="601" y="634"/>
                  <a:pt x="598" y="625"/>
                  <a:pt x="591" y="621"/>
                </a:cubicBezTo>
                <a:lnTo>
                  <a:pt x="446" y="540"/>
                </a:lnTo>
                <a:cubicBezTo>
                  <a:pt x="429" y="531"/>
                  <a:pt x="408" y="528"/>
                  <a:pt x="389" y="532"/>
                </a:cubicBezTo>
                <a:lnTo>
                  <a:pt x="313" y="550"/>
                </a:lnTo>
                <a:cubicBezTo>
                  <a:pt x="280" y="515"/>
                  <a:pt x="249" y="477"/>
                  <a:pt x="220" y="435"/>
                </a:cubicBezTo>
                <a:cubicBezTo>
                  <a:pt x="192" y="393"/>
                  <a:pt x="167" y="350"/>
                  <a:pt x="147" y="307"/>
                </a:cubicBezTo>
                <a:lnTo>
                  <a:pt x="191" y="242"/>
                </a:lnTo>
                <a:cubicBezTo>
                  <a:pt x="202" y="226"/>
                  <a:pt x="207" y="206"/>
                  <a:pt x="204" y="186"/>
                </a:cubicBezTo>
                <a:lnTo>
                  <a:pt x="204" y="187"/>
                </a:lnTo>
                <a:lnTo>
                  <a:pt x="181" y="22"/>
                </a:lnTo>
                <a:cubicBezTo>
                  <a:pt x="180" y="14"/>
                  <a:pt x="173" y="8"/>
                  <a:pt x="165" y="8"/>
                </a:cubicBezTo>
                <a:lnTo>
                  <a:pt x="0" y="0"/>
                </a:lnTo>
                <a:lnTo>
                  <a:pt x="0"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6" name="Freeform 159"/>
          <p:cNvSpPr>
            <a:spLocks noChangeAspect="1" noEditPoints="1"/>
          </p:cNvSpPr>
          <p:nvPr/>
        </p:nvSpPr>
        <p:spPr bwMode="auto">
          <a:xfrm>
            <a:off x="6423227" y="1369455"/>
            <a:ext cx="526876" cy="526876"/>
          </a:xfrm>
          <a:custGeom>
            <a:avLst/>
            <a:gdLst>
              <a:gd name="T0" fmla="*/ 278 w 800"/>
              <a:gd name="T1" fmla="*/ 549 h 800"/>
              <a:gd name="T2" fmla="*/ 267 w 800"/>
              <a:gd name="T3" fmla="*/ 543 h 800"/>
              <a:gd name="T4" fmla="*/ 267 w 800"/>
              <a:gd name="T5" fmla="*/ 257 h 800"/>
              <a:gd name="T6" fmla="*/ 278 w 800"/>
              <a:gd name="T7" fmla="*/ 252 h 800"/>
              <a:gd name="T8" fmla="*/ 567 w 800"/>
              <a:gd name="T9" fmla="*/ 400 h 800"/>
              <a:gd name="T10" fmla="*/ 278 w 800"/>
              <a:gd name="T11" fmla="*/ 549 h 800"/>
              <a:gd name="T12" fmla="*/ 400 w 800"/>
              <a:gd name="T13" fmla="*/ 0 h 800"/>
              <a:gd name="T14" fmla="*/ 0 w 800"/>
              <a:gd name="T15" fmla="*/ 400 h 800"/>
              <a:gd name="T16" fmla="*/ 400 w 800"/>
              <a:gd name="T17" fmla="*/ 800 h 800"/>
              <a:gd name="T18" fmla="*/ 800 w 800"/>
              <a:gd name="T19" fmla="*/ 400 h 800"/>
              <a:gd name="T20" fmla="*/ 400 w 800"/>
              <a:gd name="T21"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 h="800">
                <a:moveTo>
                  <a:pt x="278" y="549"/>
                </a:moveTo>
                <a:cubicBezTo>
                  <a:pt x="272" y="552"/>
                  <a:pt x="267" y="549"/>
                  <a:pt x="267" y="543"/>
                </a:cubicBezTo>
                <a:lnTo>
                  <a:pt x="267" y="257"/>
                </a:lnTo>
                <a:cubicBezTo>
                  <a:pt x="267" y="251"/>
                  <a:pt x="272" y="249"/>
                  <a:pt x="278" y="252"/>
                </a:cubicBezTo>
                <a:lnTo>
                  <a:pt x="567" y="400"/>
                </a:lnTo>
                <a:lnTo>
                  <a:pt x="278" y="549"/>
                </a:lnTo>
                <a:close/>
                <a:moveTo>
                  <a:pt x="400" y="0"/>
                </a:moveTo>
                <a:cubicBezTo>
                  <a:pt x="179" y="0"/>
                  <a:pt x="0" y="179"/>
                  <a:pt x="0" y="400"/>
                </a:cubicBezTo>
                <a:cubicBezTo>
                  <a:pt x="0" y="621"/>
                  <a:pt x="179" y="800"/>
                  <a:pt x="400" y="800"/>
                </a:cubicBezTo>
                <a:cubicBezTo>
                  <a:pt x="621" y="800"/>
                  <a:pt x="800" y="621"/>
                  <a:pt x="800" y="400"/>
                </a:cubicBezTo>
                <a:cubicBezTo>
                  <a:pt x="800" y="179"/>
                  <a:pt x="621" y="0"/>
                  <a:pt x="400" y="0"/>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71354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4" grpId="0"/>
      <p:bldP spid="6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en-US"/>
              <a:t>既に</a:t>
            </a:r>
            <a:r>
              <a:rPr lang="en-US" altLang="ja-JP" smtClean="0"/>
              <a:t>2.4GHz</a:t>
            </a:r>
            <a:r>
              <a:rPr lang="ja-JP" altLang="en-US"/>
              <a:t>の無線</a:t>
            </a:r>
            <a:r>
              <a:rPr lang="ja-JP" altLang="en-US" smtClean="0"/>
              <a:t>にクライアントがアソシエイト済</a:t>
            </a:r>
            <a:endParaRPr lang="en-US" altLang="ja-JP"/>
          </a:p>
          <a:p>
            <a:r>
              <a:rPr lang="en-US" altLang="ja-JP" smtClean="0"/>
              <a:t>FRA</a:t>
            </a:r>
            <a:r>
              <a:rPr lang="ja-JP" altLang="en-US" smtClean="0"/>
              <a:t>が重複していると判断</a:t>
            </a:r>
            <a:endParaRPr lang="en-US" altLang="ja-JP" smtClean="0"/>
          </a:p>
          <a:p>
            <a:r>
              <a:rPr lang="ja-JP" altLang="en-US" smtClean="0"/>
              <a:t>この場合、このクライアントに何が起きる</a:t>
            </a:r>
            <a:r>
              <a:rPr lang="ja-JP" altLang="en-US"/>
              <a:t>の</a:t>
            </a:r>
            <a:r>
              <a:rPr lang="ja-JP" altLang="en-US" smtClean="0"/>
              <a:t>か</a:t>
            </a:r>
            <a:endParaRPr lang="en-US" smtClean="0"/>
          </a:p>
          <a:p>
            <a:endParaRPr lang="en-US" smtClean="0"/>
          </a:p>
        </p:txBody>
      </p:sp>
      <p:sp>
        <p:nvSpPr>
          <p:cNvPr id="3" name="Title 2"/>
          <p:cNvSpPr>
            <a:spLocks noGrp="1"/>
          </p:cNvSpPr>
          <p:nvPr>
            <p:ph type="title"/>
          </p:nvPr>
        </p:nvSpPr>
        <p:spPr/>
        <p:txBody>
          <a:bodyPr/>
          <a:lstStyle/>
          <a:p>
            <a:r>
              <a:rPr lang="ja-JP" altLang="en-US" smtClean="0"/>
              <a:t>クライアントに何が起きるのか</a:t>
            </a:r>
            <a:r>
              <a:rPr lang="en-US" altLang="ja-JP" smtClean="0"/>
              <a:t>?</a:t>
            </a:r>
            <a:endParaRPr lang="en-US" dirty="0"/>
          </a:p>
        </p:txBody>
      </p:sp>
      <p:sp>
        <p:nvSpPr>
          <p:cNvPr id="4" name="Rectangle 3"/>
          <p:cNvSpPr/>
          <p:nvPr/>
        </p:nvSpPr>
        <p:spPr>
          <a:xfrm>
            <a:off x="431800" y="3346887"/>
            <a:ext cx="8353425" cy="1169551"/>
          </a:xfrm>
          <a:prstGeom prst="rect">
            <a:avLst/>
          </a:prstGeom>
          <a:ln w="12700">
            <a:solidFill>
              <a:schemeClr val="accent6">
                <a:lumMod val="50000"/>
              </a:schemeClr>
            </a:solidFill>
          </a:ln>
        </p:spPr>
        <p:txBody>
          <a:bodyPr wrap="square">
            <a:spAutoFit/>
          </a:bodyPr>
          <a:lstStyle/>
          <a:p>
            <a:r>
              <a:rPr lang="en-US" sz="1400" dirty="0">
                <a:latin typeface="Consolas" panose="020B0609020204030204" pitchFamily="49" charset="0"/>
                <a:cs typeface="Consolas" panose="020B0609020204030204" pitchFamily="49" charset="0"/>
              </a:rPr>
              <a:t>(Cisco Controller) &gt;</a:t>
            </a:r>
            <a:r>
              <a:rPr lang="en-US" sz="1400" b="1" dirty="0" err="1" smtClean="0">
                <a:solidFill>
                  <a:schemeClr val="bg2"/>
                </a:solidFill>
                <a:latin typeface="Consolas" panose="020B0609020204030204" pitchFamily="49" charset="0"/>
                <a:cs typeface="Consolas" panose="020B0609020204030204" pitchFamily="49" charset="0"/>
              </a:rPr>
              <a:t>config</a:t>
            </a:r>
            <a:r>
              <a:rPr lang="en-US" sz="1400" b="1" dirty="0" smtClean="0">
                <a:solidFill>
                  <a:schemeClr val="bg2"/>
                </a:solidFill>
                <a:latin typeface="Consolas" panose="020B0609020204030204" pitchFamily="49" charset="0"/>
                <a:cs typeface="Consolas" panose="020B0609020204030204" pitchFamily="49" charset="0"/>
              </a:rPr>
              <a:t>/show </a:t>
            </a:r>
            <a:r>
              <a:rPr lang="en-US" sz="1400" b="1" dirty="0">
                <a:solidFill>
                  <a:schemeClr val="bg2"/>
                </a:solidFill>
                <a:latin typeface="Consolas" panose="020B0609020204030204" pitchFamily="49" charset="0"/>
                <a:cs typeface="Consolas" panose="020B0609020204030204" pitchFamily="49" charset="0"/>
              </a:rPr>
              <a:t>advanced </a:t>
            </a:r>
            <a:r>
              <a:rPr lang="en-US" sz="1400" b="1" dirty="0" smtClean="0">
                <a:solidFill>
                  <a:schemeClr val="bg2"/>
                </a:solidFill>
                <a:latin typeface="Consolas" panose="020B0609020204030204" pitchFamily="49" charset="0"/>
                <a:cs typeface="Consolas" panose="020B0609020204030204" pitchFamily="49" charset="0"/>
              </a:rPr>
              <a:t>802.11a/b </a:t>
            </a:r>
            <a:r>
              <a:rPr lang="en-US" sz="1400" b="1" dirty="0">
                <a:solidFill>
                  <a:schemeClr val="bg2"/>
                </a:solidFill>
                <a:latin typeface="Consolas" panose="020B0609020204030204" pitchFamily="49" charset="0"/>
                <a:cs typeface="Consolas" panose="020B0609020204030204" pitchFamily="49" charset="0"/>
              </a:rPr>
              <a:t>client-network-preference ?</a:t>
            </a:r>
          </a:p>
          <a:p>
            <a:r>
              <a:rPr lang="en-US" sz="1400" dirty="0">
                <a:latin typeface="Consolas" panose="020B0609020204030204" pitchFamily="49" charset="0"/>
                <a:cs typeface="Consolas" panose="020B0609020204030204" pitchFamily="49" charset="0"/>
              </a:rPr>
              <a:t>               </a:t>
            </a:r>
          </a:p>
          <a:p>
            <a:r>
              <a:rPr lang="en-US" sz="1400" smtClean="0">
                <a:latin typeface="Consolas" panose="020B0609020204030204" pitchFamily="49" charset="0"/>
                <a:cs typeface="Consolas" panose="020B0609020204030204" pitchFamily="49" charset="0"/>
              </a:rPr>
              <a:t>       </a:t>
            </a:r>
            <a:r>
              <a:rPr lang="en-US" altLang="ja-JP" sz="1400" smtClean="0">
                <a:latin typeface="Consolas" panose="020B0609020204030204" pitchFamily="49" charset="0"/>
                <a:cs typeface="Consolas" panose="020B0609020204030204" pitchFamily="49" charset="0"/>
              </a:rPr>
              <a:t>c</a:t>
            </a:r>
            <a:r>
              <a:rPr lang="en-US" sz="1400" smtClean="0">
                <a:latin typeface="Consolas" panose="020B0609020204030204" pitchFamily="49" charset="0"/>
                <a:cs typeface="Consolas" panose="020B0609020204030204" pitchFamily="49" charset="0"/>
              </a:rPr>
              <a:t>onnectivity   </a:t>
            </a:r>
            <a:r>
              <a:rPr lang="en-US" sz="1400" dirty="0">
                <a:latin typeface="Consolas" panose="020B0609020204030204" pitchFamily="49" charset="0"/>
                <a:cs typeface="Consolas" panose="020B0609020204030204" pitchFamily="49" charset="0"/>
              </a:rPr>
              <a:t>Preference </a:t>
            </a:r>
            <a:r>
              <a:rPr lang="en-US" sz="1400">
                <a:latin typeface="Consolas" panose="020B0609020204030204" pitchFamily="49" charset="0"/>
                <a:cs typeface="Consolas" panose="020B0609020204030204" pitchFamily="49" charset="0"/>
              </a:rPr>
              <a:t>on </a:t>
            </a:r>
            <a:r>
              <a:rPr lang="en-US" sz="1400" smtClean="0">
                <a:latin typeface="Consolas" panose="020B0609020204030204" pitchFamily="49" charset="0"/>
                <a:cs typeface="Consolas" panose="020B0609020204030204" pitchFamily="49" charset="0"/>
              </a:rPr>
              <a:t>Connectivity			</a:t>
            </a:r>
            <a:r>
              <a:rPr lang="en-US" altLang="ja-JP" sz="1400" smtClean="0">
                <a:latin typeface="Consolas" panose="020B0609020204030204" pitchFamily="49" charset="0"/>
                <a:cs typeface="Consolas" panose="020B0609020204030204" pitchFamily="49" charset="0"/>
              </a:rPr>
              <a:t>(</a:t>
            </a:r>
            <a:r>
              <a:rPr lang="ja-JP" altLang="en-US" sz="1400" smtClean="0">
                <a:latin typeface="Consolas" panose="020B0609020204030204" pitchFamily="49" charset="0"/>
                <a:cs typeface="Consolas" panose="020B0609020204030204" pitchFamily="49" charset="0"/>
              </a:rPr>
              <a:t>接続性を優先</a:t>
            </a:r>
            <a:r>
              <a:rPr lang="en-US" altLang="ja-JP" sz="1400" smtClean="0">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a:p>
            <a:r>
              <a:rPr lang="en-US" sz="1400" smtClean="0">
                <a:latin typeface="Consolas" panose="020B0609020204030204" pitchFamily="49" charset="0"/>
                <a:cs typeface="Consolas" panose="020B0609020204030204" pitchFamily="49" charset="0"/>
              </a:rPr>
              <a:t>       default        </a:t>
            </a:r>
            <a:r>
              <a:rPr lang="en-US" sz="1400" dirty="0" smtClean="0">
                <a:latin typeface="Consolas" panose="020B0609020204030204" pitchFamily="49" charset="0"/>
                <a:cs typeface="Consolas" panose="020B0609020204030204" pitchFamily="49" charset="0"/>
              </a:rPr>
              <a:t>No </a:t>
            </a:r>
            <a:r>
              <a:rPr lang="en-US" sz="1400" dirty="0">
                <a:latin typeface="Consolas" panose="020B0609020204030204" pitchFamily="49" charset="0"/>
                <a:cs typeface="Consolas" panose="020B0609020204030204" pitchFamily="49" charset="0"/>
              </a:rPr>
              <a:t>Client Network </a:t>
            </a:r>
            <a:r>
              <a:rPr lang="en-US" sz="1400">
                <a:latin typeface="Consolas" panose="020B0609020204030204" pitchFamily="49" charset="0"/>
                <a:cs typeface="Consolas" panose="020B0609020204030204" pitchFamily="49" charset="0"/>
              </a:rPr>
              <a:t>Preference </a:t>
            </a:r>
            <a:r>
              <a:rPr lang="en-US" sz="1400" smtClean="0">
                <a:latin typeface="Consolas" panose="020B0609020204030204" pitchFamily="49" charset="0"/>
                <a:cs typeface="Consolas" panose="020B0609020204030204" pitchFamily="49" charset="0"/>
              </a:rPr>
              <a:t>Applied	</a:t>
            </a:r>
            <a:r>
              <a:rPr lang="en-US" altLang="ja-JP" sz="1400" smtClean="0">
                <a:latin typeface="Consolas" panose="020B0609020204030204" pitchFamily="49" charset="0"/>
                <a:cs typeface="Consolas" panose="020B0609020204030204" pitchFamily="49" charset="0"/>
              </a:rPr>
              <a:t>(</a:t>
            </a:r>
            <a:r>
              <a:rPr lang="ja-JP" altLang="en-US" sz="1400" smtClean="0">
                <a:latin typeface="Consolas" panose="020B0609020204030204" pitchFamily="49" charset="0"/>
                <a:cs typeface="Consolas" panose="020B0609020204030204" pitchFamily="49" charset="0"/>
              </a:rPr>
              <a:t>クライアントがいない場合</a:t>
            </a:r>
            <a:r>
              <a:rPr lang="en-US" altLang="ja-JP" sz="1400" smtClean="0">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a:p>
            <a:r>
              <a:rPr lang="en-US" sz="1400" smtClean="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throughput     Preference </a:t>
            </a:r>
            <a:r>
              <a:rPr lang="en-US" sz="1400">
                <a:latin typeface="Consolas" panose="020B0609020204030204" pitchFamily="49" charset="0"/>
                <a:cs typeface="Consolas" panose="020B0609020204030204" pitchFamily="49" charset="0"/>
              </a:rPr>
              <a:t>on </a:t>
            </a:r>
            <a:r>
              <a:rPr lang="en-US" sz="1400" smtClean="0">
                <a:latin typeface="Consolas" panose="020B0609020204030204" pitchFamily="49" charset="0"/>
                <a:cs typeface="Consolas" panose="020B0609020204030204" pitchFamily="49" charset="0"/>
              </a:rPr>
              <a:t>Throughput				</a:t>
            </a:r>
            <a:r>
              <a:rPr lang="en-US" altLang="ja-JP" sz="1400" smtClean="0">
                <a:latin typeface="Consolas" panose="020B0609020204030204" pitchFamily="49" charset="0"/>
                <a:cs typeface="Consolas" panose="020B0609020204030204" pitchFamily="49" charset="0"/>
              </a:rPr>
              <a:t>(</a:t>
            </a:r>
            <a:r>
              <a:rPr lang="ja-JP" altLang="en-US" sz="1400" smtClean="0">
                <a:latin typeface="Consolas" panose="020B0609020204030204" pitchFamily="49" charset="0"/>
                <a:cs typeface="Consolas" panose="020B0609020204030204" pitchFamily="49" charset="0"/>
              </a:rPr>
              <a:t>通信速度を優先</a:t>
            </a:r>
            <a:r>
              <a:rPr lang="en-US" altLang="ja-JP" sz="1400" smtClean="0">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p:txBody>
      </p:sp>
      <p:sp>
        <p:nvSpPr>
          <p:cNvPr id="9" name="星 12 8"/>
          <p:cNvSpPr/>
          <p:nvPr/>
        </p:nvSpPr>
        <p:spPr>
          <a:xfrm rot="803003">
            <a:off x="7112899" y="2565973"/>
            <a:ext cx="1459831" cy="731837"/>
          </a:xfrm>
          <a:prstGeom prst="star12">
            <a:avLst>
              <a:gd name="adj" fmla="val 26389"/>
            </a:avLst>
          </a:prstGeom>
          <a:solidFill>
            <a:srgbClr val="36A4D7"/>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mtClean="0"/>
              <a:t>NEW</a:t>
            </a:r>
            <a:endParaRPr kumimoji="1" lang="ja-JP" altLang="en-US" dirty="0" smtClean="0"/>
          </a:p>
        </p:txBody>
      </p:sp>
      <p:sp>
        <p:nvSpPr>
          <p:cNvPr id="5" name="正方形/長方形 4"/>
          <p:cNvSpPr/>
          <p:nvPr/>
        </p:nvSpPr>
        <p:spPr>
          <a:xfrm>
            <a:off x="431799" y="2931893"/>
            <a:ext cx="4728029" cy="369332"/>
          </a:xfrm>
          <a:prstGeom prst="rect">
            <a:avLst/>
          </a:prstGeom>
        </p:spPr>
        <p:txBody>
          <a:bodyPr wrap="square">
            <a:spAutoFit/>
          </a:bodyPr>
          <a:lstStyle/>
          <a:p>
            <a:r>
              <a:rPr lang="en-US" altLang="ja-JP"/>
              <a:t>8.2 MR1</a:t>
            </a:r>
            <a:r>
              <a:rPr lang="ja-JP" altLang="en-US"/>
              <a:t> から追加された</a:t>
            </a:r>
            <a:r>
              <a:rPr lang="ja-JP" altLang="en-US" smtClean="0"/>
              <a:t>コマンド </a:t>
            </a:r>
            <a:r>
              <a:rPr lang="en-US" altLang="ja-JP" smtClean="0"/>
              <a:t>(CLI</a:t>
            </a:r>
            <a:r>
              <a:rPr lang="ja-JP" altLang="en-US" smtClean="0"/>
              <a:t>のみ</a:t>
            </a:r>
            <a:r>
              <a:rPr lang="en-US" altLang="ja-JP" smtClean="0"/>
              <a:t>)</a:t>
            </a:r>
            <a:endParaRPr lang="en-US" altLang="ja-JP" dirty="0"/>
          </a:p>
        </p:txBody>
      </p:sp>
    </p:spTree>
    <p:extLst>
      <p:ext uri="{BB962C8B-B14F-4D97-AF65-F5344CB8AC3E}">
        <p14:creationId xmlns:p14="http://schemas.microsoft.com/office/powerpoint/2010/main" val="1546695984"/>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mtClean="0"/>
              <a:t>クライアントネットワークの優先度</a:t>
            </a:r>
            <a:r>
              <a:rPr lang="en-US" smtClean="0"/>
              <a:t/>
            </a:r>
            <a:br>
              <a:rPr lang="en-US" smtClean="0"/>
            </a:br>
            <a:r>
              <a:rPr lang="ja-JP" altLang="ja-JP"/>
              <a:t>ネットワーク</a:t>
            </a:r>
            <a:r>
              <a:rPr lang="ja-JP" altLang="ja-JP" smtClean="0"/>
              <a:t>の</a:t>
            </a:r>
            <a:r>
              <a:rPr lang="ja-JP" altLang="en-US" smtClean="0"/>
              <a:t>状況に合わせた個性</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42455709"/>
              </p:ext>
            </p:extLst>
          </p:nvPr>
        </p:nvGraphicFramePr>
        <p:xfrm>
          <a:off x="437767" y="1358952"/>
          <a:ext cx="8347461" cy="3157485"/>
        </p:xfrm>
        <a:graphic>
          <a:graphicData uri="http://schemas.openxmlformats.org/drawingml/2006/table">
            <a:tbl>
              <a:tblPr firstRow="1" firstCol="1" bandRow="1">
                <a:tableStyleId>{073A0DAA-6AF3-43AB-8588-CEC1D06C72B9}</a:tableStyleId>
              </a:tblPr>
              <a:tblGrid>
                <a:gridCol w="746657"/>
                <a:gridCol w="2948787"/>
                <a:gridCol w="2948787"/>
                <a:gridCol w="1703230"/>
              </a:tblGrid>
              <a:tr h="410169">
                <a:tc>
                  <a:txBody>
                    <a:bodyPr/>
                    <a:lstStyle/>
                    <a:p>
                      <a:pPr algn="l" fontAlgn="ctr"/>
                      <a:r>
                        <a:rPr lang="en-US" sz="1200" u="none" strike="noStrike">
                          <a:effectLst/>
                          <a:latin typeface="+mn-lt"/>
                          <a:ea typeface="+mn-ea"/>
                        </a:rPr>
                        <a:t>RRM </a:t>
                      </a:r>
                      <a:r>
                        <a:rPr lang="ja-JP" altLang="en-US" sz="1200" u="none" strike="noStrike" smtClean="0">
                          <a:effectLst/>
                          <a:latin typeface="+mn-lt"/>
                          <a:ea typeface="+mn-ea"/>
                        </a:rPr>
                        <a:t>アルゴリズム</a:t>
                      </a:r>
                      <a:endParaRPr lang="en-US" sz="1200" b="1" i="0" u="none" strike="noStrike" dirty="0">
                        <a:solidFill>
                          <a:schemeClr val="tx1">
                            <a:lumMod val="50000"/>
                          </a:schemeClr>
                        </a:solidFill>
                        <a:effectLst/>
                        <a:latin typeface="+mn-lt"/>
                        <a:ea typeface="+mn-ea"/>
                      </a:endParaRPr>
                    </a:p>
                  </a:txBody>
                  <a:tcPr marL="7631" marR="7631" marT="7631"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altLang="ja-JP" sz="1200" smtClean="0">
                          <a:latin typeface="Consolas" panose="020B0609020204030204" pitchFamily="49" charset="0"/>
                          <a:cs typeface="Consolas" panose="020B0609020204030204" pitchFamily="49" charset="0"/>
                        </a:rPr>
                        <a:t>connectivity</a:t>
                      </a:r>
                      <a:endParaRPr lang="en-US" sz="1200" b="1" i="0" u="none" strike="noStrike" dirty="0">
                        <a:solidFill>
                          <a:schemeClr val="tx1">
                            <a:lumMod val="50000"/>
                          </a:schemeClr>
                        </a:solidFill>
                        <a:effectLst/>
                        <a:latin typeface="+mn-lt"/>
                        <a:ea typeface="+mn-ea"/>
                      </a:endParaRPr>
                    </a:p>
                  </a:txBody>
                  <a:tcPr marL="7631" marR="7631" marT="7631" marB="0" anchor="ctr">
                    <a:lnL w="28575"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ctr"/>
                      <a:r>
                        <a:rPr lang="en-US" altLang="ja-JP" sz="1200" smtClean="0">
                          <a:latin typeface="Consolas" panose="020B0609020204030204" pitchFamily="49" charset="0"/>
                          <a:cs typeface="Consolas" panose="020B0609020204030204" pitchFamily="49" charset="0"/>
                        </a:rPr>
                        <a:t>throughput</a:t>
                      </a:r>
                      <a:endParaRPr lang="en-US" sz="1200" b="1" i="0" u="none" strike="noStrike" dirty="0">
                        <a:solidFill>
                          <a:schemeClr val="tx1">
                            <a:lumMod val="50000"/>
                          </a:schemeClr>
                        </a:solidFill>
                        <a:effectLst/>
                        <a:latin typeface="+mn-lt"/>
                        <a:ea typeface="+mn-ea"/>
                      </a:endParaRPr>
                    </a:p>
                  </a:txBody>
                  <a:tcPr marL="7631" marR="7631" marT="7631" marB="0"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fontAlgn="ctr"/>
                      <a:r>
                        <a:rPr lang="en-US" altLang="ja-JP" sz="1200" smtClean="0">
                          <a:latin typeface="Consolas" panose="020B0609020204030204" pitchFamily="49" charset="0"/>
                          <a:cs typeface="Consolas" panose="020B0609020204030204" pitchFamily="49" charset="0"/>
                        </a:rPr>
                        <a:t>Default</a:t>
                      </a:r>
                      <a:endParaRPr lang="en-US" sz="1200" b="1" i="0" u="none" strike="noStrike" dirty="0">
                        <a:solidFill>
                          <a:schemeClr val="tx1">
                            <a:lumMod val="50000"/>
                          </a:schemeClr>
                        </a:solidFill>
                        <a:effectLst/>
                        <a:latin typeface="+mn-lt"/>
                        <a:ea typeface="+mn-ea"/>
                      </a:endParaRPr>
                    </a:p>
                  </a:txBody>
                  <a:tcPr marL="7631" marR="7631" marT="7631"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r>
              <a:tr h="213230">
                <a:tc rowSpan="3">
                  <a:txBody>
                    <a:bodyPr/>
                    <a:lstStyle/>
                    <a:p>
                      <a:pPr algn="ctr" fontAlgn="ctr"/>
                      <a:r>
                        <a:rPr lang="en-US" sz="1200" u="none" strike="noStrike" dirty="0">
                          <a:effectLst/>
                          <a:latin typeface="+mn-lt"/>
                          <a:ea typeface="+mn-ea"/>
                        </a:rPr>
                        <a:t>DCA</a:t>
                      </a:r>
                      <a:endParaRPr lang="en-US" sz="1200" b="1" i="0" u="none" strike="noStrike" dirty="0">
                        <a:solidFill>
                          <a:schemeClr val="bg1"/>
                        </a:solidFill>
                        <a:effectLst/>
                        <a:latin typeface="+mn-lt"/>
                        <a:ea typeface="+mn-ea"/>
                      </a:endParaRPr>
                    </a:p>
                  </a:txBody>
                  <a:tcPr marL="7631" marR="7631" marT="7631"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fontAlgn="ctr"/>
                      <a:r>
                        <a:rPr lang="ja-JP" altLang="en-US" sz="1200" u="none" strike="noStrike" smtClean="0">
                          <a:effectLst/>
                          <a:latin typeface="+mn-lt"/>
                          <a:ea typeface="+mn-ea"/>
                        </a:rPr>
                        <a:t>現在のチャネルより高いバイアス値</a:t>
                      </a:r>
                      <a:endParaRPr lang="en-US" sz="1200" b="0" i="0" u="none" strike="noStrike" dirty="0">
                        <a:solidFill>
                          <a:srgbClr val="000000"/>
                        </a:solidFill>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a:txBody>
                    <a:bodyPr/>
                    <a:lstStyle/>
                    <a:p>
                      <a:pPr algn="ctr" fontAlgn="ctr"/>
                      <a:r>
                        <a:rPr lang="ja-JP" altLang="en-US" sz="1200" u="none" strike="noStrike" smtClean="0">
                          <a:effectLst/>
                          <a:latin typeface="+mn-lt"/>
                          <a:ea typeface="+mn-ea"/>
                        </a:rPr>
                        <a:t>現在のチャネルより低いバイアス値</a:t>
                      </a:r>
                      <a:endParaRPr lang="en-US" sz="1200" b="0" i="0" u="none" strike="noStrike" dirty="0">
                        <a:solidFill>
                          <a:srgbClr val="000000"/>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tc rowSpan="3">
                  <a:txBody>
                    <a:bodyPr/>
                    <a:lstStyle/>
                    <a:p>
                      <a:pPr algn="ctr" fontAlgn="ctr"/>
                      <a:r>
                        <a:rPr lang="ja-JP" altLang="en-US" sz="1200" u="none" strike="noStrike" smtClean="0">
                          <a:effectLst/>
                          <a:latin typeface="+mn-lt"/>
                          <a:ea typeface="+mn-ea"/>
                        </a:rPr>
                        <a:t>現在の</a:t>
                      </a:r>
                      <a:r>
                        <a:rPr lang="en-US" altLang="ja-JP" sz="1200" u="none" strike="noStrike" smtClean="0">
                          <a:effectLst/>
                          <a:latin typeface="+mn-lt"/>
                          <a:ea typeface="+mn-ea"/>
                        </a:rPr>
                        <a:t>DCA</a:t>
                      </a:r>
                      <a:r>
                        <a:rPr lang="ja-JP" altLang="en-US" sz="1200" u="none" strike="noStrike" smtClean="0">
                          <a:effectLst/>
                          <a:latin typeface="+mn-lt"/>
                          <a:ea typeface="+mn-ea"/>
                        </a:rPr>
                        <a:t>と同じ動作</a:t>
                      </a:r>
                      <a:endParaRPr lang="en-US" sz="1200" b="0" i="0" u="none" strike="noStrike" dirty="0">
                        <a:solidFill>
                          <a:srgbClr val="000000"/>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3230">
                <a:tc vMerge="1">
                  <a:txBody>
                    <a:bodyPr/>
                    <a:lstStyle/>
                    <a:p>
                      <a:endParaRPr lang="en-US"/>
                    </a:p>
                  </a:txBody>
                  <a:tcPr/>
                </a:tc>
                <a:tc>
                  <a:txBody>
                    <a:bodyPr/>
                    <a:lstStyle/>
                    <a:p>
                      <a:pPr algn="ctr" fontAlgn="ctr"/>
                      <a:r>
                        <a:rPr lang="en-US" altLang="ja-JP" sz="1200" u="none" strike="noStrike" smtClean="0">
                          <a:effectLst/>
                          <a:latin typeface="+mn-lt"/>
                          <a:ea typeface="+mn-ea"/>
                        </a:rPr>
                        <a:t>DCA</a:t>
                      </a:r>
                      <a:r>
                        <a:rPr lang="ja-JP" altLang="en-US" sz="1200" u="none" strike="noStrike" smtClean="0">
                          <a:effectLst/>
                          <a:latin typeface="+mn-lt"/>
                          <a:ea typeface="+mn-ea"/>
                        </a:rPr>
                        <a:t>のための低感度</a:t>
                      </a:r>
                      <a:r>
                        <a:rPr lang="en-US" sz="1200" u="none" strike="noStrike" smtClean="0">
                          <a:effectLst/>
                          <a:latin typeface="+mn-lt"/>
                          <a:ea typeface="+mn-ea"/>
                        </a:rPr>
                        <a:t> (DCA</a:t>
                      </a:r>
                      <a:r>
                        <a:rPr lang="ja-JP" altLang="en-US" sz="1200" u="none" strike="noStrike" smtClean="0">
                          <a:effectLst/>
                          <a:latin typeface="+mn-lt"/>
                          <a:ea typeface="+mn-ea"/>
                        </a:rPr>
                        <a:t>で上書き</a:t>
                      </a:r>
                      <a:r>
                        <a:rPr lang="en-US" sz="1200" u="none" strike="noStrike" smtClean="0">
                          <a:effectLst/>
                          <a:latin typeface="+mn-lt"/>
                          <a:ea typeface="+mn-ea"/>
                        </a:rPr>
                        <a:t>)</a:t>
                      </a:r>
                      <a:endParaRPr lang="en-US" sz="1200" b="0" i="0" u="none" strike="noStrike" dirty="0">
                        <a:solidFill>
                          <a:srgbClr val="000000"/>
                        </a:solidFill>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ctr"/>
                      <a:r>
                        <a:rPr lang="ja-JP" altLang="en-US" sz="1200" u="none" strike="noStrike" smtClean="0">
                          <a:effectLst/>
                          <a:latin typeface="+mn-lt"/>
                          <a:ea typeface="+mn-ea"/>
                        </a:rPr>
                        <a:t>高い</a:t>
                      </a:r>
                      <a:r>
                        <a:rPr lang="en-US" sz="1200" u="none" strike="noStrike" smtClean="0">
                          <a:effectLst/>
                          <a:latin typeface="+mn-lt"/>
                          <a:ea typeface="+mn-ea"/>
                        </a:rPr>
                        <a:t>DCA </a:t>
                      </a:r>
                      <a:r>
                        <a:rPr lang="ja-JP" altLang="en-US" sz="1200" u="none" strike="noStrike" smtClean="0">
                          <a:effectLst/>
                          <a:latin typeface="+mn-lt"/>
                          <a:ea typeface="+mn-ea"/>
                        </a:rPr>
                        <a:t>感度 </a:t>
                      </a:r>
                      <a:r>
                        <a:rPr lang="en-US" sz="1200" u="none" strike="noStrike" smtClean="0">
                          <a:effectLst/>
                          <a:latin typeface="+mn-lt"/>
                          <a:ea typeface="+mn-ea"/>
                        </a:rPr>
                        <a:t>(</a:t>
                      </a:r>
                      <a:r>
                        <a:rPr lang="en-US" altLang="ja-JP" sz="1200" u="none" strike="noStrike" smtClean="0">
                          <a:effectLst/>
                          <a:latin typeface="+mn-lt"/>
                          <a:ea typeface="+mn-ea"/>
                        </a:rPr>
                        <a:t>DCA</a:t>
                      </a:r>
                      <a:r>
                        <a:rPr lang="ja-JP" altLang="en-US" sz="1200" u="none" strike="noStrike" smtClean="0">
                          <a:effectLst/>
                          <a:latin typeface="+mn-lt"/>
                          <a:ea typeface="+mn-ea"/>
                        </a:rPr>
                        <a:t>で上書き</a:t>
                      </a:r>
                      <a:r>
                        <a:rPr lang="en-US" sz="1200" u="none" strike="noStrike" smtClean="0">
                          <a:effectLst/>
                          <a:latin typeface="+mn-lt"/>
                          <a:ea typeface="+mn-ea"/>
                        </a:rPr>
                        <a:t>)</a:t>
                      </a:r>
                      <a:endParaRPr lang="en-US" sz="1200" b="0" i="0" u="none" strike="noStrike" dirty="0">
                        <a:solidFill>
                          <a:srgbClr val="000000"/>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endParaRPr lang="en-US"/>
                    </a:p>
                  </a:txBody>
                  <a:tcPr/>
                </a:tc>
              </a:tr>
              <a:tr h="213230">
                <a:tc vMerge="1">
                  <a:txBody>
                    <a:bodyPr/>
                    <a:lstStyle/>
                    <a:p>
                      <a:endParaRPr lang="en-US"/>
                    </a:p>
                  </a:txBody>
                  <a:tcPr/>
                </a:tc>
                <a:tc>
                  <a:txBody>
                    <a:bodyPr/>
                    <a:lstStyle/>
                    <a:p>
                      <a:pPr algn="ctr" fontAlgn="ctr"/>
                      <a:r>
                        <a:rPr lang="ja-JP" altLang="en-US" sz="1200" u="none" strike="noStrike" smtClean="0">
                          <a:effectLst/>
                          <a:latin typeface="+mn-lt"/>
                          <a:ea typeface="+mn-ea"/>
                        </a:rPr>
                        <a:t>音声</a:t>
                      </a:r>
                      <a:r>
                        <a:rPr lang="en-US" altLang="ja-JP" sz="1200" u="none" strike="noStrike" smtClean="0">
                          <a:effectLst/>
                          <a:latin typeface="+mn-lt"/>
                          <a:ea typeface="+mn-ea"/>
                        </a:rPr>
                        <a:t>/</a:t>
                      </a:r>
                      <a:r>
                        <a:rPr lang="ja-JP" altLang="en-US" sz="1200" u="none" strike="noStrike" smtClean="0">
                          <a:effectLst/>
                          <a:latin typeface="+mn-lt"/>
                          <a:ea typeface="+mn-ea"/>
                        </a:rPr>
                        <a:t>ビデオ使用時、現在のチャネルを好む</a:t>
                      </a:r>
                      <a:endParaRPr lang="en-US" sz="1200" b="0" i="0" u="none" strike="noStrike" smtClean="0">
                        <a:solidFill>
                          <a:srgbClr val="000000"/>
                        </a:solidFill>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u="none" strike="noStrike" smtClean="0">
                          <a:effectLst/>
                          <a:latin typeface="+mn-lt"/>
                          <a:ea typeface="+mn-ea"/>
                        </a:rPr>
                        <a:t>全</a:t>
                      </a:r>
                      <a:r>
                        <a:rPr lang="en-US" sz="1200" u="none" strike="noStrike" smtClean="0">
                          <a:effectLst/>
                          <a:latin typeface="+mn-lt"/>
                          <a:ea typeface="+mn-ea"/>
                        </a:rPr>
                        <a:t>11n</a:t>
                      </a:r>
                      <a:r>
                        <a:rPr lang="ja-JP" altLang="en-US" sz="1200" u="none" strike="noStrike" smtClean="0">
                          <a:effectLst/>
                          <a:latin typeface="+mn-lt"/>
                          <a:ea typeface="+mn-ea"/>
                        </a:rPr>
                        <a:t>対応クライアント</a:t>
                      </a:r>
                      <a:endParaRPr lang="en-US" sz="1200" b="0" i="0" u="none" strike="noStrike" dirty="0">
                        <a:solidFill>
                          <a:srgbClr val="000000"/>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en-US"/>
                    </a:p>
                  </a:txBody>
                  <a:tcPr/>
                </a:tc>
              </a:tr>
              <a:tr h="414123">
                <a:tc>
                  <a:txBody>
                    <a:bodyPr/>
                    <a:lstStyle/>
                    <a:p>
                      <a:pPr algn="ctr" fontAlgn="ctr"/>
                      <a:r>
                        <a:rPr lang="en-US" sz="1200" u="none" strike="noStrike" dirty="0">
                          <a:effectLst/>
                          <a:latin typeface="+mn-lt"/>
                          <a:ea typeface="+mn-ea"/>
                        </a:rPr>
                        <a:t>DTPC</a:t>
                      </a:r>
                      <a:endParaRPr lang="en-US" sz="1200" b="1" i="0" u="none" strike="noStrike" dirty="0">
                        <a:solidFill>
                          <a:schemeClr val="bg1"/>
                        </a:solidFill>
                        <a:effectLst/>
                        <a:latin typeface="+mn-lt"/>
                        <a:ea typeface="+mn-ea"/>
                      </a:endParaRPr>
                    </a:p>
                  </a:txBody>
                  <a:tcPr marL="7631" marR="7631" marT="7631"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fontAlgn="ctr"/>
                      <a:r>
                        <a:rPr lang="en-US" altLang="ja-JP" sz="1200" u="none" strike="noStrike" smtClean="0">
                          <a:effectLst/>
                          <a:latin typeface="+mn-lt"/>
                          <a:ea typeface="+mn-ea"/>
                        </a:rPr>
                        <a:t>-79dBm</a:t>
                      </a:r>
                      <a:r>
                        <a:rPr lang="ja-JP" altLang="en-US" sz="1200" u="none" strike="noStrike" smtClean="0">
                          <a:effectLst/>
                          <a:latin typeface="+mn-lt"/>
                          <a:ea typeface="+mn-ea"/>
                        </a:rPr>
                        <a:t>以下の弱いクライアントを検知した場合、</a:t>
                      </a:r>
                      <a:r>
                        <a:rPr lang="en-US" sz="1200" u="none" strike="noStrike" smtClean="0">
                          <a:effectLst/>
                          <a:latin typeface="+mn-lt"/>
                          <a:ea typeface="+mn-ea"/>
                        </a:rPr>
                        <a:t> DTPC </a:t>
                      </a:r>
                      <a:r>
                        <a:rPr lang="ja-JP" altLang="en-US" sz="1200" u="none" strike="noStrike" smtClean="0">
                          <a:effectLst/>
                          <a:latin typeface="+mn-lt"/>
                          <a:ea typeface="+mn-ea"/>
                        </a:rPr>
                        <a:t>は電力を減らすべきでない</a:t>
                      </a:r>
                      <a:endParaRPr lang="en-US" sz="1200" b="0" i="0" u="none" strike="noStrike" dirty="0">
                        <a:solidFill>
                          <a:srgbClr val="000000"/>
                        </a:solidFill>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u="none" strike="noStrike" smtClean="0">
                          <a:effectLst/>
                          <a:latin typeface="+mn-lt"/>
                          <a:ea typeface="+mn-ea"/>
                        </a:rPr>
                        <a:t>クライアントの数が、設定した上限値を超えた場合、</a:t>
                      </a:r>
                      <a:r>
                        <a:rPr lang="en-US" altLang="ja-JP" sz="1200" u="none" strike="noStrike" smtClean="0">
                          <a:effectLst/>
                          <a:latin typeface="+mn-lt"/>
                          <a:ea typeface="+mn-ea"/>
                        </a:rPr>
                        <a:t>DTPC</a:t>
                      </a:r>
                      <a:r>
                        <a:rPr lang="ja-JP" altLang="en-US" sz="1200" u="none" strike="noStrike" smtClean="0">
                          <a:effectLst/>
                          <a:latin typeface="+mn-lt"/>
                          <a:ea typeface="+mn-ea"/>
                        </a:rPr>
                        <a:t>は電力を増やさないでしょう。</a:t>
                      </a:r>
                      <a:endParaRPr lang="en-US" sz="1200" b="0" i="0" u="none" strike="noStrike" dirty="0">
                        <a:solidFill>
                          <a:srgbClr val="000000"/>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u="none" strike="noStrike" smtClean="0">
                          <a:effectLst/>
                          <a:latin typeface="+mn-lt"/>
                          <a:ea typeface="+mn-ea"/>
                        </a:rPr>
                        <a:t>現在の</a:t>
                      </a:r>
                      <a:r>
                        <a:rPr lang="en-US" altLang="ja-JP" sz="1200" u="none" strike="noStrike" smtClean="0">
                          <a:effectLst/>
                          <a:latin typeface="+mn-lt"/>
                          <a:ea typeface="+mn-ea"/>
                        </a:rPr>
                        <a:t>DTPC</a:t>
                      </a:r>
                      <a:r>
                        <a:rPr lang="ja-JP" altLang="en-US" sz="1200" u="none" strike="noStrike" smtClean="0">
                          <a:effectLst/>
                          <a:latin typeface="+mn-lt"/>
                          <a:ea typeface="+mn-ea"/>
                        </a:rPr>
                        <a:t>と同じ動作</a:t>
                      </a:r>
                      <a:endParaRPr lang="en-US" sz="1200" b="0" i="0" u="none" strike="noStrike" dirty="0">
                        <a:solidFill>
                          <a:srgbClr val="000000"/>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3230">
                <a:tc rowSpan="4">
                  <a:txBody>
                    <a:bodyPr/>
                    <a:lstStyle/>
                    <a:p>
                      <a:pPr algn="ctr" fontAlgn="ctr"/>
                      <a:r>
                        <a:rPr lang="en-US" sz="1200" u="none" strike="noStrike" dirty="0">
                          <a:effectLst/>
                          <a:latin typeface="+mn-lt"/>
                          <a:ea typeface="+mn-ea"/>
                        </a:rPr>
                        <a:t>DBS</a:t>
                      </a:r>
                      <a:endParaRPr lang="en-US" sz="1200" b="1" i="0" u="none" strike="noStrike" dirty="0">
                        <a:solidFill>
                          <a:schemeClr val="bg1"/>
                        </a:solidFill>
                        <a:effectLst/>
                        <a:latin typeface="+mn-lt"/>
                        <a:ea typeface="+mn-ea"/>
                      </a:endParaRPr>
                    </a:p>
                  </a:txBody>
                  <a:tcPr marL="7631" marR="7631" marT="7631"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fontAlgn="ctr"/>
                      <a:r>
                        <a:rPr lang="ja-JP" altLang="en-US" sz="1200" u="none" strike="noStrike" smtClean="0">
                          <a:effectLst/>
                          <a:latin typeface="+mn-lt"/>
                          <a:ea typeface="+mn-ea"/>
                        </a:rPr>
                        <a:t>現在の帯域を好む</a:t>
                      </a:r>
                      <a:endParaRPr lang="en-US" sz="1200" b="0" i="0" u="none" strike="noStrike" dirty="0">
                        <a:solidFill>
                          <a:srgbClr val="000000"/>
                        </a:solidFill>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rowSpan="2">
                  <a:txBody>
                    <a:bodyPr/>
                    <a:lstStyle/>
                    <a:p>
                      <a:pPr algn="ctr" fontAlgn="ctr"/>
                      <a:r>
                        <a:rPr lang="ja-JP" altLang="en-US" sz="1200" u="none" strike="noStrike" smtClean="0">
                          <a:effectLst/>
                          <a:latin typeface="+mn-lt"/>
                          <a:ea typeface="+mn-ea"/>
                        </a:rPr>
                        <a:t>より高いチャネル幅を好む</a:t>
                      </a:r>
                      <a:endParaRPr lang="en-US" sz="1200" b="0" i="0" u="none" strike="noStrike">
                        <a:solidFill>
                          <a:srgbClr val="000000"/>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rowSpan="4">
                  <a:txBody>
                    <a:bodyPr/>
                    <a:lstStyle/>
                    <a:p>
                      <a:pPr algn="ctr" fontAlgn="ctr"/>
                      <a:r>
                        <a:rPr lang="ja-JP" altLang="en-US" sz="1200" u="none" strike="noStrike" smtClean="0">
                          <a:effectLst/>
                          <a:latin typeface="+mn-lt"/>
                          <a:ea typeface="+mn-ea"/>
                        </a:rPr>
                        <a:t>現在の</a:t>
                      </a:r>
                      <a:r>
                        <a:rPr lang="en-US" altLang="ja-JP" sz="1200" u="none" strike="noStrike" smtClean="0">
                          <a:effectLst/>
                          <a:latin typeface="+mn-lt"/>
                          <a:ea typeface="+mn-ea"/>
                        </a:rPr>
                        <a:t>DBS</a:t>
                      </a:r>
                      <a:r>
                        <a:rPr lang="ja-JP" altLang="en-US" sz="1200" u="none" strike="noStrike" smtClean="0">
                          <a:effectLst/>
                          <a:latin typeface="+mn-lt"/>
                          <a:ea typeface="+mn-ea"/>
                        </a:rPr>
                        <a:t>と同じ動作</a:t>
                      </a:r>
                      <a:r>
                        <a:rPr lang="en-US" sz="1200" u="none" strike="noStrike" smtClean="0">
                          <a:effectLst/>
                          <a:latin typeface="+mn-lt"/>
                          <a:ea typeface="+mn-ea"/>
                        </a:rPr>
                        <a:t> </a:t>
                      </a:r>
                      <a:endParaRPr lang="en-US" sz="1200" b="0" i="0" u="none" strike="noStrike" dirty="0">
                        <a:solidFill>
                          <a:srgbClr val="000000"/>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3230">
                <a:tc vMerge="1">
                  <a:txBody>
                    <a:bodyPr/>
                    <a:lstStyle/>
                    <a:p>
                      <a:endParaRPr lang="en-US"/>
                    </a:p>
                  </a:txBody>
                  <a:tcPr/>
                </a:tc>
                <a:tc>
                  <a:txBody>
                    <a:bodyPr/>
                    <a:lstStyle/>
                    <a:p>
                      <a:pPr algn="ctr" fontAlgn="ctr"/>
                      <a:r>
                        <a:rPr lang="en-US" sz="1200" u="none" strike="noStrike" smtClean="0">
                          <a:effectLst/>
                          <a:latin typeface="+mn-lt"/>
                          <a:ea typeface="+mn-ea"/>
                        </a:rPr>
                        <a:t> </a:t>
                      </a:r>
                      <a:r>
                        <a:rPr lang="ja-JP" altLang="en-US" sz="1200" u="none" strike="noStrike" smtClean="0">
                          <a:effectLst/>
                          <a:latin typeface="+mn-lt"/>
                          <a:ea typeface="+mn-ea"/>
                        </a:rPr>
                        <a:t>現在のプライマリチャネルを好む</a:t>
                      </a:r>
                      <a:endParaRPr lang="en-US" sz="1200" b="0" i="0" u="none" strike="noStrike" dirty="0">
                        <a:solidFill>
                          <a:srgbClr val="000000"/>
                        </a:solidFill>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vMerge="1">
                  <a:txBody>
                    <a:bodyPr/>
                    <a:lstStyle/>
                    <a:p>
                      <a:pPr algn="ctr" fontAlgn="ctr"/>
                      <a:endParaRPr lang="en-US" altLang="ja-JP" sz="1200" smtClean="0"/>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en-US"/>
                    </a:p>
                  </a:txBody>
                  <a:tcPr/>
                </a:tc>
              </a:tr>
              <a:tr h="213230">
                <a:tc vMerge="1">
                  <a:txBody>
                    <a:bodyPr/>
                    <a:lstStyle/>
                    <a:p>
                      <a:endParaRPr lang="en-US"/>
                    </a:p>
                  </a:txBody>
                  <a:tcPr/>
                </a:tc>
                <a:tc>
                  <a:txBody>
                    <a:bodyPr/>
                    <a:lstStyle/>
                    <a:p>
                      <a:pPr algn="ctr" fontAlgn="ctr"/>
                      <a:r>
                        <a:rPr lang="ja-JP" altLang="en-US" sz="1200" u="none" strike="noStrike" smtClean="0">
                          <a:effectLst/>
                          <a:latin typeface="+mn-lt"/>
                          <a:ea typeface="+mn-ea"/>
                        </a:rPr>
                        <a:t>クライアントタイプでより低いバイアス</a:t>
                      </a:r>
                      <a:endParaRPr lang="en-US" sz="1200" b="0" i="0" u="none" strike="noStrike" dirty="0">
                        <a:solidFill>
                          <a:srgbClr val="000000"/>
                        </a:solidFill>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2">
                  <a:txBody>
                    <a:bodyPr/>
                    <a:lstStyle/>
                    <a:p>
                      <a:pPr marL="0" marR="0" indent="0" algn="ctr" defTabSz="685777" rtl="0" eaLnBrk="1" fontAlgn="t" latinLnBrk="0" hangingPunct="1">
                        <a:lnSpc>
                          <a:spcPct val="100000"/>
                        </a:lnSpc>
                        <a:spcBef>
                          <a:spcPts val="0"/>
                        </a:spcBef>
                        <a:spcAft>
                          <a:spcPts val="0"/>
                        </a:spcAft>
                        <a:buClrTx/>
                        <a:buSzTx/>
                        <a:buFontTx/>
                        <a:buNone/>
                        <a:tabLst/>
                        <a:defRPr/>
                      </a:pPr>
                      <a:r>
                        <a:rPr lang="ja-JP" altLang="en-US" sz="1200" smtClean="0"/>
                        <a:t>現在の高機能 </a:t>
                      </a:r>
                      <a:r>
                        <a:rPr lang="en-US" altLang="ja-JP" sz="1200" smtClean="0"/>
                        <a:t>(</a:t>
                      </a:r>
                      <a:r>
                        <a:rPr lang="ja-JP" altLang="ja-JP" sz="1200" smtClean="0"/>
                        <a:t>11</a:t>
                      </a:r>
                      <a:r>
                        <a:rPr lang="en-US" altLang="ja-JP" sz="1200" smtClean="0"/>
                        <a:t>n</a:t>
                      </a:r>
                      <a:r>
                        <a:rPr lang="ja-JP" altLang="ja-JP" sz="1200" smtClean="0"/>
                        <a:t>、11ac</a:t>
                      </a:r>
                      <a:r>
                        <a:rPr lang="en-US" altLang="ja-JP" sz="1200" smtClean="0"/>
                        <a:t>)</a:t>
                      </a:r>
                      <a:r>
                        <a:rPr lang="ja-JP" altLang="en-US" sz="1200" smtClean="0"/>
                        <a:t> </a:t>
                      </a:r>
                      <a:r>
                        <a:rPr lang="ja-JP" altLang="ja-JP" sz="1200" smtClean="0"/>
                        <a:t>クライアントタイプのため</a:t>
                      </a:r>
                      <a:r>
                        <a:rPr lang="ja-JP" altLang="en-US" sz="1200" smtClean="0"/>
                        <a:t>の</a:t>
                      </a:r>
                      <a:r>
                        <a:rPr lang="ja-JP" altLang="ja-JP" sz="1200" smtClean="0"/>
                        <a:t>より高いバイアス</a:t>
                      </a:r>
                      <a:r>
                        <a:rPr lang="en-US" sz="1200" u="none" strike="noStrike">
                          <a:effectLst/>
                          <a:latin typeface="+mn-lt"/>
                          <a:ea typeface="+mn-ea"/>
                        </a:rPr>
                        <a:t> </a:t>
                      </a:r>
                      <a:r>
                        <a:rPr lang="en-US" sz="1200" u="none" strike="noStrike" dirty="0">
                          <a:effectLst/>
                          <a:latin typeface="+mn-lt"/>
                          <a:ea typeface="+mn-ea"/>
                        </a:rPr>
                        <a:t> </a:t>
                      </a:r>
                      <a:endParaRPr lang="en-US" sz="1200" b="0" i="0" u="none" strike="noStrike" dirty="0">
                        <a:solidFill>
                          <a:srgbClr val="000000"/>
                        </a:solidFill>
                        <a:effectLst/>
                        <a:latin typeface="+mn-lt"/>
                        <a:ea typeface="+mn-ea"/>
                      </a:endParaRPr>
                    </a:p>
                  </a:txBody>
                  <a:tcPr marL="36000" marR="36000" marT="7631" marB="3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en-US"/>
                    </a:p>
                  </a:txBody>
                  <a:tcPr/>
                </a:tc>
              </a:tr>
              <a:tr h="213230">
                <a:tc vMerge="1">
                  <a:txBody>
                    <a:bodyPr/>
                    <a:lstStyle/>
                    <a:p>
                      <a:endParaRPr lang="en-US"/>
                    </a:p>
                  </a:txBody>
                  <a:tcPr/>
                </a:tc>
                <a:tc>
                  <a:txBody>
                    <a:bodyPr/>
                    <a:lstStyle/>
                    <a:p>
                      <a:pPr algn="ctr" fontAlgn="ctr"/>
                      <a:r>
                        <a:rPr lang="ja-JP" altLang="en-US" sz="1200" u="none" strike="noStrike" smtClean="0">
                          <a:effectLst/>
                          <a:latin typeface="+mn-lt"/>
                          <a:ea typeface="+mn-ea"/>
                        </a:rPr>
                        <a:t>音声</a:t>
                      </a:r>
                      <a:r>
                        <a:rPr lang="en-US" altLang="ja-JP" sz="1200" u="none" strike="noStrike" smtClean="0">
                          <a:effectLst/>
                          <a:latin typeface="+mn-lt"/>
                          <a:ea typeface="+mn-ea"/>
                        </a:rPr>
                        <a:t>/</a:t>
                      </a:r>
                      <a:r>
                        <a:rPr lang="ja-JP" altLang="en-US" sz="1200" u="none" strike="noStrike" smtClean="0">
                          <a:effectLst/>
                          <a:latin typeface="+mn-lt"/>
                          <a:ea typeface="+mn-ea"/>
                        </a:rPr>
                        <a:t>ビデオクライアントへの貢献の増加</a:t>
                      </a:r>
                      <a:endParaRPr lang="en-US" sz="1200" b="0" i="0" u="none" strike="noStrike" dirty="0">
                        <a:solidFill>
                          <a:srgbClr val="000000"/>
                        </a:solidFill>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pPr algn="ctr" fontAlgn="t"/>
                      <a:endParaRPr lang="en-US" sz="1200" b="0" i="0" u="none" strike="noStrike" dirty="0">
                        <a:solidFill>
                          <a:srgbClr val="000000"/>
                        </a:solidFill>
                        <a:effectLst/>
                        <a:latin typeface="+mn-lt"/>
                        <a:ea typeface="+mn-ea"/>
                      </a:endParaRPr>
                    </a:p>
                  </a:txBody>
                  <a:tcPr marL="36000" marR="36000" marT="7631" marB="3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tr>
              <a:tr h="213230">
                <a:tc rowSpan="2">
                  <a:txBody>
                    <a:bodyPr/>
                    <a:lstStyle/>
                    <a:p>
                      <a:pPr algn="ctr" fontAlgn="ctr"/>
                      <a:r>
                        <a:rPr lang="en-US" sz="1200" u="none" strike="noStrike" dirty="0" err="1">
                          <a:effectLst/>
                          <a:latin typeface="+mn-lt"/>
                          <a:ea typeface="+mn-ea"/>
                        </a:rPr>
                        <a:t>FlexDFS</a:t>
                      </a:r>
                      <a:r>
                        <a:rPr lang="en-US" sz="1200" u="none" strike="noStrike" dirty="0">
                          <a:effectLst/>
                          <a:latin typeface="+mn-lt"/>
                          <a:ea typeface="+mn-ea"/>
                        </a:rPr>
                        <a:t>/ED-RRM</a:t>
                      </a:r>
                      <a:endParaRPr lang="en-US" sz="1200" b="1" i="0" u="none" strike="noStrike" dirty="0">
                        <a:solidFill>
                          <a:schemeClr val="bg1"/>
                        </a:solidFill>
                        <a:effectLst/>
                        <a:latin typeface="+mn-lt"/>
                        <a:ea typeface="+mn-ea"/>
                      </a:endParaRPr>
                    </a:p>
                  </a:txBody>
                  <a:tcPr marL="7631" marR="7631" marT="7631"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fontAlgn="ctr"/>
                      <a:r>
                        <a:rPr lang="ja-JP" altLang="ja-JP" sz="1200" smtClean="0"/>
                        <a:t>プライマリチャネルを維持</a:t>
                      </a:r>
                      <a:r>
                        <a:rPr lang="ja-JP" altLang="en-US" sz="1200" smtClean="0"/>
                        <a:t>のための</a:t>
                      </a:r>
                      <a:r>
                        <a:rPr lang="ja-JP" altLang="ja-JP" sz="1200" smtClean="0"/>
                        <a:t>優先順位</a:t>
                      </a:r>
                      <a:endParaRPr lang="en-US" sz="1200" b="0" i="0" u="none" strike="noStrike" dirty="0">
                        <a:solidFill>
                          <a:srgbClr val="000000"/>
                        </a:solidFill>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rowSpan="2">
                  <a:txBody>
                    <a:bodyPr/>
                    <a:lstStyle/>
                    <a:p>
                      <a:pPr algn="ctr" fontAlgn="ctr"/>
                      <a:r>
                        <a:rPr lang="ja-JP" altLang="ja-JP" sz="1200" smtClean="0"/>
                        <a:t>より高い帯域幅のチャネル幅を優先</a:t>
                      </a:r>
                      <a:endParaRPr lang="en-US" altLang="ja-JP" sz="1200" smtClean="0"/>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ja-JP" altLang="en-US" sz="1200" u="none" strike="noStrike" smtClean="0">
                          <a:effectLst/>
                          <a:latin typeface="+mn-lt"/>
                          <a:ea typeface="+mn-ea"/>
                        </a:rPr>
                        <a:t>現在の</a:t>
                      </a:r>
                      <a:r>
                        <a:rPr lang="en-US" sz="1200" u="none" strike="noStrike" smtClean="0">
                          <a:effectLst/>
                          <a:latin typeface="+mn-lt"/>
                          <a:ea typeface="+mn-ea"/>
                        </a:rPr>
                        <a:t>flexDFS/ED-RRM</a:t>
                      </a:r>
                      <a:r>
                        <a:rPr lang="ja-JP" altLang="en-US" sz="1200" u="none" strike="noStrike" smtClean="0">
                          <a:effectLst/>
                          <a:latin typeface="+mn-lt"/>
                          <a:ea typeface="+mn-ea"/>
                        </a:rPr>
                        <a:t>と同じ動作</a:t>
                      </a:r>
                      <a:r>
                        <a:rPr lang="en-US" sz="1200" u="none" strike="noStrike" smtClean="0">
                          <a:effectLst/>
                          <a:latin typeface="+mn-lt"/>
                          <a:ea typeface="+mn-ea"/>
                        </a:rPr>
                        <a:t> </a:t>
                      </a:r>
                      <a:endParaRPr lang="en-US" sz="1200" b="0" i="0" u="none" strike="noStrike" dirty="0">
                        <a:solidFill>
                          <a:srgbClr val="000000"/>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3230">
                <a:tc vMerge="1">
                  <a:txBody>
                    <a:bodyPr/>
                    <a:lstStyle/>
                    <a:p>
                      <a:endParaRPr lang="en-US"/>
                    </a:p>
                  </a:txBody>
                  <a:tcPr/>
                </a:tc>
                <a:tc>
                  <a:txBody>
                    <a:bodyPr/>
                    <a:lstStyle/>
                    <a:p>
                      <a:pPr algn="ctr" fontAlgn="ctr"/>
                      <a:r>
                        <a:rPr lang="ja-JP" altLang="en-US" sz="1200" u="none" strike="noStrike" smtClean="0">
                          <a:effectLst/>
                          <a:latin typeface="+mn-lt"/>
                          <a:ea typeface="+mn-ea"/>
                        </a:rPr>
                        <a:t>音声</a:t>
                      </a:r>
                      <a:r>
                        <a:rPr lang="en-US" altLang="ja-JP" sz="1200" u="none" strike="noStrike" smtClean="0">
                          <a:effectLst/>
                          <a:latin typeface="+mn-lt"/>
                          <a:ea typeface="+mn-ea"/>
                        </a:rPr>
                        <a:t>/</a:t>
                      </a:r>
                      <a:r>
                        <a:rPr lang="ja-JP" altLang="en-US" sz="1200" u="none" strike="noStrike" smtClean="0">
                          <a:effectLst/>
                          <a:latin typeface="+mn-lt"/>
                          <a:ea typeface="+mn-ea"/>
                        </a:rPr>
                        <a:t>ビデオクライアントへの貢献の増加</a:t>
                      </a:r>
                      <a:endParaRPr lang="en-US" sz="1200" u="none" strike="noStrike" smtClean="0">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r>
              <a:tr h="414123">
                <a:tc>
                  <a:txBody>
                    <a:bodyPr/>
                    <a:lstStyle/>
                    <a:p>
                      <a:pPr algn="ctr" fontAlgn="ctr"/>
                      <a:r>
                        <a:rPr lang="en-US" sz="1200" u="none" strike="noStrike" dirty="0">
                          <a:effectLst/>
                          <a:latin typeface="+mn-lt"/>
                          <a:ea typeface="+mn-ea"/>
                        </a:rPr>
                        <a:t>FRA</a:t>
                      </a:r>
                      <a:endParaRPr lang="en-US" sz="1200" b="1" i="0" u="none" strike="noStrike" dirty="0">
                        <a:solidFill>
                          <a:srgbClr val="FF0000"/>
                        </a:solidFill>
                        <a:effectLst/>
                        <a:latin typeface="+mn-lt"/>
                        <a:ea typeface="+mn-ea"/>
                      </a:endParaRPr>
                    </a:p>
                  </a:txBody>
                  <a:tcPr marL="7631" marR="7631" marT="7631"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ja-JP" altLang="ja-JP" sz="1200" smtClean="0"/>
                        <a:t>3つ以上のクライアントが存在</a:t>
                      </a:r>
                      <a:r>
                        <a:rPr lang="ja-JP" altLang="en-US" sz="1200" smtClean="0"/>
                        <a:t>する場合、</a:t>
                      </a:r>
                      <a:r>
                        <a:rPr lang="ja-JP" altLang="en-US" sz="1200" u="none" strike="noStrike" smtClean="0">
                          <a:effectLst/>
                          <a:latin typeface="+mn-lt"/>
                          <a:ea typeface="+mn-ea"/>
                        </a:rPr>
                        <a:t>チャネル幅</a:t>
                      </a:r>
                      <a:r>
                        <a:rPr lang="ja-JP" altLang="ja-JP" sz="1200" smtClean="0"/>
                        <a:t>/ロールの</a:t>
                      </a:r>
                      <a:r>
                        <a:rPr lang="ja-JP" altLang="en-US" sz="1200" smtClean="0"/>
                        <a:t>変更はない</a:t>
                      </a:r>
                      <a:endParaRPr lang="en-US" sz="1200" b="0" i="0" u="none" strike="noStrike" dirty="0">
                        <a:solidFill>
                          <a:srgbClr val="000000"/>
                        </a:solidFill>
                        <a:effectLst/>
                        <a:latin typeface="+mn-lt"/>
                        <a:ea typeface="+mn-ea"/>
                      </a:endParaRPr>
                    </a:p>
                  </a:txBody>
                  <a:tcPr marL="36000" marR="36000" marT="7631" marB="360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u="none" strike="noStrike" smtClean="0">
                          <a:effectLst/>
                          <a:latin typeface="+mn-lt"/>
                          <a:ea typeface="+mn-ea"/>
                        </a:rPr>
                        <a:t>クライアントに関わらず、チャネル幅を変更</a:t>
                      </a:r>
                      <a:endParaRPr lang="en-US" sz="1200" b="0" i="0" u="none" strike="noStrike" dirty="0">
                        <a:solidFill>
                          <a:srgbClr val="000000"/>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smtClean="0">
                          <a:solidFill>
                            <a:schemeClr val="bg2"/>
                          </a:solidFill>
                          <a:effectLst/>
                          <a:latin typeface="+mn-lt"/>
                          <a:ea typeface="+mn-ea"/>
                        </a:rPr>
                        <a:t>connectivity profile</a:t>
                      </a:r>
                    </a:p>
                    <a:p>
                      <a:pPr algn="ctr" fontAlgn="ctr"/>
                      <a:r>
                        <a:rPr lang="ja-JP" altLang="en-US" sz="1200" u="none" strike="noStrike" smtClean="0">
                          <a:solidFill>
                            <a:schemeClr val="bg2"/>
                          </a:solidFill>
                          <a:effectLst/>
                          <a:latin typeface="+mn-lt"/>
                          <a:ea typeface="+mn-ea"/>
                        </a:rPr>
                        <a:t>を使用</a:t>
                      </a:r>
                      <a:endParaRPr lang="en-US" sz="1200" b="0" i="0" u="none" strike="noStrike" dirty="0">
                        <a:solidFill>
                          <a:schemeClr val="bg2"/>
                        </a:solidFill>
                        <a:effectLst/>
                        <a:latin typeface="+mn-lt"/>
                        <a:ea typeface="+mn-ea"/>
                      </a:endParaRPr>
                    </a:p>
                  </a:txBody>
                  <a:tcPr marL="36000" marR="36000" marT="7631" marB="3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星 12 9"/>
          <p:cNvSpPr/>
          <p:nvPr/>
        </p:nvSpPr>
        <p:spPr>
          <a:xfrm rot="508106">
            <a:off x="7277493" y="159013"/>
            <a:ext cx="1459831" cy="731837"/>
          </a:xfrm>
          <a:prstGeom prst="star12">
            <a:avLst>
              <a:gd name="adj" fmla="val 26389"/>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mtClean="0"/>
              <a:t>NEW</a:t>
            </a:r>
            <a:endParaRPr kumimoji="1" lang="ja-JP" altLang="en-US" dirty="0" smtClean="0"/>
          </a:p>
        </p:txBody>
      </p:sp>
    </p:spTree>
    <p:extLst>
      <p:ext uri="{BB962C8B-B14F-4D97-AF65-F5344CB8AC3E}">
        <p14:creationId xmlns:p14="http://schemas.microsoft.com/office/powerpoint/2010/main" val="684104258"/>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smtClean="0"/>
              <a:t>RRM</a:t>
            </a:r>
            <a:r>
              <a:rPr lang="ja-JP" altLang="en-US" smtClean="0"/>
              <a:t>アルゴリズム</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41911164"/>
              </p:ext>
            </p:extLst>
          </p:nvPr>
        </p:nvGraphicFramePr>
        <p:xfrm>
          <a:off x="437767" y="1358954"/>
          <a:ext cx="8347461" cy="3157483"/>
        </p:xfrm>
        <a:graphic>
          <a:graphicData uri="http://schemas.openxmlformats.org/drawingml/2006/table">
            <a:tbl>
              <a:tblPr firstRow="1" firstCol="1">
                <a:tableStyleId>{616DA210-FB5B-4158-B5E0-FEB733F419BA}</a:tableStyleId>
              </a:tblPr>
              <a:tblGrid>
                <a:gridCol w="888113"/>
                <a:gridCol w="1607820"/>
                <a:gridCol w="5851528"/>
              </a:tblGrid>
              <a:tr h="451069">
                <a:tc>
                  <a:txBody>
                    <a:bodyPr/>
                    <a:lstStyle/>
                    <a:p>
                      <a:pPr algn="l" fontAlgn="ctr"/>
                      <a:r>
                        <a:rPr lang="en-US" sz="1200" u="none" strike="noStrike" smtClean="0">
                          <a:solidFill>
                            <a:schemeClr val="bg1"/>
                          </a:solidFill>
                          <a:effectLst/>
                        </a:rPr>
                        <a:t>RRM</a:t>
                      </a:r>
                      <a:br>
                        <a:rPr lang="en-US" sz="1200" u="none" strike="noStrike" smtClean="0">
                          <a:solidFill>
                            <a:schemeClr val="bg1"/>
                          </a:solidFill>
                          <a:effectLst/>
                        </a:rPr>
                      </a:br>
                      <a:r>
                        <a:rPr lang="ja-JP" altLang="en-US" sz="1200" u="none" strike="noStrike" smtClean="0">
                          <a:solidFill>
                            <a:schemeClr val="bg1"/>
                          </a:solidFill>
                          <a:effectLst/>
                        </a:rPr>
                        <a:t>アルゴリズム</a:t>
                      </a:r>
                      <a:endParaRPr lang="en-US" sz="1200" b="1" i="0" u="none" strike="noStrike" dirty="0">
                        <a:solidFill>
                          <a:schemeClr val="bg1"/>
                        </a:solidFill>
                        <a:effectLst/>
                        <a:latin typeface="+mn-lt"/>
                        <a:ea typeface="+mn-ea"/>
                      </a:endParaRPr>
                    </a:p>
                  </a:txBody>
                  <a:tcPr marL="7631" marR="7631" marT="7631" marB="0" anchor="ctr">
                    <a:lnB w="12700" cap="flat" cmpd="sng" algn="ctr">
                      <a:solidFill>
                        <a:schemeClr val="bg1"/>
                      </a:solidFill>
                      <a:prstDash val="solid"/>
                      <a:round/>
                      <a:headEnd type="none" w="med" len="med"/>
                      <a:tailEnd type="none" w="med" len="med"/>
                    </a:lnB>
                    <a:solidFill>
                      <a:schemeClr val="tx1"/>
                    </a:solidFill>
                  </a:tcPr>
                </a:tc>
                <a:tc>
                  <a:txBody>
                    <a:bodyPr/>
                    <a:lstStyle/>
                    <a:p>
                      <a:pPr algn="l" fontAlgn="ctr"/>
                      <a:endParaRPr lang="en-US" sz="1200" b="1" i="0" u="none" strike="noStrike" dirty="0">
                        <a:solidFill>
                          <a:schemeClr val="tx1">
                            <a:lumMod val="50000"/>
                          </a:schemeClr>
                        </a:solidFill>
                        <a:effectLst/>
                        <a:latin typeface="+mn-lt"/>
                        <a:ea typeface="+mn-ea"/>
                      </a:endParaRPr>
                    </a:p>
                  </a:txBody>
                  <a:tcPr marL="7631" marR="7631" marT="7631" marB="0" anchor="ctr"/>
                </a:tc>
                <a:tc>
                  <a:txBody>
                    <a:bodyPr/>
                    <a:lstStyle/>
                    <a:p>
                      <a:pPr marL="0" marR="0" indent="0" algn="l" defTabSz="685777" rtl="0" eaLnBrk="1" fontAlgn="ctr" latinLnBrk="0" hangingPunct="1">
                        <a:lnSpc>
                          <a:spcPct val="100000"/>
                        </a:lnSpc>
                        <a:spcBef>
                          <a:spcPts val="0"/>
                        </a:spcBef>
                        <a:spcAft>
                          <a:spcPts val="0"/>
                        </a:spcAft>
                        <a:buClrTx/>
                        <a:buSzTx/>
                        <a:buFontTx/>
                        <a:buNone/>
                        <a:tabLst/>
                        <a:defRPr/>
                      </a:pPr>
                      <a:r>
                        <a:rPr lang="ja-JP" altLang="en-US" sz="1200" u="none" strike="noStrike" smtClean="0">
                          <a:effectLst/>
                        </a:rPr>
                        <a:t>意味</a:t>
                      </a:r>
                      <a:endParaRPr lang="en-US" altLang="ja-JP" sz="1200" b="1" i="0" u="none" strike="noStrike" smtClean="0">
                        <a:solidFill>
                          <a:schemeClr val="tx1">
                            <a:lumMod val="50000"/>
                          </a:schemeClr>
                        </a:solidFill>
                        <a:effectLst/>
                        <a:latin typeface="+mn-lt"/>
                        <a:ea typeface="+mn-ea"/>
                      </a:endParaRPr>
                    </a:p>
                  </a:txBody>
                  <a:tcPr marL="7631" marR="7631" marT="7631" marB="0" anchor="ctr"/>
                </a:tc>
              </a:tr>
              <a:tr h="451069">
                <a:tc>
                  <a:txBody>
                    <a:bodyPr/>
                    <a:lstStyle/>
                    <a:p>
                      <a:pPr algn="ctr" fontAlgn="ctr"/>
                      <a:r>
                        <a:rPr lang="en-US" sz="1200" u="none" strike="noStrike" smtClean="0">
                          <a:solidFill>
                            <a:schemeClr val="bg1"/>
                          </a:solidFill>
                          <a:effectLst/>
                        </a:rPr>
                        <a:t>DCA</a:t>
                      </a:r>
                      <a:endParaRPr lang="en-US" sz="1200" u="none" strike="noStrike" smtClean="0">
                        <a:solidFill>
                          <a:schemeClr val="bg1"/>
                        </a:solidFill>
                        <a:effectLst/>
                        <a:latin typeface="+mn-lt"/>
                        <a:ea typeface="+mn-ea"/>
                      </a:endParaRPr>
                    </a:p>
                  </a:txBody>
                  <a:tcPr marL="7631" marR="7631" marT="7631"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200" u="none" strike="noStrike" smtClean="0">
                          <a:effectLst/>
                        </a:rPr>
                        <a:t>Dynamic</a:t>
                      </a:r>
                      <a:r>
                        <a:rPr lang="ja-JP" altLang="en-US" sz="1200" u="none" strike="noStrike" baseline="0" smtClean="0">
                          <a:effectLst/>
                        </a:rPr>
                        <a:t> </a:t>
                      </a:r>
                      <a:r>
                        <a:rPr lang="en-US" altLang="ja-JP" sz="1200" u="none" strike="noStrike" baseline="0" smtClean="0">
                          <a:effectLst/>
                        </a:rPr>
                        <a:t>Channel</a:t>
                      </a:r>
                      <a:r>
                        <a:rPr lang="ja-JP" altLang="en-US" sz="1200" u="none" strike="noStrike" baseline="0" smtClean="0">
                          <a:effectLst/>
                        </a:rPr>
                        <a:t> </a:t>
                      </a:r>
                      <a:r>
                        <a:rPr lang="en-US" altLang="ja-JP" sz="1200" u="none" strike="noStrike" baseline="0" smtClean="0">
                          <a:effectLst/>
                        </a:rPr>
                        <a:t>Assignment</a:t>
                      </a:r>
                      <a:endParaRPr lang="en-US" altLang="ja-JP" sz="1200" b="1" i="0" u="none" strike="noStrike" smtClean="0">
                        <a:solidFill>
                          <a:schemeClr val="tx1"/>
                        </a:solidFill>
                        <a:effectLst/>
                        <a:latin typeface="+mn-lt"/>
                        <a:ea typeface="+mn-ea"/>
                      </a:endParaRPr>
                    </a:p>
                  </a:txBody>
                  <a:tcPr marL="36000" marR="36000" marT="7631" marB="3600" anchor="ctr"/>
                </a:tc>
                <a:tc>
                  <a:txBody>
                    <a:bodyPr/>
                    <a:lstStyle/>
                    <a:p>
                      <a:pPr algn="l" fontAlgn="ctr"/>
                      <a:r>
                        <a:rPr lang="ja-JP" altLang="en-US" sz="1200" u="none" strike="noStrike" smtClean="0">
                          <a:effectLst/>
                        </a:rPr>
                        <a:t>現在適用されているチャネルを他の</a:t>
                      </a:r>
                      <a:r>
                        <a:rPr lang="en-US" altLang="ja-JP" sz="1200" u="none" strike="noStrike" smtClean="0">
                          <a:effectLst/>
                        </a:rPr>
                        <a:t>AP</a:t>
                      </a:r>
                      <a:r>
                        <a:rPr lang="ja-JP" altLang="en-US" sz="1200" u="none" strike="noStrike" smtClean="0">
                          <a:effectLst/>
                        </a:rPr>
                        <a:t>との干渉などの理由で別のチャネルに動的に変更する機能</a:t>
                      </a:r>
                      <a:endParaRPr lang="en-US" altLang="ja-JP" sz="1200" u="none" strike="noStrike" smtClean="0">
                        <a:effectLst/>
                      </a:endParaRPr>
                    </a:p>
                  </a:txBody>
                  <a:tcPr marL="36000" marR="36000" marT="7631" marB="3600" anchor="ctr"/>
                </a:tc>
              </a:tr>
              <a:tr h="451069">
                <a:tc>
                  <a:txBody>
                    <a:bodyPr/>
                    <a:lstStyle/>
                    <a:p>
                      <a:pPr algn="ctr" fontAlgn="ctr"/>
                      <a:r>
                        <a:rPr lang="en-US" sz="1200" u="none" strike="noStrike" smtClean="0">
                          <a:solidFill>
                            <a:schemeClr val="bg1"/>
                          </a:solidFill>
                          <a:effectLst/>
                        </a:rPr>
                        <a:t>DTPC</a:t>
                      </a:r>
                      <a:endParaRPr lang="en-US" sz="1200" u="none" strike="noStrike" smtClean="0">
                        <a:solidFill>
                          <a:schemeClr val="bg1"/>
                        </a:solidFill>
                        <a:effectLst/>
                        <a:latin typeface="+mn-lt"/>
                        <a:ea typeface="+mn-ea"/>
                      </a:endParaRPr>
                    </a:p>
                  </a:txBody>
                  <a:tcPr marL="7631" marR="7631" marT="7631"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200" smtClean="0"/>
                        <a:t>Dynamic Transmit Power Control</a:t>
                      </a:r>
                      <a:endParaRPr lang="en-US" altLang="ja-JP" sz="1200" b="1" smtClean="0">
                        <a:solidFill>
                          <a:schemeClr val="tx1"/>
                        </a:solidFill>
                        <a:latin typeface="+mn-lt"/>
                        <a:ea typeface="+mn-ea"/>
                      </a:endParaRPr>
                    </a:p>
                  </a:txBody>
                  <a:tcPr marL="36000" marR="36000" marT="7631" marB="3600" anchor="ctr"/>
                </a:tc>
                <a:tc>
                  <a:txBody>
                    <a:bodyPr/>
                    <a:lstStyle/>
                    <a:p>
                      <a:pPr marL="0" marR="0" indent="0" algn="l" defTabSz="685777" rtl="0" eaLnBrk="1" fontAlgn="ctr" latinLnBrk="0" hangingPunct="1">
                        <a:lnSpc>
                          <a:spcPct val="100000"/>
                        </a:lnSpc>
                        <a:spcBef>
                          <a:spcPts val="0"/>
                        </a:spcBef>
                        <a:spcAft>
                          <a:spcPts val="0"/>
                        </a:spcAft>
                        <a:buClrTx/>
                        <a:buSzTx/>
                        <a:buFontTx/>
                        <a:buNone/>
                        <a:tabLst/>
                        <a:defRPr/>
                      </a:pPr>
                      <a:r>
                        <a:rPr lang="en-US" altLang="ja-JP" sz="1200" smtClean="0"/>
                        <a:t>AP</a:t>
                      </a:r>
                      <a:r>
                        <a:rPr lang="ja-JP" altLang="en-US" sz="1200" smtClean="0"/>
                        <a:t>が</a:t>
                      </a:r>
                      <a:r>
                        <a:rPr lang="en-US" altLang="ja-JP" sz="1200" smtClean="0"/>
                        <a:t>CCX</a:t>
                      </a:r>
                      <a:r>
                        <a:rPr lang="ja-JP" altLang="en-US" sz="1200" smtClean="0"/>
                        <a:t>クライアントへチャネル及び電力レベル情報を送信し、クライアントはその情報を基に自動調節を行う機能 </a:t>
                      </a:r>
                      <a:r>
                        <a:rPr lang="en-US" altLang="ja-JP" sz="1200" smtClean="0"/>
                        <a:t>(</a:t>
                      </a:r>
                      <a:r>
                        <a:rPr lang="ja-JP" altLang="en-US" sz="1200" smtClean="0"/>
                        <a:t>クライアントの省電力と片通信対策</a:t>
                      </a:r>
                      <a:r>
                        <a:rPr lang="en-US" altLang="ja-JP" sz="1200" smtClean="0"/>
                        <a:t>)</a:t>
                      </a:r>
                      <a:endParaRPr lang="en-US" altLang="ja-JP" sz="1200" b="0" i="0" u="none" strike="noStrike" smtClean="0">
                        <a:solidFill>
                          <a:srgbClr val="000000"/>
                        </a:solidFill>
                        <a:effectLst/>
                        <a:latin typeface="+mn-lt"/>
                        <a:ea typeface="+mn-ea"/>
                      </a:endParaRPr>
                    </a:p>
                  </a:txBody>
                  <a:tcPr marL="36000" marR="36000" marT="7631" marB="3600" anchor="ctr"/>
                </a:tc>
              </a:tr>
              <a:tr h="451069">
                <a:tc>
                  <a:txBody>
                    <a:bodyPr/>
                    <a:lstStyle/>
                    <a:p>
                      <a:pPr algn="ctr" fontAlgn="ctr"/>
                      <a:r>
                        <a:rPr lang="en-US" sz="1200" u="none" strike="noStrike" dirty="0">
                          <a:solidFill>
                            <a:schemeClr val="bg1"/>
                          </a:solidFill>
                          <a:effectLst/>
                        </a:rPr>
                        <a:t>DBS</a:t>
                      </a:r>
                      <a:endParaRPr lang="en-US" sz="1200" b="1" i="0" u="none" strike="noStrike" dirty="0">
                        <a:solidFill>
                          <a:schemeClr val="bg1"/>
                        </a:solidFill>
                        <a:effectLst/>
                        <a:latin typeface="+mn-lt"/>
                        <a:ea typeface="+mn-ea"/>
                      </a:endParaRPr>
                    </a:p>
                  </a:txBody>
                  <a:tcPr marL="7631" marR="7631" marT="7631"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ctr"/>
                      <a:r>
                        <a:rPr lang="en-US" altLang="ja-JP" sz="1200" smtClean="0"/>
                        <a:t>Dynamic Bandwidth Selection</a:t>
                      </a:r>
                      <a:endParaRPr lang="en-US" sz="1200" b="0" i="0" u="none" strike="noStrike" dirty="0">
                        <a:solidFill>
                          <a:srgbClr val="000000"/>
                        </a:solidFill>
                        <a:effectLst/>
                        <a:latin typeface="+mn-lt"/>
                        <a:ea typeface="+mn-ea"/>
                      </a:endParaRPr>
                    </a:p>
                  </a:txBody>
                  <a:tcPr marL="36000" marR="36000" marT="7631" marB="3600" anchor="ctr"/>
                </a:tc>
                <a:tc>
                  <a:txBody>
                    <a:bodyPr/>
                    <a:lstStyle/>
                    <a:p>
                      <a:pPr algn="l" fontAlgn="ctr"/>
                      <a:r>
                        <a:rPr lang="en-US" altLang="ja-JP" sz="1200" u="none" strike="noStrike" smtClean="0">
                          <a:effectLst/>
                        </a:rPr>
                        <a:t>802.11n/11ac</a:t>
                      </a:r>
                      <a:r>
                        <a:rPr lang="ja-JP" altLang="en-US" sz="1200" u="none" strike="noStrike" smtClean="0">
                          <a:effectLst/>
                        </a:rPr>
                        <a:t>クライアントに対して、動的にチャネル幅を変える機能</a:t>
                      </a:r>
                      <a:r>
                        <a:rPr lang="ja-JP" altLang="en-US" sz="1200" u="none" strike="noStrike" baseline="0" smtClean="0">
                          <a:effectLst/>
                        </a:rPr>
                        <a:t> </a:t>
                      </a:r>
                      <a:r>
                        <a:rPr lang="en-US" altLang="ja-JP" sz="1200" u="none" strike="noStrike" smtClean="0">
                          <a:effectLst/>
                        </a:rPr>
                        <a:t>(DCA</a:t>
                      </a:r>
                      <a:r>
                        <a:rPr lang="ja-JP" altLang="en-US" sz="1200" u="none" strike="noStrike" smtClean="0">
                          <a:effectLst/>
                        </a:rPr>
                        <a:t>と連携</a:t>
                      </a:r>
                      <a:r>
                        <a:rPr lang="en-US" altLang="ja-JP" sz="1200" u="none" strike="noStrike" smtClean="0">
                          <a:effectLst/>
                        </a:rPr>
                        <a:t>)</a:t>
                      </a:r>
                      <a:endParaRPr lang="en-US" sz="1200" b="0" i="0" u="none" strike="noStrike" dirty="0">
                        <a:solidFill>
                          <a:srgbClr val="000000"/>
                        </a:solidFill>
                        <a:effectLst/>
                        <a:latin typeface="+mn-lt"/>
                        <a:ea typeface="+mn-ea"/>
                      </a:endParaRPr>
                    </a:p>
                  </a:txBody>
                  <a:tcPr marL="36000" marR="36000" marT="7631" marB="3600" anchor="ctr"/>
                </a:tc>
              </a:tr>
              <a:tr h="451069">
                <a:tc>
                  <a:txBody>
                    <a:bodyPr/>
                    <a:lstStyle/>
                    <a:p>
                      <a:pPr algn="ctr" fontAlgn="ctr"/>
                      <a:r>
                        <a:rPr lang="en-US" sz="1200" u="none" strike="noStrike" smtClean="0">
                          <a:solidFill>
                            <a:schemeClr val="bg1"/>
                          </a:solidFill>
                          <a:effectLst/>
                        </a:rPr>
                        <a:t>FlexDFS</a:t>
                      </a:r>
                      <a:endParaRPr lang="en-US" sz="1200" b="1" i="0" u="none" strike="noStrike" dirty="0">
                        <a:solidFill>
                          <a:schemeClr val="bg1"/>
                        </a:solidFill>
                        <a:effectLst/>
                        <a:latin typeface="+mn-lt"/>
                        <a:ea typeface="+mn-ea"/>
                      </a:endParaRPr>
                    </a:p>
                  </a:txBody>
                  <a:tcPr marL="7631" marR="7631" marT="7631"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ctr"/>
                      <a:r>
                        <a:rPr lang="en-US" altLang="ja-JP" sz="1200" u="none" strike="noStrike" smtClean="0">
                          <a:effectLst/>
                        </a:rPr>
                        <a:t>Flex</a:t>
                      </a:r>
                      <a:r>
                        <a:rPr lang="en-US" altLang="ja-JP" sz="1200" u="none" strike="noStrike" baseline="0" smtClean="0">
                          <a:effectLst/>
                        </a:rPr>
                        <a:t>DFS</a:t>
                      </a:r>
                      <a:r>
                        <a:rPr lang="ja-JP" altLang="en-US" sz="1200" u="none" strike="noStrike" baseline="0" smtClean="0">
                          <a:effectLst/>
                        </a:rPr>
                        <a:t> </a:t>
                      </a:r>
                      <a:endParaRPr lang="en-US" sz="1200" b="0" i="0" u="none" strike="noStrike" dirty="0">
                        <a:solidFill>
                          <a:srgbClr val="000000"/>
                        </a:solidFill>
                        <a:effectLst/>
                        <a:latin typeface="+mn-lt"/>
                        <a:ea typeface="+mn-ea"/>
                      </a:endParaRPr>
                    </a:p>
                  </a:txBody>
                  <a:tcPr marL="36000" marR="36000" marT="7631" marB="3600" anchor="ctr"/>
                </a:tc>
                <a:tc>
                  <a:txBody>
                    <a:bodyPr/>
                    <a:lstStyle/>
                    <a:p>
                      <a:pPr algn="l" fontAlgn="ctr"/>
                      <a:r>
                        <a:rPr lang="en-US" altLang="ja-JP" sz="1200" u="none" strike="noStrike" baseline="0" smtClean="0">
                          <a:effectLst/>
                        </a:rPr>
                        <a:t>DFS</a:t>
                      </a:r>
                      <a:r>
                        <a:rPr lang="ja-JP" altLang="en-US" sz="1200" u="none" strike="noStrike" baseline="0" smtClean="0">
                          <a:effectLst/>
                        </a:rPr>
                        <a:t>動作時、最も中断が少なく、最も広範囲なチャネル幅に変更できる、チャネルボンディング時に有効な機能</a:t>
                      </a:r>
                      <a:endParaRPr lang="en-US" sz="1200" b="0" i="0" u="none" strike="noStrike" dirty="0">
                        <a:solidFill>
                          <a:schemeClr val="tx1"/>
                        </a:solidFill>
                        <a:effectLst/>
                        <a:latin typeface="+mn-lt"/>
                        <a:ea typeface="+mn-ea"/>
                      </a:endParaRPr>
                    </a:p>
                  </a:txBody>
                  <a:tcPr marL="36000" marR="36000" marT="7631" marB="3600" anchor="ctr"/>
                </a:tc>
              </a:tr>
              <a:tr h="451069">
                <a:tc>
                  <a:txBody>
                    <a:bodyPr/>
                    <a:lstStyle/>
                    <a:p>
                      <a:pPr marL="0" marR="0" indent="0" algn="ctr" defTabSz="685777" rtl="0" eaLnBrk="1" fontAlgn="ctr" latinLnBrk="0" hangingPunct="1">
                        <a:lnSpc>
                          <a:spcPct val="100000"/>
                        </a:lnSpc>
                        <a:spcBef>
                          <a:spcPts val="0"/>
                        </a:spcBef>
                        <a:spcAft>
                          <a:spcPts val="0"/>
                        </a:spcAft>
                        <a:buClrTx/>
                        <a:buSzTx/>
                        <a:buFontTx/>
                        <a:buNone/>
                        <a:tabLst/>
                        <a:defRPr/>
                      </a:pPr>
                      <a:r>
                        <a:rPr lang="en-US" altLang="ja-JP" sz="1200" u="none" strike="noStrike" smtClean="0">
                          <a:solidFill>
                            <a:schemeClr val="bg1"/>
                          </a:solidFill>
                          <a:effectLst/>
                        </a:rPr>
                        <a:t>ED-RRM</a:t>
                      </a:r>
                      <a:endParaRPr lang="en-US" altLang="ja-JP" sz="1200" b="1" i="0" u="none" strike="noStrike" smtClean="0">
                        <a:solidFill>
                          <a:schemeClr val="bg1"/>
                        </a:solidFill>
                        <a:effectLst/>
                        <a:latin typeface="+mn-lt"/>
                        <a:ea typeface="+mn-ea"/>
                      </a:endParaRPr>
                    </a:p>
                  </a:txBody>
                  <a:tcPr marL="7631" marR="7631" marT="7631"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indent="0" algn="l" defTabSz="685777" rtl="0" eaLnBrk="1" fontAlgn="ctr" latinLnBrk="0" hangingPunct="1">
                        <a:lnSpc>
                          <a:spcPct val="100000"/>
                        </a:lnSpc>
                        <a:spcBef>
                          <a:spcPts val="0"/>
                        </a:spcBef>
                        <a:spcAft>
                          <a:spcPts val="0"/>
                        </a:spcAft>
                        <a:buClrTx/>
                        <a:buSzTx/>
                        <a:buFontTx/>
                        <a:buNone/>
                        <a:tabLst/>
                        <a:defRPr/>
                      </a:pPr>
                      <a:r>
                        <a:rPr lang="en-US" altLang="ja-JP" sz="1200" u="none" strike="noStrike" smtClean="0">
                          <a:effectLst/>
                        </a:rPr>
                        <a:t>Event</a:t>
                      </a:r>
                      <a:r>
                        <a:rPr lang="ja-JP" altLang="en-US" sz="1200" u="none" strike="noStrike" baseline="0" smtClean="0">
                          <a:effectLst/>
                        </a:rPr>
                        <a:t> </a:t>
                      </a:r>
                      <a:r>
                        <a:rPr lang="en-US" altLang="ja-JP" sz="1200" u="none" strike="noStrike" baseline="0" smtClean="0">
                          <a:effectLst/>
                        </a:rPr>
                        <a:t>Driven-RRM</a:t>
                      </a:r>
                      <a:endParaRPr lang="en-US" altLang="ja-JP" sz="1200" b="0" i="0" u="none" strike="noStrike" smtClean="0">
                        <a:solidFill>
                          <a:srgbClr val="000000"/>
                        </a:solidFill>
                        <a:effectLst/>
                        <a:latin typeface="+mn-lt"/>
                        <a:ea typeface="+mn-ea"/>
                      </a:endParaRPr>
                    </a:p>
                  </a:txBody>
                  <a:tcPr marL="36000" marR="36000" marT="7631" marB="3600" anchor="ctr"/>
                </a:tc>
                <a:tc>
                  <a:txBody>
                    <a:bodyPr/>
                    <a:lstStyle/>
                    <a:p>
                      <a:pPr algn="l" fontAlgn="ctr"/>
                      <a:r>
                        <a:rPr lang="ja-JP" altLang="en-US" sz="1200" b="0" i="0" u="none" strike="noStrike" smtClean="0">
                          <a:solidFill>
                            <a:schemeClr val="tx1"/>
                          </a:solidFill>
                          <a:effectLst/>
                          <a:latin typeface="+mn-lt"/>
                          <a:ea typeface="+mn-ea"/>
                        </a:rPr>
                        <a:t>サービス範囲内のチャネルを妨害するネットワーク上に突然発生した干渉源を電波品質</a:t>
                      </a:r>
                      <a:r>
                        <a:rPr lang="en-US" altLang="ja-JP" sz="1200" b="0" i="0" u="none" strike="noStrike" smtClean="0">
                          <a:solidFill>
                            <a:schemeClr val="tx1"/>
                          </a:solidFill>
                          <a:effectLst/>
                          <a:latin typeface="+mn-lt"/>
                          <a:ea typeface="+mn-ea"/>
                        </a:rPr>
                        <a:t>(AQ)</a:t>
                      </a:r>
                      <a:r>
                        <a:rPr lang="ja-JP" altLang="en-US" sz="1200" b="0" i="0" u="none" strike="noStrike" smtClean="0">
                          <a:solidFill>
                            <a:schemeClr val="tx1"/>
                          </a:solidFill>
                          <a:effectLst/>
                          <a:latin typeface="+mn-lt"/>
                          <a:ea typeface="+mn-ea"/>
                        </a:rPr>
                        <a:t>のしきい値によりチャネルを変更する</a:t>
                      </a:r>
                      <a:r>
                        <a:rPr lang="en-US" altLang="ja-JP" sz="1200" b="0" i="0" u="none" strike="noStrike" smtClean="0">
                          <a:solidFill>
                            <a:schemeClr val="tx1"/>
                          </a:solidFill>
                          <a:effectLst/>
                          <a:latin typeface="+mn-lt"/>
                          <a:ea typeface="+mn-ea"/>
                        </a:rPr>
                        <a:t>RRM</a:t>
                      </a:r>
                      <a:r>
                        <a:rPr lang="ja-JP" altLang="en-US" sz="1200" b="0" i="0" u="none" strike="noStrike" smtClean="0">
                          <a:solidFill>
                            <a:schemeClr val="tx1"/>
                          </a:solidFill>
                          <a:effectLst/>
                          <a:latin typeface="+mn-lt"/>
                          <a:ea typeface="+mn-ea"/>
                        </a:rPr>
                        <a:t>の機能の</a:t>
                      </a:r>
                      <a:r>
                        <a:rPr lang="en-US" altLang="ja-JP" sz="1200" b="0" i="0" u="none" strike="noStrike" smtClean="0">
                          <a:solidFill>
                            <a:schemeClr val="tx1"/>
                          </a:solidFill>
                          <a:effectLst/>
                          <a:latin typeface="+mn-lt"/>
                          <a:ea typeface="+mn-ea"/>
                        </a:rPr>
                        <a:t>1</a:t>
                      </a:r>
                      <a:r>
                        <a:rPr lang="ja-JP" altLang="en-US" sz="1200" b="0" i="0" u="none" strike="noStrike" smtClean="0">
                          <a:solidFill>
                            <a:schemeClr val="tx1"/>
                          </a:solidFill>
                          <a:effectLst/>
                          <a:latin typeface="+mn-lt"/>
                          <a:ea typeface="+mn-ea"/>
                        </a:rPr>
                        <a:t>つ</a:t>
                      </a:r>
                    </a:p>
                  </a:txBody>
                  <a:tcPr marL="36000" marR="36000" marT="7631" marB="3600" anchor="ctr"/>
                </a:tc>
              </a:tr>
              <a:tr h="451069">
                <a:tc>
                  <a:txBody>
                    <a:bodyPr/>
                    <a:lstStyle/>
                    <a:p>
                      <a:pPr algn="ctr" fontAlgn="ctr"/>
                      <a:r>
                        <a:rPr lang="en-US" sz="1200" u="none" strike="noStrike" dirty="0">
                          <a:solidFill>
                            <a:schemeClr val="bg1"/>
                          </a:solidFill>
                          <a:effectLst/>
                        </a:rPr>
                        <a:t>FRA</a:t>
                      </a:r>
                      <a:endParaRPr lang="en-US" sz="1200" b="1" i="0" u="none" strike="noStrike" dirty="0">
                        <a:solidFill>
                          <a:schemeClr val="bg1"/>
                        </a:solidFill>
                        <a:effectLst/>
                        <a:latin typeface="+mn-lt"/>
                        <a:ea typeface="+mn-ea"/>
                      </a:endParaRPr>
                    </a:p>
                  </a:txBody>
                  <a:tcPr marL="7631" marR="7631" marT="7631" marB="0" anchor="ctr">
                    <a:lnT w="12700" cap="flat" cmpd="sng" algn="ctr">
                      <a:solidFill>
                        <a:schemeClr val="bg1"/>
                      </a:solidFill>
                      <a:prstDash val="solid"/>
                      <a:round/>
                      <a:headEnd type="none" w="med" len="med"/>
                      <a:tailEnd type="none" w="med" len="med"/>
                    </a:lnT>
                    <a:solidFill>
                      <a:schemeClr val="tx1"/>
                    </a:solidFill>
                  </a:tcPr>
                </a:tc>
                <a:tc>
                  <a:txBody>
                    <a:bodyPr/>
                    <a:lstStyle/>
                    <a:p>
                      <a:pPr algn="l" fontAlgn="ctr"/>
                      <a:r>
                        <a:rPr lang="en-US" altLang="ja-JP" sz="1200" u="none" strike="noStrike" smtClean="0">
                          <a:effectLst/>
                        </a:rPr>
                        <a:t>Flexible</a:t>
                      </a:r>
                      <a:r>
                        <a:rPr lang="ja-JP" altLang="en-US" sz="1200" u="none" strike="noStrike" smtClean="0">
                          <a:effectLst/>
                        </a:rPr>
                        <a:t> </a:t>
                      </a:r>
                      <a:r>
                        <a:rPr lang="en-US" altLang="ja-JP" sz="1200" u="none" strike="noStrike" smtClean="0">
                          <a:effectLst/>
                        </a:rPr>
                        <a:t>Radio</a:t>
                      </a:r>
                      <a:r>
                        <a:rPr lang="ja-JP" altLang="en-US" sz="1200" u="none" strike="noStrike" smtClean="0">
                          <a:effectLst/>
                        </a:rPr>
                        <a:t> </a:t>
                      </a:r>
                      <a:r>
                        <a:rPr lang="en-US" altLang="ja-JP" sz="1200" u="none" strike="noStrike" smtClean="0">
                          <a:effectLst/>
                        </a:rPr>
                        <a:t>Assignment</a:t>
                      </a:r>
                      <a:endParaRPr lang="en-US" sz="1200" b="0" i="0" u="none" strike="noStrike" dirty="0">
                        <a:solidFill>
                          <a:srgbClr val="000000"/>
                        </a:solidFill>
                        <a:effectLst/>
                        <a:latin typeface="+mn-lt"/>
                        <a:ea typeface="+mn-ea"/>
                      </a:endParaRPr>
                    </a:p>
                  </a:txBody>
                  <a:tcPr marL="36000" marR="36000" marT="7631" marB="3600" anchor="ctr"/>
                </a:tc>
                <a:tc>
                  <a:txBody>
                    <a:bodyPr/>
                    <a:lstStyle/>
                    <a:p>
                      <a:pPr algn="l" fontAlgn="ctr"/>
                      <a:r>
                        <a:rPr lang="ja-JP" altLang="en-US" sz="1200" u="none" strike="noStrike" smtClean="0">
                          <a:effectLst/>
                        </a:rPr>
                        <a:t>無線環境の状況に応じて、</a:t>
                      </a:r>
                      <a:r>
                        <a:rPr lang="en-US" altLang="ja-JP" sz="1200" u="none" strike="noStrike" smtClean="0">
                          <a:effectLst/>
                        </a:rPr>
                        <a:t>2.4GHz</a:t>
                      </a:r>
                      <a:r>
                        <a:rPr lang="ja-JP" altLang="en-US" sz="1200" u="none" strike="noStrike" smtClean="0">
                          <a:effectLst/>
                        </a:rPr>
                        <a:t>を</a:t>
                      </a:r>
                      <a:r>
                        <a:rPr lang="en-US" altLang="ja-JP" sz="1200" u="none" strike="noStrike" smtClean="0">
                          <a:effectLst/>
                        </a:rPr>
                        <a:t>5GHz</a:t>
                      </a:r>
                      <a:r>
                        <a:rPr lang="ja-JP" altLang="en-US" sz="1200" u="none" strike="noStrike" smtClean="0">
                          <a:effectLst/>
                        </a:rPr>
                        <a:t>やモニターなどラジオの役割を動的に変更する機能</a:t>
                      </a:r>
                      <a:endParaRPr lang="en-US" sz="1200" b="0" i="0" u="none" strike="noStrike" dirty="0">
                        <a:solidFill>
                          <a:schemeClr val="tx1"/>
                        </a:solidFill>
                        <a:effectLst/>
                        <a:latin typeface="+mn-lt"/>
                        <a:ea typeface="+mn-ea"/>
                      </a:endParaRPr>
                    </a:p>
                  </a:txBody>
                  <a:tcPr marL="36000" marR="36000" marT="7631" marB="3600" anchor="ctr"/>
                </a:tc>
              </a:tr>
            </a:tbl>
          </a:graphicData>
        </a:graphic>
      </p:graphicFrame>
      <p:grpSp>
        <p:nvGrpSpPr>
          <p:cNvPr id="7" name="グループ化 6"/>
          <p:cNvGrpSpPr>
            <a:grpSpLocks noChangeAspect="1"/>
          </p:cNvGrpSpPr>
          <p:nvPr/>
        </p:nvGrpSpPr>
        <p:grpSpPr>
          <a:xfrm>
            <a:off x="437766" y="55511"/>
            <a:ext cx="1299593" cy="403098"/>
            <a:chOff x="4421777" y="398418"/>
            <a:chExt cx="1299593" cy="403098"/>
          </a:xfrm>
        </p:grpSpPr>
        <p:sp>
          <p:nvSpPr>
            <p:cNvPr id="5" name="角丸四角形 4"/>
            <p:cNvSpPr/>
            <p:nvPr/>
          </p:nvSpPr>
          <p:spPr>
            <a:xfrm>
              <a:off x="4421777" y="398418"/>
              <a:ext cx="1299593" cy="403098"/>
            </a:xfrm>
            <a:prstGeom prst="roundRect">
              <a:avLst/>
            </a:prstGeom>
            <a:solidFill>
              <a:schemeClr val="accent6"/>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a:r>
                <a:rPr kumimoji="1" lang="ja-JP" altLang="en-US" sz="2000" smtClean="0">
                  <a:solidFill>
                    <a:schemeClr val="bg1"/>
                  </a:solidFill>
                </a:rPr>
                <a:t>参考</a:t>
              </a:r>
              <a:endParaRPr kumimoji="1" lang="ja-JP" altLang="en-US" sz="2000" dirty="0" smtClean="0">
                <a:solidFill>
                  <a:schemeClr val="bg1"/>
                </a:solidFill>
              </a:endParaRPr>
            </a:p>
          </p:txBody>
        </p:sp>
        <p:sp>
          <p:nvSpPr>
            <p:cNvPr id="6" name="Freeform 362"/>
            <p:cNvSpPr>
              <a:spLocks noChangeAspect="1"/>
            </p:cNvSpPr>
            <p:nvPr/>
          </p:nvSpPr>
          <p:spPr bwMode="auto">
            <a:xfrm>
              <a:off x="4592903" y="491708"/>
              <a:ext cx="254666" cy="309808"/>
            </a:xfrm>
            <a:custGeom>
              <a:avLst/>
              <a:gdLst/>
              <a:ahLst/>
              <a:cxnLst>
                <a:cxn ang="0">
                  <a:pos x="84" y="322"/>
                </a:cxn>
                <a:cxn ang="0">
                  <a:pos x="5" y="146"/>
                </a:cxn>
                <a:cxn ang="0">
                  <a:pos x="46" y="116"/>
                </a:cxn>
                <a:cxn ang="0">
                  <a:pos x="73" y="188"/>
                </a:cxn>
                <a:cxn ang="0">
                  <a:pos x="72" y="30"/>
                </a:cxn>
                <a:cxn ang="0">
                  <a:pos x="100" y="0"/>
                </a:cxn>
                <a:cxn ang="0">
                  <a:pos x="132" y="30"/>
                </a:cxn>
                <a:cxn ang="0">
                  <a:pos x="132" y="74"/>
                </a:cxn>
                <a:cxn ang="0">
                  <a:pos x="132" y="127"/>
                </a:cxn>
                <a:cxn ang="0">
                  <a:pos x="135" y="71"/>
                </a:cxn>
                <a:cxn ang="0">
                  <a:pos x="172" y="127"/>
                </a:cxn>
                <a:cxn ang="0">
                  <a:pos x="177" y="88"/>
                </a:cxn>
                <a:cxn ang="0">
                  <a:pos x="220" y="144"/>
                </a:cxn>
                <a:cxn ang="0">
                  <a:pos x="222" y="105"/>
                </a:cxn>
                <a:cxn ang="0">
                  <a:pos x="266" y="136"/>
                </a:cxn>
                <a:cxn ang="0">
                  <a:pos x="264" y="264"/>
                </a:cxn>
                <a:cxn ang="0">
                  <a:pos x="243" y="319"/>
                </a:cxn>
                <a:cxn ang="0">
                  <a:pos x="84" y="322"/>
                </a:cxn>
              </a:cxnLst>
              <a:rect l="0" t="0" r="r" b="b"/>
              <a:pathLst>
                <a:path w="267" h="325">
                  <a:moveTo>
                    <a:pt x="84" y="322"/>
                  </a:moveTo>
                  <a:cubicBezTo>
                    <a:pt x="84" y="322"/>
                    <a:pt x="10" y="188"/>
                    <a:pt x="5" y="146"/>
                  </a:cubicBezTo>
                  <a:cubicBezTo>
                    <a:pt x="0" y="104"/>
                    <a:pt x="40" y="111"/>
                    <a:pt x="46" y="116"/>
                  </a:cubicBezTo>
                  <a:cubicBezTo>
                    <a:pt x="52" y="120"/>
                    <a:pt x="72" y="143"/>
                    <a:pt x="73" y="188"/>
                  </a:cubicBezTo>
                  <a:cubicBezTo>
                    <a:pt x="72" y="30"/>
                    <a:pt x="72" y="30"/>
                    <a:pt x="72" y="30"/>
                  </a:cubicBezTo>
                  <a:cubicBezTo>
                    <a:pt x="72" y="30"/>
                    <a:pt x="71" y="0"/>
                    <a:pt x="100" y="0"/>
                  </a:cubicBezTo>
                  <a:cubicBezTo>
                    <a:pt x="130" y="0"/>
                    <a:pt x="132" y="30"/>
                    <a:pt x="132" y="30"/>
                  </a:cubicBezTo>
                  <a:cubicBezTo>
                    <a:pt x="132" y="74"/>
                    <a:pt x="132" y="74"/>
                    <a:pt x="132" y="74"/>
                  </a:cubicBezTo>
                  <a:cubicBezTo>
                    <a:pt x="132" y="127"/>
                    <a:pt x="132" y="127"/>
                    <a:pt x="132" y="127"/>
                  </a:cubicBezTo>
                  <a:cubicBezTo>
                    <a:pt x="135" y="71"/>
                    <a:pt x="135" y="71"/>
                    <a:pt x="135" y="71"/>
                  </a:cubicBezTo>
                  <a:cubicBezTo>
                    <a:pt x="135" y="71"/>
                    <a:pt x="179" y="57"/>
                    <a:pt x="172" y="127"/>
                  </a:cubicBezTo>
                  <a:cubicBezTo>
                    <a:pt x="177" y="88"/>
                    <a:pt x="177" y="88"/>
                    <a:pt x="177" y="88"/>
                  </a:cubicBezTo>
                  <a:cubicBezTo>
                    <a:pt x="177" y="88"/>
                    <a:pt x="222" y="68"/>
                    <a:pt x="220" y="144"/>
                  </a:cubicBezTo>
                  <a:cubicBezTo>
                    <a:pt x="222" y="105"/>
                    <a:pt x="222" y="105"/>
                    <a:pt x="222" y="105"/>
                  </a:cubicBezTo>
                  <a:cubicBezTo>
                    <a:pt x="222" y="105"/>
                    <a:pt x="266" y="92"/>
                    <a:pt x="266" y="136"/>
                  </a:cubicBezTo>
                  <a:cubicBezTo>
                    <a:pt x="267" y="179"/>
                    <a:pt x="264" y="264"/>
                    <a:pt x="264" y="264"/>
                  </a:cubicBezTo>
                  <a:cubicBezTo>
                    <a:pt x="264" y="264"/>
                    <a:pt x="258" y="300"/>
                    <a:pt x="243" y="319"/>
                  </a:cubicBezTo>
                  <a:cubicBezTo>
                    <a:pt x="238" y="325"/>
                    <a:pt x="84" y="322"/>
                    <a:pt x="84" y="322"/>
                  </a:cubicBezTo>
                  <a:close/>
                </a:path>
              </a:pathLst>
            </a:custGeom>
            <a:solidFill>
              <a:schemeClr val="bg1"/>
            </a:solidFill>
            <a:ln w="12700">
              <a:solidFill>
                <a:schemeClr val="tx1"/>
              </a:solidFill>
              <a:round/>
              <a:headEnd/>
              <a:tailEnd/>
            </a:ln>
            <a:effectLst/>
          </p:spPr>
          <p:txBody>
            <a:bodyPr vert="horz" wrap="square" lIns="68580" tIns="34290" rIns="68580" bIns="34290" numCol="1" anchor="t" anchorCtr="0" compatLnSpc="1">
              <a:prstTxWarp prst="textNoShape">
                <a:avLst/>
              </a:prstTxWarp>
            </a:bodyPr>
            <a:lstStyle/>
            <a:p>
              <a:pPr defTabSz="685668"/>
              <a:endParaRPr lang="en-US" sz="900">
                <a:solidFill>
                  <a:srgbClr val="2C2C2C"/>
                </a:solidFill>
              </a:endParaRPr>
            </a:p>
          </p:txBody>
        </p:sp>
      </p:grpSp>
    </p:spTree>
    <p:extLst>
      <p:ext uri="{BB962C8B-B14F-4D97-AF65-F5344CB8AC3E}">
        <p14:creationId xmlns:p14="http://schemas.microsoft.com/office/powerpoint/2010/main" val="2227989174"/>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ja-JP" altLang="en-US" smtClean="0"/>
              <a:t>デュアルバンド ラジオの</a:t>
            </a:r>
            <a:r>
              <a:rPr lang="en-US" altLang="ja-JP"/>
              <a:t/>
            </a:r>
            <a:br>
              <a:rPr lang="en-US" altLang="ja-JP"/>
            </a:br>
            <a:r>
              <a:rPr lang="en-US" altLang="ja-JP"/>
              <a:t>GUI </a:t>
            </a:r>
            <a:r>
              <a:rPr lang="ja-JP" altLang="en-US"/>
              <a:t>の</a:t>
            </a:r>
            <a:r>
              <a:rPr lang="ja-JP" altLang="en-US" smtClean="0"/>
              <a:t>拡張</a:t>
            </a:r>
            <a:endParaRPr lang="en-US" dirty="0"/>
          </a:p>
        </p:txBody>
      </p:sp>
      <p:sp>
        <p:nvSpPr>
          <p:cNvPr id="5" name="Freeform 6"/>
          <p:cNvSpPr>
            <a:spLocks noEditPoints="1"/>
          </p:cNvSpPr>
          <p:nvPr/>
        </p:nvSpPr>
        <p:spPr bwMode="auto">
          <a:xfrm>
            <a:off x="7193786" y="1488936"/>
            <a:ext cx="1462877" cy="1254278"/>
          </a:xfrm>
          <a:custGeom>
            <a:avLst/>
            <a:gdLst>
              <a:gd name="T0" fmla="*/ 651 w 701"/>
              <a:gd name="T1" fmla="*/ 0 h 601"/>
              <a:gd name="T2" fmla="*/ 50 w 701"/>
              <a:gd name="T3" fmla="*/ 0 h 601"/>
              <a:gd name="T4" fmla="*/ 0 w 701"/>
              <a:gd name="T5" fmla="*/ 50 h 601"/>
              <a:gd name="T6" fmla="*/ 0 w 701"/>
              <a:gd name="T7" fmla="*/ 551 h 601"/>
              <a:gd name="T8" fmla="*/ 50 w 701"/>
              <a:gd name="T9" fmla="*/ 601 h 601"/>
              <a:gd name="T10" fmla="*/ 651 w 701"/>
              <a:gd name="T11" fmla="*/ 601 h 601"/>
              <a:gd name="T12" fmla="*/ 701 w 701"/>
              <a:gd name="T13" fmla="*/ 551 h 601"/>
              <a:gd name="T14" fmla="*/ 701 w 701"/>
              <a:gd name="T15" fmla="*/ 50 h 601"/>
              <a:gd name="T16" fmla="*/ 651 w 701"/>
              <a:gd name="T17" fmla="*/ 0 h 601"/>
              <a:gd name="T18" fmla="*/ 501 w 701"/>
              <a:gd name="T19" fmla="*/ 50 h 601"/>
              <a:gd name="T20" fmla="*/ 526 w 701"/>
              <a:gd name="T21" fmla="*/ 75 h 601"/>
              <a:gd name="T22" fmla="*/ 501 w 701"/>
              <a:gd name="T23" fmla="*/ 100 h 601"/>
              <a:gd name="T24" fmla="*/ 476 w 701"/>
              <a:gd name="T25" fmla="*/ 75 h 601"/>
              <a:gd name="T26" fmla="*/ 501 w 701"/>
              <a:gd name="T27" fmla="*/ 50 h 601"/>
              <a:gd name="T28" fmla="*/ 401 w 701"/>
              <a:gd name="T29" fmla="*/ 50 h 601"/>
              <a:gd name="T30" fmla="*/ 426 w 701"/>
              <a:gd name="T31" fmla="*/ 75 h 601"/>
              <a:gd name="T32" fmla="*/ 401 w 701"/>
              <a:gd name="T33" fmla="*/ 100 h 601"/>
              <a:gd name="T34" fmla="*/ 376 w 701"/>
              <a:gd name="T35" fmla="*/ 75 h 601"/>
              <a:gd name="T36" fmla="*/ 401 w 701"/>
              <a:gd name="T37" fmla="*/ 50 h 601"/>
              <a:gd name="T38" fmla="*/ 627 w 701"/>
              <a:gd name="T39" fmla="*/ 526 h 601"/>
              <a:gd name="T40" fmla="*/ 76 w 701"/>
              <a:gd name="T41" fmla="*/ 526 h 601"/>
              <a:gd name="T42" fmla="*/ 76 w 701"/>
              <a:gd name="T43" fmla="*/ 148 h 601"/>
              <a:gd name="T44" fmla="*/ 627 w 701"/>
              <a:gd name="T45" fmla="*/ 148 h 601"/>
              <a:gd name="T46" fmla="*/ 627 w 701"/>
              <a:gd name="T47" fmla="*/ 526 h 601"/>
              <a:gd name="T48" fmla="*/ 627 w 701"/>
              <a:gd name="T49" fmla="*/ 526 h 601"/>
              <a:gd name="T50" fmla="*/ 601 w 701"/>
              <a:gd name="T51" fmla="*/ 100 h 601"/>
              <a:gd name="T52" fmla="*/ 576 w 701"/>
              <a:gd name="T53" fmla="*/ 75 h 601"/>
              <a:gd name="T54" fmla="*/ 601 w 701"/>
              <a:gd name="T55" fmla="*/ 50 h 601"/>
              <a:gd name="T56" fmla="*/ 627 w 701"/>
              <a:gd name="T57" fmla="*/ 75 h 601"/>
              <a:gd name="T58" fmla="*/ 601 w 701"/>
              <a:gd name="T59" fmla="*/ 1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1" h="601">
                <a:moveTo>
                  <a:pt x="651" y="0"/>
                </a:moveTo>
                <a:cubicBezTo>
                  <a:pt x="50" y="0"/>
                  <a:pt x="50" y="0"/>
                  <a:pt x="50" y="0"/>
                </a:cubicBezTo>
                <a:cubicBezTo>
                  <a:pt x="22" y="0"/>
                  <a:pt x="0" y="22"/>
                  <a:pt x="0" y="50"/>
                </a:cubicBezTo>
                <a:cubicBezTo>
                  <a:pt x="0" y="551"/>
                  <a:pt x="0" y="551"/>
                  <a:pt x="0" y="551"/>
                </a:cubicBezTo>
                <a:cubicBezTo>
                  <a:pt x="0" y="578"/>
                  <a:pt x="22" y="601"/>
                  <a:pt x="50" y="601"/>
                </a:cubicBezTo>
                <a:cubicBezTo>
                  <a:pt x="651" y="601"/>
                  <a:pt x="651" y="601"/>
                  <a:pt x="651" y="601"/>
                </a:cubicBezTo>
                <a:cubicBezTo>
                  <a:pt x="679" y="601"/>
                  <a:pt x="701" y="578"/>
                  <a:pt x="701" y="551"/>
                </a:cubicBezTo>
                <a:cubicBezTo>
                  <a:pt x="701" y="50"/>
                  <a:pt x="701" y="50"/>
                  <a:pt x="701" y="50"/>
                </a:cubicBezTo>
                <a:cubicBezTo>
                  <a:pt x="701" y="22"/>
                  <a:pt x="679" y="0"/>
                  <a:pt x="651" y="0"/>
                </a:cubicBezTo>
                <a:close/>
                <a:moveTo>
                  <a:pt x="501" y="50"/>
                </a:moveTo>
                <a:cubicBezTo>
                  <a:pt x="515" y="50"/>
                  <a:pt x="526" y="61"/>
                  <a:pt x="526" y="75"/>
                </a:cubicBezTo>
                <a:cubicBezTo>
                  <a:pt x="526" y="89"/>
                  <a:pt x="515" y="100"/>
                  <a:pt x="501" y="100"/>
                </a:cubicBezTo>
                <a:cubicBezTo>
                  <a:pt x="487" y="100"/>
                  <a:pt x="476" y="89"/>
                  <a:pt x="476" y="75"/>
                </a:cubicBezTo>
                <a:cubicBezTo>
                  <a:pt x="476" y="61"/>
                  <a:pt x="487" y="50"/>
                  <a:pt x="501" y="50"/>
                </a:cubicBezTo>
                <a:close/>
                <a:moveTo>
                  <a:pt x="401" y="50"/>
                </a:moveTo>
                <a:cubicBezTo>
                  <a:pt x="415" y="50"/>
                  <a:pt x="426" y="61"/>
                  <a:pt x="426" y="75"/>
                </a:cubicBezTo>
                <a:cubicBezTo>
                  <a:pt x="426" y="89"/>
                  <a:pt x="415" y="100"/>
                  <a:pt x="401" y="100"/>
                </a:cubicBezTo>
                <a:cubicBezTo>
                  <a:pt x="387" y="100"/>
                  <a:pt x="376" y="89"/>
                  <a:pt x="376" y="75"/>
                </a:cubicBezTo>
                <a:cubicBezTo>
                  <a:pt x="376" y="61"/>
                  <a:pt x="387" y="50"/>
                  <a:pt x="401" y="50"/>
                </a:cubicBezTo>
                <a:close/>
                <a:moveTo>
                  <a:pt x="627" y="526"/>
                </a:moveTo>
                <a:cubicBezTo>
                  <a:pt x="76" y="526"/>
                  <a:pt x="76" y="526"/>
                  <a:pt x="76" y="526"/>
                </a:cubicBezTo>
                <a:cubicBezTo>
                  <a:pt x="76" y="148"/>
                  <a:pt x="76" y="148"/>
                  <a:pt x="76" y="148"/>
                </a:cubicBezTo>
                <a:cubicBezTo>
                  <a:pt x="627" y="148"/>
                  <a:pt x="627" y="148"/>
                  <a:pt x="627" y="148"/>
                </a:cubicBezTo>
                <a:cubicBezTo>
                  <a:pt x="627" y="526"/>
                  <a:pt x="627" y="526"/>
                  <a:pt x="627" y="526"/>
                </a:cubicBezTo>
                <a:cubicBezTo>
                  <a:pt x="627" y="526"/>
                  <a:pt x="627" y="526"/>
                  <a:pt x="627" y="526"/>
                </a:cubicBezTo>
                <a:close/>
                <a:moveTo>
                  <a:pt x="601" y="100"/>
                </a:moveTo>
                <a:cubicBezTo>
                  <a:pt x="588" y="100"/>
                  <a:pt x="576" y="89"/>
                  <a:pt x="576" y="75"/>
                </a:cubicBezTo>
                <a:cubicBezTo>
                  <a:pt x="576" y="61"/>
                  <a:pt x="588" y="50"/>
                  <a:pt x="601" y="50"/>
                </a:cubicBezTo>
                <a:cubicBezTo>
                  <a:pt x="615" y="50"/>
                  <a:pt x="627" y="61"/>
                  <a:pt x="627" y="75"/>
                </a:cubicBezTo>
                <a:cubicBezTo>
                  <a:pt x="627" y="89"/>
                  <a:pt x="615" y="100"/>
                  <a:pt x="601" y="1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dirty="0">
              <a:solidFill>
                <a:srgbClr val="676767"/>
              </a:solidFill>
            </a:endParaRPr>
          </a:p>
        </p:txBody>
      </p:sp>
    </p:spTree>
    <p:extLst>
      <p:ext uri="{BB962C8B-B14F-4D97-AF65-F5344CB8AC3E}">
        <p14:creationId xmlns:p14="http://schemas.microsoft.com/office/powerpoint/2010/main" val="1342463150"/>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en-US" smtClean="0"/>
              <a:t>以前は、“</a:t>
            </a:r>
            <a:r>
              <a:rPr lang="en-US" altLang="ja-JP"/>
              <a:t>Dual-Band Radios</a:t>
            </a:r>
            <a:r>
              <a:rPr lang="ja-JP" altLang="en-US" smtClean="0"/>
              <a:t>”セクションの</a:t>
            </a:r>
            <a:r>
              <a:rPr lang="en-US" altLang="ja-JP" smtClean="0"/>
              <a:t>Monitor</a:t>
            </a:r>
            <a:r>
              <a:rPr lang="ja-JP" altLang="en-US" smtClean="0"/>
              <a:t>と</a:t>
            </a:r>
            <a:r>
              <a:rPr lang="en-US" altLang="ja-JP" smtClean="0"/>
              <a:t>Wireless</a:t>
            </a:r>
            <a:r>
              <a:rPr lang="ja-JP" altLang="en-US" smtClean="0"/>
              <a:t>で</a:t>
            </a:r>
            <a:r>
              <a:rPr lang="ja-JP" altLang="ja-JP" smtClean="0"/>
              <a:t>のみ表示</a:t>
            </a:r>
            <a:endParaRPr lang="ja-JP" altLang="en-US"/>
          </a:p>
          <a:p>
            <a:r>
              <a:rPr lang="ja-JP" altLang="en-US"/>
              <a:t>新しい</a:t>
            </a:r>
            <a:r>
              <a:rPr lang="en-US" altLang="ja-JP"/>
              <a:t>XOR</a:t>
            </a:r>
            <a:r>
              <a:rPr lang="ja-JP" altLang="en-US"/>
              <a:t>の</a:t>
            </a:r>
            <a:r>
              <a:rPr lang="ja-JP" altLang="en-US" smtClean="0"/>
              <a:t>使用には、関連する他のラジオ</a:t>
            </a:r>
            <a:r>
              <a:rPr lang="en-US" altLang="ja-JP" smtClean="0"/>
              <a:t>(</a:t>
            </a:r>
            <a:r>
              <a:rPr lang="ja-JP" altLang="en-US" smtClean="0"/>
              <a:t>同じ</a:t>
            </a:r>
            <a:r>
              <a:rPr lang="en-US" altLang="ja-JP" smtClean="0"/>
              <a:t>Role/Mode)</a:t>
            </a:r>
            <a:r>
              <a:rPr lang="ja-JP" altLang="en-US" smtClean="0"/>
              <a:t>の情報が必要</a:t>
            </a:r>
            <a:endParaRPr lang="ja-JP" altLang="en-US"/>
          </a:p>
          <a:p>
            <a:r>
              <a:rPr lang="en-US" altLang="ja-JP" smtClean="0"/>
              <a:t>“Dual-Band Radios”</a:t>
            </a:r>
            <a:r>
              <a:rPr lang="ja-JP" altLang="en-US" smtClean="0"/>
              <a:t> セクションで、</a:t>
            </a:r>
            <a:r>
              <a:rPr lang="en-US" altLang="ja-JP" smtClean="0"/>
              <a:t>XOR</a:t>
            </a:r>
            <a:r>
              <a:rPr lang="ja-JP" altLang="en-US"/>
              <a:t>を</a:t>
            </a:r>
            <a:r>
              <a:rPr lang="ja-JP" altLang="en-US" smtClean="0"/>
              <a:t>確認</a:t>
            </a:r>
            <a:endParaRPr lang="en-US" smtClean="0"/>
          </a:p>
          <a:p>
            <a:r>
              <a:rPr lang="en-US" altLang="ja-JP" smtClean="0"/>
              <a:t>Wireless</a:t>
            </a:r>
            <a:r>
              <a:rPr lang="ja-JP" altLang="en-US" smtClean="0"/>
              <a:t> セクション </a:t>
            </a:r>
            <a:r>
              <a:rPr lang="en-US" altLang="ja-JP" smtClean="0"/>
              <a:t>:</a:t>
            </a:r>
            <a:r>
              <a:rPr lang="ja-JP" altLang="en-US" smtClean="0"/>
              <a:t> </a:t>
            </a:r>
            <a:r>
              <a:rPr lang="en-US" altLang="ja-JP" smtClean="0"/>
              <a:t>AP</a:t>
            </a:r>
            <a:r>
              <a:rPr lang="ja-JP" altLang="en-US" smtClean="0"/>
              <a:t>またはモニター</a:t>
            </a:r>
            <a:r>
              <a:rPr lang="en-US" altLang="ja-JP" smtClean="0"/>
              <a:t>AP</a:t>
            </a:r>
            <a:r>
              <a:rPr lang="ja-JP" altLang="en-US" smtClean="0"/>
              <a:t>のラジオは、その</a:t>
            </a:r>
            <a:r>
              <a:rPr lang="en-US" altLang="ja-JP" smtClean="0"/>
              <a:t>Role</a:t>
            </a:r>
            <a:r>
              <a:rPr lang="ja-JP" altLang="en-US" smtClean="0"/>
              <a:t>上で決定した</a:t>
            </a:r>
            <a:r>
              <a:rPr lang="ja-JP" altLang="en-US"/>
              <a:t>バンド</a:t>
            </a:r>
            <a:r>
              <a:rPr lang="ja-JP" altLang="en-US" smtClean="0"/>
              <a:t>と一緒に </a:t>
            </a:r>
            <a:r>
              <a:rPr lang="en-US" altLang="ja-JP" smtClean="0"/>
              <a:t>802.11a/b</a:t>
            </a:r>
            <a:r>
              <a:rPr lang="ja-JP" altLang="en-US" smtClean="0"/>
              <a:t>電波の動作を表示</a:t>
            </a:r>
            <a:endParaRPr lang="en-US" altLang="ja-JP" smtClean="0"/>
          </a:p>
          <a:p>
            <a:r>
              <a:rPr lang="ja-JP" altLang="en-US" smtClean="0"/>
              <a:t>新しい検索キーワード </a:t>
            </a:r>
            <a:r>
              <a:rPr lang="en-US" altLang="ja-JP" smtClean="0"/>
              <a:t>:</a:t>
            </a:r>
            <a:r>
              <a:rPr lang="ja-JP" altLang="en-US" smtClean="0"/>
              <a:t> </a:t>
            </a:r>
            <a:r>
              <a:rPr lang="en-US" altLang="ja-JP" smtClean="0"/>
              <a:t>“Role”</a:t>
            </a:r>
          </a:p>
        </p:txBody>
      </p:sp>
      <p:sp>
        <p:nvSpPr>
          <p:cNvPr id="3" name="Title 2"/>
          <p:cNvSpPr>
            <a:spLocks noGrp="1"/>
          </p:cNvSpPr>
          <p:nvPr>
            <p:ph type="title"/>
          </p:nvPr>
        </p:nvSpPr>
        <p:spPr/>
        <p:txBody>
          <a:bodyPr/>
          <a:lstStyle/>
          <a:p>
            <a:r>
              <a:rPr lang="ja-JP" altLang="en-US" smtClean="0"/>
              <a:t>デュアルバンド ラジオ</a:t>
            </a:r>
            <a:endParaRPr lang="en-US" dirty="0"/>
          </a:p>
        </p:txBody>
      </p:sp>
    </p:spTree>
    <p:extLst>
      <p:ext uri="{BB962C8B-B14F-4D97-AF65-F5344CB8AC3E}">
        <p14:creationId xmlns:p14="http://schemas.microsoft.com/office/powerpoint/2010/main" val="602621478"/>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mtClean="0"/>
              <a:t>他のラジオと共に</a:t>
            </a:r>
            <a:r>
              <a:rPr lang="en-US" altLang="ja-JP" smtClean="0"/>
              <a:t>802.11a/b/g/n</a:t>
            </a:r>
            <a:r>
              <a:rPr lang="ja-JP" altLang="en-US" smtClean="0"/>
              <a:t>ラジオの可視化</a:t>
            </a:r>
            <a:r>
              <a:rPr lang="en-US" smtClean="0"/>
              <a:t> Wireless </a:t>
            </a:r>
            <a:r>
              <a:rPr lang="ja-JP" altLang="en-US"/>
              <a:t>メ</a:t>
            </a:r>
            <a:r>
              <a:rPr lang="ja-JP" altLang="en-US" smtClean="0"/>
              <a:t>ニュー</a:t>
            </a:r>
            <a:endParaRPr lang="en-US" dirty="0"/>
          </a:p>
        </p:txBody>
      </p:sp>
      <p:grpSp>
        <p:nvGrpSpPr>
          <p:cNvPr id="2" name="Group 1"/>
          <p:cNvGrpSpPr>
            <a:grpSpLocks/>
          </p:cNvGrpSpPr>
          <p:nvPr/>
        </p:nvGrpSpPr>
        <p:grpSpPr>
          <a:xfrm>
            <a:off x="431800" y="1347788"/>
            <a:ext cx="8399478" cy="3168650"/>
            <a:chOff x="437766" y="1446158"/>
            <a:chExt cx="8714701" cy="3034733"/>
          </a:xfrm>
        </p:grpSpPr>
        <p:pic>
          <p:nvPicPr>
            <p:cNvPr id="5" name="Picture 4" descr="wlc_wir_802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33" y="1446158"/>
              <a:ext cx="8706234" cy="1511738"/>
            </a:xfrm>
            <a:prstGeom prst="rect">
              <a:avLst/>
            </a:prstGeom>
            <a:ln>
              <a:solidFill>
                <a:schemeClr val="tx1"/>
              </a:solidFill>
            </a:ln>
          </p:spPr>
        </p:pic>
        <p:sp>
          <p:nvSpPr>
            <p:cNvPr id="6" name="TextBox 5"/>
            <p:cNvSpPr txBox="1"/>
            <p:nvPr/>
          </p:nvSpPr>
          <p:spPr>
            <a:xfrm>
              <a:off x="2177365" y="1483594"/>
              <a:ext cx="2056534" cy="353723"/>
            </a:xfrm>
            <a:prstGeom prst="rect">
              <a:avLst/>
            </a:prstGeom>
            <a:noFill/>
          </p:spPr>
          <p:txBody>
            <a:bodyPr wrap="none" rtlCol="0">
              <a:spAutoFit/>
            </a:bodyPr>
            <a:lstStyle/>
            <a:p>
              <a:r>
                <a:rPr lang="en-US" altLang="ja-JP" smtClean="0"/>
                <a:t>Radios </a:t>
              </a:r>
              <a:r>
                <a:rPr lang="en-US" smtClean="0"/>
                <a:t>&gt;</a:t>
              </a:r>
              <a:r>
                <a:rPr lang="ja-JP" altLang="en-US" smtClean="0"/>
                <a:t> </a:t>
              </a:r>
              <a:r>
                <a:rPr lang="en-US" smtClean="0"/>
                <a:t>802.11a</a:t>
              </a:r>
              <a:endParaRPr lang="en-US" dirty="0"/>
            </a:p>
          </p:txBody>
        </p:sp>
        <p:sp>
          <p:nvSpPr>
            <p:cNvPr id="7" name="Rectangle 6"/>
            <p:cNvSpPr/>
            <p:nvPr/>
          </p:nvSpPr>
          <p:spPr>
            <a:xfrm>
              <a:off x="7165558" y="2151901"/>
              <a:ext cx="564444" cy="805995"/>
            </a:xfrm>
            <a:prstGeom prst="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476976" y="2542779"/>
              <a:ext cx="1700389" cy="254000"/>
            </a:xfrm>
            <a:prstGeom prst="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1" name="Picture 10" descr="wlc_wir_802b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66" y="3056109"/>
              <a:ext cx="8706234" cy="1424781"/>
            </a:xfrm>
            <a:prstGeom prst="rect">
              <a:avLst/>
            </a:prstGeom>
            <a:noFill/>
            <a:ln>
              <a:solidFill>
                <a:schemeClr val="tx1"/>
              </a:solidFill>
            </a:ln>
          </p:spPr>
        </p:pic>
        <p:sp>
          <p:nvSpPr>
            <p:cNvPr id="12" name="Rectangle 11"/>
            <p:cNvSpPr/>
            <p:nvPr/>
          </p:nvSpPr>
          <p:spPr>
            <a:xfrm>
              <a:off x="7165558" y="3852333"/>
              <a:ext cx="564444" cy="628558"/>
            </a:xfrm>
            <a:prstGeom prst="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TextBox 12"/>
            <p:cNvSpPr txBox="1"/>
            <p:nvPr/>
          </p:nvSpPr>
          <p:spPr>
            <a:xfrm>
              <a:off x="2177365" y="3121540"/>
              <a:ext cx="2056534" cy="353723"/>
            </a:xfrm>
            <a:prstGeom prst="rect">
              <a:avLst/>
            </a:prstGeom>
            <a:noFill/>
          </p:spPr>
          <p:txBody>
            <a:bodyPr wrap="none" rtlCol="0">
              <a:spAutoFit/>
            </a:bodyPr>
            <a:lstStyle/>
            <a:p>
              <a:r>
                <a:rPr lang="en-US" altLang="ja-JP"/>
                <a:t>Radios </a:t>
              </a:r>
              <a:r>
                <a:rPr lang="en-US" smtClean="0"/>
                <a:t>&gt;</a:t>
              </a:r>
              <a:r>
                <a:rPr lang="ja-JP" altLang="en-US" smtClean="0"/>
                <a:t> </a:t>
              </a:r>
              <a:r>
                <a:rPr lang="en-US" smtClean="0"/>
                <a:t>802.11b</a:t>
              </a:r>
              <a:endParaRPr lang="en-US" dirty="0"/>
            </a:p>
          </p:txBody>
        </p:sp>
        <p:sp>
          <p:nvSpPr>
            <p:cNvPr id="14" name="Rectangle 13"/>
            <p:cNvSpPr/>
            <p:nvPr/>
          </p:nvSpPr>
          <p:spPr>
            <a:xfrm>
              <a:off x="476975" y="4162775"/>
              <a:ext cx="1700389" cy="138245"/>
            </a:xfrm>
            <a:prstGeom prst="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5" name="TextBox 5"/>
          <p:cNvSpPr txBox="1"/>
          <p:nvPr/>
        </p:nvSpPr>
        <p:spPr>
          <a:xfrm>
            <a:off x="379798" y="960987"/>
            <a:ext cx="3749809" cy="369332"/>
          </a:xfrm>
          <a:prstGeom prst="rect">
            <a:avLst/>
          </a:prstGeom>
          <a:noFill/>
        </p:spPr>
        <p:txBody>
          <a:bodyPr wrap="none" rtlCol="0">
            <a:spAutoFit/>
          </a:bodyPr>
          <a:lstStyle/>
          <a:p>
            <a:r>
              <a:rPr lang="en-US" smtClean="0"/>
              <a:t>Wireless</a:t>
            </a:r>
            <a:r>
              <a:rPr lang="ja-JP" altLang="en-US" smtClean="0"/>
              <a:t> </a:t>
            </a:r>
            <a:r>
              <a:rPr lang="en-US" altLang="ja-JP" smtClean="0"/>
              <a:t>&gt; Access Points &gt; Radios</a:t>
            </a:r>
            <a:endParaRPr lang="en-US" dirty="0"/>
          </a:p>
        </p:txBody>
      </p:sp>
      <p:sp>
        <p:nvSpPr>
          <p:cNvPr id="4" name="下矢印 3"/>
          <p:cNvSpPr/>
          <p:nvPr/>
        </p:nvSpPr>
        <p:spPr>
          <a:xfrm rot="2700000">
            <a:off x="1833917" y="2325034"/>
            <a:ext cx="252000" cy="252000"/>
          </a:xfrm>
          <a:prstGeom prst="down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20123151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7765" y="1347787"/>
            <a:ext cx="8382385" cy="1930251"/>
          </a:xfrm>
          <a:prstGeom prst="rect">
            <a:avLst/>
          </a:prstGeom>
        </p:spPr>
      </p:pic>
      <p:sp>
        <p:nvSpPr>
          <p:cNvPr id="2" name="タイトル 1"/>
          <p:cNvSpPr>
            <a:spLocks noGrp="1"/>
          </p:cNvSpPr>
          <p:nvPr>
            <p:ph type="title"/>
          </p:nvPr>
        </p:nvSpPr>
        <p:spPr/>
        <p:txBody>
          <a:bodyPr/>
          <a:lstStyle/>
          <a:p>
            <a:r>
              <a:rPr lang="ja-JP" altLang="en-US"/>
              <a:t>他のラジオと共に</a:t>
            </a:r>
            <a:r>
              <a:rPr lang="en-US" altLang="ja-JP"/>
              <a:t>802.11a/b/g/n</a:t>
            </a:r>
            <a:r>
              <a:rPr lang="ja-JP" altLang="en-US"/>
              <a:t>ラジオの可視化</a:t>
            </a:r>
            <a:r>
              <a:rPr lang="en-US" altLang="ja-JP"/>
              <a:t> Monitor </a:t>
            </a:r>
            <a:r>
              <a:rPr lang="ja-JP" altLang="en-US" smtClean="0"/>
              <a:t>メニュー</a:t>
            </a:r>
            <a:endParaRPr kumimoji="1" lang="ja-JP" altLang="en-US"/>
          </a:p>
        </p:txBody>
      </p:sp>
      <p:sp>
        <p:nvSpPr>
          <p:cNvPr id="4" name="角丸四角形 3"/>
          <p:cNvSpPr/>
          <p:nvPr/>
        </p:nvSpPr>
        <p:spPr>
          <a:xfrm>
            <a:off x="7280695" y="1621766"/>
            <a:ext cx="743308" cy="439947"/>
          </a:xfrm>
          <a:prstGeom prst="round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nvGrpSpPr>
          <p:cNvPr id="8" name="グループ化 7"/>
          <p:cNvGrpSpPr/>
          <p:nvPr/>
        </p:nvGrpSpPr>
        <p:grpSpPr>
          <a:xfrm>
            <a:off x="3241427" y="2421956"/>
            <a:ext cx="3271517" cy="1498672"/>
            <a:chOff x="4009178" y="3284597"/>
            <a:chExt cx="3271517" cy="1498672"/>
          </a:xfrm>
        </p:grpSpPr>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09178" y="3284597"/>
              <a:ext cx="3271517" cy="1498672"/>
            </a:xfrm>
            <a:prstGeom prst="rect">
              <a:avLst/>
            </a:prstGeom>
          </p:spPr>
        </p:pic>
        <p:sp>
          <p:nvSpPr>
            <p:cNvPr id="7" name="角丸四角形 6"/>
            <p:cNvSpPr/>
            <p:nvPr/>
          </p:nvSpPr>
          <p:spPr>
            <a:xfrm>
              <a:off x="4077419" y="3835877"/>
              <a:ext cx="2288876" cy="579439"/>
            </a:xfrm>
            <a:prstGeom prst="roundRect">
              <a:avLst>
                <a:gd name="adj" fmla="val 8448"/>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Tree>
    <p:extLst>
      <p:ext uri="{BB962C8B-B14F-4D97-AF65-F5344CB8AC3E}">
        <p14:creationId xmlns:p14="http://schemas.microsoft.com/office/powerpoint/2010/main" val="27425660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35273" y="1360426"/>
            <a:ext cx="5984877" cy="3156012"/>
          </a:xfrm>
          <a:prstGeom prst="rect">
            <a:avLst/>
          </a:prstGeom>
        </p:spPr>
      </p:pic>
      <p:pic>
        <p:nvPicPr>
          <p:cNvPr id="11" name="図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35273" y="1360426"/>
            <a:ext cx="5984877" cy="3156012"/>
          </a:xfrm>
          <a:prstGeom prst="rect">
            <a:avLst/>
          </a:prstGeom>
        </p:spPr>
      </p:pic>
      <p:sp>
        <p:nvSpPr>
          <p:cNvPr id="6" name="タイトル 5"/>
          <p:cNvSpPr>
            <a:spLocks noGrp="1"/>
          </p:cNvSpPr>
          <p:nvPr>
            <p:ph type="title"/>
          </p:nvPr>
        </p:nvSpPr>
        <p:spPr/>
        <p:txBody>
          <a:bodyPr/>
          <a:lstStyle/>
          <a:p>
            <a:r>
              <a:rPr lang="en-US" altLang="ja-JP"/>
              <a:t>AP </a:t>
            </a:r>
            <a:r>
              <a:rPr lang="ja-JP" altLang="en-US"/>
              <a:t>表示の</a:t>
            </a:r>
            <a:r>
              <a:rPr lang="ja-JP" altLang="en-US" smtClean="0"/>
              <a:t>強化</a:t>
            </a:r>
            <a:endParaRPr kumimoji="1" lang="ja-JP" altLang="en-US"/>
          </a:p>
        </p:txBody>
      </p:sp>
      <p:sp>
        <p:nvSpPr>
          <p:cNvPr id="7" name="TextBox 10"/>
          <p:cNvSpPr txBox="1"/>
          <p:nvPr/>
        </p:nvSpPr>
        <p:spPr>
          <a:xfrm>
            <a:off x="6452558" y="227012"/>
            <a:ext cx="2367592" cy="488979"/>
          </a:xfrm>
          <a:prstGeom prst="rect">
            <a:avLst/>
          </a:prstGeom>
          <a:solidFill>
            <a:schemeClr val="accent1"/>
          </a:solidFill>
        </p:spPr>
        <p:txBody>
          <a:bodyPr wrap="none" rtlCol="0" anchor="ctr">
            <a:noAutofit/>
          </a:bodyPr>
          <a:lstStyle/>
          <a:p>
            <a:pPr algn="ctr"/>
            <a:r>
              <a:rPr lang="en-US" sz="2400" smtClean="0">
                <a:solidFill>
                  <a:schemeClr val="bg1"/>
                </a:solidFill>
              </a:rPr>
              <a:t>8.2 </a:t>
            </a:r>
            <a:r>
              <a:rPr lang="en-US" sz="2400" dirty="0" smtClean="0">
                <a:solidFill>
                  <a:schemeClr val="bg1"/>
                </a:solidFill>
              </a:rPr>
              <a:t>MR1 &amp; 8.3</a:t>
            </a:r>
            <a:endParaRPr lang="en-US" sz="2400" dirty="0">
              <a:solidFill>
                <a:schemeClr val="bg1"/>
              </a:solidFill>
            </a:endParaRPr>
          </a:p>
        </p:txBody>
      </p:sp>
      <p:sp>
        <p:nvSpPr>
          <p:cNvPr id="8" name="角丸四角形 7"/>
          <p:cNvSpPr/>
          <p:nvPr/>
        </p:nvSpPr>
        <p:spPr>
          <a:xfrm>
            <a:off x="6685473" y="2009955"/>
            <a:ext cx="957532" cy="2389517"/>
          </a:xfrm>
          <a:prstGeom prst="roundRect">
            <a:avLst>
              <a:gd name="adj" fmla="val 11450"/>
            </a:avLst>
          </a:prstGeom>
          <a:noFill/>
          <a:ln w="12700">
            <a:solidFill>
              <a:srgbClr val="D81F2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 name="Text Placeholder 5"/>
          <p:cNvSpPr txBox="1">
            <a:spLocks/>
          </p:cNvSpPr>
          <p:nvPr/>
        </p:nvSpPr>
        <p:spPr>
          <a:xfrm>
            <a:off x="462301" y="1347788"/>
            <a:ext cx="2470680" cy="316821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indent="0">
              <a:buNone/>
            </a:pPr>
            <a:r>
              <a:rPr lang="ja-JP" altLang="en-US" sz="2000" smtClean="0"/>
              <a:t>パフォーマンス サマリー </a:t>
            </a:r>
            <a:r>
              <a:rPr lang="ja-JP" altLang="en-US" sz="2000"/>
              <a:t>と</a:t>
            </a:r>
            <a:r>
              <a:rPr lang="ja-JP" altLang="en-US" sz="2000" smtClean="0"/>
              <a:t> ラジオセレクタ</a:t>
            </a:r>
            <a:r>
              <a:rPr lang="ja-JP" altLang="en-US" sz="2000"/>
              <a:t>で</a:t>
            </a:r>
            <a:r>
              <a:rPr lang="ja-JP" altLang="en-US" sz="2000" smtClean="0"/>
              <a:t>は、スロット</a:t>
            </a:r>
            <a:r>
              <a:rPr lang="en-US" altLang="ja-JP" sz="2000" smtClean="0"/>
              <a:t>0</a:t>
            </a:r>
            <a:r>
              <a:rPr lang="ja-JP" altLang="en-US" sz="2000"/>
              <a:t> </a:t>
            </a:r>
            <a:r>
              <a:rPr lang="ja-JP" altLang="en-US" sz="2000" smtClean="0"/>
              <a:t>の </a:t>
            </a:r>
            <a:r>
              <a:rPr lang="en-US" altLang="ja-JP" sz="2000" smtClean="0"/>
              <a:t>Role</a:t>
            </a:r>
            <a:r>
              <a:rPr lang="ja-JP" altLang="en-US" sz="2000" smtClean="0"/>
              <a:t> を反映するために</a:t>
            </a:r>
            <a:r>
              <a:rPr lang="ja-JP" altLang="en-US" sz="2000"/>
              <a:t>自動的に</a:t>
            </a:r>
            <a:r>
              <a:rPr lang="ja-JP" altLang="en-US" sz="2000" smtClean="0"/>
              <a:t>更新</a:t>
            </a:r>
          </a:p>
          <a:p>
            <a:pPr marL="0" indent="0">
              <a:buNone/>
            </a:pPr>
            <a:endParaRPr lang="ja-JP" altLang="en-US" sz="2000" smtClean="0"/>
          </a:p>
        </p:txBody>
      </p:sp>
      <p:sp>
        <p:nvSpPr>
          <p:cNvPr id="2" name="正方形/長方形 1"/>
          <p:cNvSpPr/>
          <p:nvPr/>
        </p:nvSpPr>
        <p:spPr>
          <a:xfrm>
            <a:off x="431910" y="972137"/>
            <a:ext cx="2799164" cy="400110"/>
          </a:xfrm>
          <a:prstGeom prst="rect">
            <a:avLst/>
          </a:prstGeom>
        </p:spPr>
        <p:txBody>
          <a:bodyPr wrap="none">
            <a:spAutoFit/>
          </a:bodyPr>
          <a:lstStyle/>
          <a:p>
            <a:r>
              <a:rPr lang="en-US" altLang="ja-JP" sz="2000"/>
              <a:t>Flexible Radio </a:t>
            </a:r>
            <a:r>
              <a:rPr lang="ja-JP" altLang="en-US" sz="2000"/>
              <a:t>サポート</a:t>
            </a:r>
          </a:p>
        </p:txBody>
      </p:sp>
    </p:spTree>
    <p:extLst>
      <p:ext uri="{BB962C8B-B14F-4D97-AF65-F5344CB8AC3E}">
        <p14:creationId xmlns:p14="http://schemas.microsoft.com/office/powerpoint/2010/main" val="35684969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63031" y="1347788"/>
            <a:ext cx="5457119" cy="3168650"/>
          </a:xfrm>
          <a:prstGeom prst="rect">
            <a:avLst/>
          </a:prstGeom>
        </p:spPr>
      </p:pic>
      <p:sp>
        <p:nvSpPr>
          <p:cNvPr id="8" name="タイトル 7"/>
          <p:cNvSpPr>
            <a:spLocks noGrp="1"/>
          </p:cNvSpPr>
          <p:nvPr>
            <p:ph type="title"/>
          </p:nvPr>
        </p:nvSpPr>
        <p:spPr/>
        <p:txBody>
          <a:bodyPr/>
          <a:lstStyle/>
          <a:p>
            <a:r>
              <a:rPr lang="en-US" altLang="ja-JP"/>
              <a:t>AP </a:t>
            </a:r>
            <a:r>
              <a:rPr lang="ja-JP" altLang="en-US"/>
              <a:t>表示の強化</a:t>
            </a:r>
            <a:endParaRPr kumimoji="1" lang="ja-JP" altLang="en-US"/>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63031" y="1347788"/>
            <a:ext cx="5457119" cy="3168650"/>
          </a:xfrm>
          <a:prstGeom prst="rect">
            <a:avLst/>
          </a:prstGeom>
        </p:spPr>
      </p:pic>
      <p:pic>
        <p:nvPicPr>
          <p:cNvPr id="4" name="図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63031" y="1347788"/>
            <a:ext cx="5457119" cy="3168650"/>
          </a:xfrm>
          <a:prstGeom prst="rect">
            <a:avLst/>
          </a:prstGeom>
        </p:spPr>
      </p:pic>
      <p:sp>
        <p:nvSpPr>
          <p:cNvPr id="9" name="TextBox 10"/>
          <p:cNvSpPr txBox="1"/>
          <p:nvPr/>
        </p:nvSpPr>
        <p:spPr>
          <a:xfrm>
            <a:off x="6452558" y="227012"/>
            <a:ext cx="2367592" cy="488979"/>
          </a:xfrm>
          <a:prstGeom prst="rect">
            <a:avLst/>
          </a:prstGeom>
          <a:solidFill>
            <a:schemeClr val="accent1"/>
          </a:solidFill>
        </p:spPr>
        <p:txBody>
          <a:bodyPr wrap="none" rtlCol="0" anchor="ctr">
            <a:noAutofit/>
          </a:bodyPr>
          <a:lstStyle/>
          <a:p>
            <a:pPr algn="ctr"/>
            <a:r>
              <a:rPr lang="en-US" sz="2400" smtClean="0">
                <a:solidFill>
                  <a:schemeClr val="bg1"/>
                </a:solidFill>
              </a:rPr>
              <a:t>8.2 </a:t>
            </a:r>
            <a:r>
              <a:rPr lang="en-US" sz="2400" dirty="0" smtClean="0">
                <a:solidFill>
                  <a:schemeClr val="bg1"/>
                </a:solidFill>
              </a:rPr>
              <a:t>MR1 &amp; 8.3</a:t>
            </a:r>
            <a:endParaRPr lang="en-US" sz="2400" dirty="0">
              <a:solidFill>
                <a:schemeClr val="bg1"/>
              </a:solidFill>
            </a:endParaRPr>
          </a:p>
        </p:txBody>
      </p:sp>
      <p:sp>
        <p:nvSpPr>
          <p:cNvPr id="10" name="正方形/長方形 9"/>
          <p:cNvSpPr/>
          <p:nvPr/>
        </p:nvSpPr>
        <p:spPr>
          <a:xfrm>
            <a:off x="431910" y="972137"/>
            <a:ext cx="2799164" cy="400110"/>
          </a:xfrm>
          <a:prstGeom prst="rect">
            <a:avLst/>
          </a:prstGeom>
        </p:spPr>
        <p:txBody>
          <a:bodyPr wrap="none">
            <a:spAutoFit/>
          </a:bodyPr>
          <a:lstStyle/>
          <a:p>
            <a:r>
              <a:rPr lang="en-US" altLang="ja-JP" sz="2000"/>
              <a:t>Flexible Radio </a:t>
            </a:r>
            <a:r>
              <a:rPr lang="ja-JP" altLang="en-US" sz="2000"/>
              <a:t>サポート</a:t>
            </a:r>
          </a:p>
        </p:txBody>
      </p:sp>
      <p:sp>
        <p:nvSpPr>
          <p:cNvPr id="11" name="Text Placeholder 5"/>
          <p:cNvSpPr txBox="1">
            <a:spLocks/>
          </p:cNvSpPr>
          <p:nvPr/>
        </p:nvSpPr>
        <p:spPr>
          <a:xfrm>
            <a:off x="462301" y="1347788"/>
            <a:ext cx="2470680" cy="316821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0" indent="0">
              <a:buNone/>
            </a:pPr>
            <a:r>
              <a:rPr lang="ja-JP" altLang="en-US" sz="2000" smtClean="0"/>
              <a:t>パフォーマンス サマリー </a:t>
            </a:r>
            <a:r>
              <a:rPr lang="ja-JP" altLang="en-US" sz="2000"/>
              <a:t>と</a:t>
            </a:r>
            <a:r>
              <a:rPr lang="ja-JP" altLang="en-US" sz="2000" smtClean="0"/>
              <a:t> ラジオセレクタ</a:t>
            </a:r>
            <a:r>
              <a:rPr lang="ja-JP" altLang="en-US" sz="2000"/>
              <a:t>で</a:t>
            </a:r>
            <a:r>
              <a:rPr lang="ja-JP" altLang="en-US" sz="2000" smtClean="0"/>
              <a:t>は、スロット</a:t>
            </a:r>
            <a:r>
              <a:rPr lang="en-US" altLang="ja-JP" sz="2000" smtClean="0"/>
              <a:t>0</a:t>
            </a:r>
            <a:r>
              <a:rPr lang="ja-JP" altLang="en-US" sz="2000"/>
              <a:t> </a:t>
            </a:r>
            <a:r>
              <a:rPr lang="ja-JP" altLang="en-US" sz="2000" smtClean="0"/>
              <a:t>の </a:t>
            </a:r>
            <a:r>
              <a:rPr lang="en-US" altLang="ja-JP" sz="2000" smtClean="0"/>
              <a:t>Role</a:t>
            </a:r>
            <a:r>
              <a:rPr lang="ja-JP" altLang="en-US" sz="2000" smtClean="0"/>
              <a:t> を反映するために</a:t>
            </a:r>
            <a:r>
              <a:rPr lang="ja-JP" altLang="en-US" sz="2000"/>
              <a:t>自動的に</a:t>
            </a:r>
            <a:r>
              <a:rPr lang="ja-JP" altLang="en-US" sz="2000" smtClean="0"/>
              <a:t>更新</a:t>
            </a:r>
          </a:p>
          <a:p>
            <a:pPr marL="0" indent="0">
              <a:buNone/>
            </a:pPr>
            <a:endParaRPr lang="ja-JP" altLang="en-US" sz="2000" smtClean="0"/>
          </a:p>
        </p:txBody>
      </p:sp>
    </p:spTree>
    <p:extLst>
      <p:ext uri="{BB962C8B-B14F-4D97-AF65-F5344CB8AC3E}">
        <p14:creationId xmlns:p14="http://schemas.microsoft.com/office/powerpoint/2010/main" val="533778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ja-JP" altLang="en-US" smtClean="0"/>
              <a:t>まとめ</a:t>
            </a:r>
            <a:endParaRPr lang="en-US" dirty="0"/>
          </a:p>
        </p:txBody>
      </p:sp>
      <p:grpSp>
        <p:nvGrpSpPr>
          <p:cNvPr id="4" name="Group 159"/>
          <p:cNvGrpSpPr>
            <a:grpSpLocks noChangeAspect="1"/>
          </p:cNvGrpSpPr>
          <p:nvPr/>
        </p:nvGrpSpPr>
        <p:grpSpPr>
          <a:xfrm flipH="1" flipV="1">
            <a:off x="7363752" y="1501535"/>
            <a:ext cx="1283684" cy="1283684"/>
            <a:chOff x="-947738" y="2465388"/>
            <a:chExt cx="952501" cy="1085851"/>
          </a:xfrm>
          <a:solidFill>
            <a:schemeClr val="bg1"/>
          </a:solidFill>
        </p:grpSpPr>
        <p:sp>
          <p:nvSpPr>
            <p:cNvPr id="5" name="Freeform 5"/>
            <p:cNvSpPr>
              <a:spLocks noEditPoints="1"/>
            </p:cNvSpPr>
            <p:nvPr/>
          </p:nvSpPr>
          <p:spPr bwMode="auto">
            <a:xfrm>
              <a:off x="-947738" y="2465388"/>
              <a:ext cx="952501" cy="720725"/>
            </a:xfrm>
            <a:custGeom>
              <a:avLst/>
              <a:gdLst>
                <a:gd name="T0" fmla="*/ 233 w 251"/>
                <a:gd name="T1" fmla="*/ 0 h 191"/>
                <a:gd name="T2" fmla="*/ 206 w 251"/>
                <a:gd name="T3" fmla="*/ 0 h 191"/>
                <a:gd name="T4" fmla="*/ 45 w 251"/>
                <a:gd name="T5" fmla="*/ 0 h 191"/>
                <a:gd name="T6" fmla="*/ 18 w 251"/>
                <a:gd name="T7" fmla="*/ 0 h 191"/>
                <a:gd name="T8" fmla="*/ 0 w 251"/>
                <a:gd name="T9" fmla="*/ 18 h 191"/>
                <a:gd name="T10" fmla="*/ 18 w 251"/>
                <a:gd name="T11" fmla="*/ 36 h 191"/>
                <a:gd name="T12" fmla="*/ 27 w 251"/>
                <a:gd name="T13" fmla="*/ 36 h 191"/>
                <a:gd name="T14" fmla="*/ 27 w 251"/>
                <a:gd name="T15" fmla="*/ 93 h 191"/>
                <a:gd name="T16" fmla="*/ 125 w 251"/>
                <a:gd name="T17" fmla="*/ 191 h 191"/>
                <a:gd name="T18" fmla="*/ 126 w 251"/>
                <a:gd name="T19" fmla="*/ 191 h 191"/>
                <a:gd name="T20" fmla="*/ 224 w 251"/>
                <a:gd name="T21" fmla="*/ 93 h 191"/>
                <a:gd name="T22" fmla="*/ 224 w 251"/>
                <a:gd name="T23" fmla="*/ 36 h 191"/>
                <a:gd name="T24" fmla="*/ 233 w 251"/>
                <a:gd name="T25" fmla="*/ 36 h 191"/>
                <a:gd name="T26" fmla="*/ 251 w 251"/>
                <a:gd name="T27" fmla="*/ 18 h 191"/>
                <a:gd name="T28" fmla="*/ 233 w 251"/>
                <a:gd name="T29" fmla="*/ 0 h 191"/>
                <a:gd name="T30" fmla="*/ 188 w 251"/>
                <a:gd name="T31" fmla="*/ 93 h 191"/>
                <a:gd name="T32" fmla="*/ 126 w 251"/>
                <a:gd name="T33" fmla="*/ 155 h 191"/>
                <a:gd name="T34" fmla="*/ 125 w 251"/>
                <a:gd name="T35" fmla="*/ 155 h 191"/>
                <a:gd name="T36" fmla="*/ 63 w 251"/>
                <a:gd name="T37" fmla="*/ 93 h 191"/>
                <a:gd name="T38" fmla="*/ 63 w 251"/>
                <a:gd name="T39" fmla="*/ 36 h 191"/>
                <a:gd name="T40" fmla="*/ 188 w 251"/>
                <a:gd name="T41" fmla="*/ 36 h 191"/>
                <a:gd name="T42" fmla="*/ 188 w 251"/>
                <a:gd name="T43" fmla="*/ 9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1" h="191">
                  <a:moveTo>
                    <a:pt x="233" y="0"/>
                  </a:moveTo>
                  <a:cubicBezTo>
                    <a:pt x="206" y="0"/>
                    <a:pt x="206" y="0"/>
                    <a:pt x="206" y="0"/>
                  </a:cubicBezTo>
                  <a:cubicBezTo>
                    <a:pt x="45" y="0"/>
                    <a:pt x="45" y="0"/>
                    <a:pt x="45" y="0"/>
                  </a:cubicBezTo>
                  <a:cubicBezTo>
                    <a:pt x="18" y="0"/>
                    <a:pt x="18" y="0"/>
                    <a:pt x="18" y="0"/>
                  </a:cubicBezTo>
                  <a:cubicBezTo>
                    <a:pt x="8" y="0"/>
                    <a:pt x="0" y="8"/>
                    <a:pt x="0" y="18"/>
                  </a:cubicBezTo>
                  <a:cubicBezTo>
                    <a:pt x="0" y="28"/>
                    <a:pt x="8" y="36"/>
                    <a:pt x="18" y="36"/>
                  </a:cubicBezTo>
                  <a:cubicBezTo>
                    <a:pt x="27" y="36"/>
                    <a:pt x="27" y="36"/>
                    <a:pt x="27" y="36"/>
                  </a:cubicBezTo>
                  <a:cubicBezTo>
                    <a:pt x="27" y="93"/>
                    <a:pt x="27" y="93"/>
                    <a:pt x="27" y="93"/>
                  </a:cubicBezTo>
                  <a:cubicBezTo>
                    <a:pt x="27" y="147"/>
                    <a:pt x="71" y="191"/>
                    <a:pt x="125" y="191"/>
                  </a:cubicBezTo>
                  <a:cubicBezTo>
                    <a:pt x="126" y="191"/>
                    <a:pt x="126" y="191"/>
                    <a:pt x="126" y="191"/>
                  </a:cubicBezTo>
                  <a:cubicBezTo>
                    <a:pt x="180" y="191"/>
                    <a:pt x="224" y="147"/>
                    <a:pt x="224" y="93"/>
                  </a:cubicBezTo>
                  <a:cubicBezTo>
                    <a:pt x="224" y="36"/>
                    <a:pt x="224" y="36"/>
                    <a:pt x="224" y="36"/>
                  </a:cubicBezTo>
                  <a:cubicBezTo>
                    <a:pt x="233" y="36"/>
                    <a:pt x="233" y="36"/>
                    <a:pt x="233" y="36"/>
                  </a:cubicBezTo>
                  <a:cubicBezTo>
                    <a:pt x="243" y="36"/>
                    <a:pt x="251" y="28"/>
                    <a:pt x="251" y="18"/>
                  </a:cubicBezTo>
                  <a:cubicBezTo>
                    <a:pt x="251" y="8"/>
                    <a:pt x="243" y="0"/>
                    <a:pt x="233" y="0"/>
                  </a:cubicBezTo>
                  <a:close/>
                  <a:moveTo>
                    <a:pt x="188" y="93"/>
                  </a:moveTo>
                  <a:cubicBezTo>
                    <a:pt x="188" y="128"/>
                    <a:pt x="160" y="155"/>
                    <a:pt x="126" y="155"/>
                  </a:cubicBezTo>
                  <a:cubicBezTo>
                    <a:pt x="125" y="155"/>
                    <a:pt x="125" y="155"/>
                    <a:pt x="125" y="155"/>
                  </a:cubicBezTo>
                  <a:cubicBezTo>
                    <a:pt x="91" y="155"/>
                    <a:pt x="63" y="128"/>
                    <a:pt x="63" y="93"/>
                  </a:cubicBezTo>
                  <a:cubicBezTo>
                    <a:pt x="63" y="36"/>
                    <a:pt x="63" y="36"/>
                    <a:pt x="63" y="36"/>
                  </a:cubicBezTo>
                  <a:cubicBezTo>
                    <a:pt x="188" y="36"/>
                    <a:pt x="188" y="36"/>
                    <a:pt x="188" y="36"/>
                  </a:cubicBezTo>
                  <a:lnTo>
                    <a:pt x="188" y="9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p:nvSpPr>
          <p:spPr bwMode="auto">
            <a:xfrm>
              <a:off x="-511175" y="3321051"/>
              <a:ext cx="87313" cy="230188"/>
            </a:xfrm>
            <a:custGeom>
              <a:avLst/>
              <a:gdLst>
                <a:gd name="T0" fmla="*/ 0 w 23"/>
                <a:gd name="T1" fmla="*/ 11 h 61"/>
                <a:gd name="T2" fmla="*/ 0 w 23"/>
                <a:gd name="T3" fmla="*/ 49 h 61"/>
                <a:gd name="T4" fmla="*/ 11 w 23"/>
                <a:gd name="T5" fmla="*/ 61 h 61"/>
                <a:gd name="T6" fmla="*/ 23 w 23"/>
                <a:gd name="T7" fmla="*/ 49 h 61"/>
                <a:gd name="T8" fmla="*/ 23 w 23"/>
                <a:gd name="T9" fmla="*/ 11 h 61"/>
                <a:gd name="T10" fmla="*/ 11 w 23"/>
                <a:gd name="T11" fmla="*/ 0 h 61"/>
                <a:gd name="T12" fmla="*/ 0 w 23"/>
                <a:gd name="T13" fmla="*/ 11 h 61"/>
              </a:gdLst>
              <a:ahLst/>
              <a:cxnLst>
                <a:cxn ang="0">
                  <a:pos x="T0" y="T1"/>
                </a:cxn>
                <a:cxn ang="0">
                  <a:pos x="T2" y="T3"/>
                </a:cxn>
                <a:cxn ang="0">
                  <a:pos x="T4" y="T5"/>
                </a:cxn>
                <a:cxn ang="0">
                  <a:pos x="T6" y="T7"/>
                </a:cxn>
                <a:cxn ang="0">
                  <a:pos x="T8" y="T9"/>
                </a:cxn>
                <a:cxn ang="0">
                  <a:pos x="T10" y="T11"/>
                </a:cxn>
                <a:cxn ang="0">
                  <a:pos x="T12" y="T13"/>
                </a:cxn>
              </a:cxnLst>
              <a:rect l="0" t="0" r="r" b="b"/>
              <a:pathLst>
                <a:path w="23" h="61">
                  <a:moveTo>
                    <a:pt x="0" y="11"/>
                  </a:moveTo>
                  <a:cubicBezTo>
                    <a:pt x="0" y="49"/>
                    <a:pt x="0" y="49"/>
                    <a:pt x="0" y="49"/>
                  </a:cubicBezTo>
                  <a:cubicBezTo>
                    <a:pt x="0" y="55"/>
                    <a:pt x="5" y="61"/>
                    <a:pt x="11" y="61"/>
                  </a:cubicBezTo>
                  <a:cubicBezTo>
                    <a:pt x="18" y="60"/>
                    <a:pt x="23" y="55"/>
                    <a:pt x="23" y="49"/>
                  </a:cubicBezTo>
                  <a:cubicBezTo>
                    <a:pt x="23" y="11"/>
                    <a:pt x="23" y="11"/>
                    <a:pt x="23" y="11"/>
                  </a:cubicBezTo>
                  <a:cubicBezTo>
                    <a:pt x="23" y="5"/>
                    <a:pt x="18" y="0"/>
                    <a:pt x="11" y="0"/>
                  </a:cubicBezTo>
                  <a:cubicBezTo>
                    <a:pt x="5" y="0"/>
                    <a:pt x="0" y="5"/>
                    <a:pt x="0"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p:nvSpPr>
          <p:spPr bwMode="auto">
            <a:xfrm>
              <a:off x="-920750" y="3211513"/>
              <a:ext cx="166688" cy="219075"/>
            </a:xfrm>
            <a:custGeom>
              <a:avLst/>
              <a:gdLst>
                <a:gd name="T0" fmla="*/ 23 w 44"/>
                <a:gd name="T1" fmla="*/ 51 h 58"/>
                <a:gd name="T2" fmla="*/ 41 w 44"/>
                <a:gd name="T3" fmla="*/ 19 h 58"/>
                <a:gd name="T4" fmla="*/ 37 w 44"/>
                <a:gd name="T5" fmla="*/ 3 h 58"/>
                <a:gd name="T6" fmla="*/ 22 w 44"/>
                <a:gd name="T7" fmla="*/ 7 h 58"/>
                <a:gd name="T8" fmla="*/ 3 w 44"/>
                <a:gd name="T9" fmla="*/ 40 h 58"/>
                <a:gd name="T10" fmla="*/ 7 w 44"/>
                <a:gd name="T11" fmla="*/ 55 h 58"/>
                <a:gd name="T12" fmla="*/ 23 w 44"/>
                <a:gd name="T13" fmla="*/ 51 h 58"/>
              </a:gdLst>
              <a:ahLst/>
              <a:cxnLst>
                <a:cxn ang="0">
                  <a:pos x="T0" y="T1"/>
                </a:cxn>
                <a:cxn ang="0">
                  <a:pos x="T2" y="T3"/>
                </a:cxn>
                <a:cxn ang="0">
                  <a:pos x="T4" y="T5"/>
                </a:cxn>
                <a:cxn ang="0">
                  <a:pos x="T6" y="T7"/>
                </a:cxn>
                <a:cxn ang="0">
                  <a:pos x="T8" y="T9"/>
                </a:cxn>
                <a:cxn ang="0">
                  <a:pos x="T10" y="T11"/>
                </a:cxn>
                <a:cxn ang="0">
                  <a:pos x="T12" y="T13"/>
                </a:cxn>
              </a:cxnLst>
              <a:rect l="0" t="0" r="r" b="b"/>
              <a:pathLst>
                <a:path w="44" h="58">
                  <a:moveTo>
                    <a:pt x="23" y="51"/>
                  </a:moveTo>
                  <a:cubicBezTo>
                    <a:pt x="41" y="19"/>
                    <a:pt x="41" y="19"/>
                    <a:pt x="41" y="19"/>
                  </a:cubicBezTo>
                  <a:cubicBezTo>
                    <a:pt x="44" y="13"/>
                    <a:pt x="42" y="6"/>
                    <a:pt x="37" y="3"/>
                  </a:cubicBezTo>
                  <a:cubicBezTo>
                    <a:pt x="32" y="0"/>
                    <a:pt x="25" y="2"/>
                    <a:pt x="22" y="7"/>
                  </a:cubicBezTo>
                  <a:cubicBezTo>
                    <a:pt x="3" y="40"/>
                    <a:pt x="3" y="40"/>
                    <a:pt x="3" y="40"/>
                  </a:cubicBezTo>
                  <a:cubicBezTo>
                    <a:pt x="0" y="45"/>
                    <a:pt x="2" y="52"/>
                    <a:pt x="7" y="55"/>
                  </a:cubicBezTo>
                  <a:cubicBezTo>
                    <a:pt x="13" y="58"/>
                    <a:pt x="19" y="57"/>
                    <a:pt x="23" y="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p:nvSpPr>
          <p:spPr bwMode="auto">
            <a:xfrm>
              <a:off x="-193675" y="3208338"/>
              <a:ext cx="171450" cy="222250"/>
            </a:xfrm>
            <a:custGeom>
              <a:avLst/>
              <a:gdLst>
                <a:gd name="T0" fmla="*/ 3 w 45"/>
                <a:gd name="T1" fmla="*/ 19 h 59"/>
                <a:gd name="T2" fmla="*/ 22 w 45"/>
                <a:gd name="T3" fmla="*/ 52 h 59"/>
                <a:gd name="T4" fmla="*/ 38 w 45"/>
                <a:gd name="T5" fmla="*/ 56 h 59"/>
                <a:gd name="T6" fmla="*/ 42 w 45"/>
                <a:gd name="T7" fmla="*/ 40 h 59"/>
                <a:gd name="T8" fmla="*/ 23 w 45"/>
                <a:gd name="T9" fmla="*/ 8 h 59"/>
                <a:gd name="T10" fmla="*/ 8 w 45"/>
                <a:gd name="T11" fmla="*/ 4 h 59"/>
                <a:gd name="T12" fmla="*/ 3 w 45"/>
                <a:gd name="T13" fmla="*/ 19 h 59"/>
              </a:gdLst>
              <a:ahLst/>
              <a:cxnLst>
                <a:cxn ang="0">
                  <a:pos x="T0" y="T1"/>
                </a:cxn>
                <a:cxn ang="0">
                  <a:pos x="T2" y="T3"/>
                </a:cxn>
                <a:cxn ang="0">
                  <a:pos x="T4" y="T5"/>
                </a:cxn>
                <a:cxn ang="0">
                  <a:pos x="T6" y="T7"/>
                </a:cxn>
                <a:cxn ang="0">
                  <a:pos x="T8" y="T9"/>
                </a:cxn>
                <a:cxn ang="0">
                  <a:pos x="T10" y="T11"/>
                </a:cxn>
                <a:cxn ang="0">
                  <a:pos x="T12" y="T13"/>
                </a:cxn>
              </a:cxnLst>
              <a:rect l="0" t="0" r="r" b="b"/>
              <a:pathLst>
                <a:path w="45" h="59">
                  <a:moveTo>
                    <a:pt x="3" y="19"/>
                  </a:moveTo>
                  <a:cubicBezTo>
                    <a:pt x="22" y="52"/>
                    <a:pt x="22" y="52"/>
                    <a:pt x="22" y="52"/>
                  </a:cubicBezTo>
                  <a:cubicBezTo>
                    <a:pt x="26" y="57"/>
                    <a:pt x="33" y="59"/>
                    <a:pt x="38" y="56"/>
                  </a:cubicBezTo>
                  <a:cubicBezTo>
                    <a:pt x="43" y="53"/>
                    <a:pt x="45" y="46"/>
                    <a:pt x="42" y="40"/>
                  </a:cubicBezTo>
                  <a:cubicBezTo>
                    <a:pt x="23" y="8"/>
                    <a:pt x="23" y="8"/>
                    <a:pt x="23" y="8"/>
                  </a:cubicBezTo>
                  <a:cubicBezTo>
                    <a:pt x="20" y="2"/>
                    <a:pt x="13" y="0"/>
                    <a:pt x="8" y="4"/>
                  </a:cubicBezTo>
                  <a:cubicBezTo>
                    <a:pt x="2" y="7"/>
                    <a:pt x="0" y="14"/>
                    <a:pt x="3" y="1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83351394"/>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円/楕円 271"/>
          <p:cNvSpPr>
            <a:spLocks noChangeAspect="1"/>
          </p:cNvSpPr>
          <p:nvPr/>
        </p:nvSpPr>
        <p:spPr bwMode="auto">
          <a:xfrm>
            <a:off x="5048335" y="1595518"/>
            <a:ext cx="1403208" cy="1403208"/>
          </a:xfrm>
          <a:prstGeom prst="ellipse">
            <a:avLst/>
          </a:prstGeom>
          <a:solidFill>
            <a:srgbClr val="92D050">
              <a:alpha val="50000"/>
            </a:srgb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sp>
        <p:nvSpPr>
          <p:cNvPr id="278" name="円/楕円 277"/>
          <p:cNvSpPr>
            <a:spLocks noChangeAspect="1"/>
          </p:cNvSpPr>
          <p:nvPr/>
        </p:nvSpPr>
        <p:spPr bwMode="auto">
          <a:xfrm>
            <a:off x="4398175" y="2761861"/>
            <a:ext cx="1403208" cy="1403208"/>
          </a:xfrm>
          <a:prstGeom prst="ellipse">
            <a:avLst/>
          </a:prstGeom>
          <a:solidFill>
            <a:srgbClr val="92D050">
              <a:alpha val="50000"/>
            </a:srgb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sp>
        <p:nvSpPr>
          <p:cNvPr id="248" name="円/楕円 247"/>
          <p:cNvSpPr>
            <a:spLocks noChangeAspect="1"/>
          </p:cNvSpPr>
          <p:nvPr/>
        </p:nvSpPr>
        <p:spPr bwMode="auto">
          <a:xfrm>
            <a:off x="4110895" y="2194507"/>
            <a:ext cx="1403208" cy="1403208"/>
          </a:xfrm>
          <a:prstGeom prst="ellipse">
            <a:avLst/>
          </a:prstGeom>
          <a:solidFill>
            <a:srgbClr val="FF0000">
              <a:alpha val="50000"/>
            </a:srgb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sp>
        <p:nvSpPr>
          <p:cNvPr id="254" name="円/楕円 253"/>
          <p:cNvSpPr>
            <a:spLocks noChangeAspect="1"/>
          </p:cNvSpPr>
          <p:nvPr/>
        </p:nvSpPr>
        <p:spPr bwMode="auto">
          <a:xfrm>
            <a:off x="4709172" y="2194507"/>
            <a:ext cx="1403208" cy="1403208"/>
          </a:xfrm>
          <a:prstGeom prst="ellipse">
            <a:avLst/>
          </a:prstGeom>
          <a:solidFill>
            <a:schemeClr val="bg2">
              <a:alpha val="50000"/>
            </a:scheme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sp>
        <p:nvSpPr>
          <p:cNvPr id="260" name="円/楕円 259"/>
          <p:cNvSpPr>
            <a:spLocks noChangeAspect="1"/>
          </p:cNvSpPr>
          <p:nvPr/>
        </p:nvSpPr>
        <p:spPr bwMode="auto">
          <a:xfrm>
            <a:off x="5359331" y="2194507"/>
            <a:ext cx="1403208" cy="1403208"/>
          </a:xfrm>
          <a:prstGeom prst="ellipse">
            <a:avLst/>
          </a:prstGeom>
          <a:solidFill>
            <a:srgbClr val="FF0000">
              <a:alpha val="50000"/>
            </a:srgb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sp>
        <p:nvSpPr>
          <p:cNvPr id="266" name="円/楕円 265"/>
          <p:cNvSpPr>
            <a:spLocks noChangeAspect="1"/>
          </p:cNvSpPr>
          <p:nvPr/>
        </p:nvSpPr>
        <p:spPr bwMode="auto">
          <a:xfrm>
            <a:off x="4398176" y="1595518"/>
            <a:ext cx="1403208" cy="1403208"/>
          </a:xfrm>
          <a:prstGeom prst="ellipse">
            <a:avLst/>
          </a:prstGeom>
          <a:solidFill>
            <a:schemeClr val="bg2">
              <a:alpha val="50000"/>
            </a:scheme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sp>
        <p:nvSpPr>
          <p:cNvPr id="284" name="円/楕円 283"/>
          <p:cNvSpPr>
            <a:spLocks noChangeAspect="1"/>
          </p:cNvSpPr>
          <p:nvPr/>
        </p:nvSpPr>
        <p:spPr bwMode="auto">
          <a:xfrm>
            <a:off x="5048334" y="2761861"/>
            <a:ext cx="1403208" cy="1403208"/>
          </a:xfrm>
          <a:prstGeom prst="ellipse">
            <a:avLst/>
          </a:prstGeom>
          <a:solidFill>
            <a:schemeClr val="bg2">
              <a:alpha val="50000"/>
            </a:scheme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sp>
        <p:nvSpPr>
          <p:cNvPr id="2" name="タイトル 1"/>
          <p:cNvSpPr>
            <a:spLocks noGrp="1"/>
          </p:cNvSpPr>
          <p:nvPr>
            <p:ph type="title"/>
          </p:nvPr>
        </p:nvSpPr>
        <p:spPr/>
        <p:txBody>
          <a:bodyPr/>
          <a:lstStyle/>
          <a:p>
            <a:r>
              <a:rPr kumimoji="1" lang="en-US" altLang="ja-JP" smtClean="0"/>
              <a:t>5GHz</a:t>
            </a:r>
            <a:r>
              <a:rPr kumimoji="1" lang="ja-JP" altLang="en-US" smtClean="0"/>
              <a:t>の設計と</a:t>
            </a:r>
            <a:r>
              <a:rPr kumimoji="1" lang="en-US" altLang="ja-JP" smtClean="0"/>
              <a:t>2.4GHz</a:t>
            </a:r>
            <a:r>
              <a:rPr lang="ja-JP" altLang="en-US" smtClean="0"/>
              <a:t>の現実との差</a:t>
            </a:r>
            <a:endParaRPr kumimoji="1" lang="ja-JP" altLang="en-US"/>
          </a:p>
        </p:txBody>
      </p:sp>
      <p:sp>
        <p:nvSpPr>
          <p:cNvPr id="65" name="円/楕円 64"/>
          <p:cNvSpPr>
            <a:spLocks noChangeAspect="1"/>
          </p:cNvSpPr>
          <p:nvPr/>
        </p:nvSpPr>
        <p:spPr bwMode="auto">
          <a:xfrm>
            <a:off x="932033" y="2497672"/>
            <a:ext cx="828646" cy="828646"/>
          </a:xfrm>
          <a:prstGeom prst="ellipse">
            <a:avLst/>
          </a:prstGeom>
          <a:solidFill>
            <a:srgbClr val="FFC000">
              <a:alpha val="50000"/>
            </a:srgb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grpSp>
        <p:nvGrpSpPr>
          <p:cNvPr id="52" name="グループ化 51"/>
          <p:cNvGrpSpPr>
            <a:grpSpLocks noChangeAspect="1"/>
          </p:cNvGrpSpPr>
          <p:nvPr/>
        </p:nvGrpSpPr>
        <p:grpSpPr>
          <a:xfrm>
            <a:off x="1229753" y="2793629"/>
            <a:ext cx="233207" cy="236732"/>
            <a:chOff x="3717728" y="3067535"/>
            <a:chExt cx="523846" cy="531765"/>
          </a:xfrm>
        </p:grpSpPr>
        <p:sp>
          <p:nvSpPr>
            <p:cNvPr id="53"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54"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sp>
        <p:nvSpPr>
          <p:cNvPr id="213" name="円/楕円 212"/>
          <p:cNvSpPr>
            <a:spLocks noChangeAspect="1"/>
          </p:cNvSpPr>
          <p:nvPr/>
        </p:nvSpPr>
        <p:spPr bwMode="auto">
          <a:xfrm>
            <a:off x="1530310" y="2497672"/>
            <a:ext cx="828646" cy="828646"/>
          </a:xfrm>
          <a:prstGeom prst="ellipse">
            <a:avLst/>
          </a:prstGeom>
          <a:solidFill>
            <a:schemeClr val="bg2">
              <a:alpha val="50000"/>
            </a:scheme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grpSp>
        <p:nvGrpSpPr>
          <p:cNvPr id="214" name="グループ化 213"/>
          <p:cNvGrpSpPr>
            <a:grpSpLocks noChangeAspect="1"/>
          </p:cNvGrpSpPr>
          <p:nvPr/>
        </p:nvGrpSpPr>
        <p:grpSpPr>
          <a:xfrm>
            <a:off x="1828030" y="2793629"/>
            <a:ext cx="233207" cy="236732"/>
            <a:chOff x="3717728" y="3067535"/>
            <a:chExt cx="523846" cy="531765"/>
          </a:xfrm>
        </p:grpSpPr>
        <p:sp>
          <p:nvSpPr>
            <p:cNvPr id="215"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16"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sp>
        <p:nvSpPr>
          <p:cNvPr id="219" name="円/楕円 218"/>
          <p:cNvSpPr>
            <a:spLocks noChangeAspect="1"/>
          </p:cNvSpPr>
          <p:nvPr/>
        </p:nvSpPr>
        <p:spPr bwMode="auto">
          <a:xfrm>
            <a:off x="2180469" y="2497672"/>
            <a:ext cx="828646" cy="828646"/>
          </a:xfrm>
          <a:prstGeom prst="ellipse">
            <a:avLst/>
          </a:prstGeom>
          <a:solidFill>
            <a:srgbClr val="7030A0">
              <a:alpha val="50000"/>
            </a:srgb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grpSp>
        <p:nvGrpSpPr>
          <p:cNvPr id="220" name="グループ化 219"/>
          <p:cNvGrpSpPr>
            <a:grpSpLocks noChangeAspect="1"/>
          </p:cNvGrpSpPr>
          <p:nvPr/>
        </p:nvGrpSpPr>
        <p:grpSpPr>
          <a:xfrm>
            <a:off x="2478189" y="2793629"/>
            <a:ext cx="233207" cy="236732"/>
            <a:chOff x="3717728" y="3067535"/>
            <a:chExt cx="523846" cy="531765"/>
          </a:xfrm>
        </p:grpSpPr>
        <p:sp>
          <p:nvSpPr>
            <p:cNvPr id="221"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22"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sp>
        <p:nvSpPr>
          <p:cNvPr id="225" name="円/楕円 224"/>
          <p:cNvSpPr>
            <a:spLocks noChangeAspect="1"/>
          </p:cNvSpPr>
          <p:nvPr/>
        </p:nvSpPr>
        <p:spPr bwMode="auto">
          <a:xfrm>
            <a:off x="1219314" y="1898683"/>
            <a:ext cx="828646" cy="828646"/>
          </a:xfrm>
          <a:prstGeom prst="ellipse">
            <a:avLst/>
          </a:prstGeom>
          <a:solidFill>
            <a:srgbClr val="0070C0">
              <a:alpha val="50000"/>
            </a:srgb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grpSp>
        <p:nvGrpSpPr>
          <p:cNvPr id="226" name="グループ化 225"/>
          <p:cNvGrpSpPr>
            <a:grpSpLocks noChangeAspect="1"/>
          </p:cNvGrpSpPr>
          <p:nvPr/>
        </p:nvGrpSpPr>
        <p:grpSpPr>
          <a:xfrm>
            <a:off x="1517034" y="2194640"/>
            <a:ext cx="233207" cy="236732"/>
            <a:chOff x="3717728" y="3067535"/>
            <a:chExt cx="523846" cy="531765"/>
          </a:xfrm>
        </p:grpSpPr>
        <p:sp>
          <p:nvSpPr>
            <p:cNvPr id="227"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28"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sp>
        <p:nvSpPr>
          <p:cNvPr id="231" name="円/楕円 230"/>
          <p:cNvSpPr>
            <a:spLocks noChangeAspect="1"/>
          </p:cNvSpPr>
          <p:nvPr/>
        </p:nvSpPr>
        <p:spPr bwMode="auto">
          <a:xfrm>
            <a:off x="1869473" y="1898683"/>
            <a:ext cx="828646" cy="828646"/>
          </a:xfrm>
          <a:prstGeom prst="ellipse">
            <a:avLst/>
          </a:prstGeom>
          <a:solidFill>
            <a:srgbClr val="C00000">
              <a:alpha val="50000"/>
            </a:srgb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grpSp>
        <p:nvGrpSpPr>
          <p:cNvPr id="232" name="グループ化 231"/>
          <p:cNvGrpSpPr>
            <a:grpSpLocks noChangeAspect="1"/>
          </p:cNvGrpSpPr>
          <p:nvPr/>
        </p:nvGrpSpPr>
        <p:grpSpPr>
          <a:xfrm>
            <a:off x="2167193" y="2194640"/>
            <a:ext cx="233207" cy="236732"/>
            <a:chOff x="3717728" y="3067535"/>
            <a:chExt cx="523846" cy="531765"/>
          </a:xfrm>
        </p:grpSpPr>
        <p:sp>
          <p:nvSpPr>
            <p:cNvPr id="233"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34"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sp>
        <p:nvSpPr>
          <p:cNvPr id="237" name="円/楕円 236"/>
          <p:cNvSpPr>
            <a:spLocks noChangeAspect="1"/>
          </p:cNvSpPr>
          <p:nvPr/>
        </p:nvSpPr>
        <p:spPr bwMode="auto">
          <a:xfrm>
            <a:off x="1219313" y="3065026"/>
            <a:ext cx="828646" cy="828646"/>
          </a:xfrm>
          <a:prstGeom prst="ellipse">
            <a:avLst/>
          </a:prstGeom>
          <a:solidFill>
            <a:srgbClr val="00B050">
              <a:alpha val="50000"/>
            </a:srgb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grpSp>
        <p:nvGrpSpPr>
          <p:cNvPr id="238" name="グループ化 237"/>
          <p:cNvGrpSpPr>
            <a:grpSpLocks noChangeAspect="1"/>
          </p:cNvGrpSpPr>
          <p:nvPr/>
        </p:nvGrpSpPr>
        <p:grpSpPr>
          <a:xfrm>
            <a:off x="1517033" y="3360983"/>
            <a:ext cx="233207" cy="236732"/>
            <a:chOff x="3717728" y="3067535"/>
            <a:chExt cx="523846" cy="531765"/>
          </a:xfrm>
        </p:grpSpPr>
        <p:sp>
          <p:nvSpPr>
            <p:cNvPr id="239"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40"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sp>
        <p:nvSpPr>
          <p:cNvPr id="243" name="円/楕円 242"/>
          <p:cNvSpPr>
            <a:spLocks noChangeAspect="1"/>
          </p:cNvSpPr>
          <p:nvPr/>
        </p:nvSpPr>
        <p:spPr bwMode="auto">
          <a:xfrm>
            <a:off x="1869472" y="3065026"/>
            <a:ext cx="828646" cy="828646"/>
          </a:xfrm>
          <a:prstGeom prst="ellipse">
            <a:avLst/>
          </a:prstGeom>
          <a:solidFill>
            <a:srgbClr val="FFFF00">
              <a:alpha val="50000"/>
            </a:srgbClr>
          </a:solidFill>
          <a:ln>
            <a:solidFill>
              <a:schemeClr val="tx1"/>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grpSp>
        <p:nvGrpSpPr>
          <p:cNvPr id="244" name="グループ化 243"/>
          <p:cNvGrpSpPr>
            <a:grpSpLocks noChangeAspect="1"/>
          </p:cNvGrpSpPr>
          <p:nvPr/>
        </p:nvGrpSpPr>
        <p:grpSpPr>
          <a:xfrm>
            <a:off x="2167192" y="3360983"/>
            <a:ext cx="233207" cy="236732"/>
            <a:chOff x="3717728" y="3067535"/>
            <a:chExt cx="523846" cy="531765"/>
          </a:xfrm>
        </p:grpSpPr>
        <p:sp>
          <p:nvSpPr>
            <p:cNvPr id="245"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46"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grpSp>
        <p:nvGrpSpPr>
          <p:cNvPr id="250" name="グループ化 249"/>
          <p:cNvGrpSpPr>
            <a:grpSpLocks noChangeAspect="1"/>
          </p:cNvGrpSpPr>
          <p:nvPr/>
        </p:nvGrpSpPr>
        <p:grpSpPr>
          <a:xfrm>
            <a:off x="4695896" y="2777745"/>
            <a:ext cx="233207" cy="236732"/>
            <a:chOff x="3717728" y="3067535"/>
            <a:chExt cx="523846" cy="531765"/>
          </a:xfrm>
        </p:grpSpPr>
        <p:sp>
          <p:nvSpPr>
            <p:cNvPr id="251"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52"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grpSp>
        <p:nvGrpSpPr>
          <p:cNvPr id="256" name="グループ化 255"/>
          <p:cNvGrpSpPr>
            <a:grpSpLocks noChangeAspect="1"/>
          </p:cNvGrpSpPr>
          <p:nvPr/>
        </p:nvGrpSpPr>
        <p:grpSpPr>
          <a:xfrm>
            <a:off x="5294173" y="2777745"/>
            <a:ext cx="233207" cy="236732"/>
            <a:chOff x="3717728" y="3067535"/>
            <a:chExt cx="523846" cy="531765"/>
          </a:xfrm>
        </p:grpSpPr>
        <p:sp>
          <p:nvSpPr>
            <p:cNvPr id="257"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58"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grpSp>
        <p:nvGrpSpPr>
          <p:cNvPr id="262" name="グループ化 261"/>
          <p:cNvGrpSpPr>
            <a:grpSpLocks noChangeAspect="1"/>
          </p:cNvGrpSpPr>
          <p:nvPr/>
        </p:nvGrpSpPr>
        <p:grpSpPr>
          <a:xfrm>
            <a:off x="5944332" y="2777745"/>
            <a:ext cx="233207" cy="236732"/>
            <a:chOff x="3717728" y="3067535"/>
            <a:chExt cx="523846" cy="531765"/>
          </a:xfrm>
        </p:grpSpPr>
        <p:sp>
          <p:nvSpPr>
            <p:cNvPr id="263"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64"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grpSp>
        <p:nvGrpSpPr>
          <p:cNvPr id="268" name="グループ化 267"/>
          <p:cNvGrpSpPr>
            <a:grpSpLocks noChangeAspect="1"/>
          </p:cNvGrpSpPr>
          <p:nvPr/>
        </p:nvGrpSpPr>
        <p:grpSpPr>
          <a:xfrm>
            <a:off x="4983177" y="2178756"/>
            <a:ext cx="233207" cy="236732"/>
            <a:chOff x="3717728" y="3067535"/>
            <a:chExt cx="523846" cy="531765"/>
          </a:xfrm>
        </p:grpSpPr>
        <p:sp>
          <p:nvSpPr>
            <p:cNvPr id="269"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70"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grpSp>
        <p:nvGrpSpPr>
          <p:cNvPr id="274" name="グループ化 273"/>
          <p:cNvGrpSpPr>
            <a:grpSpLocks noChangeAspect="1"/>
          </p:cNvGrpSpPr>
          <p:nvPr/>
        </p:nvGrpSpPr>
        <p:grpSpPr>
          <a:xfrm>
            <a:off x="5633336" y="2178756"/>
            <a:ext cx="233207" cy="236732"/>
            <a:chOff x="3717728" y="3067535"/>
            <a:chExt cx="523846" cy="531765"/>
          </a:xfrm>
        </p:grpSpPr>
        <p:sp>
          <p:nvSpPr>
            <p:cNvPr id="275"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76"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grpSp>
        <p:nvGrpSpPr>
          <p:cNvPr id="280" name="グループ化 279"/>
          <p:cNvGrpSpPr>
            <a:grpSpLocks noChangeAspect="1"/>
          </p:cNvGrpSpPr>
          <p:nvPr/>
        </p:nvGrpSpPr>
        <p:grpSpPr>
          <a:xfrm>
            <a:off x="4983176" y="3345099"/>
            <a:ext cx="233207" cy="236732"/>
            <a:chOff x="3717728" y="3067535"/>
            <a:chExt cx="523846" cy="531765"/>
          </a:xfrm>
        </p:grpSpPr>
        <p:sp>
          <p:nvSpPr>
            <p:cNvPr id="281"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82"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grpSp>
        <p:nvGrpSpPr>
          <p:cNvPr id="286" name="グループ化 285"/>
          <p:cNvGrpSpPr>
            <a:grpSpLocks noChangeAspect="1"/>
          </p:cNvGrpSpPr>
          <p:nvPr/>
        </p:nvGrpSpPr>
        <p:grpSpPr>
          <a:xfrm>
            <a:off x="5633335" y="3345099"/>
            <a:ext cx="233207" cy="236732"/>
            <a:chOff x="3717728" y="3067535"/>
            <a:chExt cx="523846" cy="531765"/>
          </a:xfrm>
        </p:grpSpPr>
        <p:sp>
          <p:nvSpPr>
            <p:cNvPr id="287"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288"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solidFill>
                <a:schemeClr val="tx1"/>
              </a:solid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sp>
        <p:nvSpPr>
          <p:cNvPr id="3" name="テキスト ボックス 2"/>
          <p:cNvSpPr txBox="1"/>
          <p:nvPr/>
        </p:nvSpPr>
        <p:spPr>
          <a:xfrm>
            <a:off x="863670" y="997492"/>
            <a:ext cx="2306860" cy="369332"/>
          </a:xfrm>
          <a:prstGeom prst="rect">
            <a:avLst/>
          </a:prstGeom>
          <a:solidFill>
            <a:schemeClr val="bg2"/>
          </a:solidFill>
        </p:spPr>
        <p:txBody>
          <a:bodyPr wrap="square" rtlCol="0">
            <a:spAutoFit/>
          </a:bodyPr>
          <a:lstStyle/>
          <a:p>
            <a:pPr algn="ctr"/>
            <a:r>
              <a:rPr kumimoji="1" lang="en-US" altLang="ja-JP" smtClean="0">
                <a:solidFill>
                  <a:schemeClr val="bg1"/>
                </a:solidFill>
              </a:rPr>
              <a:t>5GHz</a:t>
            </a:r>
            <a:r>
              <a:rPr kumimoji="1" lang="ja-JP" altLang="en-US" smtClean="0">
                <a:solidFill>
                  <a:schemeClr val="bg1"/>
                </a:solidFill>
              </a:rPr>
              <a:t>観点</a:t>
            </a:r>
            <a:r>
              <a:rPr kumimoji="1" lang="ja-JP" altLang="en-US">
                <a:solidFill>
                  <a:schemeClr val="bg1"/>
                </a:solidFill>
              </a:rPr>
              <a:t>で</a:t>
            </a:r>
            <a:r>
              <a:rPr kumimoji="1" lang="ja-JP" altLang="en-US" smtClean="0">
                <a:solidFill>
                  <a:schemeClr val="bg1"/>
                </a:solidFill>
              </a:rPr>
              <a:t>の設計 </a:t>
            </a:r>
            <a:endParaRPr kumimoji="1" lang="ja-JP" altLang="en-US">
              <a:solidFill>
                <a:schemeClr val="bg1"/>
              </a:solidFill>
            </a:endParaRPr>
          </a:p>
        </p:txBody>
      </p:sp>
      <p:sp>
        <p:nvSpPr>
          <p:cNvPr id="91" name="テキスト ボックス 90"/>
          <p:cNvSpPr txBox="1"/>
          <p:nvPr/>
        </p:nvSpPr>
        <p:spPr>
          <a:xfrm>
            <a:off x="4257345" y="992057"/>
            <a:ext cx="2306860" cy="369332"/>
          </a:xfrm>
          <a:prstGeom prst="rect">
            <a:avLst/>
          </a:prstGeom>
          <a:solidFill>
            <a:schemeClr val="bg2"/>
          </a:solidFill>
        </p:spPr>
        <p:txBody>
          <a:bodyPr wrap="square" rtlCol="0">
            <a:spAutoFit/>
          </a:bodyPr>
          <a:lstStyle/>
          <a:p>
            <a:pPr algn="ctr"/>
            <a:r>
              <a:rPr kumimoji="1" lang="en-US" altLang="ja-JP" smtClean="0">
                <a:solidFill>
                  <a:schemeClr val="bg1"/>
                </a:solidFill>
              </a:rPr>
              <a:t>2.4GHz</a:t>
            </a:r>
            <a:r>
              <a:rPr kumimoji="1" lang="ja-JP" altLang="en-US" smtClean="0">
                <a:solidFill>
                  <a:schemeClr val="bg1"/>
                </a:solidFill>
              </a:rPr>
              <a:t>観点で見ると </a:t>
            </a:r>
            <a:endParaRPr kumimoji="1" lang="ja-JP" altLang="en-US">
              <a:solidFill>
                <a:schemeClr val="bg1"/>
              </a:solidFill>
            </a:endParaRPr>
          </a:p>
        </p:txBody>
      </p:sp>
      <p:sp>
        <p:nvSpPr>
          <p:cNvPr id="92" name="円/楕円 91"/>
          <p:cNvSpPr>
            <a:spLocks noChangeAspect="1"/>
          </p:cNvSpPr>
          <p:nvPr/>
        </p:nvSpPr>
        <p:spPr bwMode="auto">
          <a:xfrm>
            <a:off x="4709171" y="2193273"/>
            <a:ext cx="1403208" cy="1403208"/>
          </a:xfrm>
          <a:prstGeom prst="ellipse">
            <a:avLst/>
          </a:prstGeom>
          <a:solidFill>
            <a:schemeClr val="bg2">
              <a:lumMod val="75000"/>
              <a:alpha val="69804"/>
            </a:schemeClr>
          </a:solidFill>
          <a:ln w="28575">
            <a:solidFill>
              <a:srgbClr val="C00000"/>
            </a:solidFill>
          </a:ln>
          <a:extLst/>
        </p:spPr>
        <p:txBody>
          <a:bodyPr vert="horz" wrap="square" lIns="91440" tIns="45720" rIns="91440" bIns="45720" numCol="1" rtlCol="0" anchor="t" anchorCtr="0" compatLnSpc="1">
            <a:prstTxWarp prst="textNoShape">
              <a:avLst/>
            </a:prstTxWarp>
          </a:bodyPr>
          <a:lstStyle/>
          <a:p>
            <a:pPr algn="ctr"/>
            <a:endParaRPr kumimoji="1" lang="ja-JP" altLang="en-US"/>
          </a:p>
        </p:txBody>
      </p:sp>
      <p:sp>
        <p:nvSpPr>
          <p:cNvPr id="4" name="テキスト ボックス 3"/>
          <p:cNvSpPr txBox="1"/>
          <p:nvPr/>
        </p:nvSpPr>
        <p:spPr>
          <a:xfrm>
            <a:off x="6112379" y="1531495"/>
            <a:ext cx="2600634" cy="369332"/>
          </a:xfrm>
          <a:prstGeom prst="rect">
            <a:avLst/>
          </a:prstGeom>
          <a:solidFill>
            <a:schemeClr val="bg1"/>
          </a:solidFill>
          <a:ln w="28575">
            <a:solidFill>
              <a:srgbClr val="C00000"/>
            </a:solidFill>
          </a:ln>
        </p:spPr>
        <p:txBody>
          <a:bodyPr wrap="square" rtlCol="0">
            <a:spAutoFit/>
          </a:bodyPr>
          <a:lstStyle/>
          <a:p>
            <a:pPr algn="ctr"/>
            <a:r>
              <a:rPr kumimoji="1" lang="ja-JP" altLang="en-US" smtClean="0"/>
              <a:t>カバレッジの冗長と干渉</a:t>
            </a:r>
            <a:endParaRPr kumimoji="1" lang="ja-JP" altLang="en-US"/>
          </a:p>
        </p:txBody>
      </p:sp>
      <p:cxnSp>
        <p:nvCxnSpPr>
          <p:cNvPr id="6" name="直線コネクタ 5"/>
          <p:cNvCxnSpPr>
            <a:stCxn id="92" idx="7"/>
          </p:cNvCxnSpPr>
          <p:nvPr/>
        </p:nvCxnSpPr>
        <p:spPr>
          <a:xfrm flipV="1">
            <a:off x="5906884" y="1898683"/>
            <a:ext cx="544658" cy="5000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404213" y="1478935"/>
            <a:ext cx="3287492" cy="369332"/>
          </a:xfrm>
          <a:prstGeom prst="rect">
            <a:avLst/>
          </a:prstGeom>
          <a:noFill/>
        </p:spPr>
        <p:txBody>
          <a:bodyPr wrap="square" rtlCol="0">
            <a:spAutoFit/>
          </a:bodyPr>
          <a:lstStyle/>
          <a:p>
            <a:r>
              <a:rPr kumimoji="1" lang="ja-JP" altLang="en-US" smtClean="0"/>
              <a:t>高密度環境を実現するデザイン</a:t>
            </a:r>
            <a:endParaRPr kumimoji="1" lang="ja-JP" altLang="en-US"/>
          </a:p>
        </p:txBody>
      </p:sp>
      <p:sp>
        <p:nvSpPr>
          <p:cNvPr id="7" name="右矢印 6"/>
          <p:cNvSpPr/>
          <p:nvPr/>
        </p:nvSpPr>
        <p:spPr>
          <a:xfrm>
            <a:off x="3233804" y="2444242"/>
            <a:ext cx="650159" cy="799339"/>
          </a:xfrm>
          <a:prstGeom prst="rightArrow">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 name="テキスト ボックス 7"/>
          <p:cNvSpPr txBox="1"/>
          <p:nvPr/>
        </p:nvSpPr>
        <p:spPr>
          <a:xfrm>
            <a:off x="2894381" y="3289443"/>
            <a:ext cx="1316024" cy="584775"/>
          </a:xfrm>
          <a:prstGeom prst="rect">
            <a:avLst/>
          </a:prstGeom>
          <a:noFill/>
        </p:spPr>
        <p:txBody>
          <a:bodyPr wrap="square" rtlCol="0">
            <a:spAutoFit/>
          </a:bodyPr>
          <a:lstStyle/>
          <a:p>
            <a:r>
              <a:rPr kumimoji="1" lang="en-US" altLang="ja-JP" sz="1600" smtClean="0"/>
              <a:t>AP</a:t>
            </a:r>
            <a:r>
              <a:rPr kumimoji="1" lang="ja-JP" altLang="en-US" sz="1600" smtClean="0"/>
              <a:t>の配置はそのままで</a:t>
            </a:r>
            <a:endParaRPr kumimoji="1" lang="en-US" altLang="ja-JP" sz="1600" smtClean="0"/>
          </a:p>
        </p:txBody>
      </p:sp>
      <p:sp>
        <p:nvSpPr>
          <p:cNvPr id="11" name="テキスト ボックス 10"/>
          <p:cNvSpPr txBox="1"/>
          <p:nvPr/>
        </p:nvSpPr>
        <p:spPr>
          <a:xfrm>
            <a:off x="6732583" y="2051539"/>
            <a:ext cx="2052643" cy="1077218"/>
          </a:xfrm>
          <a:prstGeom prst="rect">
            <a:avLst/>
          </a:prstGeom>
          <a:noFill/>
        </p:spPr>
        <p:txBody>
          <a:bodyPr wrap="square" rtlCol="0">
            <a:spAutoFit/>
          </a:bodyPr>
          <a:lstStyle/>
          <a:p>
            <a:r>
              <a:rPr kumimoji="1" lang="ja-JP" altLang="en-US" sz="1600" smtClean="0"/>
              <a:t>チャネル数や到達距離の問題で、</a:t>
            </a:r>
            <a:r>
              <a:rPr kumimoji="1" lang="en-US" altLang="ja-JP" sz="1600" smtClean="0"/>
              <a:t>2.4GHz</a:t>
            </a:r>
            <a:r>
              <a:rPr kumimoji="1" lang="ja-JP" altLang="en-US" sz="1600" smtClean="0"/>
              <a:t>の電波をワザと弱くするか停止が必要</a:t>
            </a:r>
            <a:endParaRPr kumimoji="1" lang="ja-JP" altLang="en-US" sz="1600"/>
          </a:p>
        </p:txBody>
      </p:sp>
      <p:sp>
        <p:nvSpPr>
          <p:cNvPr id="70" name="テキスト ボックス 69"/>
          <p:cNvSpPr txBox="1"/>
          <p:nvPr/>
        </p:nvSpPr>
        <p:spPr>
          <a:xfrm>
            <a:off x="6732583" y="3823436"/>
            <a:ext cx="1980430" cy="338554"/>
          </a:xfrm>
          <a:prstGeom prst="rect">
            <a:avLst/>
          </a:prstGeom>
          <a:solidFill>
            <a:schemeClr val="tx1"/>
          </a:solidFill>
        </p:spPr>
        <p:txBody>
          <a:bodyPr wrap="square" rtlCol="0">
            <a:spAutoFit/>
          </a:bodyPr>
          <a:lstStyle/>
          <a:p>
            <a:pPr algn="ctr"/>
            <a:r>
              <a:rPr kumimoji="1" lang="ja-JP" altLang="en-US" sz="1600" smtClean="0">
                <a:solidFill>
                  <a:schemeClr val="bg1"/>
                </a:solidFill>
              </a:rPr>
              <a:t>別の弊害が発生</a:t>
            </a:r>
            <a:r>
              <a:rPr kumimoji="1" lang="en-US" altLang="ja-JP" sz="1600" smtClean="0">
                <a:solidFill>
                  <a:schemeClr val="bg1"/>
                </a:solidFill>
              </a:rPr>
              <a:t>!?</a:t>
            </a:r>
            <a:endParaRPr kumimoji="1" lang="ja-JP" altLang="en-US" sz="1600">
              <a:solidFill>
                <a:schemeClr val="bg1"/>
              </a:solidFill>
            </a:endParaRPr>
          </a:p>
        </p:txBody>
      </p:sp>
      <p:sp>
        <p:nvSpPr>
          <p:cNvPr id="12" name="下矢印 11"/>
          <p:cNvSpPr/>
          <p:nvPr/>
        </p:nvSpPr>
        <p:spPr>
          <a:xfrm>
            <a:off x="7412696" y="3229736"/>
            <a:ext cx="672737" cy="461916"/>
          </a:xfrm>
          <a:prstGeom prst="down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4" name="テキスト ボックス 13"/>
          <p:cNvSpPr txBox="1"/>
          <p:nvPr/>
        </p:nvSpPr>
        <p:spPr>
          <a:xfrm>
            <a:off x="783856" y="4203626"/>
            <a:ext cx="2466487" cy="584775"/>
          </a:xfrm>
          <a:prstGeom prst="rect">
            <a:avLst/>
          </a:prstGeom>
          <a:noFill/>
        </p:spPr>
        <p:txBody>
          <a:bodyPr wrap="square" rtlCol="0">
            <a:spAutoFit/>
          </a:bodyPr>
          <a:lstStyle/>
          <a:p>
            <a:pPr marL="182563" indent="-182563">
              <a:buFont typeface="Arial" panose="020B0604020202020204" pitchFamily="34" charset="0"/>
              <a:buChar char="•"/>
            </a:pPr>
            <a:r>
              <a:rPr kumimoji="1" lang="ja-JP" altLang="en-US" sz="1600"/>
              <a:t>豊富</a:t>
            </a:r>
            <a:r>
              <a:rPr kumimoji="1" lang="ja-JP" altLang="en-US" sz="1600" smtClean="0"/>
              <a:t>なチャネル数</a:t>
            </a:r>
            <a:endParaRPr kumimoji="1" lang="en-US" altLang="ja-JP" sz="1600" smtClean="0"/>
          </a:p>
          <a:p>
            <a:pPr marL="182563" indent="-182563">
              <a:buFont typeface="Arial" panose="020B0604020202020204" pitchFamily="34" charset="0"/>
              <a:buChar char="•"/>
            </a:pPr>
            <a:r>
              <a:rPr kumimoji="1" lang="ja-JP" altLang="en-US" sz="1600" smtClean="0"/>
              <a:t>制御しやすいカバレッジ</a:t>
            </a:r>
            <a:endParaRPr kumimoji="1" lang="en-US" altLang="ja-JP" sz="1600" smtClean="0"/>
          </a:p>
        </p:txBody>
      </p:sp>
      <p:sp>
        <p:nvSpPr>
          <p:cNvPr id="74" name="テキスト ボックス 73"/>
          <p:cNvSpPr txBox="1"/>
          <p:nvPr/>
        </p:nvSpPr>
        <p:spPr>
          <a:xfrm>
            <a:off x="4296052" y="4203626"/>
            <a:ext cx="2683868" cy="584775"/>
          </a:xfrm>
          <a:prstGeom prst="rect">
            <a:avLst/>
          </a:prstGeom>
          <a:noFill/>
        </p:spPr>
        <p:txBody>
          <a:bodyPr wrap="square" rtlCol="0">
            <a:spAutoFit/>
          </a:bodyPr>
          <a:lstStyle/>
          <a:p>
            <a:pPr marL="182563" indent="-182563">
              <a:buFont typeface="Arial" panose="020B0604020202020204" pitchFamily="34" charset="0"/>
              <a:buChar char="•"/>
            </a:pPr>
            <a:r>
              <a:rPr kumimoji="1" lang="ja-JP" altLang="en-US" sz="1600" smtClean="0"/>
              <a:t>限られたチャネル数</a:t>
            </a:r>
            <a:endParaRPr kumimoji="1" lang="en-US" altLang="ja-JP" sz="1600" smtClean="0"/>
          </a:p>
          <a:p>
            <a:pPr marL="182563" indent="-182563">
              <a:buFont typeface="Arial" panose="020B0604020202020204" pitchFamily="34" charset="0"/>
              <a:buChar char="•"/>
            </a:pPr>
            <a:r>
              <a:rPr kumimoji="1" lang="ja-JP" altLang="en-US" sz="1600" smtClean="0"/>
              <a:t>想像以上に広いカバレッジ</a:t>
            </a:r>
            <a:endParaRPr kumimoji="1" lang="en-US" altLang="ja-JP" sz="1600" smtClean="0"/>
          </a:p>
        </p:txBody>
      </p:sp>
    </p:spTree>
    <p:extLst>
      <p:ext uri="{BB962C8B-B14F-4D97-AF65-F5344CB8AC3E}">
        <p14:creationId xmlns:p14="http://schemas.microsoft.com/office/powerpoint/2010/main" val="3135255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3"/>
                                        </p:tgtEl>
                                        <p:attrNameLst>
                                          <p:attrName>style.visibility</p:attrName>
                                        </p:attrNameLst>
                                      </p:cBhvr>
                                      <p:to>
                                        <p:strVal val="visible"/>
                                      </p:to>
                                    </p:set>
                                    <p:animEffect transition="in" filter="fade">
                                      <p:cBhvr>
                                        <p:cTn id="15" dur="500"/>
                                        <p:tgtEl>
                                          <p:spTgt spid="213"/>
                                        </p:tgtEl>
                                      </p:cBhvr>
                                    </p:animEffect>
                                  </p:childTnLst>
                                </p:cTn>
                              </p:par>
                              <p:par>
                                <p:cTn id="16" presetID="10" presetClass="entr" presetSubtype="0" fill="hold" nodeType="withEffect">
                                  <p:stCondLst>
                                    <p:cond delay="0"/>
                                  </p:stCondLst>
                                  <p:childTnLst>
                                    <p:set>
                                      <p:cBhvr>
                                        <p:cTn id="17" dur="1" fill="hold">
                                          <p:stCondLst>
                                            <p:cond delay="0"/>
                                          </p:stCondLst>
                                        </p:cTn>
                                        <p:tgtEl>
                                          <p:spTgt spid="214"/>
                                        </p:tgtEl>
                                        <p:attrNameLst>
                                          <p:attrName>style.visibility</p:attrName>
                                        </p:attrNameLst>
                                      </p:cBhvr>
                                      <p:to>
                                        <p:strVal val="visible"/>
                                      </p:to>
                                    </p:set>
                                    <p:animEffect transition="in" filter="fade">
                                      <p:cBhvr>
                                        <p:cTn id="18" dur="500"/>
                                        <p:tgtEl>
                                          <p:spTgt spid="2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1"/>
                                        </p:tgtEl>
                                        <p:attrNameLst>
                                          <p:attrName>style.visibility</p:attrName>
                                        </p:attrNameLst>
                                      </p:cBhvr>
                                      <p:to>
                                        <p:strVal val="visible"/>
                                      </p:to>
                                    </p:set>
                                    <p:animEffect transition="in" filter="fade">
                                      <p:cBhvr>
                                        <p:cTn id="23" dur="500"/>
                                        <p:tgtEl>
                                          <p:spTgt spid="231"/>
                                        </p:tgtEl>
                                      </p:cBhvr>
                                    </p:animEffect>
                                  </p:childTnLst>
                                </p:cTn>
                              </p:par>
                              <p:par>
                                <p:cTn id="24" presetID="10" presetClass="entr" presetSubtype="0" fill="hold" nodeType="withEffect">
                                  <p:stCondLst>
                                    <p:cond delay="0"/>
                                  </p:stCondLst>
                                  <p:childTnLst>
                                    <p:set>
                                      <p:cBhvr>
                                        <p:cTn id="25" dur="1" fill="hold">
                                          <p:stCondLst>
                                            <p:cond delay="0"/>
                                          </p:stCondLst>
                                        </p:cTn>
                                        <p:tgtEl>
                                          <p:spTgt spid="232"/>
                                        </p:tgtEl>
                                        <p:attrNameLst>
                                          <p:attrName>style.visibility</p:attrName>
                                        </p:attrNameLst>
                                      </p:cBhvr>
                                      <p:to>
                                        <p:strVal val="visible"/>
                                      </p:to>
                                    </p:set>
                                    <p:animEffect transition="in" filter="fade">
                                      <p:cBhvr>
                                        <p:cTn id="26" dur="500"/>
                                        <p:tgtEl>
                                          <p:spTgt spid="23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19"/>
                                        </p:tgtEl>
                                        <p:attrNameLst>
                                          <p:attrName>style.visibility</p:attrName>
                                        </p:attrNameLst>
                                      </p:cBhvr>
                                      <p:to>
                                        <p:strVal val="visible"/>
                                      </p:to>
                                    </p:set>
                                    <p:animEffect transition="in" filter="fade">
                                      <p:cBhvr>
                                        <p:cTn id="30" dur="500"/>
                                        <p:tgtEl>
                                          <p:spTgt spid="219"/>
                                        </p:tgtEl>
                                      </p:cBhvr>
                                    </p:animEffect>
                                  </p:childTnLst>
                                </p:cTn>
                              </p:par>
                              <p:par>
                                <p:cTn id="31" presetID="10" presetClass="entr" presetSubtype="0" fill="hold" nodeType="withEffect">
                                  <p:stCondLst>
                                    <p:cond delay="0"/>
                                  </p:stCondLst>
                                  <p:childTnLst>
                                    <p:set>
                                      <p:cBhvr>
                                        <p:cTn id="32" dur="1" fill="hold">
                                          <p:stCondLst>
                                            <p:cond delay="0"/>
                                          </p:stCondLst>
                                        </p:cTn>
                                        <p:tgtEl>
                                          <p:spTgt spid="220"/>
                                        </p:tgtEl>
                                        <p:attrNameLst>
                                          <p:attrName>style.visibility</p:attrName>
                                        </p:attrNameLst>
                                      </p:cBhvr>
                                      <p:to>
                                        <p:strVal val="visible"/>
                                      </p:to>
                                    </p:set>
                                    <p:animEffect transition="in" filter="fade">
                                      <p:cBhvr>
                                        <p:cTn id="33" dur="500"/>
                                        <p:tgtEl>
                                          <p:spTgt spid="220"/>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43"/>
                                        </p:tgtEl>
                                        <p:attrNameLst>
                                          <p:attrName>style.visibility</p:attrName>
                                        </p:attrNameLst>
                                      </p:cBhvr>
                                      <p:to>
                                        <p:strVal val="visible"/>
                                      </p:to>
                                    </p:set>
                                    <p:animEffect transition="in" filter="fade">
                                      <p:cBhvr>
                                        <p:cTn id="37" dur="500"/>
                                        <p:tgtEl>
                                          <p:spTgt spid="243"/>
                                        </p:tgtEl>
                                      </p:cBhvr>
                                    </p:animEffect>
                                  </p:childTnLst>
                                </p:cTn>
                              </p:par>
                              <p:par>
                                <p:cTn id="38" presetID="10" presetClass="entr" presetSubtype="0" fill="hold" nodeType="withEffect">
                                  <p:stCondLst>
                                    <p:cond delay="0"/>
                                  </p:stCondLst>
                                  <p:childTnLst>
                                    <p:set>
                                      <p:cBhvr>
                                        <p:cTn id="39" dur="1" fill="hold">
                                          <p:stCondLst>
                                            <p:cond delay="0"/>
                                          </p:stCondLst>
                                        </p:cTn>
                                        <p:tgtEl>
                                          <p:spTgt spid="244"/>
                                        </p:tgtEl>
                                        <p:attrNameLst>
                                          <p:attrName>style.visibility</p:attrName>
                                        </p:attrNameLst>
                                      </p:cBhvr>
                                      <p:to>
                                        <p:strVal val="visible"/>
                                      </p:to>
                                    </p:set>
                                    <p:animEffect transition="in" filter="fade">
                                      <p:cBhvr>
                                        <p:cTn id="40" dur="500"/>
                                        <p:tgtEl>
                                          <p:spTgt spid="244"/>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237"/>
                                        </p:tgtEl>
                                        <p:attrNameLst>
                                          <p:attrName>style.visibility</p:attrName>
                                        </p:attrNameLst>
                                      </p:cBhvr>
                                      <p:to>
                                        <p:strVal val="visible"/>
                                      </p:to>
                                    </p:set>
                                    <p:animEffect transition="in" filter="fade">
                                      <p:cBhvr>
                                        <p:cTn id="44" dur="500"/>
                                        <p:tgtEl>
                                          <p:spTgt spid="237"/>
                                        </p:tgtEl>
                                      </p:cBhvr>
                                    </p:animEffect>
                                  </p:childTnLst>
                                </p:cTn>
                              </p:par>
                              <p:par>
                                <p:cTn id="45" presetID="10" presetClass="entr" presetSubtype="0" fill="hold" nodeType="withEffect">
                                  <p:stCondLst>
                                    <p:cond delay="0"/>
                                  </p:stCondLst>
                                  <p:childTnLst>
                                    <p:set>
                                      <p:cBhvr>
                                        <p:cTn id="46" dur="1" fill="hold">
                                          <p:stCondLst>
                                            <p:cond delay="0"/>
                                          </p:stCondLst>
                                        </p:cTn>
                                        <p:tgtEl>
                                          <p:spTgt spid="238"/>
                                        </p:tgtEl>
                                        <p:attrNameLst>
                                          <p:attrName>style.visibility</p:attrName>
                                        </p:attrNameLst>
                                      </p:cBhvr>
                                      <p:to>
                                        <p:strVal val="visible"/>
                                      </p:to>
                                    </p:set>
                                    <p:animEffect transition="in" filter="fade">
                                      <p:cBhvr>
                                        <p:cTn id="47" dur="500"/>
                                        <p:tgtEl>
                                          <p:spTgt spid="238"/>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par>
                                <p:cTn id="52" presetID="10" presetClass="entr" presetSubtype="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par>
                          <p:cTn id="55" fill="hold">
                            <p:stCondLst>
                              <p:cond delay="2500"/>
                            </p:stCondLst>
                            <p:childTnLst>
                              <p:par>
                                <p:cTn id="56" presetID="10" presetClass="entr" presetSubtype="0" fill="hold" grpId="0" nodeType="afterEffect">
                                  <p:stCondLst>
                                    <p:cond delay="0"/>
                                  </p:stCondLst>
                                  <p:childTnLst>
                                    <p:set>
                                      <p:cBhvr>
                                        <p:cTn id="57" dur="1" fill="hold">
                                          <p:stCondLst>
                                            <p:cond delay="0"/>
                                          </p:stCondLst>
                                        </p:cTn>
                                        <p:tgtEl>
                                          <p:spTgt spid="225"/>
                                        </p:tgtEl>
                                        <p:attrNameLst>
                                          <p:attrName>style.visibility</p:attrName>
                                        </p:attrNameLst>
                                      </p:cBhvr>
                                      <p:to>
                                        <p:strVal val="visible"/>
                                      </p:to>
                                    </p:set>
                                    <p:animEffect transition="in" filter="fade">
                                      <p:cBhvr>
                                        <p:cTn id="58" dur="500"/>
                                        <p:tgtEl>
                                          <p:spTgt spid="225"/>
                                        </p:tgtEl>
                                      </p:cBhvr>
                                    </p:animEffect>
                                  </p:childTnLst>
                                </p:cTn>
                              </p:par>
                              <p:par>
                                <p:cTn id="59" presetID="10" presetClass="entr" presetSubtype="0" fill="hold" nodeType="withEffect">
                                  <p:stCondLst>
                                    <p:cond delay="0"/>
                                  </p:stCondLst>
                                  <p:childTnLst>
                                    <p:set>
                                      <p:cBhvr>
                                        <p:cTn id="60" dur="1" fill="hold">
                                          <p:stCondLst>
                                            <p:cond delay="0"/>
                                          </p:stCondLst>
                                        </p:cTn>
                                        <p:tgtEl>
                                          <p:spTgt spid="226"/>
                                        </p:tgtEl>
                                        <p:attrNameLst>
                                          <p:attrName>style.visibility</p:attrName>
                                        </p:attrNameLst>
                                      </p:cBhvr>
                                      <p:to>
                                        <p:strVal val="visible"/>
                                      </p:to>
                                    </p:set>
                                    <p:animEffect transition="in" filter="fade">
                                      <p:cBhvr>
                                        <p:cTn id="61" dur="500"/>
                                        <p:tgtEl>
                                          <p:spTgt spid="226"/>
                                        </p:tgtEl>
                                      </p:cBhvr>
                                    </p:animEffect>
                                  </p:childTnLst>
                                </p:cTn>
                              </p:par>
                            </p:childTnLst>
                          </p:cTn>
                        </p:par>
                        <p:par>
                          <p:cTn id="62" fill="hold">
                            <p:stCondLst>
                              <p:cond delay="3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50"/>
                                        </p:tgtEl>
                                        <p:attrNameLst>
                                          <p:attrName>style.visibility</p:attrName>
                                        </p:attrNameLst>
                                      </p:cBhvr>
                                      <p:to>
                                        <p:strVal val="visible"/>
                                      </p:to>
                                    </p:set>
                                    <p:animEffect transition="in" filter="fade">
                                      <p:cBhvr>
                                        <p:cTn id="78" dur="500"/>
                                        <p:tgtEl>
                                          <p:spTgt spid="250"/>
                                        </p:tgtEl>
                                      </p:cBhvr>
                                    </p:animEffect>
                                  </p:childTnLst>
                                </p:cTn>
                              </p:par>
                              <p:par>
                                <p:cTn id="79" presetID="10" presetClass="entr" presetSubtype="0" fill="hold" nodeType="withEffect">
                                  <p:stCondLst>
                                    <p:cond delay="0"/>
                                  </p:stCondLst>
                                  <p:childTnLst>
                                    <p:set>
                                      <p:cBhvr>
                                        <p:cTn id="80" dur="1" fill="hold">
                                          <p:stCondLst>
                                            <p:cond delay="0"/>
                                          </p:stCondLst>
                                        </p:cTn>
                                        <p:tgtEl>
                                          <p:spTgt spid="268"/>
                                        </p:tgtEl>
                                        <p:attrNameLst>
                                          <p:attrName>style.visibility</p:attrName>
                                        </p:attrNameLst>
                                      </p:cBhvr>
                                      <p:to>
                                        <p:strVal val="visible"/>
                                      </p:to>
                                    </p:set>
                                    <p:animEffect transition="in" filter="fade">
                                      <p:cBhvr>
                                        <p:cTn id="81" dur="500"/>
                                        <p:tgtEl>
                                          <p:spTgt spid="268"/>
                                        </p:tgtEl>
                                      </p:cBhvr>
                                    </p:animEffect>
                                  </p:childTnLst>
                                </p:cTn>
                              </p:par>
                              <p:par>
                                <p:cTn id="82" presetID="10" presetClass="entr" presetSubtype="0" fill="hold" nodeType="withEffect">
                                  <p:stCondLst>
                                    <p:cond delay="0"/>
                                  </p:stCondLst>
                                  <p:childTnLst>
                                    <p:set>
                                      <p:cBhvr>
                                        <p:cTn id="83" dur="1" fill="hold">
                                          <p:stCondLst>
                                            <p:cond delay="0"/>
                                          </p:stCondLst>
                                        </p:cTn>
                                        <p:tgtEl>
                                          <p:spTgt spid="274"/>
                                        </p:tgtEl>
                                        <p:attrNameLst>
                                          <p:attrName>style.visibility</p:attrName>
                                        </p:attrNameLst>
                                      </p:cBhvr>
                                      <p:to>
                                        <p:strVal val="visible"/>
                                      </p:to>
                                    </p:set>
                                    <p:animEffect transition="in" filter="fade">
                                      <p:cBhvr>
                                        <p:cTn id="84" dur="500"/>
                                        <p:tgtEl>
                                          <p:spTgt spid="274"/>
                                        </p:tgtEl>
                                      </p:cBhvr>
                                    </p:animEffect>
                                  </p:childTnLst>
                                </p:cTn>
                              </p:par>
                              <p:par>
                                <p:cTn id="85" presetID="10" presetClass="entr" presetSubtype="0" fill="hold" nodeType="withEffect">
                                  <p:stCondLst>
                                    <p:cond delay="0"/>
                                  </p:stCondLst>
                                  <p:childTnLst>
                                    <p:set>
                                      <p:cBhvr>
                                        <p:cTn id="86" dur="1" fill="hold">
                                          <p:stCondLst>
                                            <p:cond delay="0"/>
                                          </p:stCondLst>
                                        </p:cTn>
                                        <p:tgtEl>
                                          <p:spTgt spid="256"/>
                                        </p:tgtEl>
                                        <p:attrNameLst>
                                          <p:attrName>style.visibility</p:attrName>
                                        </p:attrNameLst>
                                      </p:cBhvr>
                                      <p:to>
                                        <p:strVal val="visible"/>
                                      </p:to>
                                    </p:set>
                                    <p:animEffect transition="in" filter="fade">
                                      <p:cBhvr>
                                        <p:cTn id="87" dur="500"/>
                                        <p:tgtEl>
                                          <p:spTgt spid="256"/>
                                        </p:tgtEl>
                                      </p:cBhvr>
                                    </p:animEffect>
                                  </p:childTnLst>
                                </p:cTn>
                              </p:par>
                              <p:par>
                                <p:cTn id="88" presetID="10" presetClass="entr" presetSubtype="0" fill="hold" nodeType="withEffect">
                                  <p:stCondLst>
                                    <p:cond delay="0"/>
                                  </p:stCondLst>
                                  <p:childTnLst>
                                    <p:set>
                                      <p:cBhvr>
                                        <p:cTn id="89" dur="1" fill="hold">
                                          <p:stCondLst>
                                            <p:cond delay="0"/>
                                          </p:stCondLst>
                                        </p:cTn>
                                        <p:tgtEl>
                                          <p:spTgt spid="280"/>
                                        </p:tgtEl>
                                        <p:attrNameLst>
                                          <p:attrName>style.visibility</p:attrName>
                                        </p:attrNameLst>
                                      </p:cBhvr>
                                      <p:to>
                                        <p:strVal val="visible"/>
                                      </p:to>
                                    </p:set>
                                    <p:animEffect transition="in" filter="fade">
                                      <p:cBhvr>
                                        <p:cTn id="90" dur="500"/>
                                        <p:tgtEl>
                                          <p:spTgt spid="280"/>
                                        </p:tgtEl>
                                      </p:cBhvr>
                                    </p:animEffect>
                                  </p:childTnLst>
                                </p:cTn>
                              </p:par>
                              <p:par>
                                <p:cTn id="91" presetID="10" presetClass="entr" presetSubtype="0" fill="hold" nodeType="withEffect">
                                  <p:stCondLst>
                                    <p:cond delay="0"/>
                                  </p:stCondLst>
                                  <p:childTnLst>
                                    <p:set>
                                      <p:cBhvr>
                                        <p:cTn id="92" dur="1" fill="hold">
                                          <p:stCondLst>
                                            <p:cond delay="0"/>
                                          </p:stCondLst>
                                        </p:cTn>
                                        <p:tgtEl>
                                          <p:spTgt spid="286"/>
                                        </p:tgtEl>
                                        <p:attrNameLst>
                                          <p:attrName>style.visibility</p:attrName>
                                        </p:attrNameLst>
                                      </p:cBhvr>
                                      <p:to>
                                        <p:strVal val="visible"/>
                                      </p:to>
                                    </p:set>
                                    <p:animEffect transition="in" filter="fade">
                                      <p:cBhvr>
                                        <p:cTn id="93" dur="500"/>
                                        <p:tgtEl>
                                          <p:spTgt spid="286"/>
                                        </p:tgtEl>
                                      </p:cBhvr>
                                    </p:animEffect>
                                  </p:childTnLst>
                                </p:cTn>
                              </p:par>
                              <p:par>
                                <p:cTn id="94" presetID="10" presetClass="entr" presetSubtype="0" fill="hold" nodeType="withEffect">
                                  <p:stCondLst>
                                    <p:cond delay="0"/>
                                  </p:stCondLst>
                                  <p:childTnLst>
                                    <p:set>
                                      <p:cBhvr>
                                        <p:cTn id="95" dur="1" fill="hold">
                                          <p:stCondLst>
                                            <p:cond delay="0"/>
                                          </p:stCondLst>
                                        </p:cTn>
                                        <p:tgtEl>
                                          <p:spTgt spid="262"/>
                                        </p:tgtEl>
                                        <p:attrNameLst>
                                          <p:attrName>style.visibility</p:attrName>
                                        </p:attrNameLst>
                                      </p:cBhvr>
                                      <p:to>
                                        <p:strVal val="visible"/>
                                      </p:to>
                                    </p:set>
                                    <p:animEffect transition="in" filter="fade">
                                      <p:cBhvr>
                                        <p:cTn id="96" dur="500"/>
                                        <p:tgtEl>
                                          <p:spTgt spid="26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91"/>
                                        </p:tgtEl>
                                        <p:attrNameLst>
                                          <p:attrName>style.visibility</p:attrName>
                                        </p:attrNameLst>
                                      </p:cBhvr>
                                      <p:to>
                                        <p:strVal val="visible"/>
                                      </p:to>
                                    </p:set>
                                    <p:animEffect transition="in" filter="fade">
                                      <p:cBhvr>
                                        <p:cTn id="101" dur="500"/>
                                        <p:tgtEl>
                                          <p:spTgt spid="9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54"/>
                                        </p:tgtEl>
                                        <p:attrNameLst>
                                          <p:attrName>style.visibility</p:attrName>
                                        </p:attrNameLst>
                                      </p:cBhvr>
                                      <p:to>
                                        <p:strVal val="visible"/>
                                      </p:to>
                                    </p:set>
                                    <p:animEffect transition="in" filter="fade">
                                      <p:cBhvr>
                                        <p:cTn id="106" dur="500"/>
                                        <p:tgtEl>
                                          <p:spTgt spid="25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72"/>
                                        </p:tgtEl>
                                        <p:attrNameLst>
                                          <p:attrName>style.visibility</p:attrName>
                                        </p:attrNameLst>
                                      </p:cBhvr>
                                      <p:to>
                                        <p:strVal val="visible"/>
                                      </p:to>
                                    </p:set>
                                    <p:animEffect transition="in" filter="fade">
                                      <p:cBhvr>
                                        <p:cTn id="111" dur="500"/>
                                        <p:tgtEl>
                                          <p:spTgt spid="272"/>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260"/>
                                        </p:tgtEl>
                                        <p:attrNameLst>
                                          <p:attrName>style.visibility</p:attrName>
                                        </p:attrNameLst>
                                      </p:cBhvr>
                                      <p:to>
                                        <p:strVal val="visible"/>
                                      </p:to>
                                    </p:set>
                                    <p:animEffect transition="in" filter="fade">
                                      <p:cBhvr>
                                        <p:cTn id="115" dur="500"/>
                                        <p:tgtEl>
                                          <p:spTgt spid="260"/>
                                        </p:tgtEl>
                                      </p:cBhvr>
                                    </p:animEffect>
                                  </p:childTnLst>
                                </p:cTn>
                              </p:par>
                            </p:childTnLst>
                          </p:cTn>
                        </p:par>
                        <p:par>
                          <p:cTn id="116" fill="hold">
                            <p:stCondLst>
                              <p:cond delay="1000"/>
                            </p:stCondLst>
                            <p:childTnLst>
                              <p:par>
                                <p:cTn id="117" presetID="10" presetClass="entr" presetSubtype="0" fill="hold" grpId="0" nodeType="afterEffect">
                                  <p:stCondLst>
                                    <p:cond delay="0"/>
                                  </p:stCondLst>
                                  <p:childTnLst>
                                    <p:set>
                                      <p:cBhvr>
                                        <p:cTn id="118" dur="1" fill="hold">
                                          <p:stCondLst>
                                            <p:cond delay="0"/>
                                          </p:stCondLst>
                                        </p:cTn>
                                        <p:tgtEl>
                                          <p:spTgt spid="284"/>
                                        </p:tgtEl>
                                        <p:attrNameLst>
                                          <p:attrName>style.visibility</p:attrName>
                                        </p:attrNameLst>
                                      </p:cBhvr>
                                      <p:to>
                                        <p:strVal val="visible"/>
                                      </p:to>
                                    </p:set>
                                    <p:animEffect transition="in" filter="fade">
                                      <p:cBhvr>
                                        <p:cTn id="119" dur="500"/>
                                        <p:tgtEl>
                                          <p:spTgt spid="284"/>
                                        </p:tgtEl>
                                      </p:cBhvr>
                                    </p:animEffect>
                                  </p:childTnLst>
                                </p:cTn>
                              </p:par>
                            </p:childTnLst>
                          </p:cTn>
                        </p:par>
                        <p:par>
                          <p:cTn id="120" fill="hold">
                            <p:stCondLst>
                              <p:cond delay="1500"/>
                            </p:stCondLst>
                            <p:childTnLst>
                              <p:par>
                                <p:cTn id="121" presetID="10" presetClass="entr" presetSubtype="0" fill="hold" grpId="0" nodeType="afterEffect">
                                  <p:stCondLst>
                                    <p:cond delay="0"/>
                                  </p:stCondLst>
                                  <p:childTnLst>
                                    <p:set>
                                      <p:cBhvr>
                                        <p:cTn id="122" dur="1" fill="hold">
                                          <p:stCondLst>
                                            <p:cond delay="0"/>
                                          </p:stCondLst>
                                        </p:cTn>
                                        <p:tgtEl>
                                          <p:spTgt spid="278"/>
                                        </p:tgtEl>
                                        <p:attrNameLst>
                                          <p:attrName>style.visibility</p:attrName>
                                        </p:attrNameLst>
                                      </p:cBhvr>
                                      <p:to>
                                        <p:strVal val="visible"/>
                                      </p:to>
                                    </p:set>
                                    <p:animEffect transition="in" filter="fade">
                                      <p:cBhvr>
                                        <p:cTn id="123" dur="500"/>
                                        <p:tgtEl>
                                          <p:spTgt spid="278"/>
                                        </p:tgtEl>
                                      </p:cBhvr>
                                    </p:animEffect>
                                  </p:childTnLst>
                                </p:cTn>
                              </p:par>
                            </p:childTnLst>
                          </p:cTn>
                        </p:par>
                        <p:par>
                          <p:cTn id="124" fill="hold">
                            <p:stCondLst>
                              <p:cond delay="2000"/>
                            </p:stCondLst>
                            <p:childTnLst>
                              <p:par>
                                <p:cTn id="125" presetID="10" presetClass="entr" presetSubtype="0" fill="hold" grpId="0" nodeType="afterEffect">
                                  <p:stCondLst>
                                    <p:cond delay="0"/>
                                  </p:stCondLst>
                                  <p:childTnLst>
                                    <p:set>
                                      <p:cBhvr>
                                        <p:cTn id="126" dur="1" fill="hold">
                                          <p:stCondLst>
                                            <p:cond delay="0"/>
                                          </p:stCondLst>
                                        </p:cTn>
                                        <p:tgtEl>
                                          <p:spTgt spid="248"/>
                                        </p:tgtEl>
                                        <p:attrNameLst>
                                          <p:attrName>style.visibility</p:attrName>
                                        </p:attrNameLst>
                                      </p:cBhvr>
                                      <p:to>
                                        <p:strVal val="visible"/>
                                      </p:to>
                                    </p:set>
                                    <p:animEffect transition="in" filter="fade">
                                      <p:cBhvr>
                                        <p:cTn id="127" dur="500"/>
                                        <p:tgtEl>
                                          <p:spTgt spid="248"/>
                                        </p:tgtEl>
                                      </p:cBhvr>
                                    </p:animEffect>
                                  </p:childTnLst>
                                </p:cTn>
                              </p:par>
                            </p:childTnLst>
                          </p:cTn>
                        </p:par>
                        <p:par>
                          <p:cTn id="128" fill="hold">
                            <p:stCondLst>
                              <p:cond delay="2500"/>
                            </p:stCondLst>
                            <p:childTnLst>
                              <p:par>
                                <p:cTn id="129" presetID="10" presetClass="entr" presetSubtype="0" fill="hold" grpId="0" nodeType="afterEffect">
                                  <p:stCondLst>
                                    <p:cond delay="0"/>
                                  </p:stCondLst>
                                  <p:childTnLst>
                                    <p:set>
                                      <p:cBhvr>
                                        <p:cTn id="130" dur="1" fill="hold">
                                          <p:stCondLst>
                                            <p:cond delay="0"/>
                                          </p:stCondLst>
                                        </p:cTn>
                                        <p:tgtEl>
                                          <p:spTgt spid="266"/>
                                        </p:tgtEl>
                                        <p:attrNameLst>
                                          <p:attrName>style.visibility</p:attrName>
                                        </p:attrNameLst>
                                      </p:cBhvr>
                                      <p:to>
                                        <p:strVal val="visible"/>
                                      </p:to>
                                    </p:set>
                                    <p:animEffect transition="in" filter="fade">
                                      <p:cBhvr>
                                        <p:cTn id="131" dur="500"/>
                                        <p:tgtEl>
                                          <p:spTgt spid="266"/>
                                        </p:tgtEl>
                                      </p:cBhvr>
                                    </p:animEffect>
                                  </p:childTnLst>
                                </p:cTn>
                              </p:par>
                            </p:childTnLst>
                          </p:cTn>
                        </p:par>
                        <p:par>
                          <p:cTn id="132" fill="hold">
                            <p:stCondLst>
                              <p:cond delay="3000"/>
                            </p:stCondLst>
                            <p:childTnLst>
                              <p:par>
                                <p:cTn id="133" presetID="10" presetClass="entr" presetSubtype="0" fill="hold" grpId="0" nodeType="after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fade">
                                      <p:cBhvr>
                                        <p:cTn id="135" dur="500"/>
                                        <p:tgtEl>
                                          <p:spTgt spid="74"/>
                                        </p:tgtEl>
                                      </p:cBhvr>
                                    </p:animEffect>
                                  </p:childTnLst>
                                </p:cTn>
                              </p:par>
                            </p:childTnLst>
                          </p:cTn>
                        </p:par>
                      </p:childTnLst>
                    </p:cTn>
                  </p:par>
                  <p:par>
                    <p:cTn id="136" fill="hold">
                      <p:stCondLst>
                        <p:cond delay="indefinite"/>
                      </p:stCondLst>
                      <p:childTnLst>
                        <p:par>
                          <p:cTn id="137" fill="hold">
                            <p:stCondLst>
                              <p:cond delay="0"/>
                            </p:stCondLst>
                            <p:childTnLst>
                              <p:par>
                                <p:cTn id="138" presetID="21" presetClass="entr" presetSubtype="1" fill="hold" grpId="0" nodeType="clickEffect">
                                  <p:stCondLst>
                                    <p:cond delay="0"/>
                                  </p:stCondLst>
                                  <p:childTnLst>
                                    <p:set>
                                      <p:cBhvr>
                                        <p:cTn id="139" dur="1" fill="hold">
                                          <p:stCondLst>
                                            <p:cond delay="0"/>
                                          </p:stCondLst>
                                        </p:cTn>
                                        <p:tgtEl>
                                          <p:spTgt spid="92"/>
                                        </p:tgtEl>
                                        <p:attrNameLst>
                                          <p:attrName>style.visibility</p:attrName>
                                        </p:attrNameLst>
                                      </p:cBhvr>
                                      <p:to>
                                        <p:strVal val="visible"/>
                                      </p:to>
                                    </p:set>
                                    <p:animEffect transition="in" filter="wheel(1)">
                                      <p:cBhvr>
                                        <p:cTn id="140" dur="2000"/>
                                        <p:tgtEl>
                                          <p:spTgt spid="92"/>
                                        </p:tgtEl>
                                      </p:cBhvr>
                                    </p:animEffect>
                                  </p:childTnLst>
                                </p:cTn>
                              </p:par>
                            </p:childTnLst>
                          </p:cTn>
                        </p:par>
                        <p:par>
                          <p:cTn id="141" fill="hold">
                            <p:stCondLst>
                              <p:cond delay="2000"/>
                            </p:stCondLst>
                            <p:childTnLst>
                              <p:par>
                                <p:cTn id="142" presetID="22" presetClass="entr" presetSubtype="8"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ipe(left)">
                                      <p:cBhvr>
                                        <p:cTn id="144" dur="500"/>
                                        <p:tgtEl>
                                          <p:spTgt spid="6"/>
                                        </p:tgtEl>
                                      </p:cBhvr>
                                    </p:animEffect>
                                  </p:childTnLst>
                                </p:cTn>
                              </p:par>
                            </p:childTnLst>
                          </p:cTn>
                        </p:par>
                        <p:par>
                          <p:cTn id="145" fill="hold">
                            <p:stCondLst>
                              <p:cond delay="2500"/>
                            </p:stCondLst>
                            <p:childTnLst>
                              <p:par>
                                <p:cTn id="146" presetID="10" presetClass="entr" presetSubtype="0" fill="hold" grpId="0" nodeType="after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500"/>
                                        <p:tgtEl>
                                          <p:spTgt spid="4"/>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1"/>
                                        </p:tgtEl>
                                        <p:attrNameLst>
                                          <p:attrName>style.visibility</p:attrName>
                                        </p:attrNameLst>
                                      </p:cBhvr>
                                      <p:to>
                                        <p:strVal val="visible"/>
                                      </p:to>
                                    </p:set>
                                    <p:animEffect transition="in" filter="fade">
                                      <p:cBhvr>
                                        <p:cTn id="153" dur="500"/>
                                        <p:tgtEl>
                                          <p:spTgt spid="11"/>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1" fill="hold" grpId="0" nodeType="clickEffect">
                                  <p:stCondLst>
                                    <p:cond delay="0"/>
                                  </p:stCondLst>
                                  <p:childTnLst>
                                    <p:set>
                                      <p:cBhvr>
                                        <p:cTn id="157" dur="1" fill="hold">
                                          <p:stCondLst>
                                            <p:cond delay="0"/>
                                          </p:stCondLst>
                                        </p:cTn>
                                        <p:tgtEl>
                                          <p:spTgt spid="12"/>
                                        </p:tgtEl>
                                        <p:attrNameLst>
                                          <p:attrName>style.visibility</p:attrName>
                                        </p:attrNameLst>
                                      </p:cBhvr>
                                      <p:to>
                                        <p:strVal val="visible"/>
                                      </p:to>
                                    </p:set>
                                    <p:animEffect transition="in" filter="wipe(up)">
                                      <p:cBhvr>
                                        <p:cTn id="158" dur="500"/>
                                        <p:tgtEl>
                                          <p:spTgt spid="12"/>
                                        </p:tgtEl>
                                      </p:cBhvr>
                                    </p:animEffect>
                                  </p:childTnLst>
                                </p:cTn>
                              </p:par>
                            </p:childTnLst>
                          </p:cTn>
                        </p:par>
                        <p:par>
                          <p:cTn id="159" fill="hold">
                            <p:stCondLst>
                              <p:cond delay="500"/>
                            </p:stCondLst>
                            <p:childTnLst>
                              <p:par>
                                <p:cTn id="160" presetID="10" presetClass="entr" presetSubtype="0" fill="hold" grpId="0" nodeType="afterEffect">
                                  <p:stCondLst>
                                    <p:cond delay="0"/>
                                  </p:stCondLst>
                                  <p:childTnLst>
                                    <p:set>
                                      <p:cBhvr>
                                        <p:cTn id="161" dur="1" fill="hold">
                                          <p:stCondLst>
                                            <p:cond delay="0"/>
                                          </p:stCondLst>
                                        </p:cTn>
                                        <p:tgtEl>
                                          <p:spTgt spid="70"/>
                                        </p:tgtEl>
                                        <p:attrNameLst>
                                          <p:attrName>style.visibility</p:attrName>
                                        </p:attrNameLst>
                                      </p:cBhvr>
                                      <p:to>
                                        <p:strVal val="visible"/>
                                      </p:to>
                                    </p:set>
                                    <p:animEffect transition="in" filter="fade">
                                      <p:cBhvr>
                                        <p:cTn id="16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animBg="1"/>
      <p:bldP spid="278" grpId="0" animBg="1"/>
      <p:bldP spid="248" grpId="0" animBg="1"/>
      <p:bldP spid="254" grpId="0" animBg="1"/>
      <p:bldP spid="260" grpId="0" animBg="1"/>
      <p:bldP spid="266" grpId="0" animBg="1"/>
      <p:bldP spid="284" grpId="0" animBg="1"/>
      <p:bldP spid="65" grpId="0" animBg="1"/>
      <p:bldP spid="213" grpId="0" animBg="1"/>
      <p:bldP spid="219" grpId="0" animBg="1"/>
      <p:bldP spid="225" grpId="0" animBg="1"/>
      <p:bldP spid="231" grpId="0" animBg="1"/>
      <p:bldP spid="237" grpId="0" animBg="1"/>
      <p:bldP spid="243" grpId="0" animBg="1"/>
      <p:bldP spid="3" grpId="0" animBg="1"/>
      <p:bldP spid="91" grpId="0" animBg="1"/>
      <p:bldP spid="92" grpId="0" animBg="1"/>
      <p:bldP spid="4" grpId="0" animBg="1"/>
      <p:bldP spid="5" grpId="0"/>
      <p:bldP spid="7" grpId="0" animBg="1"/>
      <p:bldP spid="8" grpId="0"/>
      <p:bldP spid="11" grpId="0"/>
      <p:bldP spid="70" grpId="0" animBg="1"/>
      <p:bldP spid="12" grpId="0" animBg="1"/>
      <p:bldP spid="14" grpId="0"/>
      <p:bldP spid="7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a:t>FRA – </a:t>
            </a:r>
            <a:r>
              <a:rPr lang="en-US" altLang="ja-JP" smtClean="0"/>
              <a:t>Assignment Priority</a:t>
            </a:r>
            <a:endParaRPr lang="ja-JP" altLang="en-US"/>
          </a:p>
        </p:txBody>
      </p:sp>
      <p:sp>
        <p:nvSpPr>
          <p:cNvPr id="19" name="テキスト ボックス 18"/>
          <p:cNvSpPr txBox="1"/>
          <p:nvPr/>
        </p:nvSpPr>
        <p:spPr>
          <a:xfrm>
            <a:off x="458062" y="1484505"/>
            <a:ext cx="778300" cy="646331"/>
          </a:xfrm>
          <a:prstGeom prst="rect">
            <a:avLst/>
          </a:prstGeom>
          <a:noFill/>
        </p:spPr>
        <p:txBody>
          <a:bodyPr wrap="square" rtlCol="0">
            <a:spAutoFit/>
          </a:bodyPr>
          <a:lstStyle/>
          <a:p>
            <a:pPr algn="ctr"/>
            <a:r>
              <a:rPr kumimoji="1" lang="en-US" altLang="ja-JP" smtClean="0"/>
              <a:t>5GHz</a:t>
            </a:r>
            <a:endParaRPr kumimoji="1" lang="en-US" altLang="ja-JP"/>
          </a:p>
          <a:p>
            <a:pPr algn="ctr"/>
            <a:r>
              <a:rPr kumimoji="1" lang="ja-JP" altLang="en-US" smtClean="0"/>
              <a:t>専用</a:t>
            </a:r>
            <a:endParaRPr kumimoji="1" lang="ja-JP" altLang="en-US"/>
          </a:p>
        </p:txBody>
      </p:sp>
      <p:cxnSp>
        <p:nvCxnSpPr>
          <p:cNvPr id="21" name="Straight Connector 45"/>
          <p:cNvCxnSpPr/>
          <p:nvPr/>
        </p:nvCxnSpPr>
        <p:spPr>
          <a:xfrm flipH="1">
            <a:off x="2701107" y="3588288"/>
            <a:ext cx="4680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2701107" y="1610670"/>
            <a:ext cx="4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9"/>
          <p:cNvSpPr txBox="1"/>
          <p:nvPr/>
        </p:nvSpPr>
        <p:spPr>
          <a:xfrm>
            <a:off x="3354264" y="1374078"/>
            <a:ext cx="1196646" cy="584775"/>
          </a:xfrm>
          <a:prstGeom prst="rect">
            <a:avLst/>
          </a:prstGeom>
          <a:noFill/>
        </p:spPr>
        <p:txBody>
          <a:bodyPr wrap="square" rtlCol="0">
            <a:spAutoFit/>
          </a:bodyPr>
          <a:lstStyle/>
          <a:p>
            <a:pPr algn="ctr"/>
            <a:r>
              <a:rPr lang="en-US" sz="1600" b="1" dirty="0">
                <a:solidFill>
                  <a:schemeClr val="accent6"/>
                </a:solidFill>
                <a:latin typeface="+mn-lt"/>
                <a:ea typeface="+mn-ea"/>
              </a:rPr>
              <a:t>2.4GHz</a:t>
            </a:r>
          </a:p>
          <a:p>
            <a:pPr algn="ctr"/>
            <a:r>
              <a:rPr lang="en-US" sz="1600" b="1" dirty="0">
                <a:solidFill>
                  <a:schemeClr val="accent6"/>
                </a:solidFill>
                <a:latin typeface="+mn-lt"/>
                <a:ea typeface="+mn-ea"/>
              </a:rPr>
              <a:t>Serving </a:t>
            </a:r>
          </a:p>
        </p:txBody>
      </p:sp>
      <p:sp>
        <p:nvSpPr>
          <p:cNvPr id="45" name="TextBox 37"/>
          <p:cNvSpPr txBox="1"/>
          <p:nvPr/>
        </p:nvSpPr>
        <p:spPr>
          <a:xfrm>
            <a:off x="3354264" y="3250569"/>
            <a:ext cx="1196646" cy="683264"/>
          </a:xfrm>
          <a:prstGeom prst="rect">
            <a:avLst/>
          </a:prstGeom>
          <a:noFill/>
        </p:spPr>
        <p:txBody>
          <a:bodyPr wrap="square" rtlCol="0">
            <a:spAutoFit/>
          </a:bodyPr>
          <a:lstStyle/>
          <a:p>
            <a:pPr algn="ctr">
              <a:lnSpc>
                <a:spcPct val="80000"/>
              </a:lnSpc>
            </a:pPr>
            <a:r>
              <a:rPr lang="en-US" sz="1600" b="1" dirty="0">
                <a:latin typeface="+mn-lt"/>
                <a:ea typeface="+mn-ea"/>
              </a:rPr>
              <a:t>Wireless Security Monitor </a:t>
            </a:r>
          </a:p>
        </p:txBody>
      </p:sp>
      <p:sp>
        <p:nvSpPr>
          <p:cNvPr id="46" name="TextBox 59"/>
          <p:cNvSpPr txBox="1"/>
          <p:nvPr/>
        </p:nvSpPr>
        <p:spPr>
          <a:xfrm>
            <a:off x="3354263" y="2404925"/>
            <a:ext cx="1196648" cy="584775"/>
          </a:xfrm>
          <a:prstGeom prst="rect">
            <a:avLst/>
          </a:prstGeom>
          <a:noFill/>
        </p:spPr>
        <p:txBody>
          <a:bodyPr wrap="square" rtlCol="0">
            <a:spAutoFit/>
          </a:bodyPr>
          <a:lstStyle/>
          <a:p>
            <a:pPr algn="ctr"/>
            <a:r>
              <a:rPr lang="en-US" sz="1600" b="1" dirty="0">
                <a:solidFill>
                  <a:schemeClr val="bg2"/>
                </a:solidFill>
                <a:latin typeface="+mn-lt"/>
                <a:ea typeface="+mn-ea"/>
              </a:rPr>
              <a:t>5GHz</a:t>
            </a:r>
          </a:p>
          <a:p>
            <a:pPr algn="ctr"/>
            <a:r>
              <a:rPr lang="en-US" sz="1600" b="1" dirty="0">
                <a:solidFill>
                  <a:schemeClr val="bg2"/>
                </a:solidFill>
                <a:latin typeface="+mn-lt"/>
                <a:ea typeface="+mn-ea"/>
              </a:rPr>
              <a:t>Serving </a:t>
            </a:r>
          </a:p>
        </p:txBody>
      </p:sp>
      <p:sp>
        <p:nvSpPr>
          <p:cNvPr id="47" name="Text Placeholder 1"/>
          <p:cNvSpPr txBox="1">
            <a:spLocks/>
          </p:cNvSpPr>
          <p:nvPr/>
        </p:nvSpPr>
        <p:spPr>
          <a:xfrm>
            <a:off x="4463936" y="1430811"/>
            <a:ext cx="4356214" cy="523220"/>
          </a:xfrm>
          <a:prstGeom prst="rect">
            <a:avLst/>
          </a:prstGeom>
        </p:spPr>
        <p:txBody>
          <a:bodyPr wrap="square" anchor="ctr">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defTabSz="914378" fontAlgn="auto">
              <a:lnSpc>
                <a:spcPct val="100000"/>
              </a:lnSpc>
              <a:spcBef>
                <a:spcPts val="0"/>
              </a:spcBef>
              <a:spcAft>
                <a:spcPts val="0"/>
              </a:spcAft>
              <a:buClrTx/>
              <a:buSzTx/>
            </a:pPr>
            <a:r>
              <a:rPr lang="ja-JP" altLang="en-US" sz="1400" smtClean="0">
                <a:ea typeface="+mn-ea"/>
              </a:rPr>
              <a:t>デフォルトの動作</a:t>
            </a:r>
          </a:p>
          <a:p>
            <a:pPr defTabSz="914378" fontAlgn="auto">
              <a:lnSpc>
                <a:spcPct val="100000"/>
              </a:lnSpc>
              <a:spcBef>
                <a:spcPts val="0"/>
              </a:spcBef>
              <a:spcAft>
                <a:spcPts val="0"/>
              </a:spcAft>
              <a:buClrTx/>
              <a:buSzTx/>
            </a:pPr>
            <a:r>
              <a:rPr lang="en-US" altLang="ja-JP" sz="1400" smtClean="0">
                <a:ea typeface="+mn-ea"/>
              </a:rPr>
              <a:t>2.4GHz </a:t>
            </a:r>
            <a:r>
              <a:rPr lang="ja-JP" altLang="en-US" sz="1400" smtClean="0">
                <a:ea typeface="+mn-ea"/>
              </a:rPr>
              <a:t>と </a:t>
            </a:r>
            <a:r>
              <a:rPr lang="en-US" altLang="ja-JP" sz="1400" smtClean="0">
                <a:ea typeface="+mn-ea"/>
              </a:rPr>
              <a:t>5GHz</a:t>
            </a:r>
            <a:r>
              <a:rPr lang="ja-JP" altLang="en-US" sz="1400" smtClean="0">
                <a:ea typeface="+mn-ea"/>
              </a:rPr>
              <a:t> の電波をクライアントへ提供</a:t>
            </a:r>
            <a:endParaRPr lang="ja-JP" altLang="en-US" sz="1400">
              <a:ea typeface="+mn-ea"/>
            </a:endParaRPr>
          </a:p>
        </p:txBody>
      </p:sp>
      <p:sp>
        <p:nvSpPr>
          <p:cNvPr id="48" name="Text Placeholder 1"/>
          <p:cNvSpPr txBox="1">
            <a:spLocks/>
          </p:cNvSpPr>
          <p:nvPr/>
        </p:nvSpPr>
        <p:spPr>
          <a:xfrm>
            <a:off x="4463936" y="2326257"/>
            <a:ext cx="4356214" cy="738644"/>
          </a:xfrm>
          <a:prstGeom prst="rect">
            <a:avLst/>
          </a:prstGeom>
        </p:spPr>
        <p:txBody>
          <a:bodyPr wrap="square" lIns="91420" tIns="45710" rIns="91420" bIns="45710" anchor="ctr">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80975" indent="-180975" defTabSz="914362" fontAlgn="auto">
              <a:lnSpc>
                <a:spcPct val="100000"/>
              </a:lnSpc>
              <a:spcBef>
                <a:spcPts val="0"/>
              </a:spcBef>
              <a:spcAft>
                <a:spcPts val="0"/>
              </a:spcAft>
              <a:buClrTx/>
              <a:buSzTx/>
            </a:pPr>
            <a:r>
              <a:rPr lang="ja-JP" altLang="en-US" sz="1400"/>
              <a:t>ネットワークキャパシティとパフォーマンスの向上</a:t>
            </a:r>
            <a:endParaRPr lang="en-US" altLang="ja-JP" sz="1400"/>
          </a:p>
          <a:p>
            <a:pPr marL="180975" indent="-180975" defTabSz="914362" fontAlgn="auto">
              <a:lnSpc>
                <a:spcPct val="100000"/>
              </a:lnSpc>
              <a:spcBef>
                <a:spcPts val="0"/>
              </a:spcBef>
              <a:spcAft>
                <a:spcPts val="0"/>
              </a:spcAft>
              <a:buClrTx/>
              <a:buSzTx/>
            </a:pPr>
            <a:r>
              <a:rPr lang="ja-JP" altLang="en-US" sz="1400"/>
              <a:t>最大</a:t>
            </a:r>
            <a:r>
              <a:rPr lang="en-US" altLang="ja-JP" sz="1400"/>
              <a:t>5.2Gbps</a:t>
            </a:r>
            <a:r>
              <a:rPr lang="ja-JP" altLang="en-US" sz="1400"/>
              <a:t>のデータレートを越える最大値</a:t>
            </a:r>
            <a:endParaRPr lang="en-US" altLang="ja-JP" sz="1400"/>
          </a:p>
          <a:p>
            <a:pPr marL="180975" indent="-180975" defTabSz="914362" fontAlgn="auto">
              <a:lnSpc>
                <a:spcPct val="100000"/>
              </a:lnSpc>
              <a:spcBef>
                <a:spcPts val="0"/>
              </a:spcBef>
              <a:spcAft>
                <a:spcPts val="0"/>
              </a:spcAft>
              <a:buClrTx/>
              <a:buSzTx/>
            </a:pPr>
            <a:r>
              <a:rPr lang="ja-JP" altLang="en-US" sz="1400"/>
              <a:t>クライアントの高密集下でのパフォーマンスの向上</a:t>
            </a:r>
            <a:endParaRPr lang="en-US" altLang="ja-JP" sz="1400"/>
          </a:p>
        </p:txBody>
      </p:sp>
      <p:sp>
        <p:nvSpPr>
          <p:cNvPr id="49" name="Text Placeholder 1"/>
          <p:cNvSpPr txBox="1">
            <a:spLocks/>
          </p:cNvSpPr>
          <p:nvPr/>
        </p:nvSpPr>
        <p:spPr>
          <a:xfrm>
            <a:off x="4467294" y="3204186"/>
            <a:ext cx="4356214" cy="738644"/>
          </a:xfrm>
          <a:prstGeom prst="rect">
            <a:avLst/>
          </a:prstGeom>
        </p:spPr>
        <p:txBody>
          <a:bodyPr wrap="square" lIns="91420" tIns="45710" rIns="91420" bIns="45710" anchor="ctr">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80975" indent="-180975" defTabSz="914362" fontAlgn="auto">
              <a:lnSpc>
                <a:spcPct val="100000"/>
              </a:lnSpc>
              <a:spcBef>
                <a:spcPts val="0"/>
              </a:spcBef>
              <a:spcAft>
                <a:spcPts val="0"/>
              </a:spcAft>
              <a:buClrTx/>
              <a:buSzTx/>
            </a:pPr>
            <a:r>
              <a:rPr lang="ja-JP" altLang="en-US" sz="1400"/>
              <a:t>非</a:t>
            </a:r>
            <a:r>
              <a:rPr lang="en-US" altLang="ja-JP" sz="1400"/>
              <a:t>Wi-Fi</a:t>
            </a:r>
            <a:r>
              <a:rPr lang="ja-JP" altLang="en-US" sz="1400"/>
              <a:t>干渉源、</a:t>
            </a:r>
            <a:r>
              <a:rPr lang="en-US" altLang="ja-JP" sz="1400"/>
              <a:t>wIPS</a:t>
            </a:r>
            <a:r>
              <a:rPr lang="ja-JP" altLang="en-US" sz="1400"/>
              <a:t>アタック、不正アクセス</a:t>
            </a:r>
            <a:r>
              <a:rPr lang="en-US" altLang="ja-JP" sz="1400"/>
              <a:t>/AP</a:t>
            </a:r>
            <a:r>
              <a:rPr lang="ja-JP" altLang="en-US" sz="1400"/>
              <a:t>からネットワーク</a:t>
            </a:r>
            <a:r>
              <a:rPr lang="ja-JP" altLang="en-US" sz="1400" smtClean="0"/>
              <a:t>を防御</a:t>
            </a:r>
            <a:endParaRPr lang="en-US" altLang="ja-JP" sz="1400"/>
          </a:p>
          <a:p>
            <a:pPr marL="180975" indent="-180975" defTabSz="914362" fontAlgn="auto">
              <a:lnSpc>
                <a:spcPct val="100000"/>
              </a:lnSpc>
              <a:spcBef>
                <a:spcPts val="0"/>
              </a:spcBef>
              <a:spcAft>
                <a:spcPts val="0"/>
              </a:spcAft>
              <a:buClrTx/>
              <a:buSzTx/>
            </a:pPr>
            <a:r>
              <a:rPr lang="en-US" altLang="ja-JP" sz="1400" smtClean="0"/>
              <a:t>2.4GHz </a:t>
            </a:r>
            <a:r>
              <a:rPr lang="ja-JP" altLang="en-US" sz="1400"/>
              <a:t>と </a:t>
            </a:r>
            <a:r>
              <a:rPr lang="en-US" altLang="ja-JP" sz="1400"/>
              <a:t>5GHz</a:t>
            </a:r>
            <a:r>
              <a:rPr lang="ja-JP" altLang="en-US" sz="1400"/>
              <a:t>の両方をスキャン</a:t>
            </a:r>
            <a:endParaRPr lang="en-US" altLang="ja-JP" sz="1400" dirty="0"/>
          </a:p>
        </p:txBody>
      </p:sp>
      <p:sp>
        <p:nvSpPr>
          <p:cNvPr id="62" name="正方形/長方形 61"/>
          <p:cNvSpPr/>
          <p:nvPr/>
        </p:nvSpPr>
        <p:spPr>
          <a:xfrm>
            <a:off x="1671946" y="1482853"/>
            <a:ext cx="646331" cy="646331"/>
          </a:xfrm>
          <a:prstGeom prst="rect">
            <a:avLst/>
          </a:prstGeom>
        </p:spPr>
        <p:txBody>
          <a:bodyPr wrap="none">
            <a:spAutoFit/>
          </a:bodyPr>
          <a:lstStyle/>
          <a:p>
            <a:pPr algn="ctr"/>
            <a:r>
              <a:rPr lang="en-US" altLang="ja-JP" smtClean="0"/>
              <a:t>FRA</a:t>
            </a:r>
          </a:p>
          <a:p>
            <a:pPr algn="ctr"/>
            <a:r>
              <a:rPr lang="ja-JP" altLang="en-US" smtClean="0"/>
              <a:t>対応</a:t>
            </a:r>
            <a:endParaRPr lang="ja-JP" altLang="en-US"/>
          </a:p>
        </p:txBody>
      </p:sp>
      <p:grpSp>
        <p:nvGrpSpPr>
          <p:cNvPr id="4" name="グループ化 3"/>
          <p:cNvGrpSpPr>
            <a:grpSpLocks noChangeAspect="1"/>
          </p:cNvGrpSpPr>
          <p:nvPr/>
        </p:nvGrpSpPr>
        <p:grpSpPr>
          <a:xfrm>
            <a:off x="444525" y="2119122"/>
            <a:ext cx="1813128" cy="1335959"/>
            <a:chOff x="1172986" y="3996092"/>
            <a:chExt cx="814402" cy="600072"/>
          </a:xfrm>
        </p:grpSpPr>
        <p:grpSp>
          <p:nvGrpSpPr>
            <p:cNvPr id="2" name="グループ化 1"/>
            <p:cNvGrpSpPr/>
            <p:nvPr/>
          </p:nvGrpSpPr>
          <p:grpSpPr>
            <a:xfrm>
              <a:off x="1172986" y="3996092"/>
              <a:ext cx="814402" cy="248109"/>
              <a:chOff x="1172986" y="3996092"/>
              <a:chExt cx="814402" cy="248109"/>
            </a:xfrm>
          </p:grpSpPr>
          <p:grpSp>
            <p:nvGrpSpPr>
              <p:cNvPr id="36" name="Group 124"/>
              <p:cNvGrpSpPr>
                <a:grpSpLocks noChangeAspect="1"/>
              </p:cNvGrpSpPr>
              <p:nvPr/>
            </p:nvGrpSpPr>
            <p:grpSpPr>
              <a:xfrm>
                <a:off x="1172986" y="3996092"/>
                <a:ext cx="310464" cy="248109"/>
                <a:chOff x="6122447" y="4263293"/>
                <a:chExt cx="593078" cy="473962"/>
              </a:xfrm>
              <a:solidFill>
                <a:schemeClr val="tx1"/>
              </a:solidFill>
            </p:grpSpPr>
            <p:sp>
              <p:nvSpPr>
                <p:cNvPr id="51"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124"/>
              <p:cNvGrpSpPr>
                <a:grpSpLocks noChangeAspect="1"/>
              </p:cNvGrpSpPr>
              <p:nvPr/>
            </p:nvGrpSpPr>
            <p:grpSpPr>
              <a:xfrm>
                <a:off x="1676924" y="3996092"/>
                <a:ext cx="310464" cy="248109"/>
                <a:chOff x="6122447" y="4263293"/>
                <a:chExt cx="593078" cy="473962"/>
              </a:xfrm>
              <a:solidFill>
                <a:schemeClr val="tx1"/>
              </a:solidFill>
            </p:grpSpPr>
            <p:sp>
              <p:nvSpPr>
                <p:cNvPr id="38" name="Oval 55"/>
                <p:cNvSpPr>
                  <a:spLocks noChangeArrowheads="1"/>
                </p:cNvSpPr>
                <p:nvPr/>
              </p:nvSpPr>
              <p:spPr bwMode="auto">
                <a:xfrm>
                  <a:off x="6346083" y="4591448"/>
                  <a:ext cx="145807" cy="145807"/>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4" name="フリーフォーム 53"/>
            <p:cNvSpPr>
              <a:spLocks noChangeAspect="1"/>
            </p:cNvSpPr>
            <p:nvPr/>
          </p:nvSpPr>
          <p:spPr>
            <a:xfrm>
              <a:off x="1380352" y="4196494"/>
              <a:ext cx="399670" cy="39967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cxnSp>
        <p:nvCxnSpPr>
          <p:cNvPr id="70" name="直線コネクタ 69"/>
          <p:cNvCxnSpPr>
            <a:stCxn id="22" idx="2"/>
          </p:cNvCxnSpPr>
          <p:nvPr/>
        </p:nvCxnSpPr>
        <p:spPr>
          <a:xfrm flipV="1">
            <a:off x="1958764" y="1610670"/>
            <a:ext cx="742182" cy="975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stCxn id="22" idx="2"/>
          </p:cNvCxnSpPr>
          <p:nvPr/>
        </p:nvCxnSpPr>
        <p:spPr>
          <a:xfrm>
            <a:off x="1958764" y="2585938"/>
            <a:ext cx="742182" cy="9935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stCxn id="22" idx="2"/>
          </p:cNvCxnSpPr>
          <p:nvPr/>
        </p:nvCxnSpPr>
        <p:spPr>
          <a:xfrm>
            <a:off x="1958764" y="2585938"/>
            <a:ext cx="742182" cy="94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2701107" y="2680305"/>
            <a:ext cx="4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円/楕円 58"/>
          <p:cNvSpPr>
            <a:spLocks noChangeAspect="1"/>
          </p:cNvSpPr>
          <p:nvPr/>
        </p:nvSpPr>
        <p:spPr>
          <a:xfrm>
            <a:off x="2971594" y="1378212"/>
            <a:ext cx="476128" cy="476128"/>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1</a:t>
            </a:r>
            <a:endParaRPr kumimoji="1" lang="ja-JP" altLang="en-US" dirty="0" smtClean="0"/>
          </a:p>
        </p:txBody>
      </p:sp>
      <p:sp>
        <p:nvSpPr>
          <p:cNvPr id="60" name="円/楕円 59"/>
          <p:cNvSpPr>
            <a:spLocks noChangeAspect="1"/>
          </p:cNvSpPr>
          <p:nvPr/>
        </p:nvSpPr>
        <p:spPr>
          <a:xfrm>
            <a:off x="2971594" y="2457515"/>
            <a:ext cx="476128" cy="47612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2</a:t>
            </a:r>
            <a:endParaRPr kumimoji="1" lang="ja-JP" altLang="en-US" dirty="0" smtClean="0"/>
          </a:p>
        </p:txBody>
      </p:sp>
      <p:sp>
        <p:nvSpPr>
          <p:cNvPr id="61" name="円/楕円 60"/>
          <p:cNvSpPr>
            <a:spLocks noChangeAspect="1"/>
          </p:cNvSpPr>
          <p:nvPr/>
        </p:nvSpPr>
        <p:spPr>
          <a:xfrm>
            <a:off x="2971594" y="3335444"/>
            <a:ext cx="476128" cy="47612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3</a:t>
            </a:r>
            <a:endParaRPr kumimoji="1" lang="ja-JP" altLang="en-US" dirty="0" smtClean="0"/>
          </a:p>
        </p:txBody>
      </p:sp>
      <p:sp>
        <p:nvSpPr>
          <p:cNvPr id="22" name="Oval 46"/>
          <p:cNvSpPr/>
          <p:nvPr/>
        </p:nvSpPr>
        <p:spPr>
          <a:xfrm flipH="1">
            <a:off x="1857964" y="2535646"/>
            <a:ext cx="100800" cy="100584"/>
          </a:xfrm>
          <a:prstGeom prst="ellipse">
            <a:avLst/>
          </a:prstGeom>
          <a:solidFill>
            <a:srgbClr val="FFFFFF"/>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latin typeface="+mj-lt"/>
            </a:endParaRPr>
          </a:p>
        </p:txBody>
      </p:sp>
      <p:sp>
        <p:nvSpPr>
          <p:cNvPr id="58" name="TextBox 36"/>
          <p:cNvSpPr txBox="1"/>
          <p:nvPr/>
        </p:nvSpPr>
        <p:spPr>
          <a:xfrm>
            <a:off x="4463936" y="1391277"/>
            <a:ext cx="4356214" cy="582924"/>
          </a:xfrm>
          <a:prstGeom prst="rect">
            <a:avLst/>
          </a:prstGeom>
          <a:solidFill>
            <a:schemeClr val="bg1"/>
          </a:solidFill>
          <a:ln>
            <a:solidFill>
              <a:schemeClr val="tx1"/>
            </a:solidFill>
          </a:ln>
        </p:spPr>
        <p:txBody>
          <a:bodyPr wrap="square" rtlCol="0" anchor="ctr">
            <a:noAutofit/>
          </a:bodyPr>
          <a:lstStyle/>
          <a:p>
            <a:r>
              <a:rPr lang="ja-JP" altLang="en-US"/>
              <a:t>カバレッジの</a:t>
            </a:r>
            <a:r>
              <a:rPr lang="ja-JP" altLang="en-US" smtClean="0"/>
              <a:t>重複が過度の場合</a:t>
            </a:r>
            <a:r>
              <a:rPr lang="ja-JP" altLang="en-US"/>
              <a:t>、</a:t>
            </a:r>
            <a:endParaRPr lang="en-US" altLang="ja-JP" smtClean="0"/>
          </a:p>
          <a:p>
            <a:pPr algn="r"/>
            <a:r>
              <a:rPr lang="ja-JP" altLang="en-US" smtClean="0"/>
              <a:t>重複のマーキング</a:t>
            </a:r>
            <a:endParaRPr lang="en-US" dirty="0"/>
          </a:p>
        </p:txBody>
      </p:sp>
      <p:sp>
        <p:nvSpPr>
          <p:cNvPr id="63" name="TextBox 38"/>
          <p:cNvSpPr txBox="1"/>
          <p:nvPr/>
        </p:nvSpPr>
        <p:spPr>
          <a:xfrm>
            <a:off x="4463935" y="2421079"/>
            <a:ext cx="4356215" cy="582924"/>
          </a:xfrm>
          <a:prstGeom prst="rect">
            <a:avLst/>
          </a:prstGeom>
          <a:solidFill>
            <a:schemeClr val="bg1"/>
          </a:solidFill>
          <a:ln>
            <a:solidFill>
              <a:schemeClr val="tx1"/>
            </a:solidFill>
          </a:ln>
        </p:spPr>
        <p:txBody>
          <a:bodyPr wrap="square" rtlCol="0" anchor="ctr">
            <a:noAutofit/>
          </a:bodyPr>
          <a:lstStyle/>
          <a:p>
            <a:r>
              <a:rPr lang="en-US" smtClean="0"/>
              <a:t>DCA </a:t>
            </a:r>
            <a:r>
              <a:rPr lang="ja-JP" altLang="en-US" smtClean="0"/>
              <a:t>が適合かを評価し、不向きであれば</a:t>
            </a:r>
            <a:endParaRPr lang="en-US" altLang="ja-JP" smtClean="0"/>
          </a:p>
          <a:p>
            <a:pPr algn="r"/>
            <a:r>
              <a:rPr lang="ja-JP" altLang="en-US" smtClean="0"/>
              <a:t>モニター</a:t>
            </a:r>
            <a:r>
              <a:rPr lang="en-US" altLang="ja-JP" smtClean="0"/>
              <a:t>Role</a:t>
            </a:r>
            <a:r>
              <a:rPr lang="ja-JP" altLang="en-US"/>
              <a:t>に</a:t>
            </a:r>
            <a:endParaRPr lang="en-US" dirty="0"/>
          </a:p>
        </p:txBody>
      </p:sp>
      <p:sp>
        <p:nvSpPr>
          <p:cNvPr id="64" name="TextBox 39"/>
          <p:cNvSpPr txBox="1"/>
          <p:nvPr/>
        </p:nvSpPr>
        <p:spPr>
          <a:xfrm>
            <a:off x="4463936" y="3282046"/>
            <a:ext cx="4356214" cy="582924"/>
          </a:xfrm>
          <a:prstGeom prst="rect">
            <a:avLst/>
          </a:prstGeom>
          <a:solidFill>
            <a:schemeClr val="bg1"/>
          </a:solidFill>
          <a:ln>
            <a:solidFill>
              <a:schemeClr val="tx1"/>
            </a:solidFill>
          </a:ln>
        </p:spPr>
        <p:txBody>
          <a:bodyPr wrap="square" rtlCol="0" anchor="ctr">
            <a:noAutofit/>
          </a:bodyPr>
          <a:lstStyle/>
          <a:p>
            <a:r>
              <a:rPr lang="en-US" altLang="ja-JP" smtClean="0"/>
              <a:t>2.4</a:t>
            </a:r>
            <a:r>
              <a:rPr lang="ja-JP" altLang="en-US" smtClean="0"/>
              <a:t> </a:t>
            </a:r>
            <a:r>
              <a:rPr lang="en-US" altLang="ja-JP" smtClean="0"/>
              <a:t>GHz/5</a:t>
            </a:r>
            <a:r>
              <a:rPr lang="ja-JP" altLang="en-US" smtClean="0"/>
              <a:t> </a:t>
            </a:r>
            <a:r>
              <a:rPr lang="en-US" altLang="ja-JP" smtClean="0"/>
              <a:t>GHz</a:t>
            </a:r>
            <a:r>
              <a:rPr lang="ja-JP" altLang="en-US" smtClean="0"/>
              <a:t>のワイヤレス状況を監視</a:t>
            </a:r>
            <a:endParaRPr lang="en-US" dirty="0"/>
          </a:p>
        </p:txBody>
      </p:sp>
    </p:spTree>
    <p:extLst>
      <p:ext uri="{BB962C8B-B14F-4D97-AF65-F5344CB8AC3E}">
        <p14:creationId xmlns:p14="http://schemas.microsoft.com/office/powerpoint/2010/main" val="5947397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animBg="1"/>
      <p:bldP spid="6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431800" y="1347788"/>
            <a:ext cx="3674374" cy="3083094"/>
          </a:xfrm>
        </p:spPr>
        <p:txBody>
          <a:bodyPr/>
          <a:lstStyle/>
          <a:p>
            <a:pPr marL="57140" indent="0">
              <a:buNone/>
            </a:pPr>
            <a:r>
              <a:rPr kumimoji="1" lang="en-US" altLang="ja-JP" b="1" smtClean="0">
                <a:solidFill>
                  <a:schemeClr val="accent1"/>
                </a:solidFill>
              </a:rPr>
              <a:t>FRA</a:t>
            </a:r>
            <a:r>
              <a:rPr lang="ja-JP" altLang="en-US" b="1">
                <a:solidFill>
                  <a:schemeClr val="accent1"/>
                </a:solidFill>
              </a:rPr>
              <a:t>初期設定</a:t>
            </a:r>
            <a:endParaRPr kumimoji="1" lang="en-US" altLang="ja-JP" b="1" smtClean="0">
              <a:solidFill>
                <a:schemeClr val="accent1"/>
              </a:solidFill>
            </a:endParaRPr>
          </a:p>
          <a:p>
            <a:r>
              <a:rPr kumimoji="1" lang="en-US" altLang="ja-JP" smtClean="0"/>
              <a:t>WLC</a:t>
            </a:r>
          </a:p>
          <a:p>
            <a:pPr marL="241250" lvl="1" indent="0">
              <a:buNone/>
            </a:pPr>
            <a:r>
              <a:rPr lang="en-US" altLang="ja-JP" smtClean="0"/>
              <a:t>FRA</a:t>
            </a:r>
            <a:r>
              <a:rPr lang="ja-JP" altLang="en-US" smtClean="0"/>
              <a:t> </a:t>
            </a:r>
            <a:r>
              <a:rPr lang="en-US" altLang="ja-JP" smtClean="0"/>
              <a:t>:</a:t>
            </a:r>
            <a:r>
              <a:rPr lang="ja-JP" altLang="en-US" smtClean="0"/>
              <a:t> </a:t>
            </a:r>
            <a:r>
              <a:rPr lang="en-US" altLang="ja-JP" smtClean="0"/>
              <a:t>disable</a:t>
            </a:r>
            <a:r>
              <a:rPr lang="ja-JP" altLang="en-US" smtClean="0"/>
              <a:t> </a:t>
            </a:r>
            <a:r>
              <a:rPr lang="en-US" altLang="ja-JP" smtClean="0"/>
              <a:t>(</a:t>
            </a:r>
            <a:r>
              <a:rPr lang="ja-JP" altLang="en-US" smtClean="0"/>
              <a:t>無効</a:t>
            </a:r>
            <a:r>
              <a:rPr lang="en-US" altLang="ja-JP" smtClean="0"/>
              <a:t>)</a:t>
            </a:r>
            <a:endParaRPr kumimoji="1" lang="en-US" altLang="ja-JP" smtClean="0"/>
          </a:p>
          <a:p>
            <a:r>
              <a:rPr kumimoji="1" lang="en-US" altLang="ja-JP" smtClean="0"/>
              <a:t>AP3800/2800</a:t>
            </a:r>
            <a:r>
              <a:rPr kumimoji="1" lang="ja-JP" altLang="en-US" smtClean="0"/>
              <a:t> </a:t>
            </a:r>
            <a:r>
              <a:rPr kumimoji="1" lang="en-US" altLang="ja-JP" smtClean="0"/>
              <a:t>-</a:t>
            </a:r>
            <a:r>
              <a:rPr kumimoji="1" lang="ja-JP" altLang="en-US" smtClean="0"/>
              <a:t> </a:t>
            </a:r>
            <a:r>
              <a:rPr lang="en-US" altLang="ja-JP" smtClean="0"/>
              <a:t>Slot0</a:t>
            </a:r>
            <a:endParaRPr kumimoji="1" lang="en-US" altLang="ja-JP" smtClean="0"/>
          </a:p>
          <a:p>
            <a:pPr marL="241250" lvl="1" indent="0">
              <a:buNone/>
            </a:pPr>
            <a:r>
              <a:rPr kumimoji="1" lang="en-US" altLang="ja-JP" smtClean="0"/>
              <a:t>FRA</a:t>
            </a:r>
            <a:r>
              <a:rPr lang="ja-JP" altLang="en-US" smtClean="0"/>
              <a:t> </a:t>
            </a:r>
            <a:r>
              <a:rPr lang="en-US" altLang="ja-JP" smtClean="0"/>
              <a:t>: Auto</a:t>
            </a:r>
          </a:p>
          <a:p>
            <a:pPr marL="896938" lvl="1" indent="-657225">
              <a:buNone/>
            </a:pPr>
            <a:r>
              <a:rPr lang="en-US" altLang="ja-JP" smtClean="0"/>
              <a:t>Role</a:t>
            </a:r>
            <a:r>
              <a:rPr lang="ja-JP" altLang="en-US" smtClean="0"/>
              <a:t> </a:t>
            </a:r>
            <a:r>
              <a:rPr lang="en-US" altLang="ja-JP" smtClean="0"/>
              <a:t>:</a:t>
            </a:r>
            <a:r>
              <a:rPr lang="ja-JP" altLang="en-US" smtClean="0"/>
              <a:t> </a:t>
            </a:r>
            <a:r>
              <a:rPr lang="en-US" altLang="ja-JP" smtClean="0"/>
              <a:t>Client</a:t>
            </a:r>
            <a:r>
              <a:rPr lang="ja-JP" altLang="en-US" smtClean="0"/>
              <a:t> </a:t>
            </a:r>
            <a:r>
              <a:rPr lang="en-US" altLang="ja-JP" smtClean="0"/>
              <a:t>Service</a:t>
            </a:r>
            <a:r>
              <a:rPr lang="ja-JP" altLang="en-US" smtClean="0"/>
              <a:t> </a:t>
            </a:r>
            <a:r>
              <a:rPr lang="en-US" altLang="ja-JP" smtClean="0"/>
              <a:t>(2.4GHz)</a:t>
            </a:r>
          </a:p>
          <a:p>
            <a:endParaRPr lang="en-US" altLang="ja-JP"/>
          </a:p>
        </p:txBody>
      </p:sp>
      <p:sp>
        <p:nvSpPr>
          <p:cNvPr id="4" name="テキスト プレースホルダー 3"/>
          <p:cNvSpPr>
            <a:spLocks noGrp="1"/>
          </p:cNvSpPr>
          <p:nvPr>
            <p:ph type="body" sz="quarter" idx="11"/>
          </p:nvPr>
        </p:nvSpPr>
        <p:spPr>
          <a:xfrm>
            <a:off x="3821502" y="1347788"/>
            <a:ext cx="4961752" cy="3083094"/>
          </a:xfrm>
        </p:spPr>
        <p:txBody>
          <a:bodyPr/>
          <a:lstStyle/>
          <a:p>
            <a:pPr marL="57140" indent="0">
              <a:buNone/>
            </a:pPr>
            <a:r>
              <a:rPr lang="en-US" altLang="ja-JP" b="1">
                <a:solidFill>
                  <a:schemeClr val="accent1"/>
                </a:solidFill>
              </a:rPr>
              <a:t>Dual</a:t>
            </a:r>
            <a:r>
              <a:rPr lang="ja-JP" altLang="en-US" b="1">
                <a:solidFill>
                  <a:schemeClr val="accent1"/>
                </a:solidFill>
              </a:rPr>
              <a:t> </a:t>
            </a:r>
            <a:r>
              <a:rPr lang="en-US" altLang="ja-JP" b="1">
                <a:solidFill>
                  <a:schemeClr val="accent1"/>
                </a:solidFill>
              </a:rPr>
              <a:t>5GHz</a:t>
            </a:r>
            <a:r>
              <a:rPr lang="ja-JP" altLang="en-US" b="1">
                <a:solidFill>
                  <a:schemeClr val="accent1"/>
                </a:solidFill>
              </a:rPr>
              <a:t> の</a:t>
            </a:r>
            <a:r>
              <a:rPr lang="ja-JP" altLang="en-US" b="1" smtClean="0">
                <a:solidFill>
                  <a:schemeClr val="accent1"/>
                </a:solidFill>
              </a:rPr>
              <a:t>設定の注意点</a:t>
            </a:r>
            <a:endParaRPr lang="en-US" altLang="ja-JP" b="1">
              <a:solidFill>
                <a:schemeClr val="accent1"/>
              </a:solidFill>
            </a:endParaRPr>
          </a:p>
          <a:p>
            <a:r>
              <a:rPr lang="en-US" altLang="ja-JP" smtClean="0"/>
              <a:t>2800i/3800i</a:t>
            </a:r>
          </a:p>
          <a:p>
            <a:pPr lvl="1"/>
            <a:r>
              <a:rPr lang="ja-JP" altLang="en-US" smtClean="0"/>
              <a:t>マイクロ</a:t>
            </a:r>
            <a:r>
              <a:rPr lang="en-US" altLang="ja-JP" smtClean="0"/>
              <a:t>/</a:t>
            </a:r>
            <a:r>
              <a:rPr lang="ja-JP" altLang="en-US" smtClean="0"/>
              <a:t>マクロ</a:t>
            </a:r>
            <a:endParaRPr lang="en-US" altLang="ja-JP"/>
          </a:p>
          <a:p>
            <a:pPr lvl="1"/>
            <a:r>
              <a:rPr lang="en-US" altLang="ja-JP" smtClean="0"/>
              <a:t>XOR</a:t>
            </a:r>
            <a:r>
              <a:rPr lang="ja-JP" altLang="en-US"/>
              <a:t>ラジオの出力は弱めに</a:t>
            </a:r>
            <a:r>
              <a:rPr lang="ja-JP" altLang="en-US" smtClean="0"/>
              <a:t>設定 </a:t>
            </a:r>
            <a:r>
              <a:rPr lang="en-US" altLang="ja-JP" smtClean="0"/>
              <a:t>(</a:t>
            </a:r>
            <a:r>
              <a:rPr lang="ja-JP" altLang="en-US" smtClean="0"/>
              <a:t>変更不可</a:t>
            </a:r>
            <a:r>
              <a:rPr lang="en-US" altLang="ja-JP" smtClean="0"/>
              <a:t>)</a:t>
            </a:r>
            <a:endParaRPr lang="en-US" altLang="ja-JP"/>
          </a:p>
          <a:p>
            <a:pPr lvl="1"/>
            <a:r>
              <a:rPr lang="en-US" altLang="ja-JP"/>
              <a:t>100</a:t>
            </a:r>
            <a:r>
              <a:rPr lang="ja-JP" altLang="en-US"/>
              <a:t> </a:t>
            </a:r>
            <a:r>
              <a:rPr lang="en-US" altLang="ja-JP"/>
              <a:t>MHz</a:t>
            </a:r>
            <a:r>
              <a:rPr lang="ja-JP" altLang="en-US"/>
              <a:t> 以上離してチャネルを選択</a:t>
            </a:r>
            <a:endParaRPr lang="en-US" altLang="ja-JP"/>
          </a:p>
          <a:p>
            <a:r>
              <a:rPr lang="en-US" altLang="ja-JP"/>
              <a:t>2800e/3800e</a:t>
            </a:r>
          </a:p>
          <a:p>
            <a:pPr lvl="1"/>
            <a:r>
              <a:rPr lang="ja-JP" altLang="en-US" smtClean="0"/>
              <a:t>マクロ</a:t>
            </a:r>
            <a:r>
              <a:rPr lang="en-US" altLang="ja-JP" smtClean="0"/>
              <a:t>/</a:t>
            </a:r>
            <a:r>
              <a:rPr lang="ja-JP" altLang="en-US" smtClean="0"/>
              <a:t>マクロ </a:t>
            </a:r>
            <a:r>
              <a:rPr lang="en-US" altLang="ja-JP" smtClean="0"/>
              <a:t>(</a:t>
            </a:r>
            <a:r>
              <a:rPr lang="ja-JP" altLang="en-US" smtClean="0"/>
              <a:t>スマートアンテナ必須</a:t>
            </a:r>
            <a:r>
              <a:rPr lang="en-US" altLang="ja-JP" smtClean="0"/>
              <a:t>)</a:t>
            </a:r>
          </a:p>
          <a:p>
            <a:pPr lvl="1"/>
            <a:r>
              <a:rPr lang="ja-JP" altLang="en-US" smtClean="0"/>
              <a:t>スマートアンテナ コネクタ</a:t>
            </a:r>
            <a:r>
              <a:rPr lang="ja-JP" altLang="en-US"/>
              <a:t>及びアンテナが接続されないと使用不可 </a:t>
            </a:r>
            <a:r>
              <a:rPr lang="en-US" altLang="ja-JP"/>
              <a:t>(</a:t>
            </a:r>
            <a:r>
              <a:rPr lang="ja-JP" altLang="en-US" smtClean="0"/>
              <a:t>モニター時も</a:t>
            </a:r>
            <a:r>
              <a:rPr lang="ja-JP" altLang="en-US"/>
              <a:t>同様</a:t>
            </a:r>
            <a:r>
              <a:rPr lang="en-US" altLang="ja-JP" smtClean="0"/>
              <a:t>)</a:t>
            </a:r>
            <a:endParaRPr lang="en-US" altLang="ja-JP"/>
          </a:p>
        </p:txBody>
      </p:sp>
      <p:sp>
        <p:nvSpPr>
          <p:cNvPr id="3" name="タイトル 2"/>
          <p:cNvSpPr>
            <a:spLocks noGrp="1"/>
          </p:cNvSpPr>
          <p:nvPr>
            <p:ph type="title"/>
          </p:nvPr>
        </p:nvSpPr>
        <p:spPr/>
        <p:txBody>
          <a:bodyPr/>
          <a:lstStyle/>
          <a:p>
            <a:r>
              <a:rPr kumimoji="1" lang="ja-JP" altLang="en-US" smtClean="0"/>
              <a:t>初期値及び注意点 </a:t>
            </a:r>
            <a:r>
              <a:rPr kumimoji="1" lang="en-US" altLang="ja-JP" smtClean="0"/>
              <a:t>(WLC</a:t>
            </a:r>
            <a:r>
              <a:rPr kumimoji="1" lang="ja-JP" altLang="en-US" smtClean="0"/>
              <a:t>、</a:t>
            </a:r>
            <a:r>
              <a:rPr kumimoji="1" lang="en-US" altLang="ja-JP" smtClean="0"/>
              <a:t>AP3800/2800)</a:t>
            </a:r>
            <a:endParaRPr kumimoji="1" lang="ja-JP" altLang="en-US"/>
          </a:p>
        </p:txBody>
      </p:sp>
    </p:spTree>
    <p:extLst>
      <p:ext uri="{BB962C8B-B14F-4D97-AF65-F5344CB8AC3E}">
        <p14:creationId xmlns:p14="http://schemas.microsoft.com/office/powerpoint/2010/main" val="927097143"/>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b="1" smtClean="0">
                <a:solidFill>
                  <a:schemeClr val="accent1"/>
                </a:solidFill>
              </a:rPr>
              <a:t>高密度環境で</a:t>
            </a:r>
            <a:r>
              <a:rPr lang="en-US" altLang="ja-JP" b="1">
                <a:solidFill>
                  <a:schemeClr val="accent1"/>
                </a:solidFill>
              </a:rPr>
              <a:t>2.4</a:t>
            </a:r>
            <a:r>
              <a:rPr lang="ja-JP" altLang="en-US" b="1">
                <a:solidFill>
                  <a:schemeClr val="accent1"/>
                </a:solidFill>
              </a:rPr>
              <a:t> </a:t>
            </a:r>
            <a:r>
              <a:rPr lang="en-US" altLang="ja-JP" b="1">
                <a:solidFill>
                  <a:schemeClr val="accent1"/>
                </a:solidFill>
              </a:rPr>
              <a:t>GHz</a:t>
            </a:r>
            <a:r>
              <a:rPr lang="ja-JP" altLang="en-US" b="1">
                <a:solidFill>
                  <a:schemeClr val="accent1"/>
                </a:solidFill>
              </a:rPr>
              <a:t>の過剰なカバレッジ</a:t>
            </a:r>
            <a:r>
              <a:rPr lang="ja-JP" altLang="en-US" b="1" smtClean="0">
                <a:solidFill>
                  <a:schemeClr val="accent1"/>
                </a:solidFill>
              </a:rPr>
              <a:t>問題を解決</a:t>
            </a:r>
            <a:endParaRPr lang="en-US" altLang="ja-JP" b="1" smtClean="0">
              <a:solidFill>
                <a:schemeClr val="accent1"/>
              </a:solidFill>
            </a:endParaRPr>
          </a:p>
          <a:p>
            <a:pPr lvl="1"/>
            <a:r>
              <a:rPr lang="en-US" altLang="ja-JP" smtClean="0"/>
              <a:t>5GHz</a:t>
            </a:r>
            <a:r>
              <a:rPr lang="ja-JP" altLang="en-US" smtClean="0"/>
              <a:t>でのクライアントサービスか、</a:t>
            </a:r>
            <a:r>
              <a:rPr lang="en-US" altLang="ja-JP" smtClean="0"/>
              <a:t>2.4GHz/5GHz</a:t>
            </a:r>
            <a:r>
              <a:rPr lang="ja-JP" altLang="en-US" smtClean="0"/>
              <a:t>の</a:t>
            </a:r>
            <a:r>
              <a:rPr lang="ja-JP" altLang="ja-JP" smtClean="0"/>
              <a:t>監視</a:t>
            </a:r>
            <a:endParaRPr lang="en-US" altLang="ja-JP" smtClean="0"/>
          </a:p>
          <a:p>
            <a:r>
              <a:rPr lang="en-US" altLang="ja-JP" b="1" smtClean="0">
                <a:solidFill>
                  <a:schemeClr val="accent1"/>
                </a:solidFill>
              </a:rPr>
              <a:t>1</a:t>
            </a:r>
            <a:r>
              <a:rPr lang="ja-JP" altLang="en-US" b="1" smtClean="0">
                <a:solidFill>
                  <a:schemeClr val="accent1"/>
                </a:solidFill>
              </a:rPr>
              <a:t>つの</a:t>
            </a:r>
            <a:r>
              <a:rPr lang="en-US" altLang="ja-JP" b="1" smtClean="0">
                <a:solidFill>
                  <a:schemeClr val="accent1"/>
                </a:solidFill>
              </a:rPr>
              <a:t>AP</a:t>
            </a:r>
            <a:r>
              <a:rPr lang="ja-JP" altLang="en-US" b="1" smtClean="0">
                <a:solidFill>
                  <a:schemeClr val="accent1"/>
                </a:solidFill>
              </a:rPr>
              <a:t>、</a:t>
            </a:r>
            <a:r>
              <a:rPr lang="en-US" altLang="ja-JP" b="1" smtClean="0">
                <a:solidFill>
                  <a:schemeClr val="accent1"/>
                </a:solidFill>
              </a:rPr>
              <a:t>1</a:t>
            </a:r>
            <a:r>
              <a:rPr lang="ja-JP" altLang="en-US" b="1" smtClean="0">
                <a:solidFill>
                  <a:schemeClr val="accent1"/>
                </a:solidFill>
              </a:rPr>
              <a:t>つの</a:t>
            </a:r>
            <a:r>
              <a:rPr lang="en-US" altLang="ja-JP" b="1" smtClean="0">
                <a:solidFill>
                  <a:schemeClr val="accent1"/>
                </a:solidFill>
              </a:rPr>
              <a:t>Ethernet</a:t>
            </a:r>
            <a:r>
              <a:rPr lang="ja-JP" altLang="en-US" b="1" smtClean="0">
                <a:solidFill>
                  <a:schemeClr val="accent1"/>
                </a:solidFill>
              </a:rPr>
              <a:t>で、</a:t>
            </a:r>
            <a:r>
              <a:rPr lang="ja-JP" altLang="ja-JP" b="1" smtClean="0">
                <a:solidFill>
                  <a:schemeClr val="accent1"/>
                </a:solidFill>
              </a:rPr>
              <a:t>2</a:t>
            </a:r>
            <a:r>
              <a:rPr lang="ja-JP" altLang="en-US" b="1" smtClean="0">
                <a:solidFill>
                  <a:schemeClr val="accent1"/>
                </a:solidFill>
              </a:rPr>
              <a:t>つの</a:t>
            </a:r>
            <a:r>
              <a:rPr lang="ja-JP" altLang="ja-JP" b="1" smtClean="0">
                <a:solidFill>
                  <a:schemeClr val="accent1"/>
                </a:solidFill>
              </a:rPr>
              <a:t>5GHz帯</a:t>
            </a:r>
            <a:r>
              <a:rPr lang="ja-JP" altLang="en-US" b="1" smtClean="0">
                <a:solidFill>
                  <a:schemeClr val="accent1"/>
                </a:solidFill>
              </a:rPr>
              <a:t>を提供</a:t>
            </a:r>
            <a:endParaRPr lang="en-US" altLang="ja-JP" b="1" smtClean="0">
              <a:solidFill>
                <a:schemeClr val="accent1"/>
              </a:solidFill>
            </a:endParaRPr>
          </a:p>
          <a:p>
            <a:pPr lvl="1"/>
            <a:r>
              <a:rPr lang="ja-JP" altLang="en-US" smtClean="0"/>
              <a:t>異なる </a:t>
            </a:r>
            <a:r>
              <a:rPr lang="en-US" altLang="ja-JP" smtClean="0"/>
              <a:t>5GHz</a:t>
            </a:r>
            <a:r>
              <a:rPr lang="ja-JP" altLang="en-US" smtClean="0"/>
              <a:t> セルの構築による帯域の倍増</a:t>
            </a:r>
            <a:endParaRPr lang="en-US" altLang="ja-JP" smtClean="0"/>
          </a:p>
          <a:p>
            <a:pPr lvl="1"/>
            <a:r>
              <a:rPr lang="en-US" altLang="ja-JP" smtClean="0"/>
              <a:t>I</a:t>
            </a:r>
            <a:r>
              <a:rPr lang="ja-JP" altLang="en-US" smtClean="0"/>
              <a:t>型番 </a:t>
            </a:r>
            <a:r>
              <a:rPr lang="en-US" altLang="ja-JP" smtClean="0"/>
              <a:t>:</a:t>
            </a:r>
            <a:r>
              <a:rPr lang="ja-JP" altLang="en-US" smtClean="0"/>
              <a:t> </a:t>
            </a:r>
            <a:r>
              <a:rPr lang="ja-JP" altLang="ja-JP" smtClean="0"/>
              <a:t>マクロ/マイクロセル</a:t>
            </a:r>
            <a:r>
              <a:rPr lang="ja-JP" altLang="en-US" smtClean="0"/>
              <a:t>による密集した環境での効率的な通信環境の提供</a:t>
            </a:r>
            <a:endParaRPr lang="en-US" altLang="ja-JP" smtClean="0"/>
          </a:p>
          <a:p>
            <a:pPr lvl="1"/>
            <a:r>
              <a:rPr lang="en-US" altLang="ja-JP"/>
              <a:t>E</a:t>
            </a:r>
            <a:r>
              <a:rPr lang="ja-JP" altLang="en-US" smtClean="0"/>
              <a:t>型番 </a:t>
            </a:r>
            <a:r>
              <a:rPr lang="en-US" altLang="ja-JP" smtClean="0"/>
              <a:t>:</a:t>
            </a:r>
            <a:r>
              <a:rPr lang="ja-JP" altLang="en-US" smtClean="0"/>
              <a:t> </a:t>
            </a:r>
            <a:r>
              <a:rPr lang="ja-JP" altLang="ja-JP" smtClean="0"/>
              <a:t>より</a:t>
            </a:r>
            <a:r>
              <a:rPr lang="ja-JP" altLang="en-US" smtClean="0"/>
              <a:t>大きな</a:t>
            </a:r>
            <a:r>
              <a:rPr lang="ja-JP" altLang="ja-JP" smtClean="0"/>
              <a:t>カバレッジセルの領域</a:t>
            </a:r>
            <a:r>
              <a:rPr lang="ja-JP" altLang="en-US" smtClean="0"/>
              <a:t>とより広い</a:t>
            </a:r>
            <a:r>
              <a:rPr lang="ja-JP" altLang="ja-JP" smtClean="0"/>
              <a:t>帯域幅</a:t>
            </a:r>
            <a:r>
              <a:rPr lang="ja-JP" altLang="en-US" smtClean="0"/>
              <a:t>の提供</a:t>
            </a:r>
            <a:endParaRPr lang="en-US" altLang="ja-JP"/>
          </a:p>
        </p:txBody>
      </p:sp>
      <p:sp>
        <p:nvSpPr>
          <p:cNvPr id="3" name="タイトル 2"/>
          <p:cNvSpPr>
            <a:spLocks noGrp="1"/>
          </p:cNvSpPr>
          <p:nvPr>
            <p:ph type="title"/>
          </p:nvPr>
        </p:nvSpPr>
        <p:spPr/>
        <p:txBody>
          <a:bodyPr/>
          <a:lstStyle/>
          <a:p>
            <a:r>
              <a:rPr lang="ja-JP" altLang="ja-JP" smtClean="0"/>
              <a:t>FRAの</a:t>
            </a:r>
            <a:r>
              <a:rPr lang="ja-JP" altLang="en-US" smtClean="0"/>
              <a:t>メリット</a:t>
            </a:r>
            <a:endParaRPr lang="ja-JP" altLang="en-US"/>
          </a:p>
        </p:txBody>
      </p:sp>
      <p:sp>
        <p:nvSpPr>
          <p:cNvPr id="2" name="正方形/長方形 1"/>
          <p:cNvSpPr/>
          <p:nvPr/>
        </p:nvSpPr>
        <p:spPr>
          <a:xfrm>
            <a:off x="871268" y="3670664"/>
            <a:ext cx="7472518" cy="845774"/>
          </a:xfrm>
          <a:prstGeom prst="rect">
            <a:avLst/>
          </a:prstGeom>
          <a:solidFill>
            <a:schemeClr val="bg2"/>
          </a:solidFill>
        </p:spPr>
        <p:txBody>
          <a:bodyPr wrap="square" anchor="ctr">
            <a:noAutofit/>
          </a:bodyPr>
          <a:lstStyle/>
          <a:p>
            <a:pPr marL="449263" algn="ctr">
              <a:buNone/>
            </a:pPr>
            <a:r>
              <a:rPr lang="ja-JP" altLang="en-US" sz="2400" b="1" smtClean="0">
                <a:solidFill>
                  <a:schemeClr val="bg1"/>
                </a:solidFill>
              </a:rPr>
              <a:t>これから迎える高密集</a:t>
            </a:r>
            <a:r>
              <a:rPr lang="ja-JP" altLang="en-US" sz="2400" b="1">
                <a:solidFill>
                  <a:schemeClr val="bg1"/>
                </a:solidFill>
              </a:rPr>
              <a:t>環境</a:t>
            </a:r>
            <a:r>
              <a:rPr lang="ja-JP" altLang="en-US" sz="2400" b="1" smtClean="0">
                <a:solidFill>
                  <a:schemeClr val="bg1"/>
                </a:solidFill>
              </a:rPr>
              <a:t>に対応して、</a:t>
            </a:r>
            <a:endParaRPr lang="en-US" altLang="ja-JP" sz="2400" b="1" smtClean="0">
              <a:solidFill>
                <a:schemeClr val="bg1"/>
              </a:solidFill>
            </a:endParaRPr>
          </a:p>
          <a:p>
            <a:pPr marL="449263" algn="ctr">
              <a:buNone/>
            </a:pPr>
            <a:r>
              <a:rPr lang="en-US" altLang="ja-JP" sz="2400" b="1" smtClean="0">
                <a:solidFill>
                  <a:schemeClr val="bg1"/>
                </a:solidFill>
              </a:rPr>
              <a:t>AP</a:t>
            </a:r>
            <a:r>
              <a:rPr lang="ja-JP" altLang="en-US" sz="2400" b="1">
                <a:solidFill>
                  <a:schemeClr val="bg1"/>
                </a:solidFill>
              </a:rPr>
              <a:t>のラジオを効率よく利用が</a:t>
            </a:r>
            <a:r>
              <a:rPr lang="ja-JP" altLang="en-US" sz="2400" b="1" smtClean="0">
                <a:solidFill>
                  <a:schemeClr val="bg1"/>
                </a:solidFill>
              </a:rPr>
              <a:t>可能になります。</a:t>
            </a:r>
            <a:endParaRPr lang="en-US" altLang="ja-JP" sz="2400" b="1">
              <a:solidFill>
                <a:schemeClr val="bg1"/>
              </a:solidFill>
            </a:endParaRPr>
          </a:p>
        </p:txBody>
      </p:sp>
      <p:sp>
        <p:nvSpPr>
          <p:cNvPr id="6" name="Freeform 6"/>
          <p:cNvSpPr>
            <a:spLocks noEditPoints="1"/>
          </p:cNvSpPr>
          <p:nvPr/>
        </p:nvSpPr>
        <p:spPr bwMode="auto">
          <a:xfrm>
            <a:off x="1130613" y="3834852"/>
            <a:ext cx="549073" cy="517398"/>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45585239"/>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ja-JP" altLang="en-US" smtClean="0"/>
              <a:t>補助資料</a:t>
            </a:r>
            <a:endParaRPr lang="en-US" dirty="0"/>
          </a:p>
        </p:txBody>
      </p:sp>
    </p:spTree>
    <p:extLst>
      <p:ext uri="{BB962C8B-B14F-4D97-AF65-F5344CB8AC3E}">
        <p14:creationId xmlns:p14="http://schemas.microsoft.com/office/powerpoint/2010/main" val="4034482613"/>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en-US" altLang="ja-JP">
                <a:hlinkClick r:id="rId2"/>
              </a:rPr>
              <a:t>Radio</a:t>
            </a:r>
            <a:r>
              <a:rPr lang="ja-JP" altLang="en-US">
                <a:hlinkClick r:id="rId2"/>
              </a:rPr>
              <a:t> </a:t>
            </a:r>
            <a:r>
              <a:rPr lang="en-US" altLang="ja-JP">
                <a:hlinkClick r:id="rId2"/>
              </a:rPr>
              <a:t>Resouce</a:t>
            </a:r>
            <a:r>
              <a:rPr lang="ja-JP" altLang="en-US">
                <a:hlinkClick r:id="rId2"/>
              </a:rPr>
              <a:t> </a:t>
            </a:r>
            <a:r>
              <a:rPr lang="en-US" altLang="ja-JP">
                <a:hlinkClick r:id="rId2"/>
              </a:rPr>
              <a:t>Management</a:t>
            </a:r>
            <a:r>
              <a:rPr lang="ja-JP" altLang="en-US">
                <a:hlinkClick r:id="rId2"/>
              </a:rPr>
              <a:t> </a:t>
            </a:r>
            <a:r>
              <a:rPr lang="en-US" altLang="ja-JP">
                <a:hlinkClick r:id="rId2"/>
              </a:rPr>
              <a:t>White </a:t>
            </a:r>
            <a:r>
              <a:rPr lang="en-US" altLang="ja-JP" smtClean="0">
                <a:hlinkClick r:id="rId2"/>
              </a:rPr>
              <a:t>Paper</a:t>
            </a:r>
            <a:r>
              <a:rPr lang="ja-JP" altLang="en-US" smtClean="0"/>
              <a:t> </a:t>
            </a:r>
            <a:r>
              <a:rPr lang="en-US" altLang="ja-JP" smtClean="0"/>
              <a:t>(8.3)</a:t>
            </a:r>
            <a:endParaRPr lang="en-US" altLang="ja-JP" smtClean="0">
              <a:hlinkClick r:id="rId3"/>
            </a:endParaRPr>
          </a:p>
          <a:p>
            <a:r>
              <a:rPr lang="en-US" altLang="ja-JP" smtClean="0">
                <a:hlinkClick r:id="rId3"/>
              </a:rPr>
              <a:t>Wireless Lan Controller - Technical Reference Page</a:t>
            </a:r>
            <a:endParaRPr lang="en-US" altLang="ja-JP" smtClean="0"/>
          </a:p>
          <a:p>
            <a:r>
              <a:rPr lang="en-US" altLang="ja-JP" smtClean="0">
                <a:hlinkClick r:id="rId4"/>
              </a:rPr>
              <a:t>Cisco Aironet Series 2800/3800 Access Point Deployment Guide</a:t>
            </a:r>
            <a:endParaRPr lang="en-US" altLang="ja-JP" smtClean="0"/>
          </a:p>
          <a:p>
            <a:r>
              <a:rPr lang="en-US" altLang="ja-JP" smtClean="0">
                <a:hlinkClick r:id="rId5"/>
              </a:rPr>
              <a:t>https://www.youtube.com/user/CiscoWLAN</a:t>
            </a:r>
            <a:endParaRPr lang="en-US" altLang="ja-JP"/>
          </a:p>
        </p:txBody>
      </p:sp>
      <p:sp>
        <p:nvSpPr>
          <p:cNvPr id="3" name="タイトル 2"/>
          <p:cNvSpPr>
            <a:spLocks noGrp="1"/>
          </p:cNvSpPr>
          <p:nvPr>
            <p:ph type="title"/>
          </p:nvPr>
        </p:nvSpPr>
        <p:spPr/>
        <p:txBody>
          <a:bodyPr/>
          <a:lstStyle/>
          <a:p>
            <a:r>
              <a:rPr lang="ja-JP" altLang="en-US" smtClean="0"/>
              <a:t>その他、情報の入手先</a:t>
            </a:r>
            <a:endParaRPr lang="ja-JP" altLang="en-US"/>
          </a:p>
        </p:txBody>
      </p:sp>
      <p:pic>
        <p:nvPicPr>
          <p:cNvPr id="5"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84817" y="2884519"/>
            <a:ext cx="2900408" cy="1631479"/>
          </a:xfrm>
          <a:prstGeom prst="rect">
            <a:avLst/>
          </a:prstGeom>
          <a:ln w="12700">
            <a:solidFill>
              <a:schemeClr val="tx1"/>
            </a:solidFill>
          </a:ln>
        </p:spPr>
      </p:pic>
      <p:sp>
        <p:nvSpPr>
          <p:cNvPr id="6" name="ホームベース 5"/>
          <p:cNvSpPr/>
          <p:nvPr/>
        </p:nvSpPr>
        <p:spPr>
          <a:xfrm>
            <a:off x="3946320" y="3892697"/>
            <a:ext cx="2092324" cy="369332"/>
          </a:xfrm>
          <a:prstGeom prst="homePlate">
            <a:avLst/>
          </a:prstGeom>
          <a:solidFill>
            <a:schemeClr val="bg2"/>
          </a:solidFill>
          <a:ln w="12700">
            <a:noFill/>
          </a:ln>
        </p:spPr>
        <p:txBody>
          <a:bodyPr wrap="none">
            <a:spAutoFit/>
          </a:bodyPr>
          <a:lstStyle/>
          <a:p>
            <a:pPr algn="ctr"/>
            <a:r>
              <a:rPr lang="en-US" altLang="ja-JP">
                <a:solidFill>
                  <a:schemeClr val="bg1"/>
                </a:solidFill>
              </a:rPr>
              <a:t>YouTube Channel</a:t>
            </a:r>
            <a:endParaRPr lang="en-US" altLang="ja-JP" dirty="0">
              <a:solidFill>
                <a:schemeClr val="bg1"/>
              </a:solidFill>
            </a:endParaRPr>
          </a:p>
        </p:txBody>
      </p:sp>
    </p:spTree>
    <p:extLst>
      <p:ext uri="{BB962C8B-B14F-4D97-AF65-F5344CB8AC3E}">
        <p14:creationId xmlns:p14="http://schemas.microsoft.com/office/powerpoint/2010/main" val="1843353680"/>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88113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ltLang="ja-JP" smtClean="0"/>
              <a:t>Flexible </a:t>
            </a:r>
            <a:r>
              <a:rPr lang="en-US" altLang="ja-JP"/>
              <a:t>(XOR) </a:t>
            </a:r>
            <a:r>
              <a:rPr lang="en-US" altLang="ja-JP" smtClean="0"/>
              <a:t>Radio</a:t>
            </a:r>
            <a:br>
              <a:rPr lang="en-US" altLang="ja-JP" smtClean="0"/>
            </a:br>
            <a:r>
              <a:rPr lang="ja-JP" altLang="en-US" smtClean="0"/>
              <a:t>と今までの</a:t>
            </a:r>
            <a:r>
              <a:rPr lang="en-US" altLang="ja-JP" smtClean="0"/>
              <a:t>AP</a:t>
            </a:r>
            <a:r>
              <a:rPr lang="ja-JP" altLang="en-US" smtClean="0"/>
              <a:t>の比較</a:t>
            </a:r>
            <a:endParaRPr lang="en-US" dirty="0"/>
          </a:p>
        </p:txBody>
      </p:sp>
      <p:grpSp>
        <p:nvGrpSpPr>
          <p:cNvPr id="4" name="グループ化 3"/>
          <p:cNvGrpSpPr>
            <a:grpSpLocks noChangeAspect="1"/>
          </p:cNvGrpSpPr>
          <p:nvPr/>
        </p:nvGrpSpPr>
        <p:grpSpPr>
          <a:xfrm>
            <a:off x="7597353" y="1471403"/>
            <a:ext cx="1037841" cy="1053529"/>
            <a:chOff x="3717728" y="3067535"/>
            <a:chExt cx="523846" cy="531765"/>
          </a:xfrm>
        </p:grpSpPr>
        <p:sp>
          <p:nvSpPr>
            <p:cNvPr id="5" name="Freeform 14"/>
            <p:cNvSpPr>
              <a:spLocks noEditPoints="1"/>
            </p:cNvSpPr>
            <p:nvPr/>
          </p:nvSpPr>
          <p:spPr bwMode="auto">
            <a:xfrm>
              <a:off x="3864091" y="3216164"/>
              <a:ext cx="231120" cy="23450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chemeClr val="bg1"/>
            </a:solidFill>
            <a:ln>
              <a:no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sp>
          <p:nvSpPr>
            <p:cNvPr id="6" name="Freeform 481"/>
            <p:cNvSpPr>
              <a:spLocks noEditPoints="1"/>
            </p:cNvSpPr>
            <p:nvPr/>
          </p:nvSpPr>
          <p:spPr bwMode="auto">
            <a:xfrm>
              <a:off x="3717728" y="3067535"/>
              <a:ext cx="523846" cy="531765"/>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chemeClr val="bg1"/>
            </a:solidFill>
            <a:ln>
              <a:noFill/>
            </a:ln>
            <a:effectLst/>
            <a:extLst/>
          </p:spPr>
          <p:txBody>
            <a:bodyPr vert="horz" wrap="square" lIns="68580" tIns="34290" rIns="68580" bIns="34290" numCol="1" anchor="t" anchorCtr="0" compatLnSpc="1">
              <a:prstTxWarp prst="textNoShape">
                <a:avLst/>
              </a:prstTxWarp>
            </a:bodyPr>
            <a:lstStyle/>
            <a:p>
              <a:endParaRPr lang="en-US" dirty="0">
                <a:solidFill>
                  <a:schemeClr val="bg1"/>
                </a:solidFill>
              </a:endParaRPr>
            </a:p>
          </p:txBody>
        </p:sp>
      </p:grpSp>
      <p:sp>
        <p:nvSpPr>
          <p:cNvPr id="7" name="フリーフォーム 6"/>
          <p:cNvSpPr>
            <a:spLocks noChangeAspect="1"/>
          </p:cNvSpPr>
          <p:nvPr/>
        </p:nvSpPr>
        <p:spPr>
          <a:xfrm>
            <a:off x="6210835" y="1469168"/>
            <a:ext cx="1055764" cy="1055764"/>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31804793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2.4 GHz </a:t>
            </a:r>
            <a:r>
              <a:rPr lang="ja-JP" altLang="en-US" smtClean="0"/>
              <a:t>と </a:t>
            </a:r>
            <a:r>
              <a:rPr lang="en-US" smtClean="0"/>
              <a:t>5 GHz </a:t>
            </a:r>
            <a:r>
              <a:rPr lang="ja-JP" altLang="en-US" smtClean="0"/>
              <a:t>が一つのチップに同居</a:t>
            </a:r>
            <a:endParaRPr lang="en-US" smtClean="0"/>
          </a:p>
          <a:p>
            <a:r>
              <a:rPr lang="ja-JP" altLang="en-US" smtClean="0"/>
              <a:t>クライアントに対して </a:t>
            </a:r>
            <a:r>
              <a:rPr lang="en-US" smtClean="0"/>
              <a:t>2.4 GHz </a:t>
            </a:r>
            <a:r>
              <a:rPr lang="ja-JP" altLang="en-US" smtClean="0"/>
              <a:t>または </a:t>
            </a:r>
            <a:r>
              <a:rPr lang="en-US" smtClean="0"/>
              <a:t>5 GHz </a:t>
            </a:r>
            <a:r>
              <a:rPr lang="ja-JP" altLang="en-US" smtClean="0"/>
              <a:t>サービスの提供が可能</a:t>
            </a:r>
            <a:r>
              <a:rPr lang="en-US" smtClean="0"/>
              <a:t> (</a:t>
            </a:r>
            <a:r>
              <a:rPr lang="ja-JP" altLang="en-US" smtClean="0"/>
              <a:t>デフォルトは</a:t>
            </a:r>
            <a:r>
              <a:rPr lang="en-US" smtClean="0"/>
              <a:t>2.4 GHz)</a:t>
            </a:r>
          </a:p>
          <a:p>
            <a:r>
              <a:rPr lang="ja-JP" altLang="en-US" smtClean="0"/>
              <a:t>ラジオの動作 </a:t>
            </a:r>
            <a:r>
              <a:rPr lang="en-US" altLang="ja-JP" smtClean="0"/>
              <a:t>(Role)</a:t>
            </a:r>
            <a:r>
              <a:rPr lang="ja-JP" altLang="en-US" smtClean="0"/>
              <a:t> の決定は、手動または自動 </a:t>
            </a:r>
            <a:r>
              <a:rPr lang="en-US" smtClean="0"/>
              <a:t>(RRM-FRA) </a:t>
            </a:r>
            <a:r>
              <a:rPr lang="ja-JP" altLang="en-US" smtClean="0"/>
              <a:t>で可能</a:t>
            </a:r>
            <a:endParaRPr lang="en-US" smtClean="0"/>
          </a:p>
          <a:p>
            <a:r>
              <a:rPr lang="en-US" altLang="ja-JP" smtClean="0"/>
              <a:t>2.4 </a:t>
            </a:r>
            <a:r>
              <a:rPr lang="ja-JP" altLang="en-US" smtClean="0"/>
              <a:t>と</a:t>
            </a:r>
            <a:r>
              <a:rPr lang="en-US" altLang="ja-JP" smtClean="0"/>
              <a:t> 5 GHz</a:t>
            </a:r>
            <a:r>
              <a:rPr lang="ja-JP" altLang="en-US" smtClean="0"/>
              <a:t>の全チャネルの連続スキャンが可能</a:t>
            </a:r>
            <a:r>
              <a:rPr lang="en-US" smtClean="0"/>
              <a:t> (</a:t>
            </a:r>
            <a:r>
              <a:rPr lang="en-US" altLang="ja-JP" smtClean="0"/>
              <a:t>“WSM” </a:t>
            </a:r>
            <a:r>
              <a:rPr lang="ja-JP" altLang="en-US" smtClean="0"/>
              <a:t>モニター</a:t>
            </a:r>
            <a:r>
              <a:rPr lang="en-US" altLang="ja-JP" smtClean="0"/>
              <a:t>Role</a:t>
            </a:r>
            <a:r>
              <a:rPr lang="en-US" smtClean="0"/>
              <a:t>)</a:t>
            </a:r>
          </a:p>
          <a:p>
            <a:r>
              <a:rPr lang="ja-JP" altLang="en-US" smtClean="0"/>
              <a:t>以前の</a:t>
            </a:r>
            <a:r>
              <a:rPr lang="en-US" smtClean="0"/>
              <a:t>WSSI/WSM </a:t>
            </a:r>
            <a:r>
              <a:rPr lang="ja-JP" altLang="en-US" smtClean="0"/>
              <a:t>モジュールをもとに</a:t>
            </a:r>
            <a:r>
              <a:rPr lang="en-US" altLang="ja-JP" smtClean="0"/>
              <a:t>XOR</a:t>
            </a:r>
            <a:r>
              <a:rPr lang="ja-JP" altLang="en-US" smtClean="0"/>
              <a:t>を設計</a:t>
            </a:r>
            <a:endParaRPr lang="en-US" altLang="ja-JP"/>
          </a:p>
          <a:p>
            <a:r>
              <a:rPr lang="ja-JP" altLang="en-US" smtClean="0"/>
              <a:t>現在、この</a:t>
            </a:r>
            <a:r>
              <a:rPr lang="en-US" altLang="ja-JP" smtClean="0"/>
              <a:t>XOR</a:t>
            </a:r>
            <a:r>
              <a:rPr lang="ja-JP" altLang="en-US" smtClean="0"/>
              <a:t> を</a:t>
            </a:r>
            <a:r>
              <a:rPr lang="en-US" smtClean="0"/>
              <a:t>28</a:t>
            </a:r>
            <a:r>
              <a:rPr lang="en-US" altLang="ja-JP" smtClean="0"/>
              <a:t>00</a:t>
            </a:r>
            <a:r>
              <a:rPr lang="en-US" smtClean="0"/>
              <a:t>/3800</a:t>
            </a:r>
            <a:r>
              <a:rPr lang="ja-JP" altLang="en-US" smtClean="0"/>
              <a:t>に統合</a:t>
            </a:r>
            <a:endParaRPr lang="en-US" dirty="0"/>
          </a:p>
        </p:txBody>
      </p:sp>
      <p:sp>
        <p:nvSpPr>
          <p:cNvPr id="3" name="Title 2"/>
          <p:cNvSpPr>
            <a:spLocks noGrp="1"/>
          </p:cNvSpPr>
          <p:nvPr>
            <p:ph type="title"/>
          </p:nvPr>
        </p:nvSpPr>
        <p:spPr/>
        <p:txBody>
          <a:bodyPr/>
          <a:lstStyle/>
          <a:p>
            <a:r>
              <a:rPr lang="en-US" smtClean="0"/>
              <a:t>Flexible </a:t>
            </a:r>
            <a:r>
              <a:rPr lang="en-US" altLang="ja-JP" smtClean="0"/>
              <a:t>(XOR)</a:t>
            </a:r>
            <a:r>
              <a:rPr lang="ja-JP" altLang="en-US" smtClean="0"/>
              <a:t> </a:t>
            </a:r>
            <a:r>
              <a:rPr lang="en-US" smtClean="0"/>
              <a:t>Radio</a:t>
            </a:r>
            <a:r>
              <a:rPr lang="ja-JP" altLang="en-US" smtClean="0"/>
              <a:t> とは</a:t>
            </a:r>
            <a:r>
              <a:rPr lang="en-US" altLang="ja-JP" smtClean="0"/>
              <a:t>?</a:t>
            </a:r>
            <a:endParaRPr lang="en-US" dirty="0"/>
          </a:p>
        </p:txBody>
      </p:sp>
      <p:sp>
        <p:nvSpPr>
          <p:cNvPr id="6" name="正方形/長方形 5"/>
          <p:cNvSpPr/>
          <p:nvPr/>
        </p:nvSpPr>
        <p:spPr>
          <a:xfrm>
            <a:off x="6450545" y="933469"/>
            <a:ext cx="1997099" cy="646331"/>
          </a:xfrm>
          <a:prstGeom prst="rect">
            <a:avLst/>
          </a:prstGeom>
        </p:spPr>
        <p:txBody>
          <a:bodyPr wrap="square">
            <a:spAutoFit/>
          </a:bodyPr>
          <a:lstStyle/>
          <a:p>
            <a:pPr algn="ctr"/>
            <a:r>
              <a:rPr lang="en-US" altLang="ja-JP" sz="1200" smtClean="0"/>
              <a:t>XOR</a:t>
            </a:r>
            <a:r>
              <a:rPr lang="ja-JP" altLang="en-US" sz="1200" smtClean="0"/>
              <a:t> </a:t>
            </a:r>
            <a:r>
              <a:rPr lang="en-US" altLang="ja-JP" sz="1200" smtClean="0"/>
              <a:t>(</a:t>
            </a:r>
            <a:r>
              <a:rPr lang="ja-JP" altLang="en-US" sz="1200" smtClean="0"/>
              <a:t>排他的論理和</a:t>
            </a:r>
            <a:r>
              <a:rPr lang="en-US" altLang="ja-JP" sz="1200" smtClean="0"/>
              <a:t>)</a:t>
            </a:r>
            <a:endParaRPr lang="en-US" altLang="ja-JP" sz="1200"/>
          </a:p>
          <a:p>
            <a:pPr algn="ctr"/>
            <a:r>
              <a:rPr lang="ja-JP" altLang="en-US" sz="1200" smtClean="0"/>
              <a:t>どちらかのみ真であること。</a:t>
            </a:r>
            <a:endParaRPr lang="en-US" altLang="ja-JP" sz="1200" smtClean="0"/>
          </a:p>
          <a:p>
            <a:pPr algn="ctr"/>
            <a:r>
              <a:rPr lang="ja-JP" altLang="en-US" sz="1200" smtClean="0"/>
              <a:t>両方真、両方偽でないこと。</a:t>
            </a:r>
            <a:endParaRPr lang="ja-JP" altLang="en-US" sz="1200"/>
          </a:p>
        </p:txBody>
      </p:sp>
      <p:sp>
        <p:nvSpPr>
          <p:cNvPr id="8" name="フリーフォーム 7"/>
          <p:cNvSpPr>
            <a:spLocks noChangeAspect="1"/>
          </p:cNvSpPr>
          <p:nvPr/>
        </p:nvSpPr>
        <p:spPr>
          <a:xfrm>
            <a:off x="6978832" y="208481"/>
            <a:ext cx="901338" cy="600892"/>
          </a:xfrm>
          <a:custGeom>
            <a:avLst/>
            <a:gdLst>
              <a:gd name="connsiteX0" fmla="*/ 864000 w 1296000"/>
              <a:gd name="connsiteY0" fmla="*/ 0 h 864000"/>
              <a:gd name="connsiteX1" fmla="*/ 1296000 w 1296000"/>
              <a:gd name="connsiteY1" fmla="*/ 432000 h 864000"/>
              <a:gd name="connsiteX2" fmla="*/ 864000 w 1296000"/>
              <a:gd name="connsiteY2" fmla="*/ 864000 h 864000"/>
              <a:gd name="connsiteX3" fmla="*/ 695846 w 1296000"/>
              <a:gd name="connsiteY3" fmla="*/ 830051 h 864000"/>
              <a:gd name="connsiteX4" fmla="*/ 648000 w 1296000"/>
              <a:gd name="connsiteY4" fmla="*/ 804081 h 864000"/>
              <a:gd name="connsiteX5" fmla="*/ 673536 w 1296000"/>
              <a:gd name="connsiteY5" fmla="*/ 790221 h 864000"/>
              <a:gd name="connsiteX6" fmla="*/ 864000 w 1296000"/>
              <a:gd name="connsiteY6" fmla="*/ 432000 h 864000"/>
              <a:gd name="connsiteX7" fmla="*/ 673536 w 1296000"/>
              <a:gd name="connsiteY7" fmla="*/ 73779 h 864000"/>
              <a:gd name="connsiteX8" fmla="*/ 648000 w 1296000"/>
              <a:gd name="connsiteY8" fmla="*/ 59919 h 864000"/>
              <a:gd name="connsiteX9" fmla="*/ 695846 w 1296000"/>
              <a:gd name="connsiteY9" fmla="*/ 33949 h 864000"/>
              <a:gd name="connsiteX10" fmla="*/ 864000 w 1296000"/>
              <a:gd name="connsiteY10" fmla="*/ 0 h 864000"/>
              <a:gd name="connsiteX11" fmla="*/ 432000 w 1296000"/>
              <a:gd name="connsiteY11" fmla="*/ 0 h 864000"/>
              <a:gd name="connsiteX12" fmla="*/ 600154 w 1296000"/>
              <a:gd name="connsiteY12" fmla="*/ 33949 h 864000"/>
              <a:gd name="connsiteX13" fmla="*/ 648000 w 1296000"/>
              <a:gd name="connsiteY13" fmla="*/ 59919 h 864000"/>
              <a:gd name="connsiteX14" fmla="*/ 622465 w 1296000"/>
              <a:gd name="connsiteY14" fmla="*/ 73779 h 864000"/>
              <a:gd name="connsiteX15" fmla="*/ 432000 w 1296000"/>
              <a:gd name="connsiteY15" fmla="*/ 432000 h 864000"/>
              <a:gd name="connsiteX16" fmla="*/ 622465 w 1296000"/>
              <a:gd name="connsiteY16" fmla="*/ 790221 h 864000"/>
              <a:gd name="connsiteX17" fmla="*/ 648000 w 1296000"/>
              <a:gd name="connsiteY17" fmla="*/ 804081 h 864000"/>
              <a:gd name="connsiteX18" fmla="*/ 600154 w 1296000"/>
              <a:gd name="connsiteY18" fmla="*/ 830051 h 864000"/>
              <a:gd name="connsiteX19" fmla="*/ 432000 w 1296000"/>
              <a:gd name="connsiteY19" fmla="*/ 864000 h 864000"/>
              <a:gd name="connsiteX20" fmla="*/ 0 w 1296000"/>
              <a:gd name="connsiteY20" fmla="*/ 432000 h 864000"/>
              <a:gd name="connsiteX21" fmla="*/ 432000 w 1296000"/>
              <a:gd name="connsiteY21"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000" h="864000">
                <a:moveTo>
                  <a:pt x="864000" y="0"/>
                </a:moveTo>
                <a:cubicBezTo>
                  <a:pt x="1102587" y="0"/>
                  <a:pt x="1296000" y="193413"/>
                  <a:pt x="1296000" y="432000"/>
                </a:cubicBezTo>
                <a:cubicBezTo>
                  <a:pt x="1296000" y="670587"/>
                  <a:pt x="1102587" y="864000"/>
                  <a:pt x="864000" y="864000"/>
                </a:cubicBezTo>
                <a:cubicBezTo>
                  <a:pt x="804354" y="864000"/>
                  <a:pt x="747530" y="851912"/>
                  <a:pt x="695846" y="830051"/>
                </a:cubicBezTo>
                <a:lnTo>
                  <a:pt x="648000" y="804081"/>
                </a:lnTo>
                <a:lnTo>
                  <a:pt x="673536" y="790221"/>
                </a:lnTo>
                <a:cubicBezTo>
                  <a:pt x="788448" y="712588"/>
                  <a:pt x="864000" y="581117"/>
                  <a:pt x="864000" y="432000"/>
                </a:cubicBezTo>
                <a:cubicBezTo>
                  <a:pt x="864000" y="282883"/>
                  <a:pt x="788448" y="151412"/>
                  <a:pt x="673536" y="73779"/>
                </a:cubicBezTo>
                <a:lnTo>
                  <a:pt x="648000" y="59919"/>
                </a:lnTo>
                <a:lnTo>
                  <a:pt x="695846" y="33949"/>
                </a:lnTo>
                <a:cubicBezTo>
                  <a:pt x="747530" y="12088"/>
                  <a:pt x="804354" y="0"/>
                  <a:pt x="864000" y="0"/>
                </a:cubicBezTo>
                <a:close/>
                <a:moveTo>
                  <a:pt x="432000" y="0"/>
                </a:moveTo>
                <a:cubicBezTo>
                  <a:pt x="491647" y="0"/>
                  <a:pt x="548470" y="12088"/>
                  <a:pt x="600154" y="33949"/>
                </a:cubicBezTo>
                <a:lnTo>
                  <a:pt x="648000" y="59919"/>
                </a:lnTo>
                <a:lnTo>
                  <a:pt x="622465" y="73779"/>
                </a:lnTo>
                <a:cubicBezTo>
                  <a:pt x="507552" y="151412"/>
                  <a:pt x="432000" y="282883"/>
                  <a:pt x="432000" y="432000"/>
                </a:cubicBezTo>
                <a:cubicBezTo>
                  <a:pt x="432000" y="581117"/>
                  <a:pt x="507552" y="712588"/>
                  <a:pt x="622465" y="790221"/>
                </a:cubicBezTo>
                <a:lnTo>
                  <a:pt x="648000" y="804081"/>
                </a:lnTo>
                <a:lnTo>
                  <a:pt x="600154" y="830051"/>
                </a:lnTo>
                <a:cubicBezTo>
                  <a:pt x="548470" y="851912"/>
                  <a:pt x="491647" y="864000"/>
                  <a:pt x="432000" y="864000"/>
                </a:cubicBezTo>
                <a:cubicBezTo>
                  <a:pt x="193413" y="864000"/>
                  <a:pt x="0" y="670587"/>
                  <a:pt x="0" y="432000"/>
                </a:cubicBezTo>
                <a:cubicBezTo>
                  <a:pt x="0" y="193413"/>
                  <a:pt x="193413" y="0"/>
                  <a:pt x="432000" y="0"/>
                </a:cubicBezTo>
                <a:close/>
              </a:path>
            </a:pathLst>
          </a:custGeom>
          <a:solidFill>
            <a:srgbClr val="36A4D7"/>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 name="正方形/長方形 4"/>
          <p:cNvSpPr/>
          <p:nvPr/>
        </p:nvSpPr>
        <p:spPr>
          <a:xfrm>
            <a:off x="6786155" y="84385"/>
            <a:ext cx="1286692" cy="849085"/>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 name="テキスト ボックス 8"/>
          <p:cNvSpPr txBox="1"/>
          <p:nvPr/>
        </p:nvSpPr>
        <p:spPr>
          <a:xfrm>
            <a:off x="6998425" y="324261"/>
            <a:ext cx="470263" cy="369332"/>
          </a:xfrm>
          <a:prstGeom prst="rect">
            <a:avLst/>
          </a:prstGeom>
          <a:noFill/>
        </p:spPr>
        <p:txBody>
          <a:bodyPr wrap="square" rtlCol="0">
            <a:spAutoFit/>
          </a:bodyPr>
          <a:lstStyle/>
          <a:p>
            <a:r>
              <a:rPr kumimoji="1" lang="en-US" altLang="ja-JP" smtClean="0">
                <a:solidFill>
                  <a:schemeClr val="bg1"/>
                </a:solidFill>
              </a:rPr>
              <a:t>A</a:t>
            </a:r>
            <a:endParaRPr kumimoji="1" lang="ja-JP" altLang="en-US">
              <a:solidFill>
                <a:schemeClr val="bg1"/>
              </a:solidFill>
            </a:endParaRPr>
          </a:p>
        </p:txBody>
      </p:sp>
      <p:sp>
        <p:nvSpPr>
          <p:cNvPr id="10" name="テキスト ボックス 9"/>
          <p:cNvSpPr txBox="1"/>
          <p:nvPr/>
        </p:nvSpPr>
        <p:spPr>
          <a:xfrm>
            <a:off x="7543043" y="324261"/>
            <a:ext cx="470263" cy="369332"/>
          </a:xfrm>
          <a:prstGeom prst="rect">
            <a:avLst/>
          </a:prstGeom>
          <a:noFill/>
        </p:spPr>
        <p:txBody>
          <a:bodyPr wrap="square" rtlCol="0">
            <a:spAutoFit/>
          </a:bodyPr>
          <a:lstStyle/>
          <a:p>
            <a:r>
              <a:rPr kumimoji="1" lang="en-US" altLang="ja-JP">
                <a:solidFill>
                  <a:schemeClr val="bg1"/>
                </a:solidFill>
              </a:rPr>
              <a:t>B</a:t>
            </a:r>
            <a:endParaRPr kumimoji="1" lang="ja-JP" altLang="en-US">
              <a:solidFill>
                <a:schemeClr val="bg1"/>
              </a:solidFill>
            </a:endParaRPr>
          </a:p>
        </p:txBody>
      </p:sp>
    </p:spTree>
    <p:extLst>
      <p:ext uri="{BB962C8B-B14F-4D97-AF65-F5344CB8AC3E}">
        <p14:creationId xmlns:p14="http://schemas.microsoft.com/office/powerpoint/2010/main" val="183934101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smtClean="0"/>
              <a:t>ラジオの自動切換え　</a:t>
            </a:r>
            <a:r>
              <a:rPr lang="en-US" altLang="ja-JP" smtClean="0"/>
              <a:t/>
            </a:r>
            <a:br>
              <a:rPr lang="en-US" altLang="ja-JP" smtClean="0"/>
            </a:br>
            <a:r>
              <a:rPr lang="en-US" altLang="ja-JP" smtClean="0"/>
              <a:t>Flexible Radio Assignment</a:t>
            </a:r>
            <a:r>
              <a:rPr lang="ja-JP" altLang="en-US" smtClean="0"/>
              <a:t> </a:t>
            </a:r>
            <a:r>
              <a:rPr lang="en-US" altLang="ja-JP" smtClean="0"/>
              <a:t>(FRA)</a:t>
            </a:r>
            <a:endParaRPr lang="ja-JP" altLang="en-US"/>
          </a:p>
        </p:txBody>
      </p:sp>
      <p:sp>
        <p:nvSpPr>
          <p:cNvPr id="19" name="テキスト ボックス 18"/>
          <p:cNvSpPr txBox="1"/>
          <p:nvPr/>
        </p:nvSpPr>
        <p:spPr>
          <a:xfrm>
            <a:off x="458062" y="1484505"/>
            <a:ext cx="778300" cy="646331"/>
          </a:xfrm>
          <a:prstGeom prst="rect">
            <a:avLst/>
          </a:prstGeom>
          <a:noFill/>
        </p:spPr>
        <p:txBody>
          <a:bodyPr wrap="square" rtlCol="0">
            <a:spAutoFit/>
          </a:bodyPr>
          <a:lstStyle/>
          <a:p>
            <a:pPr algn="ctr"/>
            <a:r>
              <a:rPr kumimoji="1" lang="en-US" altLang="ja-JP" smtClean="0"/>
              <a:t>5GHz</a:t>
            </a:r>
            <a:endParaRPr kumimoji="1" lang="en-US" altLang="ja-JP"/>
          </a:p>
          <a:p>
            <a:pPr algn="ctr"/>
            <a:r>
              <a:rPr kumimoji="1" lang="ja-JP" altLang="en-US" smtClean="0"/>
              <a:t>専用</a:t>
            </a:r>
            <a:endParaRPr kumimoji="1" lang="ja-JP" altLang="en-US"/>
          </a:p>
        </p:txBody>
      </p:sp>
      <p:cxnSp>
        <p:nvCxnSpPr>
          <p:cNvPr id="21" name="Straight Connector 45"/>
          <p:cNvCxnSpPr/>
          <p:nvPr/>
        </p:nvCxnSpPr>
        <p:spPr>
          <a:xfrm flipH="1">
            <a:off x="2701107" y="2918253"/>
            <a:ext cx="468000"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2701107" y="1610670"/>
            <a:ext cx="4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9"/>
          <p:cNvSpPr txBox="1"/>
          <p:nvPr/>
        </p:nvSpPr>
        <p:spPr>
          <a:xfrm>
            <a:off x="3354264" y="1374078"/>
            <a:ext cx="1196646" cy="584775"/>
          </a:xfrm>
          <a:prstGeom prst="rect">
            <a:avLst/>
          </a:prstGeom>
          <a:noFill/>
        </p:spPr>
        <p:txBody>
          <a:bodyPr wrap="square" rtlCol="0">
            <a:spAutoFit/>
          </a:bodyPr>
          <a:lstStyle/>
          <a:p>
            <a:pPr algn="ctr"/>
            <a:r>
              <a:rPr lang="en-US" sz="1600" b="1" dirty="0">
                <a:solidFill>
                  <a:schemeClr val="accent6"/>
                </a:solidFill>
                <a:latin typeface="+mn-lt"/>
                <a:ea typeface="+mn-ea"/>
              </a:rPr>
              <a:t>2.4GHz</a:t>
            </a:r>
          </a:p>
          <a:p>
            <a:pPr algn="ctr"/>
            <a:r>
              <a:rPr lang="en-US" sz="1600" b="1" dirty="0">
                <a:solidFill>
                  <a:schemeClr val="accent6"/>
                </a:solidFill>
                <a:latin typeface="+mn-lt"/>
                <a:ea typeface="+mn-ea"/>
              </a:rPr>
              <a:t>Serving </a:t>
            </a:r>
          </a:p>
        </p:txBody>
      </p:sp>
      <p:sp>
        <p:nvSpPr>
          <p:cNvPr id="45" name="TextBox 37"/>
          <p:cNvSpPr txBox="1"/>
          <p:nvPr/>
        </p:nvSpPr>
        <p:spPr>
          <a:xfrm>
            <a:off x="3354264" y="2603109"/>
            <a:ext cx="1196646" cy="683264"/>
          </a:xfrm>
          <a:prstGeom prst="rect">
            <a:avLst/>
          </a:prstGeom>
          <a:noFill/>
        </p:spPr>
        <p:txBody>
          <a:bodyPr wrap="square" rtlCol="0">
            <a:spAutoFit/>
          </a:bodyPr>
          <a:lstStyle/>
          <a:p>
            <a:pPr algn="ctr">
              <a:lnSpc>
                <a:spcPct val="80000"/>
              </a:lnSpc>
            </a:pPr>
            <a:r>
              <a:rPr lang="en-US" altLang="ja-JP" sz="1600" b="1" smtClean="0">
                <a:latin typeface="+mn-lt"/>
                <a:ea typeface="+mn-ea"/>
              </a:rPr>
              <a:t>Wireless</a:t>
            </a:r>
            <a:r>
              <a:rPr lang="ja-JP" altLang="en-US" sz="1600" b="1" smtClean="0">
                <a:latin typeface="+mn-lt"/>
                <a:ea typeface="+mn-ea"/>
              </a:rPr>
              <a:t> </a:t>
            </a:r>
            <a:r>
              <a:rPr lang="en-US" altLang="ja-JP" sz="1600" b="1" smtClean="0">
                <a:latin typeface="+mn-lt"/>
                <a:ea typeface="+mn-ea"/>
              </a:rPr>
              <a:t>Security</a:t>
            </a:r>
            <a:r>
              <a:rPr lang="ja-JP" altLang="en-US" sz="1600" b="1" smtClean="0">
                <a:latin typeface="+mn-lt"/>
                <a:ea typeface="+mn-ea"/>
              </a:rPr>
              <a:t> </a:t>
            </a:r>
            <a:r>
              <a:rPr lang="en-US" altLang="ja-JP" sz="1600" b="1" smtClean="0">
                <a:latin typeface="+mn-lt"/>
                <a:ea typeface="+mn-ea"/>
              </a:rPr>
              <a:t>Monitor</a:t>
            </a:r>
            <a:endParaRPr lang="en-US" sz="1600" b="1" dirty="0">
              <a:latin typeface="+mn-lt"/>
              <a:ea typeface="+mn-ea"/>
            </a:endParaRPr>
          </a:p>
        </p:txBody>
      </p:sp>
      <p:sp>
        <p:nvSpPr>
          <p:cNvPr id="46" name="TextBox 59"/>
          <p:cNvSpPr txBox="1"/>
          <p:nvPr/>
        </p:nvSpPr>
        <p:spPr>
          <a:xfrm>
            <a:off x="3354263" y="1980508"/>
            <a:ext cx="1196648" cy="584775"/>
          </a:xfrm>
          <a:prstGeom prst="rect">
            <a:avLst/>
          </a:prstGeom>
          <a:noFill/>
        </p:spPr>
        <p:txBody>
          <a:bodyPr wrap="square" rtlCol="0">
            <a:spAutoFit/>
          </a:bodyPr>
          <a:lstStyle/>
          <a:p>
            <a:pPr algn="ctr"/>
            <a:r>
              <a:rPr lang="en-US" sz="1600" b="1" dirty="0">
                <a:solidFill>
                  <a:schemeClr val="bg2"/>
                </a:solidFill>
                <a:latin typeface="+mn-lt"/>
                <a:ea typeface="+mn-ea"/>
              </a:rPr>
              <a:t>5GHz</a:t>
            </a:r>
          </a:p>
          <a:p>
            <a:pPr algn="ctr"/>
            <a:r>
              <a:rPr lang="en-US" sz="1600" b="1" dirty="0">
                <a:solidFill>
                  <a:schemeClr val="bg2"/>
                </a:solidFill>
                <a:latin typeface="+mn-lt"/>
                <a:ea typeface="+mn-ea"/>
              </a:rPr>
              <a:t>Serving </a:t>
            </a:r>
          </a:p>
        </p:txBody>
      </p:sp>
      <p:sp>
        <p:nvSpPr>
          <p:cNvPr id="47" name="Text Placeholder 1"/>
          <p:cNvSpPr txBox="1">
            <a:spLocks/>
          </p:cNvSpPr>
          <p:nvPr/>
        </p:nvSpPr>
        <p:spPr>
          <a:xfrm>
            <a:off x="4463936" y="1430811"/>
            <a:ext cx="4356214" cy="523220"/>
          </a:xfrm>
          <a:prstGeom prst="rect">
            <a:avLst/>
          </a:prstGeom>
        </p:spPr>
        <p:txBody>
          <a:bodyPr wrap="square" anchor="ctr">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defTabSz="914378" fontAlgn="auto">
              <a:lnSpc>
                <a:spcPct val="100000"/>
              </a:lnSpc>
              <a:spcBef>
                <a:spcPts val="0"/>
              </a:spcBef>
              <a:spcAft>
                <a:spcPts val="0"/>
              </a:spcAft>
              <a:buClrTx/>
              <a:buSzTx/>
            </a:pPr>
            <a:r>
              <a:rPr lang="ja-JP" altLang="en-US" sz="1400" smtClean="0">
                <a:ea typeface="+mn-ea"/>
              </a:rPr>
              <a:t>デフォルトの動作</a:t>
            </a:r>
          </a:p>
          <a:p>
            <a:pPr defTabSz="914378" fontAlgn="auto">
              <a:lnSpc>
                <a:spcPct val="100000"/>
              </a:lnSpc>
              <a:spcBef>
                <a:spcPts val="0"/>
              </a:spcBef>
              <a:spcAft>
                <a:spcPts val="0"/>
              </a:spcAft>
              <a:buClrTx/>
              <a:buSzTx/>
            </a:pPr>
            <a:r>
              <a:rPr lang="en-US" altLang="ja-JP" sz="1400" smtClean="0">
                <a:ea typeface="+mn-ea"/>
              </a:rPr>
              <a:t>2.4GHz </a:t>
            </a:r>
            <a:r>
              <a:rPr lang="ja-JP" altLang="en-US" sz="1400" smtClean="0">
                <a:ea typeface="+mn-ea"/>
              </a:rPr>
              <a:t>と </a:t>
            </a:r>
            <a:r>
              <a:rPr lang="en-US" altLang="ja-JP" sz="1400" smtClean="0">
                <a:ea typeface="+mn-ea"/>
              </a:rPr>
              <a:t>5GHz</a:t>
            </a:r>
            <a:r>
              <a:rPr lang="ja-JP" altLang="en-US" sz="1400" smtClean="0">
                <a:ea typeface="+mn-ea"/>
              </a:rPr>
              <a:t> の電波をクライアントへ提供</a:t>
            </a:r>
            <a:endParaRPr lang="ja-JP" altLang="en-US" sz="1400">
              <a:ea typeface="+mn-ea"/>
            </a:endParaRPr>
          </a:p>
        </p:txBody>
      </p:sp>
      <p:sp>
        <p:nvSpPr>
          <p:cNvPr id="48" name="Text Placeholder 1"/>
          <p:cNvSpPr txBox="1">
            <a:spLocks/>
          </p:cNvSpPr>
          <p:nvPr/>
        </p:nvSpPr>
        <p:spPr>
          <a:xfrm>
            <a:off x="4467295" y="2009562"/>
            <a:ext cx="4356214" cy="523200"/>
          </a:xfrm>
          <a:prstGeom prst="rect">
            <a:avLst/>
          </a:prstGeom>
        </p:spPr>
        <p:txBody>
          <a:bodyPr wrap="square" lIns="91420" tIns="45710" rIns="91420" bIns="45710" anchor="ctr">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82563" indent="-182563" defTabSz="914378" fontAlgn="auto">
              <a:lnSpc>
                <a:spcPct val="100000"/>
              </a:lnSpc>
              <a:spcBef>
                <a:spcPts val="0"/>
              </a:spcBef>
              <a:spcAft>
                <a:spcPts val="0"/>
              </a:spcAft>
              <a:buClrTx/>
              <a:buSzTx/>
            </a:pPr>
            <a:r>
              <a:rPr lang="en-US" sz="1400" dirty="0">
                <a:ea typeface="+mn-ea"/>
              </a:rPr>
              <a:t>Dual </a:t>
            </a:r>
            <a:r>
              <a:rPr lang="en-US" sz="1400">
                <a:ea typeface="+mn-ea"/>
              </a:rPr>
              <a:t>5GHz </a:t>
            </a:r>
            <a:r>
              <a:rPr lang="ja-JP" altLang="en-US" sz="1400" smtClean="0">
                <a:ea typeface="+mn-ea"/>
              </a:rPr>
              <a:t>サポートで最大</a:t>
            </a:r>
            <a:r>
              <a:rPr lang="en-US" sz="1400" smtClean="0">
                <a:ea typeface="+mn-ea"/>
              </a:rPr>
              <a:t>5.2Gbps </a:t>
            </a:r>
            <a:r>
              <a:rPr lang="ja-JP" altLang="en-US" sz="1400">
                <a:ea typeface="+mn-ea"/>
              </a:rPr>
              <a:t>の</a:t>
            </a:r>
            <a:r>
              <a:rPr lang="ja-JP" altLang="en-US" sz="1400" smtClean="0">
                <a:ea typeface="+mn-ea"/>
              </a:rPr>
              <a:t>スループット</a:t>
            </a:r>
            <a:endParaRPr lang="en-US" sz="1400" smtClean="0">
              <a:ea typeface="+mn-ea"/>
            </a:endParaRPr>
          </a:p>
          <a:p>
            <a:pPr marL="182563" indent="-182563" defTabSz="914378" fontAlgn="auto">
              <a:lnSpc>
                <a:spcPct val="100000"/>
              </a:lnSpc>
              <a:spcBef>
                <a:spcPts val="0"/>
              </a:spcBef>
              <a:spcAft>
                <a:spcPts val="0"/>
              </a:spcAft>
              <a:buClrTx/>
              <a:buSzTx/>
            </a:pPr>
            <a:r>
              <a:rPr lang="ja-JP" altLang="en-US" sz="1400" smtClean="0">
                <a:ea typeface="+mn-ea"/>
              </a:rPr>
              <a:t>ネットワークのキャパシティとパフォーマンスを増強</a:t>
            </a:r>
            <a:endParaRPr lang="en-US" sz="1400" dirty="0">
              <a:ea typeface="+mn-ea"/>
            </a:endParaRPr>
          </a:p>
        </p:txBody>
      </p:sp>
      <p:sp>
        <p:nvSpPr>
          <p:cNvPr id="49" name="Text Placeholder 1"/>
          <p:cNvSpPr txBox="1">
            <a:spLocks/>
          </p:cNvSpPr>
          <p:nvPr/>
        </p:nvSpPr>
        <p:spPr>
          <a:xfrm>
            <a:off x="4467294" y="2653322"/>
            <a:ext cx="4356214" cy="523200"/>
          </a:xfrm>
          <a:prstGeom prst="rect">
            <a:avLst/>
          </a:prstGeom>
        </p:spPr>
        <p:txBody>
          <a:bodyPr wrap="square" lIns="91420" tIns="45710" rIns="91420" bIns="45710" anchor="ctr">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82563" indent="-182563" defTabSz="914378" fontAlgn="auto">
              <a:lnSpc>
                <a:spcPct val="100000"/>
              </a:lnSpc>
              <a:spcBef>
                <a:spcPts val="0"/>
              </a:spcBef>
              <a:spcAft>
                <a:spcPts val="0"/>
              </a:spcAft>
              <a:buClrTx/>
              <a:buSzTx/>
            </a:pPr>
            <a:r>
              <a:rPr lang="en-US" sz="1400" smtClean="0">
                <a:ea typeface="+mn-ea"/>
              </a:rPr>
              <a:t>2.4GHz </a:t>
            </a:r>
            <a:r>
              <a:rPr lang="ja-JP" altLang="en-US" sz="1400" smtClean="0">
                <a:ea typeface="+mn-ea"/>
              </a:rPr>
              <a:t>と</a:t>
            </a:r>
            <a:r>
              <a:rPr lang="en-US" sz="1400" smtClean="0">
                <a:ea typeface="+mn-ea"/>
              </a:rPr>
              <a:t> 5GHz </a:t>
            </a:r>
            <a:r>
              <a:rPr lang="ja-JP" altLang="en-US" sz="1400" smtClean="0">
                <a:ea typeface="+mn-ea"/>
              </a:rPr>
              <a:t>をスキャン</a:t>
            </a:r>
            <a:endParaRPr lang="en-US" sz="1400" smtClean="0">
              <a:ea typeface="+mn-ea"/>
            </a:endParaRPr>
          </a:p>
          <a:p>
            <a:pPr marL="182563" indent="-182563" defTabSz="914378" fontAlgn="auto">
              <a:lnSpc>
                <a:spcPct val="100000"/>
              </a:lnSpc>
              <a:spcBef>
                <a:spcPts val="0"/>
              </a:spcBef>
              <a:spcAft>
                <a:spcPts val="0"/>
              </a:spcAft>
              <a:buClrTx/>
              <a:buSzTx/>
            </a:pPr>
            <a:r>
              <a:rPr lang="ja-JP" altLang="en-US" sz="1400" smtClean="0">
                <a:ea typeface="+mn-ea"/>
              </a:rPr>
              <a:t>非</a:t>
            </a:r>
            <a:r>
              <a:rPr lang="en-US" altLang="ja-JP" sz="1400" smtClean="0">
                <a:ea typeface="+mn-ea"/>
              </a:rPr>
              <a:t>Wi-Fi</a:t>
            </a:r>
            <a:r>
              <a:rPr lang="ja-JP" altLang="en-US" sz="1400" smtClean="0">
                <a:ea typeface="+mn-ea"/>
              </a:rPr>
              <a:t>干渉源や</a:t>
            </a:r>
            <a:r>
              <a:rPr lang="en-US" altLang="ja-JP" sz="1400" smtClean="0">
                <a:ea typeface="+mn-ea"/>
              </a:rPr>
              <a:t>wIPC</a:t>
            </a:r>
            <a:r>
              <a:rPr lang="ja-JP" altLang="en-US" sz="1400" smtClean="0">
                <a:ea typeface="+mn-ea"/>
              </a:rPr>
              <a:t>攻撃、不正端末</a:t>
            </a:r>
            <a:r>
              <a:rPr lang="en-US" altLang="ja-JP" sz="1400" smtClean="0">
                <a:ea typeface="+mn-ea"/>
              </a:rPr>
              <a:t>/AP</a:t>
            </a:r>
            <a:r>
              <a:rPr lang="ja-JP" altLang="en-US" sz="1400" smtClean="0">
                <a:ea typeface="+mn-ea"/>
              </a:rPr>
              <a:t>を監視</a:t>
            </a:r>
            <a:endParaRPr lang="en-US" altLang="ja-JP" sz="1400" smtClean="0">
              <a:ea typeface="+mn-ea"/>
            </a:endParaRPr>
          </a:p>
        </p:txBody>
      </p:sp>
      <p:sp>
        <p:nvSpPr>
          <p:cNvPr id="62" name="正方形/長方形 61"/>
          <p:cNvSpPr/>
          <p:nvPr/>
        </p:nvSpPr>
        <p:spPr>
          <a:xfrm>
            <a:off x="1279233" y="1482853"/>
            <a:ext cx="1261884" cy="646331"/>
          </a:xfrm>
          <a:prstGeom prst="rect">
            <a:avLst/>
          </a:prstGeom>
        </p:spPr>
        <p:txBody>
          <a:bodyPr wrap="none">
            <a:spAutoFit/>
          </a:bodyPr>
          <a:lstStyle/>
          <a:p>
            <a:pPr algn="ctr"/>
            <a:r>
              <a:rPr lang="en-US" altLang="ja-JP" smtClean="0"/>
              <a:t>XOR</a:t>
            </a:r>
          </a:p>
          <a:p>
            <a:pPr algn="ctr"/>
            <a:r>
              <a:rPr lang="en-US" altLang="ja-JP" smtClean="0"/>
              <a:t>(FRA</a:t>
            </a:r>
            <a:r>
              <a:rPr lang="ja-JP" altLang="en-US" smtClean="0"/>
              <a:t>対応</a:t>
            </a:r>
            <a:r>
              <a:rPr lang="en-US" altLang="ja-JP" smtClean="0"/>
              <a:t>)</a:t>
            </a:r>
            <a:endParaRPr lang="ja-JP" altLang="en-US"/>
          </a:p>
        </p:txBody>
      </p:sp>
      <p:grpSp>
        <p:nvGrpSpPr>
          <p:cNvPr id="4" name="グループ化 3"/>
          <p:cNvGrpSpPr>
            <a:grpSpLocks noChangeAspect="1"/>
          </p:cNvGrpSpPr>
          <p:nvPr/>
        </p:nvGrpSpPr>
        <p:grpSpPr>
          <a:xfrm>
            <a:off x="444525" y="2119122"/>
            <a:ext cx="1813128" cy="1335959"/>
            <a:chOff x="1172986" y="3996092"/>
            <a:chExt cx="814402" cy="600072"/>
          </a:xfrm>
        </p:grpSpPr>
        <p:grpSp>
          <p:nvGrpSpPr>
            <p:cNvPr id="2" name="グループ化 1"/>
            <p:cNvGrpSpPr/>
            <p:nvPr/>
          </p:nvGrpSpPr>
          <p:grpSpPr>
            <a:xfrm>
              <a:off x="1172986" y="3996092"/>
              <a:ext cx="814402" cy="248109"/>
              <a:chOff x="1172986" y="3996092"/>
              <a:chExt cx="814402" cy="248109"/>
            </a:xfrm>
          </p:grpSpPr>
          <p:grpSp>
            <p:nvGrpSpPr>
              <p:cNvPr id="36" name="Group 124"/>
              <p:cNvGrpSpPr>
                <a:grpSpLocks noChangeAspect="1"/>
              </p:cNvGrpSpPr>
              <p:nvPr/>
            </p:nvGrpSpPr>
            <p:grpSpPr>
              <a:xfrm>
                <a:off x="1172986" y="3996092"/>
                <a:ext cx="310464" cy="248109"/>
                <a:chOff x="6122447" y="4263293"/>
                <a:chExt cx="593078" cy="473962"/>
              </a:xfrm>
              <a:solidFill>
                <a:schemeClr val="tx1"/>
              </a:solidFill>
            </p:grpSpPr>
            <p:sp>
              <p:nvSpPr>
                <p:cNvPr id="51" name="Oval 55"/>
                <p:cNvSpPr>
                  <a:spLocks noChangeArrowheads="1"/>
                </p:cNvSpPr>
                <p:nvPr/>
              </p:nvSpPr>
              <p:spPr bwMode="auto">
                <a:xfrm>
                  <a:off x="6346083" y="4591448"/>
                  <a:ext cx="145807" cy="14580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124"/>
              <p:cNvGrpSpPr>
                <a:grpSpLocks noChangeAspect="1"/>
              </p:cNvGrpSpPr>
              <p:nvPr/>
            </p:nvGrpSpPr>
            <p:grpSpPr>
              <a:xfrm>
                <a:off x="1676924" y="3996092"/>
                <a:ext cx="310464" cy="248109"/>
                <a:chOff x="6122447" y="4263293"/>
                <a:chExt cx="593078" cy="473962"/>
              </a:xfrm>
              <a:solidFill>
                <a:schemeClr val="tx1"/>
              </a:solidFill>
            </p:grpSpPr>
            <p:sp>
              <p:nvSpPr>
                <p:cNvPr id="38" name="Oval 55"/>
                <p:cNvSpPr>
                  <a:spLocks noChangeArrowheads="1"/>
                </p:cNvSpPr>
                <p:nvPr/>
              </p:nvSpPr>
              <p:spPr bwMode="auto">
                <a:xfrm>
                  <a:off x="6346083" y="4591448"/>
                  <a:ext cx="145807" cy="145807"/>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4" name="フリーフォーム 53"/>
            <p:cNvSpPr>
              <a:spLocks noChangeAspect="1"/>
            </p:cNvSpPr>
            <p:nvPr/>
          </p:nvSpPr>
          <p:spPr>
            <a:xfrm>
              <a:off x="1380352" y="4196494"/>
              <a:ext cx="399670" cy="399670"/>
            </a:xfrm>
            <a:custGeom>
              <a:avLst/>
              <a:gdLst>
                <a:gd name="connsiteX0" fmla="*/ 327476 w 684000"/>
                <a:gd name="connsiteY0" fmla="*/ 319141 h 684000"/>
                <a:gd name="connsiteX1" fmla="*/ 311312 w 684000"/>
                <a:gd name="connsiteY1" fmla="*/ 325837 h 684000"/>
                <a:gd name="connsiteX2" fmla="*/ 304616 w 684000"/>
                <a:gd name="connsiteY2" fmla="*/ 342001 h 684000"/>
                <a:gd name="connsiteX3" fmla="*/ 304616 w 684000"/>
                <a:gd name="connsiteY3" fmla="*/ 342000 h 684000"/>
                <a:gd name="connsiteX4" fmla="*/ 304616 w 684000"/>
                <a:gd name="connsiteY4" fmla="*/ 342001 h 684000"/>
                <a:gd name="connsiteX5" fmla="*/ 304616 w 684000"/>
                <a:gd name="connsiteY5" fmla="*/ 342001 h 684000"/>
                <a:gd name="connsiteX6" fmla="*/ 311312 w 684000"/>
                <a:gd name="connsiteY6" fmla="*/ 358164 h 684000"/>
                <a:gd name="connsiteX7" fmla="*/ 327476 w 684000"/>
                <a:gd name="connsiteY7" fmla="*/ 364860 h 684000"/>
                <a:gd name="connsiteX8" fmla="*/ 356524 w 684000"/>
                <a:gd name="connsiteY8" fmla="*/ 364861 h 684000"/>
                <a:gd name="connsiteX9" fmla="*/ 379384 w 684000"/>
                <a:gd name="connsiteY9" fmla="*/ 342001 h 684000"/>
                <a:gd name="connsiteX10" fmla="*/ 379385 w 684000"/>
                <a:gd name="connsiteY10" fmla="*/ 342001 h 684000"/>
                <a:gd name="connsiteX11" fmla="*/ 356525 w 684000"/>
                <a:gd name="connsiteY11" fmla="*/ 319141 h 684000"/>
                <a:gd name="connsiteX12" fmla="*/ 114002 w 684000"/>
                <a:gd name="connsiteY12" fmla="*/ 0 h 684000"/>
                <a:gd name="connsiteX13" fmla="*/ 569998 w 684000"/>
                <a:gd name="connsiteY13" fmla="*/ 0 h 684000"/>
                <a:gd name="connsiteX14" fmla="*/ 684000 w 684000"/>
                <a:gd name="connsiteY14" fmla="*/ 114002 h 684000"/>
                <a:gd name="connsiteX15" fmla="*/ 684000 w 684000"/>
                <a:gd name="connsiteY15" fmla="*/ 569998 h 684000"/>
                <a:gd name="connsiteX16" fmla="*/ 569998 w 684000"/>
                <a:gd name="connsiteY16" fmla="*/ 684000 h 684000"/>
                <a:gd name="connsiteX17" fmla="*/ 114002 w 684000"/>
                <a:gd name="connsiteY17" fmla="*/ 684000 h 684000"/>
                <a:gd name="connsiteX18" fmla="*/ 0 w 684000"/>
                <a:gd name="connsiteY18" fmla="*/ 569998 h 684000"/>
                <a:gd name="connsiteX19" fmla="*/ 0 w 684000"/>
                <a:gd name="connsiteY19" fmla="*/ 114002 h 684000"/>
                <a:gd name="connsiteX20" fmla="*/ 114002 w 684000"/>
                <a:gd name="connsiteY20"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000" h="684000">
                  <a:moveTo>
                    <a:pt x="327476" y="319141"/>
                  </a:moveTo>
                  <a:cubicBezTo>
                    <a:pt x="321164" y="319141"/>
                    <a:pt x="315449" y="321700"/>
                    <a:pt x="311312" y="325837"/>
                  </a:cubicBezTo>
                  <a:lnTo>
                    <a:pt x="304616" y="342001"/>
                  </a:lnTo>
                  <a:lnTo>
                    <a:pt x="304616" y="342000"/>
                  </a:lnTo>
                  <a:lnTo>
                    <a:pt x="304616" y="342001"/>
                  </a:lnTo>
                  <a:lnTo>
                    <a:pt x="304616" y="342001"/>
                  </a:lnTo>
                  <a:lnTo>
                    <a:pt x="311312" y="358164"/>
                  </a:lnTo>
                  <a:cubicBezTo>
                    <a:pt x="315449" y="362301"/>
                    <a:pt x="321164" y="364860"/>
                    <a:pt x="327476" y="364860"/>
                  </a:cubicBezTo>
                  <a:lnTo>
                    <a:pt x="356524" y="364861"/>
                  </a:lnTo>
                  <a:cubicBezTo>
                    <a:pt x="369149" y="364861"/>
                    <a:pt x="379384" y="354626"/>
                    <a:pt x="379384" y="342001"/>
                  </a:cubicBezTo>
                  <a:lnTo>
                    <a:pt x="379385" y="342001"/>
                  </a:lnTo>
                  <a:cubicBezTo>
                    <a:pt x="379385" y="329376"/>
                    <a:pt x="369150" y="319141"/>
                    <a:pt x="356525" y="319141"/>
                  </a:cubicBezTo>
                  <a:close/>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
        <p:nvSpPr>
          <p:cNvPr id="55" name="TextBox 18"/>
          <p:cNvSpPr txBox="1"/>
          <p:nvPr/>
        </p:nvSpPr>
        <p:spPr>
          <a:xfrm>
            <a:off x="430958" y="983091"/>
            <a:ext cx="7414548" cy="369332"/>
          </a:xfrm>
          <a:prstGeom prst="rect">
            <a:avLst/>
          </a:prstGeom>
          <a:noFill/>
        </p:spPr>
        <p:txBody>
          <a:bodyPr wrap="square" rtlCol="0">
            <a:spAutoFit/>
          </a:bodyPr>
          <a:lstStyle/>
          <a:p>
            <a:r>
              <a:rPr lang="en-US" altLang="ja-JP" dirty="0" smtClean="0"/>
              <a:t>2</a:t>
            </a:r>
            <a:r>
              <a:rPr lang="ja-JP" altLang="en-US" dirty="0" smtClean="0"/>
              <a:t>つ目の </a:t>
            </a:r>
            <a:r>
              <a:rPr lang="en-US" altLang="ja-JP" dirty="0" smtClean="0"/>
              <a:t>Radio</a:t>
            </a:r>
            <a:r>
              <a:rPr lang="ja-JP" altLang="en-US" dirty="0" smtClean="0"/>
              <a:t> の役割を動的に変更</a:t>
            </a:r>
            <a:r>
              <a:rPr lang="ja-JP" altLang="en-US" smtClean="0"/>
              <a:t>する機能</a:t>
            </a:r>
            <a:endParaRPr lang="en-US" altLang="ja-JP" dirty="0" smtClean="0"/>
          </a:p>
        </p:txBody>
      </p:sp>
      <p:cxnSp>
        <p:nvCxnSpPr>
          <p:cNvPr id="40" name="直線コネクタ 39"/>
          <p:cNvCxnSpPr>
            <a:stCxn id="22" idx="2"/>
          </p:cNvCxnSpPr>
          <p:nvPr/>
        </p:nvCxnSpPr>
        <p:spPr>
          <a:xfrm>
            <a:off x="1958764" y="2585938"/>
            <a:ext cx="743256" cy="16498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2701107" y="4235819"/>
            <a:ext cx="4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stCxn id="22" idx="2"/>
          </p:cNvCxnSpPr>
          <p:nvPr/>
        </p:nvCxnSpPr>
        <p:spPr>
          <a:xfrm flipV="1">
            <a:off x="1958764" y="1610670"/>
            <a:ext cx="742182" cy="975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stCxn id="22" idx="2"/>
          </p:cNvCxnSpPr>
          <p:nvPr/>
        </p:nvCxnSpPr>
        <p:spPr>
          <a:xfrm>
            <a:off x="1958764" y="2585938"/>
            <a:ext cx="742182" cy="332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2701107" y="3584931"/>
            <a:ext cx="4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stCxn id="22" idx="2"/>
          </p:cNvCxnSpPr>
          <p:nvPr/>
        </p:nvCxnSpPr>
        <p:spPr>
          <a:xfrm flipV="1">
            <a:off x="1958764" y="2271162"/>
            <a:ext cx="742182" cy="314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2701107" y="2271162"/>
            <a:ext cx="4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円/楕円 58"/>
          <p:cNvSpPr>
            <a:spLocks noChangeAspect="1"/>
          </p:cNvSpPr>
          <p:nvPr/>
        </p:nvSpPr>
        <p:spPr>
          <a:xfrm>
            <a:off x="2971594" y="1378212"/>
            <a:ext cx="476128" cy="476128"/>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1</a:t>
            </a:r>
            <a:endParaRPr kumimoji="1" lang="ja-JP" altLang="en-US" dirty="0" smtClean="0"/>
          </a:p>
        </p:txBody>
      </p:sp>
      <p:sp>
        <p:nvSpPr>
          <p:cNvPr id="60" name="円/楕円 59"/>
          <p:cNvSpPr>
            <a:spLocks noChangeAspect="1"/>
          </p:cNvSpPr>
          <p:nvPr/>
        </p:nvSpPr>
        <p:spPr>
          <a:xfrm>
            <a:off x="2971594" y="2033098"/>
            <a:ext cx="476128" cy="47612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2</a:t>
            </a:r>
            <a:endParaRPr kumimoji="1" lang="ja-JP" altLang="en-US" dirty="0" smtClean="0"/>
          </a:p>
        </p:txBody>
      </p:sp>
      <p:sp>
        <p:nvSpPr>
          <p:cNvPr id="61" name="円/楕円 60"/>
          <p:cNvSpPr>
            <a:spLocks noChangeAspect="1"/>
          </p:cNvSpPr>
          <p:nvPr/>
        </p:nvSpPr>
        <p:spPr>
          <a:xfrm>
            <a:off x="2971594" y="2687984"/>
            <a:ext cx="476128" cy="47612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3</a:t>
            </a:r>
            <a:endParaRPr kumimoji="1" lang="ja-JP" altLang="en-US" dirty="0" smtClean="0"/>
          </a:p>
        </p:txBody>
      </p:sp>
      <p:sp>
        <p:nvSpPr>
          <p:cNvPr id="56" name="円/楕円 55"/>
          <p:cNvSpPr>
            <a:spLocks noChangeAspect="1"/>
          </p:cNvSpPr>
          <p:nvPr/>
        </p:nvSpPr>
        <p:spPr>
          <a:xfrm>
            <a:off x="2971594" y="3342870"/>
            <a:ext cx="476128" cy="476128"/>
          </a:xfrm>
          <a:prstGeom prst="ellipse">
            <a:avLst/>
          </a:prstGeom>
          <a:solidFill>
            <a:schemeClr val="bg1"/>
          </a:solidFill>
          <a:ln w="12700">
            <a:solidFill>
              <a:schemeClr val="accent4"/>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solidFill>
                  <a:schemeClr val="accent4"/>
                </a:solidFill>
              </a:rPr>
              <a:t>4</a:t>
            </a:r>
            <a:endParaRPr kumimoji="1" lang="ja-JP" altLang="en-US" dirty="0" smtClean="0">
              <a:solidFill>
                <a:schemeClr val="accent4"/>
              </a:solidFill>
            </a:endParaRPr>
          </a:p>
        </p:txBody>
      </p:sp>
      <p:sp>
        <p:nvSpPr>
          <p:cNvPr id="57" name="円/楕円 56"/>
          <p:cNvSpPr>
            <a:spLocks noChangeAspect="1"/>
          </p:cNvSpPr>
          <p:nvPr/>
        </p:nvSpPr>
        <p:spPr>
          <a:xfrm>
            <a:off x="2971594" y="3997755"/>
            <a:ext cx="476128" cy="476128"/>
          </a:xfrm>
          <a:prstGeom prst="ellipse">
            <a:avLst/>
          </a:prstGeom>
          <a:solidFill>
            <a:schemeClr val="bg1"/>
          </a:solidFill>
          <a:ln w="12700">
            <a:solidFill>
              <a:schemeClr val="accent4"/>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solidFill>
                  <a:schemeClr val="accent4"/>
                </a:solidFill>
              </a:rPr>
              <a:t>5</a:t>
            </a:r>
            <a:endParaRPr kumimoji="1" lang="ja-JP" altLang="en-US" dirty="0" smtClean="0">
              <a:solidFill>
                <a:schemeClr val="accent4"/>
              </a:solidFill>
            </a:endParaRPr>
          </a:p>
        </p:txBody>
      </p:sp>
      <p:sp>
        <p:nvSpPr>
          <p:cNvPr id="92" name="TextBox 37"/>
          <p:cNvSpPr txBox="1"/>
          <p:nvPr/>
        </p:nvSpPr>
        <p:spPr>
          <a:xfrm>
            <a:off x="3287454" y="3239302"/>
            <a:ext cx="1330266" cy="683264"/>
          </a:xfrm>
          <a:prstGeom prst="rect">
            <a:avLst/>
          </a:prstGeom>
          <a:noFill/>
        </p:spPr>
        <p:txBody>
          <a:bodyPr wrap="square" rtlCol="0">
            <a:spAutoFit/>
          </a:bodyPr>
          <a:lstStyle/>
          <a:p>
            <a:pPr algn="ctr">
              <a:lnSpc>
                <a:spcPct val="80000"/>
              </a:lnSpc>
            </a:pPr>
            <a:r>
              <a:rPr lang="en-US" altLang="ja-JP" sz="1600" b="1" smtClean="0">
                <a:solidFill>
                  <a:schemeClr val="accent4"/>
                </a:solidFill>
              </a:rPr>
              <a:t>Wireless Service Assurance*</a:t>
            </a:r>
            <a:endParaRPr lang="en-US" altLang="ja-JP" sz="1600" b="1" dirty="0">
              <a:solidFill>
                <a:schemeClr val="accent4"/>
              </a:solidFill>
            </a:endParaRPr>
          </a:p>
        </p:txBody>
      </p:sp>
      <p:sp>
        <p:nvSpPr>
          <p:cNvPr id="93" name="TextBox 37"/>
          <p:cNvSpPr txBox="1"/>
          <p:nvPr/>
        </p:nvSpPr>
        <p:spPr>
          <a:xfrm>
            <a:off x="3354264" y="3926394"/>
            <a:ext cx="1196646" cy="584775"/>
          </a:xfrm>
          <a:prstGeom prst="rect">
            <a:avLst/>
          </a:prstGeom>
          <a:noFill/>
        </p:spPr>
        <p:txBody>
          <a:bodyPr wrap="square" rtlCol="0">
            <a:spAutoFit/>
          </a:bodyPr>
          <a:lstStyle/>
          <a:p>
            <a:pPr algn="ctr"/>
            <a:r>
              <a:rPr lang="en-US" altLang="ja-JP" sz="1600" b="1" smtClean="0">
                <a:solidFill>
                  <a:schemeClr val="accent4"/>
                </a:solidFill>
              </a:rPr>
              <a:t>Enhanced </a:t>
            </a:r>
            <a:r>
              <a:rPr lang="en-US" altLang="ja-JP" sz="1600" b="1">
                <a:solidFill>
                  <a:schemeClr val="accent4"/>
                </a:solidFill>
              </a:rPr>
              <a:t>Location*</a:t>
            </a:r>
            <a:endParaRPr lang="en-US" altLang="ja-JP" sz="1600" b="1" dirty="0">
              <a:solidFill>
                <a:schemeClr val="accent4"/>
              </a:solidFill>
            </a:endParaRPr>
          </a:p>
        </p:txBody>
      </p:sp>
      <p:sp>
        <p:nvSpPr>
          <p:cNvPr id="94" name="Text Placeholder 1"/>
          <p:cNvSpPr txBox="1">
            <a:spLocks/>
          </p:cNvSpPr>
          <p:nvPr/>
        </p:nvSpPr>
        <p:spPr>
          <a:xfrm>
            <a:off x="4463936" y="3208694"/>
            <a:ext cx="4356214" cy="738644"/>
          </a:xfrm>
          <a:prstGeom prst="rect">
            <a:avLst/>
          </a:prstGeom>
        </p:spPr>
        <p:txBody>
          <a:bodyPr wrap="square" lIns="91420" tIns="45710" rIns="91420" bIns="45710" anchor="ctr">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82563" indent="-182563" defTabSz="914378" fontAlgn="auto">
              <a:lnSpc>
                <a:spcPct val="100000"/>
              </a:lnSpc>
              <a:spcBef>
                <a:spcPts val="0"/>
              </a:spcBef>
              <a:spcAft>
                <a:spcPts val="0"/>
              </a:spcAft>
              <a:buClrTx/>
              <a:buSzTx/>
            </a:pPr>
            <a:r>
              <a:rPr lang="ja-JP" altLang="en-US" sz="1400" smtClean="0">
                <a:ea typeface="+mn-ea"/>
              </a:rPr>
              <a:t>積極的</a:t>
            </a:r>
            <a:r>
              <a:rPr lang="ja-JP" altLang="en-US" sz="1400">
                <a:ea typeface="+mn-ea"/>
              </a:rPr>
              <a:t>なネットワーク性能の監視と全体のネットワーク性能の</a:t>
            </a:r>
            <a:r>
              <a:rPr lang="ja-JP" altLang="en-US" sz="1400" smtClean="0">
                <a:ea typeface="+mn-ea"/>
              </a:rPr>
              <a:t>調整</a:t>
            </a:r>
            <a:endParaRPr lang="en-US" altLang="ja-JP" sz="1400" smtClean="0">
              <a:ea typeface="+mn-ea"/>
            </a:endParaRPr>
          </a:p>
          <a:p>
            <a:pPr marL="182563" indent="-182563" defTabSz="914378" fontAlgn="auto">
              <a:lnSpc>
                <a:spcPct val="100000"/>
              </a:lnSpc>
              <a:spcBef>
                <a:spcPts val="0"/>
              </a:spcBef>
              <a:spcAft>
                <a:spcPts val="0"/>
              </a:spcAft>
              <a:buClrTx/>
              <a:buSzTx/>
            </a:pPr>
            <a:r>
              <a:rPr lang="ja-JP" altLang="en-US" sz="1400" smtClean="0">
                <a:ea typeface="+mn-ea"/>
              </a:rPr>
              <a:t>パフォーマンス低下の追跡と補正</a:t>
            </a:r>
            <a:endParaRPr lang="ja-JP" altLang="en-US" sz="1400">
              <a:ea typeface="+mn-ea"/>
            </a:endParaRPr>
          </a:p>
        </p:txBody>
      </p:sp>
      <p:sp>
        <p:nvSpPr>
          <p:cNvPr id="95" name="Text Placeholder 1"/>
          <p:cNvSpPr txBox="1">
            <a:spLocks/>
          </p:cNvSpPr>
          <p:nvPr/>
        </p:nvSpPr>
        <p:spPr>
          <a:xfrm>
            <a:off x="4463936" y="3971968"/>
            <a:ext cx="4356214" cy="523200"/>
          </a:xfrm>
          <a:prstGeom prst="rect">
            <a:avLst/>
          </a:prstGeom>
        </p:spPr>
        <p:txBody>
          <a:bodyPr wrap="square" lIns="91420" tIns="45710" rIns="91420" bIns="45710" anchor="ctr">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82563" indent="-182563" defTabSz="914378" fontAlgn="auto">
              <a:lnSpc>
                <a:spcPct val="100000"/>
              </a:lnSpc>
              <a:spcBef>
                <a:spcPts val="0"/>
              </a:spcBef>
              <a:spcAft>
                <a:spcPts val="0"/>
              </a:spcAft>
              <a:buClrTx/>
              <a:buSzTx/>
            </a:pPr>
            <a:r>
              <a:rPr lang="ja-JP" altLang="en-US" sz="1400" smtClean="0">
                <a:ea typeface="+mn-ea"/>
              </a:rPr>
              <a:t>クライアント</a:t>
            </a:r>
            <a:r>
              <a:rPr lang="ja-JP" altLang="en-US" sz="1400">
                <a:ea typeface="+mn-ea"/>
              </a:rPr>
              <a:t>のロケーション精度の</a:t>
            </a:r>
            <a:r>
              <a:rPr lang="ja-JP" altLang="en-US" sz="1400" smtClean="0">
                <a:ea typeface="+mn-ea"/>
              </a:rPr>
              <a:t>向上</a:t>
            </a:r>
            <a:endParaRPr lang="en-US" altLang="ja-JP" sz="1400" smtClean="0">
              <a:ea typeface="+mn-ea"/>
            </a:endParaRPr>
          </a:p>
          <a:p>
            <a:pPr marL="182563" indent="-182563" defTabSz="914378" fontAlgn="auto">
              <a:lnSpc>
                <a:spcPct val="100000"/>
              </a:lnSpc>
              <a:spcBef>
                <a:spcPts val="0"/>
              </a:spcBef>
              <a:spcAft>
                <a:spcPts val="0"/>
              </a:spcAft>
              <a:buClrTx/>
              <a:buSzTx/>
            </a:pPr>
            <a:r>
              <a:rPr lang="en-US" altLang="ja-JP" sz="1400" smtClean="0">
                <a:ea typeface="+mn-ea"/>
              </a:rPr>
              <a:t>5GHz</a:t>
            </a:r>
            <a:r>
              <a:rPr lang="ja-JP" altLang="en-US" sz="1400" smtClean="0">
                <a:ea typeface="+mn-ea"/>
              </a:rPr>
              <a:t>帯クライアントへのサービス提供</a:t>
            </a:r>
            <a:endParaRPr lang="ja-JP" altLang="en-US" sz="1400" dirty="0">
              <a:ea typeface="+mn-ea"/>
            </a:endParaRPr>
          </a:p>
        </p:txBody>
      </p:sp>
      <p:sp>
        <p:nvSpPr>
          <p:cNvPr id="96" name="TextBox 51"/>
          <p:cNvSpPr txBox="1"/>
          <p:nvPr/>
        </p:nvSpPr>
        <p:spPr>
          <a:xfrm>
            <a:off x="7845506" y="3251353"/>
            <a:ext cx="1064623" cy="246217"/>
          </a:xfrm>
          <a:prstGeom prst="rect">
            <a:avLst/>
          </a:prstGeom>
          <a:noFill/>
        </p:spPr>
        <p:txBody>
          <a:bodyPr wrap="square" lIns="91436" tIns="45718" rIns="91436" bIns="45718" rtlCol="0">
            <a:spAutoFit/>
          </a:bodyPr>
          <a:lstStyle/>
          <a:p>
            <a:r>
              <a:rPr lang="en-US" sz="1000"/>
              <a:t>* </a:t>
            </a:r>
            <a:r>
              <a:rPr lang="ja-JP" altLang="en-US" sz="1000" smtClean="0"/>
              <a:t>今後提供予定</a:t>
            </a:r>
            <a:endParaRPr lang="en-US" sz="1000" dirty="0"/>
          </a:p>
        </p:txBody>
      </p:sp>
      <p:sp>
        <p:nvSpPr>
          <p:cNvPr id="22" name="Oval 46"/>
          <p:cNvSpPr/>
          <p:nvPr/>
        </p:nvSpPr>
        <p:spPr>
          <a:xfrm flipH="1">
            <a:off x="1857964" y="2535646"/>
            <a:ext cx="100800" cy="100584"/>
          </a:xfrm>
          <a:prstGeom prst="ellipse">
            <a:avLst/>
          </a:prstGeom>
          <a:solidFill>
            <a:srgbClr val="FFFFFF"/>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latin typeface="+mj-lt"/>
            </a:endParaRPr>
          </a:p>
        </p:txBody>
      </p:sp>
      <p:cxnSp>
        <p:nvCxnSpPr>
          <p:cNvPr id="107" name="直線コネクタ 106"/>
          <p:cNvCxnSpPr>
            <a:stCxn id="22" idx="2"/>
          </p:cNvCxnSpPr>
          <p:nvPr/>
        </p:nvCxnSpPr>
        <p:spPr>
          <a:xfrm>
            <a:off x="1958764" y="2585938"/>
            <a:ext cx="742182" cy="998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2612571" y="3239302"/>
            <a:ext cx="620757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8011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par>
                          <p:cTn id="17" fill="hold">
                            <p:stCondLst>
                              <p:cond delay="1000"/>
                            </p:stCondLst>
                            <p:childTnLst>
                              <p:par>
                                <p:cTn id="18" presetID="21" presetClass="entr" presetSubtype="1"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heel(1)">
                                      <p:cBhvr>
                                        <p:cTn id="20" dur="750"/>
                                        <p:tgtEl>
                                          <p:spTgt spid="59"/>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left)">
                                      <p:cBhvr>
                                        <p:cTn id="33" dur="500"/>
                                        <p:tgtEl>
                                          <p:spTgt spid="82"/>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left)">
                                      <p:cBhvr>
                                        <p:cTn id="37" dur="500"/>
                                        <p:tgtEl>
                                          <p:spTgt spid="88"/>
                                        </p:tgtEl>
                                      </p:cBhvr>
                                    </p:animEffect>
                                  </p:childTnLst>
                                </p:cTn>
                              </p:par>
                            </p:childTnLst>
                          </p:cTn>
                        </p:par>
                        <p:par>
                          <p:cTn id="38" fill="hold">
                            <p:stCondLst>
                              <p:cond delay="1000"/>
                            </p:stCondLst>
                            <p:childTnLst>
                              <p:par>
                                <p:cTn id="39" presetID="21" presetClass="entr" presetSubtype="1"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wheel(1)">
                                      <p:cBhvr>
                                        <p:cTn id="41" dur="750"/>
                                        <p:tgtEl>
                                          <p:spTgt spid="60"/>
                                        </p:tgtEl>
                                      </p:cBhvr>
                                    </p:animEffect>
                                  </p:childTnLst>
                                </p:cTn>
                              </p:par>
                            </p:childTnLst>
                          </p:cTn>
                        </p:par>
                        <p:par>
                          <p:cTn id="42" fill="hold">
                            <p:stCondLst>
                              <p:cond delay="1750"/>
                            </p:stCondLst>
                            <p:childTnLst>
                              <p:par>
                                <p:cTn id="43" presetID="10" presetClass="entr" presetSubtype="0"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par>
                          <p:cTn id="46" fill="hold">
                            <p:stCondLst>
                              <p:cond delay="225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wipe(left)">
                                      <p:cBhvr>
                                        <p:cTn id="54" dur="500"/>
                                        <p:tgtEl>
                                          <p:spTgt spid="76"/>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par>
                          <p:cTn id="59" fill="hold">
                            <p:stCondLst>
                              <p:cond delay="1000"/>
                            </p:stCondLst>
                            <p:childTnLst>
                              <p:par>
                                <p:cTn id="60" presetID="21" presetClass="entr" presetSubtype="1"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heel(1)">
                                      <p:cBhvr>
                                        <p:cTn id="62" dur="750"/>
                                        <p:tgtEl>
                                          <p:spTgt spid="61"/>
                                        </p:tgtEl>
                                      </p:cBhvr>
                                    </p:animEffect>
                                  </p:childTnLst>
                                </p:cTn>
                              </p:par>
                            </p:childTnLst>
                          </p:cTn>
                        </p:par>
                        <p:par>
                          <p:cTn id="63" fill="hold">
                            <p:stCondLst>
                              <p:cond delay="1750"/>
                            </p:stCondLst>
                            <p:childTnLst>
                              <p:par>
                                <p:cTn id="64" presetID="10" presetClass="entr" presetSubtype="0"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left)">
                                      <p:cBhvr>
                                        <p:cTn id="74" dur="500"/>
                                        <p:tgtEl>
                                          <p:spTgt spid="6"/>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fade">
                                      <p:cBhvr>
                                        <p:cTn id="78" dur="500"/>
                                        <p:tgtEl>
                                          <p:spTgt spid="9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07"/>
                                        </p:tgtEl>
                                        <p:attrNameLst>
                                          <p:attrName>style.visibility</p:attrName>
                                        </p:attrNameLst>
                                      </p:cBhvr>
                                      <p:to>
                                        <p:strVal val="visible"/>
                                      </p:to>
                                    </p:set>
                                    <p:animEffect transition="in" filter="wipe(left)">
                                      <p:cBhvr>
                                        <p:cTn id="83" dur="500"/>
                                        <p:tgtEl>
                                          <p:spTgt spid="107"/>
                                        </p:tgtEl>
                                      </p:cBhvr>
                                    </p:animEffect>
                                  </p:childTnLst>
                                </p:cTn>
                              </p:par>
                            </p:childTnLst>
                          </p:cTn>
                        </p:par>
                        <p:par>
                          <p:cTn id="84" fill="hold">
                            <p:stCondLst>
                              <p:cond delay="500"/>
                            </p:stCondLst>
                            <p:childTnLst>
                              <p:par>
                                <p:cTn id="85" presetID="22" presetClass="entr" presetSubtype="8" fill="hold" nodeType="after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wipe(left)">
                                      <p:cBhvr>
                                        <p:cTn id="87" dur="500"/>
                                        <p:tgtEl>
                                          <p:spTgt spid="79"/>
                                        </p:tgtEl>
                                      </p:cBhvr>
                                    </p:animEffect>
                                  </p:childTnLst>
                                </p:cTn>
                              </p:par>
                            </p:childTnLst>
                          </p:cTn>
                        </p:par>
                        <p:par>
                          <p:cTn id="88" fill="hold">
                            <p:stCondLst>
                              <p:cond delay="1000"/>
                            </p:stCondLst>
                            <p:childTnLst>
                              <p:par>
                                <p:cTn id="89" presetID="21" presetClass="entr" presetSubtype="1" fill="hold" grpId="0"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wheel(1)">
                                      <p:cBhvr>
                                        <p:cTn id="91" dur="750"/>
                                        <p:tgtEl>
                                          <p:spTgt spid="56"/>
                                        </p:tgtEl>
                                      </p:cBhvr>
                                    </p:animEffect>
                                  </p:childTnLst>
                                </p:cTn>
                              </p:par>
                            </p:childTnLst>
                          </p:cTn>
                        </p:par>
                        <p:par>
                          <p:cTn id="92" fill="hold">
                            <p:stCondLst>
                              <p:cond delay="1750"/>
                            </p:stCondLst>
                            <p:childTnLst>
                              <p:par>
                                <p:cTn id="93" presetID="10" presetClass="entr" presetSubtype="0" fill="hold" grpId="0" nodeType="afterEffect">
                                  <p:stCondLst>
                                    <p:cond delay="0"/>
                                  </p:stCondLst>
                                  <p:childTnLst>
                                    <p:set>
                                      <p:cBhvr>
                                        <p:cTn id="94" dur="1" fill="hold">
                                          <p:stCondLst>
                                            <p:cond delay="0"/>
                                          </p:stCondLst>
                                        </p:cTn>
                                        <p:tgtEl>
                                          <p:spTgt spid="92"/>
                                        </p:tgtEl>
                                        <p:attrNameLst>
                                          <p:attrName>style.visibility</p:attrName>
                                        </p:attrNameLst>
                                      </p:cBhvr>
                                      <p:to>
                                        <p:strVal val="visible"/>
                                      </p:to>
                                    </p:set>
                                    <p:animEffect transition="in" filter="fade">
                                      <p:cBhvr>
                                        <p:cTn id="95" dur="500"/>
                                        <p:tgtEl>
                                          <p:spTgt spid="9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4"/>
                                        </p:tgtEl>
                                        <p:attrNameLst>
                                          <p:attrName>style.visibility</p:attrName>
                                        </p:attrNameLst>
                                      </p:cBhvr>
                                      <p:to>
                                        <p:strVal val="visible"/>
                                      </p:to>
                                    </p:set>
                                    <p:animEffect transition="in" filter="fade">
                                      <p:cBhvr>
                                        <p:cTn id="98" dur="500"/>
                                        <p:tgtEl>
                                          <p:spTgt spid="9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wipe(left)">
                                      <p:cBhvr>
                                        <p:cTn id="103" dur="500"/>
                                        <p:tgtEl>
                                          <p:spTgt spid="40"/>
                                        </p:tgtEl>
                                      </p:cBhvr>
                                    </p:animEffect>
                                  </p:childTnLst>
                                </p:cTn>
                              </p:par>
                            </p:childTnLst>
                          </p:cTn>
                        </p:par>
                        <p:par>
                          <p:cTn id="104" fill="hold">
                            <p:stCondLst>
                              <p:cond delay="500"/>
                            </p:stCondLst>
                            <p:childTnLst>
                              <p:par>
                                <p:cTn id="105" presetID="22" presetClass="entr" presetSubtype="8" fill="hold" nodeType="after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wipe(left)">
                                      <p:cBhvr>
                                        <p:cTn id="107" dur="500"/>
                                        <p:tgtEl>
                                          <p:spTgt spid="68"/>
                                        </p:tgtEl>
                                      </p:cBhvr>
                                    </p:animEffect>
                                  </p:childTnLst>
                                </p:cTn>
                              </p:par>
                            </p:childTnLst>
                          </p:cTn>
                        </p:par>
                        <p:par>
                          <p:cTn id="108" fill="hold">
                            <p:stCondLst>
                              <p:cond delay="1000"/>
                            </p:stCondLst>
                            <p:childTnLst>
                              <p:par>
                                <p:cTn id="109" presetID="21" presetClass="entr" presetSubtype="1"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wheel(1)">
                                      <p:cBhvr>
                                        <p:cTn id="111" dur="750"/>
                                        <p:tgtEl>
                                          <p:spTgt spid="57"/>
                                        </p:tgtEl>
                                      </p:cBhvr>
                                    </p:animEffect>
                                  </p:childTnLst>
                                </p:cTn>
                              </p:par>
                            </p:childTnLst>
                          </p:cTn>
                        </p:par>
                        <p:par>
                          <p:cTn id="112" fill="hold">
                            <p:stCondLst>
                              <p:cond delay="1750"/>
                            </p:stCondLst>
                            <p:childTnLst>
                              <p:par>
                                <p:cTn id="113" presetID="10" presetClass="entr" presetSubtype="0" fill="hold" grpId="0"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fade">
                                      <p:cBhvr>
                                        <p:cTn id="115" dur="500"/>
                                        <p:tgtEl>
                                          <p:spTgt spid="9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95"/>
                                        </p:tgtEl>
                                        <p:attrNameLst>
                                          <p:attrName>style.visibility</p:attrName>
                                        </p:attrNameLst>
                                      </p:cBhvr>
                                      <p:to>
                                        <p:strVal val="visible"/>
                                      </p:to>
                                    </p:set>
                                    <p:animEffect transition="in" filter="fade">
                                      <p:cBhvr>
                                        <p:cTn id="118"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9" grpId="0" animBg="1"/>
      <p:bldP spid="60" grpId="0" animBg="1"/>
      <p:bldP spid="61" grpId="0" animBg="1"/>
      <p:bldP spid="56" grpId="0" animBg="1"/>
      <p:bldP spid="57" grpId="0" animBg="1"/>
      <p:bldP spid="92" grpId="0"/>
      <p:bldP spid="93" grpId="0"/>
      <p:bldP spid="94" grpId="0"/>
      <p:bldP spid="95" grpId="0"/>
      <p:bldP spid="96" grpId="0"/>
      <p:bldP spid="22" grpId="0" animBg="1"/>
    </p:bld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kumimoji="1"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Blue theme 2016 16x9</Template>
  <TotalTime>41515</TotalTime>
  <Words>4514</Words>
  <Application>Microsoft Office PowerPoint</Application>
  <PresentationFormat>画面に合わせる (16:9)</PresentationFormat>
  <Paragraphs>783</Paragraphs>
  <Slides>65</Slides>
  <Notes>6</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65</vt:i4>
      </vt:variant>
    </vt:vector>
  </HeadingPairs>
  <TitlesOfParts>
    <vt:vector size="78" baseType="lpstr">
      <vt:lpstr>Ciscolight</vt:lpstr>
      <vt:lpstr>CiscoSans</vt:lpstr>
      <vt:lpstr>CiscoSans ExtraLight</vt:lpstr>
      <vt:lpstr>CiscoSans Thin</vt:lpstr>
      <vt:lpstr>ＭＳ Ｐゴシック</vt:lpstr>
      <vt:lpstr>ＭＳ ゴシック</vt:lpstr>
      <vt:lpstr>Arial</vt:lpstr>
      <vt:lpstr>Arial Narrow</vt:lpstr>
      <vt:lpstr>Broadway</vt:lpstr>
      <vt:lpstr>Calibri</vt:lpstr>
      <vt:lpstr>Consolas</vt:lpstr>
      <vt:lpstr>Wingdings</vt:lpstr>
      <vt:lpstr>Blue theme 2016 16x9</vt:lpstr>
      <vt:lpstr>FRAと新しいRRMについて</vt:lpstr>
      <vt:lpstr>用語説明 (予習 &amp; お復習い)</vt:lpstr>
      <vt:lpstr>Session Objectives </vt:lpstr>
      <vt:lpstr>Cisco Wave 2 対応AP 製品一覧</vt:lpstr>
      <vt:lpstr>現在のAP設計の課題</vt:lpstr>
      <vt:lpstr>5GHzの設計と2.4GHzの現実との差</vt:lpstr>
      <vt:lpstr>Flexible (XOR) Radio と今までのAPの比較</vt:lpstr>
      <vt:lpstr>Flexible (XOR) Radio とは?</vt:lpstr>
      <vt:lpstr>ラジオの自動切換え　 Flexible Radio Assignment (FRA)</vt:lpstr>
      <vt:lpstr>APの進化</vt:lpstr>
      <vt:lpstr>今までのAPのカバレッジ</vt:lpstr>
      <vt:lpstr>FRA対応APの2.4GHz+5GHzのカバレッジ</vt:lpstr>
      <vt:lpstr>FRA対応APの 5GHz+5GHzのカバレッジ</vt:lpstr>
      <vt:lpstr>FRA対応APの Radio Slot 0/Radio Slot 1</vt:lpstr>
      <vt:lpstr>マクロとマイクロ : I型番の 5GHzの特異な実装</vt:lpstr>
      <vt:lpstr>Flexible Radio Assignment</vt:lpstr>
      <vt:lpstr>Redundant Radio Identification</vt:lpstr>
      <vt:lpstr>Flexible Radio Assignment (FRA) の特徴</vt:lpstr>
      <vt:lpstr>重要な用語 Mode vs Role</vt:lpstr>
      <vt:lpstr>RRMに追加されたFRA</vt:lpstr>
      <vt:lpstr>RRM Neighbor Discovery Protocol (NDP)</vt:lpstr>
      <vt:lpstr>FRA – COF (Coverage Overlap Factor)</vt:lpstr>
      <vt:lpstr>FRA – RF隣接毎のカバレッジ分析</vt:lpstr>
      <vt:lpstr>Redundant Radio Identification</vt:lpstr>
      <vt:lpstr>Redundant Radio Identification</vt:lpstr>
      <vt:lpstr>FRA 動作状態</vt:lpstr>
      <vt:lpstr>XOR radio as a WSM</vt:lpstr>
      <vt:lpstr>WSA とEnhanced Location</vt:lpstr>
      <vt:lpstr>マイクロ/マクロ間でのローミング</vt:lpstr>
      <vt:lpstr>イントラ・セル ローミング  マクロ  マイクロ</vt:lpstr>
      <vt:lpstr>イントラ・セル ローミング マイクロ マクロ</vt:lpstr>
      <vt:lpstr>設定方法と確認方法</vt:lpstr>
      <vt:lpstr>FRA – 収集するAPの情報</vt:lpstr>
      <vt:lpstr>2800i/3800i  実装のルール</vt:lpstr>
      <vt:lpstr>自動Radio Role Assignment </vt:lpstr>
      <vt:lpstr>Radio Role Assignment – Auto/Manual</vt:lpstr>
      <vt:lpstr>デュアル5 GHz 操作 – チャネルのカスタマイズ</vt:lpstr>
      <vt:lpstr>自動から手動でチャネルを設定する際の注意点</vt:lpstr>
      <vt:lpstr>デュアル5 GHz 操作  – Custom Channelでのエラーメッセージ</vt:lpstr>
      <vt:lpstr>デュアル5 GHz 操作  – その他のエラーメッセージ</vt:lpstr>
      <vt:lpstr>FRAの設定</vt:lpstr>
      <vt:lpstr>COFの確認方法</vt:lpstr>
      <vt:lpstr>“Redundant”インターフェイスにマーキング</vt:lpstr>
      <vt:lpstr>オハイオ州 リッチフィールド ラボ環境</vt:lpstr>
      <vt:lpstr>FRA の動作</vt:lpstr>
      <vt:lpstr>FRAによるRole変更が起きた場合の結果</vt:lpstr>
      <vt:lpstr>COFの確認と詳細情報に基づいた決定</vt:lpstr>
      <vt:lpstr>config advanced fra revert コマンド</vt:lpstr>
      <vt:lpstr>debug コマンド</vt:lpstr>
      <vt:lpstr>クライアントに何が起きるのか?</vt:lpstr>
      <vt:lpstr>クライアントネットワークの優先度 ネットワークの状況に合わせた個性</vt:lpstr>
      <vt:lpstr>RRMアルゴリズム</vt:lpstr>
      <vt:lpstr>デュアルバンド ラジオの GUI の拡張</vt:lpstr>
      <vt:lpstr>デュアルバンド ラジオ</vt:lpstr>
      <vt:lpstr>他のラジオと共に802.11a/b/g/nラジオの可視化 Wireless メニュー</vt:lpstr>
      <vt:lpstr>他のラジオと共に802.11a/b/g/nラジオの可視化 Monitor メニュー</vt:lpstr>
      <vt:lpstr>AP 表示の強化</vt:lpstr>
      <vt:lpstr>AP 表示の強化</vt:lpstr>
      <vt:lpstr>まとめ</vt:lpstr>
      <vt:lpstr>FRA – Assignment Priority</vt:lpstr>
      <vt:lpstr>初期値及び注意点 (WLC、AP3800/2800)</vt:lpstr>
      <vt:lpstr>FRAのメリット</vt:lpstr>
      <vt:lpstr>補助資料</vt:lpstr>
      <vt:lpstr>その他、情報の入手先</vt:lpstr>
      <vt:lpstr>PowerPoint プレゼンテーション</vt:lpstr>
    </vt:vector>
  </TitlesOfParts>
  <Company>Cisco Systems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HDX RRM Update</dc:title>
  <dc:creator>Toshiya Ando (tosando)</dc:creator>
  <cp:lastModifiedBy>Toshiya Ando (tosando)</cp:lastModifiedBy>
  <cp:revision>705</cp:revision>
  <cp:lastPrinted>2016-06-21T08:21:32Z</cp:lastPrinted>
  <dcterms:created xsi:type="dcterms:W3CDTF">2016-05-23T02:57:49Z</dcterms:created>
  <dcterms:modified xsi:type="dcterms:W3CDTF">2016-07-08T10:05:38Z</dcterms:modified>
</cp:coreProperties>
</file>