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946" r:id="rId2"/>
  </p:sldMasterIdLst>
  <p:notesMasterIdLst>
    <p:notesMasterId r:id="rId102"/>
  </p:notesMasterIdLst>
  <p:handoutMasterIdLst>
    <p:handoutMasterId r:id="rId103"/>
  </p:handoutMasterIdLst>
  <p:sldIdLst>
    <p:sldId id="973" r:id="rId3"/>
    <p:sldId id="1204" r:id="rId4"/>
    <p:sldId id="1176" r:id="rId5"/>
    <p:sldId id="1177" r:id="rId6"/>
    <p:sldId id="1150" r:id="rId7"/>
    <p:sldId id="1205" r:id="rId8"/>
    <p:sldId id="974" r:id="rId9"/>
    <p:sldId id="975" r:id="rId10"/>
    <p:sldId id="976" r:id="rId11"/>
    <p:sldId id="1146" r:id="rId12"/>
    <p:sldId id="1179" r:id="rId13"/>
    <p:sldId id="1147" r:id="rId14"/>
    <p:sldId id="1148" r:id="rId15"/>
    <p:sldId id="981" r:id="rId16"/>
    <p:sldId id="983" r:id="rId17"/>
    <p:sldId id="1183" r:id="rId18"/>
    <p:sldId id="1206" r:id="rId19"/>
    <p:sldId id="989" r:id="rId20"/>
    <p:sldId id="1184" r:id="rId21"/>
    <p:sldId id="1185" r:id="rId22"/>
    <p:sldId id="995" r:id="rId23"/>
    <p:sldId id="996" r:id="rId24"/>
    <p:sldId id="997" r:id="rId25"/>
    <p:sldId id="994" r:id="rId26"/>
    <p:sldId id="998" r:id="rId27"/>
    <p:sldId id="999" r:id="rId28"/>
    <p:sldId id="1186" r:id="rId29"/>
    <p:sldId id="1002" r:id="rId30"/>
    <p:sldId id="1003" r:id="rId31"/>
    <p:sldId id="1010" r:id="rId32"/>
    <p:sldId id="1008" r:id="rId33"/>
    <p:sldId id="1188" r:id="rId34"/>
    <p:sldId id="1009" r:id="rId35"/>
    <p:sldId id="1017" r:id="rId36"/>
    <p:sldId id="1208" r:id="rId37"/>
    <p:sldId id="1209" r:id="rId38"/>
    <p:sldId id="1210" r:id="rId39"/>
    <p:sldId id="1211" r:id="rId40"/>
    <p:sldId id="1212" r:id="rId41"/>
    <p:sldId id="1213" r:id="rId42"/>
    <p:sldId id="1027" r:id="rId43"/>
    <p:sldId id="1225" r:id="rId44"/>
    <p:sldId id="1195" r:id="rId45"/>
    <p:sldId id="1028" r:id="rId46"/>
    <p:sldId id="1029" r:id="rId47"/>
    <p:sldId id="1030" r:id="rId48"/>
    <p:sldId id="1031" r:id="rId49"/>
    <p:sldId id="1032" r:id="rId50"/>
    <p:sldId id="1033" r:id="rId51"/>
    <p:sldId id="1034" r:id="rId52"/>
    <p:sldId id="1035" r:id="rId53"/>
    <p:sldId id="1036" r:id="rId54"/>
    <p:sldId id="1037" r:id="rId55"/>
    <p:sldId id="1046" r:id="rId56"/>
    <p:sldId id="1048" r:id="rId57"/>
    <p:sldId id="1051" r:id="rId58"/>
    <p:sldId id="1190" r:id="rId59"/>
    <p:sldId id="1216" r:id="rId60"/>
    <p:sldId id="1196" r:id="rId61"/>
    <p:sldId id="1055" r:id="rId62"/>
    <p:sldId id="1057" r:id="rId63"/>
    <p:sldId id="1058" r:id="rId64"/>
    <p:sldId id="1059" r:id="rId65"/>
    <p:sldId id="1067" r:id="rId66"/>
    <p:sldId id="1068" r:id="rId67"/>
    <p:sldId id="1069" r:id="rId68"/>
    <p:sldId id="1071" r:id="rId69"/>
    <p:sldId id="1076" r:id="rId70"/>
    <p:sldId id="1077" r:id="rId71"/>
    <p:sldId id="1078" r:id="rId72"/>
    <p:sldId id="1079" r:id="rId73"/>
    <p:sldId id="1080" r:id="rId74"/>
    <p:sldId id="1081" r:id="rId75"/>
    <p:sldId id="1083" r:id="rId76"/>
    <p:sldId id="1084" r:id="rId77"/>
    <p:sldId id="1089" r:id="rId78"/>
    <p:sldId id="1090" r:id="rId79"/>
    <p:sldId id="1091" r:id="rId80"/>
    <p:sldId id="1093" r:id="rId81"/>
    <p:sldId id="1095" r:id="rId82"/>
    <p:sldId id="1096" r:id="rId83"/>
    <p:sldId id="1108" r:id="rId84"/>
    <p:sldId id="1105" r:id="rId85"/>
    <p:sldId id="1106" r:id="rId86"/>
    <p:sldId id="1112" r:id="rId87"/>
    <p:sldId id="1223" r:id="rId88"/>
    <p:sldId id="1116" r:id="rId89"/>
    <p:sldId id="1197" r:id="rId90"/>
    <p:sldId id="1227" r:id="rId91"/>
    <p:sldId id="1198" r:id="rId92"/>
    <p:sldId id="1220" r:id="rId93"/>
    <p:sldId id="1118" r:id="rId94"/>
    <p:sldId id="1123" r:id="rId95"/>
    <p:sldId id="1120" r:id="rId96"/>
    <p:sldId id="1228" r:id="rId97"/>
    <p:sldId id="1229" r:id="rId98"/>
    <p:sldId id="1230" r:id="rId99"/>
    <p:sldId id="1221" r:id="rId100"/>
    <p:sldId id="1222" r:id="rId101"/>
  </p:sldIdLst>
  <p:sldSz cx="9144000" cy="5143500" type="screen16x9"/>
  <p:notesSz cx="7077075" cy="9363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pos="2741">
          <p15:clr>
            <a:srgbClr val="A4A3A4"/>
          </p15:clr>
        </p15:guide>
        <p15:guide id="4" pos="2453">
          <p15:clr>
            <a:srgbClr val="A4A3A4"/>
          </p15:clr>
        </p15:guide>
        <p15:guide id="5" pos="5558">
          <p15:clr>
            <a:srgbClr val="A4A3A4"/>
          </p15:clr>
        </p15:guide>
        <p15:guide id="6" pos="3998">
          <p15:clr>
            <a:srgbClr val="A4A3A4"/>
          </p15:clr>
        </p15:guide>
        <p15:guide id="7" orient="horz" pos="514">
          <p15:clr>
            <a:srgbClr val="A4A3A4"/>
          </p15:clr>
        </p15:guide>
        <p15:guide id="8" pos="143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61C"/>
    <a:srgbClr val="FB1707"/>
    <a:srgbClr val="FA2D78"/>
    <a:srgbClr val="99B21A"/>
    <a:srgbClr val="8DB225"/>
    <a:srgbClr val="719404"/>
    <a:srgbClr val="679420"/>
    <a:srgbClr val="AB0810"/>
    <a:srgbClr val="FDBE24"/>
    <a:srgbClr val="90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テーマ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テーマ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テーマ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テーマ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8603FDC-E32A-4AB5-989C-0864C3EAD2B8}" styleName="テーマ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7" autoAdjust="0"/>
    <p:restoredTop sz="88313" autoAdjust="0"/>
  </p:normalViewPr>
  <p:slideViewPr>
    <p:cSldViewPr snapToGrid="0" snapToObjects="1" showGuides="1">
      <p:cViewPr varScale="1">
        <p:scale>
          <a:sx n="177" d="100"/>
          <a:sy n="177" d="100"/>
        </p:scale>
        <p:origin x="192" y="616"/>
      </p:cViewPr>
      <p:guideLst>
        <p:guide orient="horz" pos="307"/>
        <p:guide orient="horz" pos="3053"/>
        <p:guide pos="2741"/>
        <p:guide pos="2453"/>
        <p:guide pos="5558"/>
        <p:guide pos="3998"/>
        <p:guide orient="horz" pos="514"/>
        <p:guide pos="1431"/>
      </p:guideLst>
    </p:cSldViewPr>
  </p:slideViewPr>
  <p:outlineViewPr>
    <p:cViewPr>
      <p:scale>
        <a:sx n="33" d="100"/>
        <a:sy n="33" d="100"/>
      </p:scale>
      <p:origin x="0" y="-93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notesMaster" Target="notesMasters/notesMaster1.xml"/><Relationship Id="rId103" Type="http://schemas.openxmlformats.org/officeDocument/2006/relationships/handoutMaster" Target="handoutMasters/handoutMaster1.xml"/><Relationship Id="rId104" Type="http://schemas.openxmlformats.org/officeDocument/2006/relationships/commentAuthors" Target="commentAuthors.xml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2A2812-6DBD-434D-BC1E-1F1C89768174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319A4D-DEC8-4C03-AF45-E2B7496D87D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ja-JP" altLang="en-US" sz="1600" b="1" dirty="0" smtClean="0">
              <a:solidFill>
                <a:srgbClr val="080808"/>
              </a:solidFill>
            </a:rPr>
            <a:t>面倒な手動プロビジョニング</a:t>
          </a:r>
          <a:endParaRPr lang="en-US" sz="1600" b="1" dirty="0">
            <a:solidFill>
              <a:srgbClr val="080808"/>
            </a:solidFill>
          </a:endParaRPr>
        </a:p>
      </dgm:t>
    </dgm:pt>
    <dgm:pt modelId="{B21E20B9-921E-4F87-B92D-BCABC2420E4B}" type="parTrans" cxnId="{B6E5F63D-73AC-4982-9B9B-C54B07BAF53E}">
      <dgm:prSet/>
      <dgm:spPr/>
      <dgm:t>
        <a:bodyPr/>
        <a:lstStyle/>
        <a:p>
          <a:endParaRPr lang="en-US"/>
        </a:p>
      </dgm:t>
    </dgm:pt>
    <dgm:pt modelId="{55DFBA6E-FC2C-4988-ABFB-369FF6A322B4}" type="sibTrans" cxnId="{B6E5F63D-73AC-4982-9B9B-C54B07BAF53E}">
      <dgm:prSet/>
      <dgm:spPr/>
      <dgm:t>
        <a:bodyPr/>
        <a:lstStyle/>
        <a:p>
          <a:endParaRPr lang="en-US"/>
        </a:p>
      </dgm:t>
    </dgm:pt>
    <dgm:pt modelId="{BA3EEB2A-2960-4910-A80B-165B152149E7}">
      <dgm:prSet phldrT="[Text]" custT="1"/>
      <dgm:spPr>
        <a:solidFill>
          <a:schemeClr val="bg1"/>
        </a:solidFill>
      </dgm:spPr>
      <dgm:t>
        <a:bodyPr/>
        <a:lstStyle/>
        <a:p>
          <a:r>
            <a:rPr lang="ja-JP" altLang="en-US" sz="1600" b="1" dirty="0" smtClean="0">
              <a:solidFill>
                <a:srgbClr val="080808"/>
              </a:solidFill>
            </a:rPr>
            <a:t>セキュリティ上の懸念</a:t>
          </a:r>
          <a:endParaRPr lang="en-US" sz="1600" b="1" dirty="0">
            <a:solidFill>
              <a:srgbClr val="080808"/>
            </a:solidFill>
          </a:endParaRPr>
        </a:p>
      </dgm:t>
    </dgm:pt>
    <dgm:pt modelId="{5CB3DA74-A743-4E48-BA93-77F00170FB99}" type="parTrans" cxnId="{E1CEEA22-D2F6-4BB8-9C49-8B2A4EE32E36}">
      <dgm:prSet/>
      <dgm:spPr/>
      <dgm:t>
        <a:bodyPr/>
        <a:lstStyle/>
        <a:p>
          <a:endParaRPr lang="en-US"/>
        </a:p>
      </dgm:t>
    </dgm:pt>
    <dgm:pt modelId="{F65BCCF3-587E-4EFC-9A4B-619087B849DE}" type="sibTrans" cxnId="{E1CEEA22-D2F6-4BB8-9C49-8B2A4EE32E36}">
      <dgm:prSet/>
      <dgm:spPr/>
      <dgm:t>
        <a:bodyPr/>
        <a:lstStyle/>
        <a:p>
          <a:endParaRPr lang="en-US"/>
        </a:p>
      </dgm:t>
    </dgm:pt>
    <dgm:pt modelId="{DCA008D3-D8AB-4B93-AAC8-2029253E53B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600" dirty="0" smtClean="0">
              <a:solidFill>
                <a:srgbClr val="080808"/>
              </a:solidFill>
            </a:rPr>
            <a:t>VLAN </a:t>
          </a:r>
          <a:r>
            <a:rPr lang="ja-JP" altLang="en-US" sz="1600" dirty="0" smtClean="0">
              <a:solidFill>
                <a:srgbClr val="080808"/>
              </a:solidFill>
            </a:rPr>
            <a:t>設定はデフォルトで </a:t>
          </a:r>
          <a:r>
            <a:rPr lang="en-US" altLang="ja-JP" sz="1600" dirty="0" smtClean="0">
              <a:solidFill>
                <a:srgbClr val="080808"/>
              </a:solidFill>
            </a:rPr>
            <a:t>Disabled</a:t>
          </a:r>
          <a:endParaRPr lang="en-US" sz="1600" dirty="0">
            <a:solidFill>
              <a:srgbClr val="080808"/>
            </a:solidFill>
          </a:endParaRPr>
        </a:p>
      </dgm:t>
    </dgm:pt>
    <dgm:pt modelId="{033422BC-35C4-48F7-A732-FBE6B9617888}" type="parTrans" cxnId="{472A7818-C34E-47BD-9A16-599349806664}">
      <dgm:prSet/>
      <dgm:spPr/>
      <dgm:t>
        <a:bodyPr/>
        <a:lstStyle/>
        <a:p>
          <a:endParaRPr lang="en-US"/>
        </a:p>
      </dgm:t>
    </dgm:pt>
    <dgm:pt modelId="{A563B6C5-D8C8-4F72-BAA9-637D2EA3B3DC}" type="sibTrans" cxnId="{472A7818-C34E-47BD-9A16-599349806664}">
      <dgm:prSet/>
      <dgm:spPr/>
      <dgm:t>
        <a:bodyPr/>
        <a:lstStyle/>
        <a:p>
          <a:endParaRPr lang="en-US"/>
        </a:p>
      </dgm:t>
    </dgm:pt>
    <dgm:pt modelId="{2663CB2E-4F81-49AE-8311-7D9ACD30432F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ja-JP" sz="1600" b="1" dirty="0" smtClean="0">
              <a:solidFill>
                <a:srgbClr val="080808"/>
              </a:solidFill>
            </a:rPr>
            <a:t>AP</a:t>
          </a:r>
          <a:r>
            <a:rPr lang="ja-JP" altLang="en-US" sz="1600" b="1" dirty="0" smtClean="0">
              <a:solidFill>
                <a:srgbClr val="080808"/>
              </a:solidFill>
            </a:rPr>
            <a:t>上限数による制限</a:t>
          </a:r>
          <a:endParaRPr lang="en-US" sz="1600" b="1" dirty="0">
            <a:solidFill>
              <a:srgbClr val="080808"/>
            </a:solidFill>
          </a:endParaRPr>
        </a:p>
      </dgm:t>
    </dgm:pt>
    <dgm:pt modelId="{279B3C95-6AE5-49D1-A24C-8C10733D4AAA}" type="parTrans" cxnId="{5E0017E7-7945-4B9D-8A17-EA0F4DF45D3B}">
      <dgm:prSet/>
      <dgm:spPr/>
      <dgm:t>
        <a:bodyPr/>
        <a:lstStyle/>
        <a:p>
          <a:endParaRPr lang="en-US"/>
        </a:p>
      </dgm:t>
    </dgm:pt>
    <dgm:pt modelId="{CF7C4BBC-2A58-4CBB-B9CC-CD1166DA0365}" type="sibTrans" cxnId="{5E0017E7-7945-4B9D-8A17-EA0F4DF45D3B}">
      <dgm:prSet/>
      <dgm:spPr/>
      <dgm:t>
        <a:bodyPr/>
        <a:lstStyle/>
        <a:p>
          <a:endParaRPr lang="en-US"/>
        </a:p>
      </dgm:t>
    </dgm:pt>
    <dgm:pt modelId="{7BC0F4D8-4124-4B9D-A6A3-781F8CA99F5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600" dirty="0" err="1" smtClean="0">
              <a:solidFill>
                <a:srgbClr val="080808"/>
              </a:solidFill>
            </a:rPr>
            <a:t>FlexConnect</a:t>
          </a:r>
          <a:r>
            <a:rPr lang="en-US" sz="1600" dirty="0" smtClean="0">
              <a:solidFill>
                <a:srgbClr val="080808"/>
              </a:solidFill>
            </a:rPr>
            <a:t> </a:t>
          </a:r>
          <a:r>
            <a:rPr lang="ja-JP" altLang="en-US" sz="1600" dirty="0" smtClean="0">
              <a:solidFill>
                <a:srgbClr val="080808"/>
              </a:solidFill>
            </a:rPr>
            <a:t>グループごとに</a:t>
          </a:r>
          <a:r>
            <a:rPr lang="en-US" altLang="ja-JP" sz="1600" dirty="0" smtClean="0">
              <a:solidFill>
                <a:srgbClr val="080808"/>
              </a:solidFill>
            </a:rPr>
            <a:t>AP</a:t>
          </a:r>
          <a:r>
            <a:rPr lang="ja-JP" altLang="en-US" sz="1600" dirty="0" smtClean="0">
              <a:solidFill>
                <a:srgbClr val="080808"/>
              </a:solidFill>
            </a:rPr>
            <a:t>上限があり、</a:t>
          </a:r>
          <a:br>
            <a:rPr lang="ja-JP" altLang="en-US" sz="1600" dirty="0" smtClean="0">
              <a:solidFill>
                <a:srgbClr val="080808"/>
              </a:solidFill>
            </a:rPr>
          </a:br>
          <a:r>
            <a:rPr lang="ja-JP" altLang="en-US" sz="1600" dirty="0" smtClean="0">
              <a:solidFill>
                <a:srgbClr val="080808"/>
              </a:solidFill>
            </a:rPr>
            <a:t>全 </a:t>
          </a:r>
          <a:r>
            <a:rPr lang="en-US" altLang="ja-JP" sz="1600" dirty="0" smtClean="0">
              <a:solidFill>
                <a:srgbClr val="080808"/>
              </a:solidFill>
            </a:rPr>
            <a:t>AP</a:t>
          </a:r>
          <a:r>
            <a:rPr lang="ja-JP" altLang="en-US" sz="1600" dirty="0" smtClean="0">
              <a:solidFill>
                <a:srgbClr val="080808"/>
              </a:solidFill>
            </a:rPr>
            <a:t> への一括設定が不可能となっていた</a:t>
          </a:r>
          <a:endParaRPr lang="en-US" sz="1600" dirty="0">
            <a:solidFill>
              <a:srgbClr val="080808"/>
            </a:solidFill>
          </a:endParaRPr>
        </a:p>
      </dgm:t>
    </dgm:pt>
    <dgm:pt modelId="{B324711F-B74D-4676-85B7-8E35A26B1F2A}" type="parTrans" cxnId="{D6DCB2C5-9D82-453A-9423-455B036DF4E2}">
      <dgm:prSet/>
      <dgm:spPr/>
      <dgm:t>
        <a:bodyPr/>
        <a:lstStyle/>
        <a:p>
          <a:endParaRPr lang="en-US"/>
        </a:p>
      </dgm:t>
    </dgm:pt>
    <dgm:pt modelId="{92ECB7F5-91D0-42A2-8504-B22406EF1332}" type="sibTrans" cxnId="{D6DCB2C5-9D82-453A-9423-455B036DF4E2}">
      <dgm:prSet/>
      <dgm:spPr/>
      <dgm:t>
        <a:bodyPr/>
        <a:lstStyle/>
        <a:p>
          <a:endParaRPr lang="en-US"/>
        </a:p>
      </dgm:t>
    </dgm:pt>
    <dgm:pt modelId="{E11B31E6-CD7C-4BB0-BFCD-B079B73FFF4C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ja-JP" sz="1600" dirty="0" err="1" smtClean="0">
              <a:solidFill>
                <a:srgbClr val="080808"/>
              </a:solidFill>
            </a:rPr>
            <a:t>FlexConnect</a:t>
          </a:r>
          <a:r>
            <a:rPr lang="ja-JP" altLang="en-US" sz="1600" dirty="0" smtClean="0">
              <a:solidFill>
                <a:srgbClr val="080808"/>
              </a:solidFill>
            </a:rPr>
            <a:t> グループの作成、設定、</a:t>
          </a:r>
          <a:r>
            <a:rPr lang="en-US" altLang="ja-JP" sz="1600" dirty="0" smtClean="0">
              <a:solidFill>
                <a:srgbClr val="080808"/>
              </a:solidFill>
            </a:rPr>
            <a:t>AP</a:t>
          </a:r>
          <a:r>
            <a:rPr lang="ja-JP" altLang="en-US" sz="1600" dirty="0" smtClean="0">
              <a:solidFill>
                <a:srgbClr val="080808"/>
              </a:solidFill>
            </a:rPr>
            <a:t> の</a:t>
          </a:r>
          <a:r>
            <a:rPr lang="en-US" altLang="ja-JP" sz="1600" dirty="0" smtClean="0">
              <a:solidFill>
                <a:srgbClr val="080808"/>
              </a:solidFill>
            </a:rPr>
            <a:t/>
          </a:r>
          <a:br>
            <a:rPr lang="en-US" altLang="ja-JP" sz="1600" dirty="0" smtClean="0">
              <a:solidFill>
                <a:srgbClr val="080808"/>
              </a:solidFill>
            </a:rPr>
          </a:br>
          <a:r>
            <a:rPr lang="ja-JP" altLang="en-US" sz="1600" dirty="0" smtClean="0">
              <a:solidFill>
                <a:srgbClr val="080808"/>
              </a:solidFill>
            </a:rPr>
            <a:t>割り当ての全てに手動設定が必要</a:t>
          </a:r>
          <a:endParaRPr lang="en-US" sz="1600" dirty="0">
            <a:solidFill>
              <a:srgbClr val="080808"/>
            </a:solidFill>
          </a:endParaRPr>
        </a:p>
      </dgm:t>
    </dgm:pt>
    <dgm:pt modelId="{84057E90-B953-45C4-BDC5-6C58D1FFA60A}" type="sibTrans" cxnId="{E60668CB-EF66-4D5E-9EB5-378F550BABF9}">
      <dgm:prSet/>
      <dgm:spPr/>
      <dgm:t>
        <a:bodyPr/>
        <a:lstStyle/>
        <a:p>
          <a:endParaRPr lang="en-US"/>
        </a:p>
      </dgm:t>
    </dgm:pt>
    <dgm:pt modelId="{1BC04C56-9051-4236-A718-85FF2868F28E}" type="parTrans" cxnId="{E60668CB-EF66-4D5E-9EB5-378F550BABF9}">
      <dgm:prSet/>
      <dgm:spPr/>
      <dgm:t>
        <a:bodyPr/>
        <a:lstStyle/>
        <a:p>
          <a:endParaRPr lang="en-US"/>
        </a:p>
      </dgm:t>
    </dgm:pt>
    <dgm:pt modelId="{A6CF9B17-10C5-4BAF-85E7-9ACCAC324928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600" dirty="0" smtClean="0">
              <a:solidFill>
                <a:srgbClr val="080808"/>
              </a:solidFill>
            </a:rPr>
            <a:t>Day 0 </a:t>
          </a:r>
          <a:r>
            <a:rPr lang="ja-JP" altLang="en-US" sz="1600" dirty="0" smtClean="0">
              <a:solidFill>
                <a:srgbClr val="080808"/>
              </a:solidFill>
            </a:rPr>
            <a:t>設定の方法がない</a:t>
          </a:r>
          <a:endParaRPr lang="en-US" sz="1600" dirty="0">
            <a:solidFill>
              <a:srgbClr val="080808"/>
            </a:solidFill>
          </a:endParaRPr>
        </a:p>
      </dgm:t>
    </dgm:pt>
    <dgm:pt modelId="{1E720D99-D069-48B8-8522-CF005A6E228F}" type="sibTrans" cxnId="{DD2F9B5B-9F08-41AD-BF00-484F6B8A5DED}">
      <dgm:prSet/>
      <dgm:spPr/>
      <dgm:t>
        <a:bodyPr/>
        <a:lstStyle/>
        <a:p>
          <a:endParaRPr lang="en-US"/>
        </a:p>
      </dgm:t>
    </dgm:pt>
    <dgm:pt modelId="{7B911F0C-B2A0-4974-9797-61FCCF6FD9F6}" type="parTrans" cxnId="{DD2F9B5B-9F08-41AD-BF00-484F6B8A5DED}">
      <dgm:prSet/>
      <dgm:spPr/>
      <dgm:t>
        <a:bodyPr/>
        <a:lstStyle/>
        <a:p>
          <a:endParaRPr lang="en-US"/>
        </a:p>
      </dgm:t>
    </dgm:pt>
    <dgm:pt modelId="{BFE82490-3C39-F44E-8F42-FEEA1DF0358C}">
      <dgm:prSet phldrT="[Text]" custT="1"/>
      <dgm:spPr>
        <a:solidFill>
          <a:schemeClr val="bg1"/>
        </a:solidFill>
      </dgm:spPr>
      <dgm:t>
        <a:bodyPr/>
        <a:lstStyle/>
        <a:p>
          <a:r>
            <a:rPr lang="ja-JP" altLang="en-US" sz="1600" dirty="0" smtClean="0">
              <a:solidFill>
                <a:srgbClr val="080808"/>
              </a:solidFill>
            </a:rPr>
            <a:t>無線クライアントが </a:t>
          </a:r>
          <a:r>
            <a:rPr lang="en-US" altLang="ja-JP" sz="1600" dirty="0" smtClean="0">
              <a:solidFill>
                <a:srgbClr val="080808"/>
              </a:solidFill>
            </a:rPr>
            <a:t>AP</a:t>
          </a:r>
          <a:r>
            <a:rPr lang="ja-JP" altLang="en-US" sz="1600" dirty="0" smtClean="0">
              <a:solidFill>
                <a:srgbClr val="080808"/>
              </a:solidFill>
            </a:rPr>
            <a:t>管理と同じセグメントに</a:t>
          </a:r>
          <a:br>
            <a:rPr lang="ja-JP" altLang="en-US" sz="1600" dirty="0" smtClean="0">
              <a:solidFill>
                <a:srgbClr val="080808"/>
              </a:solidFill>
            </a:rPr>
          </a:br>
          <a:r>
            <a:rPr lang="ja-JP" altLang="en-US" sz="1600" dirty="0" smtClean="0">
              <a:solidFill>
                <a:srgbClr val="080808"/>
              </a:solidFill>
            </a:rPr>
            <a:t>入ってしまっていた</a:t>
          </a:r>
          <a:endParaRPr lang="en-US" sz="1600" dirty="0">
            <a:solidFill>
              <a:srgbClr val="080808"/>
            </a:solidFill>
          </a:endParaRPr>
        </a:p>
      </dgm:t>
    </dgm:pt>
    <dgm:pt modelId="{E431942C-8631-A844-82E6-33A3B18E1DD3}" type="parTrans" cxnId="{0EA7AEAB-A93A-BA41-B43C-6648FA050A13}">
      <dgm:prSet/>
      <dgm:spPr/>
      <dgm:t>
        <a:bodyPr/>
        <a:lstStyle/>
        <a:p>
          <a:endParaRPr kumimoji="1" lang="ja-JP" altLang="en-US"/>
        </a:p>
      </dgm:t>
    </dgm:pt>
    <dgm:pt modelId="{30CAB487-0203-A24D-B52B-52788D20E6F4}" type="sibTrans" cxnId="{0EA7AEAB-A93A-BA41-B43C-6648FA050A13}">
      <dgm:prSet/>
      <dgm:spPr/>
      <dgm:t>
        <a:bodyPr/>
        <a:lstStyle/>
        <a:p>
          <a:endParaRPr kumimoji="1" lang="ja-JP" altLang="en-US"/>
        </a:p>
      </dgm:t>
    </dgm:pt>
    <dgm:pt modelId="{228DA9D8-1903-EB4E-8684-9ED8C52E297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en-US" sz="1600" dirty="0">
            <a:solidFill>
              <a:srgbClr val="080808"/>
            </a:solidFill>
          </a:endParaRPr>
        </a:p>
      </dgm:t>
    </dgm:pt>
    <dgm:pt modelId="{A73A1CD5-ED35-CB43-A29E-979117FD8800}" type="parTrans" cxnId="{08E7CBDE-6E2B-DC41-B3B7-EE45ACD75992}">
      <dgm:prSet/>
      <dgm:spPr/>
      <dgm:t>
        <a:bodyPr/>
        <a:lstStyle/>
        <a:p>
          <a:endParaRPr kumimoji="1" lang="ja-JP" altLang="en-US"/>
        </a:p>
      </dgm:t>
    </dgm:pt>
    <dgm:pt modelId="{72E944A8-BABC-6948-BC5C-27B095BB123E}" type="sibTrans" cxnId="{08E7CBDE-6E2B-DC41-B3B7-EE45ACD75992}">
      <dgm:prSet/>
      <dgm:spPr/>
      <dgm:t>
        <a:bodyPr/>
        <a:lstStyle/>
        <a:p>
          <a:endParaRPr kumimoji="1" lang="ja-JP" altLang="en-US"/>
        </a:p>
      </dgm:t>
    </dgm:pt>
    <dgm:pt modelId="{7E76F32C-2C25-4EA3-BAE4-EAF6D83A0F5A}" type="pres">
      <dgm:prSet presAssocID="{232A2812-6DBD-434D-BC1E-1F1C8976817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CCEF36-3179-4275-9490-5D196B83DF29}" type="pres">
      <dgm:prSet presAssocID="{63319A4D-DEC8-4C03-AF45-E2B7496D87D3}" presName="comp" presStyleCnt="0"/>
      <dgm:spPr/>
      <dgm:t>
        <a:bodyPr/>
        <a:lstStyle/>
        <a:p>
          <a:endParaRPr lang="en-US"/>
        </a:p>
      </dgm:t>
    </dgm:pt>
    <dgm:pt modelId="{DD59E4D4-586F-4A98-9593-8CCA49BB7C32}" type="pres">
      <dgm:prSet presAssocID="{63319A4D-DEC8-4C03-AF45-E2B7496D87D3}" presName="box" presStyleLbl="node1" presStyleIdx="0" presStyleCnt="3" custLinFactNeighborX="-81467" custLinFactNeighborY="-28132"/>
      <dgm:spPr/>
      <dgm:t>
        <a:bodyPr/>
        <a:lstStyle/>
        <a:p>
          <a:endParaRPr lang="en-US"/>
        </a:p>
      </dgm:t>
    </dgm:pt>
    <dgm:pt modelId="{2A1DBE6C-2590-4B95-AC40-9691543274A0}" type="pres">
      <dgm:prSet presAssocID="{63319A4D-DEC8-4C03-AF45-E2B7496D87D3}" presName="img" presStyleLbl="fgImgPlace1" presStyleIdx="0" presStyleCnt="3" custScaleX="72453" custScaleY="969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B284039F-F3E1-4319-9CF7-9421947E89ED}" type="pres">
      <dgm:prSet presAssocID="{63319A4D-DEC8-4C03-AF45-E2B7496D87D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52779-2493-43EB-B856-1F49CB287CB5}" type="pres">
      <dgm:prSet presAssocID="{55DFBA6E-FC2C-4988-ABFB-369FF6A322B4}" presName="spacer" presStyleCnt="0"/>
      <dgm:spPr/>
      <dgm:t>
        <a:bodyPr/>
        <a:lstStyle/>
        <a:p>
          <a:endParaRPr lang="en-US"/>
        </a:p>
      </dgm:t>
    </dgm:pt>
    <dgm:pt modelId="{A3730824-81B7-4153-9586-3AD50E8058B4}" type="pres">
      <dgm:prSet presAssocID="{BA3EEB2A-2960-4910-A80B-165B152149E7}" presName="comp" presStyleCnt="0"/>
      <dgm:spPr/>
      <dgm:t>
        <a:bodyPr/>
        <a:lstStyle/>
        <a:p>
          <a:endParaRPr lang="en-US"/>
        </a:p>
      </dgm:t>
    </dgm:pt>
    <dgm:pt modelId="{B527AE1F-B1C0-4D50-ACA0-E7ABD23AFDC8}" type="pres">
      <dgm:prSet presAssocID="{BA3EEB2A-2960-4910-A80B-165B152149E7}" presName="box" presStyleLbl="node1" presStyleIdx="1" presStyleCnt="3"/>
      <dgm:spPr/>
      <dgm:t>
        <a:bodyPr/>
        <a:lstStyle/>
        <a:p>
          <a:endParaRPr lang="en-US"/>
        </a:p>
      </dgm:t>
    </dgm:pt>
    <dgm:pt modelId="{02E0D7C4-CB54-484D-BAAD-97840DA79542}" type="pres">
      <dgm:prSet presAssocID="{BA3EEB2A-2960-4910-A80B-165B152149E7}" presName="img" presStyleLbl="fgImgPlace1" presStyleIdx="1" presStyleCnt="3" custScaleX="79445" custScaleY="10199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E51C9A6F-7C17-4E88-8190-2C573CBDC741}" type="pres">
      <dgm:prSet presAssocID="{BA3EEB2A-2960-4910-A80B-165B152149E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D5DC1-8161-44EE-B128-664597995A43}" type="pres">
      <dgm:prSet presAssocID="{F65BCCF3-587E-4EFC-9A4B-619087B849DE}" presName="spacer" presStyleCnt="0"/>
      <dgm:spPr/>
      <dgm:t>
        <a:bodyPr/>
        <a:lstStyle/>
        <a:p>
          <a:endParaRPr lang="en-US"/>
        </a:p>
      </dgm:t>
    </dgm:pt>
    <dgm:pt modelId="{EFE4FEFC-F30E-4733-95A4-A9725D4A6B2C}" type="pres">
      <dgm:prSet presAssocID="{2663CB2E-4F81-49AE-8311-7D9ACD30432F}" presName="comp" presStyleCnt="0"/>
      <dgm:spPr/>
      <dgm:t>
        <a:bodyPr/>
        <a:lstStyle/>
        <a:p>
          <a:endParaRPr lang="en-US"/>
        </a:p>
      </dgm:t>
    </dgm:pt>
    <dgm:pt modelId="{21944BE8-5846-45CF-98B2-690F9B1B7DA0}" type="pres">
      <dgm:prSet presAssocID="{2663CB2E-4F81-49AE-8311-7D9ACD30432F}" presName="box" presStyleLbl="node1" presStyleIdx="2" presStyleCnt="3"/>
      <dgm:spPr/>
      <dgm:t>
        <a:bodyPr/>
        <a:lstStyle/>
        <a:p>
          <a:endParaRPr lang="en-US"/>
        </a:p>
      </dgm:t>
    </dgm:pt>
    <dgm:pt modelId="{889AE6F8-6B2E-45C0-B030-25D3E12BBA49}" type="pres">
      <dgm:prSet presAssocID="{2663CB2E-4F81-49AE-8311-7D9ACD30432F}" presName="img" presStyleLbl="fgImgPlace1" presStyleIdx="2" presStyleCnt="3" custScaleX="7502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n-US"/>
        </a:p>
      </dgm:t>
    </dgm:pt>
    <dgm:pt modelId="{FED63E90-122B-45C3-BB56-C38F4B03B3C0}" type="pres">
      <dgm:prSet presAssocID="{2663CB2E-4F81-49AE-8311-7D9ACD30432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0C9AD5-2C5A-3C4F-8AF1-85F26FB36F5F}" type="presOf" srcId="{DCA008D3-D8AB-4B93-AAC8-2029253E53BF}" destId="{E51C9A6F-7C17-4E88-8190-2C573CBDC741}" srcOrd="1" destOrd="1" presId="urn:microsoft.com/office/officeart/2005/8/layout/vList4"/>
    <dgm:cxn modelId="{6EEBCDDF-909A-3C4D-BE2C-4A7585FB65C8}" type="presOf" srcId="{2663CB2E-4F81-49AE-8311-7D9ACD30432F}" destId="{FED63E90-122B-45C3-BB56-C38F4B03B3C0}" srcOrd="1" destOrd="0" presId="urn:microsoft.com/office/officeart/2005/8/layout/vList4"/>
    <dgm:cxn modelId="{62C515D6-6CE2-4C45-9546-8D92444BB27A}" type="presOf" srcId="{63319A4D-DEC8-4C03-AF45-E2B7496D87D3}" destId="{DD59E4D4-586F-4A98-9593-8CCA49BB7C32}" srcOrd="0" destOrd="0" presId="urn:microsoft.com/office/officeart/2005/8/layout/vList4"/>
    <dgm:cxn modelId="{B6E5F63D-73AC-4982-9B9B-C54B07BAF53E}" srcId="{232A2812-6DBD-434D-BC1E-1F1C89768174}" destId="{63319A4D-DEC8-4C03-AF45-E2B7496D87D3}" srcOrd="0" destOrd="0" parTransId="{B21E20B9-921E-4F87-B92D-BCABC2420E4B}" sibTransId="{55DFBA6E-FC2C-4988-ABFB-369FF6A322B4}"/>
    <dgm:cxn modelId="{DF81948A-BAF4-2E44-B971-4B2222D8ED5C}" type="presOf" srcId="{BFE82490-3C39-F44E-8F42-FEEA1DF0358C}" destId="{E51C9A6F-7C17-4E88-8190-2C573CBDC741}" srcOrd="1" destOrd="2" presId="urn:microsoft.com/office/officeart/2005/8/layout/vList4"/>
    <dgm:cxn modelId="{90896530-CE14-2C40-8C40-4C328FD70BC0}" type="presOf" srcId="{63319A4D-DEC8-4C03-AF45-E2B7496D87D3}" destId="{B284039F-F3E1-4319-9CF7-9421947E89ED}" srcOrd="1" destOrd="0" presId="urn:microsoft.com/office/officeart/2005/8/layout/vList4"/>
    <dgm:cxn modelId="{0EA7AEAB-A93A-BA41-B43C-6648FA050A13}" srcId="{BA3EEB2A-2960-4910-A80B-165B152149E7}" destId="{BFE82490-3C39-F44E-8F42-FEEA1DF0358C}" srcOrd="1" destOrd="0" parTransId="{E431942C-8631-A844-82E6-33A3B18E1DD3}" sibTransId="{30CAB487-0203-A24D-B52B-52788D20E6F4}"/>
    <dgm:cxn modelId="{08E7CBDE-6E2B-DC41-B3B7-EE45ACD75992}" srcId="{2663CB2E-4F81-49AE-8311-7D9ACD30432F}" destId="{228DA9D8-1903-EB4E-8684-9ED8C52E2973}" srcOrd="1" destOrd="0" parTransId="{A73A1CD5-ED35-CB43-A29E-979117FD8800}" sibTransId="{72E944A8-BABC-6948-BC5C-27B095BB123E}"/>
    <dgm:cxn modelId="{AEEEC352-E4D1-D44A-89FB-ADA66931D984}" type="presOf" srcId="{BA3EEB2A-2960-4910-A80B-165B152149E7}" destId="{B527AE1F-B1C0-4D50-ACA0-E7ABD23AFDC8}" srcOrd="0" destOrd="0" presId="urn:microsoft.com/office/officeart/2005/8/layout/vList4"/>
    <dgm:cxn modelId="{29B25046-5D9B-8E46-B567-90B3D2411254}" type="presOf" srcId="{7BC0F4D8-4124-4B9D-A6A3-781F8CA99F5B}" destId="{FED63E90-122B-45C3-BB56-C38F4B03B3C0}" srcOrd="1" destOrd="1" presId="urn:microsoft.com/office/officeart/2005/8/layout/vList4"/>
    <dgm:cxn modelId="{85175874-386C-4B44-AB47-2DD6E2A58124}" type="presOf" srcId="{BA3EEB2A-2960-4910-A80B-165B152149E7}" destId="{E51C9A6F-7C17-4E88-8190-2C573CBDC741}" srcOrd="1" destOrd="0" presId="urn:microsoft.com/office/officeart/2005/8/layout/vList4"/>
    <dgm:cxn modelId="{34C3CAFD-03DB-9142-8873-DA3E9C9EEA59}" type="presOf" srcId="{7BC0F4D8-4124-4B9D-A6A3-781F8CA99F5B}" destId="{21944BE8-5846-45CF-98B2-690F9B1B7DA0}" srcOrd="0" destOrd="1" presId="urn:microsoft.com/office/officeart/2005/8/layout/vList4"/>
    <dgm:cxn modelId="{DC4FA1DC-A95D-C74C-93F1-FD80885A9AEB}" type="presOf" srcId="{E11B31E6-CD7C-4BB0-BFCD-B079B73FFF4C}" destId="{B284039F-F3E1-4319-9CF7-9421947E89ED}" srcOrd="1" destOrd="1" presId="urn:microsoft.com/office/officeart/2005/8/layout/vList4"/>
    <dgm:cxn modelId="{DD2F9B5B-9F08-41AD-BF00-484F6B8A5DED}" srcId="{63319A4D-DEC8-4C03-AF45-E2B7496D87D3}" destId="{A6CF9B17-10C5-4BAF-85E7-9ACCAC324928}" srcOrd="1" destOrd="0" parTransId="{7B911F0C-B2A0-4974-9797-61FCCF6FD9F6}" sibTransId="{1E720D99-D069-48B8-8522-CF005A6E228F}"/>
    <dgm:cxn modelId="{ABB9C6E7-A773-8349-8A0E-19F541928867}" type="presOf" srcId="{DCA008D3-D8AB-4B93-AAC8-2029253E53BF}" destId="{B527AE1F-B1C0-4D50-ACA0-E7ABD23AFDC8}" srcOrd="0" destOrd="1" presId="urn:microsoft.com/office/officeart/2005/8/layout/vList4"/>
    <dgm:cxn modelId="{D6DCB2C5-9D82-453A-9423-455B036DF4E2}" srcId="{2663CB2E-4F81-49AE-8311-7D9ACD30432F}" destId="{7BC0F4D8-4124-4B9D-A6A3-781F8CA99F5B}" srcOrd="0" destOrd="0" parTransId="{B324711F-B74D-4676-85B7-8E35A26B1F2A}" sibTransId="{92ECB7F5-91D0-42A2-8504-B22406EF1332}"/>
    <dgm:cxn modelId="{B6ED2D7C-D0D7-634E-AD76-B94744220BCE}" type="presOf" srcId="{E11B31E6-CD7C-4BB0-BFCD-B079B73FFF4C}" destId="{DD59E4D4-586F-4A98-9593-8CCA49BB7C32}" srcOrd="0" destOrd="1" presId="urn:microsoft.com/office/officeart/2005/8/layout/vList4"/>
    <dgm:cxn modelId="{E1CEEA22-D2F6-4BB8-9C49-8B2A4EE32E36}" srcId="{232A2812-6DBD-434D-BC1E-1F1C89768174}" destId="{BA3EEB2A-2960-4910-A80B-165B152149E7}" srcOrd="1" destOrd="0" parTransId="{5CB3DA74-A743-4E48-BA93-77F00170FB99}" sibTransId="{F65BCCF3-587E-4EFC-9A4B-619087B849DE}"/>
    <dgm:cxn modelId="{385F0280-67AF-E44E-8C7B-6AD75743679B}" type="presOf" srcId="{A6CF9B17-10C5-4BAF-85E7-9ACCAC324928}" destId="{DD59E4D4-586F-4A98-9593-8CCA49BB7C32}" srcOrd="0" destOrd="2" presId="urn:microsoft.com/office/officeart/2005/8/layout/vList4"/>
    <dgm:cxn modelId="{10CDEA5F-6697-B64F-82BD-FE02F8F81BA1}" type="presOf" srcId="{228DA9D8-1903-EB4E-8684-9ED8C52E2973}" destId="{21944BE8-5846-45CF-98B2-690F9B1B7DA0}" srcOrd="0" destOrd="2" presId="urn:microsoft.com/office/officeart/2005/8/layout/vList4"/>
    <dgm:cxn modelId="{472A7818-C34E-47BD-9A16-599349806664}" srcId="{BA3EEB2A-2960-4910-A80B-165B152149E7}" destId="{DCA008D3-D8AB-4B93-AAC8-2029253E53BF}" srcOrd="0" destOrd="0" parTransId="{033422BC-35C4-48F7-A732-FBE6B9617888}" sibTransId="{A563B6C5-D8C8-4F72-BAA9-637D2EA3B3DC}"/>
    <dgm:cxn modelId="{682F1B6B-1F58-0B49-A5AD-8571E1F69015}" type="presOf" srcId="{2663CB2E-4F81-49AE-8311-7D9ACD30432F}" destId="{21944BE8-5846-45CF-98B2-690F9B1B7DA0}" srcOrd="0" destOrd="0" presId="urn:microsoft.com/office/officeart/2005/8/layout/vList4"/>
    <dgm:cxn modelId="{FA18F4C8-8CA8-654F-AC47-9B1A1E9C90F5}" type="presOf" srcId="{A6CF9B17-10C5-4BAF-85E7-9ACCAC324928}" destId="{B284039F-F3E1-4319-9CF7-9421947E89ED}" srcOrd="1" destOrd="2" presId="urn:microsoft.com/office/officeart/2005/8/layout/vList4"/>
    <dgm:cxn modelId="{DA427D60-7360-7A4B-9464-D97549669A6A}" type="presOf" srcId="{228DA9D8-1903-EB4E-8684-9ED8C52E2973}" destId="{FED63E90-122B-45C3-BB56-C38F4B03B3C0}" srcOrd="1" destOrd="2" presId="urn:microsoft.com/office/officeart/2005/8/layout/vList4"/>
    <dgm:cxn modelId="{698CEDC1-4D09-6C4D-B602-F53600072E97}" type="presOf" srcId="{232A2812-6DBD-434D-BC1E-1F1C89768174}" destId="{7E76F32C-2C25-4EA3-BAE4-EAF6D83A0F5A}" srcOrd="0" destOrd="0" presId="urn:microsoft.com/office/officeart/2005/8/layout/vList4"/>
    <dgm:cxn modelId="{7000F3EA-6216-3B43-9D2B-463B4BF04FB9}" type="presOf" srcId="{BFE82490-3C39-F44E-8F42-FEEA1DF0358C}" destId="{B527AE1F-B1C0-4D50-ACA0-E7ABD23AFDC8}" srcOrd="0" destOrd="2" presId="urn:microsoft.com/office/officeart/2005/8/layout/vList4"/>
    <dgm:cxn modelId="{5E0017E7-7945-4B9D-8A17-EA0F4DF45D3B}" srcId="{232A2812-6DBD-434D-BC1E-1F1C89768174}" destId="{2663CB2E-4F81-49AE-8311-7D9ACD30432F}" srcOrd="2" destOrd="0" parTransId="{279B3C95-6AE5-49D1-A24C-8C10733D4AAA}" sibTransId="{CF7C4BBC-2A58-4CBB-B9CC-CD1166DA0365}"/>
    <dgm:cxn modelId="{E60668CB-EF66-4D5E-9EB5-378F550BABF9}" srcId="{63319A4D-DEC8-4C03-AF45-E2B7496D87D3}" destId="{E11B31E6-CD7C-4BB0-BFCD-B079B73FFF4C}" srcOrd="0" destOrd="0" parTransId="{1BC04C56-9051-4236-A718-85FF2868F28E}" sibTransId="{84057E90-B953-45C4-BDC5-6C58D1FFA60A}"/>
    <dgm:cxn modelId="{3280EC82-2844-0748-9673-94EA04BDF0AA}" type="presParOf" srcId="{7E76F32C-2C25-4EA3-BAE4-EAF6D83A0F5A}" destId="{E1CCEF36-3179-4275-9490-5D196B83DF29}" srcOrd="0" destOrd="0" presId="urn:microsoft.com/office/officeart/2005/8/layout/vList4"/>
    <dgm:cxn modelId="{2D914C9E-B6A8-2544-B98D-8840D36F947A}" type="presParOf" srcId="{E1CCEF36-3179-4275-9490-5D196B83DF29}" destId="{DD59E4D4-586F-4A98-9593-8CCA49BB7C32}" srcOrd="0" destOrd="0" presId="urn:microsoft.com/office/officeart/2005/8/layout/vList4"/>
    <dgm:cxn modelId="{A9827A4E-0C7E-9C42-B580-E68D42B640FF}" type="presParOf" srcId="{E1CCEF36-3179-4275-9490-5D196B83DF29}" destId="{2A1DBE6C-2590-4B95-AC40-9691543274A0}" srcOrd="1" destOrd="0" presId="urn:microsoft.com/office/officeart/2005/8/layout/vList4"/>
    <dgm:cxn modelId="{9D7FC4D4-130F-9246-ADE6-284B6FE4C5AC}" type="presParOf" srcId="{E1CCEF36-3179-4275-9490-5D196B83DF29}" destId="{B284039F-F3E1-4319-9CF7-9421947E89ED}" srcOrd="2" destOrd="0" presId="urn:microsoft.com/office/officeart/2005/8/layout/vList4"/>
    <dgm:cxn modelId="{5A68A8B6-AF25-BA4E-B390-6A0E9ACBF49F}" type="presParOf" srcId="{7E76F32C-2C25-4EA3-BAE4-EAF6D83A0F5A}" destId="{02C52779-2493-43EB-B856-1F49CB287CB5}" srcOrd="1" destOrd="0" presId="urn:microsoft.com/office/officeart/2005/8/layout/vList4"/>
    <dgm:cxn modelId="{D187039E-A18F-5144-B145-4E8F751D9660}" type="presParOf" srcId="{7E76F32C-2C25-4EA3-BAE4-EAF6D83A0F5A}" destId="{A3730824-81B7-4153-9586-3AD50E8058B4}" srcOrd="2" destOrd="0" presId="urn:microsoft.com/office/officeart/2005/8/layout/vList4"/>
    <dgm:cxn modelId="{F50999E0-D4AB-6947-A4AC-AC19335D8BAD}" type="presParOf" srcId="{A3730824-81B7-4153-9586-3AD50E8058B4}" destId="{B527AE1F-B1C0-4D50-ACA0-E7ABD23AFDC8}" srcOrd="0" destOrd="0" presId="urn:microsoft.com/office/officeart/2005/8/layout/vList4"/>
    <dgm:cxn modelId="{CA006574-E8EB-7548-8EFE-C17410279C9A}" type="presParOf" srcId="{A3730824-81B7-4153-9586-3AD50E8058B4}" destId="{02E0D7C4-CB54-484D-BAAD-97840DA79542}" srcOrd="1" destOrd="0" presId="urn:microsoft.com/office/officeart/2005/8/layout/vList4"/>
    <dgm:cxn modelId="{6942C9A9-7A38-A748-B9CD-1C19359B4554}" type="presParOf" srcId="{A3730824-81B7-4153-9586-3AD50E8058B4}" destId="{E51C9A6F-7C17-4E88-8190-2C573CBDC741}" srcOrd="2" destOrd="0" presId="urn:microsoft.com/office/officeart/2005/8/layout/vList4"/>
    <dgm:cxn modelId="{75E7D84F-09FC-0045-AA0A-F4A1D091B639}" type="presParOf" srcId="{7E76F32C-2C25-4EA3-BAE4-EAF6D83A0F5A}" destId="{058D5DC1-8161-44EE-B128-664597995A43}" srcOrd="3" destOrd="0" presId="urn:microsoft.com/office/officeart/2005/8/layout/vList4"/>
    <dgm:cxn modelId="{DC78AC12-3489-2441-A320-E5C0F0BE8293}" type="presParOf" srcId="{7E76F32C-2C25-4EA3-BAE4-EAF6D83A0F5A}" destId="{EFE4FEFC-F30E-4733-95A4-A9725D4A6B2C}" srcOrd="4" destOrd="0" presId="urn:microsoft.com/office/officeart/2005/8/layout/vList4"/>
    <dgm:cxn modelId="{B1591D11-A353-D245-AEF0-98E9620504F2}" type="presParOf" srcId="{EFE4FEFC-F30E-4733-95A4-A9725D4A6B2C}" destId="{21944BE8-5846-45CF-98B2-690F9B1B7DA0}" srcOrd="0" destOrd="0" presId="urn:microsoft.com/office/officeart/2005/8/layout/vList4"/>
    <dgm:cxn modelId="{940BC892-A896-1E45-977C-792656ED3053}" type="presParOf" srcId="{EFE4FEFC-F30E-4733-95A4-A9725D4A6B2C}" destId="{889AE6F8-6B2E-45C0-B030-25D3E12BBA49}" srcOrd="1" destOrd="0" presId="urn:microsoft.com/office/officeart/2005/8/layout/vList4"/>
    <dgm:cxn modelId="{75966C6B-8E50-BA42-A58A-11759A616468}" type="presParOf" srcId="{EFE4FEFC-F30E-4733-95A4-A9725D4A6B2C}" destId="{FED63E90-122B-45C3-BB56-C38F4B03B3C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0A03F5-9CCF-EE40-B96D-7B73CC709682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28BE2E-E81E-E245-A25D-DAA196D26F51}">
      <dgm:prSet/>
      <dgm:spPr/>
      <dgm:t>
        <a:bodyPr/>
        <a:lstStyle/>
        <a:p>
          <a:r>
            <a:rPr kumimoji="1" lang="en-US" altLang="ja-JP" b="0" dirty="0" smtClean="0"/>
            <a:t>IPv4,</a:t>
          </a:r>
          <a:r>
            <a:rPr kumimoji="1" lang="ja-JP" altLang="en-US" b="0" dirty="0" smtClean="0"/>
            <a:t> </a:t>
          </a:r>
          <a:r>
            <a:rPr kumimoji="1" lang="en-US" altLang="ja-JP" b="0" dirty="0" smtClean="0"/>
            <a:t>HTTP</a:t>
          </a:r>
          <a:r>
            <a:rPr kumimoji="1" lang="ja-JP" altLang="en-US" b="0" dirty="0" smtClean="0"/>
            <a:t> のみサポート。</a:t>
          </a:r>
          <a:r>
            <a:rPr kumimoji="1" lang="en-US" altLang="ja-JP" b="0" dirty="0" smtClean="0"/>
            <a:t>HTTPs </a:t>
          </a:r>
          <a:r>
            <a:rPr kumimoji="1" lang="ja-JP" altLang="en-US" b="0" dirty="0" smtClean="0"/>
            <a:t>や </a:t>
          </a:r>
          <a:r>
            <a:rPr kumimoji="1" lang="en-US" altLang="ja-JP" b="0" dirty="0" smtClean="0"/>
            <a:t>IPv6 </a:t>
          </a:r>
          <a:r>
            <a:rPr kumimoji="1" lang="ja-JP" altLang="en-US" b="0" dirty="0" smtClean="0"/>
            <a:t>は未サポート</a:t>
          </a:r>
          <a:endParaRPr lang="en-US" b="0" dirty="0"/>
        </a:p>
      </dgm:t>
    </dgm:pt>
    <dgm:pt modelId="{511CA072-5453-B54F-A0FD-3A5285D5970B}" type="parTrans" cxnId="{22E676FB-B183-3C48-82D0-21F058FBFF89}">
      <dgm:prSet/>
      <dgm:spPr/>
      <dgm:t>
        <a:bodyPr/>
        <a:lstStyle/>
        <a:p>
          <a:endParaRPr lang="en-US"/>
        </a:p>
      </dgm:t>
    </dgm:pt>
    <dgm:pt modelId="{78C05CCA-7774-314F-BA4E-1A1370D5A608}" type="sibTrans" cxnId="{22E676FB-B183-3C48-82D0-21F058FBFF89}">
      <dgm:prSet/>
      <dgm:spPr/>
      <dgm:t>
        <a:bodyPr/>
        <a:lstStyle/>
        <a:p>
          <a:endParaRPr lang="en-US"/>
        </a:p>
      </dgm:t>
    </dgm:pt>
    <dgm:pt modelId="{137B4AC3-66A9-CE4F-B455-46A593A1D2F4}">
      <dgm:prSet/>
      <dgm:spPr/>
      <dgm:t>
        <a:bodyPr/>
        <a:lstStyle/>
        <a:p>
          <a:r>
            <a:rPr kumimoji="1" lang="en-US" altLang="ja-JP" b="0" dirty="0" smtClean="0"/>
            <a:t>ACL </a:t>
          </a:r>
          <a:r>
            <a:rPr kumimoji="1" lang="ja-JP" altLang="en-US" b="0" dirty="0" smtClean="0"/>
            <a:t>は最大</a:t>
          </a:r>
          <a:r>
            <a:rPr kumimoji="1" lang="en-US" altLang="ja-JP" b="0" dirty="0" smtClean="0"/>
            <a:t>100</a:t>
          </a:r>
          <a:r>
            <a:rPr kumimoji="1" lang="ja-JP" altLang="en-US" b="0" dirty="0" smtClean="0"/>
            <a:t>まで。それぞれの </a:t>
          </a:r>
          <a:r>
            <a:rPr kumimoji="1" lang="en-US" altLang="ja-JP" b="0" dirty="0" smtClean="0"/>
            <a:t>ACL </a:t>
          </a:r>
          <a:r>
            <a:rPr kumimoji="1" lang="ja-JP" altLang="en-US" b="0" dirty="0" smtClean="0"/>
            <a:t>では </a:t>
          </a:r>
          <a:r>
            <a:rPr kumimoji="1" lang="en-US" altLang="ja-JP" b="0" dirty="0" smtClean="0"/>
            <a:t>64</a:t>
          </a:r>
          <a:r>
            <a:rPr kumimoji="1" lang="ja-JP" altLang="en-US" b="0" dirty="0" smtClean="0"/>
            <a:t>ルールまで記述可能</a:t>
          </a:r>
          <a:endParaRPr kumimoji="1" lang="ja-JP" altLang="en-US" b="0" dirty="0"/>
        </a:p>
      </dgm:t>
    </dgm:pt>
    <dgm:pt modelId="{510892A5-0079-DA46-B784-C9EFF29D6C6C}" type="parTrans" cxnId="{74576077-E8A4-F14F-8EE7-970344C58B7A}">
      <dgm:prSet/>
      <dgm:spPr/>
      <dgm:t>
        <a:bodyPr/>
        <a:lstStyle/>
        <a:p>
          <a:endParaRPr kumimoji="1" lang="ja-JP" altLang="en-US"/>
        </a:p>
      </dgm:t>
    </dgm:pt>
    <dgm:pt modelId="{F1EE0E55-E46A-E740-AD56-4F8092BDC9FC}" type="sibTrans" cxnId="{74576077-E8A4-F14F-8EE7-970344C58B7A}">
      <dgm:prSet/>
      <dgm:spPr/>
      <dgm:t>
        <a:bodyPr/>
        <a:lstStyle/>
        <a:p>
          <a:endParaRPr kumimoji="1" lang="ja-JP" altLang="en-US"/>
        </a:p>
      </dgm:t>
    </dgm:pt>
    <dgm:pt modelId="{5ACAC794-6C99-E644-BE16-1CE18072B208}">
      <dgm:prSet/>
      <dgm:spPr/>
      <dgm:t>
        <a:bodyPr/>
        <a:lstStyle/>
        <a:p>
          <a:r>
            <a:rPr kumimoji="1" lang="ja-JP" altLang="en-US" b="0" dirty="0" smtClean="0"/>
            <a:t>各ルールは</a:t>
          </a:r>
          <a:r>
            <a:rPr kumimoji="1" lang="en-US" altLang="ja-JP" b="0" dirty="0" smtClean="0"/>
            <a:t>32</a:t>
          </a:r>
          <a:r>
            <a:rPr kumimoji="1" lang="ja-JP" altLang="en-US" b="0" dirty="0" smtClean="0"/>
            <a:t>文字まで。それぞれ </a:t>
          </a:r>
          <a:r>
            <a:rPr kumimoji="1" lang="en-US" altLang="ja-JP" b="0" dirty="0" smtClean="0"/>
            <a:t>permit/deny</a:t>
          </a:r>
          <a:r>
            <a:rPr kumimoji="1" lang="en-US" altLang="ja-JP" b="0" baseline="0" dirty="0" smtClean="0"/>
            <a:t> </a:t>
          </a:r>
          <a:r>
            <a:rPr kumimoji="1" lang="ja-JP" altLang="en-US" b="0" baseline="0" dirty="0" smtClean="0"/>
            <a:t>のどちらかを定義する</a:t>
          </a:r>
          <a:endParaRPr kumimoji="1" lang="ja-JP" altLang="en-US" b="0" dirty="0"/>
        </a:p>
      </dgm:t>
    </dgm:pt>
    <dgm:pt modelId="{9D1D142C-F72A-314A-ACEB-D4D4BCE2C409}" type="parTrans" cxnId="{C715848C-6189-6244-A2BE-6408E25B3E5A}">
      <dgm:prSet/>
      <dgm:spPr/>
      <dgm:t>
        <a:bodyPr/>
        <a:lstStyle/>
        <a:p>
          <a:endParaRPr kumimoji="1" lang="ja-JP" altLang="en-US"/>
        </a:p>
      </dgm:t>
    </dgm:pt>
    <dgm:pt modelId="{E173A06A-A38D-AA44-8C77-8F8C9D8ABD7E}" type="sibTrans" cxnId="{C715848C-6189-6244-A2BE-6408E25B3E5A}">
      <dgm:prSet/>
      <dgm:spPr/>
      <dgm:t>
        <a:bodyPr/>
        <a:lstStyle/>
        <a:p>
          <a:endParaRPr kumimoji="1" lang="ja-JP" altLang="en-US"/>
        </a:p>
      </dgm:t>
    </dgm:pt>
    <dgm:pt modelId="{A9AE2258-385B-F04D-B036-D75DF828DF13}">
      <dgm:prSet phldrT="[Text]"/>
      <dgm:spPr/>
      <dgm:t>
        <a:bodyPr/>
        <a:lstStyle/>
        <a:p>
          <a:r>
            <a:rPr lang="ja-JP" altLang="en-US" b="0" dirty="0" smtClean="0">
              <a:latin typeface="+mj-lt"/>
              <a:ea typeface="+mj-ea"/>
              <a:cs typeface="CiscoSans"/>
            </a:rPr>
            <a:t>部分一致や正規表現などは未サポート。完全な</a:t>
          </a:r>
          <a:r>
            <a:rPr lang="ja-JP" altLang="en-US" b="0" baseline="0" dirty="0" smtClean="0">
              <a:latin typeface="+mj-lt"/>
              <a:ea typeface="+mj-ea"/>
              <a:cs typeface="CiscoSans"/>
            </a:rPr>
            <a:t> </a:t>
          </a:r>
          <a:r>
            <a:rPr lang="en-US" altLang="ja-JP" b="0" dirty="0" smtClean="0">
              <a:latin typeface="+mj-lt"/>
              <a:ea typeface="+mj-ea"/>
              <a:cs typeface="CiscoSans"/>
            </a:rPr>
            <a:t>FQDN</a:t>
          </a:r>
          <a:r>
            <a:rPr lang="ja-JP" altLang="en-US" b="0" dirty="0" smtClean="0">
              <a:latin typeface="+mj-lt"/>
              <a:ea typeface="+mj-ea"/>
              <a:cs typeface="CiscoSans"/>
            </a:rPr>
            <a:t> を指定する必要がある</a:t>
          </a:r>
          <a:endParaRPr kumimoji="1" lang="ja-JP" altLang="en-US" b="0" dirty="0"/>
        </a:p>
      </dgm:t>
    </dgm:pt>
    <dgm:pt modelId="{2D56623D-F062-B94A-847B-B6CB966173F2}" type="parTrans" cxnId="{14741915-8D35-FF46-8B4E-4C0F022D1384}">
      <dgm:prSet/>
      <dgm:spPr/>
      <dgm:t>
        <a:bodyPr/>
        <a:lstStyle/>
        <a:p>
          <a:endParaRPr kumimoji="1" lang="ja-JP" altLang="en-US"/>
        </a:p>
      </dgm:t>
    </dgm:pt>
    <dgm:pt modelId="{52105154-2451-5F43-9B99-B9186FE1A086}" type="sibTrans" cxnId="{14741915-8D35-FF46-8B4E-4C0F022D1384}">
      <dgm:prSet/>
      <dgm:spPr/>
      <dgm:t>
        <a:bodyPr/>
        <a:lstStyle/>
        <a:p>
          <a:endParaRPr kumimoji="1" lang="ja-JP" altLang="en-US"/>
        </a:p>
      </dgm:t>
    </dgm:pt>
    <dgm:pt modelId="{6EB319DC-0523-0244-9B50-6CB60870B828}">
      <dgm:prSet phldrT="[Text]"/>
      <dgm:spPr/>
      <dgm:t>
        <a:bodyPr/>
        <a:lstStyle/>
        <a:p>
          <a:pPr rtl="0"/>
          <a:r>
            <a:rPr lang="en-US" b="0" dirty="0" err="1" smtClean="0">
              <a:solidFill>
                <a:schemeClr val="bg1"/>
              </a:solidFill>
              <a:latin typeface="+mj-lt"/>
              <a:ea typeface="+mj-ea"/>
              <a:cs typeface="CiscoSans"/>
            </a:rPr>
            <a:t>vWLC</a:t>
          </a:r>
          <a:r>
            <a:rPr lang="en-US" b="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, 2504</a:t>
          </a:r>
          <a:r>
            <a:rPr lang="en-US" b="0" baseline="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 </a:t>
          </a:r>
          <a:r>
            <a:rPr lang="ja-JP" altLang="en-US" b="0" baseline="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では未サポート</a:t>
          </a:r>
          <a:endParaRPr lang="en-US" b="0" dirty="0">
            <a:solidFill>
              <a:schemeClr val="bg1"/>
            </a:solidFill>
          </a:endParaRPr>
        </a:p>
      </dgm:t>
    </dgm:pt>
    <dgm:pt modelId="{0E7305B2-998E-6E40-A4C5-804CCAF31455}" type="parTrans" cxnId="{CAFC8ECD-001B-8340-A0FA-138C883B46C0}">
      <dgm:prSet/>
      <dgm:spPr/>
      <dgm:t>
        <a:bodyPr/>
        <a:lstStyle/>
        <a:p>
          <a:endParaRPr kumimoji="1" lang="ja-JP" altLang="en-US"/>
        </a:p>
      </dgm:t>
    </dgm:pt>
    <dgm:pt modelId="{1F1F4D2C-24A0-A649-831C-AC29A48856FD}" type="sibTrans" cxnId="{CAFC8ECD-001B-8340-A0FA-138C883B46C0}">
      <dgm:prSet/>
      <dgm:spPr/>
      <dgm:t>
        <a:bodyPr/>
        <a:lstStyle/>
        <a:p>
          <a:endParaRPr kumimoji="1" lang="ja-JP" altLang="en-US"/>
        </a:p>
      </dgm:t>
    </dgm:pt>
    <dgm:pt modelId="{DB028440-395E-6540-BC73-11B6898EF23F}">
      <dgm:prSet phldrT="[Text]"/>
      <dgm:spPr/>
      <dgm:t>
        <a:bodyPr/>
        <a:lstStyle/>
        <a:p>
          <a:r>
            <a:rPr lang="en-US" altLang="ja-JP" b="0" dirty="0" smtClean="0"/>
            <a:t>Wildcard(*</a:t>
          </a:r>
          <a:r>
            <a:rPr lang="ja-JP" altLang="en-US" b="0" dirty="0" smtClean="0"/>
            <a:t>指定</a:t>
          </a:r>
          <a:r>
            <a:rPr lang="en-US" altLang="ja-JP" b="0" dirty="0" smtClean="0"/>
            <a:t>)</a:t>
          </a:r>
          <a:r>
            <a:rPr lang="ja-JP" altLang="en-US" b="0" dirty="0" smtClean="0"/>
            <a:t>は </a:t>
          </a:r>
          <a:r>
            <a:rPr lang="en-US" altLang="ja-JP" b="0" dirty="0" smtClean="0"/>
            <a:t>1ACL </a:t>
          </a:r>
          <a:r>
            <a:rPr lang="ja-JP" altLang="en-US" b="0" dirty="0" smtClean="0"/>
            <a:t>に </a:t>
          </a:r>
          <a:r>
            <a:rPr lang="en-US" altLang="ja-JP" b="0" dirty="0" smtClean="0"/>
            <a:t>1</a:t>
          </a:r>
          <a:r>
            <a:rPr lang="ja-JP" altLang="en-US" b="0" dirty="0" smtClean="0"/>
            <a:t>ルールのみ。末尾には暗黙の </a:t>
          </a:r>
          <a:r>
            <a:rPr lang="en-US" altLang="ja-JP" b="0" dirty="0" smtClean="0"/>
            <a:t>Deny </a:t>
          </a:r>
          <a:r>
            <a:rPr lang="ja-JP" altLang="en-US" b="0" dirty="0" smtClean="0"/>
            <a:t> あり</a:t>
          </a:r>
          <a:endParaRPr lang="en-US" b="0" dirty="0"/>
        </a:p>
      </dgm:t>
    </dgm:pt>
    <dgm:pt modelId="{863ADA4D-5751-BD4C-B3F9-3F25319A9131}" type="parTrans" cxnId="{3F35B41E-5425-F647-9702-9AC8F3DD2F15}">
      <dgm:prSet/>
      <dgm:spPr/>
      <dgm:t>
        <a:bodyPr/>
        <a:lstStyle/>
        <a:p>
          <a:endParaRPr kumimoji="1" lang="ja-JP" altLang="en-US"/>
        </a:p>
      </dgm:t>
    </dgm:pt>
    <dgm:pt modelId="{1B8C3714-7575-0740-8E7A-B6D1063DA67E}" type="sibTrans" cxnId="{3F35B41E-5425-F647-9702-9AC8F3DD2F15}">
      <dgm:prSet/>
      <dgm:spPr/>
      <dgm:t>
        <a:bodyPr/>
        <a:lstStyle/>
        <a:p>
          <a:endParaRPr kumimoji="1" lang="ja-JP" altLang="en-US"/>
        </a:p>
      </dgm:t>
    </dgm:pt>
    <dgm:pt modelId="{AC39184D-EEAA-4543-AD69-150BB60482A3}">
      <dgm:prSet/>
      <dgm:spPr/>
      <dgm:t>
        <a:bodyPr/>
        <a:lstStyle/>
        <a:p>
          <a:r>
            <a:rPr lang="ja-JP" altLang="en-US" b="0" dirty="0" smtClean="0"/>
            <a:t>中央スイッチング（</a:t>
          </a:r>
          <a:r>
            <a:rPr lang="en-US" altLang="ja-JP" b="0" dirty="0" smtClean="0"/>
            <a:t>Local</a:t>
          </a:r>
          <a:r>
            <a:rPr lang="ja-JP" altLang="en-US" b="0" baseline="0" dirty="0" smtClean="0"/>
            <a:t> </a:t>
          </a:r>
          <a:r>
            <a:rPr lang="en-US" altLang="ja-JP" b="0" dirty="0" smtClean="0"/>
            <a:t>mode, </a:t>
          </a:r>
          <a:r>
            <a:rPr lang="en-US" altLang="ja-JP" b="0" dirty="0" err="1" smtClean="0"/>
            <a:t>FlexConnect</a:t>
          </a:r>
          <a:r>
            <a:rPr lang="en-US" altLang="ja-JP" b="0" dirty="0" smtClean="0"/>
            <a:t> Central Switching</a:t>
          </a:r>
          <a:r>
            <a:rPr lang="ja-JP" altLang="en-US" b="0" dirty="0" smtClean="0"/>
            <a:t>） のみサポート</a:t>
          </a:r>
          <a:endParaRPr lang="en-US" b="0" dirty="0"/>
        </a:p>
      </dgm:t>
    </dgm:pt>
    <dgm:pt modelId="{B20722DE-0CF0-1946-A905-BC414C71AA81}" type="parTrans" cxnId="{563DCCCB-404E-7C42-8BBE-06D285304102}">
      <dgm:prSet/>
      <dgm:spPr/>
      <dgm:t>
        <a:bodyPr/>
        <a:lstStyle/>
        <a:p>
          <a:endParaRPr kumimoji="1" lang="ja-JP" altLang="en-US"/>
        </a:p>
      </dgm:t>
    </dgm:pt>
    <dgm:pt modelId="{085A105F-9B20-AD4D-9CE2-FDFF1124ED53}" type="sibTrans" cxnId="{563DCCCB-404E-7C42-8BBE-06D285304102}">
      <dgm:prSet/>
      <dgm:spPr/>
      <dgm:t>
        <a:bodyPr/>
        <a:lstStyle/>
        <a:p>
          <a:endParaRPr kumimoji="1" lang="ja-JP" altLang="en-US"/>
        </a:p>
      </dgm:t>
    </dgm:pt>
    <dgm:pt modelId="{CFA1607E-624F-F444-BF1C-6E8416D6E00D}" type="pres">
      <dgm:prSet presAssocID="{0A0A03F5-9CCF-EE40-B96D-7B73CC70968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5B38B1E-35C0-3540-8DD0-24FB513AEBD5}" type="pres">
      <dgm:prSet presAssocID="{0A0A03F5-9CCF-EE40-B96D-7B73CC709682}" presName="Name1" presStyleCnt="0"/>
      <dgm:spPr/>
    </dgm:pt>
    <dgm:pt modelId="{26E5BB3B-0D23-C44C-8851-CDB16609B10B}" type="pres">
      <dgm:prSet presAssocID="{0A0A03F5-9CCF-EE40-B96D-7B73CC709682}" presName="cycle" presStyleCnt="0"/>
      <dgm:spPr/>
    </dgm:pt>
    <dgm:pt modelId="{2C155060-145C-F145-90A0-F88CB83CF273}" type="pres">
      <dgm:prSet presAssocID="{0A0A03F5-9CCF-EE40-B96D-7B73CC709682}" presName="srcNode" presStyleLbl="node1" presStyleIdx="0" presStyleCnt="7"/>
      <dgm:spPr/>
    </dgm:pt>
    <dgm:pt modelId="{24189FC6-C716-F047-87A5-B9C2F1694300}" type="pres">
      <dgm:prSet presAssocID="{0A0A03F5-9CCF-EE40-B96D-7B73CC709682}" presName="conn" presStyleLbl="parChTrans1D2" presStyleIdx="0" presStyleCnt="1"/>
      <dgm:spPr/>
      <dgm:t>
        <a:bodyPr/>
        <a:lstStyle/>
        <a:p>
          <a:endParaRPr lang="en-US"/>
        </a:p>
      </dgm:t>
    </dgm:pt>
    <dgm:pt modelId="{B868E212-D203-8B4E-9AF9-8B096E9692B8}" type="pres">
      <dgm:prSet presAssocID="{0A0A03F5-9CCF-EE40-B96D-7B73CC709682}" presName="extraNode" presStyleLbl="node1" presStyleIdx="0" presStyleCnt="7"/>
      <dgm:spPr/>
    </dgm:pt>
    <dgm:pt modelId="{BBFB1BBD-C947-F343-A5A8-B7C35595438E}" type="pres">
      <dgm:prSet presAssocID="{0A0A03F5-9CCF-EE40-B96D-7B73CC709682}" presName="dstNode" presStyleLbl="node1" presStyleIdx="0" presStyleCnt="7"/>
      <dgm:spPr/>
    </dgm:pt>
    <dgm:pt modelId="{6BAFC018-485C-E145-B0C2-DC41FC0D930F}" type="pres">
      <dgm:prSet presAssocID="{137B4AC3-66A9-CE4F-B455-46A593A1D2F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857DD68-E21F-E149-877A-7851A315FBFA}" type="pres">
      <dgm:prSet presAssocID="{137B4AC3-66A9-CE4F-B455-46A593A1D2F4}" presName="accent_1" presStyleCnt="0"/>
      <dgm:spPr/>
    </dgm:pt>
    <dgm:pt modelId="{16BEE6F3-576F-1B44-936C-371944B166CC}" type="pres">
      <dgm:prSet presAssocID="{137B4AC3-66A9-CE4F-B455-46A593A1D2F4}" presName="accentRepeatNode" presStyleLbl="solidFgAcc1" presStyleIdx="0" presStyleCnt="7"/>
      <dgm:spPr/>
    </dgm:pt>
    <dgm:pt modelId="{64620206-ACB1-D247-A9C6-1E4ECCAA9AAE}" type="pres">
      <dgm:prSet presAssocID="{5ACAC794-6C99-E644-BE16-1CE18072B208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418469-0F9A-044F-9C3E-4DAED820892C}" type="pres">
      <dgm:prSet presAssocID="{5ACAC794-6C99-E644-BE16-1CE18072B208}" presName="accent_2" presStyleCnt="0"/>
      <dgm:spPr/>
    </dgm:pt>
    <dgm:pt modelId="{D57F0653-07A0-1248-AC5F-1114006D5ABC}" type="pres">
      <dgm:prSet presAssocID="{5ACAC794-6C99-E644-BE16-1CE18072B208}" presName="accentRepeatNode" presStyleLbl="solidFgAcc1" presStyleIdx="1" presStyleCnt="7"/>
      <dgm:spPr/>
    </dgm:pt>
    <dgm:pt modelId="{ECB47A65-87FA-554E-8B90-8451D4AAB08B}" type="pres">
      <dgm:prSet presAssocID="{A9AE2258-385B-F04D-B036-D75DF828DF1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FC66310-7FA9-C04C-84B9-3E026337A010}" type="pres">
      <dgm:prSet presAssocID="{A9AE2258-385B-F04D-B036-D75DF828DF13}" presName="accent_3" presStyleCnt="0"/>
      <dgm:spPr/>
    </dgm:pt>
    <dgm:pt modelId="{CA8ED54A-DE2D-954D-9ECB-C7EC275940C0}" type="pres">
      <dgm:prSet presAssocID="{A9AE2258-385B-F04D-B036-D75DF828DF13}" presName="accentRepeatNode" presStyleLbl="solidFgAcc1" presStyleIdx="2" presStyleCnt="7"/>
      <dgm:spPr/>
    </dgm:pt>
    <dgm:pt modelId="{317C642D-4818-6947-B609-A2D6A974000A}" type="pres">
      <dgm:prSet presAssocID="{DB028440-395E-6540-BC73-11B6898EF23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96E2292-5C79-5C46-8E9D-043CB3031375}" type="pres">
      <dgm:prSet presAssocID="{DB028440-395E-6540-BC73-11B6898EF23F}" presName="accent_4" presStyleCnt="0"/>
      <dgm:spPr/>
    </dgm:pt>
    <dgm:pt modelId="{E4CA8691-26B2-2644-A174-B5209C104C7A}" type="pres">
      <dgm:prSet presAssocID="{DB028440-395E-6540-BC73-11B6898EF23F}" presName="accentRepeatNode" presStyleLbl="solidFgAcc1" presStyleIdx="3" presStyleCnt="7"/>
      <dgm:spPr/>
    </dgm:pt>
    <dgm:pt modelId="{613F3299-8C99-D946-8467-1A5FB2D3D508}" type="pres">
      <dgm:prSet presAssocID="{2428BE2E-E81E-E245-A25D-DAA196D26F5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36CE598-BF76-DC45-9C2E-3089F458C07A}" type="pres">
      <dgm:prSet presAssocID="{2428BE2E-E81E-E245-A25D-DAA196D26F51}" presName="accent_5" presStyleCnt="0"/>
      <dgm:spPr/>
    </dgm:pt>
    <dgm:pt modelId="{4963B16B-9E36-B548-922B-FC1281AE76B8}" type="pres">
      <dgm:prSet presAssocID="{2428BE2E-E81E-E245-A25D-DAA196D26F51}" presName="accentRepeatNode" presStyleLbl="solidFgAcc1" presStyleIdx="4" presStyleCnt="7"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31357188-CF25-8840-8325-08BE962BE424}" type="pres">
      <dgm:prSet presAssocID="{AC39184D-EEAA-4543-AD69-150BB60482A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7B4E7B9-95D1-974C-B875-2E9A2D5596EB}" type="pres">
      <dgm:prSet presAssocID="{AC39184D-EEAA-4543-AD69-150BB60482A3}" presName="accent_6" presStyleCnt="0"/>
      <dgm:spPr/>
    </dgm:pt>
    <dgm:pt modelId="{2AACEF34-F3BE-1644-AD3B-F369A72B49D1}" type="pres">
      <dgm:prSet presAssocID="{AC39184D-EEAA-4543-AD69-150BB60482A3}" presName="accentRepeatNode" presStyleLbl="solidFgAcc1" presStyleIdx="5" presStyleCnt="7"/>
      <dgm:spPr/>
    </dgm:pt>
    <dgm:pt modelId="{D352C456-8531-0546-AFC3-EB363D0887AE}" type="pres">
      <dgm:prSet presAssocID="{6EB319DC-0523-0244-9B50-6CB60870B828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840B847-34B6-F442-950A-5E1FB6773AEA}" type="pres">
      <dgm:prSet presAssocID="{6EB319DC-0523-0244-9B50-6CB60870B828}" presName="accent_7" presStyleCnt="0"/>
      <dgm:spPr/>
    </dgm:pt>
    <dgm:pt modelId="{071F5B8C-A220-1848-94DD-15982C17A873}" type="pres">
      <dgm:prSet presAssocID="{6EB319DC-0523-0244-9B50-6CB60870B828}" presName="accentRepeatNode" presStyleLbl="solidFgAcc1" presStyleIdx="6" presStyleCnt="7"/>
      <dgm:spPr/>
    </dgm:pt>
  </dgm:ptLst>
  <dgm:cxnLst>
    <dgm:cxn modelId="{3F35B41E-5425-F647-9702-9AC8F3DD2F15}" srcId="{0A0A03F5-9CCF-EE40-B96D-7B73CC709682}" destId="{DB028440-395E-6540-BC73-11B6898EF23F}" srcOrd="3" destOrd="0" parTransId="{863ADA4D-5751-BD4C-B3F9-3F25319A9131}" sibTransId="{1B8C3714-7575-0740-8E7A-B6D1063DA67E}"/>
    <dgm:cxn modelId="{3C4186EB-CBE7-3D4B-9394-29A19D968746}" type="presOf" srcId="{F1EE0E55-E46A-E740-AD56-4F8092BDC9FC}" destId="{24189FC6-C716-F047-87A5-B9C2F1694300}" srcOrd="0" destOrd="0" presId="urn:microsoft.com/office/officeart/2008/layout/VerticalCurvedList"/>
    <dgm:cxn modelId="{563DCCCB-404E-7C42-8BBE-06D285304102}" srcId="{0A0A03F5-9CCF-EE40-B96D-7B73CC709682}" destId="{AC39184D-EEAA-4543-AD69-150BB60482A3}" srcOrd="5" destOrd="0" parTransId="{B20722DE-0CF0-1946-A905-BC414C71AA81}" sibTransId="{085A105F-9B20-AD4D-9CE2-FDFF1124ED53}"/>
    <dgm:cxn modelId="{74576077-E8A4-F14F-8EE7-970344C58B7A}" srcId="{0A0A03F5-9CCF-EE40-B96D-7B73CC709682}" destId="{137B4AC3-66A9-CE4F-B455-46A593A1D2F4}" srcOrd="0" destOrd="0" parTransId="{510892A5-0079-DA46-B784-C9EFF29D6C6C}" sibTransId="{F1EE0E55-E46A-E740-AD56-4F8092BDC9FC}"/>
    <dgm:cxn modelId="{70E4C778-C273-404B-9BB8-6DE0BDC4A569}" type="presOf" srcId="{6EB319DC-0523-0244-9B50-6CB60870B828}" destId="{D352C456-8531-0546-AFC3-EB363D0887AE}" srcOrd="0" destOrd="0" presId="urn:microsoft.com/office/officeart/2008/layout/VerticalCurvedList"/>
    <dgm:cxn modelId="{C715848C-6189-6244-A2BE-6408E25B3E5A}" srcId="{0A0A03F5-9CCF-EE40-B96D-7B73CC709682}" destId="{5ACAC794-6C99-E644-BE16-1CE18072B208}" srcOrd="1" destOrd="0" parTransId="{9D1D142C-F72A-314A-ACEB-D4D4BCE2C409}" sibTransId="{E173A06A-A38D-AA44-8C77-8F8C9D8ABD7E}"/>
    <dgm:cxn modelId="{0F2873CD-33AC-E945-AABC-1988C950A72D}" type="presOf" srcId="{2428BE2E-E81E-E245-A25D-DAA196D26F51}" destId="{613F3299-8C99-D946-8467-1A5FB2D3D508}" srcOrd="0" destOrd="0" presId="urn:microsoft.com/office/officeart/2008/layout/VerticalCurvedList"/>
    <dgm:cxn modelId="{6D20C88B-5115-C04E-A180-8439AA20F4C9}" type="presOf" srcId="{DB028440-395E-6540-BC73-11B6898EF23F}" destId="{317C642D-4818-6947-B609-A2D6A974000A}" srcOrd="0" destOrd="0" presId="urn:microsoft.com/office/officeart/2008/layout/VerticalCurvedList"/>
    <dgm:cxn modelId="{22E676FB-B183-3C48-82D0-21F058FBFF89}" srcId="{0A0A03F5-9CCF-EE40-B96D-7B73CC709682}" destId="{2428BE2E-E81E-E245-A25D-DAA196D26F51}" srcOrd="4" destOrd="0" parTransId="{511CA072-5453-B54F-A0FD-3A5285D5970B}" sibTransId="{78C05CCA-7774-314F-BA4E-1A1370D5A608}"/>
    <dgm:cxn modelId="{CAFC8ECD-001B-8340-A0FA-138C883B46C0}" srcId="{0A0A03F5-9CCF-EE40-B96D-7B73CC709682}" destId="{6EB319DC-0523-0244-9B50-6CB60870B828}" srcOrd="6" destOrd="0" parTransId="{0E7305B2-998E-6E40-A4C5-804CCAF31455}" sibTransId="{1F1F4D2C-24A0-A649-831C-AC29A48856FD}"/>
    <dgm:cxn modelId="{0B9D9F35-0716-1F4B-BB3D-4768D7FC8327}" type="presOf" srcId="{0A0A03F5-9CCF-EE40-B96D-7B73CC709682}" destId="{CFA1607E-624F-F444-BF1C-6E8416D6E00D}" srcOrd="0" destOrd="0" presId="urn:microsoft.com/office/officeart/2008/layout/VerticalCurvedList"/>
    <dgm:cxn modelId="{14741915-8D35-FF46-8B4E-4C0F022D1384}" srcId="{0A0A03F5-9CCF-EE40-B96D-7B73CC709682}" destId="{A9AE2258-385B-F04D-B036-D75DF828DF13}" srcOrd="2" destOrd="0" parTransId="{2D56623D-F062-B94A-847B-B6CB966173F2}" sibTransId="{52105154-2451-5F43-9B99-B9186FE1A086}"/>
    <dgm:cxn modelId="{CBC68F8A-D6F4-A44F-BB1D-68DD65191052}" type="presOf" srcId="{137B4AC3-66A9-CE4F-B455-46A593A1D2F4}" destId="{6BAFC018-485C-E145-B0C2-DC41FC0D930F}" srcOrd="0" destOrd="0" presId="urn:microsoft.com/office/officeart/2008/layout/VerticalCurvedList"/>
    <dgm:cxn modelId="{F2524422-1B74-1147-8830-AE4E7913EB4C}" type="presOf" srcId="{A9AE2258-385B-F04D-B036-D75DF828DF13}" destId="{ECB47A65-87FA-554E-8B90-8451D4AAB08B}" srcOrd="0" destOrd="0" presId="urn:microsoft.com/office/officeart/2008/layout/VerticalCurvedList"/>
    <dgm:cxn modelId="{70CDBC41-D45F-0043-B97B-3C25E969931C}" type="presOf" srcId="{AC39184D-EEAA-4543-AD69-150BB60482A3}" destId="{31357188-CF25-8840-8325-08BE962BE424}" srcOrd="0" destOrd="0" presId="urn:microsoft.com/office/officeart/2008/layout/VerticalCurvedList"/>
    <dgm:cxn modelId="{7433F14E-9F24-9D4A-9EC3-437168A5C14C}" type="presOf" srcId="{5ACAC794-6C99-E644-BE16-1CE18072B208}" destId="{64620206-ACB1-D247-A9C6-1E4ECCAA9AAE}" srcOrd="0" destOrd="0" presId="urn:microsoft.com/office/officeart/2008/layout/VerticalCurvedList"/>
    <dgm:cxn modelId="{59439D92-A35E-C942-B3B9-C47F0522C3A8}" type="presParOf" srcId="{CFA1607E-624F-F444-BF1C-6E8416D6E00D}" destId="{C5B38B1E-35C0-3540-8DD0-24FB513AEBD5}" srcOrd="0" destOrd="0" presId="urn:microsoft.com/office/officeart/2008/layout/VerticalCurvedList"/>
    <dgm:cxn modelId="{AD6C1B07-CD9B-5745-A3DB-F8ED489615F8}" type="presParOf" srcId="{C5B38B1E-35C0-3540-8DD0-24FB513AEBD5}" destId="{26E5BB3B-0D23-C44C-8851-CDB16609B10B}" srcOrd="0" destOrd="0" presId="urn:microsoft.com/office/officeart/2008/layout/VerticalCurvedList"/>
    <dgm:cxn modelId="{315D1BFC-F214-3440-8856-DD2F4FDE063A}" type="presParOf" srcId="{26E5BB3B-0D23-C44C-8851-CDB16609B10B}" destId="{2C155060-145C-F145-90A0-F88CB83CF273}" srcOrd="0" destOrd="0" presId="urn:microsoft.com/office/officeart/2008/layout/VerticalCurvedList"/>
    <dgm:cxn modelId="{10F7D539-6532-BD46-9A26-468374FB7247}" type="presParOf" srcId="{26E5BB3B-0D23-C44C-8851-CDB16609B10B}" destId="{24189FC6-C716-F047-87A5-B9C2F1694300}" srcOrd="1" destOrd="0" presId="urn:microsoft.com/office/officeart/2008/layout/VerticalCurvedList"/>
    <dgm:cxn modelId="{5E16F8DB-4012-4E4C-B355-EDF6FB02E19E}" type="presParOf" srcId="{26E5BB3B-0D23-C44C-8851-CDB16609B10B}" destId="{B868E212-D203-8B4E-9AF9-8B096E9692B8}" srcOrd="2" destOrd="0" presId="urn:microsoft.com/office/officeart/2008/layout/VerticalCurvedList"/>
    <dgm:cxn modelId="{0B8F539C-250A-1F4A-A96C-D27DDC30A11D}" type="presParOf" srcId="{26E5BB3B-0D23-C44C-8851-CDB16609B10B}" destId="{BBFB1BBD-C947-F343-A5A8-B7C35595438E}" srcOrd="3" destOrd="0" presId="urn:microsoft.com/office/officeart/2008/layout/VerticalCurvedList"/>
    <dgm:cxn modelId="{BC772EF5-341A-3347-AC3F-F42E992C7FF0}" type="presParOf" srcId="{C5B38B1E-35C0-3540-8DD0-24FB513AEBD5}" destId="{6BAFC018-485C-E145-B0C2-DC41FC0D930F}" srcOrd="1" destOrd="0" presId="urn:microsoft.com/office/officeart/2008/layout/VerticalCurvedList"/>
    <dgm:cxn modelId="{8758CDA1-4E1C-C442-B784-2DEA7159069D}" type="presParOf" srcId="{C5B38B1E-35C0-3540-8DD0-24FB513AEBD5}" destId="{D857DD68-E21F-E149-877A-7851A315FBFA}" srcOrd="2" destOrd="0" presId="urn:microsoft.com/office/officeart/2008/layout/VerticalCurvedList"/>
    <dgm:cxn modelId="{C654F866-1559-054A-AFA0-B4C109475EC1}" type="presParOf" srcId="{D857DD68-E21F-E149-877A-7851A315FBFA}" destId="{16BEE6F3-576F-1B44-936C-371944B166CC}" srcOrd="0" destOrd="0" presId="urn:microsoft.com/office/officeart/2008/layout/VerticalCurvedList"/>
    <dgm:cxn modelId="{2E0AA82E-2DE3-5042-8436-758473C4F559}" type="presParOf" srcId="{C5B38B1E-35C0-3540-8DD0-24FB513AEBD5}" destId="{64620206-ACB1-D247-A9C6-1E4ECCAA9AAE}" srcOrd="3" destOrd="0" presId="urn:microsoft.com/office/officeart/2008/layout/VerticalCurvedList"/>
    <dgm:cxn modelId="{275B5794-8082-D948-8F01-2C16A80A6890}" type="presParOf" srcId="{C5B38B1E-35C0-3540-8DD0-24FB513AEBD5}" destId="{EC418469-0F9A-044F-9C3E-4DAED820892C}" srcOrd="4" destOrd="0" presId="urn:microsoft.com/office/officeart/2008/layout/VerticalCurvedList"/>
    <dgm:cxn modelId="{6B0CD8E0-BD3E-9243-899C-0B515C196796}" type="presParOf" srcId="{EC418469-0F9A-044F-9C3E-4DAED820892C}" destId="{D57F0653-07A0-1248-AC5F-1114006D5ABC}" srcOrd="0" destOrd="0" presId="urn:microsoft.com/office/officeart/2008/layout/VerticalCurvedList"/>
    <dgm:cxn modelId="{89030433-BA97-DF40-BB8E-E53939441A4E}" type="presParOf" srcId="{C5B38B1E-35C0-3540-8DD0-24FB513AEBD5}" destId="{ECB47A65-87FA-554E-8B90-8451D4AAB08B}" srcOrd="5" destOrd="0" presId="urn:microsoft.com/office/officeart/2008/layout/VerticalCurvedList"/>
    <dgm:cxn modelId="{38F720A5-37F5-FA4A-9556-4B04B6773F1D}" type="presParOf" srcId="{C5B38B1E-35C0-3540-8DD0-24FB513AEBD5}" destId="{DFC66310-7FA9-C04C-84B9-3E026337A010}" srcOrd="6" destOrd="0" presId="urn:microsoft.com/office/officeart/2008/layout/VerticalCurvedList"/>
    <dgm:cxn modelId="{D8BB61CF-FA7C-1C4C-9DCA-F9A8163706B3}" type="presParOf" srcId="{DFC66310-7FA9-C04C-84B9-3E026337A010}" destId="{CA8ED54A-DE2D-954D-9ECB-C7EC275940C0}" srcOrd="0" destOrd="0" presId="urn:microsoft.com/office/officeart/2008/layout/VerticalCurvedList"/>
    <dgm:cxn modelId="{F16CC4F1-B746-4745-A637-BB12F663047D}" type="presParOf" srcId="{C5B38B1E-35C0-3540-8DD0-24FB513AEBD5}" destId="{317C642D-4818-6947-B609-A2D6A974000A}" srcOrd="7" destOrd="0" presId="urn:microsoft.com/office/officeart/2008/layout/VerticalCurvedList"/>
    <dgm:cxn modelId="{D635A360-0D56-9944-A6C3-2732614FC029}" type="presParOf" srcId="{C5B38B1E-35C0-3540-8DD0-24FB513AEBD5}" destId="{D96E2292-5C79-5C46-8E9D-043CB3031375}" srcOrd="8" destOrd="0" presId="urn:microsoft.com/office/officeart/2008/layout/VerticalCurvedList"/>
    <dgm:cxn modelId="{3371737E-EFFE-9D4B-95E2-69C32A6A1E68}" type="presParOf" srcId="{D96E2292-5C79-5C46-8E9D-043CB3031375}" destId="{E4CA8691-26B2-2644-A174-B5209C104C7A}" srcOrd="0" destOrd="0" presId="urn:microsoft.com/office/officeart/2008/layout/VerticalCurvedList"/>
    <dgm:cxn modelId="{C6B7C7FB-105E-9B4C-9DEE-40A770410BC2}" type="presParOf" srcId="{C5B38B1E-35C0-3540-8DD0-24FB513AEBD5}" destId="{613F3299-8C99-D946-8467-1A5FB2D3D508}" srcOrd="9" destOrd="0" presId="urn:microsoft.com/office/officeart/2008/layout/VerticalCurvedList"/>
    <dgm:cxn modelId="{66D5EBBD-BE35-A241-A783-FB7DD2C85CAA}" type="presParOf" srcId="{C5B38B1E-35C0-3540-8DD0-24FB513AEBD5}" destId="{536CE598-BF76-DC45-9C2E-3089F458C07A}" srcOrd="10" destOrd="0" presId="urn:microsoft.com/office/officeart/2008/layout/VerticalCurvedList"/>
    <dgm:cxn modelId="{A4A57ADC-BF10-0840-981A-0490E8A5DF19}" type="presParOf" srcId="{536CE598-BF76-DC45-9C2E-3089F458C07A}" destId="{4963B16B-9E36-B548-922B-FC1281AE76B8}" srcOrd="0" destOrd="0" presId="urn:microsoft.com/office/officeart/2008/layout/VerticalCurvedList"/>
    <dgm:cxn modelId="{81ECCA1B-69AD-3849-9F0A-3747FDEF4F2B}" type="presParOf" srcId="{C5B38B1E-35C0-3540-8DD0-24FB513AEBD5}" destId="{31357188-CF25-8840-8325-08BE962BE424}" srcOrd="11" destOrd="0" presId="urn:microsoft.com/office/officeart/2008/layout/VerticalCurvedList"/>
    <dgm:cxn modelId="{EB9B00AA-1CBB-5A48-A7BC-53828E536E8F}" type="presParOf" srcId="{C5B38B1E-35C0-3540-8DD0-24FB513AEBD5}" destId="{77B4E7B9-95D1-974C-B875-2E9A2D5596EB}" srcOrd="12" destOrd="0" presId="urn:microsoft.com/office/officeart/2008/layout/VerticalCurvedList"/>
    <dgm:cxn modelId="{05624F70-7094-9549-B87F-954F98A58B7F}" type="presParOf" srcId="{77B4E7B9-95D1-974C-B875-2E9A2D5596EB}" destId="{2AACEF34-F3BE-1644-AD3B-F369A72B49D1}" srcOrd="0" destOrd="0" presId="urn:microsoft.com/office/officeart/2008/layout/VerticalCurvedList"/>
    <dgm:cxn modelId="{8602A9FE-2110-E04D-B16B-5F738E753A5D}" type="presParOf" srcId="{C5B38B1E-35C0-3540-8DD0-24FB513AEBD5}" destId="{D352C456-8531-0546-AFC3-EB363D0887AE}" srcOrd="13" destOrd="0" presId="urn:microsoft.com/office/officeart/2008/layout/VerticalCurvedList"/>
    <dgm:cxn modelId="{C9A3E9F1-D8B3-D34C-8329-9DA5102A6938}" type="presParOf" srcId="{C5B38B1E-35C0-3540-8DD0-24FB513AEBD5}" destId="{8840B847-34B6-F442-950A-5E1FB6773AEA}" srcOrd="14" destOrd="0" presId="urn:microsoft.com/office/officeart/2008/layout/VerticalCurvedList"/>
    <dgm:cxn modelId="{B6A329C1-5ECC-534D-92CE-C1E7FD3B4937}" type="presParOf" srcId="{8840B847-34B6-F442-950A-5E1FB6773AEA}" destId="{071F5B8C-A220-1848-94DD-15982C17A873}" srcOrd="0" destOrd="0" presId="urn:microsoft.com/office/officeart/2008/layout/VerticalCurved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73DB8E-7108-2E43-869B-34FFACDCA79E}" type="doc">
      <dgm:prSet loTypeId="urn:microsoft.com/office/officeart/2005/8/layout/hProcess11" loCatId="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3C64820-869D-3A40-95ED-1536BA67FC53}">
      <dgm:prSet/>
      <dgm:spPr/>
      <dgm:t>
        <a:bodyPr/>
        <a:lstStyle/>
        <a:p>
          <a:pPr rtl="0"/>
          <a:endParaRPr lang="en-US" b="1" dirty="0"/>
        </a:p>
      </dgm:t>
    </dgm:pt>
    <dgm:pt modelId="{DE535340-0247-1847-8C41-29FB9B56E958}" type="parTrans" cxnId="{947F02DC-310E-9A45-B830-4FA2154B7D12}">
      <dgm:prSet/>
      <dgm:spPr/>
      <dgm:t>
        <a:bodyPr/>
        <a:lstStyle/>
        <a:p>
          <a:endParaRPr lang="en-US"/>
        </a:p>
      </dgm:t>
    </dgm:pt>
    <dgm:pt modelId="{89694231-AB9E-124E-807B-A0A7593B977F}" type="sibTrans" cxnId="{947F02DC-310E-9A45-B830-4FA2154B7D12}">
      <dgm:prSet/>
      <dgm:spPr/>
      <dgm:t>
        <a:bodyPr/>
        <a:lstStyle/>
        <a:p>
          <a:endParaRPr lang="en-US"/>
        </a:p>
      </dgm:t>
    </dgm:pt>
    <dgm:pt modelId="{36F47F0C-CD8D-6545-B155-BC1BFDB756D7}">
      <dgm:prSet/>
      <dgm:spPr/>
      <dgm:t>
        <a:bodyPr/>
        <a:lstStyle/>
        <a:p>
          <a:pPr rtl="0"/>
          <a:r>
            <a:rPr lang="en-US" b="1" i="0" dirty="0" smtClean="0">
              <a:solidFill>
                <a:srgbClr val="FF6600"/>
              </a:solidFill>
            </a:rPr>
            <a:t>PMIPv6 </a:t>
          </a:r>
          <a:r>
            <a:rPr lang="en-US" b="1" i="0" dirty="0" smtClean="0"/>
            <a:t>Autonomous AP</a:t>
          </a:r>
          <a:r>
            <a:rPr lang="ja-JP" altLang="en-US" b="1" i="0" dirty="0" smtClean="0"/>
            <a:t> でのサポート</a:t>
          </a:r>
          <a:endParaRPr lang="en-US" b="1" dirty="0"/>
        </a:p>
      </dgm:t>
    </dgm:pt>
    <dgm:pt modelId="{1B34AA6F-FC9A-AF47-9AB6-9E33CFDA9FB1}" type="parTrans" cxnId="{D49BFF82-FFC2-C349-9630-8F7B082BF848}">
      <dgm:prSet/>
      <dgm:spPr/>
      <dgm:t>
        <a:bodyPr/>
        <a:lstStyle/>
        <a:p>
          <a:endParaRPr lang="en-US"/>
        </a:p>
      </dgm:t>
    </dgm:pt>
    <dgm:pt modelId="{FA9D2AA0-F911-9C46-95E5-0B974B7A3C2E}" type="sibTrans" cxnId="{D49BFF82-FFC2-C349-9630-8F7B082BF848}">
      <dgm:prSet/>
      <dgm:spPr/>
      <dgm:t>
        <a:bodyPr/>
        <a:lstStyle/>
        <a:p>
          <a:endParaRPr lang="en-US"/>
        </a:p>
      </dgm:t>
    </dgm:pt>
    <dgm:pt modelId="{6B4D590D-12AD-3247-9232-C0E0D2DF1893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FF6600"/>
              </a:solidFill>
            </a:rPr>
            <a:t>EoGRE</a:t>
          </a:r>
          <a:r>
            <a:rPr lang="en-US" b="1" dirty="0" smtClean="0">
              <a:solidFill>
                <a:srgbClr val="FF6600"/>
              </a:solidFill>
            </a:rPr>
            <a:t> </a:t>
          </a:r>
          <a:r>
            <a:rPr lang="en-US" b="1" dirty="0" smtClean="0"/>
            <a:t>Autonomous </a:t>
          </a:r>
          <a:r>
            <a:rPr lang="en-US" b="1" smtClean="0"/>
            <a:t>AP</a:t>
          </a:r>
          <a:r>
            <a:rPr lang="ja-JP" altLang="en-US" b="1" smtClean="0"/>
            <a:t> でのサポート</a:t>
          </a:r>
          <a:endParaRPr lang="en-US" b="1" dirty="0"/>
        </a:p>
      </dgm:t>
    </dgm:pt>
    <dgm:pt modelId="{AB7F2B7E-87A1-1741-A621-774137F98AE6}" type="parTrans" cxnId="{984673BE-54EC-5643-AB0D-AD5755BF12B0}">
      <dgm:prSet/>
      <dgm:spPr/>
      <dgm:t>
        <a:bodyPr/>
        <a:lstStyle/>
        <a:p>
          <a:endParaRPr lang="en-US"/>
        </a:p>
      </dgm:t>
    </dgm:pt>
    <dgm:pt modelId="{47920785-8901-B846-B569-E345F9FA9BE8}" type="sibTrans" cxnId="{984673BE-54EC-5643-AB0D-AD5755BF12B0}">
      <dgm:prSet/>
      <dgm:spPr/>
      <dgm:t>
        <a:bodyPr/>
        <a:lstStyle/>
        <a:p>
          <a:endParaRPr lang="en-US"/>
        </a:p>
      </dgm:t>
    </dgm:pt>
    <dgm:pt modelId="{D9498E15-BE96-F84B-BC22-5234C62F351E}">
      <dgm:prSet/>
      <dgm:spPr/>
      <dgm:t>
        <a:bodyPr/>
        <a:lstStyle/>
        <a:p>
          <a:pPr rtl="0"/>
          <a:r>
            <a:rPr lang="en-US" b="1" dirty="0" smtClean="0">
              <a:solidFill>
                <a:srgbClr val="FF6600"/>
              </a:solidFill>
            </a:rPr>
            <a:t>PMIPv6 </a:t>
          </a:r>
          <a:br>
            <a:rPr lang="en-US" b="1" dirty="0" smtClean="0">
              <a:solidFill>
                <a:srgbClr val="FF6600"/>
              </a:solidFill>
            </a:rPr>
          </a:br>
          <a:r>
            <a:rPr lang="en-US" b="1" dirty="0" err="1" smtClean="0"/>
            <a:t>FlexConnect</a:t>
          </a:r>
          <a:r>
            <a:rPr lang="en-US" b="1" dirty="0" smtClean="0"/>
            <a:t> AP</a:t>
          </a:r>
          <a:br>
            <a:rPr lang="en-US" b="1" dirty="0" smtClean="0"/>
          </a:br>
          <a:r>
            <a:rPr lang="ja-JP" altLang="en-US" b="1" dirty="0" smtClean="0"/>
            <a:t>でのサポート</a:t>
          </a:r>
          <a:r>
            <a:rPr lang="en-US" b="1" dirty="0" smtClean="0"/>
            <a:t> </a:t>
          </a:r>
        </a:p>
        <a:p>
          <a:pPr rtl="0"/>
          <a:r>
            <a:rPr lang="en-US" b="1" dirty="0" smtClean="0"/>
            <a:t>8.0</a:t>
          </a:r>
          <a:endParaRPr lang="en-US" b="1" dirty="0"/>
        </a:p>
      </dgm:t>
    </dgm:pt>
    <dgm:pt modelId="{D9F86D8E-5F66-6046-A813-ECC5FC02F062}" type="parTrans" cxnId="{BD41D463-9428-7C4D-ABCB-ADE1B61106D9}">
      <dgm:prSet/>
      <dgm:spPr/>
      <dgm:t>
        <a:bodyPr/>
        <a:lstStyle/>
        <a:p>
          <a:endParaRPr lang="en-US"/>
        </a:p>
      </dgm:t>
    </dgm:pt>
    <dgm:pt modelId="{448DD6AC-ACBC-0A4E-A4B6-17CBC60FF94F}" type="sibTrans" cxnId="{BD41D463-9428-7C4D-ABCB-ADE1B61106D9}">
      <dgm:prSet/>
      <dgm:spPr/>
      <dgm:t>
        <a:bodyPr/>
        <a:lstStyle/>
        <a:p>
          <a:endParaRPr lang="en-US"/>
        </a:p>
      </dgm:t>
    </dgm:pt>
    <dgm:pt modelId="{A77606C9-40F9-1543-A5B0-DE165B7EE978}">
      <dgm:prSet/>
      <dgm:spPr/>
      <dgm:t>
        <a:bodyPr/>
        <a:lstStyle/>
        <a:p>
          <a:pPr rtl="0"/>
          <a:r>
            <a:rPr lang="en-US" b="1" dirty="0" smtClean="0">
              <a:solidFill>
                <a:srgbClr val="FF6600"/>
              </a:solidFill>
            </a:rPr>
            <a:t>PMIPv6 </a:t>
          </a:r>
          <a:br>
            <a:rPr lang="en-US" b="1" dirty="0" smtClean="0">
              <a:solidFill>
                <a:srgbClr val="FF6600"/>
              </a:solidFill>
            </a:rPr>
          </a:br>
          <a:r>
            <a:rPr lang="en-US" altLang="ja-JP" b="1" dirty="0" smtClean="0"/>
            <a:t>WLC</a:t>
          </a:r>
          <a:r>
            <a:rPr lang="ja-JP" altLang="en-US" b="1" dirty="0" smtClean="0"/>
            <a:t> </a:t>
          </a:r>
          <a:r>
            <a:rPr lang="en-US" altLang="ja-JP" b="1" dirty="0" smtClean="0"/>
            <a:t>Management</a:t>
          </a:r>
          <a:r>
            <a:rPr lang="ja-JP" altLang="en-US" b="1" dirty="0" smtClean="0"/>
            <a:t> </a:t>
          </a:r>
          <a:r>
            <a:rPr lang="en-US" altLang="ja-JP" b="1" dirty="0" smtClean="0"/>
            <a:t>Interface</a:t>
          </a:r>
          <a:r>
            <a:rPr lang="en-US" b="1" dirty="0" smtClean="0"/>
            <a:t/>
          </a:r>
          <a:br>
            <a:rPr lang="en-US" b="1" dirty="0" smtClean="0"/>
          </a:br>
          <a:r>
            <a:rPr lang="ja-JP" altLang="en-US" b="1" dirty="0" smtClean="0"/>
            <a:t>でのサポート</a:t>
          </a:r>
          <a:r>
            <a:rPr lang="en-US" b="1" dirty="0" smtClean="0"/>
            <a:t> </a:t>
          </a:r>
        </a:p>
        <a:p>
          <a:pPr rtl="0"/>
          <a:r>
            <a:rPr lang="en-US" b="1" dirty="0" smtClean="0"/>
            <a:t>8.0</a:t>
          </a:r>
          <a:endParaRPr lang="en-US" b="1" dirty="0"/>
        </a:p>
      </dgm:t>
    </dgm:pt>
    <dgm:pt modelId="{20AF0B69-3D15-9147-BF0A-45BF71DDC137}" type="parTrans" cxnId="{4D3A5D13-5B71-B44A-97BB-D32D4B31F7CF}">
      <dgm:prSet/>
      <dgm:spPr/>
      <dgm:t>
        <a:bodyPr/>
        <a:lstStyle/>
        <a:p>
          <a:endParaRPr lang="en-US"/>
        </a:p>
      </dgm:t>
    </dgm:pt>
    <dgm:pt modelId="{4153C4E7-544E-AC48-89FD-1BC1E0EED4D7}" type="sibTrans" cxnId="{4D3A5D13-5B71-B44A-97BB-D32D4B31F7CF}">
      <dgm:prSet/>
      <dgm:spPr/>
      <dgm:t>
        <a:bodyPr/>
        <a:lstStyle/>
        <a:p>
          <a:endParaRPr lang="en-US"/>
        </a:p>
      </dgm:t>
    </dgm:pt>
    <dgm:pt modelId="{464416CE-5A2D-4C42-8028-D2F37AAB3693}">
      <dgm:prSet/>
      <dgm:spPr/>
      <dgm:t>
        <a:bodyPr/>
        <a:lstStyle/>
        <a:p>
          <a:pPr rtl="0"/>
          <a:r>
            <a:rPr lang="en-US" altLang="ja-JP" b="1" dirty="0" err="1" smtClean="0">
              <a:solidFill>
                <a:srgbClr val="FF6600"/>
              </a:solidFill>
            </a:rPr>
            <a:t>EoGRE</a:t>
          </a:r>
          <a:endParaRPr lang="en-US" altLang="ja-JP" b="1" dirty="0" smtClean="0">
            <a:solidFill>
              <a:srgbClr val="FF6600"/>
            </a:solidFill>
          </a:endParaRPr>
        </a:p>
        <a:p>
          <a:pPr rtl="0"/>
          <a:r>
            <a:rPr lang="en-US" b="1" dirty="0" err="1" smtClean="0"/>
            <a:t>FlexConnect</a:t>
          </a:r>
          <a:r>
            <a:rPr lang="en-US" b="1" dirty="0" smtClean="0"/>
            <a:t> AP</a:t>
          </a:r>
          <a:br>
            <a:rPr lang="en-US" b="1" dirty="0" smtClean="0"/>
          </a:br>
          <a:r>
            <a:rPr lang="ja-JP" altLang="en-US" b="1" dirty="0" smtClean="0"/>
            <a:t>でのサポート</a:t>
          </a:r>
          <a:endParaRPr lang="en-US" altLang="ja-JP" b="1" dirty="0" smtClean="0"/>
        </a:p>
        <a:p>
          <a:pPr rtl="0"/>
          <a:r>
            <a:rPr lang="en-US" b="1" i="0" dirty="0" smtClean="0"/>
            <a:t>8.1 </a:t>
          </a:r>
          <a:endParaRPr lang="en-US" b="1" dirty="0"/>
        </a:p>
      </dgm:t>
    </dgm:pt>
    <dgm:pt modelId="{BB7D013A-DB60-B84A-85B3-E03AA05AE745}" type="parTrans" cxnId="{F8A0CC6C-5A0D-514D-BA3C-83BCDA46AE8D}">
      <dgm:prSet/>
      <dgm:spPr/>
      <dgm:t>
        <a:bodyPr/>
        <a:lstStyle/>
        <a:p>
          <a:endParaRPr lang="en-US"/>
        </a:p>
      </dgm:t>
    </dgm:pt>
    <dgm:pt modelId="{2B53C552-8385-2C42-8402-FED2C8D2850C}" type="sibTrans" cxnId="{F8A0CC6C-5A0D-514D-BA3C-83BCDA46AE8D}">
      <dgm:prSet/>
      <dgm:spPr/>
      <dgm:t>
        <a:bodyPr/>
        <a:lstStyle/>
        <a:p>
          <a:endParaRPr lang="en-US"/>
        </a:p>
      </dgm:t>
    </dgm:pt>
    <dgm:pt modelId="{3CCCE2D7-0E58-5246-88D4-9D5A5904DECD}">
      <dgm:prSet/>
      <dgm:spPr/>
      <dgm:t>
        <a:bodyPr/>
        <a:lstStyle/>
        <a:p>
          <a:pPr rtl="0"/>
          <a:r>
            <a:rPr lang="en-US" b="1" i="0" dirty="0" err="1" smtClean="0">
              <a:solidFill>
                <a:srgbClr val="FF6600"/>
              </a:solidFill>
            </a:rPr>
            <a:t>EoGRE</a:t>
          </a:r>
          <a:r>
            <a:rPr lang="en-US" b="1" i="0" dirty="0" smtClean="0">
              <a:solidFill>
                <a:srgbClr val="FF6600"/>
              </a:solidFill>
            </a:rPr>
            <a:t>  </a:t>
          </a:r>
        </a:p>
        <a:p>
          <a:pPr rtl="0"/>
          <a:r>
            <a:rPr lang="en-US" altLang="ja-JP" b="1" i="0" dirty="0" smtClean="0"/>
            <a:t>WLC Management Interface</a:t>
          </a:r>
          <a:r>
            <a:rPr lang="ja-JP" altLang="en-US" b="1" i="0" dirty="0" smtClean="0"/>
            <a:t> でのサポート</a:t>
          </a:r>
          <a:endParaRPr lang="en-US" b="1" i="0" dirty="0" smtClean="0"/>
        </a:p>
        <a:p>
          <a:pPr rtl="0"/>
          <a:r>
            <a:rPr lang="en-US" b="1" i="0" dirty="0" smtClean="0"/>
            <a:t>8.1</a:t>
          </a:r>
        </a:p>
        <a:p>
          <a:pPr rtl="0"/>
          <a:endParaRPr lang="en-US" dirty="0"/>
        </a:p>
      </dgm:t>
    </dgm:pt>
    <dgm:pt modelId="{CC1EF7E9-7F43-604F-9228-4692FCCFE434}" type="parTrans" cxnId="{3E690D18-1CCB-EE44-AD4D-6719A9C95802}">
      <dgm:prSet/>
      <dgm:spPr/>
      <dgm:t>
        <a:bodyPr/>
        <a:lstStyle/>
        <a:p>
          <a:endParaRPr lang="en-US"/>
        </a:p>
      </dgm:t>
    </dgm:pt>
    <dgm:pt modelId="{1DFBFA8A-8D4B-5B44-8511-43B28A939F65}" type="sibTrans" cxnId="{3E690D18-1CCB-EE44-AD4D-6719A9C95802}">
      <dgm:prSet/>
      <dgm:spPr/>
      <dgm:t>
        <a:bodyPr/>
        <a:lstStyle/>
        <a:p>
          <a:endParaRPr lang="en-US"/>
        </a:p>
      </dgm:t>
    </dgm:pt>
    <dgm:pt modelId="{29F779F1-9463-944B-8304-132E6B44AC4F}">
      <dgm:prSet/>
      <dgm:spPr/>
      <dgm:t>
        <a:bodyPr/>
        <a:lstStyle/>
        <a:p>
          <a:pPr rtl="0"/>
          <a:r>
            <a:rPr lang="en-US" b="1" i="0" dirty="0" err="1" smtClean="0">
              <a:solidFill>
                <a:srgbClr val="FF6600"/>
              </a:solidFill>
            </a:rPr>
            <a:t>EoGRE</a:t>
          </a:r>
          <a:r>
            <a:rPr lang="en-US" b="1" i="0" dirty="0" smtClean="0">
              <a:solidFill>
                <a:srgbClr val="FF6600"/>
              </a:solidFill>
            </a:rPr>
            <a:t>  </a:t>
          </a:r>
        </a:p>
        <a:p>
          <a:pPr rtl="0"/>
          <a:r>
            <a:rPr lang="en-US" altLang="ja-JP" b="1" i="0" dirty="0" smtClean="0"/>
            <a:t>WLC Dynamic Interface</a:t>
          </a:r>
          <a:r>
            <a:rPr lang="ja-JP" altLang="en-US" b="1" i="0" dirty="0" smtClean="0"/>
            <a:t> でのサポート</a:t>
          </a:r>
          <a:endParaRPr lang="en-US" b="1" i="0" dirty="0" smtClean="0"/>
        </a:p>
        <a:p>
          <a:pPr rtl="0"/>
          <a:r>
            <a:rPr lang="en-US" b="1" i="0" dirty="0" smtClean="0"/>
            <a:t>8.2</a:t>
          </a:r>
          <a:endParaRPr lang="en-US" b="1" dirty="0"/>
        </a:p>
      </dgm:t>
    </dgm:pt>
    <dgm:pt modelId="{BD872BAC-CBF7-5248-B7F9-BC747F138EE6}" type="parTrans" cxnId="{E00A5A4E-C617-A74F-AEE8-92E5E84007EA}">
      <dgm:prSet/>
      <dgm:spPr/>
      <dgm:t>
        <a:bodyPr/>
        <a:lstStyle/>
        <a:p>
          <a:endParaRPr lang="en-US"/>
        </a:p>
      </dgm:t>
    </dgm:pt>
    <dgm:pt modelId="{0B3FD224-CDCC-CE4D-8168-8E34CC07F2D1}" type="sibTrans" cxnId="{E00A5A4E-C617-A74F-AEE8-92E5E84007EA}">
      <dgm:prSet/>
      <dgm:spPr/>
      <dgm:t>
        <a:bodyPr/>
        <a:lstStyle/>
        <a:p>
          <a:endParaRPr lang="en-US"/>
        </a:p>
      </dgm:t>
    </dgm:pt>
    <dgm:pt modelId="{E6024273-C6C0-F147-84B8-053661629676}">
      <dgm:prSet/>
      <dgm:spPr/>
      <dgm:t>
        <a:bodyPr/>
        <a:lstStyle/>
        <a:p>
          <a:pPr rtl="0"/>
          <a:r>
            <a:rPr lang="en-US" altLang="ja-JP" b="1" i="0" dirty="0" smtClean="0">
              <a:solidFill>
                <a:srgbClr val="FF0000"/>
              </a:solidFill>
            </a:rPr>
            <a:t>New! </a:t>
          </a:r>
          <a:r>
            <a:rPr lang="en-US" b="1" i="0" dirty="0" err="1" smtClean="0">
              <a:solidFill>
                <a:srgbClr val="FF6600"/>
              </a:solidFill>
            </a:rPr>
            <a:t>EoGRE</a:t>
          </a:r>
          <a:r>
            <a:rPr lang="en-US" b="1" i="0" dirty="0" smtClean="0">
              <a:solidFill>
                <a:srgbClr val="FF6600"/>
              </a:solidFill>
            </a:rPr>
            <a:t>  </a:t>
          </a:r>
        </a:p>
        <a:p>
          <a:pPr rtl="0"/>
          <a:r>
            <a:rPr lang="en-US" altLang="ja-JP" b="1" i="0" dirty="0" smtClean="0"/>
            <a:t>WLC Management</a:t>
          </a:r>
          <a:r>
            <a:rPr lang="ja-JP" altLang="en-US" b="1" i="0" dirty="0" smtClean="0"/>
            <a:t> </a:t>
          </a:r>
          <a:r>
            <a:rPr lang="en-US" altLang="ja-JP" b="1" i="0" dirty="0" smtClean="0"/>
            <a:t>or</a:t>
          </a:r>
          <a:r>
            <a:rPr lang="ja-JP" altLang="en-US" b="1" i="0" dirty="0" smtClean="0"/>
            <a:t> </a:t>
          </a:r>
          <a:r>
            <a:rPr lang="en-US" altLang="ja-JP" b="1" i="0" dirty="0" smtClean="0"/>
            <a:t/>
          </a:r>
          <a:br>
            <a:rPr lang="en-US" altLang="ja-JP" b="1" i="0" dirty="0" smtClean="0"/>
          </a:br>
          <a:r>
            <a:rPr lang="en-US" altLang="ja-JP" b="1" i="0" dirty="0" smtClean="0"/>
            <a:t>Dynamic Interface</a:t>
          </a:r>
          <a:r>
            <a:rPr lang="ja-JP" altLang="en-US" b="1" i="0" dirty="0" smtClean="0"/>
            <a:t> にて</a:t>
          </a:r>
          <a:r>
            <a:rPr lang="en-US" altLang="ja-JP" b="1" i="0" dirty="0" smtClean="0"/>
            <a:t>IPv6</a:t>
          </a:r>
          <a:r>
            <a:rPr lang="en-US" altLang="ja-JP" b="1" i="0" baseline="0" dirty="0" smtClean="0"/>
            <a:t> </a:t>
          </a:r>
          <a:r>
            <a:rPr lang="ja-JP" altLang="en-US" b="1" i="0" dirty="0" smtClean="0"/>
            <a:t>での終端サポート</a:t>
          </a:r>
          <a:endParaRPr lang="en-US" b="1" i="0" dirty="0" smtClean="0"/>
        </a:p>
        <a:p>
          <a:pPr rtl="0"/>
          <a:r>
            <a:rPr lang="en-US" b="1" i="0" dirty="0" smtClean="0"/>
            <a:t>8.3</a:t>
          </a:r>
          <a:endParaRPr lang="en-US" b="1" dirty="0"/>
        </a:p>
      </dgm:t>
    </dgm:pt>
    <dgm:pt modelId="{934EA0C1-2B1C-B346-A759-30299FA4402C}" type="parTrans" cxnId="{7A1F5C0F-6A49-0649-957B-3B832F6D4653}">
      <dgm:prSet/>
      <dgm:spPr/>
      <dgm:t>
        <a:bodyPr/>
        <a:lstStyle/>
        <a:p>
          <a:endParaRPr lang="en-US"/>
        </a:p>
      </dgm:t>
    </dgm:pt>
    <dgm:pt modelId="{FCE5703C-3F4B-4A4B-A327-2A2F0F482014}" type="sibTrans" cxnId="{7A1F5C0F-6A49-0649-957B-3B832F6D4653}">
      <dgm:prSet/>
      <dgm:spPr/>
      <dgm:t>
        <a:bodyPr/>
        <a:lstStyle/>
        <a:p>
          <a:endParaRPr lang="en-US"/>
        </a:p>
      </dgm:t>
    </dgm:pt>
    <dgm:pt modelId="{C7534652-73B0-604B-AD50-615AFD614058}" type="pres">
      <dgm:prSet presAssocID="{8373DB8E-7108-2E43-869B-34FFACDCA7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D87AF3-D6CC-3546-ACBB-ABE4FCC004DD}" type="pres">
      <dgm:prSet presAssocID="{8373DB8E-7108-2E43-869B-34FFACDCA79E}" presName="arrow" presStyleLbl="bgShp" presStyleIdx="0" presStyleCnt="1"/>
      <dgm:spPr/>
      <dgm:t>
        <a:bodyPr/>
        <a:lstStyle/>
        <a:p>
          <a:endParaRPr lang="en-US"/>
        </a:p>
      </dgm:t>
    </dgm:pt>
    <dgm:pt modelId="{60200349-7112-7249-BE2B-D1690A202C8B}" type="pres">
      <dgm:prSet presAssocID="{8373DB8E-7108-2E43-869B-34FFACDCA79E}" presName="points" presStyleCnt="0"/>
      <dgm:spPr/>
      <dgm:t>
        <a:bodyPr/>
        <a:lstStyle/>
        <a:p>
          <a:endParaRPr lang="en-US"/>
        </a:p>
      </dgm:t>
    </dgm:pt>
    <dgm:pt modelId="{ECB067B6-AFFF-764A-A09E-BC137356D003}" type="pres">
      <dgm:prSet presAssocID="{F3C64820-869D-3A40-95ED-1536BA67FC53}" presName="compositeA" presStyleCnt="0"/>
      <dgm:spPr/>
      <dgm:t>
        <a:bodyPr/>
        <a:lstStyle/>
        <a:p>
          <a:endParaRPr lang="en-US"/>
        </a:p>
      </dgm:t>
    </dgm:pt>
    <dgm:pt modelId="{575B7081-D70A-DC42-9B87-9A874B874FCB}" type="pres">
      <dgm:prSet presAssocID="{F3C64820-869D-3A40-95ED-1536BA67FC53}" presName="textA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2CF8F-2281-C144-A7B2-A0C968987FEA}" type="pres">
      <dgm:prSet presAssocID="{F3C64820-869D-3A40-95ED-1536BA67FC53}" presName="circleA" presStyleLbl="node1" presStyleIdx="0" presStyleCnt="9" custAng="4062776"/>
      <dgm:spPr/>
      <dgm:t>
        <a:bodyPr/>
        <a:lstStyle/>
        <a:p>
          <a:endParaRPr lang="en-US"/>
        </a:p>
      </dgm:t>
    </dgm:pt>
    <dgm:pt modelId="{A22E4287-82E8-BF43-9CD1-E27C0F436780}" type="pres">
      <dgm:prSet presAssocID="{F3C64820-869D-3A40-95ED-1536BA67FC53}" presName="spaceA" presStyleCnt="0"/>
      <dgm:spPr/>
      <dgm:t>
        <a:bodyPr/>
        <a:lstStyle/>
        <a:p>
          <a:endParaRPr lang="en-US"/>
        </a:p>
      </dgm:t>
    </dgm:pt>
    <dgm:pt modelId="{2DBB000D-F4CC-C54B-A7B0-B295CB664148}" type="pres">
      <dgm:prSet presAssocID="{89694231-AB9E-124E-807B-A0A7593B977F}" presName="space" presStyleCnt="0"/>
      <dgm:spPr/>
      <dgm:t>
        <a:bodyPr/>
        <a:lstStyle/>
        <a:p>
          <a:endParaRPr lang="en-US"/>
        </a:p>
      </dgm:t>
    </dgm:pt>
    <dgm:pt modelId="{4F973FFE-F1F3-5340-A25B-417885096F65}" type="pres">
      <dgm:prSet presAssocID="{36F47F0C-CD8D-6545-B155-BC1BFDB756D7}" presName="compositeB" presStyleCnt="0"/>
      <dgm:spPr/>
      <dgm:t>
        <a:bodyPr/>
        <a:lstStyle/>
        <a:p>
          <a:endParaRPr lang="en-US"/>
        </a:p>
      </dgm:t>
    </dgm:pt>
    <dgm:pt modelId="{E7069DF9-1A14-424F-90EC-9E71FFF23CFD}" type="pres">
      <dgm:prSet presAssocID="{36F47F0C-CD8D-6545-B155-BC1BFDB756D7}" presName="textB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653CE6-3557-464E-919C-C7A8A858ACD5}" type="pres">
      <dgm:prSet presAssocID="{36F47F0C-CD8D-6545-B155-BC1BFDB756D7}" presName="circleB" presStyleLbl="node1" presStyleIdx="1" presStyleCnt="9"/>
      <dgm:spPr/>
      <dgm:t>
        <a:bodyPr/>
        <a:lstStyle/>
        <a:p>
          <a:endParaRPr lang="en-US"/>
        </a:p>
      </dgm:t>
    </dgm:pt>
    <dgm:pt modelId="{94FFD115-F6FF-D943-8F61-C7AADCE9375F}" type="pres">
      <dgm:prSet presAssocID="{36F47F0C-CD8D-6545-B155-BC1BFDB756D7}" presName="spaceB" presStyleCnt="0"/>
      <dgm:spPr/>
      <dgm:t>
        <a:bodyPr/>
        <a:lstStyle/>
        <a:p>
          <a:endParaRPr lang="en-US"/>
        </a:p>
      </dgm:t>
    </dgm:pt>
    <dgm:pt modelId="{4C1243A8-A6C5-6340-8A02-AB2593F69BF6}" type="pres">
      <dgm:prSet presAssocID="{FA9D2AA0-F911-9C46-95E5-0B974B7A3C2E}" presName="space" presStyleCnt="0"/>
      <dgm:spPr/>
      <dgm:t>
        <a:bodyPr/>
        <a:lstStyle/>
        <a:p>
          <a:endParaRPr lang="en-US"/>
        </a:p>
      </dgm:t>
    </dgm:pt>
    <dgm:pt modelId="{622140DA-40F4-084F-A73C-3E511C0ABF88}" type="pres">
      <dgm:prSet presAssocID="{6B4D590D-12AD-3247-9232-C0E0D2DF1893}" presName="compositeA" presStyleCnt="0"/>
      <dgm:spPr/>
      <dgm:t>
        <a:bodyPr/>
        <a:lstStyle/>
        <a:p>
          <a:endParaRPr lang="en-US"/>
        </a:p>
      </dgm:t>
    </dgm:pt>
    <dgm:pt modelId="{C8984736-7051-DA47-8DA5-4F720695BB76}" type="pres">
      <dgm:prSet presAssocID="{6B4D590D-12AD-3247-9232-C0E0D2DF1893}" presName="textA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6AD3D-F4AE-9247-9B50-7325578148BA}" type="pres">
      <dgm:prSet presAssocID="{6B4D590D-12AD-3247-9232-C0E0D2DF1893}" presName="circleA" presStyleLbl="node1" presStyleIdx="2" presStyleCnt="9"/>
      <dgm:spPr/>
      <dgm:t>
        <a:bodyPr/>
        <a:lstStyle/>
        <a:p>
          <a:endParaRPr lang="en-US"/>
        </a:p>
      </dgm:t>
    </dgm:pt>
    <dgm:pt modelId="{576CE6E6-7DE3-D14D-984D-A9177DA74950}" type="pres">
      <dgm:prSet presAssocID="{6B4D590D-12AD-3247-9232-C0E0D2DF1893}" presName="spaceA" presStyleCnt="0"/>
      <dgm:spPr/>
      <dgm:t>
        <a:bodyPr/>
        <a:lstStyle/>
        <a:p>
          <a:endParaRPr lang="en-US"/>
        </a:p>
      </dgm:t>
    </dgm:pt>
    <dgm:pt modelId="{9F82B5CA-01BE-AD4B-A531-596D226BE757}" type="pres">
      <dgm:prSet presAssocID="{47920785-8901-B846-B569-E345F9FA9BE8}" presName="space" presStyleCnt="0"/>
      <dgm:spPr/>
      <dgm:t>
        <a:bodyPr/>
        <a:lstStyle/>
        <a:p>
          <a:endParaRPr lang="en-US"/>
        </a:p>
      </dgm:t>
    </dgm:pt>
    <dgm:pt modelId="{C1305426-2AE1-9647-9531-3C5F737EDCA2}" type="pres">
      <dgm:prSet presAssocID="{D9498E15-BE96-F84B-BC22-5234C62F351E}" presName="compositeB" presStyleCnt="0"/>
      <dgm:spPr/>
      <dgm:t>
        <a:bodyPr/>
        <a:lstStyle/>
        <a:p>
          <a:endParaRPr lang="en-US"/>
        </a:p>
      </dgm:t>
    </dgm:pt>
    <dgm:pt modelId="{60B0CCD3-5C14-C543-8A0C-219829993118}" type="pres">
      <dgm:prSet presAssocID="{D9498E15-BE96-F84B-BC22-5234C62F351E}" presName="textB" presStyleLbl="revTx" presStyleIdx="3" presStyleCnt="9" custScaleX="128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E24D2-C0C0-EA47-88DC-E79195ED7D33}" type="pres">
      <dgm:prSet presAssocID="{D9498E15-BE96-F84B-BC22-5234C62F351E}" presName="circleB" presStyleLbl="node1" presStyleIdx="3" presStyleCnt="9"/>
      <dgm:spPr/>
      <dgm:t>
        <a:bodyPr/>
        <a:lstStyle/>
        <a:p>
          <a:endParaRPr lang="en-US"/>
        </a:p>
      </dgm:t>
    </dgm:pt>
    <dgm:pt modelId="{B7FE1A7D-966A-CE4A-A7DA-3DFA40792B37}" type="pres">
      <dgm:prSet presAssocID="{D9498E15-BE96-F84B-BC22-5234C62F351E}" presName="spaceB" presStyleCnt="0"/>
      <dgm:spPr/>
      <dgm:t>
        <a:bodyPr/>
        <a:lstStyle/>
        <a:p>
          <a:endParaRPr lang="en-US"/>
        </a:p>
      </dgm:t>
    </dgm:pt>
    <dgm:pt modelId="{85D16EAC-2209-0842-B27D-BA2D1CAA3B14}" type="pres">
      <dgm:prSet presAssocID="{448DD6AC-ACBC-0A4E-A4B6-17CBC60FF94F}" presName="space" presStyleCnt="0"/>
      <dgm:spPr/>
      <dgm:t>
        <a:bodyPr/>
        <a:lstStyle/>
        <a:p>
          <a:endParaRPr lang="en-US"/>
        </a:p>
      </dgm:t>
    </dgm:pt>
    <dgm:pt modelId="{3398F06B-898F-7F44-8E7D-959E4E7CAE7C}" type="pres">
      <dgm:prSet presAssocID="{A77606C9-40F9-1543-A5B0-DE165B7EE978}" presName="compositeA" presStyleCnt="0"/>
      <dgm:spPr/>
      <dgm:t>
        <a:bodyPr/>
        <a:lstStyle/>
        <a:p>
          <a:endParaRPr lang="en-US"/>
        </a:p>
      </dgm:t>
    </dgm:pt>
    <dgm:pt modelId="{7D0B102D-7821-4148-B5A9-C1286D730C5B}" type="pres">
      <dgm:prSet presAssocID="{A77606C9-40F9-1543-A5B0-DE165B7EE978}" presName="textA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54AEF-6746-534D-A645-382FD8B35C34}" type="pres">
      <dgm:prSet presAssocID="{A77606C9-40F9-1543-A5B0-DE165B7EE978}" presName="circleA" presStyleLbl="node1" presStyleIdx="4" presStyleCnt="9"/>
      <dgm:spPr/>
      <dgm:t>
        <a:bodyPr/>
        <a:lstStyle/>
        <a:p>
          <a:endParaRPr lang="en-US"/>
        </a:p>
      </dgm:t>
    </dgm:pt>
    <dgm:pt modelId="{75894F77-F405-8547-A806-6B3878C33198}" type="pres">
      <dgm:prSet presAssocID="{A77606C9-40F9-1543-A5B0-DE165B7EE978}" presName="spaceA" presStyleCnt="0"/>
      <dgm:spPr/>
      <dgm:t>
        <a:bodyPr/>
        <a:lstStyle/>
        <a:p>
          <a:endParaRPr lang="en-US"/>
        </a:p>
      </dgm:t>
    </dgm:pt>
    <dgm:pt modelId="{C103387F-027F-8E44-ACD7-A92FDE0D62E8}" type="pres">
      <dgm:prSet presAssocID="{4153C4E7-544E-AC48-89FD-1BC1E0EED4D7}" presName="space" presStyleCnt="0"/>
      <dgm:spPr/>
      <dgm:t>
        <a:bodyPr/>
        <a:lstStyle/>
        <a:p>
          <a:endParaRPr lang="en-US"/>
        </a:p>
      </dgm:t>
    </dgm:pt>
    <dgm:pt modelId="{6E687648-2E6F-694E-9D61-D90580D91AA0}" type="pres">
      <dgm:prSet presAssocID="{464416CE-5A2D-4C42-8028-D2F37AAB3693}" presName="compositeB" presStyleCnt="0"/>
      <dgm:spPr/>
      <dgm:t>
        <a:bodyPr/>
        <a:lstStyle/>
        <a:p>
          <a:endParaRPr lang="en-US"/>
        </a:p>
      </dgm:t>
    </dgm:pt>
    <dgm:pt modelId="{C893DCF7-1BA6-6947-8080-F9126DF84D95}" type="pres">
      <dgm:prSet presAssocID="{464416CE-5A2D-4C42-8028-D2F37AAB3693}" presName="textB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A9ACD-DD8B-504D-915B-4B1F590AF951}" type="pres">
      <dgm:prSet presAssocID="{464416CE-5A2D-4C42-8028-D2F37AAB3693}" presName="circleB" presStyleLbl="node1" presStyleIdx="5" presStyleCnt="9"/>
      <dgm:spPr/>
      <dgm:t>
        <a:bodyPr/>
        <a:lstStyle/>
        <a:p>
          <a:endParaRPr lang="en-US"/>
        </a:p>
      </dgm:t>
    </dgm:pt>
    <dgm:pt modelId="{19ECBAAD-8587-AE4F-84DE-78621EC128D1}" type="pres">
      <dgm:prSet presAssocID="{464416CE-5A2D-4C42-8028-D2F37AAB3693}" presName="spaceB" presStyleCnt="0"/>
      <dgm:spPr/>
      <dgm:t>
        <a:bodyPr/>
        <a:lstStyle/>
        <a:p>
          <a:endParaRPr lang="en-US"/>
        </a:p>
      </dgm:t>
    </dgm:pt>
    <dgm:pt modelId="{45C3596E-86E7-AF42-BD30-B9192AE1ECB8}" type="pres">
      <dgm:prSet presAssocID="{2B53C552-8385-2C42-8402-FED2C8D2850C}" presName="space" presStyleCnt="0"/>
      <dgm:spPr/>
      <dgm:t>
        <a:bodyPr/>
        <a:lstStyle/>
        <a:p>
          <a:endParaRPr lang="en-US"/>
        </a:p>
      </dgm:t>
    </dgm:pt>
    <dgm:pt modelId="{FB53B193-6915-F946-82CD-BBAF641EC66B}" type="pres">
      <dgm:prSet presAssocID="{3CCCE2D7-0E58-5246-88D4-9D5A5904DECD}" presName="compositeA" presStyleCnt="0"/>
      <dgm:spPr/>
      <dgm:t>
        <a:bodyPr/>
        <a:lstStyle/>
        <a:p>
          <a:endParaRPr lang="en-US"/>
        </a:p>
      </dgm:t>
    </dgm:pt>
    <dgm:pt modelId="{FBE00597-3DC4-5843-994C-52BF8068C702}" type="pres">
      <dgm:prSet presAssocID="{3CCCE2D7-0E58-5246-88D4-9D5A5904DECD}" presName="textA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A758A-3237-8A46-AFF0-F3108C15B304}" type="pres">
      <dgm:prSet presAssocID="{3CCCE2D7-0E58-5246-88D4-9D5A5904DECD}" presName="circleA" presStyleLbl="node1" presStyleIdx="6" presStyleCnt="9"/>
      <dgm:spPr/>
      <dgm:t>
        <a:bodyPr/>
        <a:lstStyle/>
        <a:p>
          <a:endParaRPr lang="en-US"/>
        </a:p>
      </dgm:t>
    </dgm:pt>
    <dgm:pt modelId="{DA86F236-4080-C64E-8AAB-68BA5B5B5000}" type="pres">
      <dgm:prSet presAssocID="{3CCCE2D7-0E58-5246-88D4-9D5A5904DECD}" presName="spaceA" presStyleCnt="0"/>
      <dgm:spPr/>
      <dgm:t>
        <a:bodyPr/>
        <a:lstStyle/>
        <a:p>
          <a:endParaRPr lang="en-US"/>
        </a:p>
      </dgm:t>
    </dgm:pt>
    <dgm:pt modelId="{7E17E34D-49AE-A949-85A7-075D76A23CFE}" type="pres">
      <dgm:prSet presAssocID="{1DFBFA8A-8D4B-5B44-8511-43B28A939F65}" presName="space" presStyleCnt="0"/>
      <dgm:spPr/>
      <dgm:t>
        <a:bodyPr/>
        <a:lstStyle/>
        <a:p>
          <a:endParaRPr lang="en-US"/>
        </a:p>
      </dgm:t>
    </dgm:pt>
    <dgm:pt modelId="{1E453E20-683F-BA4C-A3FC-6E646E9065D0}" type="pres">
      <dgm:prSet presAssocID="{29F779F1-9463-944B-8304-132E6B44AC4F}" presName="compositeB" presStyleCnt="0"/>
      <dgm:spPr/>
      <dgm:t>
        <a:bodyPr/>
        <a:lstStyle/>
        <a:p>
          <a:endParaRPr lang="en-US"/>
        </a:p>
      </dgm:t>
    </dgm:pt>
    <dgm:pt modelId="{7AA9C183-7F19-C242-8488-EBDB36E11EA2}" type="pres">
      <dgm:prSet presAssocID="{29F779F1-9463-944B-8304-132E6B44AC4F}" presName="textB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B3FA1-CC43-9443-87D3-96F4334A2159}" type="pres">
      <dgm:prSet presAssocID="{29F779F1-9463-944B-8304-132E6B44AC4F}" presName="circleB" presStyleLbl="node1" presStyleIdx="7" presStyleCnt="9"/>
      <dgm:spPr/>
      <dgm:t>
        <a:bodyPr/>
        <a:lstStyle/>
        <a:p>
          <a:endParaRPr lang="en-US"/>
        </a:p>
      </dgm:t>
    </dgm:pt>
    <dgm:pt modelId="{899436C7-F475-724C-B7CA-F0C39D9D5774}" type="pres">
      <dgm:prSet presAssocID="{29F779F1-9463-944B-8304-132E6B44AC4F}" presName="spaceB" presStyleCnt="0"/>
      <dgm:spPr/>
      <dgm:t>
        <a:bodyPr/>
        <a:lstStyle/>
        <a:p>
          <a:endParaRPr lang="en-US"/>
        </a:p>
      </dgm:t>
    </dgm:pt>
    <dgm:pt modelId="{B3A854C0-C665-854F-A35E-C0AB5FB342A2}" type="pres">
      <dgm:prSet presAssocID="{0B3FD224-CDCC-CE4D-8168-8E34CC07F2D1}" presName="space" presStyleCnt="0"/>
      <dgm:spPr/>
      <dgm:t>
        <a:bodyPr/>
        <a:lstStyle/>
        <a:p>
          <a:endParaRPr lang="en-US"/>
        </a:p>
      </dgm:t>
    </dgm:pt>
    <dgm:pt modelId="{FC1D19A5-6991-2141-B0D9-9A779340D1FA}" type="pres">
      <dgm:prSet presAssocID="{E6024273-C6C0-F147-84B8-053661629676}" presName="compositeA" presStyleCnt="0"/>
      <dgm:spPr/>
      <dgm:t>
        <a:bodyPr/>
        <a:lstStyle/>
        <a:p>
          <a:endParaRPr lang="en-US"/>
        </a:p>
      </dgm:t>
    </dgm:pt>
    <dgm:pt modelId="{C9F9BE98-D0DD-C84E-97BD-D4DC11AD7AAE}" type="pres">
      <dgm:prSet presAssocID="{E6024273-C6C0-F147-84B8-053661629676}" presName="textA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AC1B12-7801-1E47-ABF3-383F4C01E8E1}" type="pres">
      <dgm:prSet presAssocID="{E6024273-C6C0-F147-84B8-053661629676}" presName="circleA" presStyleLbl="node1" presStyleIdx="8" presStyleCnt="9"/>
      <dgm:spPr/>
      <dgm:t>
        <a:bodyPr/>
        <a:lstStyle/>
        <a:p>
          <a:endParaRPr lang="en-US"/>
        </a:p>
      </dgm:t>
    </dgm:pt>
    <dgm:pt modelId="{D255C521-0FB4-6241-BEB9-7FC14FAB807F}" type="pres">
      <dgm:prSet presAssocID="{E6024273-C6C0-F147-84B8-053661629676}" presName="spaceA" presStyleCnt="0"/>
      <dgm:spPr/>
      <dgm:t>
        <a:bodyPr/>
        <a:lstStyle/>
        <a:p>
          <a:endParaRPr lang="en-US"/>
        </a:p>
      </dgm:t>
    </dgm:pt>
  </dgm:ptLst>
  <dgm:cxnLst>
    <dgm:cxn modelId="{D49BFF82-FFC2-C349-9630-8F7B082BF848}" srcId="{8373DB8E-7108-2E43-869B-34FFACDCA79E}" destId="{36F47F0C-CD8D-6545-B155-BC1BFDB756D7}" srcOrd="1" destOrd="0" parTransId="{1B34AA6F-FC9A-AF47-9AB6-9E33CFDA9FB1}" sibTransId="{FA9D2AA0-F911-9C46-95E5-0B974B7A3C2E}"/>
    <dgm:cxn modelId="{E00A5A4E-C617-A74F-AEE8-92E5E84007EA}" srcId="{8373DB8E-7108-2E43-869B-34FFACDCA79E}" destId="{29F779F1-9463-944B-8304-132E6B44AC4F}" srcOrd="7" destOrd="0" parTransId="{BD872BAC-CBF7-5248-B7F9-BC747F138EE6}" sibTransId="{0B3FD224-CDCC-CE4D-8168-8E34CC07F2D1}"/>
    <dgm:cxn modelId="{D8F57337-5D3C-5B4B-B870-28D1FE76906D}" type="presOf" srcId="{6B4D590D-12AD-3247-9232-C0E0D2DF1893}" destId="{C8984736-7051-DA47-8DA5-4F720695BB76}" srcOrd="0" destOrd="0" presId="urn:microsoft.com/office/officeart/2005/8/layout/hProcess11"/>
    <dgm:cxn modelId="{6CCD7E4C-5202-AE4A-9BE8-376067E5D1EB}" type="presOf" srcId="{3CCCE2D7-0E58-5246-88D4-9D5A5904DECD}" destId="{FBE00597-3DC4-5843-994C-52BF8068C702}" srcOrd="0" destOrd="0" presId="urn:microsoft.com/office/officeart/2005/8/layout/hProcess11"/>
    <dgm:cxn modelId="{3E690D18-1CCB-EE44-AD4D-6719A9C95802}" srcId="{8373DB8E-7108-2E43-869B-34FFACDCA79E}" destId="{3CCCE2D7-0E58-5246-88D4-9D5A5904DECD}" srcOrd="6" destOrd="0" parTransId="{CC1EF7E9-7F43-604F-9228-4692FCCFE434}" sibTransId="{1DFBFA8A-8D4B-5B44-8511-43B28A939F65}"/>
    <dgm:cxn modelId="{EB1CBEDC-8514-E346-8A6C-BCDCA9228578}" type="presOf" srcId="{D9498E15-BE96-F84B-BC22-5234C62F351E}" destId="{60B0CCD3-5C14-C543-8A0C-219829993118}" srcOrd="0" destOrd="0" presId="urn:microsoft.com/office/officeart/2005/8/layout/hProcess11"/>
    <dgm:cxn modelId="{2B45A5AC-C722-904A-8CA0-73F3FA08CB2C}" type="presOf" srcId="{8373DB8E-7108-2E43-869B-34FFACDCA79E}" destId="{C7534652-73B0-604B-AD50-615AFD614058}" srcOrd="0" destOrd="0" presId="urn:microsoft.com/office/officeart/2005/8/layout/hProcess11"/>
    <dgm:cxn modelId="{A2A1463E-2EE7-9B41-A0A2-E2AD82A1CB06}" type="presOf" srcId="{36F47F0C-CD8D-6545-B155-BC1BFDB756D7}" destId="{E7069DF9-1A14-424F-90EC-9E71FFF23CFD}" srcOrd="0" destOrd="0" presId="urn:microsoft.com/office/officeart/2005/8/layout/hProcess11"/>
    <dgm:cxn modelId="{F8A0CC6C-5A0D-514D-BA3C-83BCDA46AE8D}" srcId="{8373DB8E-7108-2E43-869B-34FFACDCA79E}" destId="{464416CE-5A2D-4C42-8028-D2F37AAB3693}" srcOrd="5" destOrd="0" parTransId="{BB7D013A-DB60-B84A-85B3-E03AA05AE745}" sibTransId="{2B53C552-8385-2C42-8402-FED2C8D2850C}"/>
    <dgm:cxn modelId="{984673BE-54EC-5643-AB0D-AD5755BF12B0}" srcId="{8373DB8E-7108-2E43-869B-34FFACDCA79E}" destId="{6B4D590D-12AD-3247-9232-C0E0D2DF1893}" srcOrd="2" destOrd="0" parTransId="{AB7F2B7E-87A1-1741-A621-774137F98AE6}" sibTransId="{47920785-8901-B846-B569-E345F9FA9BE8}"/>
    <dgm:cxn modelId="{A68810AF-4A06-7045-A6C9-E7319AC86492}" type="presOf" srcId="{29F779F1-9463-944B-8304-132E6B44AC4F}" destId="{7AA9C183-7F19-C242-8488-EBDB36E11EA2}" srcOrd="0" destOrd="0" presId="urn:microsoft.com/office/officeart/2005/8/layout/hProcess11"/>
    <dgm:cxn modelId="{947F02DC-310E-9A45-B830-4FA2154B7D12}" srcId="{8373DB8E-7108-2E43-869B-34FFACDCA79E}" destId="{F3C64820-869D-3A40-95ED-1536BA67FC53}" srcOrd="0" destOrd="0" parTransId="{DE535340-0247-1847-8C41-29FB9B56E958}" sibTransId="{89694231-AB9E-124E-807B-A0A7593B977F}"/>
    <dgm:cxn modelId="{8509757E-942C-6940-8F71-50C7309EF56B}" type="presOf" srcId="{A77606C9-40F9-1543-A5B0-DE165B7EE978}" destId="{7D0B102D-7821-4148-B5A9-C1286D730C5B}" srcOrd="0" destOrd="0" presId="urn:microsoft.com/office/officeart/2005/8/layout/hProcess11"/>
    <dgm:cxn modelId="{615B70CB-27A1-3F42-95D6-52E4819703D1}" type="presOf" srcId="{E6024273-C6C0-F147-84B8-053661629676}" destId="{C9F9BE98-D0DD-C84E-97BD-D4DC11AD7AAE}" srcOrd="0" destOrd="0" presId="urn:microsoft.com/office/officeart/2005/8/layout/hProcess11"/>
    <dgm:cxn modelId="{D638BD11-4870-134F-8782-7743CA48CB94}" type="presOf" srcId="{464416CE-5A2D-4C42-8028-D2F37AAB3693}" destId="{C893DCF7-1BA6-6947-8080-F9126DF84D95}" srcOrd="0" destOrd="0" presId="urn:microsoft.com/office/officeart/2005/8/layout/hProcess11"/>
    <dgm:cxn modelId="{7A1F5C0F-6A49-0649-957B-3B832F6D4653}" srcId="{8373DB8E-7108-2E43-869B-34FFACDCA79E}" destId="{E6024273-C6C0-F147-84B8-053661629676}" srcOrd="8" destOrd="0" parTransId="{934EA0C1-2B1C-B346-A759-30299FA4402C}" sibTransId="{FCE5703C-3F4B-4A4B-A327-2A2F0F482014}"/>
    <dgm:cxn modelId="{EC62478D-1E54-0848-BD95-9E1D26FC5BA7}" type="presOf" srcId="{F3C64820-869D-3A40-95ED-1536BA67FC53}" destId="{575B7081-D70A-DC42-9B87-9A874B874FCB}" srcOrd="0" destOrd="0" presId="urn:microsoft.com/office/officeart/2005/8/layout/hProcess11"/>
    <dgm:cxn modelId="{BD41D463-9428-7C4D-ABCB-ADE1B61106D9}" srcId="{8373DB8E-7108-2E43-869B-34FFACDCA79E}" destId="{D9498E15-BE96-F84B-BC22-5234C62F351E}" srcOrd="3" destOrd="0" parTransId="{D9F86D8E-5F66-6046-A813-ECC5FC02F062}" sibTransId="{448DD6AC-ACBC-0A4E-A4B6-17CBC60FF94F}"/>
    <dgm:cxn modelId="{4D3A5D13-5B71-B44A-97BB-D32D4B31F7CF}" srcId="{8373DB8E-7108-2E43-869B-34FFACDCA79E}" destId="{A77606C9-40F9-1543-A5B0-DE165B7EE978}" srcOrd="4" destOrd="0" parTransId="{20AF0B69-3D15-9147-BF0A-45BF71DDC137}" sibTransId="{4153C4E7-544E-AC48-89FD-1BC1E0EED4D7}"/>
    <dgm:cxn modelId="{1429BE95-CC70-E249-B096-4DB6E8B4217F}" type="presParOf" srcId="{C7534652-73B0-604B-AD50-615AFD614058}" destId="{40D87AF3-D6CC-3546-ACBB-ABE4FCC004DD}" srcOrd="0" destOrd="0" presId="urn:microsoft.com/office/officeart/2005/8/layout/hProcess11"/>
    <dgm:cxn modelId="{49093B88-A4CF-9F45-A9FE-BEB60AFC9830}" type="presParOf" srcId="{C7534652-73B0-604B-AD50-615AFD614058}" destId="{60200349-7112-7249-BE2B-D1690A202C8B}" srcOrd="1" destOrd="0" presId="urn:microsoft.com/office/officeart/2005/8/layout/hProcess11"/>
    <dgm:cxn modelId="{29717935-4E5A-6248-AE1E-9D28B3BFDD7E}" type="presParOf" srcId="{60200349-7112-7249-BE2B-D1690A202C8B}" destId="{ECB067B6-AFFF-764A-A09E-BC137356D003}" srcOrd="0" destOrd="0" presId="urn:microsoft.com/office/officeart/2005/8/layout/hProcess11"/>
    <dgm:cxn modelId="{336327F2-FBDF-6641-BCF2-61124D1EF885}" type="presParOf" srcId="{ECB067B6-AFFF-764A-A09E-BC137356D003}" destId="{575B7081-D70A-DC42-9B87-9A874B874FCB}" srcOrd="0" destOrd="0" presId="urn:microsoft.com/office/officeart/2005/8/layout/hProcess11"/>
    <dgm:cxn modelId="{A066D4D0-9B60-044D-8271-1E845194205B}" type="presParOf" srcId="{ECB067B6-AFFF-764A-A09E-BC137356D003}" destId="{4A42CF8F-2281-C144-A7B2-A0C968987FEA}" srcOrd="1" destOrd="0" presId="urn:microsoft.com/office/officeart/2005/8/layout/hProcess11"/>
    <dgm:cxn modelId="{B6960B66-C3F7-4743-B3A3-D3767EC6257D}" type="presParOf" srcId="{ECB067B6-AFFF-764A-A09E-BC137356D003}" destId="{A22E4287-82E8-BF43-9CD1-E27C0F436780}" srcOrd="2" destOrd="0" presId="urn:microsoft.com/office/officeart/2005/8/layout/hProcess11"/>
    <dgm:cxn modelId="{D0947708-724E-914B-BFA9-23156C6C374E}" type="presParOf" srcId="{60200349-7112-7249-BE2B-D1690A202C8B}" destId="{2DBB000D-F4CC-C54B-A7B0-B295CB664148}" srcOrd="1" destOrd="0" presId="urn:microsoft.com/office/officeart/2005/8/layout/hProcess11"/>
    <dgm:cxn modelId="{00678A48-212B-B640-BC6B-D8535988CDDE}" type="presParOf" srcId="{60200349-7112-7249-BE2B-D1690A202C8B}" destId="{4F973FFE-F1F3-5340-A25B-417885096F65}" srcOrd="2" destOrd="0" presId="urn:microsoft.com/office/officeart/2005/8/layout/hProcess11"/>
    <dgm:cxn modelId="{18792A79-3733-5847-918A-4E38F19FB70C}" type="presParOf" srcId="{4F973FFE-F1F3-5340-A25B-417885096F65}" destId="{E7069DF9-1A14-424F-90EC-9E71FFF23CFD}" srcOrd="0" destOrd="0" presId="urn:microsoft.com/office/officeart/2005/8/layout/hProcess11"/>
    <dgm:cxn modelId="{CB6E7EC2-D1D3-5743-BAB0-6907169C9BE1}" type="presParOf" srcId="{4F973FFE-F1F3-5340-A25B-417885096F65}" destId="{B3653CE6-3557-464E-919C-C7A8A858ACD5}" srcOrd="1" destOrd="0" presId="urn:microsoft.com/office/officeart/2005/8/layout/hProcess11"/>
    <dgm:cxn modelId="{5EFFD497-B2F7-3148-981D-4DACCD8A13CA}" type="presParOf" srcId="{4F973FFE-F1F3-5340-A25B-417885096F65}" destId="{94FFD115-F6FF-D943-8F61-C7AADCE9375F}" srcOrd="2" destOrd="0" presId="urn:microsoft.com/office/officeart/2005/8/layout/hProcess11"/>
    <dgm:cxn modelId="{DAAC989D-50E9-0F48-AD25-4833FDE386D2}" type="presParOf" srcId="{60200349-7112-7249-BE2B-D1690A202C8B}" destId="{4C1243A8-A6C5-6340-8A02-AB2593F69BF6}" srcOrd="3" destOrd="0" presId="urn:microsoft.com/office/officeart/2005/8/layout/hProcess11"/>
    <dgm:cxn modelId="{5931A003-1420-024F-BD6F-57CCD0506781}" type="presParOf" srcId="{60200349-7112-7249-BE2B-D1690A202C8B}" destId="{622140DA-40F4-084F-A73C-3E511C0ABF88}" srcOrd="4" destOrd="0" presId="urn:microsoft.com/office/officeart/2005/8/layout/hProcess11"/>
    <dgm:cxn modelId="{0A2DE1BB-E38E-264B-9833-B13401F98C63}" type="presParOf" srcId="{622140DA-40F4-084F-A73C-3E511C0ABF88}" destId="{C8984736-7051-DA47-8DA5-4F720695BB76}" srcOrd="0" destOrd="0" presId="urn:microsoft.com/office/officeart/2005/8/layout/hProcess11"/>
    <dgm:cxn modelId="{DD7BB7DB-D11C-B641-BDC9-7FF1C40A3779}" type="presParOf" srcId="{622140DA-40F4-084F-A73C-3E511C0ABF88}" destId="{00C6AD3D-F4AE-9247-9B50-7325578148BA}" srcOrd="1" destOrd="0" presId="urn:microsoft.com/office/officeart/2005/8/layout/hProcess11"/>
    <dgm:cxn modelId="{250CBCDB-C0B1-A640-B523-1AB2C5B44524}" type="presParOf" srcId="{622140DA-40F4-084F-A73C-3E511C0ABF88}" destId="{576CE6E6-7DE3-D14D-984D-A9177DA74950}" srcOrd="2" destOrd="0" presId="urn:microsoft.com/office/officeart/2005/8/layout/hProcess11"/>
    <dgm:cxn modelId="{394F52CD-D020-CA41-AB28-B841E9ACB8B7}" type="presParOf" srcId="{60200349-7112-7249-BE2B-D1690A202C8B}" destId="{9F82B5CA-01BE-AD4B-A531-596D226BE757}" srcOrd="5" destOrd="0" presId="urn:microsoft.com/office/officeart/2005/8/layout/hProcess11"/>
    <dgm:cxn modelId="{2A34695E-FB39-2D42-AE73-1041EB5C28EE}" type="presParOf" srcId="{60200349-7112-7249-BE2B-D1690A202C8B}" destId="{C1305426-2AE1-9647-9531-3C5F737EDCA2}" srcOrd="6" destOrd="0" presId="urn:microsoft.com/office/officeart/2005/8/layout/hProcess11"/>
    <dgm:cxn modelId="{924CF7EB-9D6C-7146-9D18-A9F9844C7013}" type="presParOf" srcId="{C1305426-2AE1-9647-9531-3C5F737EDCA2}" destId="{60B0CCD3-5C14-C543-8A0C-219829993118}" srcOrd="0" destOrd="0" presId="urn:microsoft.com/office/officeart/2005/8/layout/hProcess11"/>
    <dgm:cxn modelId="{F2316CD6-C5C9-EA48-8527-D714823D1AD8}" type="presParOf" srcId="{C1305426-2AE1-9647-9531-3C5F737EDCA2}" destId="{88AE24D2-C0C0-EA47-88DC-E79195ED7D33}" srcOrd="1" destOrd="0" presId="urn:microsoft.com/office/officeart/2005/8/layout/hProcess11"/>
    <dgm:cxn modelId="{D5065249-4BA5-3740-803E-2B2AA903D4DA}" type="presParOf" srcId="{C1305426-2AE1-9647-9531-3C5F737EDCA2}" destId="{B7FE1A7D-966A-CE4A-A7DA-3DFA40792B37}" srcOrd="2" destOrd="0" presId="urn:microsoft.com/office/officeart/2005/8/layout/hProcess11"/>
    <dgm:cxn modelId="{5EF2961C-C172-BC4D-9EA8-3A0DF70EDD02}" type="presParOf" srcId="{60200349-7112-7249-BE2B-D1690A202C8B}" destId="{85D16EAC-2209-0842-B27D-BA2D1CAA3B14}" srcOrd="7" destOrd="0" presId="urn:microsoft.com/office/officeart/2005/8/layout/hProcess11"/>
    <dgm:cxn modelId="{6E726FC7-8732-AC48-A02A-4D408AFAE958}" type="presParOf" srcId="{60200349-7112-7249-BE2B-D1690A202C8B}" destId="{3398F06B-898F-7F44-8E7D-959E4E7CAE7C}" srcOrd="8" destOrd="0" presId="urn:microsoft.com/office/officeart/2005/8/layout/hProcess11"/>
    <dgm:cxn modelId="{9F86F167-CF62-A546-B03B-60818D4281E4}" type="presParOf" srcId="{3398F06B-898F-7F44-8E7D-959E4E7CAE7C}" destId="{7D0B102D-7821-4148-B5A9-C1286D730C5B}" srcOrd="0" destOrd="0" presId="urn:microsoft.com/office/officeart/2005/8/layout/hProcess11"/>
    <dgm:cxn modelId="{70E51CA7-0DED-3A48-98EB-D4A5B2B27DF3}" type="presParOf" srcId="{3398F06B-898F-7F44-8E7D-959E4E7CAE7C}" destId="{21554AEF-6746-534D-A645-382FD8B35C34}" srcOrd="1" destOrd="0" presId="urn:microsoft.com/office/officeart/2005/8/layout/hProcess11"/>
    <dgm:cxn modelId="{011F6410-291C-CB41-AE58-9E9CAF7FFDBD}" type="presParOf" srcId="{3398F06B-898F-7F44-8E7D-959E4E7CAE7C}" destId="{75894F77-F405-8547-A806-6B3878C33198}" srcOrd="2" destOrd="0" presId="urn:microsoft.com/office/officeart/2005/8/layout/hProcess11"/>
    <dgm:cxn modelId="{B1E5F1F3-8303-D14E-9A7C-1903F411E62B}" type="presParOf" srcId="{60200349-7112-7249-BE2B-D1690A202C8B}" destId="{C103387F-027F-8E44-ACD7-A92FDE0D62E8}" srcOrd="9" destOrd="0" presId="urn:microsoft.com/office/officeart/2005/8/layout/hProcess11"/>
    <dgm:cxn modelId="{234C6908-53E5-5345-ADC6-52AB4069D687}" type="presParOf" srcId="{60200349-7112-7249-BE2B-D1690A202C8B}" destId="{6E687648-2E6F-694E-9D61-D90580D91AA0}" srcOrd="10" destOrd="0" presId="urn:microsoft.com/office/officeart/2005/8/layout/hProcess11"/>
    <dgm:cxn modelId="{9838E3D8-3E51-604C-AEED-08727D94A128}" type="presParOf" srcId="{6E687648-2E6F-694E-9D61-D90580D91AA0}" destId="{C893DCF7-1BA6-6947-8080-F9126DF84D95}" srcOrd="0" destOrd="0" presId="urn:microsoft.com/office/officeart/2005/8/layout/hProcess11"/>
    <dgm:cxn modelId="{8D1A5D83-1F7C-0F4C-9DA3-181F92CEA21B}" type="presParOf" srcId="{6E687648-2E6F-694E-9D61-D90580D91AA0}" destId="{D8BA9ACD-DD8B-504D-915B-4B1F590AF951}" srcOrd="1" destOrd="0" presId="urn:microsoft.com/office/officeart/2005/8/layout/hProcess11"/>
    <dgm:cxn modelId="{83775D03-5639-6C4B-A874-E036936F16ED}" type="presParOf" srcId="{6E687648-2E6F-694E-9D61-D90580D91AA0}" destId="{19ECBAAD-8587-AE4F-84DE-78621EC128D1}" srcOrd="2" destOrd="0" presId="urn:microsoft.com/office/officeart/2005/8/layout/hProcess11"/>
    <dgm:cxn modelId="{1BABF120-FB6B-EC4B-8312-25E66D0067B1}" type="presParOf" srcId="{60200349-7112-7249-BE2B-D1690A202C8B}" destId="{45C3596E-86E7-AF42-BD30-B9192AE1ECB8}" srcOrd="11" destOrd="0" presId="urn:microsoft.com/office/officeart/2005/8/layout/hProcess11"/>
    <dgm:cxn modelId="{E65E018C-EB42-3B42-BCBC-7A8A28A01C8E}" type="presParOf" srcId="{60200349-7112-7249-BE2B-D1690A202C8B}" destId="{FB53B193-6915-F946-82CD-BBAF641EC66B}" srcOrd="12" destOrd="0" presId="urn:microsoft.com/office/officeart/2005/8/layout/hProcess11"/>
    <dgm:cxn modelId="{A58D20E1-C5A7-1E43-BF91-44E5EE5B016C}" type="presParOf" srcId="{FB53B193-6915-F946-82CD-BBAF641EC66B}" destId="{FBE00597-3DC4-5843-994C-52BF8068C702}" srcOrd="0" destOrd="0" presId="urn:microsoft.com/office/officeart/2005/8/layout/hProcess11"/>
    <dgm:cxn modelId="{00765E64-A5C0-B14D-BE27-E250E065D63E}" type="presParOf" srcId="{FB53B193-6915-F946-82CD-BBAF641EC66B}" destId="{AEEA758A-3237-8A46-AFF0-F3108C15B304}" srcOrd="1" destOrd="0" presId="urn:microsoft.com/office/officeart/2005/8/layout/hProcess11"/>
    <dgm:cxn modelId="{16DB4DF7-F659-374F-A202-6415219165BB}" type="presParOf" srcId="{FB53B193-6915-F946-82CD-BBAF641EC66B}" destId="{DA86F236-4080-C64E-8AAB-68BA5B5B5000}" srcOrd="2" destOrd="0" presId="urn:microsoft.com/office/officeart/2005/8/layout/hProcess11"/>
    <dgm:cxn modelId="{030FDCE6-DAE3-4C44-A9C3-DEB487AA24F1}" type="presParOf" srcId="{60200349-7112-7249-BE2B-D1690A202C8B}" destId="{7E17E34D-49AE-A949-85A7-075D76A23CFE}" srcOrd="13" destOrd="0" presId="urn:microsoft.com/office/officeart/2005/8/layout/hProcess11"/>
    <dgm:cxn modelId="{94278C22-FFC9-B742-A51F-448BF79BF2F2}" type="presParOf" srcId="{60200349-7112-7249-BE2B-D1690A202C8B}" destId="{1E453E20-683F-BA4C-A3FC-6E646E9065D0}" srcOrd="14" destOrd="0" presId="urn:microsoft.com/office/officeart/2005/8/layout/hProcess11"/>
    <dgm:cxn modelId="{7CFB366B-081E-7145-A688-712D51C15882}" type="presParOf" srcId="{1E453E20-683F-BA4C-A3FC-6E646E9065D0}" destId="{7AA9C183-7F19-C242-8488-EBDB36E11EA2}" srcOrd="0" destOrd="0" presId="urn:microsoft.com/office/officeart/2005/8/layout/hProcess11"/>
    <dgm:cxn modelId="{32A596D6-CBAE-DF4C-A4E1-1C32C1978ED0}" type="presParOf" srcId="{1E453E20-683F-BA4C-A3FC-6E646E9065D0}" destId="{D94B3FA1-CC43-9443-87D3-96F4334A2159}" srcOrd="1" destOrd="0" presId="urn:microsoft.com/office/officeart/2005/8/layout/hProcess11"/>
    <dgm:cxn modelId="{0BF368E9-ED09-F14E-8E51-668067C072B8}" type="presParOf" srcId="{1E453E20-683F-BA4C-A3FC-6E646E9065D0}" destId="{899436C7-F475-724C-B7CA-F0C39D9D5774}" srcOrd="2" destOrd="0" presId="urn:microsoft.com/office/officeart/2005/8/layout/hProcess11"/>
    <dgm:cxn modelId="{04A447D8-40CB-B54D-A6BD-886CC4181EBD}" type="presParOf" srcId="{60200349-7112-7249-BE2B-D1690A202C8B}" destId="{B3A854C0-C665-854F-A35E-C0AB5FB342A2}" srcOrd="15" destOrd="0" presId="urn:microsoft.com/office/officeart/2005/8/layout/hProcess11"/>
    <dgm:cxn modelId="{EFAF8D02-82CD-7F4B-8B9D-15FAC9CF3798}" type="presParOf" srcId="{60200349-7112-7249-BE2B-D1690A202C8B}" destId="{FC1D19A5-6991-2141-B0D9-9A779340D1FA}" srcOrd="16" destOrd="0" presId="urn:microsoft.com/office/officeart/2005/8/layout/hProcess11"/>
    <dgm:cxn modelId="{E82285CB-CD1A-1C40-A8C6-2EA4D1170486}" type="presParOf" srcId="{FC1D19A5-6991-2141-B0D9-9A779340D1FA}" destId="{C9F9BE98-D0DD-C84E-97BD-D4DC11AD7AAE}" srcOrd="0" destOrd="0" presId="urn:microsoft.com/office/officeart/2005/8/layout/hProcess11"/>
    <dgm:cxn modelId="{7A3A1009-949E-4B4D-92BB-896ECD37706C}" type="presParOf" srcId="{FC1D19A5-6991-2141-B0D9-9A779340D1FA}" destId="{84AC1B12-7801-1E47-ABF3-383F4C01E8E1}" srcOrd="1" destOrd="0" presId="urn:microsoft.com/office/officeart/2005/8/layout/hProcess11"/>
    <dgm:cxn modelId="{4172D8E0-6AAE-F643-8BD4-FB2350AE37AD}" type="presParOf" srcId="{FC1D19A5-6991-2141-B0D9-9A779340D1FA}" destId="{D255C521-0FB4-6241-BEB9-7FC14FAB807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0FC08F-F839-415E-82E4-9C25F87D7491}" type="doc">
      <dgm:prSet loTypeId="urn:microsoft.com/office/officeart/2005/8/layout/vList5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5AD6793-54CB-4BAB-A05C-7EBFCB48FC69}">
      <dgm:prSet/>
      <dgm:spPr/>
      <dgm:t>
        <a:bodyPr/>
        <a:lstStyle/>
        <a:p>
          <a:pPr rtl="0"/>
          <a:r>
            <a:rPr lang="ja-JP" altLang="en-US" smtClean="0"/>
            <a:t>トンネリングによるメリット</a:t>
          </a:r>
          <a:endParaRPr lang="en-US" dirty="0"/>
        </a:p>
      </dgm:t>
    </dgm:pt>
    <dgm:pt modelId="{CABF7002-5A78-4449-AE96-2FBE7918DC82}" type="parTrans" cxnId="{CF37CC4E-F751-42E7-96A1-7106FFE8FF27}">
      <dgm:prSet/>
      <dgm:spPr/>
      <dgm:t>
        <a:bodyPr/>
        <a:lstStyle/>
        <a:p>
          <a:endParaRPr lang="en-US"/>
        </a:p>
      </dgm:t>
    </dgm:pt>
    <dgm:pt modelId="{DAD41D2D-50F0-4341-A9AE-C55F471E116B}" type="sibTrans" cxnId="{CF37CC4E-F751-42E7-96A1-7106FFE8FF27}">
      <dgm:prSet/>
      <dgm:spPr/>
      <dgm:t>
        <a:bodyPr/>
        <a:lstStyle/>
        <a:p>
          <a:endParaRPr lang="en-US"/>
        </a:p>
      </dgm:t>
    </dgm:pt>
    <dgm:pt modelId="{8E3098AA-E04B-4D39-B98B-FE0EC573377E}">
      <dgm:prSet custT="1"/>
      <dgm:spPr/>
      <dgm:t>
        <a:bodyPr/>
        <a:lstStyle/>
        <a:p>
          <a:pPr rtl="0"/>
          <a:r>
            <a:rPr lang="ja-JP" altLang="en-US" sz="1400" dirty="0" smtClean="0"/>
            <a:t>クライントデバイスは異なるネットワークを超えて、</a:t>
          </a:r>
          <a:r>
            <a:rPr lang="en-US" altLang="ja-JP" sz="1400" dirty="0" smtClean="0"/>
            <a:t/>
          </a:r>
          <a:br>
            <a:rPr lang="en-US" altLang="ja-JP" sz="1400" dirty="0" smtClean="0"/>
          </a:br>
          <a:r>
            <a:rPr lang="ja-JP" altLang="en-US" sz="1400" dirty="0" smtClean="0"/>
            <a:t>同じ </a:t>
          </a:r>
          <a:r>
            <a:rPr lang="en-US" altLang="ja-JP" sz="1400" dirty="0" smtClean="0"/>
            <a:t>IP</a:t>
          </a:r>
          <a:r>
            <a:rPr lang="ja-JP" altLang="en-US" sz="1400" dirty="0" smtClean="0"/>
            <a:t> アドレスを利用できる</a:t>
          </a:r>
          <a:endParaRPr lang="en-US" sz="1400" dirty="0"/>
        </a:p>
      </dgm:t>
    </dgm:pt>
    <dgm:pt modelId="{2A830A29-13BF-4030-B032-2DFAB637EB64}" type="parTrans" cxnId="{5BD53ECC-027F-41C8-96B8-04A6B89F7FF3}">
      <dgm:prSet/>
      <dgm:spPr/>
      <dgm:t>
        <a:bodyPr/>
        <a:lstStyle/>
        <a:p>
          <a:endParaRPr lang="en-US"/>
        </a:p>
      </dgm:t>
    </dgm:pt>
    <dgm:pt modelId="{F6861AE3-7D54-420E-931A-FA3FF6FB1A34}" type="sibTrans" cxnId="{5BD53ECC-027F-41C8-96B8-04A6B89F7FF3}">
      <dgm:prSet/>
      <dgm:spPr/>
      <dgm:t>
        <a:bodyPr/>
        <a:lstStyle/>
        <a:p>
          <a:endParaRPr lang="en-US"/>
        </a:p>
      </dgm:t>
    </dgm:pt>
    <dgm:pt modelId="{3533CCED-C38E-42C1-9F0A-7AC9699626CE}">
      <dgm:prSet custT="1"/>
      <dgm:spPr/>
      <dgm:t>
        <a:bodyPr/>
        <a:lstStyle/>
        <a:p>
          <a:pPr rtl="0"/>
          <a:r>
            <a:rPr lang="ja-JP" altLang="en-US" sz="1400" dirty="0" smtClean="0"/>
            <a:t>中継 </a:t>
          </a:r>
          <a:r>
            <a:rPr lang="en-US" altLang="ja-JP" sz="1400" dirty="0" smtClean="0"/>
            <a:t>L2</a:t>
          </a:r>
          <a:r>
            <a:rPr lang="ja-JP" altLang="en-US" sz="1400" dirty="0" smtClean="0"/>
            <a:t> スイッチでの</a:t>
          </a:r>
          <a:r>
            <a:rPr lang="en-US" altLang="ja-JP" sz="1400" dirty="0" smtClean="0"/>
            <a:t>MAC</a:t>
          </a:r>
          <a:r>
            <a:rPr lang="ja-JP" altLang="en-US" sz="1400" dirty="0" smtClean="0"/>
            <a:t>アドレステーブル数による</a:t>
          </a:r>
          <a:r>
            <a:rPr lang="en-US" altLang="ja-JP" sz="1400" dirty="0" smtClean="0"/>
            <a:t/>
          </a:r>
          <a:br>
            <a:rPr lang="en-US" altLang="ja-JP" sz="1400" dirty="0" smtClean="0"/>
          </a:br>
          <a:r>
            <a:rPr lang="ja-JP" altLang="en-US" sz="1400" dirty="0" smtClean="0"/>
            <a:t>制限を回避できる</a:t>
          </a:r>
          <a:endParaRPr lang="en-US" sz="1400" dirty="0"/>
        </a:p>
      </dgm:t>
    </dgm:pt>
    <dgm:pt modelId="{45265F0B-0FC3-4BC2-BD62-A0BF506CB604}" type="parTrans" cxnId="{3C1D903C-13D6-4A5B-8859-110C72141FBC}">
      <dgm:prSet/>
      <dgm:spPr/>
      <dgm:t>
        <a:bodyPr/>
        <a:lstStyle/>
        <a:p>
          <a:endParaRPr lang="en-US"/>
        </a:p>
      </dgm:t>
    </dgm:pt>
    <dgm:pt modelId="{0A8EF241-2EBE-4D60-A2F2-41D7C4B043FB}" type="sibTrans" cxnId="{3C1D903C-13D6-4A5B-8859-110C72141FBC}">
      <dgm:prSet/>
      <dgm:spPr/>
      <dgm:t>
        <a:bodyPr/>
        <a:lstStyle/>
        <a:p>
          <a:endParaRPr lang="en-US"/>
        </a:p>
      </dgm:t>
    </dgm:pt>
    <dgm:pt modelId="{90116CBB-2F0E-4F51-823C-F3BDC2369363}">
      <dgm:prSet custT="1"/>
      <dgm:spPr/>
      <dgm:t>
        <a:bodyPr/>
        <a:lstStyle/>
        <a:p>
          <a:pPr rtl="0"/>
          <a:r>
            <a:rPr lang="en-US" sz="1400" dirty="0" smtClean="0"/>
            <a:t>Lawful Intercept (LI)</a:t>
          </a:r>
          <a:r>
            <a:rPr lang="ja-JP" altLang="en-US" sz="1400" dirty="0" smtClean="0"/>
            <a:t> のサポート</a:t>
          </a:r>
          <a:endParaRPr lang="en-US" sz="1400" dirty="0"/>
        </a:p>
      </dgm:t>
    </dgm:pt>
    <dgm:pt modelId="{40EEDCDA-07B0-477E-ACAB-50754CBAFBB9}" type="parTrans" cxnId="{5D6C8961-89A7-48E5-88C2-6F32AF9B9160}">
      <dgm:prSet/>
      <dgm:spPr/>
      <dgm:t>
        <a:bodyPr/>
        <a:lstStyle/>
        <a:p>
          <a:endParaRPr lang="en-US"/>
        </a:p>
      </dgm:t>
    </dgm:pt>
    <dgm:pt modelId="{DB22BAD7-7F2D-4384-B798-25692B6C8CBC}" type="sibTrans" cxnId="{5D6C8961-89A7-48E5-88C2-6F32AF9B9160}">
      <dgm:prSet/>
      <dgm:spPr/>
      <dgm:t>
        <a:bodyPr/>
        <a:lstStyle/>
        <a:p>
          <a:endParaRPr lang="en-US"/>
        </a:p>
      </dgm:t>
    </dgm:pt>
    <dgm:pt modelId="{5E167F8C-0A1A-45B2-BD9B-E262DA7AE6B5}">
      <dgm:prSet/>
      <dgm:spPr/>
      <dgm:t>
        <a:bodyPr/>
        <a:lstStyle/>
        <a:p>
          <a:pPr rtl="0"/>
          <a:r>
            <a:rPr lang="en-US" altLang="ja-JP" dirty="0" err="1" smtClean="0"/>
            <a:t>FlexConnect</a:t>
          </a:r>
          <a:r>
            <a:rPr lang="en-US" altLang="ja-JP" dirty="0" smtClean="0"/>
            <a:t> AP</a:t>
          </a:r>
          <a:r>
            <a:rPr lang="ja-JP" altLang="en-US" dirty="0" smtClean="0"/>
            <a:t> からの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ダイレクトトンネリングによる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コントロールプレーンとの分離</a:t>
          </a:r>
          <a:endParaRPr lang="en-US" dirty="0"/>
        </a:p>
      </dgm:t>
    </dgm:pt>
    <dgm:pt modelId="{D125C861-C8B0-471A-9D58-DB38D3B3C351}" type="parTrans" cxnId="{4E24628F-29E5-4CC3-87C8-FB19FB035F0F}">
      <dgm:prSet/>
      <dgm:spPr/>
      <dgm:t>
        <a:bodyPr/>
        <a:lstStyle/>
        <a:p>
          <a:endParaRPr lang="en-US"/>
        </a:p>
      </dgm:t>
    </dgm:pt>
    <dgm:pt modelId="{2CFC954F-ED1A-4B61-A0F6-D9CCA8B918EB}" type="sibTrans" cxnId="{4E24628F-29E5-4CC3-87C8-FB19FB035F0F}">
      <dgm:prSet/>
      <dgm:spPr/>
      <dgm:t>
        <a:bodyPr/>
        <a:lstStyle/>
        <a:p>
          <a:endParaRPr lang="en-US"/>
        </a:p>
      </dgm:t>
    </dgm:pt>
    <dgm:pt modelId="{9A5D32D1-16F1-457D-8369-50A62B583123}">
      <dgm:prSet/>
      <dgm:spPr/>
      <dgm:t>
        <a:bodyPr/>
        <a:lstStyle/>
        <a:p>
          <a:pPr rtl="0"/>
          <a:r>
            <a:rPr lang="en-US" altLang="ja-JP" dirty="0" smtClean="0"/>
            <a:t>WLC</a:t>
          </a:r>
          <a:r>
            <a:rPr lang="ja-JP" altLang="en-US" dirty="0" smtClean="0"/>
            <a:t> を経由することによる余分な帯域消費を回避</a:t>
          </a:r>
          <a:endParaRPr lang="en-US" dirty="0"/>
        </a:p>
      </dgm:t>
    </dgm:pt>
    <dgm:pt modelId="{95382B01-2ACC-422E-9388-A9CAC47D31C7}" type="parTrans" cxnId="{D4ADC879-BBB0-4180-82AC-A06FB0B092FA}">
      <dgm:prSet/>
      <dgm:spPr/>
      <dgm:t>
        <a:bodyPr/>
        <a:lstStyle/>
        <a:p>
          <a:endParaRPr lang="en-US"/>
        </a:p>
      </dgm:t>
    </dgm:pt>
    <dgm:pt modelId="{616335E3-2604-42AB-892D-FC8166F73C72}" type="sibTrans" cxnId="{D4ADC879-BBB0-4180-82AC-A06FB0B092FA}">
      <dgm:prSet/>
      <dgm:spPr/>
      <dgm:t>
        <a:bodyPr/>
        <a:lstStyle/>
        <a:p>
          <a:endParaRPr lang="en-US"/>
        </a:p>
      </dgm:t>
    </dgm:pt>
    <dgm:pt modelId="{3A613FD2-CDF2-4846-B5DE-045472268B50}">
      <dgm:prSet/>
      <dgm:spPr/>
      <dgm:t>
        <a:bodyPr/>
        <a:lstStyle/>
        <a:p>
          <a:pPr rtl="0"/>
          <a:r>
            <a:rPr lang="ja-JP" altLang="en-US" dirty="0" smtClean="0"/>
            <a:t>データパス（ルーティング</a:t>
          </a:r>
          <a:r>
            <a:rPr lang="ja-JP" altLang="en-US" smtClean="0"/>
            <a:t>）のシンプル化</a:t>
          </a:r>
          <a:endParaRPr lang="en-US" dirty="0"/>
        </a:p>
      </dgm:t>
    </dgm:pt>
    <dgm:pt modelId="{BA4536DF-B071-4642-AEF2-0E6095409227}" type="parTrans" cxnId="{DBA79852-220C-4DD1-96DF-EB130A63FFB3}">
      <dgm:prSet/>
      <dgm:spPr/>
      <dgm:t>
        <a:bodyPr/>
        <a:lstStyle/>
        <a:p>
          <a:endParaRPr lang="en-US"/>
        </a:p>
      </dgm:t>
    </dgm:pt>
    <dgm:pt modelId="{DB1DFEFA-1C71-4240-94BB-50A1696AE723}" type="sibTrans" cxnId="{DBA79852-220C-4DD1-96DF-EB130A63FFB3}">
      <dgm:prSet/>
      <dgm:spPr/>
      <dgm:t>
        <a:bodyPr/>
        <a:lstStyle/>
        <a:p>
          <a:endParaRPr lang="en-US"/>
        </a:p>
      </dgm:t>
    </dgm:pt>
    <dgm:pt modelId="{7D044155-EA50-4709-8DA3-1ED6CE45B615}">
      <dgm:prSet/>
      <dgm:spPr/>
      <dgm:t>
        <a:bodyPr/>
        <a:lstStyle/>
        <a:p>
          <a:pPr rtl="0"/>
          <a:r>
            <a:rPr lang="en-US" dirty="0" err="1" smtClean="0"/>
            <a:t>FlexConnect</a:t>
          </a:r>
          <a:r>
            <a:rPr lang="en-US" baseline="0" dirty="0" smtClean="0"/>
            <a:t> </a:t>
          </a:r>
          <a:r>
            <a:rPr lang="en-US" dirty="0" smtClean="0"/>
            <a:t>Group </a:t>
          </a:r>
          <a:r>
            <a:rPr lang="ja-JP" altLang="en-US" dirty="0" smtClean="0"/>
            <a:t>の範囲にとらわれないローミングの実施</a:t>
          </a:r>
          <a:r>
            <a:rPr lang="en-US" dirty="0" smtClean="0"/>
            <a:t> (</a:t>
          </a:r>
          <a:r>
            <a:rPr lang="en-US" dirty="0" err="1" smtClean="0"/>
            <a:t>EoGRE</a:t>
          </a:r>
          <a:r>
            <a:rPr lang="ja-JP" altLang="en-US" dirty="0" smtClean="0"/>
            <a:t> によるサポート</a:t>
          </a:r>
          <a:r>
            <a:rPr lang="en-US" dirty="0" smtClean="0"/>
            <a:t>)</a:t>
          </a:r>
          <a:endParaRPr lang="en-US" dirty="0"/>
        </a:p>
      </dgm:t>
    </dgm:pt>
    <dgm:pt modelId="{2CB95B49-E6E4-4BF1-9E47-F232407BAD82}" type="parTrans" cxnId="{80D8A880-F53F-41FE-90B0-C0DFB81D1847}">
      <dgm:prSet/>
      <dgm:spPr/>
      <dgm:t>
        <a:bodyPr/>
        <a:lstStyle/>
        <a:p>
          <a:endParaRPr lang="en-US"/>
        </a:p>
      </dgm:t>
    </dgm:pt>
    <dgm:pt modelId="{7D02B6A2-6BD9-40E5-98C5-E91121A9683F}" type="sibTrans" cxnId="{80D8A880-F53F-41FE-90B0-C0DFB81D1847}">
      <dgm:prSet/>
      <dgm:spPr/>
      <dgm:t>
        <a:bodyPr/>
        <a:lstStyle/>
        <a:p>
          <a:endParaRPr lang="en-US"/>
        </a:p>
      </dgm:t>
    </dgm:pt>
    <dgm:pt modelId="{5C49696C-1E37-4B7F-B9C3-2C1B699D4E1E}">
      <dgm:prSet/>
      <dgm:spPr/>
      <dgm:t>
        <a:bodyPr/>
        <a:lstStyle/>
        <a:p>
          <a:pPr rtl="0"/>
          <a:r>
            <a:rPr lang="ja-JP" altLang="en-US" dirty="0" smtClean="0"/>
            <a:t>複数種類のトンネリング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サポート</a:t>
          </a:r>
          <a:endParaRPr lang="en-US" dirty="0"/>
        </a:p>
      </dgm:t>
    </dgm:pt>
    <dgm:pt modelId="{BCBA137B-FCD1-4370-B636-3327379FC43E}" type="parTrans" cxnId="{F51CFA17-6182-4C03-AEDC-0269988CDACE}">
      <dgm:prSet/>
      <dgm:spPr/>
      <dgm:t>
        <a:bodyPr/>
        <a:lstStyle/>
        <a:p>
          <a:endParaRPr lang="en-US"/>
        </a:p>
      </dgm:t>
    </dgm:pt>
    <dgm:pt modelId="{7566C1CC-661F-4323-B7F0-FD3C513BB818}" type="sibTrans" cxnId="{F51CFA17-6182-4C03-AEDC-0269988CDACE}">
      <dgm:prSet/>
      <dgm:spPr/>
      <dgm:t>
        <a:bodyPr/>
        <a:lstStyle/>
        <a:p>
          <a:endParaRPr lang="en-US"/>
        </a:p>
      </dgm:t>
    </dgm:pt>
    <dgm:pt modelId="{75506401-DE13-47B7-8521-057ABFAADDE8}">
      <dgm:prSet/>
      <dgm:spPr/>
      <dgm:t>
        <a:bodyPr/>
        <a:lstStyle/>
        <a:p>
          <a:pPr rtl="0"/>
          <a:r>
            <a:rPr lang="ja-JP" altLang="en-US" dirty="0" smtClean="0"/>
            <a:t>顧客ネットワークに応じて必要となるプロトコルが異なるため</a:t>
          </a:r>
          <a:endParaRPr lang="en-US" dirty="0"/>
        </a:p>
      </dgm:t>
    </dgm:pt>
    <dgm:pt modelId="{39E36833-4AC2-4591-A344-901490E4B6BD}" type="parTrans" cxnId="{7B8F1A32-D967-4CB3-8B8C-135D26C72DD7}">
      <dgm:prSet/>
      <dgm:spPr/>
      <dgm:t>
        <a:bodyPr/>
        <a:lstStyle/>
        <a:p>
          <a:endParaRPr lang="en-US"/>
        </a:p>
      </dgm:t>
    </dgm:pt>
    <dgm:pt modelId="{E1EB5557-9FE8-4410-B330-A24917E109F8}" type="sibTrans" cxnId="{7B8F1A32-D967-4CB3-8B8C-135D26C72DD7}">
      <dgm:prSet/>
      <dgm:spPr/>
      <dgm:t>
        <a:bodyPr/>
        <a:lstStyle/>
        <a:p>
          <a:endParaRPr lang="en-US"/>
        </a:p>
      </dgm:t>
    </dgm:pt>
    <dgm:pt modelId="{496CE88C-3916-48A0-8DC6-DA4FDB041584}" type="pres">
      <dgm:prSet presAssocID="{CD0FC08F-F839-415E-82E4-9C25F87D74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8CF72F-5695-4243-B6E0-2739DE6E18E9}" type="pres">
      <dgm:prSet presAssocID="{B5AD6793-54CB-4BAB-A05C-7EBFCB48FC69}" presName="linNode" presStyleCnt="0"/>
      <dgm:spPr/>
    </dgm:pt>
    <dgm:pt modelId="{7B844918-6E10-4997-BC71-2CECC6A1BB0B}" type="pres">
      <dgm:prSet presAssocID="{B5AD6793-54CB-4BAB-A05C-7EBFCB48FC6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733D2-E2DC-416F-A009-498C5B65EACF}" type="pres">
      <dgm:prSet presAssocID="{B5AD6793-54CB-4BAB-A05C-7EBFCB48FC69}" presName="descendantText" presStyleLbl="alignAccFollowNode1" presStyleIdx="0" presStyleCnt="3" custScaleY="1252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442DB-F324-483A-8CD8-3E765E98CAE7}" type="pres">
      <dgm:prSet presAssocID="{DAD41D2D-50F0-4341-A9AE-C55F471E116B}" presName="sp" presStyleCnt="0"/>
      <dgm:spPr/>
    </dgm:pt>
    <dgm:pt modelId="{7357C991-57DE-44EA-8CF9-8A3636E6A2DA}" type="pres">
      <dgm:prSet presAssocID="{5E167F8C-0A1A-45B2-BD9B-E262DA7AE6B5}" presName="linNode" presStyleCnt="0"/>
      <dgm:spPr/>
    </dgm:pt>
    <dgm:pt modelId="{406B633E-4C92-49D6-9312-DD435E63A1D2}" type="pres">
      <dgm:prSet presAssocID="{5E167F8C-0A1A-45B2-BD9B-E262DA7AE6B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134CB-D0C1-401E-A41E-B1611F09A8AC}" type="pres">
      <dgm:prSet presAssocID="{5E167F8C-0A1A-45B2-BD9B-E262DA7AE6B5}" presName="descendantText" presStyleLbl="alignAccFollowNode1" presStyleIdx="1" presStyleCnt="3" custScaleY="123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66AA9-5B10-4783-99A2-F99D14D5112D}" type="pres">
      <dgm:prSet presAssocID="{2CFC954F-ED1A-4B61-A0F6-D9CCA8B918EB}" presName="sp" presStyleCnt="0"/>
      <dgm:spPr/>
    </dgm:pt>
    <dgm:pt modelId="{EC62CCC5-0128-43F0-B479-182F36D6A667}" type="pres">
      <dgm:prSet presAssocID="{5C49696C-1E37-4B7F-B9C3-2C1B699D4E1E}" presName="linNode" presStyleCnt="0"/>
      <dgm:spPr/>
    </dgm:pt>
    <dgm:pt modelId="{3764097C-A747-4C0F-817A-074A6D021DEA}" type="pres">
      <dgm:prSet presAssocID="{5C49696C-1E37-4B7F-B9C3-2C1B699D4E1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FC1E2D-0897-4490-BC09-FD1EC9ABAE06}" type="pres">
      <dgm:prSet presAssocID="{5C49696C-1E37-4B7F-B9C3-2C1B699D4E1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2CACD2-51D4-E849-A429-294DC5F018A0}" type="presOf" srcId="{3A613FD2-CDF2-4846-B5DE-045472268B50}" destId="{D52134CB-D0C1-401E-A41E-B1611F09A8AC}" srcOrd="0" destOrd="1" presId="urn:microsoft.com/office/officeart/2005/8/layout/vList5"/>
    <dgm:cxn modelId="{D4ADC879-BBB0-4180-82AC-A06FB0B092FA}" srcId="{5E167F8C-0A1A-45B2-BD9B-E262DA7AE6B5}" destId="{9A5D32D1-16F1-457D-8369-50A62B583123}" srcOrd="0" destOrd="0" parTransId="{95382B01-2ACC-422E-9388-A9CAC47D31C7}" sibTransId="{616335E3-2604-42AB-892D-FC8166F73C72}"/>
    <dgm:cxn modelId="{0AAB0B9C-0892-8D4B-9BF9-D75E636946AA}" type="presOf" srcId="{5C49696C-1E37-4B7F-B9C3-2C1B699D4E1E}" destId="{3764097C-A747-4C0F-817A-074A6D021DEA}" srcOrd="0" destOrd="0" presId="urn:microsoft.com/office/officeart/2005/8/layout/vList5"/>
    <dgm:cxn modelId="{DA2DE080-68E7-8644-BC21-79B61DE719F1}" type="presOf" srcId="{3533CCED-C38E-42C1-9F0A-7AC9699626CE}" destId="{230733D2-E2DC-416F-A009-498C5B65EACF}" srcOrd="0" destOrd="1" presId="urn:microsoft.com/office/officeart/2005/8/layout/vList5"/>
    <dgm:cxn modelId="{3C1D903C-13D6-4A5B-8859-110C72141FBC}" srcId="{B5AD6793-54CB-4BAB-A05C-7EBFCB48FC69}" destId="{3533CCED-C38E-42C1-9F0A-7AC9699626CE}" srcOrd="1" destOrd="0" parTransId="{45265F0B-0FC3-4BC2-BD62-A0BF506CB604}" sibTransId="{0A8EF241-2EBE-4D60-A2F2-41D7C4B043FB}"/>
    <dgm:cxn modelId="{9D06CA68-D8CC-8D42-8125-E8F3F81DDCD8}" type="presOf" srcId="{9A5D32D1-16F1-457D-8369-50A62B583123}" destId="{D52134CB-D0C1-401E-A41E-B1611F09A8AC}" srcOrd="0" destOrd="0" presId="urn:microsoft.com/office/officeart/2005/8/layout/vList5"/>
    <dgm:cxn modelId="{7B8F1A32-D967-4CB3-8B8C-135D26C72DD7}" srcId="{5C49696C-1E37-4B7F-B9C3-2C1B699D4E1E}" destId="{75506401-DE13-47B7-8521-057ABFAADDE8}" srcOrd="0" destOrd="0" parTransId="{39E36833-4AC2-4591-A344-901490E4B6BD}" sibTransId="{E1EB5557-9FE8-4410-B330-A24917E109F8}"/>
    <dgm:cxn modelId="{80D8A880-F53F-41FE-90B0-C0DFB81D1847}" srcId="{5E167F8C-0A1A-45B2-BD9B-E262DA7AE6B5}" destId="{7D044155-EA50-4709-8DA3-1ED6CE45B615}" srcOrd="2" destOrd="0" parTransId="{2CB95B49-E6E4-4BF1-9E47-F232407BAD82}" sibTransId="{7D02B6A2-6BD9-40E5-98C5-E91121A9683F}"/>
    <dgm:cxn modelId="{0C247477-F821-F340-8E6C-87AFF7C9853D}" type="presOf" srcId="{7D044155-EA50-4709-8DA3-1ED6CE45B615}" destId="{D52134CB-D0C1-401E-A41E-B1611F09A8AC}" srcOrd="0" destOrd="2" presId="urn:microsoft.com/office/officeart/2005/8/layout/vList5"/>
    <dgm:cxn modelId="{FC91659A-9FEE-C442-836B-FF813045D185}" type="presOf" srcId="{90116CBB-2F0E-4F51-823C-F3BDC2369363}" destId="{230733D2-E2DC-416F-A009-498C5B65EACF}" srcOrd="0" destOrd="2" presId="urn:microsoft.com/office/officeart/2005/8/layout/vList5"/>
    <dgm:cxn modelId="{4ECD832C-C14F-0241-96CD-ED2786616E50}" type="presOf" srcId="{B5AD6793-54CB-4BAB-A05C-7EBFCB48FC69}" destId="{7B844918-6E10-4997-BC71-2CECC6A1BB0B}" srcOrd="0" destOrd="0" presId="urn:microsoft.com/office/officeart/2005/8/layout/vList5"/>
    <dgm:cxn modelId="{4E24628F-29E5-4CC3-87C8-FB19FB035F0F}" srcId="{CD0FC08F-F839-415E-82E4-9C25F87D7491}" destId="{5E167F8C-0A1A-45B2-BD9B-E262DA7AE6B5}" srcOrd="1" destOrd="0" parTransId="{D125C861-C8B0-471A-9D58-DB38D3B3C351}" sibTransId="{2CFC954F-ED1A-4B61-A0F6-D9CCA8B918EB}"/>
    <dgm:cxn modelId="{DBA79852-220C-4DD1-96DF-EB130A63FFB3}" srcId="{5E167F8C-0A1A-45B2-BD9B-E262DA7AE6B5}" destId="{3A613FD2-CDF2-4846-B5DE-045472268B50}" srcOrd="1" destOrd="0" parTransId="{BA4536DF-B071-4642-AEF2-0E6095409227}" sibTransId="{DB1DFEFA-1C71-4240-94BB-50A1696AE723}"/>
    <dgm:cxn modelId="{5D6C8961-89A7-48E5-88C2-6F32AF9B9160}" srcId="{B5AD6793-54CB-4BAB-A05C-7EBFCB48FC69}" destId="{90116CBB-2F0E-4F51-823C-F3BDC2369363}" srcOrd="2" destOrd="0" parTransId="{40EEDCDA-07B0-477E-ACAB-50754CBAFBB9}" sibTransId="{DB22BAD7-7F2D-4384-B798-25692B6C8CBC}"/>
    <dgm:cxn modelId="{1CF67DA5-B9D4-474C-ADE6-CEF7AEA9AF28}" type="presOf" srcId="{CD0FC08F-F839-415E-82E4-9C25F87D7491}" destId="{496CE88C-3916-48A0-8DC6-DA4FDB041584}" srcOrd="0" destOrd="0" presId="urn:microsoft.com/office/officeart/2005/8/layout/vList5"/>
    <dgm:cxn modelId="{C0CDD206-C2D0-654D-B7A0-52E55A4B53A2}" type="presOf" srcId="{8E3098AA-E04B-4D39-B98B-FE0EC573377E}" destId="{230733D2-E2DC-416F-A009-498C5B65EACF}" srcOrd="0" destOrd="0" presId="urn:microsoft.com/office/officeart/2005/8/layout/vList5"/>
    <dgm:cxn modelId="{5BD53ECC-027F-41C8-96B8-04A6B89F7FF3}" srcId="{B5AD6793-54CB-4BAB-A05C-7EBFCB48FC69}" destId="{8E3098AA-E04B-4D39-B98B-FE0EC573377E}" srcOrd="0" destOrd="0" parTransId="{2A830A29-13BF-4030-B032-2DFAB637EB64}" sibTransId="{F6861AE3-7D54-420E-931A-FA3FF6FB1A34}"/>
    <dgm:cxn modelId="{5CA3C34D-155A-3D4F-8009-13AE3AE41340}" type="presOf" srcId="{5E167F8C-0A1A-45B2-BD9B-E262DA7AE6B5}" destId="{406B633E-4C92-49D6-9312-DD435E63A1D2}" srcOrd="0" destOrd="0" presId="urn:microsoft.com/office/officeart/2005/8/layout/vList5"/>
    <dgm:cxn modelId="{F80FA48D-93ED-0D4E-889A-3BAC7711755F}" type="presOf" srcId="{75506401-DE13-47B7-8521-057ABFAADDE8}" destId="{3FFC1E2D-0897-4490-BC09-FD1EC9ABAE06}" srcOrd="0" destOrd="0" presId="urn:microsoft.com/office/officeart/2005/8/layout/vList5"/>
    <dgm:cxn modelId="{CF37CC4E-F751-42E7-96A1-7106FFE8FF27}" srcId="{CD0FC08F-F839-415E-82E4-9C25F87D7491}" destId="{B5AD6793-54CB-4BAB-A05C-7EBFCB48FC69}" srcOrd="0" destOrd="0" parTransId="{CABF7002-5A78-4449-AE96-2FBE7918DC82}" sibTransId="{DAD41D2D-50F0-4341-A9AE-C55F471E116B}"/>
    <dgm:cxn modelId="{F51CFA17-6182-4C03-AEDC-0269988CDACE}" srcId="{CD0FC08F-F839-415E-82E4-9C25F87D7491}" destId="{5C49696C-1E37-4B7F-B9C3-2C1B699D4E1E}" srcOrd="2" destOrd="0" parTransId="{BCBA137B-FCD1-4370-B636-3327379FC43E}" sibTransId="{7566C1CC-661F-4323-B7F0-FD3C513BB818}"/>
    <dgm:cxn modelId="{C875C620-8D0B-1842-B79F-96978F2DCFE5}" type="presParOf" srcId="{496CE88C-3916-48A0-8DC6-DA4FDB041584}" destId="{AB8CF72F-5695-4243-B6E0-2739DE6E18E9}" srcOrd="0" destOrd="0" presId="urn:microsoft.com/office/officeart/2005/8/layout/vList5"/>
    <dgm:cxn modelId="{03C7C995-A4D7-C142-BFC8-8B953BC827B9}" type="presParOf" srcId="{AB8CF72F-5695-4243-B6E0-2739DE6E18E9}" destId="{7B844918-6E10-4997-BC71-2CECC6A1BB0B}" srcOrd="0" destOrd="0" presId="urn:microsoft.com/office/officeart/2005/8/layout/vList5"/>
    <dgm:cxn modelId="{06F9CCDC-EB2D-8C4F-94DA-CDAC58D3F179}" type="presParOf" srcId="{AB8CF72F-5695-4243-B6E0-2739DE6E18E9}" destId="{230733D2-E2DC-416F-A009-498C5B65EACF}" srcOrd="1" destOrd="0" presId="urn:microsoft.com/office/officeart/2005/8/layout/vList5"/>
    <dgm:cxn modelId="{88B88EF8-6066-CF4C-8964-3F4257554650}" type="presParOf" srcId="{496CE88C-3916-48A0-8DC6-DA4FDB041584}" destId="{6CA442DB-F324-483A-8CD8-3E765E98CAE7}" srcOrd="1" destOrd="0" presId="urn:microsoft.com/office/officeart/2005/8/layout/vList5"/>
    <dgm:cxn modelId="{8A0F57F8-28B9-4B47-81FE-48B9B60D062A}" type="presParOf" srcId="{496CE88C-3916-48A0-8DC6-DA4FDB041584}" destId="{7357C991-57DE-44EA-8CF9-8A3636E6A2DA}" srcOrd="2" destOrd="0" presId="urn:microsoft.com/office/officeart/2005/8/layout/vList5"/>
    <dgm:cxn modelId="{D29FC940-2C1A-A644-8F80-D28D0D4B90E1}" type="presParOf" srcId="{7357C991-57DE-44EA-8CF9-8A3636E6A2DA}" destId="{406B633E-4C92-49D6-9312-DD435E63A1D2}" srcOrd="0" destOrd="0" presId="urn:microsoft.com/office/officeart/2005/8/layout/vList5"/>
    <dgm:cxn modelId="{68C7B3E1-6F6D-E74B-B58A-630F2F824990}" type="presParOf" srcId="{7357C991-57DE-44EA-8CF9-8A3636E6A2DA}" destId="{D52134CB-D0C1-401E-A41E-B1611F09A8AC}" srcOrd="1" destOrd="0" presId="urn:microsoft.com/office/officeart/2005/8/layout/vList5"/>
    <dgm:cxn modelId="{8C555597-DE54-7547-8A21-931142C94897}" type="presParOf" srcId="{496CE88C-3916-48A0-8DC6-DA4FDB041584}" destId="{5C766AA9-5B10-4783-99A2-F99D14D5112D}" srcOrd="3" destOrd="0" presId="urn:microsoft.com/office/officeart/2005/8/layout/vList5"/>
    <dgm:cxn modelId="{0D885890-D79D-0E4D-A119-36A839204342}" type="presParOf" srcId="{496CE88C-3916-48A0-8DC6-DA4FDB041584}" destId="{EC62CCC5-0128-43F0-B479-182F36D6A667}" srcOrd="4" destOrd="0" presId="urn:microsoft.com/office/officeart/2005/8/layout/vList5"/>
    <dgm:cxn modelId="{96429DEC-5A29-8648-8B1F-9B829B577437}" type="presParOf" srcId="{EC62CCC5-0128-43F0-B479-182F36D6A667}" destId="{3764097C-A747-4C0F-817A-074A6D021DEA}" srcOrd="0" destOrd="0" presId="urn:microsoft.com/office/officeart/2005/8/layout/vList5"/>
    <dgm:cxn modelId="{96EEE279-E6C8-5749-BE42-3D83A07E4B1B}" type="presParOf" srcId="{EC62CCC5-0128-43F0-B479-182F36D6A667}" destId="{3FFC1E2D-0897-4490-BC09-FD1EC9ABAE0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9E4D4-586F-4A98-9593-8CCA49BB7C32}">
      <dsp:nvSpPr>
        <dsp:cNvPr id="0" name=""/>
        <dsp:cNvSpPr/>
      </dsp:nvSpPr>
      <dsp:spPr>
        <a:xfrm>
          <a:off x="0" y="0"/>
          <a:ext cx="7265101" cy="126966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b="1" kern="1200" dirty="0" smtClean="0">
              <a:solidFill>
                <a:srgbClr val="080808"/>
              </a:solidFill>
            </a:rPr>
            <a:t>面倒な手動プロビジョニング</a:t>
          </a:r>
          <a:endParaRPr lang="en-US" sz="1600" b="1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600" kern="1200" dirty="0" err="1" smtClean="0">
              <a:solidFill>
                <a:srgbClr val="080808"/>
              </a:solidFill>
            </a:rPr>
            <a:t>FlexConnect</a:t>
          </a:r>
          <a:r>
            <a:rPr lang="ja-JP" altLang="en-US" sz="1600" kern="1200" dirty="0" smtClean="0">
              <a:solidFill>
                <a:srgbClr val="080808"/>
              </a:solidFill>
            </a:rPr>
            <a:t> グループの作成、設定、</a:t>
          </a:r>
          <a:r>
            <a:rPr lang="en-US" altLang="ja-JP" sz="1600" kern="1200" dirty="0" smtClean="0">
              <a:solidFill>
                <a:srgbClr val="080808"/>
              </a:solidFill>
            </a:rPr>
            <a:t>AP</a:t>
          </a:r>
          <a:r>
            <a:rPr lang="ja-JP" altLang="en-US" sz="1600" kern="1200" dirty="0" smtClean="0">
              <a:solidFill>
                <a:srgbClr val="080808"/>
              </a:solidFill>
            </a:rPr>
            <a:t> の</a:t>
          </a:r>
          <a:r>
            <a:rPr lang="en-US" altLang="ja-JP" sz="1600" kern="1200" dirty="0" smtClean="0">
              <a:solidFill>
                <a:srgbClr val="080808"/>
              </a:solidFill>
            </a:rPr>
            <a:t/>
          </a:r>
          <a:br>
            <a:rPr lang="en-US" altLang="ja-JP" sz="1600" kern="1200" dirty="0" smtClean="0">
              <a:solidFill>
                <a:srgbClr val="080808"/>
              </a:solidFill>
            </a:rPr>
          </a:br>
          <a:r>
            <a:rPr lang="ja-JP" altLang="en-US" sz="1600" kern="1200" dirty="0" smtClean="0">
              <a:solidFill>
                <a:srgbClr val="080808"/>
              </a:solidFill>
            </a:rPr>
            <a:t>割り当ての全てに手動設定が必要</a:t>
          </a:r>
          <a:endParaRPr lang="en-US" sz="1600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080808"/>
              </a:solidFill>
            </a:rPr>
            <a:t>Day 0 </a:t>
          </a:r>
          <a:r>
            <a:rPr lang="ja-JP" altLang="en-US" sz="1600" kern="1200" dirty="0" smtClean="0">
              <a:solidFill>
                <a:srgbClr val="080808"/>
              </a:solidFill>
            </a:rPr>
            <a:t>設定の方法がない</a:t>
          </a:r>
          <a:endParaRPr lang="en-US" sz="1600" kern="1200" dirty="0">
            <a:solidFill>
              <a:srgbClr val="080808"/>
            </a:solidFill>
          </a:endParaRPr>
        </a:p>
      </dsp:txBody>
      <dsp:txXfrm>
        <a:off x="1579987" y="0"/>
        <a:ext cx="5685113" cy="1269669"/>
      </dsp:txXfrm>
    </dsp:sp>
    <dsp:sp modelId="{2A1DBE6C-2590-4B95-AC40-9691543274A0}">
      <dsp:nvSpPr>
        <dsp:cNvPr id="0" name=""/>
        <dsp:cNvSpPr/>
      </dsp:nvSpPr>
      <dsp:spPr>
        <a:xfrm>
          <a:off x="327098" y="142619"/>
          <a:ext cx="1052756" cy="9844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7AE1F-B1C0-4D50-ACA0-E7ABD23AFDC8}">
      <dsp:nvSpPr>
        <dsp:cNvPr id="0" name=""/>
        <dsp:cNvSpPr/>
      </dsp:nvSpPr>
      <dsp:spPr>
        <a:xfrm>
          <a:off x="0" y="1396636"/>
          <a:ext cx="7265101" cy="126966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600" b="1" kern="1200" dirty="0" smtClean="0">
              <a:solidFill>
                <a:srgbClr val="080808"/>
              </a:solidFill>
            </a:rPr>
            <a:t>セキュリティ上の懸念</a:t>
          </a:r>
          <a:endParaRPr lang="en-US" sz="1600" b="1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080808"/>
              </a:solidFill>
            </a:rPr>
            <a:t>VLAN </a:t>
          </a:r>
          <a:r>
            <a:rPr lang="ja-JP" altLang="en-US" sz="1600" kern="1200" dirty="0" smtClean="0">
              <a:solidFill>
                <a:srgbClr val="080808"/>
              </a:solidFill>
            </a:rPr>
            <a:t>設定はデフォルトで </a:t>
          </a:r>
          <a:r>
            <a:rPr lang="en-US" altLang="ja-JP" sz="1600" kern="1200" dirty="0" smtClean="0">
              <a:solidFill>
                <a:srgbClr val="080808"/>
              </a:solidFill>
            </a:rPr>
            <a:t>Disabled</a:t>
          </a:r>
          <a:endParaRPr lang="en-US" sz="1600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600" kern="1200" dirty="0" smtClean="0">
              <a:solidFill>
                <a:srgbClr val="080808"/>
              </a:solidFill>
            </a:rPr>
            <a:t>無線クライアントが </a:t>
          </a:r>
          <a:r>
            <a:rPr lang="en-US" altLang="ja-JP" sz="1600" kern="1200" dirty="0" smtClean="0">
              <a:solidFill>
                <a:srgbClr val="080808"/>
              </a:solidFill>
            </a:rPr>
            <a:t>AP</a:t>
          </a:r>
          <a:r>
            <a:rPr lang="ja-JP" altLang="en-US" sz="1600" kern="1200" dirty="0" smtClean="0">
              <a:solidFill>
                <a:srgbClr val="080808"/>
              </a:solidFill>
            </a:rPr>
            <a:t>管理と同じセグメントに</a:t>
          </a:r>
          <a:br>
            <a:rPr lang="ja-JP" altLang="en-US" sz="1600" kern="1200" dirty="0" smtClean="0">
              <a:solidFill>
                <a:srgbClr val="080808"/>
              </a:solidFill>
            </a:rPr>
          </a:br>
          <a:r>
            <a:rPr lang="ja-JP" altLang="en-US" sz="1600" kern="1200" dirty="0" smtClean="0">
              <a:solidFill>
                <a:srgbClr val="080808"/>
              </a:solidFill>
            </a:rPr>
            <a:t>入ってしまっていた</a:t>
          </a:r>
          <a:endParaRPr lang="en-US" sz="1600" kern="1200" dirty="0">
            <a:solidFill>
              <a:srgbClr val="080808"/>
            </a:solidFill>
          </a:endParaRPr>
        </a:p>
      </dsp:txBody>
      <dsp:txXfrm>
        <a:off x="1579987" y="1396636"/>
        <a:ext cx="5685113" cy="1269669"/>
      </dsp:txXfrm>
    </dsp:sp>
    <dsp:sp modelId="{02E0D7C4-CB54-484D-BAAD-97840DA79542}">
      <dsp:nvSpPr>
        <dsp:cNvPr id="0" name=""/>
        <dsp:cNvSpPr/>
      </dsp:nvSpPr>
      <dsp:spPr>
        <a:xfrm>
          <a:off x="276301" y="1513496"/>
          <a:ext cx="1154351" cy="103594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44BE8-5846-45CF-98B2-690F9B1B7DA0}">
      <dsp:nvSpPr>
        <dsp:cNvPr id="0" name=""/>
        <dsp:cNvSpPr/>
      </dsp:nvSpPr>
      <dsp:spPr>
        <a:xfrm>
          <a:off x="0" y="2793272"/>
          <a:ext cx="7265101" cy="1269669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b="1" kern="1200" dirty="0" smtClean="0">
              <a:solidFill>
                <a:srgbClr val="080808"/>
              </a:solidFill>
            </a:rPr>
            <a:t>AP</a:t>
          </a:r>
          <a:r>
            <a:rPr lang="ja-JP" altLang="en-US" sz="1600" b="1" kern="1200" dirty="0" smtClean="0">
              <a:solidFill>
                <a:srgbClr val="080808"/>
              </a:solidFill>
            </a:rPr>
            <a:t>上限数による制限</a:t>
          </a:r>
          <a:endParaRPr lang="en-US" sz="1600" b="1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>
              <a:solidFill>
                <a:srgbClr val="080808"/>
              </a:solidFill>
            </a:rPr>
            <a:t>FlexConnect</a:t>
          </a:r>
          <a:r>
            <a:rPr lang="en-US" sz="1600" kern="1200" dirty="0" smtClean="0">
              <a:solidFill>
                <a:srgbClr val="080808"/>
              </a:solidFill>
            </a:rPr>
            <a:t> </a:t>
          </a:r>
          <a:r>
            <a:rPr lang="ja-JP" altLang="en-US" sz="1600" kern="1200" dirty="0" smtClean="0">
              <a:solidFill>
                <a:srgbClr val="080808"/>
              </a:solidFill>
            </a:rPr>
            <a:t>グループごとに</a:t>
          </a:r>
          <a:r>
            <a:rPr lang="en-US" altLang="ja-JP" sz="1600" kern="1200" dirty="0" smtClean="0">
              <a:solidFill>
                <a:srgbClr val="080808"/>
              </a:solidFill>
            </a:rPr>
            <a:t>AP</a:t>
          </a:r>
          <a:r>
            <a:rPr lang="ja-JP" altLang="en-US" sz="1600" kern="1200" dirty="0" smtClean="0">
              <a:solidFill>
                <a:srgbClr val="080808"/>
              </a:solidFill>
            </a:rPr>
            <a:t>上限があり、</a:t>
          </a:r>
          <a:br>
            <a:rPr lang="ja-JP" altLang="en-US" sz="1600" kern="1200" dirty="0" smtClean="0">
              <a:solidFill>
                <a:srgbClr val="080808"/>
              </a:solidFill>
            </a:rPr>
          </a:br>
          <a:r>
            <a:rPr lang="ja-JP" altLang="en-US" sz="1600" kern="1200" dirty="0" smtClean="0">
              <a:solidFill>
                <a:srgbClr val="080808"/>
              </a:solidFill>
            </a:rPr>
            <a:t>全 </a:t>
          </a:r>
          <a:r>
            <a:rPr lang="en-US" altLang="ja-JP" sz="1600" kern="1200" dirty="0" smtClean="0">
              <a:solidFill>
                <a:srgbClr val="080808"/>
              </a:solidFill>
            </a:rPr>
            <a:t>AP</a:t>
          </a:r>
          <a:r>
            <a:rPr lang="ja-JP" altLang="en-US" sz="1600" kern="1200" dirty="0" smtClean="0">
              <a:solidFill>
                <a:srgbClr val="080808"/>
              </a:solidFill>
            </a:rPr>
            <a:t> への一括設定が不可能となっていた</a:t>
          </a:r>
          <a:endParaRPr lang="en-US" sz="1600" kern="1200" dirty="0">
            <a:solidFill>
              <a:srgbClr val="080808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080808"/>
            </a:solidFill>
          </a:endParaRPr>
        </a:p>
      </dsp:txBody>
      <dsp:txXfrm>
        <a:off x="1579987" y="2793272"/>
        <a:ext cx="5685113" cy="1269669"/>
      </dsp:txXfrm>
    </dsp:sp>
    <dsp:sp modelId="{889AE6F8-6B2E-45C0-B030-25D3E12BBA49}">
      <dsp:nvSpPr>
        <dsp:cNvPr id="0" name=""/>
        <dsp:cNvSpPr/>
      </dsp:nvSpPr>
      <dsp:spPr>
        <a:xfrm>
          <a:off x="308398" y="2920239"/>
          <a:ext cx="1090157" cy="10157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89FC6-C716-F047-87A5-B9C2F1694300}">
      <dsp:nvSpPr>
        <dsp:cNvPr id="0" name=""/>
        <dsp:cNvSpPr/>
      </dsp:nvSpPr>
      <dsp:spPr>
        <a:xfrm>
          <a:off x="-4330453" y="-664346"/>
          <a:ext cx="5159774" cy="5159774"/>
        </a:xfrm>
        <a:prstGeom prst="blockArc">
          <a:avLst>
            <a:gd name="adj1" fmla="val 18900000"/>
            <a:gd name="adj2" fmla="val 2700000"/>
            <a:gd name="adj3" fmla="val 419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FC018-485C-E145-B0C2-DC41FC0D930F}">
      <dsp:nvSpPr>
        <dsp:cNvPr id="0" name=""/>
        <dsp:cNvSpPr/>
      </dsp:nvSpPr>
      <dsp:spPr>
        <a:xfrm>
          <a:off x="268750" y="174160"/>
          <a:ext cx="6390388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300" b="0" kern="1200" dirty="0" smtClean="0"/>
            <a:t>ACL </a:t>
          </a:r>
          <a:r>
            <a:rPr kumimoji="1" lang="ja-JP" altLang="en-US" sz="1300" b="0" kern="1200" dirty="0" smtClean="0"/>
            <a:t>は最大</a:t>
          </a:r>
          <a:r>
            <a:rPr kumimoji="1" lang="en-US" altLang="ja-JP" sz="1300" b="0" kern="1200" dirty="0" smtClean="0"/>
            <a:t>100</a:t>
          </a:r>
          <a:r>
            <a:rPr kumimoji="1" lang="ja-JP" altLang="en-US" sz="1300" b="0" kern="1200" dirty="0" smtClean="0"/>
            <a:t>まで。それぞれの </a:t>
          </a:r>
          <a:r>
            <a:rPr kumimoji="1" lang="en-US" altLang="ja-JP" sz="1300" b="0" kern="1200" dirty="0" smtClean="0"/>
            <a:t>ACL </a:t>
          </a:r>
          <a:r>
            <a:rPr kumimoji="1" lang="ja-JP" altLang="en-US" sz="1300" b="0" kern="1200" dirty="0" smtClean="0"/>
            <a:t>では </a:t>
          </a:r>
          <a:r>
            <a:rPr kumimoji="1" lang="en-US" altLang="ja-JP" sz="1300" b="0" kern="1200" dirty="0" smtClean="0"/>
            <a:t>64</a:t>
          </a:r>
          <a:r>
            <a:rPr kumimoji="1" lang="ja-JP" altLang="en-US" sz="1300" b="0" kern="1200" dirty="0" smtClean="0"/>
            <a:t>ルールまで記述可能</a:t>
          </a:r>
          <a:endParaRPr kumimoji="1" lang="ja-JP" altLang="en-US" sz="1300" b="0" kern="1200" dirty="0"/>
        </a:p>
      </dsp:txBody>
      <dsp:txXfrm>
        <a:off x="268750" y="174160"/>
        <a:ext cx="6390388" cy="348168"/>
      </dsp:txXfrm>
    </dsp:sp>
    <dsp:sp modelId="{16BEE6F3-576F-1B44-936C-371944B166CC}">
      <dsp:nvSpPr>
        <dsp:cNvPr id="0" name=""/>
        <dsp:cNvSpPr/>
      </dsp:nvSpPr>
      <dsp:spPr>
        <a:xfrm>
          <a:off x="51144" y="130639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620206-ACB1-D247-A9C6-1E4ECCAA9AAE}">
      <dsp:nvSpPr>
        <dsp:cNvPr id="0" name=""/>
        <dsp:cNvSpPr/>
      </dsp:nvSpPr>
      <dsp:spPr>
        <a:xfrm>
          <a:off x="584048" y="696720"/>
          <a:ext cx="6075090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300" b="0" kern="1200" dirty="0" smtClean="0"/>
            <a:t>各ルールは</a:t>
          </a:r>
          <a:r>
            <a:rPr kumimoji="1" lang="en-US" altLang="ja-JP" sz="1300" b="0" kern="1200" dirty="0" smtClean="0"/>
            <a:t>32</a:t>
          </a:r>
          <a:r>
            <a:rPr kumimoji="1" lang="ja-JP" altLang="en-US" sz="1300" b="0" kern="1200" dirty="0" smtClean="0"/>
            <a:t>文字まで。それぞれ </a:t>
          </a:r>
          <a:r>
            <a:rPr kumimoji="1" lang="en-US" altLang="ja-JP" sz="1300" b="0" kern="1200" dirty="0" smtClean="0"/>
            <a:t>permit/deny</a:t>
          </a:r>
          <a:r>
            <a:rPr kumimoji="1" lang="en-US" altLang="ja-JP" sz="1300" b="0" kern="1200" baseline="0" dirty="0" smtClean="0"/>
            <a:t> </a:t>
          </a:r>
          <a:r>
            <a:rPr kumimoji="1" lang="ja-JP" altLang="en-US" sz="1300" b="0" kern="1200" baseline="0" dirty="0" smtClean="0"/>
            <a:t>のどちらかを定義する</a:t>
          </a:r>
          <a:endParaRPr kumimoji="1" lang="ja-JP" altLang="en-US" sz="1300" b="0" kern="1200" dirty="0"/>
        </a:p>
      </dsp:txBody>
      <dsp:txXfrm>
        <a:off x="584048" y="696720"/>
        <a:ext cx="6075090" cy="348168"/>
      </dsp:txXfrm>
    </dsp:sp>
    <dsp:sp modelId="{D57F0653-07A0-1248-AC5F-1114006D5ABC}">
      <dsp:nvSpPr>
        <dsp:cNvPr id="0" name=""/>
        <dsp:cNvSpPr/>
      </dsp:nvSpPr>
      <dsp:spPr>
        <a:xfrm>
          <a:off x="366442" y="653199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47A65-87FA-554E-8B90-8451D4AAB08B}">
      <dsp:nvSpPr>
        <dsp:cNvPr id="0" name=""/>
        <dsp:cNvSpPr/>
      </dsp:nvSpPr>
      <dsp:spPr>
        <a:xfrm>
          <a:off x="756830" y="1218897"/>
          <a:ext cx="5902308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300" b="0" kern="1200" dirty="0" smtClean="0">
              <a:latin typeface="+mj-lt"/>
              <a:ea typeface="+mj-ea"/>
              <a:cs typeface="CiscoSans"/>
            </a:rPr>
            <a:t>部分一致や正規表現などは未サポート。完全な</a:t>
          </a:r>
          <a:r>
            <a:rPr lang="ja-JP" altLang="en-US" sz="1300" b="0" kern="1200" baseline="0" dirty="0" smtClean="0">
              <a:latin typeface="+mj-lt"/>
              <a:ea typeface="+mj-ea"/>
              <a:cs typeface="CiscoSans"/>
            </a:rPr>
            <a:t> </a:t>
          </a:r>
          <a:r>
            <a:rPr lang="en-US" altLang="ja-JP" sz="1300" b="0" kern="1200" dirty="0" smtClean="0">
              <a:latin typeface="+mj-lt"/>
              <a:ea typeface="+mj-ea"/>
              <a:cs typeface="CiscoSans"/>
            </a:rPr>
            <a:t>FQDN</a:t>
          </a:r>
          <a:r>
            <a:rPr lang="ja-JP" altLang="en-US" sz="1300" b="0" kern="1200" dirty="0" smtClean="0">
              <a:latin typeface="+mj-lt"/>
              <a:ea typeface="+mj-ea"/>
              <a:cs typeface="CiscoSans"/>
            </a:rPr>
            <a:t> を指定する必要がある</a:t>
          </a:r>
          <a:endParaRPr kumimoji="1" lang="ja-JP" altLang="en-US" sz="1300" b="0" kern="1200" dirty="0"/>
        </a:p>
      </dsp:txBody>
      <dsp:txXfrm>
        <a:off x="756830" y="1218897"/>
        <a:ext cx="5902308" cy="348168"/>
      </dsp:txXfrm>
    </dsp:sp>
    <dsp:sp modelId="{CA8ED54A-DE2D-954D-9ECB-C7EC275940C0}">
      <dsp:nvSpPr>
        <dsp:cNvPr id="0" name=""/>
        <dsp:cNvSpPr/>
      </dsp:nvSpPr>
      <dsp:spPr>
        <a:xfrm>
          <a:off x="539224" y="1175375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C642D-4818-6947-B609-A2D6A974000A}">
      <dsp:nvSpPr>
        <dsp:cNvPr id="0" name=""/>
        <dsp:cNvSpPr/>
      </dsp:nvSpPr>
      <dsp:spPr>
        <a:xfrm>
          <a:off x="811997" y="1741456"/>
          <a:ext cx="5847141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300" b="0" kern="1200" dirty="0" smtClean="0"/>
            <a:t>Wildcard(*</a:t>
          </a:r>
          <a:r>
            <a:rPr lang="ja-JP" altLang="en-US" sz="1300" b="0" kern="1200" dirty="0" smtClean="0"/>
            <a:t>指定</a:t>
          </a:r>
          <a:r>
            <a:rPr lang="en-US" altLang="ja-JP" sz="1300" b="0" kern="1200" dirty="0" smtClean="0"/>
            <a:t>)</a:t>
          </a:r>
          <a:r>
            <a:rPr lang="ja-JP" altLang="en-US" sz="1300" b="0" kern="1200" dirty="0" smtClean="0"/>
            <a:t>は </a:t>
          </a:r>
          <a:r>
            <a:rPr lang="en-US" altLang="ja-JP" sz="1300" b="0" kern="1200" dirty="0" smtClean="0"/>
            <a:t>1ACL </a:t>
          </a:r>
          <a:r>
            <a:rPr lang="ja-JP" altLang="en-US" sz="1300" b="0" kern="1200" dirty="0" smtClean="0"/>
            <a:t>に </a:t>
          </a:r>
          <a:r>
            <a:rPr lang="en-US" altLang="ja-JP" sz="1300" b="0" kern="1200" dirty="0" smtClean="0"/>
            <a:t>1</a:t>
          </a:r>
          <a:r>
            <a:rPr lang="ja-JP" altLang="en-US" sz="1300" b="0" kern="1200" dirty="0" smtClean="0"/>
            <a:t>ルールのみ。末尾には暗黙の </a:t>
          </a:r>
          <a:r>
            <a:rPr lang="en-US" altLang="ja-JP" sz="1300" b="0" kern="1200" dirty="0" smtClean="0"/>
            <a:t>Deny </a:t>
          </a:r>
          <a:r>
            <a:rPr lang="ja-JP" altLang="en-US" sz="1300" b="0" kern="1200" dirty="0" smtClean="0"/>
            <a:t> あり</a:t>
          </a:r>
          <a:endParaRPr lang="en-US" sz="1300" b="0" kern="1200" dirty="0"/>
        </a:p>
      </dsp:txBody>
      <dsp:txXfrm>
        <a:off x="811997" y="1741456"/>
        <a:ext cx="5847141" cy="348168"/>
      </dsp:txXfrm>
    </dsp:sp>
    <dsp:sp modelId="{E4CA8691-26B2-2644-A174-B5209C104C7A}">
      <dsp:nvSpPr>
        <dsp:cNvPr id="0" name=""/>
        <dsp:cNvSpPr/>
      </dsp:nvSpPr>
      <dsp:spPr>
        <a:xfrm>
          <a:off x="594392" y="1697935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F3299-8C99-D946-8467-1A5FB2D3D508}">
      <dsp:nvSpPr>
        <dsp:cNvPr id="0" name=""/>
        <dsp:cNvSpPr/>
      </dsp:nvSpPr>
      <dsp:spPr>
        <a:xfrm>
          <a:off x="756830" y="2264016"/>
          <a:ext cx="5902308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300" b="0" kern="1200" dirty="0" smtClean="0"/>
            <a:t>IPv4,</a:t>
          </a:r>
          <a:r>
            <a:rPr kumimoji="1" lang="ja-JP" altLang="en-US" sz="1300" b="0" kern="1200" dirty="0" smtClean="0"/>
            <a:t> </a:t>
          </a:r>
          <a:r>
            <a:rPr kumimoji="1" lang="en-US" altLang="ja-JP" sz="1300" b="0" kern="1200" dirty="0" smtClean="0"/>
            <a:t>HTTP</a:t>
          </a:r>
          <a:r>
            <a:rPr kumimoji="1" lang="ja-JP" altLang="en-US" sz="1300" b="0" kern="1200" dirty="0" smtClean="0"/>
            <a:t> のみサポート。</a:t>
          </a:r>
          <a:r>
            <a:rPr kumimoji="1" lang="en-US" altLang="ja-JP" sz="1300" b="0" kern="1200" dirty="0" smtClean="0"/>
            <a:t>HTTPs </a:t>
          </a:r>
          <a:r>
            <a:rPr kumimoji="1" lang="ja-JP" altLang="en-US" sz="1300" b="0" kern="1200" dirty="0" smtClean="0"/>
            <a:t>や </a:t>
          </a:r>
          <a:r>
            <a:rPr kumimoji="1" lang="en-US" altLang="ja-JP" sz="1300" b="0" kern="1200" dirty="0" smtClean="0"/>
            <a:t>IPv6 </a:t>
          </a:r>
          <a:r>
            <a:rPr kumimoji="1" lang="ja-JP" altLang="en-US" sz="1300" b="0" kern="1200" dirty="0" smtClean="0"/>
            <a:t>は未サポート</a:t>
          </a:r>
          <a:endParaRPr lang="en-US" sz="1300" b="0" kern="1200" dirty="0"/>
        </a:p>
      </dsp:txBody>
      <dsp:txXfrm>
        <a:off x="756830" y="2264016"/>
        <a:ext cx="5902308" cy="348168"/>
      </dsp:txXfrm>
    </dsp:sp>
    <dsp:sp modelId="{4963B16B-9E36-B548-922B-FC1281AE76B8}">
      <dsp:nvSpPr>
        <dsp:cNvPr id="0" name=""/>
        <dsp:cNvSpPr/>
      </dsp:nvSpPr>
      <dsp:spPr>
        <a:xfrm>
          <a:off x="539224" y="2220495"/>
          <a:ext cx="435210" cy="435210"/>
        </a:xfrm>
        <a:prstGeom prst="ellipse">
          <a:avLst/>
        </a:prstGeom>
        <a:solidFill>
          <a:schemeClr val="bg1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57188-CF25-8840-8325-08BE962BE424}">
      <dsp:nvSpPr>
        <dsp:cNvPr id="0" name=""/>
        <dsp:cNvSpPr/>
      </dsp:nvSpPr>
      <dsp:spPr>
        <a:xfrm>
          <a:off x="584048" y="2786192"/>
          <a:ext cx="6075090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300" b="0" kern="1200" dirty="0" smtClean="0"/>
            <a:t>中央スイッチング（</a:t>
          </a:r>
          <a:r>
            <a:rPr lang="en-US" altLang="ja-JP" sz="1300" b="0" kern="1200" dirty="0" smtClean="0"/>
            <a:t>Local</a:t>
          </a:r>
          <a:r>
            <a:rPr lang="ja-JP" altLang="en-US" sz="1300" b="0" kern="1200" baseline="0" dirty="0" smtClean="0"/>
            <a:t> </a:t>
          </a:r>
          <a:r>
            <a:rPr lang="en-US" altLang="ja-JP" sz="1300" b="0" kern="1200" dirty="0" smtClean="0"/>
            <a:t>mode, </a:t>
          </a:r>
          <a:r>
            <a:rPr lang="en-US" altLang="ja-JP" sz="1300" b="0" kern="1200" dirty="0" err="1" smtClean="0"/>
            <a:t>FlexConnect</a:t>
          </a:r>
          <a:r>
            <a:rPr lang="en-US" altLang="ja-JP" sz="1300" b="0" kern="1200" dirty="0" smtClean="0"/>
            <a:t> Central Switching</a:t>
          </a:r>
          <a:r>
            <a:rPr lang="ja-JP" altLang="en-US" sz="1300" b="0" kern="1200" dirty="0" smtClean="0"/>
            <a:t>） のみサポート</a:t>
          </a:r>
          <a:endParaRPr lang="en-US" sz="1300" b="0" kern="1200" dirty="0"/>
        </a:p>
      </dsp:txBody>
      <dsp:txXfrm>
        <a:off x="584048" y="2786192"/>
        <a:ext cx="6075090" cy="348168"/>
      </dsp:txXfrm>
    </dsp:sp>
    <dsp:sp modelId="{2AACEF34-F3BE-1644-AD3B-F369A72B49D1}">
      <dsp:nvSpPr>
        <dsp:cNvPr id="0" name=""/>
        <dsp:cNvSpPr/>
      </dsp:nvSpPr>
      <dsp:spPr>
        <a:xfrm>
          <a:off x="366442" y="2742671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2C456-8531-0546-AFC3-EB363D0887AE}">
      <dsp:nvSpPr>
        <dsp:cNvPr id="0" name=""/>
        <dsp:cNvSpPr/>
      </dsp:nvSpPr>
      <dsp:spPr>
        <a:xfrm>
          <a:off x="268750" y="3308752"/>
          <a:ext cx="6390388" cy="348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6359" tIns="33020" rIns="33020" bIns="3302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err="1" smtClean="0">
              <a:solidFill>
                <a:schemeClr val="bg1"/>
              </a:solidFill>
              <a:latin typeface="+mj-lt"/>
              <a:ea typeface="+mj-ea"/>
              <a:cs typeface="CiscoSans"/>
            </a:rPr>
            <a:t>vWLC</a:t>
          </a:r>
          <a:r>
            <a:rPr lang="en-US" sz="1300" b="0" kern="120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, 2504</a:t>
          </a:r>
          <a:r>
            <a:rPr lang="en-US" sz="1300" b="0" kern="1200" baseline="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 </a:t>
          </a:r>
          <a:r>
            <a:rPr lang="ja-JP" altLang="en-US" sz="1300" b="0" kern="1200" baseline="0" dirty="0" smtClean="0">
              <a:solidFill>
                <a:schemeClr val="bg1"/>
              </a:solidFill>
              <a:latin typeface="+mj-lt"/>
              <a:ea typeface="+mj-ea"/>
              <a:cs typeface="CiscoSans"/>
            </a:rPr>
            <a:t>では未サポート</a:t>
          </a:r>
          <a:endParaRPr lang="en-US" sz="1300" b="0" kern="1200" dirty="0">
            <a:solidFill>
              <a:schemeClr val="bg1"/>
            </a:solidFill>
          </a:endParaRPr>
        </a:p>
      </dsp:txBody>
      <dsp:txXfrm>
        <a:off x="268750" y="3308752"/>
        <a:ext cx="6390388" cy="348168"/>
      </dsp:txXfrm>
    </dsp:sp>
    <dsp:sp modelId="{071F5B8C-A220-1848-94DD-15982C17A873}">
      <dsp:nvSpPr>
        <dsp:cNvPr id="0" name=""/>
        <dsp:cNvSpPr/>
      </dsp:nvSpPr>
      <dsp:spPr>
        <a:xfrm>
          <a:off x="51144" y="3265231"/>
          <a:ext cx="435210" cy="4352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87AF3-D6CC-3546-ACBB-ABE4FCC004DD}">
      <dsp:nvSpPr>
        <dsp:cNvPr id="0" name=""/>
        <dsp:cNvSpPr/>
      </dsp:nvSpPr>
      <dsp:spPr>
        <a:xfrm>
          <a:off x="0" y="1117841"/>
          <a:ext cx="8345488" cy="1490455"/>
        </a:xfrm>
        <a:prstGeom prst="notched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B7081-D70A-DC42-9B87-9A874B874FCB}">
      <dsp:nvSpPr>
        <dsp:cNvPr id="0" name=""/>
        <dsp:cNvSpPr/>
      </dsp:nvSpPr>
      <dsp:spPr>
        <a:xfrm>
          <a:off x="2260" y="0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/>
        </a:p>
      </dsp:txBody>
      <dsp:txXfrm>
        <a:off x="2260" y="0"/>
        <a:ext cx="774748" cy="1490455"/>
      </dsp:txXfrm>
    </dsp:sp>
    <dsp:sp modelId="{4A42CF8F-2281-C144-A7B2-A0C968987FEA}">
      <dsp:nvSpPr>
        <dsp:cNvPr id="0" name=""/>
        <dsp:cNvSpPr/>
      </dsp:nvSpPr>
      <dsp:spPr>
        <a:xfrm rot="4062776">
          <a:off x="203327" y="1676762"/>
          <a:ext cx="372613" cy="3726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069DF9-1A14-424F-90EC-9E71FFF23CFD}">
      <dsp:nvSpPr>
        <dsp:cNvPr id="0" name=""/>
        <dsp:cNvSpPr/>
      </dsp:nvSpPr>
      <dsp:spPr>
        <a:xfrm>
          <a:off x="815746" y="2235683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smtClean="0">
              <a:solidFill>
                <a:srgbClr val="FF6600"/>
              </a:solidFill>
            </a:rPr>
            <a:t>PMIPv6 </a:t>
          </a:r>
          <a:r>
            <a:rPr lang="en-US" sz="800" b="1" i="0" kern="1200" dirty="0" smtClean="0"/>
            <a:t>Autonomous AP</a:t>
          </a:r>
          <a:r>
            <a:rPr lang="ja-JP" altLang="en-US" sz="800" b="1" i="0" kern="1200" dirty="0" smtClean="0"/>
            <a:t> でのサポート</a:t>
          </a:r>
          <a:endParaRPr lang="en-US" sz="800" b="1" kern="1200" dirty="0"/>
        </a:p>
      </dsp:txBody>
      <dsp:txXfrm>
        <a:off x="815746" y="2235683"/>
        <a:ext cx="774748" cy="1490455"/>
      </dsp:txXfrm>
    </dsp:sp>
    <dsp:sp modelId="{B3653CE6-3557-464E-919C-C7A8A858ACD5}">
      <dsp:nvSpPr>
        <dsp:cNvPr id="0" name=""/>
        <dsp:cNvSpPr/>
      </dsp:nvSpPr>
      <dsp:spPr>
        <a:xfrm>
          <a:off x="1016814" y="1676762"/>
          <a:ext cx="372613" cy="372613"/>
        </a:xfrm>
        <a:prstGeom prst="ellipse">
          <a:avLst/>
        </a:prstGeom>
        <a:solidFill>
          <a:schemeClr val="accent4">
            <a:hueOff val="-327471"/>
            <a:satOff val="11786"/>
            <a:lumOff val="-242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84736-7051-DA47-8DA5-4F720695BB76}">
      <dsp:nvSpPr>
        <dsp:cNvPr id="0" name=""/>
        <dsp:cNvSpPr/>
      </dsp:nvSpPr>
      <dsp:spPr>
        <a:xfrm>
          <a:off x="1629233" y="0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 smtClean="0">
              <a:solidFill>
                <a:srgbClr val="FF6600"/>
              </a:solidFill>
            </a:rPr>
            <a:t>EoGRE</a:t>
          </a:r>
          <a:r>
            <a:rPr lang="en-US" sz="800" b="1" kern="1200" dirty="0" smtClean="0">
              <a:solidFill>
                <a:srgbClr val="FF6600"/>
              </a:solidFill>
            </a:rPr>
            <a:t> </a:t>
          </a:r>
          <a:r>
            <a:rPr lang="en-US" sz="800" b="1" kern="1200" dirty="0" smtClean="0"/>
            <a:t>Autonomous </a:t>
          </a:r>
          <a:r>
            <a:rPr lang="en-US" sz="800" b="1" kern="1200" smtClean="0"/>
            <a:t>AP</a:t>
          </a:r>
          <a:r>
            <a:rPr lang="ja-JP" altLang="en-US" sz="800" b="1" kern="1200" smtClean="0"/>
            <a:t> でのサポート</a:t>
          </a:r>
          <a:endParaRPr lang="en-US" sz="800" b="1" kern="1200" dirty="0"/>
        </a:p>
      </dsp:txBody>
      <dsp:txXfrm>
        <a:off x="1629233" y="0"/>
        <a:ext cx="774748" cy="1490455"/>
      </dsp:txXfrm>
    </dsp:sp>
    <dsp:sp modelId="{00C6AD3D-F4AE-9247-9B50-7325578148BA}">
      <dsp:nvSpPr>
        <dsp:cNvPr id="0" name=""/>
        <dsp:cNvSpPr/>
      </dsp:nvSpPr>
      <dsp:spPr>
        <a:xfrm>
          <a:off x="1830300" y="1676762"/>
          <a:ext cx="372613" cy="372613"/>
        </a:xfrm>
        <a:prstGeom prst="ellipse">
          <a:avLst/>
        </a:prstGeom>
        <a:solidFill>
          <a:schemeClr val="accent4">
            <a:hueOff val="-654942"/>
            <a:satOff val="23572"/>
            <a:lumOff val="-48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0B0CCD3-5C14-C543-8A0C-219829993118}">
      <dsp:nvSpPr>
        <dsp:cNvPr id="0" name=""/>
        <dsp:cNvSpPr/>
      </dsp:nvSpPr>
      <dsp:spPr>
        <a:xfrm>
          <a:off x="2442719" y="2235683"/>
          <a:ext cx="998527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rgbClr val="FF6600"/>
              </a:solidFill>
            </a:rPr>
            <a:t>PMIPv6 </a:t>
          </a:r>
          <a:br>
            <a:rPr lang="en-US" sz="800" b="1" kern="1200" dirty="0" smtClean="0">
              <a:solidFill>
                <a:srgbClr val="FF6600"/>
              </a:solidFill>
            </a:rPr>
          </a:br>
          <a:r>
            <a:rPr lang="en-US" sz="800" b="1" kern="1200" dirty="0" err="1" smtClean="0"/>
            <a:t>FlexConnect</a:t>
          </a:r>
          <a:r>
            <a:rPr lang="en-US" sz="800" b="1" kern="1200" dirty="0" smtClean="0"/>
            <a:t> AP</a:t>
          </a:r>
          <a:br>
            <a:rPr lang="en-US" sz="800" b="1" kern="1200" dirty="0" smtClean="0"/>
          </a:br>
          <a:r>
            <a:rPr lang="ja-JP" altLang="en-US" sz="800" b="1" kern="1200" dirty="0" smtClean="0"/>
            <a:t>でのサポート</a:t>
          </a:r>
          <a:r>
            <a:rPr lang="en-US" sz="800" b="1" kern="1200" dirty="0" smtClean="0"/>
            <a:t>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8.0</a:t>
          </a:r>
          <a:endParaRPr lang="en-US" sz="800" b="1" kern="1200" dirty="0"/>
        </a:p>
      </dsp:txBody>
      <dsp:txXfrm>
        <a:off x="2442719" y="2235683"/>
        <a:ext cx="998527" cy="1490455"/>
      </dsp:txXfrm>
    </dsp:sp>
    <dsp:sp modelId="{88AE24D2-C0C0-EA47-88DC-E79195ED7D33}">
      <dsp:nvSpPr>
        <dsp:cNvPr id="0" name=""/>
        <dsp:cNvSpPr/>
      </dsp:nvSpPr>
      <dsp:spPr>
        <a:xfrm>
          <a:off x="2755676" y="1676762"/>
          <a:ext cx="372613" cy="372613"/>
        </a:xfrm>
        <a:prstGeom prst="ellipse">
          <a:avLst/>
        </a:prstGeom>
        <a:solidFill>
          <a:schemeClr val="accent4">
            <a:hueOff val="-982413"/>
            <a:satOff val="35357"/>
            <a:lumOff val="-728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0B102D-7821-4148-B5A9-C1286D730C5B}">
      <dsp:nvSpPr>
        <dsp:cNvPr id="0" name=""/>
        <dsp:cNvSpPr/>
      </dsp:nvSpPr>
      <dsp:spPr>
        <a:xfrm>
          <a:off x="3479984" y="0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rgbClr val="FF6600"/>
              </a:solidFill>
            </a:rPr>
            <a:t>PMIPv6 </a:t>
          </a:r>
          <a:br>
            <a:rPr lang="en-US" sz="800" b="1" kern="1200" dirty="0" smtClean="0">
              <a:solidFill>
                <a:srgbClr val="FF6600"/>
              </a:solidFill>
            </a:rPr>
          </a:br>
          <a:r>
            <a:rPr lang="en-US" altLang="ja-JP" sz="800" b="1" kern="1200" dirty="0" smtClean="0"/>
            <a:t>WLC</a:t>
          </a:r>
          <a:r>
            <a:rPr lang="ja-JP" altLang="en-US" sz="800" b="1" kern="1200" dirty="0" smtClean="0"/>
            <a:t> </a:t>
          </a:r>
          <a:r>
            <a:rPr lang="en-US" altLang="ja-JP" sz="800" b="1" kern="1200" dirty="0" smtClean="0"/>
            <a:t>Management</a:t>
          </a:r>
          <a:r>
            <a:rPr lang="ja-JP" altLang="en-US" sz="800" b="1" kern="1200" dirty="0" smtClean="0"/>
            <a:t> </a:t>
          </a:r>
          <a:r>
            <a:rPr lang="en-US" altLang="ja-JP" sz="800" b="1" kern="1200" dirty="0" smtClean="0"/>
            <a:t>Interface</a:t>
          </a:r>
          <a:r>
            <a:rPr lang="en-US" sz="800" b="1" kern="1200" dirty="0" smtClean="0"/>
            <a:t/>
          </a:r>
          <a:br>
            <a:rPr lang="en-US" sz="800" b="1" kern="1200" dirty="0" smtClean="0"/>
          </a:br>
          <a:r>
            <a:rPr lang="ja-JP" altLang="en-US" sz="800" b="1" kern="1200" dirty="0" smtClean="0"/>
            <a:t>でのサポート</a:t>
          </a:r>
          <a:r>
            <a:rPr lang="en-US" sz="800" b="1" kern="1200" dirty="0" smtClean="0"/>
            <a:t>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8.0</a:t>
          </a:r>
          <a:endParaRPr lang="en-US" sz="800" b="1" kern="1200" dirty="0"/>
        </a:p>
      </dsp:txBody>
      <dsp:txXfrm>
        <a:off x="3479984" y="0"/>
        <a:ext cx="774748" cy="1490455"/>
      </dsp:txXfrm>
    </dsp:sp>
    <dsp:sp modelId="{21554AEF-6746-534D-A645-382FD8B35C34}">
      <dsp:nvSpPr>
        <dsp:cNvPr id="0" name=""/>
        <dsp:cNvSpPr/>
      </dsp:nvSpPr>
      <dsp:spPr>
        <a:xfrm>
          <a:off x="3681051" y="1676762"/>
          <a:ext cx="372613" cy="372613"/>
        </a:xfrm>
        <a:prstGeom prst="ellipse">
          <a:avLst/>
        </a:prstGeom>
        <a:solidFill>
          <a:schemeClr val="accent4">
            <a:hueOff val="-1309884"/>
            <a:satOff val="47143"/>
            <a:lumOff val="-97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3DCF7-1BA6-6947-8080-F9126DF84D95}">
      <dsp:nvSpPr>
        <dsp:cNvPr id="0" name=""/>
        <dsp:cNvSpPr/>
      </dsp:nvSpPr>
      <dsp:spPr>
        <a:xfrm>
          <a:off x="4293470" y="2235683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800" b="1" kern="1200" dirty="0" err="1" smtClean="0">
              <a:solidFill>
                <a:srgbClr val="FF6600"/>
              </a:solidFill>
            </a:rPr>
            <a:t>EoGRE</a:t>
          </a:r>
          <a:endParaRPr lang="en-US" altLang="ja-JP" sz="800" b="1" kern="1200" dirty="0" smtClean="0">
            <a:solidFill>
              <a:srgbClr val="FF6600"/>
            </a:solidFill>
          </a:endParaRP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err="1" smtClean="0"/>
            <a:t>FlexConnect</a:t>
          </a:r>
          <a:r>
            <a:rPr lang="en-US" sz="800" b="1" kern="1200" dirty="0" smtClean="0"/>
            <a:t> AP</a:t>
          </a:r>
          <a:br>
            <a:rPr lang="en-US" sz="800" b="1" kern="1200" dirty="0" smtClean="0"/>
          </a:br>
          <a:r>
            <a:rPr lang="ja-JP" altLang="en-US" sz="800" b="1" kern="1200" dirty="0" smtClean="0"/>
            <a:t>でのサポート</a:t>
          </a:r>
          <a:endParaRPr lang="en-US" altLang="ja-JP" sz="800" b="1" kern="1200" dirty="0" smtClean="0"/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smtClean="0"/>
            <a:t>8.1 </a:t>
          </a:r>
          <a:endParaRPr lang="en-US" sz="800" b="1" kern="1200" dirty="0"/>
        </a:p>
      </dsp:txBody>
      <dsp:txXfrm>
        <a:off x="4293470" y="2235683"/>
        <a:ext cx="774748" cy="1490455"/>
      </dsp:txXfrm>
    </dsp:sp>
    <dsp:sp modelId="{D8BA9ACD-DD8B-504D-915B-4B1F590AF951}">
      <dsp:nvSpPr>
        <dsp:cNvPr id="0" name=""/>
        <dsp:cNvSpPr/>
      </dsp:nvSpPr>
      <dsp:spPr>
        <a:xfrm>
          <a:off x="4494538" y="1676762"/>
          <a:ext cx="372613" cy="372613"/>
        </a:xfrm>
        <a:prstGeom prst="ellipse">
          <a:avLst/>
        </a:prstGeom>
        <a:solidFill>
          <a:schemeClr val="accent4">
            <a:hueOff val="-1637355"/>
            <a:satOff val="58929"/>
            <a:lumOff val="-1213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E00597-3DC4-5843-994C-52BF8068C702}">
      <dsp:nvSpPr>
        <dsp:cNvPr id="0" name=""/>
        <dsp:cNvSpPr/>
      </dsp:nvSpPr>
      <dsp:spPr>
        <a:xfrm>
          <a:off x="5106957" y="0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err="1" smtClean="0">
              <a:solidFill>
                <a:srgbClr val="FF6600"/>
              </a:solidFill>
            </a:rPr>
            <a:t>EoGRE</a:t>
          </a:r>
          <a:r>
            <a:rPr lang="en-US" sz="800" b="1" i="0" kern="1200" dirty="0" smtClean="0">
              <a:solidFill>
                <a:srgbClr val="FF6600"/>
              </a:solidFill>
            </a:rPr>
            <a:t> 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800" b="1" i="0" kern="1200" dirty="0" smtClean="0"/>
            <a:t>WLC Management Interface</a:t>
          </a:r>
          <a:r>
            <a:rPr lang="ja-JP" altLang="en-US" sz="800" b="1" i="0" kern="1200" dirty="0" smtClean="0"/>
            <a:t> でのサポート</a:t>
          </a:r>
          <a:endParaRPr lang="en-US" sz="800" b="1" i="0" kern="1200" dirty="0" smtClean="0"/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smtClean="0"/>
            <a:t>8.1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>
        <a:off x="5106957" y="0"/>
        <a:ext cx="774748" cy="1490455"/>
      </dsp:txXfrm>
    </dsp:sp>
    <dsp:sp modelId="{AEEA758A-3237-8A46-AFF0-F3108C15B304}">
      <dsp:nvSpPr>
        <dsp:cNvPr id="0" name=""/>
        <dsp:cNvSpPr/>
      </dsp:nvSpPr>
      <dsp:spPr>
        <a:xfrm>
          <a:off x="5308024" y="1676762"/>
          <a:ext cx="372613" cy="372613"/>
        </a:xfrm>
        <a:prstGeom prst="ellipse">
          <a:avLst/>
        </a:prstGeom>
        <a:solidFill>
          <a:schemeClr val="accent4">
            <a:hueOff val="-1964827"/>
            <a:satOff val="70714"/>
            <a:lumOff val="-1456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A9C183-7F19-C242-8488-EBDB36E11EA2}">
      <dsp:nvSpPr>
        <dsp:cNvPr id="0" name=""/>
        <dsp:cNvSpPr/>
      </dsp:nvSpPr>
      <dsp:spPr>
        <a:xfrm>
          <a:off x="5920443" y="2235683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err="1" smtClean="0">
              <a:solidFill>
                <a:srgbClr val="FF6600"/>
              </a:solidFill>
            </a:rPr>
            <a:t>EoGRE</a:t>
          </a:r>
          <a:r>
            <a:rPr lang="en-US" sz="800" b="1" i="0" kern="1200" dirty="0" smtClean="0">
              <a:solidFill>
                <a:srgbClr val="FF6600"/>
              </a:solidFill>
            </a:rPr>
            <a:t> 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800" b="1" i="0" kern="1200" dirty="0" smtClean="0"/>
            <a:t>WLC Dynamic Interface</a:t>
          </a:r>
          <a:r>
            <a:rPr lang="ja-JP" altLang="en-US" sz="800" b="1" i="0" kern="1200" dirty="0" smtClean="0"/>
            <a:t> でのサポート</a:t>
          </a:r>
          <a:endParaRPr lang="en-US" sz="800" b="1" i="0" kern="1200" dirty="0" smtClean="0"/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smtClean="0"/>
            <a:t>8.2</a:t>
          </a:r>
          <a:endParaRPr lang="en-US" sz="800" b="1" kern="1200" dirty="0"/>
        </a:p>
      </dsp:txBody>
      <dsp:txXfrm>
        <a:off x="5920443" y="2235683"/>
        <a:ext cx="774748" cy="1490455"/>
      </dsp:txXfrm>
    </dsp:sp>
    <dsp:sp modelId="{D94B3FA1-CC43-9443-87D3-96F4334A2159}">
      <dsp:nvSpPr>
        <dsp:cNvPr id="0" name=""/>
        <dsp:cNvSpPr/>
      </dsp:nvSpPr>
      <dsp:spPr>
        <a:xfrm>
          <a:off x="6121511" y="1676762"/>
          <a:ext cx="372613" cy="372613"/>
        </a:xfrm>
        <a:prstGeom prst="ellipse">
          <a:avLst/>
        </a:prstGeom>
        <a:solidFill>
          <a:schemeClr val="accent4">
            <a:hueOff val="-2292298"/>
            <a:satOff val="82500"/>
            <a:lumOff val="-1698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F9BE98-D0DD-C84E-97BD-D4DC11AD7AAE}">
      <dsp:nvSpPr>
        <dsp:cNvPr id="0" name=""/>
        <dsp:cNvSpPr/>
      </dsp:nvSpPr>
      <dsp:spPr>
        <a:xfrm>
          <a:off x="6733930" y="0"/>
          <a:ext cx="774748" cy="149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b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800" b="1" i="0" kern="1200" dirty="0" smtClean="0">
              <a:solidFill>
                <a:srgbClr val="FF0000"/>
              </a:solidFill>
            </a:rPr>
            <a:t>New! </a:t>
          </a:r>
          <a:r>
            <a:rPr lang="en-US" sz="800" b="1" i="0" kern="1200" dirty="0" err="1" smtClean="0">
              <a:solidFill>
                <a:srgbClr val="FF6600"/>
              </a:solidFill>
            </a:rPr>
            <a:t>EoGRE</a:t>
          </a:r>
          <a:r>
            <a:rPr lang="en-US" sz="800" b="1" i="0" kern="1200" dirty="0" smtClean="0">
              <a:solidFill>
                <a:srgbClr val="FF6600"/>
              </a:solidFill>
            </a:rPr>
            <a:t>  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800" b="1" i="0" kern="1200" dirty="0" smtClean="0"/>
            <a:t>WLC Management</a:t>
          </a:r>
          <a:r>
            <a:rPr lang="ja-JP" altLang="en-US" sz="800" b="1" i="0" kern="1200" dirty="0" smtClean="0"/>
            <a:t> </a:t>
          </a:r>
          <a:r>
            <a:rPr lang="en-US" altLang="ja-JP" sz="800" b="1" i="0" kern="1200" dirty="0" smtClean="0"/>
            <a:t>or</a:t>
          </a:r>
          <a:r>
            <a:rPr lang="ja-JP" altLang="en-US" sz="800" b="1" i="0" kern="1200" dirty="0" smtClean="0"/>
            <a:t> </a:t>
          </a:r>
          <a:r>
            <a:rPr lang="en-US" altLang="ja-JP" sz="800" b="1" i="0" kern="1200" dirty="0" smtClean="0"/>
            <a:t/>
          </a:r>
          <a:br>
            <a:rPr lang="en-US" altLang="ja-JP" sz="800" b="1" i="0" kern="1200" dirty="0" smtClean="0"/>
          </a:br>
          <a:r>
            <a:rPr lang="en-US" altLang="ja-JP" sz="800" b="1" i="0" kern="1200" dirty="0" smtClean="0"/>
            <a:t>Dynamic Interface</a:t>
          </a:r>
          <a:r>
            <a:rPr lang="ja-JP" altLang="en-US" sz="800" b="1" i="0" kern="1200" dirty="0" smtClean="0"/>
            <a:t> にて</a:t>
          </a:r>
          <a:r>
            <a:rPr lang="en-US" altLang="ja-JP" sz="800" b="1" i="0" kern="1200" dirty="0" smtClean="0"/>
            <a:t>IPv6</a:t>
          </a:r>
          <a:r>
            <a:rPr lang="en-US" altLang="ja-JP" sz="800" b="1" i="0" kern="1200" baseline="0" dirty="0" smtClean="0"/>
            <a:t> </a:t>
          </a:r>
          <a:r>
            <a:rPr lang="ja-JP" altLang="en-US" sz="800" b="1" i="0" kern="1200" dirty="0" smtClean="0"/>
            <a:t>での終端サポート</a:t>
          </a:r>
          <a:endParaRPr lang="en-US" sz="800" b="1" i="0" kern="1200" dirty="0" smtClean="0"/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i="0" kern="1200" dirty="0" smtClean="0"/>
            <a:t>8.3</a:t>
          </a:r>
          <a:endParaRPr lang="en-US" sz="800" b="1" kern="1200" dirty="0"/>
        </a:p>
      </dsp:txBody>
      <dsp:txXfrm>
        <a:off x="6733930" y="0"/>
        <a:ext cx="774748" cy="1490455"/>
      </dsp:txXfrm>
    </dsp:sp>
    <dsp:sp modelId="{84AC1B12-7801-1E47-ABF3-383F4C01E8E1}">
      <dsp:nvSpPr>
        <dsp:cNvPr id="0" name=""/>
        <dsp:cNvSpPr/>
      </dsp:nvSpPr>
      <dsp:spPr>
        <a:xfrm>
          <a:off x="6934997" y="1676762"/>
          <a:ext cx="372613" cy="372613"/>
        </a:xfrm>
        <a:prstGeom prst="ellipse">
          <a:avLst/>
        </a:prstGeom>
        <a:solidFill>
          <a:schemeClr val="accent4">
            <a:hueOff val="-2619769"/>
            <a:satOff val="94286"/>
            <a:lumOff val="-194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733D2-E2DC-416F-A009-498C5B65EACF}">
      <dsp:nvSpPr>
        <dsp:cNvPr id="0" name=""/>
        <dsp:cNvSpPr/>
      </dsp:nvSpPr>
      <dsp:spPr>
        <a:xfrm rot="5400000">
          <a:off x="5226989" y="-2132872"/>
          <a:ext cx="1232196" cy="549937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400" kern="1200" dirty="0" smtClean="0"/>
            <a:t>クライントデバイスは異なるネットワークを超えて、</a:t>
          </a:r>
          <a:r>
            <a:rPr lang="en-US" altLang="ja-JP" sz="1400" kern="1200" dirty="0" smtClean="0"/>
            <a:t/>
          </a:r>
          <a:br>
            <a:rPr lang="en-US" altLang="ja-JP" sz="1400" kern="1200" dirty="0" smtClean="0"/>
          </a:br>
          <a:r>
            <a:rPr lang="ja-JP" altLang="en-US" sz="1400" kern="1200" dirty="0" smtClean="0"/>
            <a:t>同じ </a:t>
          </a:r>
          <a:r>
            <a:rPr lang="en-US" altLang="ja-JP" sz="1400" kern="1200" dirty="0" smtClean="0"/>
            <a:t>IP</a:t>
          </a:r>
          <a:r>
            <a:rPr lang="ja-JP" altLang="en-US" sz="1400" kern="1200" dirty="0" smtClean="0"/>
            <a:t> アドレスを利用できる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400" kern="1200" dirty="0" smtClean="0"/>
            <a:t>中継 </a:t>
          </a:r>
          <a:r>
            <a:rPr lang="en-US" altLang="ja-JP" sz="1400" kern="1200" dirty="0" smtClean="0"/>
            <a:t>L2</a:t>
          </a:r>
          <a:r>
            <a:rPr lang="ja-JP" altLang="en-US" sz="1400" kern="1200" dirty="0" smtClean="0"/>
            <a:t> スイッチでの</a:t>
          </a:r>
          <a:r>
            <a:rPr lang="en-US" altLang="ja-JP" sz="1400" kern="1200" dirty="0" smtClean="0"/>
            <a:t>MAC</a:t>
          </a:r>
          <a:r>
            <a:rPr lang="ja-JP" altLang="en-US" sz="1400" kern="1200" dirty="0" smtClean="0"/>
            <a:t>アドレステーブル数による</a:t>
          </a:r>
          <a:r>
            <a:rPr lang="en-US" altLang="ja-JP" sz="1400" kern="1200" dirty="0" smtClean="0"/>
            <a:t/>
          </a:r>
          <a:br>
            <a:rPr lang="en-US" altLang="ja-JP" sz="1400" kern="1200" dirty="0" smtClean="0"/>
          </a:br>
          <a:r>
            <a:rPr lang="ja-JP" altLang="en-US" sz="1400" kern="1200" dirty="0" smtClean="0"/>
            <a:t>制限を回避できる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Lawful Intercept (LI)</a:t>
          </a:r>
          <a:r>
            <a:rPr lang="ja-JP" altLang="en-US" sz="1400" kern="1200" dirty="0" smtClean="0"/>
            <a:t> のサポート</a:t>
          </a:r>
          <a:endParaRPr lang="en-US" sz="1400" kern="1200" dirty="0"/>
        </a:p>
      </dsp:txBody>
      <dsp:txXfrm rot="-5400000">
        <a:off x="3093400" y="60868"/>
        <a:ext cx="5439225" cy="1111894"/>
      </dsp:txXfrm>
    </dsp:sp>
    <dsp:sp modelId="{7B844918-6E10-4997-BC71-2CECC6A1BB0B}">
      <dsp:nvSpPr>
        <dsp:cNvPr id="0" name=""/>
        <dsp:cNvSpPr/>
      </dsp:nvSpPr>
      <dsp:spPr>
        <a:xfrm>
          <a:off x="0" y="1863"/>
          <a:ext cx="3093399" cy="12299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700" kern="1200" smtClean="0"/>
            <a:t>トンネリングによるメリット</a:t>
          </a:r>
          <a:endParaRPr lang="en-US" sz="1700" kern="1200" dirty="0"/>
        </a:p>
      </dsp:txBody>
      <dsp:txXfrm>
        <a:off x="60039" y="61902"/>
        <a:ext cx="2973321" cy="1109825"/>
      </dsp:txXfrm>
    </dsp:sp>
    <dsp:sp modelId="{D52134CB-D0C1-401E-A41E-B1611F09A8AC}">
      <dsp:nvSpPr>
        <dsp:cNvPr id="0" name=""/>
        <dsp:cNvSpPr/>
      </dsp:nvSpPr>
      <dsp:spPr>
        <a:xfrm rot="5400000">
          <a:off x="5246058" y="-845705"/>
          <a:ext cx="1216916" cy="5510133"/>
        </a:xfrm>
        <a:prstGeom prst="round2SameRect">
          <a:avLst/>
        </a:prstGeom>
        <a:solidFill>
          <a:schemeClr val="accent5">
            <a:tint val="40000"/>
            <a:alpha val="90000"/>
            <a:hueOff val="-4010445"/>
            <a:satOff val="-8943"/>
            <a:lumOff val="-56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4010445"/>
              <a:satOff val="-8943"/>
              <a:lumOff val="-5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600" kern="1200" dirty="0" smtClean="0"/>
            <a:t>WLC</a:t>
          </a:r>
          <a:r>
            <a:rPr lang="ja-JP" altLang="en-US" sz="1600" kern="1200" dirty="0" smtClean="0"/>
            <a:t> を経由することによる余分な帯域消費を回避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600" kern="1200" dirty="0" smtClean="0"/>
            <a:t>データパス（ルーティング</a:t>
          </a:r>
          <a:r>
            <a:rPr lang="ja-JP" altLang="en-US" sz="1600" kern="1200" smtClean="0"/>
            <a:t>）のシンプル化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FlexConnect</a:t>
          </a:r>
          <a:r>
            <a:rPr lang="en-US" sz="1600" kern="1200" baseline="0" dirty="0" smtClean="0"/>
            <a:t> </a:t>
          </a:r>
          <a:r>
            <a:rPr lang="en-US" sz="1600" kern="1200" dirty="0" smtClean="0"/>
            <a:t>Group </a:t>
          </a:r>
          <a:r>
            <a:rPr lang="ja-JP" altLang="en-US" sz="1600" kern="1200" dirty="0" smtClean="0"/>
            <a:t>の範囲にとらわれないローミングの実施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EoGRE</a:t>
          </a:r>
          <a:r>
            <a:rPr lang="ja-JP" altLang="en-US" sz="1600" kern="1200" dirty="0" smtClean="0"/>
            <a:t> によるサポート</a:t>
          </a:r>
          <a:r>
            <a:rPr lang="en-US" sz="1600" kern="1200" dirty="0" smtClean="0"/>
            <a:t>)</a:t>
          </a:r>
          <a:endParaRPr lang="en-US" sz="1600" kern="1200" dirty="0"/>
        </a:p>
      </dsp:txBody>
      <dsp:txXfrm rot="-5400000">
        <a:off x="3099450" y="1360308"/>
        <a:ext cx="5450728" cy="1098106"/>
      </dsp:txXfrm>
    </dsp:sp>
    <dsp:sp modelId="{406B633E-4C92-49D6-9312-DD435E63A1D2}">
      <dsp:nvSpPr>
        <dsp:cNvPr id="0" name=""/>
        <dsp:cNvSpPr/>
      </dsp:nvSpPr>
      <dsp:spPr>
        <a:xfrm>
          <a:off x="0" y="1294408"/>
          <a:ext cx="3099449" cy="1229903"/>
        </a:xfrm>
        <a:prstGeom prst="roundRect">
          <a:avLst/>
        </a:prstGeom>
        <a:solidFill>
          <a:schemeClr val="accent5">
            <a:hueOff val="-3800612"/>
            <a:satOff val="-19011"/>
            <a:lumOff val="2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700" kern="1200" dirty="0" err="1" smtClean="0"/>
            <a:t>FlexConnect</a:t>
          </a:r>
          <a:r>
            <a:rPr lang="en-US" altLang="ja-JP" sz="1700" kern="1200" dirty="0" smtClean="0"/>
            <a:t> AP</a:t>
          </a:r>
          <a:r>
            <a:rPr lang="ja-JP" altLang="en-US" sz="1700" kern="1200" dirty="0" smtClean="0"/>
            <a:t> からの</a:t>
          </a:r>
          <a:r>
            <a:rPr lang="en-US" altLang="ja-JP" sz="1700" kern="1200" dirty="0" smtClean="0"/>
            <a:t/>
          </a:r>
          <a:br>
            <a:rPr lang="en-US" altLang="ja-JP" sz="1700" kern="1200" dirty="0" smtClean="0"/>
          </a:br>
          <a:r>
            <a:rPr lang="ja-JP" altLang="en-US" sz="1700" kern="1200" dirty="0" smtClean="0"/>
            <a:t>ダイレクトトンネリングによる</a:t>
          </a:r>
          <a:r>
            <a:rPr lang="en-US" altLang="ja-JP" sz="1700" kern="1200" dirty="0" smtClean="0"/>
            <a:t/>
          </a:r>
          <a:br>
            <a:rPr lang="en-US" altLang="ja-JP" sz="1700" kern="1200" dirty="0" smtClean="0"/>
          </a:br>
          <a:r>
            <a:rPr lang="ja-JP" altLang="en-US" sz="1700" kern="1200" dirty="0" smtClean="0"/>
            <a:t>コントロールプレーンとの分離</a:t>
          </a:r>
          <a:endParaRPr lang="en-US" sz="1700" kern="1200" dirty="0"/>
        </a:p>
      </dsp:txBody>
      <dsp:txXfrm>
        <a:off x="60039" y="1354447"/>
        <a:ext cx="2979371" cy="1109825"/>
      </dsp:txXfrm>
    </dsp:sp>
    <dsp:sp modelId="{3FFC1E2D-0897-4490-BC09-FD1EC9ABAE06}">
      <dsp:nvSpPr>
        <dsp:cNvPr id="0" name=""/>
        <dsp:cNvSpPr/>
      </dsp:nvSpPr>
      <dsp:spPr>
        <a:xfrm rot="5400000">
          <a:off x="5362554" y="445693"/>
          <a:ext cx="983923" cy="5510133"/>
        </a:xfrm>
        <a:prstGeom prst="round2SameRect">
          <a:avLst/>
        </a:prstGeom>
        <a:solidFill>
          <a:schemeClr val="accent5">
            <a:tint val="40000"/>
            <a:alpha val="90000"/>
            <a:hueOff val="-8020889"/>
            <a:satOff val="-17886"/>
            <a:lumOff val="-112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020889"/>
              <a:satOff val="-17886"/>
              <a:lumOff val="-11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ja-JP" altLang="en-US" sz="1600" kern="1200" dirty="0" smtClean="0"/>
            <a:t>顧客ネットワークに応じて必要となるプロトコルが異なるため</a:t>
          </a:r>
          <a:endParaRPr lang="en-US" sz="1600" kern="1200" dirty="0"/>
        </a:p>
      </dsp:txBody>
      <dsp:txXfrm rot="-5400000">
        <a:off x="3099450" y="2756829"/>
        <a:ext cx="5462102" cy="887861"/>
      </dsp:txXfrm>
    </dsp:sp>
    <dsp:sp modelId="{3764097C-A747-4C0F-817A-074A6D021DEA}">
      <dsp:nvSpPr>
        <dsp:cNvPr id="0" name=""/>
        <dsp:cNvSpPr/>
      </dsp:nvSpPr>
      <dsp:spPr>
        <a:xfrm>
          <a:off x="0" y="2585807"/>
          <a:ext cx="3099449" cy="1229903"/>
        </a:xfrm>
        <a:prstGeom prst="roundRect">
          <a:avLst/>
        </a:prstGeom>
        <a:solidFill>
          <a:schemeClr val="accent5">
            <a:hueOff val="-7601223"/>
            <a:satOff val="-38022"/>
            <a:lumOff val="47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1700" kern="1200" dirty="0" smtClean="0"/>
            <a:t>複数種類のトンネリング</a:t>
          </a:r>
          <a:r>
            <a:rPr lang="en-US" altLang="ja-JP" sz="1700" kern="1200" dirty="0" smtClean="0"/>
            <a:t/>
          </a:r>
          <a:br>
            <a:rPr lang="en-US" altLang="ja-JP" sz="1700" kern="1200" dirty="0" smtClean="0"/>
          </a:br>
          <a:r>
            <a:rPr lang="ja-JP" altLang="en-US" sz="1700" kern="1200" dirty="0" smtClean="0"/>
            <a:t>サポート</a:t>
          </a:r>
          <a:endParaRPr lang="en-US" sz="1700" kern="1200" dirty="0"/>
        </a:p>
      </dsp:txBody>
      <dsp:txXfrm>
        <a:off x="60039" y="2645846"/>
        <a:ext cx="2979371" cy="1109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7/7/16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7/7/16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Auto Convert</a:t>
            </a:r>
            <a:r>
              <a:rPr kumimoji="1" lang="ja-JP" altLang="en-US" dirty="0" smtClean="0"/>
              <a:t> は自動で全 </a:t>
            </a:r>
            <a:r>
              <a:rPr kumimoji="1" lang="en-US" altLang="ja-JP" dirty="0" smtClean="0"/>
              <a:t>AP</a:t>
            </a:r>
            <a:r>
              <a:rPr kumimoji="1" lang="ja-JP" altLang="en-US" dirty="0" smtClean="0"/>
              <a:t> を </a:t>
            </a:r>
            <a:r>
              <a:rPr kumimoji="1" lang="en-US" altLang="ja-JP" dirty="0" err="1" smtClean="0"/>
              <a:t>FlexConnect</a:t>
            </a:r>
            <a:r>
              <a:rPr kumimoji="1" lang="ja-JP" altLang="en-US" dirty="0" smtClean="0"/>
              <a:t> に変換するものです。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実際には </a:t>
            </a:r>
            <a:r>
              <a:rPr kumimoji="1" lang="en-US" altLang="ja-JP" dirty="0" err="1" smtClean="0"/>
              <a:t>AireOS</a:t>
            </a:r>
            <a:r>
              <a:rPr kumimoji="1" lang="en-US" altLang="ja-JP" dirty="0" smtClean="0"/>
              <a:t> 8.3 </a:t>
            </a:r>
            <a:r>
              <a:rPr kumimoji="1" lang="ja-JP" altLang="en-US" dirty="0" smtClean="0"/>
              <a:t>に </a:t>
            </a:r>
            <a:r>
              <a:rPr kumimoji="1" lang="en-US" altLang="ja-JP" dirty="0" smtClean="0"/>
              <a:t>19.1 </a:t>
            </a:r>
            <a:r>
              <a:rPr kumimoji="1" lang="ja-JP" altLang="en-US" dirty="0" smtClean="0"/>
              <a:t>がついてくる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2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should contain all information needed to accomplish goals set out at the beginning.</a:t>
            </a:r>
          </a:p>
          <a:p>
            <a:endParaRPr lang="en-US" dirty="0" smtClean="0"/>
          </a:p>
          <a:p>
            <a:r>
              <a:rPr lang="en-US" dirty="0" smtClean="0"/>
              <a:t>Slides in here are examples to help construct the</a:t>
            </a:r>
            <a:r>
              <a:rPr lang="en-US" baseline="0" dirty="0" smtClean="0"/>
              <a:t> messages.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46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Fast / Very Fast convergence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= Timer </a:t>
            </a:r>
            <a:r>
              <a:rPr kumimoji="1" lang="ja-JP" altLang="en-US" dirty="0" smtClean="0"/>
              <a:t>が短くなっている、かつ、切れた時 </a:t>
            </a:r>
            <a:r>
              <a:rPr kumimoji="1" lang="en-US" altLang="ja-JP" dirty="0" smtClean="0"/>
              <a:t>RAP</a:t>
            </a:r>
            <a:r>
              <a:rPr kumimoji="1" lang="ja-JP" altLang="en-US" dirty="0" smtClean="0"/>
              <a:t> のチャネルのみスキャンする、かつ、ゲートウェイに到達できなくならない限り </a:t>
            </a:r>
            <a:r>
              <a:rPr kumimoji="1" lang="en-US" altLang="ja-JP" dirty="0" smtClean="0"/>
              <a:t>CAPWAP</a:t>
            </a:r>
            <a:r>
              <a:rPr kumimoji="1" lang="ja-JP" altLang="en-US" dirty="0" smtClean="0"/>
              <a:t> をやり直さない。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5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should contain all information needed to accomplish goals set out at the beginning.</a:t>
            </a:r>
          </a:p>
          <a:p>
            <a:endParaRPr lang="en-US" dirty="0" smtClean="0"/>
          </a:p>
          <a:p>
            <a:r>
              <a:rPr lang="en-US" dirty="0" smtClean="0"/>
              <a:t>Slides in here are examples to help construct the</a:t>
            </a:r>
            <a:r>
              <a:rPr lang="en-US" baseline="0" dirty="0" smtClean="0"/>
              <a:t> messages.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76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2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8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3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19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838" y="749300"/>
            <a:ext cx="6654800" cy="3743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56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748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579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3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3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8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5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38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66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 dirty="0" smtClean="0">
                <a:latin typeface="Arial" charset="0"/>
              </a:rPr>
              <a:t>アクセスモードは </a:t>
            </a:r>
            <a:r>
              <a:rPr lang="en-US" altLang="ja-JP" b="1" dirty="0" smtClean="0">
                <a:latin typeface="Arial" charset="0"/>
              </a:rPr>
              <a:t>RFC</a:t>
            </a:r>
            <a:r>
              <a:rPr lang="ja-JP" altLang="en-US" b="1" dirty="0" smtClean="0">
                <a:latin typeface="Arial" charset="0"/>
              </a:rPr>
              <a:t> の正式な用語</a:t>
            </a:r>
            <a:endParaRPr lang="en-US" altLang="ja-JP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58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ja-JP" altLang="en-US" dirty="0" smtClean="0"/>
              <a:t>デフォルトでは</a:t>
            </a:r>
            <a:r>
              <a:rPr kumimoji="1" lang="en-US" altLang="ja-JP" dirty="0" smtClean="0"/>
              <a:t> AP 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FlexConnect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グループに所属していない</a:t>
            </a:r>
            <a:endParaRPr kumimoji="1" lang="en-US" altLang="ja-JP" dirty="0" smtClean="0"/>
          </a:p>
          <a:p>
            <a:pPr algn="l"/>
            <a:r>
              <a:rPr kumimoji="1" lang="en-US" altLang="ja-JP" dirty="0" smtClean="0"/>
              <a:t>→ </a:t>
            </a:r>
            <a:r>
              <a:rPr kumimoji="1" lang="ja-JP" altLang="en-US" dirty="0" smtClean="0"/>
              <a:t>設定は個々の</a:t>
            </a:r>
            <a:r>
              <a:rPr kumimoji="1" lang="en-US" altLang="ja-JP" dirty="0" smtClean="0"/>
              <a:t> AP </a:t>
            </a:r>
            <a:r>
              <a:rPr kumimoji="1" lang="ja-JP" altLang="en-US" dirty="0" smtClean="0"/>
              <a:t>に行う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→ </a:t>
            </a:r>
            <a:r>
              <a:rPr kumimoji="1" lang="ja-JP" altLang="en-US" dirty="0" smtClean="0"/>
              <a:t>一括設定を行う際、</a:t>
            </a:r>
            <a:r>
              <a:rPr kumimoji="1" lang="en-US" altLang="ja-JP" dirty="0" smtClean="0"/>
              <a:t>Group </a:t>
            </a:r>
            <a:r>
              <a:rPr kumimoji="1" lang="ja-JP" altLang="en-US" dirty="0" smtClean="0"/>
              <a:t>を作成して割り当てる作業が必要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0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18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57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48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5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662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72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073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15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6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28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Auto Convert</a:t>
            </a:r>
            <a:r>
              <a:rPr kumimoji="1" lang="ja-JP" altLang="en-US" baseline="0" dirty="0" smtClean="0"/>
              <a:t> の機能も重要。両者を使用することで全 </a:t>
            </a:r>
            <a:r>
              <a:rPr kumimoji="1" lang="en-US" altLang="ja-JP" baseline="0" dirty="0" smtClean="0"/>
              <a:t>AP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err="1" smtClean="0"/>
              <a:t>FlexConnect</a:t>
            </a:r>
            <a:r>
              <a:rPr kumimoji="1" lang="ja-JP" altLang="en-US" baseline="0" dirty="0" smtClean="0"/>
              <a:t> 導入などは非常に楽</a:t>
            </a: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20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42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06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12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583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527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343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0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Cisco NAD Compatibility List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http://</a:t>
            </a:r>
            <a:r>
              <a:rPr lang="en-US" sz="1200" dirty="0" err="1" smtClean="0"/>
              <a:t>www.cisco.com</a:t>
            </a:r>
            <a:r>
              <a:rPr lang="en-US" sz="1200" dirty="0" smtClean="0"/>
              <a:t>/c/en/us/td/docs/security/</a:t>
            </a:r>
            <a:r>
              <a:rPr lang="en-US" sz="1200" dirty="0" err="1" smtClean="0"/>
              <a:t>ise</a:t>
            </a:r>
            <a:r>
              <a:rPr lang="en-US" sz="1200" dirty="0" smtClean="0"/>
              <a:t>/2-0/compatibility/</a:t>
            </a:r>
            <a:r>
              <a:rPr lang="en-US" sz="1200" dirty="0" err="1" smtClean="0"/>
              <a:t>ise_sdt.html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8C44-42DD-784B-80F1-5BE964E20F9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10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8C44-42DD-784B-80F1-5BE964E20F9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10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8C44-42DD-784B-80F1-5BE964E20F9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 Group</a:t>
            </a:r>
            <a:r>
              <a:rPr lang="en-US" baseline="0" dirty="0" smtClean="0"/>
              <a:t> </a:t>
            </a:r>
            <a:r>
              <a:rPr lang="ja-JP" altLang="en-US" baseline="0" dirty="0" smtClean="0"/>
              <a:t>で共有するもの</a:t>
            </a:r>
            <a:endParaRPr lang="en-US" altLang="ja-JP" baseline="0" dirty="0" smtClean="0"/>
          </a:p>
          <a:p>
            <a:r>
              <a:rPr lang="ja-JP" altLang="en-US" baseline="0" dirty="0" smtClean="0"/>
              <a:t>・使用する </a:t>
            </a:r>
            <a:r>
              <a:rPr lang="en-US" altLang="ja-JP" baseline="0" dirty="0" smtClean="0"/>
              <a:t>SSID</a:t>
            </a:r>
            <a:r>
              <a:rPr lang="ja-JP" altLang="en-US" baseline="0" dirty="0" smtClean="0"/>
              <a:t> と </a:t>
            </a:r>
            <a:r>
              <a:rPr lang="en-US" altLang="ja-JP" baseline="0" dirty="0" err="1" smtClean="0"/>
              <a:t>Centeral</a:t>
            </a:r>
            <a:r>
              <a:rPr lang="en-US" altLang="ja-JP" baseline="0" dirty="0" smtClean="0"/>
              <a:t> Switching </a:t>
            </a:r>
            <a:r>
              <a:rPr lang="ja-JP" altLang="en-US" baseline="0" dirty="0" smtClean="0"/>
              <a:t>時の </a:t>
            </a:r>
            <a:r>
              <a:rPr lang="en-US" altLang="ja-JP" baseline="0" dirty="0" smtClean="0"/>
              <a:t>VLAN</a:t>
            </a:r>
          </a:p>
          <a:p>
            <a:r>
              <a:rPr lang="ja-JP" altLang="en-US" baseline="0" dirty="0" smtClean="0"/>
              <a:t>・</a:t>
            </a:r>
            <a:r>
              <a:rPr lang="en-US" altLang="ja-JP" baseline="0" dirty="0" smtClean="0"/>
              <a:t>RF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Profile </a:t>
            </a:r>
            <a:r>
              <a:rPr lang="ja-JP" altLang="en-US" baseline="0" dirty="0" smtClean="0"/>
              <a:t>の適用</a:t>
            </a:r>
            <a:endParaRPr lang="en-US" altLang="ja-JP" baseline="0" dirty="0" smtClean="0"/>
          </a:p>
          <a:p>
            <a:r>
              <a:rPr lang="ja-JP" altLang="en-US" baseline="0" dirty="0" smtClean="0"/>
              <a:t>・</a:t>
            </a:r>
            <a:r>
              <a:rPr lang="en-US" altLang="ja-JP" baseline="0" dirty="0" smtClean="0"/>
              <a:t>802.11u</a:t>
            </a:r>
            <a:r>
              <a:rPr lang="ja-JP" altLang="en-US" baseline="0" dirty="0" smtClean="0"/>
              <a:t> パラメータ</a:t>
            </a:r>
            <a:endParaRPr lang="en-US" altLang="ja-JP" baseline="0" dirty="0" smtClean="0"/>
          </a:p>
          <a:p>
            <a:r>
              <a:rPr lang="ja-JP" altLang="en-US" baseline="0" dirty="0" smtClean="0"/>
              <a:t>・</a:t>
            </a:r>
            <a:r>
              <a:rPr lang="en-US" altLang="ja-JP" baseline="0" dirty="0" err="1" smtClean="0"/>
              <a:t>Hyperlocation</a:t>
            </a:r>
            <a:r>
              <a:rPr lang="en-US" altLang="ja-JP" baseline="0" dirty="0" smtClean="0"/>
              <a:t> </a:t>
            </a:r>
            <a:r>
              <a:rPr lang="ja-JP" altLang="en-US" baseline="0" dirty="0" smtClean="0"/>
              <a:t>設定チューニング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CF0E2-AD19-4463-B29B-70F152EBBD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11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512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1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and then notifies PnP when all is done.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0FE02-6285-4569-9E9D-FF9EC3470418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458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Primary/secondary/tertiary WLC IP, AP Mode, AP Name, AP group name</a:t>
            </a:r>
            <a:r>
              <a:rPr lang="en-US" dirty="0" smtClean="0">
                <a:effectLst/>
              </a:rPr>
              <a:t> , </a:t>
            </a:r>
            <a:r>
              <a:rPr lang="en-US" dirty="0" err="1" smtClean="0">
                <a:effectLst/>
              </a:rPr>
              <a:t>flexgroup</a:t>
            </a:r>
            <a:r>
              <a:rPr lang="en-US" dirty="0" smtClean="0">
                <a:effectLst/>
              </a:rPr>
              <a:t>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8667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9682">
              <a:defRPr/>
            </a:pPr>
            <a:r>
              <a:rPr lang="en-US" dirty="0" smtClean="0"/>
              <a:t>Incorporated into policy management for BYOD and mobile devices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5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Relationship Id="rId3" Type="http://schemas.openxmlformats.org/officeDocument/2006/relationships/image" Target="../media/image11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program identity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644" y="2061713"/>
            <a:ext cx="7598042" cy="759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Session Title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0440" y="309932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644" y="368106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44" y="392105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26644" y="416105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868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901553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4109" y="327713"/>
            <a:ext cx="8275782" cy="378565"/>
          </a:xfrm>
        </p:spPr>
        <p:txBody>
          <a:bodyPr lIns="0" tIns="0" rIns="0" bIns="0"/>
          <a:lstStyle>
            <a:lvl1pPr>
              <a:defRPr sz="2460" b="0" i="0">
                <a:solidFill>
                  <a:srgbClr val="005468"/>
                </a:solidFill>
                <a:latin typeface="CiscoSans-ExtraLight"/>
                <a:cs typeface="CiscoSans-Extra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7/7/16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1" y="4783455"/>
            <a:ext cx="2103120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39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5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760134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Why are we here today?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8930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3242991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74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133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20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785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384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67115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79341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53568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Why are we here today?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143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10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9766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4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843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85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562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ja-JP" altLang="en-US" noProof="0" smtClean="0"/>
              <a:t>アイコンをクリックして表を追加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7179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908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アイコンをクリックしてグラフを追加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451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16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691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ja-JP" altLang="en-US" smtClean="0"/>
              <a:t>マスター タイトルの書式設定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5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662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6882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32462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8425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216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20" name="Oval 19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36" name="Oval 3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39" name="Oval 3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70977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 smtClean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10915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37607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83403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4331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10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7475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037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5882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1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9234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2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7550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ja-JP" altLang="en-US" noProof="0" smtClean="0"/>
              <a:t>アイコンをクリックしてメディアを追加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0345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715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61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3"/>
          <p:cNvSpPr>
            <a:spLocks noGrp="1"/>
          </p:cNvSpPr>
          <p:nvPr>
            <p:ph type="title"/>
          </p:nvPr>
        </p:nvSpPr>
        <p:spPr>
          <a:xfrm>
            <a:off x="217708" y="181485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18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91"/>
            <a:ext cx="359666" cy="274637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lang="en-US" sz="600" kern="120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01935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Relationship Id="rId40" Type="http://schemas.openxmlformats.org/officeDocument/2006/relationships/image" Target="../media/image1.png"/><Relationship Id="rId41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84.xml"/><Relationship Id="rId47" Type="http://schemas.openxmlformats.org/officeDocument/2006/relationships/theme" Target="../theme/theme2.xml"/><Relationship Id="rId48" Type="http://schemas.openxmlformats.org/officeDocument/2006/relationships/image" Target="../media/image11.png"/><Relationship Id="rId49" Type="http://schemas.openxmlformats.org/officeDocument/2006/relationships/image" Target="../media/image1.png"/><Relationship Id="rId20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0.xml"/><Relationship Id="rId9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0.xml"/><Relationship Id="rId43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806259" y="4736431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ct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81" r:id="rId6"/>
    <p:sldLayoutId id="2147483880" r:id="rId7"/>
    <p:sldLayoutId id="2147483905" r:id="rId8"/>
    <p:sldLayoutId id="2147483906" r:id="rId9"/>
    <p:sldLayoutId id="2147483879" r:id="rId10"/>
    <p:sldLayoutId id="2147483883" r:id="rId11"/>
    <p:sldLayoutId id="2147483886" r:id="rId12"/>
    <p:sldLayoutId id="2147483887" r:id="rId13"/>
    <p:sldLayoutId id="2147483884" r:id="rId14"/>
    <p:sldLayoutId id="2147483885" r:id="rId15"/>
    <p:sldLayoutId id="2147483907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917" r:id="rId22"/>
    <p:sldLayoutId id="2147483918" r:id="rId23"/>
    <p:sldLayoutId id="2147483895" r:id="rId24"/>
    <p:sldLayoutId id="2147483871" r:id="rId25"/>
    <p:sldLayoutId id="2147483898" r:id="rId26"/>
    <p:sldLayoutId id="2147483908" r:id="rId27"/>
    <p:sldLayoutId id="2147483909" r:id="rId28"/>
    <p:sldLayoutId id="2147483910" r:id="rId29"/>
    <p:sldLayoutId id="2147483911" r:id="rId30"/>
    <p:sldLayoutId id="2147483914" r:id="rId31"/>
    <p:sldLayoutId id="2147483896" r:id="rId32"/>
    <p:sldLayoutId id="2147483912" r:id="rId33"/>
    <p:sldLayoutId id="2147483913" r:id="rId34"/>
    <p:sldLayoutId id="2147483897" r:id="rId35"/>
    <p:sldLayoutId id="2147483943" r:id="rId36"/>
    <p:sldLayoutId id="2147483944" r:id="rId37"/>
    <p:sldLayoutId id="2147483945" r:id="rId38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3242991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  <p:sldLayoutId id="2147483968" r:id="rId22"/>
    <p:sldLayoutId id="2147483969" r:id="rId23"/>
    <p:sldLayoutId id="2147483970" r:id="rId24"/>
    <p:sldLayoutId id="2147483971" r:id="rId25"/>
    <p:sldLayoutId id="2147483972" r:id="rId26"/>
    <p:sldLayoutId id="2147483973" r:id="rId27"/>
    <p:sldLayoutId id="2147483974" r:id="rId28"/>
    <p:sldLayoutId id="2147483975" r:id="rId29"/>
    <p:sldLayoutId id="2147483976" r:id="rId30"/>
    <p:sldLayoutId id="2147483977" r:id="rId31"/>
    <p:sldLayoutId id="2147483978" r:id="rId32"/>
    <p:sldLayoutId id="2147483979" r:id="rId33"/>
    <p:sldLayoutId id="2147483980" r:id="rId34"/>
    <p:sldLayoutId id="2147483981" r:id="rId35"/>
    <p:sldLayoutId id="2147483982" r:id="rId36"/>
    <p:sldLayoutId id="2147483983" r:id="rId37"/>
    <p:sldLayoutId id="2147483984" r:id="rId38"/>
    <p:sldLayoutId id="2147483985" r:id="rId39"/>
    <p:sldLayoutId id="2147483986" r:id="rId40"/>
    <p:sldLayoutId id="2147483987" r:id="rId41"/>
    <p:sldLayoutId id="2147483988" r:id="rId42"/>
    <p:sldLayoutId id="2147483989" r:id="rId43"/>
    <p:sldLayoutId id="2147483990" r:id="rId44"/>
    <p:sldLayoutId id="2147483991" r:id="rId45"/>
    <p:sldLayoutId id="2147483992" r:id="rId4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kumimoji="1"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kumimoji="1"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kumimoji="1"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41.jp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wmf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hyperlink" Target="http://images.google.fr/imgres?imgurl=http://4.bp.blogspot.com/_UZImdYAiry8/Sb9qYmN0llI/AAAAAAAAPtc/a_qXEx69CB0/s400/oracle_logo.jpg&amp;imgrefurl=http://vectorlogo.blogspot.com/2009/03/oracle-logo-eps.html&amp;usg=__TTg6bQ4L8aDCa2kKWUD3Q4YWewM=&amp;h=161&amp;w=400&amp;sz=7&amp;hl=fr&amp;start=3&amp;sig2=xj4d94noyf1kS0Adw6tzJA&amp;um=1&amp;tbnid=LLEUA6II6jNxiM:&amp;tbnh=50&amp;tbnw=124&amp;prev=/images?q=oracle+logo&amp;hl=fr&amp;safe=off&amp;rlz=1T4GGLL_frFR328FR328&amp;um=1&amp;ei=FeHBSvDVKsjKjAeGsfDoBQ" TargetMode="External"/><Relationship Id="rId8" Type="http://schemas.openxmlformats.org/officeDocument/2006/relationships/image" Target="../media/image48.jpe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hyperlink" Target="http://ecm-link.cisco.com/ecm/view/objectId/090dcae186345820/versionLabel/CURRENT" TargetMode="Externa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53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wmf"/><Relationship Id="rId6" Type="http://schemas.openxmlformats.org/officeDocument/2006/relationships/image" Target="../media/image44.jpeg"/><Relationship Id="rId7" Type="http://schemas.openxmlformats.org/officeDocument/2006/relationships/image" Target="../media/image45.pn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0" Type="http://schemas.openxmlformats.org/officeDocument/2006/relationships/hyperlink" Target="http://images.google.fr/imgres?imgurl=http://4.bp.blogspot.com/_UZImdYAiry8/Sb9qYmN0llI/AAAAAAAAPtc/a_qXEx69CB0/s400/oracle_logo.jpg&amp;imgrefurl=http://vectorlogo.blogspot.com/2009/03/oracle-logo-eps.html&amp;usg=__TTg6bQ4L8aDCa2kKWUD3Q4YWewM=&amp;h=161&amp;w=400&amp;sz=7&amp;hl=fr&amp;start=3&amp;sig2=xj4d94noyf1kS0Adw6tzJA&amp;um=1&amp;tbnid=LLEUA6II6jNxiM:&amp;tbnh=50&amp;tbnw=124&amp;prev=/images?q=oracle+logo&amp;hl=fr&amp;safe=off&amp;rlz=1T4GGLL_frFR328FR328&amp;um=1&amp;ei=FeHBSvDVKsjKjAeGsfDoBQ" TargetMode="Externa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4.png"/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15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76.tiff"/><Relationship Id="rId1" Type="http://schemas.openxmlformats.org/officeDocument/2006/relationships/slideLayout" Target="../slideLayouts/slideLayout54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17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89.png"/><Relationship Id="rId17" Type="http://schemas.openxmlformats.org/officeDocument/2006/relationships/image" Target="../media/image90.png"/><Relationship Id="rId18" Type="http://schemas.openxmlformats.org/officeDocument/2006/relationships/image" Target="../media/image91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wmf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0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05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0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7.png"/><Relationship Id="rId3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8.png"/><Relationship Id="rId3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JPG"/><Relationship Id="rId5" Type="http://schemas.openxmlformats.org/officeDocument/2006/relationships/image" Target="../media/image135.JP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45.png"/><Relationship Id="rId5" Type="http://schemas.openxmlformats.org/officeDocument/2006/relationships/image" Target="../media/image151.tiff"/><Relationship Id="rId6" Type="http://schemas.openxmlformats.org/officeDocument/2006/relationships/image" Target="../media/image152.png"/><Relationship Id="rId7" Type="http://schemas.openxmlformats.org/officeDocument/2006/relationships/image" Target="../media/image146.png"/><Relationship Id="rId8" Type="http://schemas.openxmlformats.org/officeDocument/2006/relationships/image" Target="../media/image153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5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4.png"/><Relationship Id="rId12" Type="http://schemas.openxmlformats.org/officeDocument/2006/relationships/image" Target="../media/image147.png"/><Relationship Id="rId13" Type="http://schemas.openxmlformats.org/officeDocument/2006/relationships/image" Target="../media/image165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9" Type="http://schemas.openxmlformats.org/officeDocument/2006/relationships/image" Target="../media/image162.png"/><Relationship Id="rId10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47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2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8" Type="http://schemas.openxmlformats.org/officeDocument/2006/relationships/image" Target="../media/image173.png"/><Relationship Id="rId9" Type="http://schemas.openxmlformats.org/officeDocument/2006/relationships/image" Target="../media/image174.png"/><Relationship Id="rId10" Type="http://schemas.openxmlformats.org/officeDocument/2006/relationships/image" Target="../media/image164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76.png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52.png"/><Relationship Id="rId5" Type="http://schemas.openxmlformats.org/officeDocument/2006/relationships/image" Target="../media/image176.png"/><Relationship Id="rId6" Type="http://schemas.openxmlformats.org/officeDocument/2006/relationships/image" Target="../media/image153.png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6" Type="http://schemas.openxmlformats.org/officeDocument/2006/relationships/image" Target="../media/image179.png"/><Relationship Id="rId7" Type="http://schemas.openxmlformats.org/officeDocument/2006/relationships/image" Target="../media/image171.png"/><Relationship Id="rId8" Type="http://schemas.openxmlformats.org/officeDocument/2006/relationships/image" Target="../media/image172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76.png"/><Relationship Id="rId8" Type="http://schemas.openxmlformats.org/officeDocument/2006/relationships/image" Target="../media/image171.png"/><Relationship Id="rId9" Type="http://schemas.openxmlformats.org/officeDocument/2006/relationships/image" Target="../media/image182.png"/><Relationship Id="rId10" Type="http://schemas.openxmlformats.org/officeDocument/2006/relationships/image" Target="../media/image172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71.png"/><Relationship Id="rId9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47.png"/><Relationship Id="rId5" Type="http://schemas.openxmlformats.org/officeDocument/2006/relationships/image" Target="../media/image161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39.xml"/></Relationships>
</file>

<file path=ppt/slides/_rels/slide7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png"/><Relationship Id="rId12" Type="http://schemas.openxmlformats.org/officeDocument/2006/relationships/image" Target="../media/image171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5.png"/><Relationship Id="rId4" Type="http://schemas.openxmlformats.org/officeDocument/2006/relationships/image" Target="../media/image173.png"/><Relationship Id="rId5" Type="http://schemas.openxmlformats.org/officeDocument/2006/relationships/image" Target="../media/image147.png"/><Relationship Id="rId6" Type="http://schemas.openxmlformats.org/officeDocument/2006/relationships/image" Target="../media/image161.png"/><Relationship Id="rId7" Type="http://schemas.openxmlformats.org/officeDocument/2006/relationships/image" Target="../media/image162.png"/><Relationship Id="rId8" Type="http://schemas.openxmlformats.org/officeDocument/2006/relationships/image" Target="../media/image163.png"/><Relationship Id="rId9" Type="http://schemas.openxmlformats.org/officeDocument/2006/relationships/image" Target="../media/image164.png"/><Relationship Id="rId10" Type="http://schemas.openxmlformats.org/officeDocument/2006/relationships/image" Target="../media/image15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47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73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91.png"/><Relationship Id="rId6" Type="http://schemas.openxmlformats.org/officeDocument/2006/relationships/image" Target="../media/image147.png"/><Relationship Id="rId7" Type="http://schemas.openxmlformats.org/officeDocument/2006/relationships/image" Target="../media/image16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61.png"/><Relationship Id="rId5" Type="http://schemas.openxmlformats.org/officeDocument/2006/relationships/image" Target="../media/image162.png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48.png"/><Relationship Id="rId9" Type="http://schemas.openxmlformats.org/officeDocument/2006/relationships/image" Target="../media/image157.png"/><Relationship Id="rId10" Type="http://schemas.openxmlformats.org/officeDocument/2006/relationships/image" Target="../media/image192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09.png"/><Relationship Id="rId6" Type="http://schemas.openxmlformats.org/officeDocument/2006/relationships/image" Target="../media/image195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10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99.png"/><Relationship Id="rId3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109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20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109.png"/><Relationship Id="rId9" Type="http://schemas.openxmlformats.org/officeDocument/2006/relationships/image" Target="../media/image215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5.png"/><Relationship Id="rId7" Type="http://schemas.openxmlformats.org/officeDocument/2006/relationships/image" Target="../media/image217.png"/><Relationship Id="rId8" Type="http://schemas.openxmlformats.org/officeDocument/2006/relationships/image" Target="../media/image218.png"/><Relationship Id="rId9" Type="http://schemas.openxmlformats.org/officeDocument/2006/relationships/image" Target="../media/image109.png"/><Relationship Id="rId1" Type="http://schemas.openxmlformats.org/officeDocument/2006/relationships/slideLayout" Target="../slideLayouts/slideLayout83.xml"/><Relationship Id="rId2" Type="http://schemas.openxmlformats.org/officeDocument/2006/relationships/notesSlide" Target="../notesSlides/notesSlide4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5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21.png"/><Relationship Id="rId3" Type="http://schemas.openxmlformats.org/officeDocument/2006/relationships/hyperlink" Target="http://www.apple.com/jp/pr/library/2015/08/31Apple-and-Cisco-Partner-to-Deliver-Fast-Lane-for-iOS-Enterprise-Users.html" TargetMode="Externa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22.png"/><Relationship Id="rId3" Type="http://schemas.openxmlformats.org/officeDocument/2006/relationships/hyperlink" Target="https://www.cisco.com/E-Learning/bulk/SC_SALES_HUBS/AC/index.html" TargetMode="Externa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サブタイトル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山田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正浩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dirty="0" smtClean="0"/>
              <a:t>エンタープライズネットワーク事業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エンタープライズネットワーク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システムエンジニアリング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2016/7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600" dirty="0" err="1"/>
              <a:t>AireOS</a:t>
            </a:r>
            <a:r>
              <a:rPr lang="ja-JP" altLang="en-US" sz="3600" dirty="0"/>
              <a:t> </a:t>
            </a:r>
            <a:r>
              <a:rPr lang="en-US" altLang="ja-JP" sz="3600" dirty="0"/>
              <a:t>/</a:t>
            </a:r>
            <a:r>
              <a:rPr lang="ja-JP" altLang="en-US" sz="3600" dirty="0"/>
              <a:t> </a:t>
            </a:r>
            <a:r>
              <a:rPr lang="en-US" altLang="ja-JP" sz="3600" dirty="0"/>
              <a:t>Mobility Express 8.3 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アップデート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98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15"/>
          <p:cNvSpPr>
            <a:spLocks noGrp="1"/>
          </p:cNvSpPr>
          <p:nvPr>
            <p:ph type="body" sz="quarter" idx="10"/>
          </p:nvPr>
        </p:nvSpPr>
        <p:spPr>
          <a:xfrm>
            <a:off x="5234838" y="1347788"/>
            <a:ext cx="3548416" cy="3083094"/>
          </a:xfrm>
        </p:spPr>
        <p:txBody>
          <a:bodyPr/>
          <a:lstStyle/>
          <a:p>
            <a:r>
              <a:rPr kumimoji="1" lang="ja-JP" altLang="en-US" dirty="0" smtClean="0"/>
              <a:t>デフォルトで</a:t>
            </a:r>
            <a:r>
              <a:rPr kumimoji="1" lang="en-US" altLang="ja-JP" dirty="0" smtClean="0"/>
              <a:t> default-flex-group </a:t>
            </a:r>
            <a:r>
              <a:rPr kumimoji="1" lang="ja-JP" altLang="en-US" dirty="0" smtClean="0"/>
              <a:t>というグループを用意</a:t>
            </a:r>
            <a:endParaRPr kumimoji="1" lang="en-US" altLang="ja-JP" dirty="0"/>
          </a:p>
          <a:p>
            <a:r>
              <a:rPr kumimoji="1" lang="en-US" altLang="ja-JP" dirty="0" err="1" smtClean="0"/>
              <a:t>FlexConnect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モードに設定された</a:t>
            </a:r>
            <a:r>
              <a:rPr kumimoji="1" lang="en-US" altLang="ja-JP" dirty="0" smtClean="0"/>
              <a:t> AP </a:t>
            </a:r>
            <a:r>
              <a:rPr kumimoji="1" lang="ja-JP" altLang="en-US" dirty="0" smtClean="0"/>
              <a:t>は自動でこのグループに所属する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いままでのグループ設定と同様に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FlexConnect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関連の設定を一括で行うことが出来る</a:t>
            </a:r>
            <a:endParaRPr kumimoji="1" lang="ja-JP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FF0000"/>
                </a:solidFill>
              </a:rPr>
              <a:t>New</a:t>
            </a:r>
            <a:r>
              <a:rPr lang="en-US" altLang="ja-JP" b="1" dirty="0" smtClean="0">
                <a:solidFill>
                  <a:srgbClr val="FF0000"/>
                </a:solidFill>
              </a:rPr>
              <a:t>!</a:t>
            </a:r>
            <a:r>
              <a:rPr lang="ja-JP" altLang="en-US" b="1" dirty="0" smtClean="0">
                <a:solidFill>
                  <a:srgbClr val="FF0000"/>
                </a:solidFill>
              </a:rPr>
              <a:t> </a:t>
            </a:r>
            <a:r>
              <a:rPr lang="ja-JP" altLang="en-US" dirty="0" smtClean="0"/>
              <a:t>デフォルト</a:t>
            </a:r>
            <a:r>
              <a:rPr lang="en-US" dirty="0" smtClean="0"/>
              <a:t> </a:t>
            </a:r>
            <a:r>
              <a:rPr lang="en-US" dirty="0" err="1" smtClean="0"/>
              <a:t>Flex</a:t>
            </a:r>
            <a:r>
              <a:rPr lang="en-US" altLang="ja-JP" dirty="0" err="1" smtClean="0"/>
              <a:t>Connect</a:t>
            </a:r>
            <a:r>
              <a:rPr lang="en-US" altLang="ja-JP" dirty="0" smtClean="0"/>
              <a:t> </a:t>
            </a:r>
            <a:r>
              <a:rPr lang="ja-JP" altLang="en-US" dirty="0" smtClean="0"/>
              <a:t>グループ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1" y="1240450"/>
            <a:ext cx="4749401" cy="130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7"/>
          <p:cNvCxnSpPr/>
          <p:nvPr/>
        </p:nvCxnSpPr>
        <p:spPr>
          <a:xfrm flipH="1">
            <a:off x="1785625" y="2139544"/>
            <a:ext cx="346364" cy="2008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8"/>
          <p:cNvSpPr/>
          <p:nvPr/>
        </p:nvSpPr>
        <p:spPr>
          <a:xfrm>
            <a:off x="306700" y="1969827"/>
            <a:ext cx="655292" cy="270163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6" y="3096708"/>
            <a:ext cx="4845620" cy="1135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デフォルト</a:t>
            </a:r>
            <a:r>
              <a:rPr lang="en-US" dirty="0" smtClean="0"/>
              <a:t> </a:t>
            </a:r>
            <a:r>
              <a:rPr lang="en-US" dirty="0" err="1" smtClean="0"/>
              <a:t>Flex</a:t>
            </a:r>
            <a:r>
              <a:rPr lang="en-US" altLang="ja-JP" dirty="0" err="1" smtClean="0"/>
              <a:t>Connect</a:t>
            </a:r>
            <a:r>
              <a:rPr lang="en-US" altLang="ja-JP" dirty="0" smtClean="0"/>
              <a:t> </a:t>
            </a:r>
            <a:r>
              <a:rPr lang="ja-JP" altLang="en-US" dirty="0" smtClean="0"/>
              <a:t>グループ</a:t>
            </a:r>
            <a:r>
              <a:rPr lang="en-US" altLang="ja-JP" dirty="0" smtClean="0"/>
              <a:t> </a:t>
            </a:r>
            <a:r>
              <a:rPr lang="ja-JP" altLang="en-US" dirty="0" smtClean="0"/>
              <a:t>注意点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36708" y="1330224"/>
            <a:ext cx="4358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accent6">
                    <a:lumMod val="75000"/>
                  </a:schemeClr>
                </a:solidFill>
              </a:rPr>
              <a:t>default-flex-group </a:t>
            </a:r>
            <a:r>
              <a:rPr lang="ja-JP" altLang="en-US" sz="1600" dirty="0" smtClean="0">
                <a:solidFill>
                  <a:schemeClr val="accent6">
                    <a:lumMod val="75000"/>
                  </a:schemeClr>
                </a:solidFill>
              </a:rPr>
              <a:t>でサポートされない機能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149" y="1330224"/>
            <a:ext cx="4334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efault-flex-group </a:t>
            </a:r>
            <a:r>
              <a:rPr lang="ja-JP" altLang="en-US" sz="1600" dirty="0" smtClean="0">
                <a:solidFill>
                  <a:schemeClr val="accent6">
                    <a:lumMod val="75000"/>
                  </a:schemeClr>
                </a:solidFill>
              </a:rPr>
              <a:t>による機能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694550" y="1675692"/>
            <a:ext cx="397625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Smart AP image </a:t>
            </a:r>
            <a:r>
              <a:rPr lang="en-US" sz="1600" dirty="0"/>
              <a:t>upgrade</a:t>
            </a:r>
          </a:p>
          <a:p>
            <a:pPr marL="285750" lvl="0" indent="-285750">
              <a:buFont typeface="Arial"/>
              <a:buChar char="•"/>
            </a:pPr>
            <a:r>
              <a:rPr lang="en-US" sz="1600" dirty="0" smtClean="0"/>
              <a:t>PMK </a:t>
            </a:r>
            <a:r>
              <a:rPr lang="en-US" sz="1600" dirty="0"/>
              <a:t>cache distribution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720" y="1686670"/>
            <a:ext cx="3741173" cy="2954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altLang="ja-JP" sz="1600" dirty="0" smtClean="0"/>
              <a:t>AP </a:t>
            </a:r>
            <a:r>
              <a:rPr lang="ja-JP" altLang="en-US" sz="1600" dirty="0" smtClean="0"/>
              <a:t>数の制限なし</a:t>
            </a: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r>
              <a:rPr lang="ja-JP" altLang="en-US" sz="1400" dirty="0" smtClean="0"/>
              <a:t>全</a:t>
            </a:r>
            <a:r>
              <a:rPr lang="en-US" altLang="ja-JP" sz="1400" dirty="0" smtClean="0"/>
              <a:t> AP </a:t>
            </a:r>
            <a:r>
              <a:rPr lang="ja-JP" altLang="en-US" sz="1400" dirty="0" smtClean="0"/>
              <a:t>が自動でこのグループに所属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r>
              <a:rPr lang="ja-JP" altLang="en-US" sz="1400" dirty="0" smtClean="0"/>
              <a:t>（</a:t>
            </a:r>
            <a:r>
              <a:rPr lang="en-US" altLang="ja-JP" sz="1400" dirty="0" smtClean="0"/>
              <a:t>AP </a:t>
            </a:r>
            <a:r>
              <a:rPr lang="ja-JP" altLang="en-US" sz="1400" dirty="0" smtClean="0"/>
              <a:t>単位の個別設定は引き続き可能）</a:t>
            </a:r>
            <a:endParaRPr lang="en-US" altLang="ja-JP" sz="1400" dirty="0" smtClean="0"/>
          </a:p>
          <a:p>
            <a:pPr marL="285750" lvl="0" indent="-285750">
              <a:buFont typeface="Arial"/>
              <a:buChar char="•"/>
            </a:pPr>
            <a:r>
              <a:rPr lang="ja-JP" altLang="en-US" sz="1600" dirty="0" smtClean="0"/>
              <a:t>設定の一括投入が可能</a:t>
            </a:r>
            <a:endParaRPr lang="en-US" sz="1600" dirty="0" smtClean="0"/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V</a:t>
            </a:r>
            <a:r>
              <a:rPr lang="en-US" altLang="ja-JP" sz="1400" dirty="0" smtClean="0"/>
              <a:t>LAN</a:t>
            </a:r>
            <a:r>
              <a:rPr lang="ja-JP" altLang="en-US" sz="1400" dirty="0" smtClean="0"/>
              <a:t>設定</a:t>
            </a:r>
            <a:endParaRPr lang="en-US" altLang="ja-JP" sz="1400" dirty="0" smtClean="0"/>
          </a:p>
          <a:p>
            <a:pPr marL="800100" lvl="1" indent="-342900">
              <a:buFont typeface="Arial"/>
              <a:buChar char="•"/>
            </a:pPr>
            <a:r>
              <a:rPr lang="en-US" altLang="ja-JP" sz="1400" dirty="0" smtClean="0"/>
              <a:t>ACL </a:t>
            </a:r>
            <a:r>
              <a:rPr lang="ja-JP" altLang="en-US" sz="1400" dirty="0" smtClean="0"/>
              <a:t>設定</a:t>
            </a:r>
            <a:endParaRPr lang="en-US" altLang="ja-JP" sz="1400" dirty="0" smtClean="0"/>
          </a:p>
          <a:p>
            <a:pPr marL="800100" lvl="1" indent="-342900">
              <a:buFont typeface="Arial"/>
              <a:buChar char="•"/>
            </a:pPr>
            <a:r>
              <a:rPr lang="en-US" altLang="ja-JP" sz="1400" dirty="0" smtClean="0"/>
              <a:t>Web</a:t>
            </a:r>
            <a:r>
              <a:rPr lang="ja-JP" altLang="en-US" sz="1400" dirty="0" smtClean="0"/>
              <a:t>認証</a:t>
            </a:r>
            <a:endParaRPr lang="en-US" altLang="ja-JP" sz="1400" dirty="0"/>
          </a:p>
          <a:p>
            <a:pPr marL="800100" lvl="1" indent="-342900">
              <a:buFont typeface="Arial"/>
              <a:buChar char="•"/>
            </a:pPr>
            <a:r>
              <a:rPr lang="ja-JP" altLang="en-US" sz="1400" dirty="0" smtClean="0"/>
              <a:t>ローカル認証、及び認証</a:t>
            </a:r>
            <a:r>
              <a:rPr lang="en-US" altLang="ja-JP" sz="1400" dirty="0" smtClean="0"/>
              <a:t>DB</a:t>
            </a:r>
          </a:p>
          <a:p>
            <a:pPr marL="800100" lvl="1" indent="-342900">
              <a:buFont typeface="Arial"/>
              <a:buChar char="•"/>
            </a:pPr>
            <a:r>
              <a:rPr lang="en-US" altLang="ja-JP" sz="1400" dirty="0" smtClean="0"/>
              <a:t>Radius </a:t>
            </a:r>
            <a:r>
              <a:rPr lang="ja-JP" altLang="en-US" sz="1400" dirty="0" smtClean="0"/>
              <a:t>設定</a:t>
            </a:r>
            <a:endParaRPr lang="en-US" altLang="ja-JP" sz="1400" dirty="0"/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Central DHCP/NAT-PAT</a:t>
            </a:r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AVC for </a:t>
            </a:r>
            <a:r>
              <a:rPr lang="en-US" sz="1400" dirty="0" err="1" smtClean="0"/>
              <a:t>FlexConnect</a:t>
            </a:r>
            <a:r>
              <a:rPr lang="en-US" sz="1400" dirty="0" smtClean="0"/>
              <a:t> </a:t>
            </a:r>
            <a:r>
              <a:rPr lang="ja-JP" altLang="en-US" sz="1400" dirty="0" smtClean="0"/>
              <a:t>設定</a:t>
            </a:r>
            <a:endParaRPr lang="en-US" altLang="ja-JP" sz="1400" dirty="0"/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VLAN</a:t>
            </a:r>
            <a:r>
              <a:rPr lang="ja-JP" altLang="en-US" sz="1400" dirty="0" smtClean="0"/>
              <a:t>名ー</a:t>
            </a:r>
            <a:r>
              <a:rPr lang="en-US" altLang="ja-JP" sz="1400" dirty="0" smtClean="0"/>
              <a:t> VLAN </a:t>
            </a:r>
            <a:r>
              <a:rPr lang="en-US" sz="1400" dirty="0" smtClean="0"/>
              <a:t>ID </a:t>
            </a:r>
            <a:r>
              <a:rPr lang="ja-JP" altLang="en-US" sz="1400" dirty="0" smtClean="0"/>
              <a:t>マッピング</a:t>
            </a:r>
            <a:endParaRPr lang="en-US" altLang="ja-JP" sz="1400" dirty="0"/>
          </a:p>
          <a:p>
            <a:pPr marL="800100" lvl="1" indent="-342900">
              <a:buFont typeface="Arial"/>
              <a:buChar char="•"/>
            </a:pPr>
            <a:r>
              <a:rPr lang="en-US" sz="1400" dirty="0" smtClean="0"/>
              <a:t>Multicast override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88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/>
          <p:cNvCxnSpPr>
            <a:endCxn id="36" idx="1"/>
          </p:cNvCxnSpPr>
          <p:nvPr/>
        </p:nvCxnSpPr>
        <p:spPr>
          <a:xfrm>
            <a:off x="5215408" y="3015960"/>
            <a:ext cx="275669" cy="179528"/>
          </a:xfrm>
          <a:prstGeom prst="line">
            <a:avLst/>
          </a:prstGeom>
          <a:ln>
            <a:solidFill>
              <a:srgbClr val="FA66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9" y="0"/>
            <a:ext cx="8389581" cy="731520"/>
          </a:xfrm>
        </p:spPr>
        <p:txBody>
          <a:bodyPr/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New! </a:t>
            </a:r>
            <a:r>
              <a:rPr lang="en-US" sz="2400" dirty="0" smtClean="0"/>
              <a:t>Network PnP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FlexConnect</a:t>
            </a:r>
            <a:r>
              <a:rPr lang="en-US" altLang="ja-JP" sz="2400" dirty="0" smtClean="0">
                <a:solidFill>
                  <a:srgbClr val="FF0000"/>
                </a:solidFill>
              </a:rPr>
              <a:t> Group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への拡張</a:t>
            </a:r>
            <a:endParaRPr lang="en-US" sz="2400" dirty="0"/>
          </a:p>
        </p:txBody>
      </p:sp>
      <p:pic>
        <p:nvPicPr>
          <p:cNvPr id="5" name="Picture 2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672" y="1548462"/>
            <a:ext cx="676555" cy="8909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402081" y="1269448"/>
            <a:ext cx="2722879" cy="90479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eaLnBrk="0" hangingPunct="0">
              <a:lnSpc>
                <a:spcPct val="90000"/>
              </a:lnSpc>
            </a:pPr>
            <a:r>
              <a:rPr lang="en-US" sz="1200" b="1" dirty="0">
                <a:solidFill>
                  <a:schemeClr val="tx1"/>
                </a:solidFill>
              </a:rPr>
              <a:t>Pre Provision Site in APIC EM</a:t>
            </a:r>
            <a:endParaRPr lang="en-US" sz="1200" dirty="0">
              <a:solidFill>
                <a:schemeClr val="tx1"/>
              </a:solidFill>
            </a:endParaRPr>
          </a:p>
          <a:p>
            <a:pPr marL="214332" indent="-214332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ja-JP" altLang="en-US" sz="1200" dirty="0" smtClean="0">
                <a:solidFill>
                  <a:schemeClr val="tx1"/>
                </a:solidFill>
              </a:rPr>
              <a:t>シリアル番号の合致ルール</a:t>
            </a:r>
            <a:endParaRPr lang="en-US" sz="1200" dirty="0">
              <a:solidFill>
                <a:schemeClr val="tx1"/>
              </a:solidFill>
            </a:endParaRPr>
          </a:p>
          <a:p>
            <a:pPr marL="214332" indent="-214332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MAC </a:t>
            </a:r>
            <a:r>
              <a:rPr lang="ja-JP" altLang="en-US" sz="1200" dirty="0" smtClean="0">
                <a:solidFill>
                  <a:schemeClr val="tx1"/>
                </a:solidFill>
              </a:rPr>
              <a:t>アドレスベースの合致</a:t>
            </a:r>
            <a:endParaRPr lang="en-US" sz="1200" dirty="0">
              <a:solidFill>
                <a:schemeClr val="tx1"/>
              </a:solidFill>
            </a:endParaRPr>
          </a:p>
          <a:p>
            <a:pPr marL="214332" indent="-214332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ja-JP" altLang="en-US" sz="1200" dirty="0" smtClean="0">
                <a:solidFill>
                  <a:schemeClr val="tx1"/>
                </a:solidFill>
              </a:rPr>
              <a:t>コンフィグ</a:t>
            </a:r>
            <a:endParaRPr lang="en-US" sz="1200" dirty="0">
              <a:solidFill>
                <a:schemeClr val="tx1"/>
              </a:solidFill>
            </a:endParaRPr>
          </a:p>
          <a:p>
            <a:pPr marL="214332" indent="-214332" eaLnBrk="0" hangingPunct="0">
              <a:lnSpc>
                <a:spcPct val="90000"/>
              </a:lnSpc>
              <a:buFont typeface="Arial" pitchFamily="34" charset="0"/>
              <a:buChar char="•"/>
            </a:pPr>
            <a:r>
              <a:rPr lang="ja-JP" altLang="en-US" sz="1200" dirty="0" smtClean="0">
                <a:solidFill>
                  <a:schemeClr val="tx1"/>
                </a:solidFill>
              </a:rPr>
              <a:t>作業者の</a:t>
            </a:r>
            <a:r>
              <a:rPr lang="en-US" altLang="ja-JP" sz="1200" dirty="0" smtClean="0">
                <a:solidFill>
                  <a:schemeClr val="tx1"/>
                </a:solidFill>
              </a:rPr>
              <a:t>ID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319867"/>
            <a:ext cx="1208692" cy="561700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ja-JP" altLang="en-US" sz="1600" b="1" dirty="0" smtClean="0">
                <a:solidFill>
                  <a:srgbClr val="000000"/>
                </a:solidFill>
              </a:rPr>
              <a:t>ネットワーク管理者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4682067" y="592667"/>
            <a:ext cx="1075266" cy="438592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APIC-EM /PnP </a:t>
            </a:r>
            <a:r>
              <a:rPr lang="ja-JP" altLang="en-US" sz="1200" b="1" dirty="0" smtClean="0">
                <a:solidFill>
                  <a:schemeClr val="accent1">
                    <a:lumMod val="75000"/>
                  </a:schemeClr>
                </a:solidFill>
              </a:rPr>
              <a:t>サーバ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5856" y="742655"/>
            <a:ext cx="3140686" cy="346257"/>
          </a:xfrm>
          <a:prstGeom prst="rect">
            <a:avLst/>
          </a:prstGeom>
          <a:noFill/>
        </p:spPr>
        <p:txBody>
          <a:bodyPr wrap="none" lIns="68586" tIns="34294" rIns="68586" bIns="34294" rtlCol="0">
            <a:spAutoFit/>
          </a:bodyPr>
          <a:lstStyle/>
          <a:p>
            <a:r>
              <a:rPr lang="en-US" dirty="0" smtClean="0"/>
              <a:t>PnP </a:t>
            </a:r>
            <a:r>
              <a:rPr lang="ja-JP" altLang="en-US" dirty="0" smtClean="0"/>
              <a:t>サーバ</a:t>
            </a:r>
            <a:r>
              <a:rPr lang="en-US" dirty="0" smtClean="0"/>
              <a:t>/</a:t>
            </a:r>
            <a:r>
              <a:rPr lang="ja-JP" altLang="en-US" dirty="0" smtClean="0"/>
              <a:t>サイトアップデート</a:t>
            </a:r>
            <a:endParaRPr lang="en-US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604978"/>
              </p:ext>
            </p:extLst>
          </p:nvPr>
        </p:nvGraphicFramePr>
        <p:xfrm>
          <a:off x="5744101" y="1095411"/>
          <a:ext cx="3315172" cy="157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993"/>
                <a:gridCol w="723593"/>
                <a:gridCol w="743187"/>
                <a:gridCol w="914399"/>
              </a:tblGrid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PID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Serial</a:t>
                      </a:r>
                      <a:r>
                        <a:rPr lang="en-US" sz="700" baseline="0" dirty="0" smtClean="0"/>
                        <a:t> #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Hostname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WLC IP address</a:t>
                      </a:r>
                      <a:endParaRPr lang="en-US" sz="700" dirty="0"/>
                    </a:p>
                  </a:txBody>
                  <a:tcPr/>
                </a:tc>
              </a:tr>
              <a:tr h="190539"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AIR-CAP3702I-A-K9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RFD0XXXXXX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AP-Store1-1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192.168.15.1</a:t>
                      </a:r>
                      <a:endParaRPr lang="en-US" sz="6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ISR-2951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FOX23zxcb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ISR-</a:t>
                      </a:r>
                      <a:r>
                        <a:rPr lang="en-US" sz="700" dirty="0" err="1" smtClean="0"/>
                        <a:t>bakcup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192.168.15.2</a:t>
                      </a:r>
                      <a:endParaRPr lang="en-US" sz="7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C3850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FOC123dfg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Dist1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192.168.16.3</a:t>
                      </a:r>
                      <a:endParaRPr lang="en-US" sz="7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C3560C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FOC443asd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ACC-sw1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192.168.16.4</a:t>
                      </a:r>
                      <a:endParaRPr lang="en-US" sz="7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C3560C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/>
                        <a:t>FOC443asa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ACC-sw2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192.168.16.5</a:t>
                      </a:r>
                      <a:endParaRPr lang="en-US" sz="7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C3560C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/>
                        <a:t>FOC443asg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ACC-sw3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192.168.16.6</a:t>
                      </a:r>
                      <a:endParaRPr lang="en-US" sz="700" dirty="0"/>
                    </a:p>
                  </a:txBody>
                  <a:tcPr/>
                </a:tc>
              </a:tr>
              <a:tr h="198120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C3560C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/>
                        <a:t>FOC443asx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AC-sw4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192.168.16.7</a:t>
                      </a:r>
                      <a:endParaRPr lang="en-US" sz="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7" name="Rectangle 156"/>
          <p:cNvSpPr/>
          <p:nvPr/>
        </p:nvSpPr>
        <p:spPr>
          <a:xfrm>
            <a:off x="5759557" y="1513878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165" name="Rectangle 164"/>
          <p:cNvSpPr/>
          <p:nvPr/>
        </p:nvSpPr>
        <p:spPr>
          <a:xfrm>
            <a:off x="5753805" y="1703695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166" name="Rectangle 165"/>
          <p:cNvSpPr/>
          <p:nvPr/>
        </p:nvSpPr>
        <p:spPr>
          <a:xfrm>
            <a:off x="5759557" y="1908199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167" name="Rectangle 166"/>
          <p:cNvSpPr/>
          <p:nvPr/>
        </p:nvSpPr>
        <p:spPr>
          <a:xfrm>
            <a:off x="5747953" y="2301283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169" name="Rectangle 168"/>
          <p:cNvSpPr/>
          <p:nvPr/>
        </p:nvSpPr>
        <p:spPr>
          <a:xfrm>
            <a:off x="5759424" y="2491101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170" name="Rectangle 169"/>
          <p:cNvSpPr/>
          <p:nvPr/>
        </p:nvSpPr>
        <p:spPr>
          <a:xfrm>
            <a:off x="5753805" y="2089563"/>
            <a:ext cx="3273425" cy="1898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834468" y="1083222"/>
            <a:ext cx="931388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ja-JP" altLang="en-US" sz="800" dirty="0" smtClean="0"/>
              <a:t>新しいデバイスがプロビジョニング情報を得に</a:t>
            </a:r>
            <a:r>
              <a:rPr lang="en-US" altLang="ja-JP" sz="800" dirty="0" smtClean="0"/>
              <a:t>PnP</a:t>
            </a:r>
            <a:r>
              <a:rPr lang="ja-JP" altLang="en-US" sz="800" dirty="0" smtClean="0"/>
              <a:t>サーバに接続</a:t>
            </a:r>
            <a:endParaRPr lang="en-US" sz="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24" y="3209792"/>
            <a:ext cx="1146257" cy="1200411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427704" y="4247136"/>
            <a:ext cx="1075267" cy="315479"/>
          </a:xfrm>
          <a:prstGeom prst="rect">
            <a:avLst/>
          </a:prstGeom>
          <a:noFill/>
        </p:spPr>
        <p:txBody>
          <a:bodyPr wrap="square" lIns="68586" tIns="34294" rIns="68586" bIns="34294" rtlCol="0">
            <a:spAutoFit/>
          </a:bodyPr>
          <a:lstStyle/>
          <a:p>
            <a:r>
              <a:rPr lang="ja-JP" altLang="en-US" sz="1600" b="1" dirty="0" smtClean="0">
                <a:solidFill>
                  <a:srgbClr val="000000"/>
                </a:solidFill>
              </a:rPr>
              <a:t>作業者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987" y="3497612"/>
            <a:ext cx="1126334" cy="74952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987" y="4033627"/>
            <a:ext cx="427016" cy="4270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12" y="2627518"/>
            <a:ext cx="893412" cy="505364"/>
          </a:xfrm>
          <a:prstGeom prst="rect">
            <a:avLst/>
          </a:prstGeom>
        </p:spPr>
      </p:pic>
      <p:pic>
        <p:nvPicPr>
          <p:cNvPr id="36" name="Picture 2" descr="\\.PSF\.Mac\Volumes\FLASH DRIVE\UA_Switch_New_Medium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91076" y="3086122"/>
            <a:ext cx="525456" cy="218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/>
          <p:cNvCxnSpPr>
            <a:endCxn id="34" idx="1"/>
          </p:cNvCxnSpPr>
          <p:nvPr/>
        </p:nvCxnSpPr>
        <p:spPr>
          <a:xfrm flipV="1">
            <a:off x="2833132" y="3209792"/>
            <a:ext cx="774521" cy="4186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069812" y="3009212"/>
            <a:ext cx="330918" cy="1236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4556072" y="1238646"/>
            <a:ext cx="203031" cy="4293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1" y="677335"/>
            <a:ext cx="948267" cy="711200"/>
          </a:xfrm>
          <a:prstGeom prst="rect">
            <a:avLst/>
          </a:prstGeom>
          <a:effectLst/>
        </p:spPr>
      </p:pic>
      <p:cxnSp>
        <p:nvCxnSpPr>
          <p:cNvPr id="44" name="Straight Connector 43"/>
          <p:cNvCxnSpPr/>
          <p:nvPr/>
        </p:nvCxnSpPr>
        <p:spPr>
          <a:xfrm>
            <a:off x="6386242" y="3148383"/>
            <a:ext cx="3071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560" y="956223"/>
            <a:ext cx="254000" cy="254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811" y="1486649"/>
            <a:ext cx="1529312" cy="1529310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2846976" y="3304852"/>
            <a:ext cx="852510" cy="467696"/>
          </a:xfrm>
          <a:prstGeom prst="line">
            <a:avLst/>
          </a:prstGeom>
          <a:ln>
            <a:solidFill>
              <a:srgbClr val="FA66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7652" y="3086122"/>
            <a:ext cx="541990" cy="247340"/>
          </a:xfrm>
          <a:prstGeom prst="rect">
            <a:avLst/>
          </a:prstGeom>
        </p:spPr>
      </p:pic>
      <p:cxnSp>
        <p:nvCxnSpPr>
          <p:cNvPr id="52" name="Straight Connector 51"/>
          <p:cNvCxnSpPr>
            <a:stCxn id="34" idx="3"/>
          </p:cNvCxnSpPr>
          <p:nvPr/>
        </p:nvCxnSpPr>
        <p:spPr>
          <a:xfrm flipV="1">
            <a:off x="4149642" y="3086123"/>
            <a:ext cx="330918" cy="123670"/>
          </a:xfrm>
          <a:prstGeom prst="line">
            <a:avLst/>
          </a:prstGeom>
          <a:ln>
            <a:solidFill>
              <a:srgbClr val="FA66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385067" y="3487447"/>
            <a:ext cx="307150" cy="0"/>
          </a:xfrm>
          <a:prstGeom prst="line">
            <a:avLst/>
          </a:prstGeom>
          <a:ln>
            <a:solidFill>
              <a:srgbClr val="FA66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63007" y="3017347"/>
            <a:ext cx="1384731" cy="265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100" dirty="0"/>
              <a:t>PnP Discovery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63007" y="3356642"/>
            <a:ext cx="1384731" cy="26544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100" dirty="0"/>
              <a:t>CAPWAP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799280" y="3548856"/>
            <a:ext cx="2317326" cy="1046562"/>
            <a:chOff x="2711078" y="3855349"/>
            <a:chExt cx="2027170" cy="1046562"/>
          </a:xfrm>
        </p:grpSpPr>
        <p:sp>
          <p:nvSpPr>
            <p:cNvPr id="27" name="Isosceles Triangle 26"/>
            <p:cNvSpPr/>
            <p:nvPr/>
          </p:nvSpPr>
          <p:spPr>
            <a:xfrm rot="17253106">
              <a:off x="2855004" y="3711423"/>
              <a:ext cx="308985" cy="596837"/>
            </a:xfrm>
            <a:prstGeom prst="triangl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101463" y="3903120"/>
              <a:ext cx="1636785" cy="998791"/>
            </a:xfrm>
            <a:prstGeom prst="roundRect">
              <a:avLst>
                <a:gd name="adj" fmla="val 10486"/>
              </a:avLst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22810" y="3968543"/>
              <a:ext cx="16056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FFFF"/>
                  </a:solidFill>
                </a:rPr>
                <a:t>WLC IP (Prim/Sec/</a:t>
              </a:r>
              <a:r>
                <a:rPr lang="en-US" sz="1000" dirty="0" err="1">
                  <a:solidFill>
                    <a:srgbClr val="FFFFFF"/>
                  </a:solidFill>
                </a:rPr>
                <a:t>Ter</a:t>
              </a:r>
              <a:r>
                <a:rPr lang="en-US" sz="1000" dirty="0">
                  <a:solidFill>
                    <a:srgbClr val="FFFFFF"/>
                  </a:solidFill>
                </a:rPr>
                <a:t>)</a:t>
              </a:r>
            </a:p>
            <a:p>
              <a:r>
                <a:rPr lang="en-US" sz="1000" dirty="0" smtClean="0">
                  <a:solidFill>
                    <a:srgbClr val="FFFFFF"/>
                  </a:solidFill>
                </a:rPr>
                <a:t>AP </a:t>
              </a:r>
              <a:r>
                <a:rPr lang="ja-JP" altLang="en-US" sz="1000" dirty="0" smtClean="0">
                  <a:solidFill>
                    <a:srgbClr val="FFFFFF"/>
                  </a:solidFill>
                </a:rPr>
                <a:t>名</a:t>
              </a:r>
              <a:endParaRPr lang="en-US" sz="1000" dirty="0">
                <a:solidFill>
                  <a:srgbClr val="FFFFFF"/>
                </a:solidFill>
              </a:endParaRPr>
            </a:p>
            <a:p>
              <a:r>
                <a:rPr lang="en-US" sz="1000" dirty="0">
                  <a:solidFill>
                    <a:srgbClr val="FFFFFF"/>
                  </a:solidFill>
                </a:rPr>
                <a:t>AP </a:t>
              </a:r>
              <a:r>
                <a:rPr lang="ja-JP" altLang="en-US" sz="1000" dirty="0" smtClean="0">
                  <a:solidFill>
                    <a:srgbClr val="FFFFFF"/>
                  </a:solidFill>
                </a:rPr>
                <a:t>モード</a:t>
              </a:r>
              <a:r>
                <a:rPr lang="en-US" sz="1000" dirty="0" smtClean="0">
                  <a:solidFill>
                    <a:srgbClr val="FFFFFF"/>
                  </a:solidFill>
                </a:rPr>
                <a:t> </a:t>
              </a:r>
              <a:r>
                <a:rPr lang="en-US" sz="1000" dirty="0">
                  <a:solidFill>
                    <a:srgbClr val="FFFFFF"/>
                  </a:solidFill>
                </a:rPr>
                <a:t>(Flex/Local)</a:t>
              </a:r>
            </a:p>
            <a:p>
              <a:r>
                <a:rPr lang="en-US" sz="1000" dirty="0" smtClean="0">
                  <a:solidFill>
                    <a:srgbClr val="FFFFFF"/>
                  </a:solidFill>
                </a:rPr>
                <a:t>AP </a:t>
              </a:r>
              <a:r>
                <a:rPr lang="ja-JP" altLang="en-US" sz="1000" dirty="0" smtClean="0">
                  <a:solidFill>
                    <a:srgbClr val="FFFFFF"/>
                  </a:solidFill>
                </a:rPr>
                <a:t>グループ名</a:t>
              </a:r>
              <a:endParaRPr lang="en-US" altLang="ja-JP" sz="1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412224" y="248682"/>
            <a:ext cx="1731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PnP: Plug and Play</a:t>
            </a:r>
            <a:endParaRPr 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56289" y="4304790"/>
            <a:ext cx="2253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solidFill>
                  <a:srgbClr val="FFFF00"/>
                </a:solidFill>
              </a:rPr>
              <a:t>(New) </a:t>
            </a:r>
            <a:r>
              <a:rPr lang="en-US" altLang="ja-JP" sz="1000" dirty="0" err="1" smtClean="0">
                <a:solidFill>
                  <a:srgbClr val="FFFF00"/>
                </a:solidFill>
              </a:rPr>
              <a:t>FlexConnect</a:t>
            </a:r>
            <a:r>
              <a:rPr lang="en-US" altLang="ja-JP" sz="1000" dirty="0" smtClean="0">
                <a:solidFill>
                  <a:srgbClr val="FFFF00"/>
                </a:solidFill>
              </a:rPr>
              <a:t> </a:t>
            </a:r>
            <a:r>
              <a:rPr lang="ja-JP" altLang="en-US" sz="1000" dirty="0">
                <a:solidFill>
                  <a:srgbClr val="FFFF00"/>
                </a:solidFill>
              </a:rPr>
              <a:t>グループ名</a:t>
            </a:r>
            <a:endParaRPr lang="en-US" altLang="ja-JP" sz="1000" dirty="0">
              <a:solidFill>
                <a:srgbClr val="FFFF00"/>
              </a:solidFill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6320117" y="4889584"/>
            <a:ext cx="2823883" cy="25391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</a:rPr>
              <a:t>2016/1/22 WLAN-2 8.2 </a:t>
            </a:r>
            <a:r>
              <a:rPr lang="ja-JP" altLang="en-US" sz="1050" dirty="0" smtClean="0">
                <a:solidFill>
                  <a:schemeClr val="bg1">
                    <a:lumMod val="95000"/>
                  </a:schemeClr>
                </a:solidFill>
              </a:rPr>
              <a:t>アップデートより更新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05 0.01327 L -0.19486 0.508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40" y="24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/>
          <p:cNvCxnSpPr/>
          <p:nvPr/>
        </p:nvCxnSpPr>
        <p:spPr>
          <a:xfrm>
            <a:off x="1182692" y="1165293"/>
            <a:ext cx="937475" cy="0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endCxn id="5" idx="1"/>
          </p:cNvCxnSpPr>
          <p:nvPr/>
        </p:nvCxnSpPr>
        <p:spPr>
          <a:xfrm flipV="1">
            <a:off x="2740733" y="1145020"/>
            <a:ext cx="1865776" cy="8234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98" y="33939"/>
            <a:ext cx="8345488" cy="731837"/>
          </a:xfrm>
        </p:spPr>
        <p:txBody>
          <a:bodyPr>
            <a:noAutofit/>
          </a:bodyPr>
          <a:lstStyle/>
          <a:p>
            <a:r>
              <a:rPr lang="en-US" sz="2400" dirty="0"/>
              <a:t>AP </a:t>
            </a:r>
            <a:r>
              <a:rPr lang="ja-JP" altLang="en-US" sz="2400" dirty="0" smtClean="0"/>
              <a:t>プラグアンドプレイ</a:t>
            </a:r>
            <a:r>
              <a:rPr lang="en-US" sz="2400" dirty="0" smtClean="0"/>
              <a:t> </a:t>
            </a:r>
            <a:r>
              <a:rPr lang="ja-JP" altLang="en-US" sz="2400" dirty="0" smtClean="0"/>
              <a:t>ワークフロー</a:t>
            </a:r>
            <a:r>
              <a:rPr lang="en-US" altLang="ja-JP" sz="2400" dirty="0" smtClean="0"/>
              <a:t> </a:t>
            </a:r>
            <a:r>
              <a:rPr lang="en-US" altLang="en-US" sz="2400" dirty="0" smtClean="0"/>
              <a:t>例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6719" y="705782"/>
            <a:ext cx="873125" cy="2308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Remote Site</a:t>
            </a:r>
          </a:p>
        </p:txBody>
      </p:sp>
      <p:pic>
        <p:nvPicPr>
          <p:cNvPr id="41" name="Picture 2" descr="\\MV-FS\Projects\Cisco\03_Assets\Icons\Kubrick Icons\Device Icons\Device_cloud_white_3041_default_25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7" b="17647"/>
          <a:stretch/>
        </p:blipFill>
        <p:spPr bwMode="auto">
          <a:xfrm>
            <a:off x="1919992" y="774954"/>
            <a:ext cx="1098788" cy="566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/>
          <p:cNvSpPr/>
          <p:nvPr/>
        </p:nvSpPr>
        <p:spPr>
          <a:xfrm>
            <a:off x="4196344" y="682034"/>
            <a:ext cx="1823236" cy="943469"/>
          </a:xfrm>
          <a:prstGeom prst="rect">
            <a:avLst/>
          </a:prstGeom>
          <a:noFill/>
          <a:ln>
            <a:solidFill>
              <a:srgbClr val="000000"/>
            </a:solidFill>
            <a:prstDash val="sys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021002" y="961388"/>
            <a:ext cx="873125" cy="24614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1000" dirty="0">
                <a:solidFill>
                  <a:srgbClr val="212227"/>
                </a:solidFill>
              </a:rPr>
              <a:t>Internet</a:t>
            </a:r>
          </a:p>
        </p:txBody>
      </p:sp>
      <p:cxnSp>
        <p:nvCxnSpPr>
          <p:cNvPr id="95" name="Straight Connector 94"/>
          <p:cNvCxnSpPr/>
          <p:nvPr/>
        </p:nvCxnSpPr>
        <p:spPr bwMode="auto">
          <a:xfrm rot="5400000">
            <a:off x="-990115" y="3073954"/>
            <a:ext cx="3732831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/>
          <p:cNvCxnSpPr/>
          <p:nvPr/>
        </p:nvCxnSpPr>
        <p:spPr bwMode="auto">
          <a:xfrm>
            <a:off x="875220" y="1497248"/>
            <a:ext cx="1582339" cy="0"/>
          </a:xfrm>
          <a:prstGeom prst="straightConnector1">
            <a:avLst/>
          </a:prstGeom>
          <a:ln w="12700">
            <a:solidFill>
              <a:srgbClr val="272749"/>
            </a:solidFill>
            <a:headEnd type="none" w="med" len="med"/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51896" y="1411353"/>
            <a:ext cx="873125" cy="2308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PnP Agent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469386" y="1411353"/>
            <a:ext cx="1005000" cy="2308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DHCP Request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1429842" y="1425633"/>
            <a:ext cx="238125" cy="231315"/>
            <a:chOff x="5905500" y="3762375"/>
            <a:chExt cx="238125" cy="231375"/>
          </a:xfrm>
        </p:grpSpPr>
        <p:sp>
          <p:nvSpPr>
            <p:cNvPr id="122" name="Oval 121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1</a:t>
              </a:r>
            </a:p>
          </p:txBody>
        </p:sp>
      </p:grpSp>
      <p:cxnSp>
        <p:nvCxnSpPr>
          <p:cNvPr id="124" name="Straight Connector 123"/>
          <p:cNvCxnSpPr/>
          <p:nvPr/>
        </p:nvCxnSpPr>
        <p:spPr bwMode="auto">
          <a:xfrm flipH="1">
            <a:off x="5167635" y="1279216"/>
            <a:ext cx="18630" cy="36446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 rot="5400000">
            <a:off x="591146" y="3192644"/>
            <a:ext cx="3732831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4583394" y="772394"/>
            <a:ext cx="873125" cy="24614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1000" dirty="0">
                <a:solidFill>
                  <a:srgbClr val="212227"/>
                </a:solidFill>
              </a:rPr>
              <a:t>APIC EM</a:t>
            </a:r>
          </a:p>
        </p:txBody>
      </p:sp>
      <p:cxnSp>
        <p:nvCxnSpPr>
          <p:cNvPr id="128" name="Straight Arrow Connector 127"/>
          <p:cNvCxnSpPr/>
          <p:nvPr/>
        </p:nvCxnSpPr>
        <p:spPr bwMode="auto">
          <a:xfrm>
            <a:off x="876797" y="2226562"/>
            <a:ext cx="1582339" cy="0"/>
          </a:xfrm>
          <a:prstGeom prst="straightConnector1">
            <a:avLst/>
          </a:prstGeom>
          <a:ln w="12700">
            <a:solidFill>
              <a:srgbClr val="272749"/>
            </a:solidFill>
            <a:headEnd type="stealth" w="med" len="med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2362369" y="2116529"/>
            <a:ext cx="1279525" cy="2308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DHCP Response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1473023" y="2100661"/>
            <a:ext cx="238125" cy="231315"/>
            <a:chOff x="5905500" y="3762375"/>
            <a:chExt cx="238125" cy="231375"/>
          </a:xfrm>
        </p:grpSpPr>
        <p:sp>
          <p:nvSpPr>
            <p:cNvPr id="131" name="Oval 130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2</a:t>
              </a:r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986149" y="1599896"/>
            <a:ext cx="1279525" cy="3383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800" dirty="0">
                <a:solidFill>
                  <a:srgbClr val="212227"/>
                </a:solidFill>
              </a:rPr>
              <a:t>DHCP option </a:t>
            </a:r>
            <a:r>
              <a:rPr lang="en-US" sz="800" dirty="0" smtClean="0">
                <a:solidFill>
                  <a:srgbClr val="212227"/>
                </a:solidFill>
              </a:rPr>
              <a:t>43</a:t>
            </a:r>
            <a:endParaRPr lang="en-US" sz="800" dirty="0">
              <a:solidFill>
                <a:srgbClr val="212227"/>
              </a:solidFill>
            </a:endParaRPr>
          </a:p>
          <a:p>
            <a:pPr algn="ctr"/>
            <a:r>
              <a:rPr lang="en-US" sz="800" dirty="0">
                <a:solidFill>
                  <a:srgbClr val="212227"/>
                </a:solidFill>
              </a:rPr>
              <a:t>PnP server IP</a:t>
            </a:r>
          </a:p>
        </p:txBody>
      </p:sp>
      <p:cxnSp>
        <p:nvCxnSpPr>
          <p:cNvPr id="180" name="Straight Arrow Connector 179"/>
          <p:cNvCxnSpPr/>
          <p:nvPr/>
        </p:nvCxnSpPr>
        <p:spPr bwMode="auto">
          <a:xfrm flipV="1">
            <a:off x="899496" y="2780093"/>
            <a:ext cx="4308127" cy="4116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81" name="Group 180"/>
          <p:cNvGrpSpPr/>
          <p:nvPr/>
        </p:nvGrpSpPr>
        <p:grpSpPr>
          <a:xfrm>
            <a:off x="3641893" y="2676517"/>
            <a:ext cx="238125" cy="231315"/>
            <a:chOff x="5905500" y="3762375"/>
            <a:chExt cx="238125" cy="231375"/>
          </a:xfrm>
        </p:grpSpPr>
        <p:sp>
          <p:nvSpPr>
            <p:cNvPr id="182" name="Oval 181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3</a:t>
              </a:r>
            </a:p>
          </p:txBody>
        </p:sp>
      </p:grpSp>
      <p:sp>
        <p:nvSpPr>
          <p:cNvPr id="185" name="TextBox 184"/>
          <p:cNvSpPr txBox="1"/>
          <p:nvPr/>
        </p:nvSpPr>
        <p:spPr>
          <a:xfrm>
            <a:off x="0" y="2100659"/>
            <a:ext cx="873125" cy="36930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PnP Server IP Available</a:t>
            </a:r>
          </a:p>
        </p:txBody>
      </p:sp>
      <p:cxnSp>
        <p:nvCxnSpPr>
          <p:cNvPr id="186" name="Straight Arrow Connector 185"/>
          <p:cNvCxnSpPr/>
          <p:nvPr/>
        </p:nvCxnSpPr>
        <p:spPr bwMode="auto">
          <a:xfrm flipV="1">
            <a:off x="899497" y="3733026"/>
            <a:ext cx="4274938" cy="9328"/>
          </a:xfrm>
          <a:prstGeom prst="straightConnector1">
            <a:avLst/>
          </a:prstGeom>
          <a:ln w="12700">
            <a:solidFill>
              <a:srgbClr val="00B050"/>
            </a:solidFill>
            <a:headEnd type="stealth" w="med" len="med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87" name="Group 186"/>
          <p:cNvGrpSpPr/>
          <p:nvPr/>
        </p:nvGrpSpPr>
        <p:grpSpPr>
          <a:xfrm>
            <a:off x="2852823" y="3634661"/>
            <a:ext cx="238125" cy="231315"/>
            <a:chOff x="5905500" y="3762375"/>
            <a:chExt cx="238125" cy="231375"/>
          </a:xfrm>
        </p:grpSpPr>
        <p:sp>
          <p:nvSpPr>
            <p:cNvPr id="188" name="Oval 187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4</a:t>
              </a: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1290313" y="2489425"/>
            <a:ext cx="2900840" cy="207749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en-US" sz="900" dirty="0">
                <a:solidFill>
                  <a:srgbClr val="212227"/>
                </a:solidFill>
              </a:rPr>
              <a:t>PnP Agent on AP sends the serial #/MAC Address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1013560" y="3264866"/>
            <a:ext cx="3957943" cy="36931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PnP Server sends the Controller IP </a:t>
            </a:r>
            <a:r>
              <a:rPr lang="en-US" sz="900" dirty="0" smtClean="0">
                <a:solidFill>
                  <a:srgbClr val="212227"/>
                </a:solidFill>
              </a:rPr>
              <a:t>Address/Secondary Controller</a:t>
            </a:r>
          </a:p>
          <a:p>
            <a:pPr algn="ctr"/>
            <a:r>
              <a:rPr lang="en-US" sz="900" dirty="0" smtClean="0">
                <a:solidFill>
                  <a:srgbClr val="212227"/>
                </a:solidFill>
              </a:rPr>
              <a:t>AP Group/</a:t>
            </a:r>
            <a:r>
              <a:rPr lang="en-US" sz="900" dirty="0" err="1" smtClean="0">
                <a:solidFill>
                  <a:srgbClr val="FF0000"/>
                </a:solidFill>
              </a:rPr>
              <a:t>FlexConnect</a:t>
            </a:r>
            <a:r>
              <a:rPr lang="en-US" sz="900" dirty="0" smtClean="0">
                <a:solidFill>
                  <a:srgbClr val="FF0000"/>
                </a:solidFill>
              </a:rPr>
              <a:t>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06508" y="1018062"/>
            <a:ext cx="1127964" cy="253916"/>
          </a:xfrm>
          <a:prstGeom prst="rect">
            <a:avLst/>
          </a:prstGeom>
          <a:noFill/>
          <a:ln>
            <a:solidFill>
              <a:srgbClr val="272A48"/>
            </a:solidFill>
          </a:ln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</a:rPr>
              <a:t>PnP Service</a:t>
            </a:r>
          </a:p>
        </p:txBody>
      </p:sp>
      <p:pic>
        <p:nvPicPr>
          <p:cNvPr id="117" name="Picture 2" descr="C:\Users\prajaman\Documents\powerpoint templates\icons\blue\accesspo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9" y="1070485"/>
            <a:ext cx="560370" cy="1490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44" y="968429"/>
            <a:ext cx="621792" cy="347472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 bwMode="auto">
          <a:xfrm flipH="1">
            <a:off x="7056622" y="1219555"/>
            <a:ext cx="18630" cy="364468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V="1">
            <a:off x="860520" y="4212383"/>
            <a:ext cx="6214732" cy="7855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stealt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flipV="1">
            <a:off x="871339" y="4687780"/>
            <a:ext cx="6185283" cy="53653"/>
          </a:xfrm>
          <a:prstGeom prst="straightConnector1">
            <a:avLst/>
          </a:prstGeom>
          <a:ln w="12700">
            <a:solidFill>
              <a:srgbClr val="00B050"/>
            </a:solidFill>
            <a:headEnd type="stealth" w="med" len="med"/>
            <a:tailEnd type="non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3670061" y="4048427"/>
            <a:ext cx="238125" cy="231315"/>
            <a:chOff x="5905500" y="3762375"/>
            <a:chExt cx="238125" cy="231375"/>
          </a:xfrm>
        </p:grpSpPr>
        <p:sp>
          <p:nvSpPr>
            <p:cNvPr id="51" name="Oval 50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76068" y="4565126"/>
            <a:ext cx="238125" cy="231315"/>
            <a:chOff x="5905500" y="3762375"/>
            <a:chExt cx="238125" cy="231375"/>
          </a:xfrm>
        </p:grpSpPr>
        <p:sp>
          <p:nvSpPr>
            <p:cNvPr id="54" name="Oval 53"/>
            <p:cNvSpPr/>
            <p:nvPr/>
          </p:nvSpPr>
          <p:spPr>
            <a:xfrm>
              <a:off x="5905500" y="3762375"/>
              <a:ext cx="238125" cy="215444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905500" y="3778250"/>
              <a:ext cx="238125" cy="21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212227"/>
                  </a:solidFill>
                </a:rPr>
                <a:t>6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07962" y="3712407"/>
            <a:ext cx="2137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AP Connects to </a:t>
            </a:r>
            <a:r>
              <a:rPr lang="en-US" sz="900" dirty="0" smtClean="0">
                <a:solidFill>
                  <a:srgbClr val="212227"/>
                </a:solidFill>
              </a:rPr>
              <a:t>primary controller </a:t>
            </a:r>
            <a:r>
              <a:rPr lang="en-US" sz="900" dirty="0">
                <a:solidFill>
                  <a:srgbClr val="212227"/>
                </a:solidFill>
              </a:rPr>
              <a:t>and </a:t>
            </a:r>
            <a:r>
              <a:rPr lang="en-US" sz="900" dirty="0" smtClean="0">
                <a:solidFill>
                  <a:srgbClr val="212227"/>
                </a:solidFill>
              </a:rPr>
              <a:t>passes AP Group, AP Name, and </a:t>
            </a:r>
            <a:r>
              <a:rPr lang="en-US" sz="900" dirty="0" err="1" smtClean="0">
                <a:solidFill>
                  <a:srgbClr val="FF0000"/>
                </a:solidFill>
              </a:rPr>
              <a:t>FlexConnect</a:t>
            </a:r>
            <a:r>
              <a:rPr lang="en-US" sz="900" dirty="0" smtClean="0">
                <a:solidFill>
                  <a:srgbClr val="FF0000"/>
                </a:solidFill>
              </a:rPr>
              <a:t> Group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297278" y="4392910"/>
            <a:ext cx="1646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212227"/>
                </a:solidFill>
              </a:rPr>
              <a:t>AP </a:t>
            </a:r>
            <a:r>
              <a:rPr lang="en-US" sz="900" dirty="0" smtClean="0">
                <a:solidFill>
                  <a:srgbClr val="212227"/>
                </a:solidFill>
              </a:rPr>
              <a:t>get the configuration based on AP Group</a:t>
            </a:r>
            <a:endParaRPr lang="en-US" sz="900" dirty="0">
              <a:solidFill>
                <a:srgbClr val="212227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62369" y="4911205"/>
            <a:ext cx="3918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AP </a:t>
            </a:r>
            <a:r>
              <a:rPr lang="ja-JP" altLang="en-US" sz="1000" dirty="0" smtClean="0"/>
              <a:t>は</a:t>
            </a:r>
            <a:r>
              <a:rPr lang="en-US" altLang="ja-JP" sz="1000" dirty="0" smtClean="0"/>
              <a:t> Recovery image 15.3(3)JC </a:t>
            </a:r>
            <a:r>
              <a:rPr lang="ja-JP" altLang="en-US" sz="1000" dirty="0" smtClean="0"/>
              <a:t>から</a:t>
            </a:r>
            <a:r>
              <a:rPr lang="en-US" altLang="ja-JP" sz="1000" dirty="0" smtClean="0"/>
              <a:t> PnP Agent </a:t>
            </a:r>
            <a:r>
              <a:rPr lang="ja-JP" altLang="en-US" sz="1000" dirty="0" smtClean="0"/>
              <a:t>が含まれます。</a:t>
            </a:r>
            <a:endParaRPr lang="en-US" sz="1000" dirty="0"/>
          </a:p>
        </p:txBody>
      </p:sp>
      <p:sp>
        <p:nvSpPr>
          <p:cNvPr id="58" name="TextBox 1"/>
          <p:cNvSpPr txBox="1"/>
          <p:nvPr/>
        </p:nvSpPr>
        <p:spPr>
          <a:xfrm>
            <a:off x="6320117" y="4889584"/>
            <a:ext cx="2823883" cy="25391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</a:rPr>
              <a:t>2016/1/22 WLAN-2 8.2 </a:t>
            </a:r>
            <a:r>
              <a:rPr lang="ja-JP" altLang="en-US" sz="1050" dirty="0" smtClean="0">
                <a:solidFill>
                  <a:schemeClr val="bg1">
                    <a:lumMod val="95000"/>
                  </a:schemeClr>
                </a:solidFill>
              </a:rPr>
              <a:t>アップデートより更新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3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5763480" y="2135228"/>
            <a:ext cx="2791691" cy="1944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80808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77" name="Rectangle 176"/>
          <p:cNvSpPr/>
          <p:nvPr/>
        </p:nvSpPr>
        <p:spPr>
          <a:xfrm>
            <a:off x="396525" y="1234062"/>
            <a:ext cx="2544932" cy="28460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80808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>
              <a:solidFill>
                <a:srgbClr val="080808"/>
              </a:solidFill>
            </a:endParaRPr>
          </a:p>
        </p:txBody>
      </p:sp>
      <p:cxnSp>
        <p:nvCxnSpPr>
          <p:cNvPr id="163" name="Straight Connector 162"/>
          <p:cNvCxnSpPr/>
          <p:nvPr/>
        </p:nvCxnSpPr>
        <p:spPr>
          <a:xfrm flipV="1">
            <a:off x="6378634" y="2844181"/>
            <a:ext cx="398676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V="1">
            <a:off x="4904251" y="2842007"/>
            <a:ext cx="1046265" cy="579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V="1">
            <a:off x="2767278" y="2874993"/>
            <a:ext cx="710204" cy="800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PnP </a:t>
            </a:r>
            <a:r>
              <a:rPr lang="ja-JP" altLang="en-US" dirty="0" smtClean="0"/>
              <a:t>を使った導入例</a:t>
            </a:r>
            <a:endParaRPr lang="en-US" dirty="0"/>
          </a:p>
        </p:txBody>
      </p:sp>
      <p:pic>
        <p:nvPicPr>
          <p:cNvPr id="52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6" y="3475882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0" descr="C:\Users\ecoffey\AppData\Local\Temp\Rar$DRa0.160\30042_Device_layer3_switch_unkn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85" y="2616356"/>
            <a:ext cx="526958" cy="526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15" y="2761155"/>
            <a:ext cx="527155" cy="298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252841" y="3737213"/>
            <a:ext cx="783767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 smtClean="0"/>
              <a:t>WLC-1a</a:t>
            </a:r>
            <a:endParaRPr lang="en-US" sz="1100" dirty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1578664" y="3119797"/>
            <a:ext cx="1" cy="3327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1809404" y="2879767"/>
            <a:ext cx="4306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92033" y="1309262"/>
            <a:ext cx="1344783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100" b="1" dirty="0" smtClean="0"/>
              <a:t>中央サイト</a:t>
            </a:r>
            <a:endParaRPr lang="en-US" sz="1100" b="1" dirty="0"/>
          </a:p>
        </p:txBody>
      </p:sp>
      <p:pic>
        <p:nvPicPr>
          <p:cNvPr id="67" name="Picture 20" descr="C:\Users\ecoffey\AppData\Local\Temp\Rar$DRa0.324\30072_Device_server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9" y="3411151"/>
            <a:ext cx="365855" cy="365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513276" y="3728115"/>
            <a:ext cx="600013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/>
              <a:t>Radius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922754" y="3627329"/>
            <a:ext cx="32352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 descr="Key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4" y="3481042"/>
            <a:ext cx="398168" cy="273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641" y="1806463"/>
            <a:ext cx="712728" cy="498182"/>
          </a:xfrm>
          <a:prstGeom prst="rect">
            <a:avLst/>
          </a:prstGeom>
          <a:effectLst/>
        </p:spPr>
      </p:pic>
      <p:pic>
        <p:nvPicPr>
          <p:cNvPr id="129" name="Picture 128" descr="37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18" y="2651651"/>
            <a:ext cx="381477" cy="385088"/>
          </a:xfrm>
          <a:prstGeom prst="rect">
            <a:avLst/>
          </a:prstGeom>
        </p:spPr>
      </p:pic>
      <p:graphicFrame>
        <p:nvGraphicFramePr>
          <p:cNvPr id="131" name="Table 1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346871"/>
              </p:ext>
            </p:extLst>
          </p:nvPr>
        </p:nvGraphicFramePr>
        <p:xfrm>
          <a:off x="2021063" y="1639834"/>
          <a:ext cx="4170797" cy="388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439"/>
                <a:gridCol w="745107"/>
                <a:gridCol w="633800"/>
                <a:gridCol w="547602"/>
                <a:gridCol w="682049"/>
                <a:gridCol w="633800"/>
              </a:tblGrid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Product ID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Serial</a:t>
                      </a:r>
                      <a:r>
                        <a:rPr lang="en-US" sz="700" baseline="0" dirty="0" smtClean="0"/>
                        <a:t> #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Hostname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WLC IP 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AP Mode</a:t>
                      </a:r>
                      <a:endParaRPr lang="en-US" sz="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err="1" smtClean="0"/>
                        <a:t>FlexGroup</a:t>
                      </a:r>
                      <a:endParaRPr lang="en-US" sz="700" dirty="0"/>
                    </a:p>
                  </a:txBody>
                  <a:tcPr/>
                </a:tc>
              </a:tr>
              <a:tr h="190539"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AIR-CAP3702I-A-K9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RFD0PP2T025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Site-1-AP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smtClean="0"/>
                        <a:t>WLC-1a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dirty="0" err="1" smtClean="0"/>
                        <a:t>FlexConnect</a:t>
                      </a:r>
                      <a:endParaRPr lang="en-US" sz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dirty="0" smtClean="0"/>
                        <a:t>Site-1</a:t>
                      </a:r>
                      <a:endParaRPr lang="en-US" sz="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2" name="TextBox 131"/>
          <p:cNvSpPr txBox="1"/>
          <p:nvPr/>
        </p:nvSpPr>
        <p:spPr>
          <a:xfrm>
            <a:off x="2021063" y="1416996"/>
            <a:ext cx="1757894" cy="26160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altLang="ja-JP" sz="1100" dirty="0" smtClean="0"/>
              <a:t>PnP </a:t>
            </a:r>
            <a:r>
              <a:rPr lang="ja-JP" altLang="en-US" sz="1100" dirty="0" smtClean="0"/>
              <a:t>設定</a:t>
            </a:r>
            <a:endParaRPr lang="en-US" sz="1100" dirty="0"/>
          </a:p>
        </p:txBody>
      </p:sp>
      <p:cxnSp>
        <p:nvCxnSpPr>
          <p:cNvPr id="133" name="Straight Arrow Connector 132"/>
          <p:cNvCxnSpPr/>
          <p:nvPr/>
        </p:nvCxnSpPr>
        <p:spPr>
          <a:xfrm flipH="1" flipV="1">
            <a:off x="1878182" y="2226475"/>
            <a:ext cx="5786766" cy="4780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2021066" y="1871820"/>
            <a:ext cx="4069339" cy="15667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cxnSp>
        <p:nvCxnSpPr>
          <p:cNvPr id="135" name="Straight Arrow Connector 134"/>
          <p:cNvCxnSpPr>
            <a:endCxn id="52" idx="3"/>
          </p:cNvCxnSpPr>
          <p:nvPr/>
        </p:nvCxnSpPr>
        <p:spPr>
          <a:xfrm flipH="1">
            <a:off x="1911053" y="3017746"/>
            <a:ext cx="5736168" cy="609584"/>
          </a:xfrm>
          <a:prstGeom prst="straightConnector1">
            <a:avLst/>
          </a:prstGeom>
          <a:ln>
            <a:solidFill>
              <a:srgbClr val="FF66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6" name="Picture 13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82" y="2167118"/>
            <a:ext cx="237568" cy="237568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6550789" y="1277465"/>
            <a:ext cx="2469839" cy="1345921"/>
            <a:chOff x="3509709" y="3616986"/>
            <a:chExt cx="2115448" cy="1167689"/>
          </a:xfrm>
          <a:solidFill>
            <a:srgbClr val="52526D"/>
          </a:solidFill>
        </p:grpSpPr>
        <p:sp>
          <p:nvSpPr>
            <p:cNvPr id="138" name="Isosceles Triangle 137"/>
            <p:cNvSpPr/>
            <p:nvPr/>
          </p:nvSpPr>
          <p:spPr>
            <a:xfrm rot="11831804">
              <a:off x="4420557" y="4243099"/>
              <a:ext cx="177968" cy="541576"/>
            </a:xfrm>
            <a:prstGeom prst="triangle">
              <a:avLst>
                <a:gd name="adj" fmla="val 0"/>
              </a:avLst>
            </a:prstGeom>
            <a:grpFill/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509709" y="3616986"/>
              <a:ext cx="2115448" cy="667549"/>
            </a:xfrm>
            <a:prstGeom prst="rect">
              <a:avLst/>
            </a:prstGeom>
            <a:grpFill/>
            <a:ln>
              <a:solidFill>
                <a:srgbClr val="272A48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1"/>
                  </a:solidFill>
                </a:rPr>
                <a:t>WLC </a:t>
              </a:r>
              <a:r>
                <a:rPr lang="en-US" sz="1100" dirty="0">
                  <a:solidFill>
                    <a:schemeClr val="bg1"/>
                  </a:solidFill>
                </a:rPr>
                <a:t>IP:	</a:t>
              </a:r>
              <a:r>
                <a:rPr lang="en-US" sz="1100" dirty="0" smtClean="0">
                  <a:solidFill>
                    <a:schemeClr val="bg1"/>
                  </a:solidFill>
                </a:rPr>
                <a:t>	  WLC</a:t>
              </a:r>
              <a:r>
                <a:rPr lang="en-US" sz="1100" dirty="0">
                  <a:solidFill>
                    <a:schemeClr val="bg1"/>
                  </a:solidFill>
                </a:rPr>
                <a:t>-1a</a:t>
              </a:r>
            </a:p>
            <a:p>
              <a:r>
                <a:rPr lang="en-US" sz="1100" dirty="0">
                  <a:solidFill>
                    <a:schemeClr val="bg1"/>
                  </a:solidFill>
                </a:rPr>
                <a:t>AP </a:t>
              </a:r>
              <a:r>
                <a:rPr lang="ja-JP" altLang="en-US" sz="1100" dirty="0" smtClean="0">
                  <a:solidFill>
                    <a:schemeClr val="bg1"/>
                  </a:solidFill>
                </a:rPr>
                <a:t>名</a:t>
              </a:r>
              <a:r>
                <a:rPr lang="en-US" sz="1100" dirty="0" smtClean="0">
                  <a:solidFill>
                    <a:schemeClr val="bg1"/>
                  </a:solidFill>
                </a:rPr>
                <a:t>:</a:t>
              </a:r>
              <a:r>
                <a:rPr lang="en-US" sz="1100" dirty="0">
                  <a:solidFill>
                    <a:schemeClr val="bg1"/>
                  </a:solidFill>
                </a:rPr>
                <a:t>	</a:t>
              </a:r>
              <a:r>
                <a:rPr lang="en-US" sz="1100" dirty="0" smtClean="0">
                  <a:solidFill>
                    <a:schemeClr val="bg1"/>
                  </a:solidFill>
                </a:rPr>
                <a:t>		  Site</a:t>
              </a:r>
              <a:r>
                <a:rPr lang="en-US" sz="1100" dirty="0">
                  <a:solidFill>
                    <a:schemeClr val="bg1"/>
                  </a:solidFill>
                </a:rPr>
                <a:t>-1-AP</a:t>
              </a:r>
            </a:p>
            <a:p>
              <a:r>
                <a:rPr lang="en-US" sz="1100" dirty="0">
                  <a:solidFill>
                    <a:schemeClr val="bg1"/>
                  </a:solidFill>
                </a:rPr>
                <a:t>AP </a:t>
              </a:r>
              <a:r>
                <a:rPr lang="ja-JP" altLang="en-US" sz="1100" dirty="0" smtClean="0">
                  <a:solidFill>
                    <a:schemeClr val="bg1"/>
                  </a:solidFill>
                </a:rPr>
                <a:t>モード</a:t>
              </a:r>
              <a:r>
                <a:rPr lang="en-US" sz="1100" dirty="0" smtClean="0">
                  <a:solidFill>
                    <a:schemeClr val="bg1"/>
                  </a:solidFill>
                </a:rPr>
                <a:t>:</a:t>
              </a:r>
              <a:r>
                <a:rPr lang="en-US" sz="1100" dirty="0">
                  <a:solidFill>
                    <a:schemeClr val="bg1"/>
                  </a:solidFill>
                </a:rPr>
                <a:t>	</a:t>
              </a:r>
              <a:r>
                <a:rPr lang="en-US" sz="1100" dirty="0" smtClean="0">
                  <a:solidFill>
                    <a:schemeClr val="bg1"/>
                  </a:solidFill>
                </a:rPr>
                <a:t>	  </a:t>
              </a:r>
              <a:r>
                <a:rPr lang="en-US" sz="1100" dirty="0" err="1" smtClean="0">
                  <a:solidFill>
                    <a:schemeClr val="bg1"/>
                  </a:solidFill>
                </a:rPr>
                <a:t>FlexConnect</a:t>
              </a:r>
              <a:endParaRPr lang="en-US" sz="1100" dirty="0">
                <a:solidFill>
                  <a:schemeClr val="bg1"/>
                </a:solidFill>
              </a:endParaRPr>
            </a:p>
            <a:p>
              <a:r>
                <a:rPr lang="en-US" sz="1100" dirty="0" err="1" smtClean="0">
                  <a:solidFill>
                    <a:schemeClr val="bg1"/>
                  </a:solidFill>
                </a:rPr>
                <a:t>Flex</a:t>
              </a:r>
              <a:r>
                <a:rPr lang="en-US" altLang="ja-JP" sz="1100" dirty="0" err="1" smtClean="0">
                  <a:solidFill>
                    <a:schemeClr val="bg1"/>
                  </a:solidFill>
                </a:rPr>
                <a:t>Connect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r>
                <a:rPr lang="ja-JP" altLang="en-US" sz="1100" dirty="0" smtClean="0">
                  <a:solidFill>
                    <a:schemeClr val="bg1"/>
                  </a:solidFill>
                </a:rPr>
                <a:t>グループ</a:t>
              </a:r>
              <a:r>
                <a:rPr lang="en-US" sz="1100" dirty="0" smtClean="0">
                  <a:solidFill>
                    <a:schemeClr val="bg1"/>
                  </a:solidFill>
                </a:rPr>
                <a:t>: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  <a:r>
                <a:rPr lang="en-US" sz="1100" dirty="0" smtClean="0">
                  <a:solidFill>
                    <a:schemeClr val="bg1"/>
                  </a:solidFill>
                </a:rPr>
                <a:t>Site-1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>
          <a:xfrm>
            <a:off x="1564423" y="2293307"/>
            <a:ext cx="1" cy="3327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loud 140"/>
          <p:cNvSpPr/>
          <p:nvPr/>
        </p:nvSpPr>
        <p:spPr>
          <a:xfrm>
            <a:off x="3446083" y="2478357"/>
            <a:ext cx="1543450" cy="974145"/>
          </a:xfrm>
          <a:prstGeom prst="cloud">
            <a:avLst/>
          </a:prstGeom>
          <a:solidFill>
            <a:srgbClr val="0070C0"/>
          </a:solidFill>
          <a:ln w="12700">
            <a:solidFill>
              <a:schemeClr val="tx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874331" y="2791772"/>
            <a:ext cx="888654" cy="346249"/>
          </a:xfrm>
          <a:prstGeom prst="rect">
            <a:avLst/>
          </a:prstGeom>
          <a:noFill/>
          <a:ln w="12700">
            <a:noFill/>
          </a:ln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3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925" y="2712769"/>
            <a:ext cx="510925" cy="288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0" descr="C:\Users\ecoffey\AppData\Local\Temp\Rar$DRa0.160\30042_Device_layer3_switch_unkn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42" y="2551976"/>
            <a:ext cx="502533" cy="502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/>
          <p:cNvCxnSpPr/>
          <p:nvPr/>
        </p:nvCxnSpPr>
        <p:spPr>
          <a:xfrm flipV="1">
            <a:off x="7239434" y="2836552"/>
            <a:ext cx="398676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490244" y="1842999"/>
            <a:ext cx="871171" cy="40781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 smtClean="0"/>
              <a:t>PnP </a:t>
            </a:r>
            <a:r>
              <a:rPr lang="ja-JP" altLang="en-US" sz="1100" dirty="0" smtClean="0"/>
              <a:t>サーバ</a:t>
            </a: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（</a:t>
            </a:r>
            <a:r>
              <a:rPr lang="en-US" altLang="ja-JP" sz="1100" dirty="0" smtClean="0"/>
              <a:t>APIC-EM</a:t>
            </a:r>
            <a:r>
              <a:rPr lang="ja-JP" altLang="en-US" sz="1100" dirty="0" smtClean="0"/>
              <a:t>）</a:t>
            </a:r>
            <a:endParaRPr lang="en-US" sz="1100" dirty="0"/>
          </a:p>
        </p:txBody>
      </p:sp>
      <p:pic>
        <p:nvPicPr>
          <p:cNvPr id="164" name="Picture 231" descr="whiteparts.ai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4622">
                <a:tint val="45000"/>
                <a:satMod val="400000"/>
              </a:srgbClr>
            </a:duotone>
          </a:blip>
          <a:srcRect l="32442" t="36713" r="59637" b="59576"/>
          <a:stretch>
            <a:fillRect/>
          </a:stretch>
        </p:blipFill>
        <p:spPr bwMode="auto">
          <a:xfrm rot="17605265" flipV="1">
            <a:off x="7290758" y="3703949"/>
            <a:ext cx="318271" cy="19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" name="Picture 231" descr="whiteparts.ai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4622">
                <a:tint val="45000"/>
                <a:satMod val="400000"/>
              </a:srgbClr>
            </a:duotone>
          </a:blip>
          <a:srcRect l="32442" t="36713" r="59637" b="59576"/>
          <a:stretch>
            <a:fillRect/>
          </a:stretch>
        </p:blipFill>
        <p:spPr bwMode="auto">
          <a:xfrm rot="15898574">
            <a:off x="6273584" y="3636289"/>
            <a:ext cx="306295" cy="18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6" name="Straight Connector 165"/>
          <p:cNvCxnSpPr/>
          <p:nvPr/>
        </p:nvCxnSpPr>
        <p:spPr>
          <a:xfrm>
            <a:off x="7080862" y="2997084"/>
            <a:ext cx="111631" cy="4447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endCxn id="170" idx="0"/>
          </p:cNvCxnSpPr>
          <p:nvPr/>
        </p:nvCxnSpPr>
        <p:spPr>
          <a:xfrm flipH="1">
            <a:off x="6699086" y="2999284"/>
            <a:ext cx="137810" cy="39297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0" name="Picture 169" descr="37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92" y="3392261"/>
            <a:ext cx="296588" cy="299395"/>
          </a:xfrm>
          <a:prstGeom prst="rect">
            <a:avLst/>
          </a:prstGeom>
        </p:spPr>
      </p:pic>
      <p:pic>
        <p:nvPicPr>
          <p:cNvPr id="171" name="Picture 170" descr="37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63" y="3386139"/>
            <a:ext cx="296588" cy="299395"/>
          </a:xfrm>
          <a:prstGeom prst="rect">
            <a:avLst/>
          </a:prstGeom>
        </p:spPr>
      </p:pic>
      <p:pic>
        <p:nvPicPr>
          <p:cNvPr id="173" name="Picture 40" descr="ipa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4" y="3781176"/>
            <a:ext cx="198799" cy="25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8" descr="cisco-pho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796" y="3789391"/>
            <a:ext cx="212860" cy="24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" name="TextBox 174"/>
          <p:cNvSpPr txBox="1"/>
          <p:nvPr/>
        </p:nvSpPr>
        <p:spPr>
          <a:xfrm>
            <a:off x="7637240" y="3368846"/>
            <a:ext cx="695016" cy="22314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000" dirty="0" smtClean="0"/>
              <a:t>Site-1</a:t>
            </a:r>
            <a:endParaRPr lang="en-US" sz="1000" dirty="0"/>
          </a:p>
        </p:txBody>
      </p:sp>
      <p:sp>
        <p:nvSpPr>
          <p:cNvPr id="176" name="TextBox 175"/>
          <p:cNvSpPr txBox="1"/>
          <p:nvPr/>
        </p:nvSpPr>
        <p:spPr>
          <a:xfrm>
            <a:off x="5829091" y="2185376"/>
            <a:ext cx="983584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100" b="1" dirty="0" smtClean="0"/>
              <a:t>リモートサイト</a:t>
            </a:r>
            <a:endParaRPr lang="en-US" sz="1100" b="1" dirty="0"/>
          </a:p>
        </p:txBody>
      </p:sp>
      <p:pic>
        <p:nvPicPr>
          <p:cNvPr id="179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77" y="2714852"/>
            <a:ext cx="573816" cy="261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" name="TextBox 179"/>
          <p:cNvSpPr txBox="1"/>
          <p:nvPr/>
        </p:nvSpPr>
        <p:spPr>
          <a:xfrm>
            <a:off x="451363" y="2965429"/>
            <a:ext cx="783767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 smtClean="0"/>
              <a:t>WLC-1b</a:t>
            </a:r>
            <a:endParaRPr lang="en-US" sz="1100" dirty="0"/>
          </a:p>
        </p:txBody>
      </p:sp>
      <p:cxnSp>
        <p:nvCxnSpPr>
          <p:cNvPr id="181" name="Straight Connector 180"/>
          <p:cNvCxnSpPr/>
          <p:nvPr/>
        </p:nvCxnSpPr>
        <p:spPr>
          <a:xfrm>
            <a:off x="1077954" y="2872440"/>
            <a:ext cx="26737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 flipV="1">
            <a:off x="2763970" y="2803177"/>
            <a:ext cx="3176955" cy="3883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V="1">
            <a:off x="1832153" y="2843373"/>
            <a:ext cx="380269" cy="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V="1">
            <a:off x="1616282" y="3129688"/>
            <a:ext cx="0" cy="351354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 flipV="1">
            <a:off x="6494068" y="2810103"/>
            <a:ext cx="236117" cy="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V="1">
            <a:off x="7231818" y="2800760"/>
            <a:ext cx="418296" cy="1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>
            <a:endCxn id="171" idx="0"/>
          </p:cNvCxnSpPr>
          <p:nvPr/>
        </p:nvCxnSpPr>
        <p:spPr>
          <a:xfrm>
            <a:off x="7131955" y="3032969"/>
            <a:ext cx="100902" cy="35317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>
            <a:off x="6656038" y="3030617"/>
            <a:ext cx="148294" cy="35552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494067" y="3286149"/>
            <a:ext cx="1971059" cy="44196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494068" y="3386139"/>
            <a:ext cx="1735532" cy="34197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5" name="Rectangle 64"/>
          <p:cNvSpPr/>
          <p:nvPr/>
        </p:nvSpPr>
        <p:spPr>
          <a:xfrm>
            <a:off x="7536796" y="2646794"/>
            <a:ext cx="692804" cy="74283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76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0876E-7 L 0.64219 0.1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Day0 </a:t>
            </a:r>
            <a:r>
              <a:rPr lang="ja-JP" altLang="en-US" dirty="0" smtClean="0"/>
              <a:t>設定動作例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135415" y="1159968"/>
            <a:ext cx="10846" cy="377190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187575" y="1118060"/>
            <a:ext cx="10846" cy="377190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2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37" y="1524356"/>
            <a:ext cx="712728" cy="498182"/>
          </a:xfrm>
          <a:prstGeom prst="rect">
            <a:avLst/>
          </a:prstGeom>
          <a:effectLst/>
        </p:spPr>
      </p:pic>
      <p:pic>
        <p:nvPicPr>
          <p:cNvPr id="10" name="Picture 9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2" y="2369544"/>
            <a:ext cx="381477" cy="38508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58578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3"/>
          </p:cNvCxnSpPr>
          <p:nvPr/>
        </p:nvCxnSpPr>
        <p:spPr>
          <a:xfrm flipH="1">
            <a:off x="891449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78" y="1885011"/>
            <a:ext cx="237568" cy="2375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4515" y="1845334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37912" y="3725159"/>
            <a:ext cx="2570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altLang="ja-JP" sz="1100" dirty="0"/>
              <a:t>Grp1 </a:t>
            </a:r>
            <a:r>
              <a:rPr lang="ja-JP" altLang="en-US" sz="1100" dirty="0"/>
              <a:t>が </a:t>
            </a:r>
            <a:r>
              <a:rPr lang="en-US" altLang="ja-JP" sz="1100" dirty="0"/>
              <a:t>WLC </a:t>
            </a:r>
            <a:r>
              <a:rPr lang="ja-JP" altLang="en-US" sz="1100" dirty="0" smtClean="0"/>
              <a:t>に定義されていない</a:t>
            </a:r>
            <a:endParaRPr lang="en-US" altLang="ja-JP" sz="1100" dirty="0" smtClean="0"/>
          </a:p>
          <a:p>
            <a:pPr marL="228600" indent="-228600">
              <a:buFont typeface="Arial" charset="0"/>
              <a:buChar char="•"/>
            </a:pPr>
            <a:r>
              <a:rPr lang="en-US" altLang="ja-JP" sz="1100" dirty="0" smtClean="0"/>
              <a:t>AP </a:t>
            </a:r>
            <a:r>
              <a:rPr lang="ja-JP" altLang="en-US" sz="1100" dirty="0"/>
              <a:t>が </a:t>
            </a:r>
            <a:r>
              <a:rPr lang="en-US" altLang="ja-JP" sz="1100" dirty="0"/>
              <a:t>WLC </a:t>
            </a:r>
            <a:r>
              <a:rPr lang="ja-JP" altLang="en-US" sz="1100" dirty="0"/>
              <a:t>上</a:t>
            </a:r>
            <a:r>
              <a:rPr lang="ja-JP" altLang="en-US" sz="1100" dirty="0" smtClean="0"/>
              <a:t>でどの</a:t>
            </a:r>
            <a:r>
              <a:rPr lang="ja-JP" altLang="en-US" sz="1100" dirty="0"/>
              <a:t>グループにも設定されて</a:t>
            </a:r>
            <a:r>
              <a:rPr lang="ja-JP" altLang="en-US" sz="1100" dirty="0" smtClean="0"/>
              <a:t>いない</a:t>
            </a: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→  デフォルトグループ</a:t>
            </a:r>
            <a:r>
              <a:rPr lang="ja-JP" altLang="en-US" sz="1100" dirty="0"/>
              <a:t>に</a:t>
            </a:r>
            <a:r>
              <a:rPr lang="ja-JP" altLang="en-US" sz="1100" dirty="0" smtClean="0"/>
              <a:t>所属</a:t>
            </a:r>
            <a:endParaRPr lang="ja-JP" altLang="en-US" sz="1100" dirty="0"/>
          </a:p>
          <a:p>
            <a:pPr marL="228600" indent="-228600">
              <a:buAutoNum type="arabicPeriod"/>
            </a:pP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886454" y="1243919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1</a:t>
            </a:r>
          </a:p>
        </p:txBody>
      </p:sp>
      <p:pic>
        <p:nvPicPr>
          <p:cNvPr id="67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96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61" y="1524356"/>
            <a:ext cx="712728" cy="498182"/>
          </a:xfrm>
          <a:prstGeom prst="rect">
            <a:avLst/>
          </a:prstGeom>
          <a:effectLst/>
        </p:spPr>
      </p:pic>
      <p:pic>
        <p:nvPicPr>
          <p:cNvPr id="69" name="Picture 68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66" y="2369544"/>
            <a:ext cx="381477" cy="385088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 flipH="1" flipV="1">
            <a:off x="3945402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67" idx="3"/>
          </p:cNvCxnSpPr>
          <p:nvPr/>
        </p:nvCxnSpPr>
        <p:spPr>
          <a:xfrm flipH="1">
            <a:off x="3978273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502" y="1885011"/>
            <a:ext cx="237568" cy="237568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4311339" y="1845334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74" name="TextBox 73"/>
          <p:cNvSpPr txBox="1"/>
          <p:nvPr/>
        </p:nvSpPr>
        <p:spPr>
          <a:xfrm>
            <a:off x="3224736" y="3725159"/>
            <a:ext cx="2570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1100" dirty="0" smtClean="0"/>
              <a:t>Grp1 </a:t>
            </a:r>
            <a:r>
              <a:rPr lang="ja-JP" altLang="en-US" sz="1100" dirty="0" smtClean="0"/>
              <a:t>は存在するが、</a:t>
            </a:r>
            <a:r>
              <a:rPr lang="en-US" altLang="ja-JP" sz="1100" dirty="0" smtClean="0"/>
              <a:t>AP</a:t>
            </a:r>
            <a:r>
              <a:rPr lang="ja-JP" altLang="en-US" sz="1100" dirty="0" smtClean="0"/>
              <a:t> 数の上限に達している</a:t>
            </a:r>
            <a:endParaRPr lang="en-US" altLang="ja-JP" sz="1100" dirty="0" smtClean="0"/>
          </a:p>
          <a:p>
            <a:pPr marL="228600" indent="-228600">
              <a:buFont typeface="Arial" charset="0"/>
              <a:buChar char="•"/>
            </a:pPr>
            <a:r>
              <a:rPr lang="en-US" sz="1100" dirty="0" smtClean="0"/>
              <a:t>AP </a:t>
            </a:r>
            <a:r>
              <a:rPr lang="ja-JP" altLang="en-US" sz="1100" dirty="0" smtClean="0"/>
              <a:t>は </a:t>
            </a:r>
            <a:r>
              <a:rPr lang="en-US" altLang="ja-JP" sz="1100" dirty="0" smtClean="0"/>
              <a:t>WLC</a:t>
            </a:r>
            <a:r>
              <a:rPr lang="ja-JP" altLang="en-US" sz="1100" dirty="0" smtClean="0"/>
              <a:t> 上でどのグループにも設定されていない</a:t>
            </a:r>
            <a:r>
              <a:rPr lang="en-US" altLang="ja-JP" sz="1100" dirty="0"/>
              <a:t/>
            </a:r>
            <a:br>
              <a:rPr lang="en-US" altLang="ja-JP" sz="1100" dirty="0"/>
            </a:b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→ デフォルトグループに所属</a:t>
            </a:r>
            <a:endParaRPr lang="en-US" sz="1100" dirty="0"/>
          </a:p>
        </p:txBody>
      </p:sp>
      <p:sp>
        <p:nvSpPr>
          <p:cNvPr id="75" name="Rectangle 74"/>
          <p:cNvSpPr/>
          <p:nvPr/>
        </p:nvSpPr>
        <p:spPr>
          <a:xfrm>
            <a:off x="4137098" y="1237282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2</a:t>
            </a:r>
          </a:p>
        </p:txBody>
      </p:sp>
      <p:pic>
        <p:nvPicPr>
          <p:cNvPr id="76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36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01" y="1524356"/>
            <a:ext cx="712728" cy="498182"/>
          </a:xfrm>
          <a:prstGeom prst="rect">
            <a:avLst/>
          </a:prstGeom>
          <a:effectLst/>
        </p:spPr>
      </p:pic>
      <p:pic>
        <p:nvPicPr>
          <p:cNvPr id="78" name="Picture 77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6" y="2369544"/>
            <a:ext cx="381477" cy="385088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 flipH="1" flipV="1">
            <a:off x="6996142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76" idx="3"/>
          </p:cNvCxnSpPr>
          <p:nvPr/>
        </p:nvCxnSpPr>
        <p:spPr>
          <a:xfrm flipH="1">
            <a:off x="7029013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242" y="1885011"/>
            <a:ext cx="237568" cy="237568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362079" y="1845334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6275476" y="3725159"/>
            <a:ext cx="2570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1200" dirty="0" smtClean="0"/>
              <a:t>Grp1 </a:t>
            </a:r>
            <a:r>
              <a:rPr lang="ja-JP" altLang="en-US" sz="1200" dirty="0" smtClean="0"/>
              <a:t>は </a:t>
            </a:r>
            <a:r>
              <a:rPr lang="en-US" altLang="ja-JP" sz="1200" dirty="0" smtClean="0"/>
              <a:t>WLC</a:t>
            </a:r>
            <a:r>
              <a:rPr lang="ja-JP" altLang="en-US" sz="1200" dirty="0" smtClean="0"/>
              <a:t> 上で定義済み</a:t>
            </a:r>
            <a:endParaRPr lang="en-US" sz="1200" dirty="0" smtClean="0"/>
          </a:p>
          <a:p>
            <a:pPr marL="228600" indent="-228600">
              <a:buFont typeface="Arial" charset="0"/>
              <a:buChar char="•"/>
            </a:pPr>
            <a:r>
              <a:rPr lang="en-US" altLang="ja-JP" sz="1200" dirty="0" smtClean="0"/>
              <a:t>AP </a:t>
            </a:r>
            <a:r>
              <a:rPr lang="ja-JP" altLang="en-US" sz="1200" dirty="0"/>
              <a:t>は </a:t>
            </a:r>
            <a:r>
              <a:rPr lang="en-US" altLang="ja-JP" sz="1200" dirty="0"/>
              <a:t>WLC</a:t>
            </a:r>
            <a:r>
              <a:rPr lang="ja-JP" altLang="en-US" sz="1200" dirty="0"/>
              <a:t> 上でどのグループにも設定されていない</a:t>
            </a:r>
            <a:r>
              <a:rPr lang="en-US" altLang="ja-JP" sz="1200" dirty="0"/>
              <a:t/>
            </a:r>
            <a:br>
              <a:rPr lang="en-US" altLang="ja-JP" sz="1200" dirty="0"/>
            </a:br>
            <a:r>
              <a:rPr lang="en-US" altLang="ja-JP" sz="1200" dirty="0"/>
              <a:t/>
            </a:r>
            <a:br>
              <a:rPr lang="en-US" altLang="ja-JP" sz="1200" dirty="0"/>
            </a:br>
            <a:r>
              <a:rPr lang="ja-JP" altLang="en-US" sz="1200" dirty="0"/>
              <a:t>→ </a:t>
            </a:r>
            <a:r>
              <a:rPr lang="ja-JP" altLang="en-US" sz="1200" dirty="0" smtClean="0"/>
              <a:t>グループ </a:t>
            </a:r>
            <a:r>
              <a:rPr lang="en-US" altLang="ja-JP" sz="1200" dirty="0" smtClean="0"/>
              <a:t>Grp1</a:t>
            </a:r>
            <a:r>
              <a:rPr lang="ja-JP" altLang="en-US" sz="1200" dirty="0" smtClean="0"/>
              <a:t> に</a:t>
            </a:r>
            <a:r>
              <a:rPr lang="ja-JP" altLang="en-US" sz="1200" dirty="0"/>
              <a:t>所属</a:t>
            </a:r>
            <a:endParaRPr lang="en-US" altLang="ja-JP" sz="1200" dirty="0"/>
          </a:p>
        </p:txBody>
      </p:sp>
      <p:sp>
        <p:nvSpPr>
          <p:cNvPr id="84" name="Rectangle 83"/>
          <p:cNvSpPr/>
          <p:nvPr/>
        </p:nvSpPr>
        <p:spPr>
          <a:xfrm>
            <a:off x="7090545" y="1237281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3</a:t>
            </a:r>
          </a:p>
        </p:txBody>
      </p:sp>
      <p:sp>
        <p:nvSpPr>
          <p:cNvPr id="41" name="TextBox 16"/>
          <p:cNvSpPr txBox="1"/>
          <p:nvPr/>
        </p:nvSpPr>
        <p:spPr>
          <a:xfrm>
            <a:off x="137912" y="3472354"/>
            <a:ext cx="1121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 Grp1!!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2" name="TextBox 16"/>
          <p:cNvSpPr txBox="1"/>
          <p:nvPr/>
        </p:nvSpPr>
        <p:spPr>
          <a:xfrm>
            <a:off x="2253120" y="2328992"/>
            <a:ext cx="88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default-flex-group</a:t>
            </a:r>
            <a:endParaRPr lang="en-US" sz="1200" dirty="0"/>
          </a:p>
        </p:txBody>
      </p:sp>
      <p:sp>
        <p:nvSpPr>
          <p:cNvPr id="43" name="TextBox 16"/>
          <p:cNvSpPr txBox="1"/>
          <p:nvPr/>
        </p:nvSpPr>
        <p:spPr>
          <a:xfrm>
            <a:off x="5343899" y="2328991"/>
            <a:ext cx="88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default-flex-group</a:t>
            </a:r>
            <a:endParaRPr lang="en-US" sz="1200" dirty="0"/>
          </a:p>
        </p:txBody>
      </p:sp>
      <p:sp>
        <p:nvSpPr>
          <p:cNvPr id="44" name="TextBox 16"/>
          <p:cNvSpPr txBox="1"/>
          <p:nvPr/>
        </p:nvSpPr>
        <p:spPr>
          <a:xfrm>
            <a:off x="8378602" y="2421323"/>
            <a:ext cx="88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Grp1</a:t>
            </a:r>
            <a:endParaRPr lang="en-US" sz="1200" dirty="0"/>
          </a:p>
        </p:txBody>
      </p:sp>
      <p:sp>
        <p:nvSpPr>
          <p:cNvPr id="45" name="TextBox 16"/>
          <p:cNvSpPr txBox="1"/>
          <p:nvPr/>
        </p:nvSpPr>
        <p:spPr>
          <a:xfrm>
            <a:off x="3223600" y="3463803"/>
            <a:ext cx="1121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Grp1 Max!!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6" name="TextBox 16"/>
          <p:cNvSpPr txBox="1"/>
          <p:nvPr/>
        </p:nvSpPr>
        <p:spPr>
          <a:xfrm>
            <a:off x="6465464" y="3471881"/>
            <a:ext cx="501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OK!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47" name="TextBox 16"/>
          <p:cNvSpPr txBox="1"/>
          <p:nvPr/>
        </p:nvSpPr>
        <p:spPr>
          <a:xfrm>
            <a:off x="1280251" y="3033117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48" name="TextBox 72"/>
          <p:cNvSpPr txBox="1"/>
          <p:nvPr/>
        </p:nvSpPr>
        <p:spPr>
          <a:xfrm>
            <a:off x="4367075" y="3033117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49" name="TextBox 81"/>
          <p:cNvSpPr txBox="1"/>
          <p:nvPr/>
        </p:nvSpPr>
        <p:spPr>
          <a:xfrm>
            <a:off x="7417815" y="3033117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52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Day0 </a:t>
            </a:r>
            <a:r>
              <a:rPr lang="ja-JP" altLang="en-US" dirty="0"/>
              <a:t>設定動作例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116753" y="1159968"/>
            <a:ext cx="10846" cy="377190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112927" y="1118060"/>
            <a:ext cx="10846" cy="377190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7912" y="3725159"/>
            <a:ext cx="25706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sz="1100" dirty="0"/>
              <a:t>Grp1 </a:t>
            </a:r>
            <a:r>
              <a:rPr lang="ja-JP" altLang="en-US" sz="1100" dirty="0" smtClean="0"/>
              <a:t>は </a:t>
            </a:r>
            <a:r>
              <a:rPr lang="en-US" altLang="ja-JP" sz="1100" dirty="0" smtClean="0"/>
              <a:t>WLC</a:t>
            </a:r>
            <a:r>
              <a:rPr lang="ja-JP" altLang="en-US" sz="1100" dirty="0" smtClean="0"/>
              <a:t> 上で定義済み</a:t>
            </a:r>
            <a:endParaRPr lang="en-US" altLang="ja-JP" sz="1100" dirty="0" smtClean="0"/>
          </a:p>
          <a:p>
            <a:pPr marL="228600" indent="-228600">
              <a:buFont typeface="Arial" charset="0"/>
              <a:buChar char="•"/>
            </a:pPr>
            <a:r>
              <a:rPr lang="en-US" sz="1100" dirty="0" smtClean="0"/>
              <a:t>AP </a:t>
            </a:r>
            <a:r>
              <a:rPr lang="ja-JP" altLang="en-US" sz="1100" dirty="0" smtClean="0"/>
              <a:t>は </a:t>
            </a:r>
            <a:r>
              <a:rPr lang="en-US" altLang="ja-JP" sz="1100" dirty="0" smtClean="0"/>
              <a:t>WLC</a:t>
            </a:r>
            <a:r>
              <a:rPr lang="ja-JP" altLang="en-US" sz="1100" dirty="0" smtClean="0"/>
              <a:t> では管理者によって </a:t>
            </a:r>
            <a:r>
              <a:rPr lang="en-US" sz="1100" dirty="0" smtClean="0"/>
              <a:t>Grp2 </a:t>
            </a:r>
            <a:r>
              <a:rPr lang="ja-JP" altLang="en-US" sz="1100" dirty="0" smtClean="0"/>
              <a:t>に設定済み</a:t>
            </a:r>
            <a:r>
              <a:rPr lang="en-US" altLang="ja-JP" sz="1100" dirty="0"/>
              <a:t/>
            </a:r>
            <a:br>
              <a:rPr lang="en-US" altLang="ja-JP" sz="1100" dirty="0"/>
            </a:b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→ </a:t>
            </a:r>
            <a:r>
              <a:rPr lang="en-US" sz="1100" dirty="0" smtClean="0"/>
              <a:t>AP </a:t>
            </a:r>
            <a:r>
              <a:rPr lang="ja-JP" altLang="en-US" sz="1100" dirty="0" smtClean="0"/>
              <a:t>は</a:t>
            </a:r>
            <a:r>
              <a:rPr lang="en-US" sz="1100" dirty="0" smtClean="0"/>
              <a:t> </a:t>
            </a:r>
            <a:r>
              <a:rPr lang="en-US" sz="1100" dirty="0"/>
              <a:t>Grp2 </a:t>
            </a:r>
            <a:r>
              <a:rPr lang="ja-JP" altLang="en-US" sz="1100" dirty="0" smtClean="0"/>
              <a:t>に所属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886454" y="1243919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224736" y="3725159"/>
            <a:ext cx="25706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altLang="ja-JP" sz="1100" dirty="0"/>
              <a:t>Grp1 </a:t>
            </a:r>
            <a:r>
              <a:rPr lang="ja-JP" altLang="en-US" sz="1100" dirty="0"/>
              <a:t>は </a:t>
            </a:r>
            <a:r>
              <a:rPr lang="en-US" altLang="ja-JP" sz="1100" dirty="0"/>
              <a:t>WLC</a:t>
            </a:r>
            <a:r>
              <a:rPr lang="ja-JP" altLang="en-US" sz="1100" dirty="0"/>
              <a:t> 上で定義済み</a:t>
            </a:r>
            <a:endParaRPr lang="en-US" altLang="ja-JP" sz="1100" dirty="0"/>
          </a:p>
          <a:p>
            <a:pPr marL="228600" indent="-228600">
              <a:buFont typeface="Arial" charset="0"/>
              <a:buChar char="•"/>
            </a:pPr>
            <a:r>
              <a:rPr lang="en-US" altLang="ja-JP" sz="1100" dirty="0"/>
              <a:t>AP </a:t>
            </a:r>
            <a:r>
              <a:rPr lang="ja-JP" altLang="en-US" sz="1100" dirty="0"/>
              <a:t>は </a:t>
            </a:r>
            <a:r>
              <a:rPr lang="en-US" altLang="ja-JP" sz="1100" dirty="0"/>
              <a:t>WLC</a:t>
            </a:r>
            <a:r>
              <a:rPr lang="ja-JP" altLang="en-US" sz="1100" dirty="0"/>
              <a:t> </a:t>
            </a:r>
            <a:r>
              <a:rPr lang="ja-JP" altLang="en-US" sz="1100" dirty="0" smtClean="0"/>
              <a:t>上で過去に一度 </a:t>
            </a:r>
            <a:r>
              <a:rPr lang="en-US" altLang="ja-JP" sz="1100" dirty="0" smtClean="0"/>
              <a:t>APIC-EM </a:t>
            </a:r>
            <a:r>
              <a:rPr lang="ja-JP" altLang="en-US" sz="1100" dirty="0" smtClean="0"/>
              <a:t>によって </a:t>
            </a:r>
            <a:r>
              <a:rPr lang="en-US" altLang="ja-JP" sz="1100" dirty="0" smtClean="0"/>
              <a:t>Grp2 </a:t>
            </a:r>
            <a:r>
              <a:rPr lang="ja-JP" altLang="en-US" sz="1100" dirty="0" smtClean="0"/>
              <a:t>に設定済み</a:t>
            </a:r>
            <a:r>
              <a:rPr lang="en-US" altLang="ja-JP" sz="1100" dirty="0"/>
              <a:t/>
            </a:r>
            <a:br>
              <a:rPr lang="en-US" altLang="ja-JP" sz="1100" dirty="0"/>
            </a:b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→ </a:t>
            </a:r>
            <a:r>
              <a:rPr lang="en-US" altLang="ja-JP" sz="1100" dirty="0"/>
              <a:t>AP </a:t>
            </a:r>
            <a:r>
              <a:rPr lang="ja-JP" altLang="en-US" sz="1100" dirty="0"/>
              <a:t>は</a:t>
            </a:r>
            <a:r>
              <a:rPr lang="en-US" altLang="ja-JP" sz="1100" dirty="0"/>
              <a:t> </a:t>
            </a:r>
            <a:r>
              <a:rPr lang="en-US" altLang="ja-JP" sz="1100" dirty="0" smtClean="0"/>
              <a:t>Grp1 </a:t>
            </a:r>
            <a:r>
              <a:rPr lang="ja-JP" altLang="en-US" sz="1100" dirty="0"/>
              <a:t>に所属</a:t>
            </a:r>
            <a:endParaRPr lang="en-US" altLang="ja-JP" sz="1100" dirty="0"/>
          </a:p>
        </p:txBody>
      </p:sp>
      <p:sp>
        <p:nvSpPr>
          <p:cNvPr id="75" name="Rectangle 74"/>
          <p:cNvSpPr/>
          <p:nvPr/>
        </p:nvSpPr>
        <p:spPr>
          <a:xfrm>
            <a:off x="4137098" y="1237282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5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75476" y="3725159"/>
            <a:ext cx="2570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charset="0"/>
              <a:buChar char="•"/>
            </a:pPr>
            <a:r>
              <a:rPr lang="en-US" altLang="ja-JP" sz="1200" dirty="0"/>
              <a:t>PnP </a:t>
            </a:r>
            <a:r>
              <a:rPr lang="ja-JP" altLang="en-US" sz="1200" dirty="0" smtClean="0"/>
              <a:t>サーバがグループ名を返さなかった</a:t>
            </a:r>
            <a:endParaRPr lang="en-US" altLang="ja-JP" sz="1200" dirty="0" smtClean="0"/>
          </a:p>
          <a:p>
            <a:pPr marL="228600" indent="-228600">
              <a:buFont typeface="Arial" charset="0"/>
              <a:buChar char="•"/>
            </a:pPr>
            <a:r>
              <a:rPr lang="en-US" altLang="ja-JP" sz="1200" dirty="0" smtClean="0"/>
              <a:t>AP </a:t>
            </a:r>
            <a:r>
              <a:rPr lang="ja-JP" altLang="en-US" sz="1200" dirty="0"/>
              <a:t>は </a:t>
            </a:r>
            <a:r>
              <a:rPr lang="en-US" altLang="ja-JP" sz="1200" dirty="0"/>
              <a:t>WLC</a:t>
            </a:r>
            <a:r>
              <a:rPr lang="ja-JP" altLang="en-US" sz="1200" dirty="0"/>
              <a:t> では </a:t>
            </a:r>
            <a:r>
              <a:rPr lang="en-US" altLang="ja-JP" sz="1200" dirty="0"/>
              <a:t>Grp2 </a:t>
            </a:r>
            <a:r>
              <a:rPr lang="ja-JP" altLang="en-US" sz="1200" dirty="0"/>
              <a:t>に設定済み</a:t>
            </a:r>
            <a:r>
              <a:rPr lang="en-US" altLang="ja-JP" sz="1200" dirty="0"/>
              <a:t/>
            </a:r>
            <a:br>
              <a:rPr lang="en-US" altLang="ja-JP" sz="1200" dirty="0"/>
            </a:br>
            <a:r>
              <a:rPr lang="en-US" altLang="ja-JP" sz="1200" dirty="0"/>
              <a:t/>
            </a:r>
            <a:br>
              <a:rPr lang="en-US" altLang="ja-JP" sz="1200" dirty="0"/>
            </a:br>
            <a:r>
              <a:rPr lang="ja-JP" altLang="en-US" sz="1200" dirty="0"/>
              <a:t>→ </a:t>
            </a:r>
            <a:r>
              <a:rPr lang="en-US" altLang="ja-JP" sz="1200" dirty="0"/>
              <a:t>AP </a:t>
            </a:r>
            <a:r>
              <a:rPr lang="ja-JP" altLang="en-US" sz="1200" dirty="0"/>
              <a:t>は</a:t>
            </a:r>
            <a:r>
              <a:rPr lang="en-US" altLang="ja-JP" sz="1200" dirty="0"/>
              <a:t> Grp2 </a:t>
            </a:r>
            <a:r>
              <a:rPr lang="ja-JP" altLang="en-US" sz="1200" dirty="0"/>
              <a:t>に</a:t>
            </a:r>
            <a:r>
              <a:rPr lang="ja-JP" altLang="en-US" sz="1200" dirty="0" smtClean="0"/>
              <a:t>所属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090545" y="1237281"/>
            <a:ext cx="1073568" cy="2355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 smtClean="0"/>
              <a:t>シナリオ</a:t>
            </a:r>
            <a:r>
              <a:rPr lang="en-US" sz="1400" dirty="0" smtClean="0"/>
              <a:t>6</a:t>
            </a:r>
          </a:p>
        </p:txBody>
      </p:sp>
      <p:pic>
        <p:nvPicPr>
          <p:cNvPr id="36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72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37" y="1524356"/>
            <a:ext cx="712728" cy="498182"/>
          </a:xfrm>
          <a:prstGeom prst="rect">
            <a:avLst/>
          </a:prstGeom>
          <a:effectLst/>
        </p:spPr>
      </p:pic>
      <p:pic>
        <p:nvPicPr>
          <p:cNvPr id="38" name="Picture 9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42" y="2369544"/>
            <a:ext cx="381477" cy="385088"/>
          </a:xfrm>
          <a:prstGeom prst="rect">
            <a:avLst/>
          </a:prstGeom>
        </p:spPr>
      </p:pic>
      <p:cxnSp>
        <p:nvCxnSpPr>
          <p:cNvPr id="39" name="Straight Arrow Connector 11"/>
          <p:cNvCxnSpPr/>
          <p:nvPr/>
        </p:nvCxnSpPr>
        <p:spPr>
          <a:xfrm flipH="1" flipV="1">
            <a:off x="858578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2"/>
          <p:cNvCxnSpPr>
            <a:endCxn id="42" idx="3"/>
          </p:cNvCxnSpPr>
          <p:nvPr/>
        </p:nvCxnSpPr>
        <p:spPr>
          <a:xfrm flipH="1">
            <a:off x="891449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78" y="1885011"/>
            <a:ext cx="237568" cy="237568"/>
          </a:xfrm>
          <a:prstGeom prst="rect">
            <a:avLst/>
          </a:prstGeom>
        </p:spPr>
      </p:pic>
      <p:sp>
        <p:nvSpPr>
          <p:cNvPr id="42" name="TextBox 16"/>
          <p:cNvSpPr txBox="1"/>
          <p:nvPr/>
        </p:nvSpPr>
        <p:spPr>
          <a:xfrm>
            <a:off x="1224515" y="1845334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pic>
        <p:nvPicPr>
          <p:cNvPr id="43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96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861" y="1524356"/>
            <a:ext cx="712728" cy="498182"/>
          </a:xfrm>
          <a:prstGeom prst="rect">
            <a:avLst/>
          </a:prstGeom>
          <a:effectLst/>
        </p:spPr>
      </p:pic>
      <p:pic>
        <p:nvPicPr>
          <p:cNvPr id="45" name="Picture 68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66" y="2369544"/>
            <a:ext cx="381477" cy="385088"/>
          </a:xfrm>
          <a:prstGeom prst="rect">
            <a:avLst/>
          </a:prstGeom>
        </p:spPr>
      </p:pic>
      <p:cxnSp>
        <p:nvCxnSpPr>
          <p:cNvPr id="46" name="Straight Arrow Connector 69"/>
          <p:cNvCxnSpPr/>
          <p:nvPr/>
        </p:nvCxnSpPr>
        <p:spPr>
          <a:xfrm flipH="1" flipV="1">
            <a:off x="3945402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70"/>
          <p:cNvCxnSpPr/>
          <p:nvPr/>
        </p:nvCxnSpPr>
        <p:spPr>
          <a:xfrm flipH="1">
            <a:off x="3978273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7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502" y="1885011"/>
            <a:ext cx="237568" cy="237568"/>
          </a:xfrm>
          <a:prstGeom prst="rect">
            <a:avLst/>
          </a:prstGeom>
        </p:spPr>
      </p:pic>
      <p:sp>
        <p:nvSpPr>
          <p:cNvPr id="49" name="TextBox 72"/>
          <p:cNvSpPr txBox="1"/>
          <p:nvPr/>
        </p:nvSpPr>
        <p:spPr>
          <a:xfrm>
            <a:off x="4311339" y="1845334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pic>
        <p:nvPicPr>
          <p:cNvPr id="50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36" y="319377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601" y="1524356"/>
            <a:ext cx="712728" cy="498182"/>
          </a:xfrm>
          <a:prstGeom prst="rect">
            <a:avLst/>
          </a:prstGeom>
          <a:effectLst/>
        </p:spPr>
      </p:pic>
      <p:pic>
        <p:nvPicPr>
          <p:cNvPr id="52" name="Picture 77" descr="3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6" y="2369544"/>
            <a:ext cx="381477" cy="385088"/>
          </a:xfrm>
          <a:prstGeom prst="rect">
            <a:avLst/>
          </a:prstGeom>
        </p:spPr>
      </p:pic>
      <p:cxnSp>
        <p:nvCxnSpPr>
          <p:cNvPr id="53" name="Straight Arrow Connector 78"/>
          <p:cNvCxnSpPr/>
          <p:nvPr/>
        </p:nvCxnSpPr>
        <p:spPr>
          <a:xfrm flipH="1" flipV="1">
            <a:off x="6996142" y="1944368"/>
            <a:ext cx="1114400" cy="42517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79"/>
          <p:cNvCxnSpPr/>
          <p:nvPr/>
        </p:nvCxnSpPr>
        <p:spPr>
          <a:xfrm flipH="1">
            <a:off x="7029013" y="2754632"/>
            <a:ext cx="1081529" cy="59059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Picture 8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242" y="1885011"/>
            <a:ext cx="237568" cy="237568"/>
          </a:xfrm>
          <a:prstGeom prst="rect">
            <a:avLst/>
          </a:prstGeom>
        </p:spPr>
      </p:pic>
      <p:sp>
        <p:nvSpPr>
          <p:cNvPr id="58" name="TextBox 81"/>
          <p:cNvSpPr txBox="1"/>
          <p:nvPr/>
        </p:nvSpPr>
        <p:spPr>
          <a:xfrm>
            <a:off x="7362079" y="1845334"/>
            <a:ext cx="1184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No information</a:t>
            </a:r>
            <a:endParaRPr lang="en-US" sz="1200" dirty="0"/>
          </a:p>
        </p:txBody>
      </p:sp>
      <p:sp>
        <p:nvSpPr>
          <p:cNvPr id="59" name="TextBox 16"/>
          <p:cNvSpPr txBox="1"/>
          <p:nvPr/>
        </p:nvSpPr>
        <p:spPr>
          <a:xfrm>
            <a:off x="137912" y="3472354"/>
            <a:ext cx="1121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But Grp2!!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16"/>
          <p:cNvSpPr txBox="1"/>
          <p:nvPr/>
        </p:nvSpPr>
        <p:spPr>
          <a:xfrm>
            <a:off x="2237708" y="2421323"/>
            <a:ext cx="88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Grp2</a:t>
            </a:r>
            <a:endParaRPr lang="en-US" sz="1200" dirty="0"/>
          </a:p>
        </p:txBody>
      </p:sp>
      <p:sp>
        <p:nvSpPr>
          <p:cNvPr id="61" name="TextBox 16"/>
          <p:cNvSpPr txBox="1"/>
          <p:nvPr/>
        </p:nvSpPr>
        <p:spPr>
          <a:xfrm>
            <a:off x="5339587" y="2405896"/>
            <a:ext cx="88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Grp1</a:t>
            </a:r>
            <a:endParaRPr lang="en-US" sz="1200" dirty="0"/>
          </a:p>
        </p:txBody>
      </p:sp>
      <p:sp>
        <p:nvSpPr>
          <p:cNvPr id="62" name="TextBox 16"/>
          <p:cNvSpPr txBox="1"/>
          <p:nvPr/>
        </p:nvSpPr>
        <p:spPr>
          <a:xfrm>
            <a:off x="8378602" y="2421323"/>
            <a:ext cx="88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Grp2</a:t>
            </a:r>
            <a:endParaRPr lang="en-US" sz="1200" dirty="0"/>
          </a:p>
        </p:txBody>
      </p:sp>
      <p:sp>
        <p:nvSpPr>
          <p:cNvPr id="63" name="TextBox 16"/>
          <p:cNvSpPr txBox="1"/>
          <p:nvPr/>
        </p:nvSpPr>
        <p:spPr>
          <a:xfrm>
            <a:off x="3270133" y="3471881"/>
            <a:ext cx="767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chemeClr val="accent4"/>
                </a:solidFill>
              </a:rPr>
              <a:t>Update</a:t>
            </a:r>
            <a:r>
              <a:rPr lang="en-US" altLang="ja-JP" sz="1200" dirty="0">
                <a:solidFill>
                  <a:schemeClr val="accent4"/>
                </a:solidFill>
              </a:rPr>
              <a:t>!</a:t>
            </a:r>
            <a:endParaRPr lang="en-US" sz="1200" dirty="0">
              <a:solidFill>
                <a:schemeClr val="accent4"/>
              </a:solidFill>
            </a:endParaRPr>
          </a:p>
        </p:txBody>
      </p:sp>
      <p:sp>
        <p:nvSpPr>
          <p:cNvPr id="64" name="TextBox 16"/>
          <p:cNvSpPr txBox="1"/>
          <p:nvPr/>
        </p:nvSpPr>
        <p:spPr>
          <a:xfrm>
            <a:off x="6402317" y="3472774"/>
            <a:ext cx="640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Grp2</a:t>
            </a:r>
            <a:r>
              <a:rPr lang="en-US" altLang="ja-JP" sz="1200" smtClean="0">
                <a:solidFill>
                  <a:srgbClr val="FF0000"/>
                </a:solidFill>
              </a:rPr>
              <a:t>!!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5" name="TextBox 16"/>
          <p:cNvSpPr txBox="1"/>
          <p:nvPr/>
        </p:nvSpPr>
        <p:spPr>
          <a:xfrm>
            <a:off x="1280251" y="3033117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66" name="TextBox 72"/>
          <p:cNvSpPr txBox="1"/>
          <p:nvPr/>
        </p:nvSpPr>
        <p:spPr>
          <a:xfrm>
            <a:off x="4367075" y="3033117"/>
            <a:ext cx="692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Grp1</a:t>
            </a:r>
            <a:endParaRPr lang="en-US" sz="1200" dirty="0"/>
          </a:p>
        </p:txBody>
      </p:sp>
      <p:sp>
        <p:nvSpPr>
          <p:cNvPr id="87" name="TextBox 81"/>
          <p:cNvSpPr txBox="1"/>
          <p:nvPr/>
        </p:nvSpPr>
        <p:spPr>
          <a:xfrm>
            <a:off x="7417815" y="3033117"/>
            <a:ext cx="1275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No information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805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000" dirty="0" smtClean="0"/>
              <a:t>AVC</a:t>
            </a:r>
            <a:r>
              <a:rPr lang="ja-JP" altLang="en-US" sz="4000" dirty="0" smtClean="0"/>
              <a:t> 機能拡張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953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57954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Visibility: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AVC </a:t>
            </a:r>
            <a:r>
              <a:rPr lang="ja-JP" altLang="en-US" dirty="0" smtClean="0"/>
              <a:t>の機能進化</a:t>
            </a:r>
            <a:endParaRPr lang="en-US" dirty="0"/>
          </a:p>
        </p:txBody>
      </p:sp>
      <p:sp>
        <p:nvSpPr>
          <p:cNvPr id="3" name="Shape 2"/>
          <p:cNvSpPr/>
          <p:nvPr/>
        </p:nvSpPr>
        <p:spPr>
          <a:xfrm>
            <a:off x="282212" y="868933"/>
            <a:ext cx="8278249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/>
          <p:cNvGrpSpPr/>
          <p:nvPr/>
        </p:nvGrpSpPr>
        <p:grpSpPr>
          <a:xfrm>
            <a:off x="1221736" y="3965702"/>
            <a:ext cx="1061419" cy="1019047"/>
            <a:chOff x="1656815" y="3096768"/>
            <a:chExt cx="1061419" cy="1019047"/>
          </a:xfrm>
        </p:grpSpPr>
        <p:sp>
          <p:nvSpPr>
            <p:cNvPr id="22" name="Rectangle 21"/>
            <p:cNvSpPr/>
            <p:nvPr/>
          </p:nvSpPr>
          <p:spPr>
            <a:xfrm>
              <a:off x="1866420" y="3096768"/>
              <a:ext cx="851814" cy="9672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1656815" y="3148583"/>
              <a:ext cx="851814" cy="9672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b="1" u="sng" dirty="0">
                  <a:solidFill>
                    <a:srgbClr val="46DBAD"/>
                  </a:solidFill>
                </a:rPr>
                <a:t>Phase 1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srgbClr val="46DBAD"/>
                  </a:solidFill>
                </a:rPr>
                <a:t>NBAR</a:t>
              </a:r>
              <a:r>
                <a:rPr lang="ja-JP" altLang="en-US" sz="1100" dirty="0" smtClean="0">
                  <a:solidFill>
                    <a:srgbClr val="46DBAD"/>
                  </a:solidFill>
                </a:rPr>
                <a:t>実装</a:t>
              </a:r>
              <a:endParaRPr lang="en-US" sz="1100" dirty="0">
                <a:solidFill>
                  <a:srgbClr val="46DBAD"/>
                </a:solidFill>
              </a:endParaRP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>
                  <a:solidFill>
                    <a:srgbClr val="46DBAD"/>
                  </a:solidFill>
                </a:rPr>
                <a:t>7.4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84657" y="2979178"/>
            <a:ext cx="1584966" cy="2659199"/>
            <a:chOff x="3467630" y="1780031"/>
            <a:chExt cx="1584966" cy="2659198"/>
          </a:xfrm>
        </p:grpSpPr>
        <p:sp>
          <p:nvSpPr>
            <p:cNvPr id="18" name="Rectangle 17"/>
            <p:cNvSpPr/>
            <p:nvPr/>
          </p:nvSpPr>
          <p:spPr>
            <a:xfrm>
              <a:off x="3797633" y="1780031"/>
              <a:ext cx="1254963" cy="228396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467630" y="2155261"/>
              <a:ext cx="1254963" cy="2283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38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b="1" u="sng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Phase </a:t>
              </a:r>
              <a:r>
                <a:rPr lang="en-US" sz="1100" b="1" u="sng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</a:t>
              </a:r>
              <a:b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</a:b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Protocol Pack</a:t>
              </a:r>
              <a:b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</a:br>
              <a:r>
                <a:rPr lang="ja-JP" alt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対応</a:t>
              </a:r>
              <a:endParaRPr lang="en-US" altLang="ja-JP" sz="11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7.5 </a:t>
              </a:r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49121" y="2443035"/>
            <a:ext cx="1485436" cy="3087440"/>
            <a:chOff x="4938195" y="1341119"/>
            <a:chExt cx="1485436" cy="3087440"/>
          </a:xfrm>
        </p:grpSpPr>
        <p:sp>
          <p:nvSpPr>
            <p:cNvPr id="16" name="Rectangle 15"/>
            <p:cNvSpPr/>
            <p:nvPr/>
          </p:nvSpPr>
          <p:spPr>
            <a:xfrm>
              <a:off x="5052597" y="1341119"/>
              <a:ext cx="1300480" cy="27228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4938195" y="1705679"/>
              <a:ext cx="1485436" cy="2722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620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b="1" u="sng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Phase 3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</a:t>
              </a: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VC </a:t>
              </a:r>
              <a:r>
                <a:rPr lang="ja-JP" alt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の</a:t>
              </a:r>
              <a:r>
                <a:rPr lang="en-US" altLang="ja-JP" sz="11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/>
              </a:r>
              <a:br>
                <a:rPr lang="en-US" altLang="ja-JP" sz="11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</a:br>
              <a:r>
                <a:rPr lang="en-US" altLang="ja-JP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AAA</a:t>
              </a: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 override </a:t>
              </a:r>
              <a:r>
                <a:rPr lang="ja-JP" alt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対応</a:t>
              </a:r>
              <a:endParaRPr lang="en-US" sz="1100" dirty="0" smtClean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8.0</a:t>
              </a:r>
              <a:endParaRPr lang="en-US" sz="11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79122" y="2144585"/>
            <a:ext cx="1705726" cy="3368484"/>
            <a:chOff x="5947831" y="1072895"/>
            <a:chExt cx="1705726" cy="3368484"/>
          </a:xfrm>
        </p:grpSpPr>
        <p:sp>
          <p:nvSpPr>
            <p:cNvPr id="14" name="Rectangle 13"/>
            <p:cNvSpPr/>
            <p:nvPr/>
          </p:nvSpPr>
          <p:spPr>
            <a:xfrm>
              <a:off x="6353077" y="1072895"/>
              <a:ext cx="1300480" cy="29911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947831" y="1450275"/>
              <a:ext cx="1591471" cy="2991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19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b="1" u="sng" dirty="0">
                  <a:solidFill>
                    <a:srgbClr val="00B0F0"/>
                  </a:solidFill>
                </a:rPr>
                <a:t>Phase 4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ja-JP" altLang="en-US" sz="1100" dirty="0" smtClean="0">
                  <a:solidFill>
                    <a:srgbClr val="00B0F0"/>
                  </a:solidFill>
                </a:rPr>
                <a:t>外部</a:t>
              </a:r>
              <a:r>
                <a:rPr lang="en-US" altLang="ja-JP" sz="1100" dirty="0" smtClean="0">
                  <a:solidFill>
                    <a:srgbClr val="00B0F0"/>
                  </a:solidFill>
                </a:rPr>
                <a:t> </a:t>
              </a:r>
              <a:r>
                <a:rPr lang="en-US" altLang="ja-JP" sz="1100" dirty="0" err="1" smtClean="0">
                  <a:solidFill>
                    <a:srgbClr val="00B0F0"/>
                  </a:solidFill>
                </a:rPr>
                <a:t>Netflow</a:t>
              </a:r>
              <a:r>
                <a:rPr lang="en-US" altLang="ja-JP" sz="1100" dirty="0" smtClean="0">
                  <a:solidFill>
                    <a:srgbClr val="00B0F0"/>
                  </a:solidFill>
                </a:rPr>
                <a:t> </a:t>
              </a:r>
              <a:r>
                <a:rPr lang="ja-JP" altLang="en-US" sz="1100" dirty="0" smtClean="0">
                  <a:solidFill>
                    <a:srgbClr val="00B0F0"/>
                  </a:solidFill>
                </a:rPr>
                <a:t>コレクタへの</a:t>
              </a:r>
              <a:r>
                <a:rPr lang="en-US" altLang="ja-JP" sz="1100" dirty="0" smtClean="0">
                  <a:solidFill>
                    <a:srgbClr val="00B0F0"/>
                  </a:solidFill>
                </a:rPr>
                <a:t> Export </a:t>
              </a:r>
              <a:r>
                <a:rPr lang="ja-JP" altLang="en-US" sz="1100" dirty="0" smtClean="0">
                  <a:solidFill>
                    <a:srgbClr val="00B0F0"/>
                  </a:solidFill>
                </a:rPr>
                <a:t>対応</a:t>
              </a:r>
              <a:endParaRPr lang="en-US" altLang="ja-JP" sz="1100" dirty="0" smtClean="0">
                <a:solidFill>
                  <a:srgbClr val="00B0F0"/>
                </a:solidFill>
              </a:endParaRP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100" dirty="0" smtClean="0">
                  <a:solidFill>
                    <a:srgbClr val="00B0F0"/>
                  </a:solidFill>
                </a:rPr>
                <a:t>8.2</a:t>
              </a:r>
              <a:endParaRPr lang="en-US" sz="1100" dirty="0">
                <a:solidFill>
                  <a:srgbClr val="00B0F0"/>
                </a:solidFill>
              </a:endParaRP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endParaRPr lang="en-US" sz="11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264547" y="2187340"/>
            <a:ext cx="1605392" cy="29561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193" tIns="0" rIns="0" bIns="0" numCol="1" spcCol="1270" anchor="t" anchorCtr="0">
            <a:noAutofit/>
          </a:bodyPr>
          <a:lstStyle/>
          <a:p>
            <a:pPr defTabSz="666722">
              <a:lnSpc>
                <a:spcPct val="90000"/>
              </a:lnSpc>
              <a:spcAft>
                <a:spcPct val="35000"/>
              </a:spcAft>
            </a:pPr>
            <a:r>
              <a:rPr lang="en-US" sz="1100" b="1" u="sng" dirty="0">
                <a:solidFill>
                  <a:srgbClr val="0070C0"/>
                </a:solidFill>
              </a:rPr>
              <a:t>Phase 5</a:t>
            </a:r>
          </a:p>
          <a:p>
            <a:pPr defTabSz="666722">
              <a:lnSpc>
                <a:spcPct val="90000"/>
              </a:lnSpc>
              <a:spcAft>
                <a:spcPct val="35000"/>
              </a:spcAft>
            </a:pPr>
            <a:r>
              <a:rPr lang="en-US" altLang="ja-JP" sz="1100" b="1" dirty="0">
                <a:solidFill>
                  <a:srgbClr val="FF0000"/>
                </a:solidFill>
              </a:rPr>
              <a:t>New! </a:t>
            </a:r>
            <a:r>
              <a:rPr lang="en-US" altLang="ja-JP" sz="1100" b="1" dirty="0" smtClean="0">
                <a:solidFill>
                  <a:srgbClr val="FF0000"/>
                </a:solidFill>
              </a:rPr>
              <a:t/>
            </a:r>
            <a:br>
              <a:rPr lang="en-US" altLang="ja-JP" sz="1100" b="1" dirty="0" smtClean="0">
                <a:solidFill>
                  <a:srgbClr val="FF0000"/>
                </a:solidFill>
              </a:rPr>
            </a:br>
            <a:r>
              <a:rPr lang="en-US" altLang="ja-JP" sz="1100" dirty="0" smtClean="0">
                <a:solidFill>
                  <a:srgbClr val="0070C0"/>
                </a:solidFill>
              </a:rPr>
              <a:t>NBAR </a:t>
            </a:r>
            <a:r>
              <a:rPr lang="ja-JP" altLang="en-US" sz="1100" dirty="0" smtClean="0">
                <a:solidFill>
                  <a:srgbClr val="0070C0"/>
                </a:solidFill>
              </a:rPr>
              <a:t>エンジンによる</a:t>
            </a:r>
            <a:r>
              <a:rPr lang="en-US" sz="1100" dirty="0" smtClean="0">
                <a:solidFill>
                  <a:srgbClr val="0070C0"/>
                </a:solidFill>
              </a:rPr>
              <a:t>HTTP </a:t>
            </a:r>
            <a:r>
              <a:rPr lang="en-US" sz="1100" dirty="0">
                <a:solidFill>
                  <a:srgbClr val="0070C0"/>
                </a:solidFill>
              </a:rPr>
              <a:t>URL </a:t>
            </a:r>
            <a:r>
              <a:rPr lang="en-US" sz="1100" dirty="0" smtClean="0">
                <a:solidFill>
                  <a:srgbClr val="0070C0"/>
                </a:solidFill>
              </a:rPr>
              <a:t>Filtering</a:t>
            </a:r>
          </a:p>
          <a:p>
            <a:pPr defTabSz="666722">
              <a:lnSpc>
                <a:spcPct val="90000"/>
              </a:lnSpc>
              <a:spcAft>
                <a:spcPct val="35000"/>
              </a:spcAft>
            </a:pPr>
            <a:r>
              <a:rPr lang="en-US" sz="1100" dirty="0" smtClean="0">
                <a:solidFill>
                  <a:srgbClr val="0070C0"/>
                </a:solidFill>
              </a:rPr>
              <a:t>8.3</a:t>
            </a:r>
            <a:endParaRPr lang="en-US" sz="1100" dirty="0">
              <a:solidFill>
                <a:srgbClr val="0070C0"/>
              </a:solidFill>
            </a:endParaRPr>
          </a:p>
          <a:p>
            <a:pPr defTabSz="666722">
              <a:lnSpc>
                <a:spcPct val="90000"/>
              </a:lnSpc>
              <a:spcAft>
                <a:spcPct val="35000"/>
              </a:spcAft>
            </a:pPr>
            <a:endParaRPr lang="en-US" sz="1100" b="1" dirty="0">
              <a:solidFill>
                <a:srgbClr val="0070C0"/>
              </a:solidFill>
            </a:endParaRPr>
          </a:p>
          <a:p>
            <a:pPr defTabSz="666722">
              <a:lnSpc>
                <a:spcPct val="90000"/>
              </a:lnSpc>
              <a:spcAft>
                <a:spcPct val="35000"/>
              </a:spcAft>
            </a:pPr>
            <a:endParaRPr lang="en-US" sz="1100" b="1" dirty="0">
              <a:solidFill>
                <a:srgbClr val="0070C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44973" y="3667610"/>
            <a:ext cx="224963" cy="224963"/>
          </a:xfrm>
          <a:prstGeom prst="ellipse">
            <a:avLst/>
          </a:prstGeom>
          <a:solidFill>
            <a:srgbClr val="46DB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Oval 35"/>
          <p:cNvSpPr/>
          <p:nvPr/>
        </p:nvSpPr>
        <p:spPr>
          <a:xfrm>
            <a:off x="2505081" y="2873041"/>
            <a:ext cx="299426" cy="299426"/>
          </a:xfrm>
          <a:prstGeom prst="ellipse">
            <a:avLst/>
          </a:prstGeom>
          <a:solidFill>
            <a:srgbClr val="33B1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36"/>
          <p:cNvSpPr/>
          <p:nvPr/>
        </p:nvSpPr>
        <p:spPr>
          <a:xfrm>
            <a:off x="4061433" y="2225418"/>
            <a:ext cx="398537" cy="398537"/>
          </a:xfrm>
          <a:prstGeom prst="ellipse">
            <a:avLst/>
          </a:prstGeom>
          <a:solidFill>
            <a:srgbClr val="33B1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Oval 37"/>
          <p:cNvSpPr/>
          <p:nvPr/>
        </p:nvSpPr>
        <p:spPr>
          <a:xfrm>
            <a:off x="5468775" y="1827361"/>
            <a:ext cx="482230" cy="482230"/>
          </a:xfrm>
          <a:prstGeom prst="ellipse">
            <a:avLst/>
          </a:prstGeom>
          <a:solidFill>
            <a:srgbClr val="0089DE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Oval 38"/>
          <p:cNvSpPr/>
          <p:nvPr/>
        </p:nvSpPr>
        <p:spPr>
          <a:xfrm>
            <a:off x="7425395" y="1426537"/>
            <a:ext cx="641848" cy="6418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74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27"/>
          <p:cNvGrpSpPr/>
          <p:nvPr/>
        </p:nvGrpSpPr>
        <p:grpSpPr>
          <a:xfrm>
            <a:off x="6702706" y="769363"/>
            <a:ext cx="2255381" cy="3962201"/>
            <a:chOff x="6600779" y="947484"/>
            <a:chExt cx="2273414" cy="5338484"/>
          </a:xfrm>
        </p:grpSpPr>
        <p:sp>
          <p:nvSpPr>
            <p:cNvPr id="1807" name="Rectangle 1806"/>
            <p:cNvSpPr/>
            <p:nvPr/>
          </p:nvSpPr>
          <p:spPr>
            <a:xfrm>
              <a:off x="6665498" y="947484"/>
              <a:ext cx="2043953" cy="5338484"/>
            </a:xfrm>
            <a:prstGeom prst="rect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6722050" y="4573726"/>
              <a:ext cx="1909482" cy="1667435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アプリケーションのパフォーマンスを保つために、</a:t>
              </a:r>
              <a:r>
                <a:rPr lang="en-US" sz="1200" dirty="0" err="1" smtClean="0"/>
                <a:t>QoS</a:t>
              </a:r>
              <a:r>
                <a:rPr lang="ja-JP" altLang="en-US" sz="1200" dirty="0" smtClean="0"/>
                <a:t>の帯域制御などで設定できます。</a:t>
              </a:r>
              <a:endParaRPr lang="en-US" sz="1200" dirty="0"/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 bwMode="auto">
            <a:xfrm>
              <a:off x="7597958" y="1398493"/>
              <a:ext cx="681237" cy="573774"/>
              <a:chOff x="1919" y="479"/>
              <a:chExt cx="449" cy="391"/>
            </a:xfrm>
          </p:grpSpPr>
          <p:sp>
            <p:nvSpPr>
              <p:cNvPr id="165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20" y="480"/>
                <a:ext cx="448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58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0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2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4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5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6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8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9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1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2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3" name="Line 24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4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6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7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8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9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1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2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4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5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6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7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9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1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3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5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7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8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9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0" name="Line 51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2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4" name="Freeform 55"/>
              <p:cNvSpPr>
                <a:spLocks/>
              </p:cNvSpPr>
              <p:nvPr/>
            </p:nvSpPr>
            <p:spPr bwMode="auto">
              <a:xfrm>
                <a:off x="1939" y="479"/>
                <a:ext cx="137" cy="59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9"/>
                  </a:cxn>
                  <a:cxn ang="0">
                    <a:pos x="137" y="2"/>
                  </a:cxn>
                  <a:cxn ang="0">
                    <a:pos x="137" y="0"/>
                  </a:cxn>
                  <a:cxn ang="0">
                    <a:pos x="0" y="56"/>
                  </a:cxn>
                </a:cxnLst>
                <a:rect l="0" t="0" r="r" b="b"/>
                <a:pathLst>
                  <a:path w="137" h="59">
                    <a:moveTo>
                      <a:pt x="0" y="56"/>
                    </a:moveTo>
                    <a:lnTo>
                      <a:pt x="2" y="59"/>
                    </a:lnTo>
                    <a:lnTo>
                      <a:pt x="137" y="2"/>
                    </a:lnTo>
                    <a:lnTo>
                      <a:pt x="1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6" name="Freeform 57"/>
              <p:cNvSpPr>
                <a:spLocks/>
              </p:cNvSpPr>
              <p:nvPr/>
            </p:nvSpPr>
            <p:spPr bwMode="auto">
              <a:xfrm>
                <a:off x="2010" y="505"/>
                <a:ext cx="296" cy="124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2" y="12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0" y="121"/>
                  </a:cxn>
                </a:cxnLst>
                <a:rect l="0" t="0" r="r" b="b"/>
                <a:pathLst>
                  <a:path w="296" h="124">
                    <a:moveTo>
                      <a:pt x="0" y="121"/>
                    </a:moveTo>
                    <a:lnTo>
                      <a:pt x="2" y="12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9" name="Freeform 60"/>
              <p:cNvSpPr>
                <a:spLocks/>
              </p:cNvSpPr>
              <p:nvPr/>
            </p:nvSpPr>
            <p:spPr bwMode="auto">
              <a:xfrm>
                <a:off x="1993" y="495"/>
                <a:ext cx="22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9" y="11"/>
                  </a:cxn>
                  <a:cxn ang="0">
                    <a:pos x="22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2" h="11">
                    <a:moveTo>
                      <a:pt x="0" y="3"/>
                    </a:moveTo>
                    <a:lnTo>
                      <a:pt x="19" y="11"/>
                    </a:lnTo>
                    <a:lnTo>
                      <a:pt x="22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0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1" name="Freeform 62"/>
              <p:cNvSpPr>
                <a:spLocks/>
              </p:cNvSpPr>
              <p:nvPr/>
            </p:nvSpPr>
            <p:spPr bwMode="auto">
              <a:xfrm>
                <a:off x="2056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2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3" name="Freeform 64"/>
              <p:cNvSpPr>
                <a:spLocks/>
              </p:cNvSpPr>
              <p:nvPr/>
            </p:nvSpPr>
            <p:spPr bwMode="auto">
              <a:xfrm>
                <a:off x="1978" y="559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6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5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6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7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8" name="Freeform 69"/>
              <p:cNvSpPr>
                <a:spLocks/>
              </p:cNvSpPr>
              <p:nvPr/>
            </p:nvSpPr>
            <p:spPr bwMode="auto">
              <a:xfrm>
                <a:off x="2150" y="529"/>
                <a:ext cx="48" cy="2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4">
                    <a:moveTo>
                      <a:pt x="0" y="2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19" name="Freeform 70"/>
              <p:cNvSpPr>
                <a:spLocks/>
              </p:cNvSpPr>
              <p:nvPr/>
            </p:nvSpPr>
            <p:spPr bwMode="auto">
              <a:xfrm>
                <a:off x="2238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0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1" name="Freeform 72"/>
              <p:cNvSpPr>
                <a:spLocks/>
              </p:cNvSpPr>
              <p:nvPr/>
            </p:nvSpPr>
            <p:spPr bwMode="auto">
              <a:xfrm>
                <a:off x="2154" y="56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2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2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3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4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5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6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28" name="Freeform 79"/>
              <p:cNvSpPr>
                <a:spLocks/>
              </p:cNvSpPr>
              <p:nvPr/>
            </p:nvSpPr>
            <p:spPr bwMode="auto">
              <a:xfrm>
                <a:off x="1945" y="479"/>
                <a:ext cx="127" cy="54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54"/>
                  </a:cxn>
                  <a:cxn ang="0">
                    <a:pos x="127" y="2"/>
                  </a:cxn>
                  <a:cxn ang="0">
                    <a:pos x="127" y="0"/>
                  </a:cxn>
                  <a:cxn ang="0">
                    <a:pos x="0" y="53"/>
                  </a:cxn>
                </a:cxnLst>
                <a:rect l="0" t="0" r="r" b="b"/>
                <a:pathLst>
                  <a:path w="127" h="54">
                    <a:moveTo>
                      <a:pt x="0" y="53"/>
                    </a:moveTo>
                    <a:lnTo>
                      <a:pt x="0" y="54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33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34" name="Freeform 85"/>
              <p:cNvSpPr>
                <a:spLocks/>
              </p:cNvSpPr>
              <p:nvPr/>
            </p:nvSpPr>
            <p:spPr bwMode="auto">
              <a:xfrm>
                <a:off x="2054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35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37" name="Freeform 88"/>
              <p:cNvSpPr>
                <a:spLocks/>
              </p:cNvSpPr>
              <p:nvPr/>
            </p:nvSpPr>
            <p:spPr bwMode="auto">
              <a:xfrm>
                <a:off x="2058" y="525"/>
                <a:ext cx="48" cy="2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2">
                    <a:moveTo>
                      <a:pt x="0" y="2"/>
                    </a:moveTo>
                    <a:lnTo>
                      <a:pt x="47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38" name="Freeform 89"/>
              <p:cNvSpPr>
                <a:spLocks/>
              </p:cNvSpPr>
              <p:nvPr/>
            </p:nvSpPr>
            <p:spPr bwMode="auto">
              <a:xfrm>
                <a:off x="2231" y="494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0" name="Freeform 91"/>
              <p:cNvSpPr>
                <a:spLocks/>
              </p:cNvSpPr>
              <p:nvPr/>
            </p:nvSpPr>
            <p:spPr bwMode="auto">
              <a:xfrm>
                <a:off x="2064" y="56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1" name="Freeform 92"/>
              <p:cNvSpPr>
                <a:spLocks/>
              </p:cNvSpPr>
              <p:nvPr/>
            </p:nvSpPr>
            <p:spPr bwMode="auto">
              <a:xfrm>
                <a:off x="2147" y="528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2" name="Freeform 93"/>
              <p:cNvSpPr>
                <a:spLocks/>
              </p:cNvSpPr>
              <p:nvPr/>
            </p:nvSpPr>
            <p:spPr bwMode="auto">
              <a:xfrm>
                <a:off x="2235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5" name="Freeform 96"/>
              <p:cNvSpPr>
                <a:spLocks/>
              </p:cNvSpPr>
              <p:nvPr/>
            </p:nvSpPr>
            <p:spPr bwMode="auto">
              <a:xfrm>
                <a:off x="2324" y="535"/>
                <a:ext cx="40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9" y="19"/>
                  </a:cxn>
                  <a:cxn ang="0">
                    <a:pos x="40" y="18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0" h="19">
                    <a:moveTo>
                      <a:pt x="0" y="3"/>
                    </a:moveTo>
                    <a:lnTo>
                      <a:pt x="39" y="19"/>
                    </a:lnTo>
                    <a:lnTo>
                      <a:pt x="40" y="18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7" name="Freeform 98"/>
              <p:cNvSpPr>
                <a:spLocks/>
              </p:cNvSpPr>
              <p:nvPr/>
            </p:nvSpPr>
            <p:spPr bwMode="auto">
              <a:xfrm>
                <a:off x="2241" y="569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8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49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0" name="Freeform 101"/>
              <p:cNvSpPr>
                <a:spLocks/>
              </p:cNvSpPr>
              <p:nvPr/>
            </p:nvSpPr>
            <p:spPr bwMode="auto">
              <a:xfrm>
                <a:off x="1919" y="479"/>
                <a:ext cx="98" cy="74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2" y="54"/>
                  </a:cxn>
                  <a:cxn ang="0">
                    <a:pos x="71" y="2"/>
                  </a:cxn>
                  <a:cxn ang="0">
                    <a:pos x="71" y="1"/>
                  </a:cxn>
                  <a:cxn ang="0">
                    <a:pos x="70" y="1"/>
                  </a:cxn>
                </a:cxnLst>
                <a:rect l="0" t="0" r="r" b="b"/>
                <a:pathLst>
                  <a:path w="72" h="54">
                    <a:moveTo>
                      <a:pt x="70" y="1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4"/>
                      <a:pt x="2" y="54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2" y="1"/>
                      <a:pt x="71" y="1"/>
                    </a:cubicBezTo>
                    <a:cubicBezTo>
                      <a:pt x="71" y="1"/>
                      <a:pt x="70" y="0"/>
                      <a:pt x="70" y="1"/>
                    </a:cubicBez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1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2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3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4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5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56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1788" name="Picture 6" descr="http://t3.gstatic.com/images?q=tbn:ANd9GcQg1kDx59YE_PpP5UjHWLAm8UuIH1Wzesx_Q3UMLJJ74xxRB6w&amp;t=1&amp;usg=__ri5BCHaW5Nh9ZgwOaxbRfl_TRB4=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959" y="2352605"/>
              <a:ext cx="531078" cy="225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9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992" y="2104868"/>
              <a:ext cx="619995" cy="18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299" y="2571442"/>
              <a:ext cx="410935" cy="18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1" name="Picture 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710" t="3349"/>
            <a:stretch>
              <a:fillRect/>
            </a:stretch>
          </p:blipFill>
          <p:spPr bwMode="auto">
            <a:xfrm>
              <a:off x="6761526" y="2877424"/>
              <a:ext cx="504717" cy="174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92" name="Picture 17" descr="http://t0.gstatic.com/images?q=tbn:LLEUA6II6jNxiM:http://4.bp.blogspot.com/_UZImdYAiry8/Sb9qYmN0llI/AAAAAAAAPtc/a_qXEx69CB0/s400/oracle_logo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986" y="2644848"/>
              <a:ext cx="520417" cy="18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3" name="&quot;No&quot; Symbol 1792"/>
            <p:cNvSpPr/>
            <p:nvPr/>
          </p:nvSpPr>
          <p:spPr>
            <a:xfrm>
              <a:off x="6807788" y="2078995"/>
              <a:ext cx="459654" cy="511277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1794" name="Picture 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40" t="-4608"/>
            <a:stretch>
              <a:fillRect/>
            </a:stretch>
          </p:blipFill>
          <p:spPr bwMode="auto">
            <a:xfrm>
              <a:off x="8145710" y="2097248"/>
              <a:ext cx="513711" cy="1886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95" name="Picture 17" descr="http://t0.gstatic.com/images?q=tbn:LLEUA6II6jNxiM:http://4.bp.blogspot.com/_UZImdYAiry8/Sb9qYmN0llI/AAAAAAAAPtc/a_qXEx69CB0/s400/oracle_logo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021" y="2331288"/>
              <a:ext cx="520417" cy="18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1" name="Chevron 1800"/>
            <p:cNvSpPr/>
            <p:nvPr/>
          </p:nvSpPr>
          <p:spPr>
            <a:xfrm>
              <a:off x="6600779" y="3868267"/>
              <a:ext cx="2273414" cy="658906"/>
            </a:xfrm>
            <a:prstGeom prst="chevron">
              <a:avLst/>
            </a:prstGeom>
            <a:solidFill>
              <a:schemeClr val="lt1">
                <a:alpha val="69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dirty="0" smtClean="0">
                  <a:solidFill>
                    <a:schemeClr val="tx2"/>
                  </a:solidFill>
                </a:rPr>
                <a:t>制御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1818" name="TextBox 1817"/>
            <p:cNvSpPr txBox="1"/>
            <p:nvPr/>
          </p:nvSpPr>
          <p:spPr>
            <a:xfrm>
              <a:off x="7772400" y="2063692"/>
              <a:ext cx="562062" cy="29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2"/>
                  </a:solidFill>
                </a:rPr>
                <a:t>High</a:t>
              </a:r>
            </a:p>
          </p:txBody>
        </p:sp>
        <p:sp>
          <p:nvSpPr>
            <p:cNvPr id="1819" name="TextBox 1818"/>
            <p:cNvSpPr txBox="1"/>
            <p:nvPr/>
          </p:nvSpPr>
          <p:spPr>
            <a:xfrm>
              <a:off x="7765409" y="2299983"/>
              <a:ext cx="562062" cy="29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BFF9F"/>
                  </a:solidFill>
                </a:rPr>
                <a:t>Med</a:t>
              </a:r>
            </a:p>
          </p:txBody>
        </p:sp>
        <p:sp>
          <p:nvSpPr>
            <p:cNvPr id="1820" name="TextBox 1819"/>
            <p:cNvSpPr txBox="1"/>
            <p:nvPr/>
          </p:nvSpPr>
          <p:spPr>
            <a:xfrm>
              <a:off x="7766807" y="2536272"/>
              <a:ext cx="562062" cy="29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Low</a:t>
              </a:r>
            </a:p>
          </p:txBody>
        </p:sp>
        <p:pic>
          <p:nvPicPr>
            <p:cNvPr id="1827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401" y="1851387"/>
              <a:ext cx="410935" cy="18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24"/>
          <p:cNvGrpSpPr/>
          <p:nvPr/>
        </p:nvGrpSpPr>
        <p:grpSpPr>
          <a:xfrm>
            <a:off x="4511908" y="769363"/>
            <a:ext cx="2441293" cy="3962201"/>
            <a:chOff x="4387648" y="938537"/>
            <a:chExt cx="2460812" cy="5338484"/>
          </a:xfrm>
        </p:grpSpPr>
        <p:sp>
          <p:nvSpPr>
            <p:cNvPr id="1806" name="Rectangle 1805"/>
            <p:cNvSpPr/>
            <p:nvPr/>
          </p:nvSpPr>
          <p:spPr>
            <a:xfrm>
              <a:off x="4461545" y="938537"/>
              <a:ext cx="2043953" cy="5338484"/>
            </a:xfrm>
            <a:prstGeom prst="rect">
              <a:avLst/>
            </a:prstGeom>
            <a:solidFill>
              <a:schemeClr val="accent6">
                <a:alpha val="78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483957" y="4502322"/>
              <a:ext cx="1999128" cy="1667434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en-US" sz="1200" dirty="0" smtClean="0"/>
                <a:t>PI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smtClean="0"/>
                <a:t>3</a:t>
              </a:r>
              <a:r>
                <a:rPr lang="en-US" sz="1200" baseline="30000" dirty="0" smtClean="0"/>
                <a:t>rd</a:t>
              </a:r>
              <a:r>
                <a:rPr lang="en-US" sz="1200" dirty="0" smtClean="0"/>
                <a:t> Party Tools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200" dirty="0" err="1" smtClean="0"/>
                <a:t>LanCope</a:t>
              </a:r>
              <a:r>
                <a:rPr lang="en-US" sz="1200" dirty="0" smtClean="0"/>
                <a:t>, Live Action </a:t>
              </a:r>
              <a:br>
                <a:rPr lang="en-US" sz="1200" dirty="0" smtClean="0"/>
              </a:br>
              <a:r>
                <a:rPr lang="ja-JP" altLang="en-US" sz="1200" dirty="0" smtClean="0"/>
                <a:t>その他</a:t>
              </a:r>
              <a:endParaRPr lang="en-US" sz="1200" dirty="0"/>
            </a:p>
          </p:txBody>
        </p:sp>
        <p:sp>
          <p:nvSpPr>
            <p:cNvPr id="1292" name="TextBox 1291"/>
            <p:cNvSpPr txBox="1"/>
            <p:nvPr/>
          </p:nvSpPr>
          <p:spPr>
            <a:xfrm>
              <a:off x="4494195" y="1055829"/>
              <a:ext cx="1999129" cy="580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b="1" dirty="0" smtClean="0">
                  <a:solidFill>
                    <a:schemeClr val="bg1"/>
                  </a:solidFill>
                </a:rPr>
                <a:t>アプリの可視化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 </a:t>
              </a:r>
              <a:r>
                <a:rPr lang="ja-JP" altLang="en-US" sz="1100" b="1" dirty="0" smtClean="0">
                  <a:solidFill>
                    <a:schemeClr val="bg1"/>
                  </a:solidFill>
                </a:rPr>
                <a:t>と</a:t>
              </a:r>
              <a:r>
                <a:rPr lang="en-US" sz="1100" b="1" dirty="0" smtClean="0">
                  <a:solidFill>
                    <a:schemeClr val="bg1"/>
                  </a:solidFill>
                </a:rPr>
                <a:t> </a:t>
              </a:r>
              <a:r>
                <a:rPr lang="en-US" sz="1100" b="1" dirty="0">
                  <a:solidFill>
                    <a:schemeClr val="bg1"/>
                  </a:solidFill>
                </a:rPr>
                <a:t/>
              </a:r>
              <a:br>
                <a:rPr lang="en-US" sz="1100" b="1" dirty="0">
                  <a:solidFill>
                    <a:schemeClr val="bg1"/>
                  </a:solidFill>
                </a:rPr>
              </a:br>
              <a:r>
                <a:rPr lang="ja-JP" altLang="en-US" sz="1100" b="1" dirty="0" smtClean="0">
                  <a:solidFill>
                    <a:schemeClr val="bg1"/>
                  </a:solidFill>
                </a:rPr>
                <a:t>ユーザ利用状況のレポート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1510" name="Picture 150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77611" y="2782143"/>
              <a:ext cx="1389531" cy="695838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00" name="Chevron 1799"/>
            <p:cNvSpPr/>
            <p:nvPr/>
          </p:nvSpPr>
          <p:spPr>
            <a:xfrm>
              <a:off x="4387648" y="3868267"/>
              <a:ext cx="2460812" cy="658906"/>
            </a:xfrm>
            <a:prstGeom prst="chevron">
              <a:avLst/>
            </a:prstGeom>
            <a:solidFill>
              <a:schemeClr val="tx2">
                <a:lumMod val="75000"/>
                <a:alpha val="6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dirty="0" smtClean="0">
                  <a:solidFill>
                    <a:schemeClr val="bg1"/>
                  </a:solidFill>
                </a:rPr>
                <a:t>レポーティング</a:t>
              </a:r>
              <a:r>
                <a:rPr lang="en-US" altLang="ja-JP" sz="1600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1600" dirty="0" smtClean="0">
                  <a:solidFill>
                    <a:schemeClr val="bg1"/>
                  </a:solidFill>
                </a:rPr>
              </a:br>
              <a:r>
                <a:rPr lang="ja-JP" altLang="en-US" sz="1600" dirty="0" smtClean="0">
                  <a:solidFill>
                    <a:schemeClr val="bg1"/>
                  </a:solidFill>
                </a:rPr>
                <a:t>ツール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814" name="Straight Connector 1813"/>
            <p:cNvCxnSpPr/>
            <p:nvPr/>
          </p:nvCxnSpPr>
          <p:spPr>
            <a:xfrm rot="16200000" flipH="1">
              <a:off x="4475532" y="2562834"/>
              <a:ext cx="378405" cy="21902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6" name="Straight Connector 1815"/>
            <p:cNvCxnSpPr/>
            <p:nvPr/>
          </p:nvCxnSpPr>
          <p:spPr>
            <a:xfrm rot="5400000">
              <a:off x="6090415" y="2560947"/>
              <a:ext cx="363025" cy="224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1823"/>
          <p:cNvGrpSpPr/>
          <p:nvPr/>
        </p:nvGrpSpPr>
        <p:grpSpPr>
          <a:xfrm>
            <a:off x="2339668" y="776085"/>
            <a:ext cx="2441293" cy="3962200"/>
            <a:chOff x="2215560" y="947502"/>
            <a:chExt cx="2460812" cy="5338484"/>
          </a:xfrm>
          <a:solidFill>
            <a:srgbClr val="0070C0"/>
          </a:solidFill>
        </p:grpSpPr>
        <p:sp>
          <p:nvSpPr>
            <p:cNvPr id="1805" name="Rectangle 1804"/>
            <p:cNvSpPr/>
            <p:nvPr/>
          </p:nvSpPr>
          <p:spPr>
            <a:xfrm>
              <a:off x="2255199" y="947502"/>
              <a:ext cx="2043953" cy="53384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3213847" y="1653985"/>
              <a:ext cx="681237" cy="570839"/>
              <a:chOff x="1919" y="479"/>
              <a:chExt cx="449" cy="389"/>
            </a:xfrm>
            <a:grpFill/>
          </p:grpSpPr>
          <p:sp>
            <p:nvSpPr>
              <p:cNvPr id="1328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0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2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4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5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6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8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9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1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2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4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6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7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8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9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1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2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4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5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6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7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9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1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3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5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7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8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9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72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73" name="Freeform 54"/>
              <p:cNvSpPr>
                <a:spLocks/>
              </p:cNvSpPr>
              <p:nvPr/>
            </p:nvSpPr>
            <p:spPr bwMode="auto">
              <a:xfrm>
                <a:off x="1946" y="479"/>
                <a:ext cx="227" cy="95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0" y="95"/>
                  </a:cxn>
                  <a:cxn ang="0">
                    <a:pos x="227" y="2"/>
                  </a:cxn>
                  <a:cxn ang="0">
                    <a:pos x="227" y="0"/>
                  </a:cxn>
                  <a:cxn ang="0">
                    <a:pos x="0" y="94"/>
                  </a:cxn>
                </a:cxnLst>
                <a:rect l="0" t="0" r="r" b="b"/>
                <a:pathLst>
                  <a:path w="227" h="95">
                    <a:moveTo>
                      <a:pt x="0" y="94"/>
                    </a:moveTo>
                    <a:lnTo>
                      <a:pt x="0" y="95"/>
                    </a:lnTo>
                    <a:lnTo>
                      <a:pt x="227" y="2"/>
                    </a:lnTo>
                    <a:lnTo>
                      <a:pt x="227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74" name="Freeform 55"/>
              <p:cNvSpPr>
                <a:spLocks/>
              </p:cNvSpPr>
              <p:nvPr/>
            </p:nvSpPr>
            <p:spPr bwMode="auto">
              <a:xfrm>
                <a:off x="1939" y="479"/>
                <a:ext cx="137" cy="59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9"/>
                  </a:cxn>
                  <a:cxn ang="0">
                    <a:pos x="137" y="2"/>
                  </a:cxn>
                  <a:cxn ang="0">
                    <a:pos x="137" y="0"/>
                  </a:cxn>
                  <a:cxn ang="0">
                    <a:pos x="0" y="56"/>
                  </a:cxn>
                </a:cxnLst>
                <a:rect l="0" t="0" r="r" b="b"/>
                <a:pathLst>
                  <a:path w="137" h="59">
                    <a:moveTo>
                      <a:pt x="0" y="56"/>
                    </a:moveTo>
                    <a:lnTo>
                      <a:pt x="2" y="59"/>
                    </a:lnTo>
                    <a:lnTo>
                      <a:pt x="137" y="2"/>
                    </a:lnTo>
                    <a:lnTo>
                      <a:pt x="137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79" name="Freeform 60"/>
              <p:cNvSpPr>
                <a:spLocks/>
              </p:cNvSpPr>
              <p:nvPr/>
            </p:nvSpPr>
            <p:spPr bwMode="auto">
              <a:xfrm>
                <a:off x="1993" y="495"/>
                <a:ext cx="22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9" y="11"/>
                  </a:cxn>
                  <a:cxn ang="0">
                    <a:pos x="22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2" h="11">
                    <a:moveTo>
                      <a:pt x="0" y="3"/>
                    </a:moveTo>
                    <a:lnTo>
                      <a:pt x="19" y="11"/>
                    </a:lnTo>
                    <a:lnTo>
                      <a:pt x="22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0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1" name="Freeform 62"/>
              <p:cNvSpPr>
                <a:spLocks/>
              </p:cNvSpPr>
              <p:nvPr/>
            </p:nvSpPr>
            <p:spPr bwMode="auto">
              <a:xfrm>
                <a:off x="2056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2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4" name="Freeform 65"/>
              <p:cNvSpPr>
                <a:spLocks/>
              </p:cNvSpPr>
              <p:nvPr/>
            </p:nvSpPr>
            <p:spPr bwMode="auto">
              <a:xfrm>
                <a:off x="2061" y="525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5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6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7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0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1" name="Freeform 72"/>
              <p:cNvSpPr>
                <a:spLocks/>
              </p:cNvSpPr>
              <p:nvPr/>
            </p:nvSpPr>
            <p:spPr bwMode="auto">
              <a:xfrm>
                <a:off x="2154" y="56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2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2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3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4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5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6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03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05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08" name="Freeform 89"/>
              <p:cNvSpPr>
                <a:spLocks/>
              </p:cNvSpPr>
              <p:nvPr/>
            </p:nvSpPr>
            <p:spPr bwMode="auto">
              <a:xfrm>
                <a:off x="2231" y="494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09" name="Freeform 90"/>
              <p:cNvSpPr>
                <a:spLocks/>
              </p:cNvSpPr>
              <p:nvPr/>
            </p:nvSpPr>
            <p:spPr bwMode="auto">
              <a:xfrm>
                <a:off x="1980" y="59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0" name="Freeform 91"/>
              <p:cNvSpPr>
                <a:spLocks/>
              </p:cNvSpPr>
              <p:nvPr/>
            </p:nvSpPr>
            <p:spPr bwMode="auto">
              <a:xfrm>
                <a:off x="2064" y="56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1" name="Freeform 92"/>
              <p:cNvSpPr>
                <a:spLocks/>
              </p:cNvSpPr>
              <p:nvPr/>
            </p:nvSpPr>
            <p:spPr bwMode="auto">
              <a:xfrm>
                <a:off x="2147" y="528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5" name="Freeform 96"/>
              <p:cNvSpPr>
                <a:spLocks/>
              </p:cNvSpPr>
              <p:nvPr/>
            </p:nvSpPr>
            <p:spPr bwMode="auto">
              <a:xfrm>
                <a:off x="2324" y="535"/>
                <a:ext cx="40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9" y="19"/>
                  </a:cxn>
                  <a:cxn ang="0">
                    <a:pos x="40" y="18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0" h="19">
                    <a:moveTo>
                      <a:pt x="0" y="3"/>
                    </a:moveTo>
                    <a:lnTo>
                      <a:pt x="39" y="19"/>
                    </a:lnTo>
                    <a:lnTo>
                      <a:pt x="40" y="18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8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9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0" name="Freeform 101"/>
              <p:cNvSpPr>
                <a:spLocks/>
              </p:cNvSpPr>
              <p:nvPr/>
            </p:nvSpPr>
            <p:spPr bwMode="auto">
              <a:xfrm>
                <a:off x="1919" y="479"/>
                <a:ext cx="98" cy="74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2" y="54"/>
                  </a:cxn>
                  <a:cxn ang="0">
                    <a:pos x="71" y="2"/>
                  </a:cxn>
                  <a:cxn ang="0">
                    <a:pos x="71" y="1"/>
                  </a:cxn>
                  <a:cxn ang="0">
                    <a:pos x="70" y="1"/>
                  </a:cxn>
                </a:cxnLst>
                <a:rect l="0" t="0" r="r" b="b"/>
                <a:pathLst>
                  <a:path w="72" h="54">
                    <a:moveTo>
                      <a:pt x="70" y="1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4"/>
                      <a:pt x="2" y="54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2" y="1"/>
                      <a:pt x="71" y="1"/>
                    </a:cubicBezTo>
                    <a:cubicBezTo>
                      <a:pt x="71" y="1"/>
                      <a:pt x="70" y="0"/>
                      <a:pt x="7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1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2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3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4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5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6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459" name="TextBox 1458"/>
            <p:cNvSpPr txBox="1"/>
            <p:nvPr/>
          </p:nvSpPr>
          <p:spPr>
            <a:xfrm>
              <a:off x="2851984" y="2706814"/>
              <a:ext cx="727516" cy="5805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Static </a:t>
              </a:r>
              <a:r>
                <a:rPr lang="en-US" sz="1100" dirty="0" err="1">
                  <a:solidFill>
                    <a:schemeClr val="bg1"/>
                  </a:solidFill>
                </a:rPr>
                <a:t>Netflow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3013348" y="2775007"/>
              <a:ext cx="397256" cy="443882"/>
              <a:chOff x="1563" y="2814"/>
              <a:chExt cx="368" cy="489"/>
            </a:xfrm>
            <a:grpFill/>
          </p:grpSpPr>
          <p:sp>
            <p:nvSpPr>
              <p:cNvPr id="1506" name="Line 103"/>
              <p:cNvSpPr>
                <a:spLocks noChangeShapeType="1"/>
              </p:cNvSpPr>
              <p:nvPr/>
            </p:nvSpPr>
            <p:spPr bwMode="auto">
              <a:xfrm rot="16200000">
                <a:off x="1918" y="2817"/>
                <a:ext cx="16" cy="10"/>
              </a:xfrm>
              <a:prstGeom prst="line">
                <a:avLst/>
              </a:prstGeom>
              <a:grpFill/>
              <a:ln w="6350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117"/>
              <p:cNvGrpSpPr>
                <a:grpSpLocks/>
              </p:cNvGrpSpPr>
              <p:nvPr/>
            </p:nvGrpSpPr>
            <p:grpSpPr bwMode="auto">
              <a:xfrm>
                <a:off x="1563" y="3042"/>
                <a:ext cx="322" cy="261"/>
                <a:chOff x="3691" y="1826"/>
                <a:chExt cx="322" cy="261"/>
              </a:xfrm>
              <a:grpFill/>
            </p:grpSpPr>
            <p:sp>
              <p:nvSpPr>
                <p:cNvPr id="1479" name="Freeform 120"/>
                <p:cNvSpPr>
                  <a:spLocks/>
                </p:cNvSpPr>
                <p:nvPr/>
              </p:nvSpPr>
              <p:spPr bwMode="auto">
                <a:xfrm>
                  <a:off x="3691" y="1826"/>
                  <a:ext cx="9" cy="172"/>
                </a:xfrm>
                <a:custGeom>
                  <a:avLst/>
                  <a:gdLst>
                    <a:gd name="T0" fmla="*/ 0 w 170"/>
                    <a:gd name="T1" fmla="*/ 0 h 3265"/>
                    <a:gd name="T2" fmla="*/ 0 w 170"/>
                    <a:gd name="T3" fmla="*/ 0 h 3265"/>
                    <a:gd name="T4" fmla="*/ 0 w 170"/>
                    <a:gd name="T5" fmla="*/ 0 h 3265"/>
                    <a:gd name="T6" fmla="*/ 0 w 170"/>
                    <a:gd name="T7" fmla="*/ 0 h 3265"/>
                    <a:gd name="T8" fmla="*/ 0 w 170"/>
                    <a:gd name="T9" fmla="*/ 0 h 3265"/>
                    <a:gd name="T10" fmla="*/ 0 w 170"/>
                    <a:gd name="T11" fmla="*/ 0 h 3265"/>
                    <a:gd name="T12" fmla="*/ 0 w 170"/>
                    <a:gd name="T13" fmla="*/ 0 h 3265"/>
                    <a:gd name="T14" fmla="*/ 0 w 170"/>
                    <a:gd name="T15" fmla="*/ 0 h 3265"/>
                    <a:gd name="T16" fmla="*/ 0 w 170"/>
                    <a:gd name="T17" fmla="*/ 0 h 3265"/>
                    <a:gd name="T18" fmla="*/ 0 w 170"/>
                    <a:gd name="T19" fmla="*/ 0 h 32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3265"/>
                    <a:gd name="T32" fmla="*/ 170 w 170"/>
                    <a:gd name="T33" fmla="*/ 3265 h 32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3265">
                      <a:moveTo>
                        <a:pt x="86" y="0"/>
                      </a:moveTo>
                      <a:lnTo>
                        <a:pt x="0" y="84"/>
                      </a:lnTo>
                      <a:lnTo>
                        <a:pt x="0" y="3265"/>
                      </a:lnTo>
                      <a:lnTo>
                        <a:pt x="170" y="3265"/>
                      </a:lnTo>
                      <a:lnTo>
                        <a:pt x="170" y="84"/>
                      </a:lnTo>
                      <a:lnTo>
                        <a:pt x="86" y="0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3" name="Freeform 124"/>
                <p:cNvSpPr>
                  <a:spLocks/>
                </p:cNvSpPr>
                <p:nvPr/>
              </p:nvSpPr>
              <p:spPr bwMode="auto">
                <a:xfrm>
                  <a:off x="3788" y="2042"/>
                  <a:ext cx="125" cy="9"/>
                </a:xfrm>
                <a:custGeom>
                  <a:avLst/>
                  <a:gdLst>
                    <a:gd name="T0" fmla="*/ 0 w 2375"/>
                    <a:gd name="T1" fmla="*/ 0 h 169"/>
                    <a:gd name="T2" fmla="*/ 0 w 2375"/>
                    <a:gd name="T3" fmla="*/ 0 h 169"/>
                    <a:gd name="T4" fmla="*/ 0 w 2375"/>
                    <a:gd name="T5" fmla="*/ 0 h 169"/>
                    <a:gd name="T6" fmla="*/ 0 w 2375"/>
                    <a:gd name="T7" fmla="*/ 0 h 169"/>
                    <a:gd name="T8" fmla="*/ 0 w 2375"/>
                    <a:gd name="T9" fmla="*/ 0 h 169"/>
                    <a:gd name="T10" fmla="*/ 0 w 2375"/>
                    <a:gd name="T11" fmla="*/ 0 h 169"/>
                    <a:gd name="T12" fmla="*/ 0 w 2375"/>
                    <a:gd name="T13" fmla="*/ 0 h 169"/>
                    <a:gd name="T14" fmla="*/ 0 w 2375"/>
                    <a:gd name="T15" fmla="*/ 0 h 169"/>
                    <a:gd name="T16" fmla="*/ 0 w 2375"/>
                    <a:gd name="T17" fmla="*/ 0 h 169"/>
                    <a:gd name="T18" fmla="*/ 0 w 2375"/>
                    <a:gd name="T19" fmla="*/ 0 h 1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75"/>
                    <a:gd name="T31" fmla="*/ 0 h 169"/>
                    <a:gd name="T32" fmla="*/ 2375 w 2375"/>
                    <a:gd name="T33" fmla="*/ 169 h 1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75" h="169">
                      <a:moveTo>
                        <a:pt x="0" y="85"/>
                      </a:moveTo>
                      <a:lnTo>
                        <a:pt x="85" y="169"/>
                      </a:lnTo>
                      <a:lnTo>
                        <a:pt x="2375" y="169"/>
                      </a:lnTo>
                      <a:lnTo>
                        <a:pt x="2375" y="0"/>
                      </a:lnTo>
                      <a:lnTo>
                        <a:pt x="85" y="0"/>
                      </a:lnTo>
                      <a:lnTo>
                        <a:pt x="0" y="85"/>
                      </a:lnTo>
                      <a:lnTo>
                        <a:pt x="0" y="169"/>
                      </a:lnTo>
                      <a:lnTo>
                        <a:pt x="85" y="169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9" name="Freeform 130"/>
                <p:cNvSpPr>
                  <a:spLocks/>
                </p:cNvSpPr>
                <p:nvPr/>
              </p:nvSpPr>
              <p:spPr bwMode="auto">
                <a:xfrm>
                  <a:off x="3883" y="1915"/>
                  <a:ext cx="9" cy="172"/>
                </a:xfrm>
                <a:custGeom>
                  <a:avLst/>
                  <a:gdLst>
                    <a:gd name="T0" fmla="*/ 0 w 170"/>
                    <a:gd name="T1" fmla="*/ 0 h 3266"/>
                    <a:gd name="T2" fmla="*/ 0 w 170"/>
                    <a:gd name="T3" fmla="*/ 0 h 3266"/>
                    <a:gd name="T4" fmla="*/ 0 w 170"/>
                    <a:gd name="T5" fmla="*/ 0 h 3266"/>
                    <a:gd name="T6" fmla="*/ 0 w 170"/>
                    <a:gd name="T7" fmla="*/ 0 h 3266"/>
                    <a:gd name="T8" fmla="*/ 0 w 170"/>
                    <a:gd name="T9" fmla="*/ 0 h 3266"/>
                    <a:gd name="T10" fmla="*/ 0 w 170"/>
                    <a:gd name="T11" fmla="*/ 0 h 3266"/>
                    <a:gd name="T12" fmla="*/ 0 w 170"/>
                    <a:gd name="T13" fmla="*/ 0 h 3266"/>
                    <a:gd name="T14" fmla="*/ 0 w 170"/>
                    <a:gd name="T15" fmla="*/ 0 h 3266"/>
                    <a:gd name="T16" fmla="*/ 0 w 170"/>
                    <a:gd name="T17" fmla="*/ 0 h 3266"/>
                    <a:gd name="T18" fmla="*/ 0 w 170"/>
                    <a:gd name="T19" fmla="*/ 0 h 3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3266"/>
                    <a:gd name="T32" fmla="*/ 170 w 170"/>
                    <a:gd name="T33" fmla="*/ 3266 h 326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3266">
                      <a:moveTo>
                        <a:pt x="85" y="0"/>
                      </a:moveTo>
                      <a:lnTo>
                        <a:pt x="0" y="85"/>
                      </a:lnTo>
                      <a:lnTo>
                        <a:pt x="0" y="3266"/>
                      </a:lnTo>
                      <a:lnTo>
                        <a:pt x="170" y="3266"/>
                      </a:lnTo>
                      <a:lnTo>
                        <a:pt x="170" y="85"/>
                      </a:lnTo>
                      <a:lnTo>
                        <a:pt x="85" y="0"/>
                      </a:lnTo>
                      <a:lnTo>
                        <a:pt x="0" y="0"/>
                      </a:lnTo>
                      <a:lnTo>
                        <a:pt x="0" y="85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0" name="Freeform 131"/>
                <p:cNvSpPr>
                  <a:spLocks/>
                </p:cNvSpPr>
                <p:nvPr/>
              </p:nvSpPr>
              <p:spPr bwMode="auto">
                <a:xfrm>
                  <a:off x="3888" y="1915"/>
                  <a:ext cx="125" cy="9"/>
                </a:xfrm>
                <a:custGeom>
                  <a:avLst/>
                  <a:gdLst>
                    <a:gd name="T0" fmla="*/ 0 w 2375"/>
                    <a:gd name="T1" fmla="*/ 0 h 170"/>
                    <a:gd name="T2" fmla="*/ 0 w 2375"/>
                    <a:gd name="T3" fmla="*/ 0 h 170"/>
                    <a:gd name="T4" fmla="*/ 0 w 2375"/>
                    <a:gd name="T5" fmla="*/ 0 h 170"/>
                    <a:gd name="T6" fmla="*/ 0 w 2375"/>
                    <a:gd name="T7" fmla="*/ 0 h 170"/>
                    <a:gd name="T8" fmla="*/ 0 w 2375"/>
                    <a:gd name="T9" fmla="*/ 0 h 170"/>
                    <a:gd name="T10" fmla="*/ 0 w 2375"/>
                    <a:gd name="T11" fmla="*/ 0 h 170"/>
                    <a:gd name="T12" fmla="*/ 0 w 2375"/>
                    <a:gd name="T13" fmla="*/ 0 h 170"/>
                    <a:gd name="T14" fmla="*/ 0 w 2375"/>
                    <a:gd name="T15" fmla="*/ 0 h 170"/>
                    <a:gd name="T16" fmla="*/ 0 w 2375"/>
                    <a:gd name="T17" fmla="*/ 0 h 170"/>
                    <a:gd name="T18" fmla="*/ 0 w 2375"/>
                    <a:gd name="T19" fmla="*/ 0 h 1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75"/>
                    <a:gd name="T31" fmla="*/ 0 h 170"/>
                    <a:gd name="T32" fmla="*/ 2375 w 2375"/>
                    <a:gd name="T33" fmla="*/ 170 h 1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75" h="170">
                      <a:moveTo>
                        <a:pt x="2375" y="85"/>
                      </a:moveTo>
                      <a:lnTo>
                        <a:pt x="2290" y="0"/>
                      </a:ln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2290" y="170"/>
                      </a:lnTo>
                      <a:lnTo>
                        <a:pt x="2375" y="85"/>
                      </a:lnTo>
                      <a:lnTo>
                        <a:pt x="2375" y="0"/>
                      </a:lnTo>
                      <a:lnTo>
                        <a:pt x="2290" y="0"/>
                      </a:lnTo>
                      <a:lnTo>
                        <a:pt x="2375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799" name="Chevron 1798"/>
            <p:cNvSpPr/>
            <p:nvPr/>
          </p:nvSpPr>
          <p:spPr>
            <a:xfrm>
              <a:off x="2215560" y="3855433"/>
              <a:ext cx="2460812" cy="658906"/>
            </a:xfrm>
            <a:prstGeom prst="chevron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500" dirty="0" smtClean="0">
                  <a:solidFill>
                    <a:schemeClr val="bg1"/>
                  </a:solidFill>
                </a:rPr>
                <a:t>収集</a:t>
              </a:r>
              <a:r>
                <a:rPr lang="en-US" sz="1500" dirty="0" smtClean="0">
                  <a:solidFill>
                    <a:schemeClr val="bg1"/>
                  </a:solidFill>
                </a:rPr>
                <a:t> </a:t>
              </a:r>
              <a:r>
                <a:rPr lang="ja-JP" altLang="en-US" sz="1500" dirty="0" smtClean="0">
                  <a:solidFill>
                    <a:schemeClr val="bg1"/>
                  </a:solidFill>
                </a:rPr>
                <a:t>と</a:t>
              </a:r>
              <a:r>
                <a:rPr lang="en-US" sz="1500" dirty="0" smtClean="0">
                  <a:solidFill>
                    <a:schemeClr val="bg1"/>
                  </a:solidFill>
                </a:rPr>
                <a:t> </a:t>
              </a:r>
              <a:r>
                <a:rPr lang="ja-JP" altLang="en-US" sz="1500" dirty="0" smtClean="0">
                  <a:solidFill>
                    <a:schemeClr val="bg1"/>
                  </a:solidFill>
                </a:rPr>
                <a:t>出力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3795" name="Rectangle 25"/>
          <p:cNvSpPr>
            <a:spLocks noGrp="1" noChangeArrowheads="1"/>
          </p:cNvSpPr>
          <p:nvPr>
            <p:ph type="title"/>
          </p:nvPr>
        </p:nvSpPr>
        <p:spPr>
          <a:xfrm>
            <a:off x="217708" y="181485"/>
            <a:ext cx="8229600" cy="489075"/>
          </a:xfrm>
        </p:spPr>
        <p:txBody>
          <a:bodyPr>
            <a:normAutofit fontScale="90000"/>
          </a:bodyPr>
          <a:lstStyle/>
          <a:p>
            <a:r>
              <a:rPr lang="ja-JP" altLang="en-US" sz="2000" dirty="0" smtClean="0"/>
              <a:t>前回 </a:t>
            </a:r>
            <a:r>
              <a:rPr lang="en-US" altLang="ja-JP" sz="2000" dirty="0" smtClean="0"/>
              <a:t>CTU </a:t>
            </a:r>
            <a:r>
              <a:rPr lang="ja-JP" altLang="en-US" sz="2000" dirty="0" smtClean="0"/>
              <a:t>「</a:t>
            </a:r>
            <a:r>
              <a:rPr lang="en-US" altLang="ja-JP" sz="2000" dirty="0" smtClean="0"/>
              <a:t>WLAN-2 8.2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Update</a:t>
            </a:r>
            <a:r>
              <a:rPr lang="ja-JP" altLang="en-US" sz="2000" dirty="0" smtClean="0"/>
              <a:t>」 より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400" dirty="0" smtClean="0"/>
              <a:t>〜</a:t>
            </a:r>
            <a:r>
              <a:rPr lang="ja-JP" altLang="en-US" sz="2400" dirty="0" smtClean="0"/>
              <a:t>コントローラと</a:t>
            </a:r>
            <a:r>
              <a:rPr lang="en-US" altLang="ja-JP" sz="2400" dirty="0" smtClean="0"/>
              <a:t> Flow Collector </a:t>
            </a:r>
            <a:r>
              <a:rPr lang="ja-JP" altLang="en-US" sz="2400" dirty="0" smtClean="0"/>
              <a:t>との連携動作</a:t>
            </a:r>
            <a:endParaRPr lang="en-US" sz="2400" dirty="0" smtClean="0"/>
          </a:p>
        </p:txBody>
      </p:sp>
      <p:sp>
        <p:nvSpPr>
          <p:cNvPr id="209" name="Oval 208"/>
          <p:cNvSpPr/>
          <p:nvPr/>
        </p:nvSpPr>
        <p:spPr bwMode="auto">
          <a:xfrm>
            <a:off x="-8372601" y="3657604"/>
            <a:ext cx="397430" cy="272102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1595" tIns="30797" rIns="61595" bIns="30797"/>
          <a:lstStyle/>
          <a:p>
            <a:pPr defTabSz="610821">
              <a:defRPr/>
            </a:pPr>
            <a:r>
              <a:rPr lang="en-US" b="1" dirty="0"/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281" name="Table 1280"/>
          <p:cNvGraphicFramePr>
            <a:graphicFrameLocks noGrp="1"/>
          </p:cNvGraphicFramePr>
          <p:nvPr>
            <p:extLst/>
          </p:nvPr>
        </p:nvGraphicFramePr>
        <p:xfrm>
          <a:off x="4667410" y="1325914"/>
          <a:ext cx="1836528" cy="553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169"/>
                <a:gridCol w="440233"/>
                <a:gridCol w="720381"/>
                <a:gridCol w="146745"/>
              </a:tblGrid>
              <a:tr h="276789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App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BW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Transaction </a:t>
                      </a:r>
                      <a:r>
                        <a:rPr lang="en-US" sz="700" baseline="0" dirty="0" smtClean="0"/>
                        <a:t>Time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  <a:tr h="138395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WebEx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3 Mb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150 ms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  <a:tr h="138395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Citrix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10 Mb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500 ms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</a:tbl>
          </a:graphicData>
        </a:graphic>
      </p:graphicFrame>
      <p:grpSp>
        <p:nvGrpSpPr>
          <p:cNvPr id="14" name="Group 1820"/>
          <p:cNvGrpSpPr/>
          <p:nvPr/>
        </p:nvGrpSpPr>
        <p:grpSpPr>
          <a:xfrm>
            <a:off x="143648" y="779016"/>
            <a:ext cx="2441293" cy="3962201"/>
            <a:chOff x="0" y="951409"/>
            <a:chExt cx="2460812" cy="5338484"/>
          </a:xfrm>
        </p:grpSpPr>
        <p:sp>
          <p:nvSpPr>
            <p:cNvPr id="1802" name="Rectangle 1801"/>
            <p:cNvSpPr/>
            <p:nvPr/>
          </p:nvSpPr>
          <p:spPr>
            <a:xfrm>
              <a:off x="80682" y="951409"/>
              <a:ext cx="2043953" cy="5338484"/>
            </a:xfrm>
            <a:prstGeom prst="rect">
              <a:avLst/>
            </a:prstGeom>
            <a:solidFill>
              <a:srgbClr val="065B77">
                <a:alpha val="71000"/>
              </a:srgb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307" name="Straight Connector 1306"/>
            <p:cNvCxnSpPr/>
            <p:nvPr/>
          </p:nvCxnSpPr>
          <p:spPr>
            <a:xfrm rot="5400000">
              <a:off x="364799" y="1855695"/>
              <a:ext cx="874059" cy="363068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8" name="Straight Connector 1307"/>
            <p:cNvCxnSpPr/>
            <p:nvPr/>
          </p:nvCxnSpPr>
          <p:spPr>
            <a:xfrm rot="16200000" flipH="1">
              <a:off x="1016465" y="1804438"/>
              <a:ext cx="895911" cy="343553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" name="Rectangle 378"/>
            <p:cNvSpPr/>
            <p:nvPr/>
          </p:nvSpPr>
          <p:spPr>
            <a:xfrm>
              <a:off x="147918" y="4593836"/>
              <a:ext cx="1909482" cy="1667435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DPI </a:t>
              </a:r>
              <a:r>
                <a:rPr lang="ja-JP" altLang="en-US" sz="1200" dirty="0" smtClean="0"/>
                <a:t>エンジン</a:t>
              </a:r>
              <a:r>
                <a:rPr lang="en-US" sz="1200" dirty="0" smtClean="0"/>
                <a:t> </a:t>
              </a:r>
              <a:r>
                <a:rPr lang="en-US" sz="1200" dirty="0"/>
                <a:t>(NBAR2</a:t>
              </a:r>
              <a:r>
                <a:rPr lang="en-US" sz="1200" dirty="0" smtClean="0"/>
                <a:t>)</a:t>
              </a:r>
              <a:r>
                <a:rPr lang="ja-JP" altLang="en-US" sz="1200" dirty="0" smtClean="0"/>
                <a:t>は</a:t>
              </a:r>
              <a:r>
                <a:rPr lang="en-US" altLang="ja-JP" sz="1200" dirty="0" smtClean="0"/>
                <a:t>L7</a:t>
              </a:r>
              <a:r>
                <a:rPr lang="ja-JP" altLang="en-US" sz="1200" dirty="0" smtClean="0"/>
                <a:t>シグニチャを使って</a:t>
              </a:r>
              <a:r>
                <a:rPr lang="en-US" altLang="ja-JP" sz="1200" dirty="0" smtClean="0"/>
                <a:t>L7</a:t>
              </a:r>
              <a:r>
                <a:rPr lang="ja-JP" altLang="en-US" sz="1200" dirty="0" smtClean="0"/>
                <a:t>までのアプリケーションを識別します。</a:t>
              </a:r>
              <a:endParaRPr lang="en-US" sz="1200" dirty="0"/>
            </a:p>
          </p:txBody>
        </p:sp>
        <p:grpSp>
          <p:nvGrpSpPr>
            <p:cNvPr id="16" name="Group 4"/>
            <p:cNvGrpSpPr>
              <a:grpSpLocks noChangeAspect="1"/>
            </p:cNvGrpSpPr>
            <p:nvPr/>
          </p:nvGrpSpPr>
          <p:grpSpPr bwMode="auto">
            <a:xfrm>
              <a:off x="1004170" y="1367116"/>
              <a:ext cx="681237" cy="570839"/>
              <a:chOff x="1919" y="479"/>
              <a:chExt cx="449" cy="389"/>
            </a:xfrm>
          </p:grpSpPr>
          <p:sp>
            <p:nvSpPr>
              <p:cNvPr id="1010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2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4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6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7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18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0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1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3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4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026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0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1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2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3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5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6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8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9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0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1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3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5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6" name="Line 43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60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7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9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0" name="Line 47"/>
              <p:cNvSpPr>
                <a:spLocks noChangeShapeType="1"/>
              </p:cNvSpPr>
              <p:nvPr/>
            </p:nvSpPr>
            <p:spPr bwMode="auto">
              <a:xfrm flipV="1">
                <a:off x="2272" y="629"/>
                <a:ext cx="1" cy="60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1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2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3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4" name="Line 51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6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8" name="Freeform 55"/>
              <p:cNvSpPr>
                <a:spLocks/>
              </p:cNvSpPr>
              <p:nvPr/>
            </p:nvSpPr>
            <p:spPr bwMode="auto">
              <a:xfrm>
                <a:off x="1939" y="479"/>
                <a:ext cx="137" cy="59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9"/>
                  </a:cxn>
                  <a:cxn ang="0">
                    <a:pos x="137" y="2"/>
                  </a:cxn>
                  <a:cxn ang="0">
                    <a:pos x="137" y="0"/>
                  </a:cxn>
                  <a:cxn ang="0">
                    <a:pos x="0" y="56"/>
                  </a:cxn>
                </a:cxnLst>
                <a:rect l="0" t="0" r="r" b="b"/>
                <a:pathLst>
                  <a:path w="137" h="59">
                    <a:moveTo>
                      <a:pt x="0" y="56"/>
                    </a:moveTo>
                    <a:lnTo>
                      <a:pt x="2" y="59"/>
                    </a:lnTo>
                    <a:lnTo>
                      <a:pt x="137" y="2"/>
                    </a:lnTo>
                    <a:lnTo>
                      <a:pt x="1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0" name="Freeform 57"/>
              <p:cNvSpPr>
                <a:spLocks/>
              </p:cNvSpPr>
              <p:nvPr/>
            </p:nvSpPr>
            <p:spPr bwMode="auto">
              <a:xfrm>
                <a:off x="2010" y="505"/>
                <a:ext cx="296" cy="124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2" y="12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0" y="121"/>
                  </a:cxn>
                </a:cxnLst>
                <a:rect l="0" t="0" r="r" b="b"/>
                <a:pathLst>
                  <a:path w="296" h="124">
                    <a:moveTo>
                      <a:pt x="0" y="121"/>
                    </a:moveTo>
                    <a:lnTo>
                      <a:pt x="2" y="12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3" name="Freeform 60"/>
              <p:cNvSpPr>
                <a:spLocks/>
              </p:cNvSpPr>
              <p:nvPr/>
            </p:nvSpPr>
            <p:spPr bwMode="auto">
              <a:xfrm>
                <a:off x="1993" y="495"/>
                <a:ext cx="22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9" y="11"/>
                  </a:cxn>
                  <a:cxn ang="0">
                    <a:pos x="22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2" h="11">
                    <a:moveTo>
                      <a:pt x="0" y="3"/>
                    </a:moveTo>
                    <a:lnTo>
                      <a:pt x="19" y="11"/>
                    </a:lnTo>
                    <a:lnTo>
                      <a:pt x="22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4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5" name="Freeform 62"/>
              <p:cNvSpPr>
                <a:spLocks/>
              </p:cNvSpPr>
              <p:nvPr/>
            </p:nvSpPr>
            <p:spPr bwMode="auto">
              <a:xfrm>
                <a:off x="2056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6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7" name="Freeform 64"/>
              <p:cNvSpPr>
                <a:spLocks/>
              </p:cNvSpPr>
              <p:nvPr/>
            </p:nvSpPr>
            <p:spPr bwMode="auto">
              <a:xfrm>
                <a:off x="1978" y="559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6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9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0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1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2" name="Freeform 69"/>
              <p:cNvSpPr>
                <a:spLocks/>
              </p:cNvSpPr>
              <p:nvPr/>
            </p:nvSpPr>
            <p:spPr bwMode="auto">
              <a:xfrm>
                <a:off x="2150" y="529"/>
                <a:ext cx="48" cy="2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4">
                    <a:moveTo>
                      <a:pt x="0" y="2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3" name="Freeform 70"/>
              <p:cNvSpPr>
                <a:spLocks/>
              </p:cNvSpPr>
              <p:nvPr/>
            </p:nvSpPr>
            <p:spPr bwMode="auto">
              <a:xfrm>
                <a:off x="2238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4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5" name="Freeform 72"/>
              <p:cNvSpPr>
                <a:spLocks/>
              </p:cNvSpPr>
              <p:nvPr/>
            </p:nvSpPr>
            <p:spPr bwMode="auto">
              <a:xfrm>
                <a:off x="2154" y="56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2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6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7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8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9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0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2" name="Freeform 79"/>
              <p:cNvSpPr>
                <a:spLocks/>
              </p:cNvSpPr>
              <p:nvPr/>
            </p:nvSpPr>
            <p:spPr bwMode="auto">
              <a:xfrm>
                <a:off x="1945" y="479"/>
                <a:ext cx="127" cy="54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54"/>
                  </a:cxn>
                  <a:cxn ang="0">
                    <a:pos x="127" y="2"/>
                  </a:cxn>
                  <a:cxn ang="0">
                    <a:pos x="127" y="0"/>
                  </a:cxn>
                  <a:cxn ang="0">
                    <a:pos x="0" y="53"/>
                  </a:cxn>
                </a:cxnLst>
                <a:rect l="0" t="0" r="r" b="b"/>
                <a:pathLst>
                  <a:path w="127" h="54">
                    <a:moveTo>
                      <a:pt x="0" y="53"/>
                    </a:moveTo>
                    <a:lnTo>
                      <a:pt x="0" y="54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7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8" name="Freeform 85"/>
              <p:cNvSpPr>
                <a:spLocks/>
              </p:cNvSpPr>
              <p:nvPr/>
            </p:nvSpPr>
            <p:spPr bwMode="auto">
              <a:xfrm>
                <a:off x="2054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9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0" name="Freeform 87"/>
              <p:cNvSpPr>
                <a:spLocks/>
              </p:cNvSpPr>
              <p:nvPr/>
            </p:nvSpPr>
            <p:spPr bwMode="auto">
              <a:xfrm>
                <a:off x="1975" y="559"/>
                <a:ext cx="48" cy="2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4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4">
                    <a:moveTo>
                      <a:pt x="0" y="2"/>
                    </a:moveTo>
                    <a:lnTo>
                      <a:pt x="46" y="24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2" name="Freeform 89"/>
              <p:cNvSpPr>
                <a:spLocks/>
              </p:cNvSpPr>
              <p:nvPr/>
            </p:nvSpPr>
            <p:spPr bwMode="auto">
              <a:xfrm>
                <a:off x="2231" y="494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3" name="Freeform 90"/>
              <p:cNvSpPr>
                <a:spLocks/>
              </p:cNvSpPr>
              <p:nvPr/>
            </p:nvSpPr>
            <p:spPr bwMode="auto">
              <a:xfrm>
                <a:off x="1980" y="59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4" name="Freeform 91"/>
              <p:cNvSpPr>
                <a:spLocks/>
              </p:cNvSpPr>
              <p:nvPr/>
            </p:nvSpPr>
            <p:spPr bwMode="auto">
              <a:xfrm>
                <a:off x="2064" y="56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6" name="Freeform 93"/>
              <p:cNvSpPr>
                <a:spLocks/>
              </p:cNvSpPr>
              <p:nvPr/>
            </p:nvSpPr>
            <p:spPr bwMode="auto">
              <a:xfrm>
                <a:off x="2235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7" name="Freeform 94"/>
              <p:cNvSpPr>
                <a:spLocks/>
              </p:cNvSpPr>
              <p:nvPr/>
            </p:nvSpPr>
            <p:spPr bwMode="auto">
              <a:xfrm>
                <a:off x="2069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8" name="Freeform 95"/>
              <p:cNvSpPr>
                <a:spLocks/>
              </p:cNvSpPr>
              <p:nvPr/>
            </p:nvSpPr>
            <p:spPr bwMode="auto">
              <a:xfrm>
                <a:off x="2152" y="566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7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9" name="Freeform 96"/>
              <p:cNvSpPr>
                <a:spLocks/>
              </p:cNvSpPr>
              <p:nvPr/>
            </p:nvSpPr>
            <p:spPr bwMode="auto">
              <a:xfrm>
                <a:off x="2324" y="535"/>
                <a:ext cx="40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9" y="19"/>
                  </a:cxn>
                  <a:cxn ang="0">
                    <a:pos x="40" y="18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0" h="19">
                    <a:moveTo>
                      <a:pt x="0" y="3"/>
                    </a:moveTo>
                    <a:lnTo>
                      <a:pt x="39" y="19"/>
                    </a:lnTo>
                    <a:lnTo>
                      <a:pt x="40" y="18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0" name="Freeform 97"/>
              <p:cNvSpPr>
                <a:spLocks/>
              </p:cNvSpPr>
              <p:nvPr/>
            </p:nvSpPr>
            <p:spPr bwMode="auto">
              <a:xfrm>
                <a:off x="2158" y="603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1" name="Freeform 98"/>
              <p:cNvSpPr>
                <a:spLocks/>
              </p:cNvSpPr>
              <p:nvPr/>
            </p:nvSpPr>
            <p:spPr bwMode="auto">
              <a:xfrm>
                <a:off x="2241" y="569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2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3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4" name="Freeform 101"/>
              <p:cNvSpPr>
                <a:spLocks/>
              </p:cNvSpPr>
              <p:nvPr/>
            </p:nvSpPr>
            <p:spPr bwMode="auto">
              <a:xfrm>
                <a:off x="1919" y="479"/>
                <a:ext cx="98" cy="74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2" y="54"/>
                  </a:cxn>
                  <a:cxn ang="0">
                    <a:pos x="71" y="2"/>
                  </a:cxn>
                  <a:cxn ang="0">
                    <a:pos x="71" y="1"/>
                  </a:cxn>
                  <a:cxn ang="0">
                    <a:pos x="70" y="1"/>
                  </a:cxn>
                </a:cxnLst>
                <a:rect l="0" t="0" r="r" b="b"/>
                <a:pathLst>
                  <a:path w="72" h="54">
                    <a:moveTo>
                      <a:pt x="70" y="1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4"/>
                      <a:pt x="2" y="54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2" y="1"/>
                      <a:pt x="71" y="1"/>
                    </a:cubicBezTo>
                    <a:cubicBezTo>
                      <a:pt x="71" y="1"/>
                      <a:pt x="70" y="0"/>
                      <a:pt x="70" y="1"/>
                    </a:cubicBez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5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6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7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8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9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40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57" name="Line 124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60"/>
              </a:xfrm>
              <a:prstGeom prst="line">
                <a:avLst/>
              </a:prstGeom>
              <a:noFill/>
              <a:ln w="4763" cap="sq">
                <a:solidFill>
                  <a:srgbClr val="D98E9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61" name="Line 128"/>
              <p:cNvSpPr>
                <a:spLocks noChangeShapeType="1"/>
              </p:cNvSpPr>
              <p:nvPr/>
            </p:nvSpPr>
            <p:spPr bwMode="auto">
              <a:xfrm flipV="1">
                <a:off x="1920" y="551"/>
                <a:ext cx="1" cy="60"/>
              </a:xfrm>
              <a:prstGeom prst="line">
                <a:avLst/>
              </a:prstGeom>
              <a:noFill/>
              <a:ln w="4763" cap="sq">
                <a:solidFill>
                  <a:srgbClr val="D98E9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1296" name="Picture 3" descr="C:\Users\aakhter\Pictures\Microsoft Clip Organizer\search_1068_25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051" y="2003612"/>
              <a:ext cx="1796052" cy="17960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7" name="Picture 171" descr="webexwhite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207" y="2653070"/>
              <a:ext cx="665678" cy="197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00" name="Freeform 220"/>
            <p:cNvSpPr>
              <a:spLocks noEditPoints="1"/>
            </p:cNvSpPr>
            <p:nvPr/>
          </p:nvSpPr>
          <p:spPr bwMode="auto">
            <a:xfrm>
              <a:off x="1186003" y="2263134"/>
              <a:ext cx="273050" cy="249238"/>
            </a:xfrm>
            <a:custGeom>
              <a:avLst/>
              <a:gdLst>
                <a:gd name="T0" fmla="*/ 2147483647 w 10884"/>
                <a:gd name="T1" fmla="*/ 2147483647 h 11740"/>
                <a:gd name="T2" fmla="*/ 877647626 w 10884"/>
                <a:gd name="T3" fmla="*/ 882657386 h 11740"/>
                <a:gd name="T4" fmla="*/ 2147483647 w 10884"/>
                <a:gd name="T5" fmla="*/ 2147483647 h 11740"/>
                <a:gd name="T6" fmla="*/ 2147483647 w 10884"/>
                <a:gd name="T7" fmla="*/ 2147483647 h 11740"/>
                <a:gd name="T8" fmla="*/ 2147483647 w 10884"/>
                <a:gd name="T9" fmla="*/ 129635796 h 11740"/>
                <a:gd name="T10" fmla="*/ 438808476 w 10884"/>
                <a:gd name="T11" fmla="*/ 0 h 11740"/>
                <a:gd name="T12" fmla="*/ 0 w 10884"/>
                <a:gd name="T13" fmla="*/ 441344052 h 11740"/>
                <a:gd name="T14" fmla="*/ 128905066 w 10884"/>
                <a:gd name="T15" fmla="*/ 2147483647 h 11740"/>
                <a:gd name="T16" fmla="*/ 2147483647 w 10884"/>
                <a:gd name="T17" fmla="*/ 2147483647 h 11740"/>
                <a:gd name="T18" fmla="*/ 2147483647 w 10884"/>
                <a:gd name="T19" fmla="*/ 2147483647 h 11740"/>
                <a:gd name="T20" fmla="*/ 2147483647 w 10884"/>
                <a:gd name="T21" fmla="*/ 2147483647 h 11740"/>
                <a:gd name="T22" fmla="*/ 1512089788 w 10884"/>
                <a:gd name="T23" fmla="*/ 2147483647 h 11740"/>
                <a:gd name="T24" fmla="*/ 2147483647 w 10884"/>
                <a:gd name="T25" fmla="*/ 2147483647 h 11740"/>
                <a:gd name="T26" fmla="*/ 1073282178 w 10884"/>
                <a:gd name="T27" fmla="*/ 2147483647 h 11740"/>
                <a:gd name="T28" fmla="*/ 634472342 w 10884"/>
                <a:gd name="T29" fmla="*/ 2147483647 h 11740"/>
                <a:gd name="T30" fmla="*/ 762460245 w 10884"/>
                <a:gd name="T31" fmla="*/ 2147483647 h 11740"/>
                <a:gd name="T32" fmla="*/ 2147483647 w 10884"/>
                <a:gd name="T33" fmla="*/ 2147483647 h 11740"/>
                <a:gd name="T34" fmla="*/ 2147483647 w 10884"/>
                <a:gd name="T35" fmla="*/ 2147483647 h 11740"/>
                <a:gd name="T36" fmla="*/ 2147483647 w 10884"/>
                <a:gd name="T37" fmla="*/ 2147483647 h 11740"/>
                <a:gd name="T38" fmla="*/ 2147483647 w 10884"/>
                <a:gd name="T39" fmla="*/ 2147483647 h 11740"/>
                <a:gd name="T40" fmla="*/ 2147483647 w 10884"/>
                <a:gd name="T41" fmla="*/ 2147483647 h 11740"/>
                <a:gd name="T42" fmla="*/ 2147483647 w 10884"/>
                <a:gd name="T43" fmla="*/ 2147483647 h 11740"/>
                <a:gd name="T44" fmla="*/ 2147483647 w 10884"/>
                <a:gd name="T45" fmla="*/ 2147483647 h 11740"/>
                <a:gd name="T46" fmla="*/ 2147483647 w 10884"/>
                <a:gd name="T47" fmla="*/ 2147483647 h 11740"/>
                <a:gd name="T48" fmla="*/ 2147483647 w 10884"/>
                <a:gd name="T49" fmla="*/ 2147483647 h 11740"/>
                <a:gd name="T50" fmla="*/ 2147483647 w 10884"/>
                <a:gd name="T51" fmla="*/ 2147483647 h 11740"/>
                <a:gd name="T52" fmla="*/ 2147483647 w 10884"/>
                <a:gd name="T53" fmla="*/ 2147483647 h 11740"/>
                <a:gd name="T54" fmla="*/ 2147483647 w 10884"/>
                <a:gd name="T55" fmla="*/ 2147483647 h 11740"/>
                <a:gd name="T56" fmla="*/ 2147483647 w 10884"/>
                <a:gd name="T57" fmla="*/ 2147483647 h 11740"/>
                <a:gd name="T58" fmla="*/ 2147483647 w 10884"/>
                <a:gd name="T59" fmla="*/ 2147483647 h 11740"/>
                <a:gd name="T60" fmla="*/ 2147483647 w 10884"/>
                <a:gd name="T61" fmla="*/ 2147483647 h 11740"/>
                <a:gd name="T62" fmla="*/ 2147483647 w 10884"/>
                <a:gd name="T63" fmla="*/ 2147483647 h 11740"/>
                <a:gd name="T64" fmla="*/ 2147483647 w 10884"/>
                <a:gd name="T65" fmla="*/ 2147483647 h 11740"/>
                <a:gd name="T66" fmla="*/ 2147483647 w 10884"/>
                <a:gd name="T67" fmla="*/ 2147483647 h 11740"/>
                <a:gd name="T68" fmla="*/ 2147483647 w 10884"/>
                <a:gd name="T69" fmla="*/ 2054933393 h 11740"/>
                <a:gd name="T70" fmla="*/ 2147483647 w 10884"/>
                <a:gd name="T71" fmla="*/ 1926217309 h 11740"/>
                <a:gd name="T72" fmla="*/ 2147483647 w 10884"/>
                <a:gd name="T73" fmla="*/ 2147483647 h 11740"/>
                <a:gd name="T74" fmla="*/ 2147483647 w 10884"/>
                <a:gd name="T75" fmla="*/ 2147483647 h 11740"/>
                <a:gd name="T76" fmla="*/ 2147483647 w 10884"/>
                <a:gd name="T77" fmla="*/ 2147483647 h 11740"/>
                <a:gd name="T78" fmla="*/ 2147483647 w 10884"/>
                <a:gd name="T79" fmla="*/ 2147483647 h 11740"/>
                <a:gd name="T80" fmla="*/ 2147483647 w 10884"/>
                <a:gd name="T81" fmla="*/ 2147483647 h 11740"/>
                <a:gd name="T82" fmla="*/ 2147483647 w 10884"/>
                <a:gd name="T83" fmla="*/ 2147483647 h 11740"/>
                <a:gd name="T84" fmla="*/ 2147483647 w 10884"/>
                <a:gd name="T85" fmla="*/ 2147483647 h 11740"/>
                <a:gd name="T86" fmla="*/ 2147483647 w 10884"/>
                <a:gd name="T87" fmla="*/ 2147483647 h 11740"/>
                <a:gd name="T88" fmla="*/ 2147483647 w 10884"/>
                <a:gd name="T89" fmla="*/ 2147483647 h 11740"/>
                <a:gd name="T90" fmla="*/ 2147483647 w 10884"/>
                <a:gd name="T91" fmla="*/ 2147483647 h 11740"/>
                <a:gd name="T92" fmla="*/ 2147483647 w 10884"/>
                <a:gd name="T93" fmla="*/ 2147483647 h 11740"/>
                <a:gd name="T94" fmla="*/ 2147483647 w 10884"/>
                <a:gd name="T95" fmla="*/ 2147483647 h 11740"/>
                <a:gd name="T96" fmla="*/ 2147483647 w 10884"/>
                <a:gd name="T97" fmla="*/ 2147483647 h 11740"/>
                <a:gd name="T98" fmla="*/ 2147483647 w 10884"/>
                <a:gd name="T99" fmla="*/ 2147483647 h 11740"/>
                <a:gd name="T100" fmla="*/ 2147483647 w 10884"/>
                <a:gd name="T101" fmla="*/ 2147483647 h 11740"/>
                <a:gd name="T102" fmla="*/ 2147483647 w 10884"/>
                <a:gd name="T103" fmla="*/ 2147483647 h 11740"/>
                <a:gd name="T104" fmla="*/ 2147483647 w 10884"/>
                <a:gd name="T105" fmla="*/ 2147483647 h 11740"/>
                <a:gd name="T106" fmla="*/ 2147483647 w 10884"/>
                <a:gd name="T107" fmla="*/ 2147483647 h 11740"/>
                <a:gd name="T108" fmla="*/ 2147483647 w 10884"/>
                <a:gd name="T109" fmla="*/ 2147483647 h 11740"/>
                <a:gd name="T110" fmla="*/ 2147483647 w 10884"/>
                <a:gd name="T111" fmla="*/ 2147483647 h 117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884"/>
                <a:gd name="T169" fmla="*/ 0 h 11740"/>
                <a:gd name="T170" fmla="*/ 10884 w 10884"/>
                <a:gd name="T171" fmla="*/ 11740 h 117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884" h="11740">
                  <a:moveTo>
                    <a:pt x="3775" y="5183"/>
                  </a:moveTo>
                  <a:cubicBezTo>
                    <a:pt x="3775" y="4917"/>
                    <a:pt x="3560" y="4703"/>
                    <a:pt x="3295" y="4703"/>
                  </a:cubicBezTo>
                  <a:cubicBezTo>
                    <a:pt x="960" y="4703"/>
                    <a:pt x="960" y="4703"/>
                    <a:pt x="960" y="4703"/>
                  </a:cubicBezTo>
                  <a:cubicBezTo>
                    <a:pt x="960" y="960"/>
                    <a:pt x="960" y="960"/>
                    <a:pt x="960" y="960"/>
                  </a:cubicBezTo>
                  <a:cubicBezTo>
                    <a:pt x="4668" y="960"/>
                    <a:pt x="4668" y="960"/>
                    <a:pt x="4668" y="960"/>
                  </a:cubicBezTo>
                  <a:cubicBezTo>
                    <a:pt x="4668" y="3260"/>
                    <a:pt x="4668" y="3260"/>
                    <a:pt x="4668" y="3260"/>
                  </a:cubicBezTo>
                  <a:cubicBezTo>
                    <a:pt x="4668" y="3525"/>
                    <a:pt x="4883" y="3740"/>
                    <a:pt x="5148" y="3740"/>
                  </a:cubicBezTo>
                  <a:cubicBezTo>
                    <a:pt x="5413" y="3740"/>
                    <a:pt x="5628" y="3525"/>
                    <a:pt x="5628" y="3260"/>
                  </a:cubicBezTo>
                  <a:cubicBezTo>
                    <a:pt x="5628" y="480"/>
                    <a:pt x="5628" y="480"/>
                    <a:pt x="5628" y="480"/>
                  </a:cubicBezTo>
                  <a:cubicBezTo>
                    <a:pt x="5628" y="354"/>
                    <a:pt x="5577" y="230"/>
                    <a:pt x="5488" y="141"/>
                  </a:cubicBezTo>
                  <a:cubicBezTo>
                    <a:pt x="5398" y="51"/>
                    <a:pt x="5275" y="0"/>
                    <a:pt x="5148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354" y="0"/>
                    <a:pt x="230" y="51"/>
                    <a:pt x="141" y="141"/>
                  </a:cubicBezTo>
                  <a:cubicBezTo>
                    <a:pt x="51" y="230"/>
                    <a:pt x="0" y="354"/>
                    <a:pt x="0" y="480"/>
                  </a:cubicBezTo>
                  <a:cubicBezTo>
                    <a:pt x="0" y="5183"/>
                    <a:pt x="0" y="5183"/>
                    <a:pt x="0" y="5183"/>
                  </a:cubicBezTo>
                  <a:cubicBezTo>
                    <a:pt x="0" y="5309"/>
                    <a:pt x="51" y="5433"/>
                    <a:pt x="141" y="5522"/>
                  </a:cubicBezTo>
                  <a:cubicBezTo>
                    <a:pt x="230" y="5611"/>
                    <a:pt x="354" y="5663"/>
                    <a:pt x="480" y="5663"/>
                  </a:cubicBezTo>
                  <a:cubicBezTo>
                    <a:pt x="3295" y="5663"/>
                    <a:pt x="3295" y="5663"/>
                    <a:pt x="3295" y="5663"/>
                  </a:cubicBezTo>
                  <a:cubicBezTo>
                    <a:pt x="3560" y="5663"/>
                    <a:pt x="3775" y="5448"/>
                    <a:pt x="3775" y="5183"/>
                  </a:cubicBezTo>
                  <a:close/>
                  <a:moveTo>
                    <a:pt x="5148" y="8421"/>
                  </a:moveTo>
                  <a:cubicBezTo>
                    <a:pt x="4883" y="8421"/>
                    <a:pt x="4668" y="8636"/>
                    <a:pt x="4668" y="8901"/>
                  </a:cubicBezTo>
                  <a:cubicBezTo>
                    <a:pt x="4668" y="10780"/>
                    <a:pt x="4668" y="10780"/>
                    <a:pt x="4668" y="10780"/>
                  </a:cubicBezTo>
                  <a:cubicBezTo>
                    <a:pt x="1654" y="10780"/>
                    <a:pt x="1654" y="10780"/>
                    <a:pt x="1654" y="10780"/>
                  </a:cubicBezTo>
                  <a:cubicBezTo>
                    <a:pt x="1654" y="7687"/>
                    <a:pt x="1654" y="7687"/>
                    <a:pt x="1654" y="7687"/>
                  </a:cubicBezTo>
                  <a:cubicBezTo>
                    <a:pt x="3570" y="7687"/>
                    <a:pt x="3570" y="7687"/>
                    <a:pt x="3570" y="7687"/>
                  </a:cubicBezTo>
                  <a:cubicBezTo>
                    <a:pt x="3835" y="7687"/>
                    <a:pt x="4050" y="7472"/>
                    <a:pt x="4050" y="7207"/>
                  </a:cubicBezTo>
                  <a:cubicBezTo>
                    <a:pt x="4050" y="6942"/>
                    <a:pt x="3835" y="6727"/>
                    <a:pt x="3570" y="6727"/>
                  </a:cubicBezTo>
                  <a:cubicBezTo>
                    <a:pt x="1174" y="6727"/>
                    <a:pt x="1174" y="6727"/>
                    <a:pt x="1174" y="6727"/>
                  </a:cubicBezTo>
                  <a:cubicBezTo>
                    <a:pt x="1047" y="6727"/>
                    <a:pt x="924" y="6778"/>
                    <a:pt x="834" y="6867"/>
                  </a:cubicBezTo>
                  <a:cubicBezTo>
                    <a:pt x="745" y="6957"/>
                    <a:pt x="694" y="7080"/>
                    <a:pt x="694" y="7207"/>
                  </a:cubicBezTo>
                  <a:cubicBezTo>
                    <a:pt x="694" y="11260"/>
                    <a:pt x="694" y="11260"/>
                    <a:pt x="694" y="11260"/>
                  </a:cubicBezTo>
                  <a:cubicBezTo>
                    <a:pt x="694" y="11387"/>
                    <a:pt x="745" y="11510"/>
                    <a:pt x="834" y="11600"/>
                  </a:cubicBezTo>
                  <a:cubicBezTo>
                    <a:pt x="924" y="11689"/>
                    <a:pt x="1047" y="11740"/>
                    <a:pt x="1174" y="11740"/>
                  </a:cubicBezTo>
                  <a:cubicBezTo>
                    <a:pt x="5148" y="11740"/>
                    <a:pt x="5148" y="11740"/>
                    <a:pt x="5148" y="11740"/>
                  </a:cubicBezTo>
                  <a:cubicBezTo>
                    <a:pt x="5275" y="11740"/>
                    <a:pt x="5398" y="11689"/>
                    <a:pt x="5488" y="11600"/>
                  </a:cubicBezTo>
                  <a:cubicBezTo>
                    <a:pt x="5577" y="11510"/>
                    <a:pt x="5628" y="11387"/>
                    <a:pt x="5628" y="11260"/>
                  </a:cubicBezTo>
                  <a:cubicBezTo>
                    <a:pt x="5628" y="8901"/>
                    <a:pt x="5628" y="8901"/>
                    <a:pt x="5628" y="8901"/>
                  </a:cubicBezTo>
                  <a:cubicBezTo>
                    <a:pt x="5628" y="8636"/>
                    <a:pt x="5413" y="8421"/>
                    <a:pt x="5148" y="8421"/>
                  </a:cubicBezTo>
                  <a:close/>
                  <a:moveTo>
                    <a:pt x="10744" y="6804"/>
                  </a:moveTo>
                  <a:cubicBezTo>
                    <a:pt x="10654" y="6715"/>
                    <a:pt x="10531" y="6663"/>
                    <a:pt x="10404" y="6663"/>
                  </a:cubicBezTo>
                  <a:cubicBezTo>
                    <a:pt x="9150" y="6663"/>
                    <a:pt x="9150" y="6663"/>
                    <a:pt x="9150" y="6663"/>
                  </a:cubicBezTo>
                  <a:cubicBezTo>
                    <a:pt x="8885" y="6663"/>
                    <a:pt x="8670" y="6878"/>
                    <a:pt x="8670" y="7143"/>
                  </a:cubicBezTo>
                  <a:cubicBezTo>
                    <a:pt x="8670" y="7408"/>
                    <a:pt x="8885" y="7623"/>
                    <a:pt x="9150" y="7623"/>
                  </a:cubicBezTo>
                  <a:cubicBezTo>
                    <a:pt x="9924" y="7623"/>
                    <a:pt x="9924" y="7623"/>
                    <a:pt x="9924" y="7623"/>
                  </a:cubicBezTo>
                  <a:cubicBezTo>
                    <a:pt x="9924" y="10143"/>
                    <a:pt x="9924" y="10143"/>
                    <a:pt x="9924" y="10143"/>
                  </a:cubicBezTo>
                  <a:cubicBezTo>
                    <a:pt x="7530" y="10143"/>
                    <a:pt x="7530" y="10143"/>
                    <a:pt x="7530" y="10143"/>
                  </a:cubicBezTo>
                  <a:cubicBezTo>
                    <a:pt x="7530" y="9143"/>
                    <a:pt x="7530" y="9143"/>
                    <a:pt x="7530" y="9143"/>
                  </a:cubicBezTo>
                  <a:cubicBezTo>
                    <a:pt x="7530" y="8878"/>
                    <a:pt x="7315" y="8663"/>
                    <a:pt x="7050" y="8663"/>
                  </a:cubicBezTo>
                  <a:cubicBezTo>
                    <a:pt x="6785" y="8663"/>
                    <a:pt x="6570" y="8878"/>
                    <a:pt x="6570" y="9143"/>
                  </a:cubicBezTo>
                  <a:cubicBezTo>
                    <a:pt x="6570" y="10623"/>
                    <a:pt x="6570" y="10623"/>
                    <a:pt x="6570" y="10623"/>
                  </a:cubicBezTo>
                  <a:cubicBezTo>
                    <a:pt x="6570" y="10750"/>
                    <a:pt x="6621" y="10873"/>
                    <a:pt x="6710" y="10963"/>
                  </a:cubicBezTo>
                  <a:cubicBezTo>
                    <a:pt x="6800" y="11052"/>
                    <a:pt x="6923" y="11103"/>
                    <a:pt x="7050" y="11103"/>
                  </a:cubicBezTo>
                  <a:cubicBezTo>
                    <a:pt x="10404" y="11103"/>
                    <a:pt x="10404" y="11103"/>
                    <a:pt x="10404" y="11103"/>
                  </a:cubicBezTo>
                  <a:cubicBezTo>
                    <a:pt x="10531" y="11103"/>
                    <a:pt x="10654" y="11052"/>
                    <a:pt x="10744" y="10963"/>
                  </a:cubicBezTo>
                  <a:cubicBezTo>
                    <a:pt x="10833" y="10873"/>
                    <a:pt x="10884" y="10750"/>
                    <a:pt x="10884" y="10623"/>
                  </a:cubicBezTo>
                  <a:cubicBezTo>
                    <a:pt x="10884" y="7143"/>
                    <a:pt x="10884" y="7143"/>
                    <a:pt x="10884" y="7143"/>
                  </a:cubicBezTo>
                  <a:cubicBezTo>
                    <a:pt x="10884" y="7017"/>
                    <a:pt x="10833" y="6893"/>
                    <a:pt x="10744" y="6804"/>
                  </a:cubicBezTo>
                  <a:close/>
                  <a:moveTo>
                    <a:pt x="7037" y="3677"/>
                  </a:moveTo>
                  <a:cubicBezTo>
                    <a:pt x="7302" y="3677"/>
                    <a:pt x="7517" y="3462"/>
                    <a:pt x="7517" y="3197"/>
                  </a:cubicBezTo>
                  <a:cubicBezTo>
                    <a:pt x="7517" y="3055"/>
                    <a:pt x="7517" y="3055"/>
                    <a:pt x="7517" y="3055"/>
                  </a:cubicBezTo>
                  <a:cubicBezTo>
                    <a:pt x="9265" y="3055"/>
                    <a:pt x="9265" y="3055"/>
                    <a:pt x="9265" y="3055"/>
                  </a:cubicBezTo>
                  <a:cubicBezTo>
                    <a:pt x="9265" y="4705"/>
                    <a:pt x="9265" y="4705"/>
                    <a:pt x="9265" y="4705"/>
                  </a:cubicBezTo>
                  <a:cubicBezTo>
                    <a:pt x="9020" y="4705"/>
                    <a:pt x="9020" y="4705"/>
                    <a:pt x="9020" y="4705"/>
                  </a:cubicBezTo>
                  <a:cubicBezTo>
                    <a:pt x="8755" y="4705"/>
                    <a:pt x="8540" y="4920"/>
                    <a:pt x="8540" y="5185"/>
                  </a:cubicBezTo>
                  <a:cubicBezTo>
                    <a:pt x="8540" y="5450"/>
                    <a:pt x="8755" y="5665"/>
                    <a:pt x="9020" y="5665"/>
                  </a:cubicBezTo>
                  <a:cubicBezTo>
                    <a:pt x="9745" y="5665"/>
                    <a:pt x="9745" y="5665"/>
                    <a:pt x="9745" y="5665"/>
                  </a:cubicBezTo>
                  <a:cubicBezTo>
                    <a:pt x="9871" y="5665"/>
                    <a:pt x="9995" y="5614"/>
                    <a:pt x="10084" y="5525"/>
                  </a:cubicBezTo>
                  <a:cubicBezTo>
                    <a:pt x="10174" y="5435"/>
                    <a:pt x="10225" y="5312"/>
                    <a:pt x="10225" y="5185"/>
                  </a:cubicBezTo>
                  <a:cubicBezTo>
                    <a:pt x="10225" y="2575"/>
                    <a:pt x="10225" y="2575"/>
                    <a:pt x="10225" y="2575"/>
                  </a:cubicBezTo>
                  <a:cubicBezTo>
                    <a:pt x="10225" y="2448"/>
                    <a:pt x="10174" y="2325"/>
                    <a:pt x="10084" y="2235"/>
                  </a:cubicBezTo>
                  <a:cubicBezTo>
                    <a:pt x="9995" y="2146"/>
                    <a:pt x="9871" y="2095"/>
                    <a:pt x="9745" y="2095"/>
                  </a:cubicBezTo>
                  <a:cubicBezTo>
                    <a:pt x="7037" y="2095"/>
                    <a:pt x="7037" y="2095"/>
                    <a:pt x="7037" y="2095"/>
                  </a:cubicBezTo>
                  <a:cubicBezTo>
                    <a:pt x="6910" y="2095"/>
                    <a:pt x="6787" y="2146"/>
                    <a:pt x="6697" y="2235"/>
                  </a:cubicBezTo>
                  <a:cubicBezTo>
                    <a:pt x="6608" y="2325"/>
                    <a:pt x="6557" y="2448"/>
                    <a:pt x="6557" y="2575"/>
                  </a:cubicBezTo>
                  <a:cubicBezTo>
                    <a:pt x="6557" y="3197"/>
                    <a:pt x="6557" y="3197"/>
                    <a:pt x="6557" y="3197"/>
                  </a:cubicBezTo>
                  <a:cubicBezTo>
                    <a:pt x="6557" y="3462"/>
                    <a:pt x="6772" y="3677"/>
                    <a:pt x="7037" y="3677"/>
                  </a:cubicBezTo>
                  <a:close/>
                  <a:moveTo>
                    <a:pt x="5513" y="4669"/>
                  </a:moveTo>
                  <a:cubicBezTo>
                    <a:pt x="4836" y="4669"/>
                    <a:pt x="4836" y="4669"/>
                    <a:pt x="4836" y="4669"/>
                  </a:cubicBezTo>
                  <a:cubicBezTo>
                    <a:pt x="4724" y="4669"/>
                    <a:pt x="4633" y="4760"/>
                    <a:pt x="4633" y="4872"/>
                  </a:cubicBezTo>
                  <a:cubicBezTo>
                    <a:pt x="4633" y="5548"/>
                    <a:pt x="4633" y="5548"/>
                    <a:pt x="4633" y="5548"/>
                  </a:cubicBezTo>
                  <a:cubicBezTo>
                    <a:pt x="4633" y="5660"/>
                    <a:pt x="4724" y="5751"/>
                    <a:pt x="4836" y="5751"/>
                  </a:cubicBezTo>
                  <a:cubicBezTo>
                    <a:pt x="5513" y="5751"/>
                    <a:pt x="5513" y="5751"/>
                    <a:pt x="5513" y="5751"/>
                  </a:cubicBezTo>
                  <a:cubicBezTo>
                    <a:pt x="5625" y="5751"/>
                    <a:pt x="5715" y="5660"/>
                    <a:pt x="5715" y="5548"/>
                  </a:cubicBezTo>
                  <a:cubicBezTo>
                    <a:pt x="5715" y="4872"/>
                    <a:pt x="5715" y="4872"/>
                    <a:pt x="5715" y="4872"/>
                  </a:cubicBezTo>
                  <a:cubicBezTo>
                    <a:pt x="5715" y="4760"/>
                    <a:pt x="5625" y="4669"/>
                    <a:pt x="5513" y="4669"/>
                  </a:cubicBezTo>
                  <a:close/>
                  <a:moveTo>
                    <a:pt x="6758" y="5751"/>
                  </a:moveTo>
                  <a:cubicBezTo>
                    <a:pt x="7435" y="5751"/>
                    <a:pt x="7435" y="5751"/>
                    <a:pt x="7435" y="5751"/>
                  </a:cubicBezTo>
                  <a:cubicBezTo>
                    <a:pt x="7547" y="5751"/>
                    <a:pt x="7638" y="5660"/>
                    <a:pt x="7638" y="5548"/>
                  </a:cubicBezTo>
                  <a:cubicBezTo>
                    <a:pt x="7638" y="4872"/>
                    <a:pt x="7638" y="4872"/>
                    <a:pt x="7638" y="4872"/>
                  </a:cubicBezTo>
                  <a:cubicBezTo>
                    <a:pt x="7638" y="4760"/>
                    <a:pt x="7547" y="4669"/>
                    <a:pt x="7435" y="4669"/>
                  </a:cubicBezTo>
                  <a:cubicBezTo>
                    <a:pt x="6758" y="4669"/>
                    <a:pt x="6758" y="4669"/>
                    <a:pt x="6758" y="4669"/>
                  </a:cubicBezTo>
                  <a:cubicBezTo>
                    <a:pt x="6646" y="4669"/>
                    <a:pt x="6556" y="4760"/>
                    <a:pt x="6556" y="4872"/>
                  </a:cubicBezTo>
                  <a:cubicBezTo>
                    <a:pt x="6556" y="5548"/>
                    <a:pt x="6556" y="5548"/>
                    <a:pt x="6556" y="5548"/>
                  </a:cubicBezTo>
                  <a:cubicBezTo>
                    <a:pt x="6556" y="5660"/>
                    <a:pt x="6646" y="5751"/>
                    <a:pt x="6758" y="5751"/>
                  </a:cubicBezTo>
                  <a:close/>
                  <a:moveTo>
                    <a:pt x="5513" y="6660"/>
                  </a:moveTo>
                  <a:cubicBezTo>
                    <a:pt x="4836" y="6660"/>
                    <a:pt x="4836" y="6660"/>
                    <a:pt x="4836" y="6660"/>
                  </a:cubicBezTo>
                  <a:cubicBezTo>
                    <a:pt x="4724" y="6660"/>
                    <a:pt x="4633" y="6751"/>
                    <a:pt x="4633" y="6863"/>
                  </a:cubicBezTo>
                  <a:cubicBezTo>
                    <a:pt x="4633" y="7539"/>
                    <a:pt x="4633" y="7539"/>
                    <a:pt x="4633" y="7539"/>
                  </a:cubicBezTo>
                  <a:cubicBezTo>
                    <a:pt x="4633" y="7651"/>
                    <a:pt x="4724" y="7742"/>
                    <a:pt x="4836" y="7742"/>
                  </a:cubicBezTo>
                  <a:cubicBezTo>
                    <a:pt x="5513" y="7742"/>
                    <a:pt x="5513" y="7742"/>
                    <a:pt x="5513" y="7742"/>
                  </a:cubicBezTo>
                  <a:cubicBezTo>
                    <a:pt x="5625" y="7742"/>
                    <a:pt x="5715" y="7651"/>
                    <a:pt x="5715" y="7539"/>
                  </a:cubicBezTo>
                  <a:cubicBezTo>
                    <a:pt x="5715" y="6863"/>
                    <a:pt x="5715" y="6863"/>
                    <a:pt x="5715" y="6863"/>
                  </a:cubicBezTo>
                  <a:cubicBezTo>
                    <a:pt x="5715" y="6751"/>
                    <a:pt x="5625" y="6660"/>
                    <a:pt x="5513" y="6660"/>
                  </a:cubicBezTo>
                  <a:close/>
                  <a:moveTo>
                    <a:pt x="6758" y="7742"/>
                  </a:moveTo>
                  <a:cubicBezTo>
                    <a:pt x="7435" y="7742"/>
                    <a:pt x="7435" y="7742"/>
                    <a:pt x="7435" y="7742"/>
                  </a:cubicBezTo>
                  <a:cubicBezTo>
                    <a:pt x="7547" y="7742"/>
                    <a:pt x="7638" y="7651"/>
                    <a:pt x="7638" y="7539"/>
                  </a:cubicBezTo>
                  <a:cubicBezTo>
                    <a:pt x="7638" y="6863"/>
                    <a:pt x="7638" y="6863"/>
                    <a:pt x="7638" y="6863"/>
                  </a:cubicBezTo>
                  <a:cubicBezTo>
                    <a:pt x="7638" y="6751"/>
                    <a:pt x="7547" y="6660"/>
                    <a:pt x="7435" y="6660"/>
                  </a:cubicBezTo>
                  <a:cubicBezTo>
                    <a:pt x="6758" y="6660"/>
                    <a:pt x="6758" y="6660"/>
                    <a:pt x="6758" y="6660"/>
                  </a:cubicBezTo>
                  <a:cubicBezTo>
                    <a:pt x="6646" y="6660"/>
                    <a:pt x="6556" y="6751"/>
                    <a:pt x="6556" y="6863"/>
                  </a:cubicBezTo>
                  <a:cubicBezTo>
                    <a:pt x="6556" y="7539"/>
                    <a:pt x="6556" y="7539"/>
                    <a:pt x="6556" y="7539"/>
                  </a:cubicBezTo>
                  <a:cubicBezTo>
                    <a:pt x="6556" y="7651"/>
                    <a:pt x="6646" y="7742"/>
                    <a:pt x="6758" y="774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73025" tIns="36511" rIns="73025" bIns="36511" anchor="ctr"/>
            <a:lstStyle/>
            <a:p>
              <a:pPr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301" name="Freeform 213"/>
            <p:cNvSpPr>
              <a:spLocks noEditPoints="1"/>
            </p:cNvSpPr>
            <p:nvPr/>
          </p:nvSpPr>
          <p:spPr bwMode="auto">
            <a:xfrm>
              <a:off x="702067" y="2300241"/>
              <a:ext cx="368925" cy="205407"/>
            </a:xfrm>
            <a:custGeom>
              <a:avLst/>
              <a:gdLst>
                <a:gd name="T0" fmla="*/ 12523579 w 286"/>
                <a:gd name="T1" fmla="*/ 3864059 h 189"/>
                <a:gd name="T2" fmla="*/ 12407441 w 286"/>
                <a:gd name="T3" fmla="*/ 4580037 h 189"/>
                <a:gd name="T4" fmla="*/ 13292555 w 286"/>
                <a:gd name="T5" fmla="*/ 4662589 h 189"/>
                <a:gd name="T6" fmla="*/ 13243284 w 286"/>
                <a:gd name="T7" fmla="*/ 3924385 h 189"/>
                <a:gd name="T8" fmla="*/ 13084914 w 286"/>
                <a:gd name="T9" fmla="*/ 0 h 189"/>
                <a:gd name="T10" fmla="*/ 0 w 286"/>
                <a:gd name="T11" fmla="*/ 2398764 h 189"/>
                <a:gd name="T12" fmla="*/ 2623670 w 286"/>
                <a:gd name="T13" fmla="*/ 9387091 h 189"/>
                <a:gd name="T14" fmla="*/ 15708586 w 286"/>
                <a:gd name="T15" fmla="*/ 6999440 h 189"/>
                <a:gd name="T16" fmla="*/ 13084914 w 286"/>
                <a:gd name="T17" fmla="*/ 0 h 189"/>
                <a:gd name="T18" fmla="*/ 3577411 w 286"/>
                <a:gd name="T19" fmla="*/ 2478141 h 189"/>
                <a:gd name="T20" fmla="*/ 2623670 w 286"/>
                <a:gd name="T21" fmla="*/ 7494751 h 189"/>
                <a:gd name="T22" fmla="*/ 1534433 w 286"/>
                <a:gd name="T23" fmla="*/ 2478141 h 189"/>
                <a:gd name="T24" fmla="*/ 4670167 w 286"/>
                <a:gd name="T25" fmla="*/ 1535146 h 189"/>
                <a:gd name="T26" fmla="*/ 7649291 w 286"/>
                <a:gd name="T27" fmla="*/ 7494751 h 189"/>
                <a:gd name="T28" fmla="*/ 6762416 w 286"/>
                <a:gd name="T29" fmla="*/ 7058179 h 189"/>
                <a:gd name="T30" fmla="*/ 5111845 w 286"/>
                <a:gd name="T31" fmla="*/ 6510480 h 189"/>
                <a:gd name="T32" fmla="*/ 5926572 w 286"/>
                <a:gd name="T33" fmla="*/ 2984564 h 189"/>
                <a:gd name="T34" fmla="*/ 5996959 w 286"/>
                <a:gd name="T35" fmla="*/ 6446977 h 189"/>
                <a:gd name="T36" fmla="*/ 6695548 w 286"/>
                <a:gd name="T37" fmla="*/ 6400938 h 189"/>
                <a:gd name="T38" fmla="*/ 6695548 w 286"/>
                <a:gd name="T39" fmla="*/ 2984564 h 189"/>
                <a:gd name="T40" fmla="*/ 7649291 w 286"/>
                <a:gd name="T41" fmla="*/ 7494751 h 189"/>
                <a:gd name="T42" fmla="*/ 9986134 w 286"/>
                <a:gd name="T43" fmla="*/ 7602703 h 189"/>
                <a:gd name="T44" fmla="*/ 9220677 w 286"/>
                <a:gd name="T45" fmla="*/ 7494751 h 189"/>
                <a:gd name="T46" fmla="*/ 8347881 w 286"/>
                <a:gd name="T47" fmla="*/ 1535146 h 189"/>
                <a:gd name="T48" fmla="*/ 9220677 w 286"/>
                <a:gd name="T49" fmla="*/ 3383036 h 189"/>
                <a:gd name="T50" fmla="*/ 10873008 w 286"/>
                <a:gd name="T51" fmla="*/ 3784682 h 189"/>
                <a:gd name="T52" fmla="*/ 10873008 w 286"/>
                <a:gd name="T53" fmla="*/ 6766072 h 189"/>
                <a:gd name="T54" fmla="*/ 12474308 w 286"/>
                <a:gd name="T55" fmla="*/ 5354753 h 189"/>
                <a:gd name="T56" fmla="*/ 12474308 w 286"/>
                <a:gd name="T57" fmla="*/ 6400938 h 189"/>
                <a:gd name="T58" fmla="*/ 13338306 w 286"/>
                <a:gd name="T59" fmla="*/ 5965954 h 189"/>
                <a:gd name="T60" fmla="*/ 14174150 w 286"/>
                <a:gd name="T61" fmla="*/ 6004055 h 189"/>
                <a:gd name="T62" fmla="*/ 13850371 w 286"/>
                <a:gd name="T63" fmla="*/ 7247095 h 189"/>
                <a:gd name="T64" fmla="*/ 11874260 w 286"/>
                <a:gd name="T65" fmla="*/ 7156606 h 189"/>
                <a:gd name="T66" fmla="*/ 11520567 w 286"/>
                <a:gd name="T67" fmla="*/ 5124561 h 189"/>
                <a:gd name="T68" fmla="*/ 11807393 w 286"/>
                <a:gd name="T69" fmla="*/ 3322710 h 189"/>
                <a:gd name="T70" fmla="*/ 13892603 w 286"/>
                <a:gd name="T71" fmla="*/ 3383036 h 189"/>
                <a:gd name="T72" fmla="*/ 14174150 w 286"/>
                <a:gd name="T73" fmla="*/ 5354753 h 189"/>
                <a:gd name="T74" fmla="*/ 9220677 w 286"/>
                <a:gd name="T75" fmla="*/ 4411758 h 189"/>
                <a:gd name="T76" fmla="*/ 9271708 w 286"/>
                <a:gd name="T77" fmla="*/ 6259648 h 189"/>
                <a:gd name="T78" fmla="*/ 10107551 w 286"/>
                <a:gd name="T79" fmla="*/ 6108832 h 189"/>
                <a:gd name="T80" fmla="*/ 10107551 w 286"/>
                <a:gd name="T81" fmla="*/ 4370482 h 1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6"/>
                <a:gd name="T124" fmla="*/ 0 h 189"/>
                <a:gd name="T125" fmla="*/ 286 w 286"/>
                <a:gd name="T126" fmla="*/ 189 h 1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6" h="189">
                  <a:moveTo>
                    <a:pt x="234" y="74"/>
                  </a:moveTo>
                  <a:cubicBezTo>
                    <a:pt x="231" y="74"/>
                    <a:pt x="229" y="75"/>
                    <a:pt x="228" y="78"/>
                  </a:cubicBezTo>
                  <a:cubicBezTo>
                    <a:pt x="227" y="81"/>
                    <a:pt x="226" y="85"/>
                    <a:pt x="226" y="90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7" y="92"/>
                    <a:pt x="227" y="93"/>
                    <a:pt x="227" y="94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2" y="85"/>
                    <a:pt x="242" y="81"/>
                    <a:pt x="241" y="79"/>
                  </a:cubicBezTo>
                  <a:cubicBezTo>
                    <a:pt x="240" y="76"/>
                    <a:pt x="238" y="74"/>
                    <a:pt x="234" y="74"/>
                  </a:cubicBezTo>
                  <a:close/>
                  <a:moveTo>
                    <a:pt x="23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7"/>
                    <a:pt x="22" y="189"/>
                    <a:pt x="4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65" y="189"/>
                    <a:pt x="286" y="167"/>
                    <a:pt x="286" y="141"/>
                  </a:cubicBezTo>
                  <a:cubicBezTo>
                    <a:pt x="286" y="48"/>
                    <a:pt x="286" y="48"/>
                    <a:pt x="286" y="48"/>
                  </a:cubicBezTo>
                  <a:cubicBezTo>
                    <a:pt x="286" y="22"/>
                    <a:pt x="265" y="0"/>
                    <a:pt x="238" y="0"/>
                  </a:cubicBezTo>
                  <a:close/>
                  <a:moveTo>
                    <a:pt x="85" y="50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5" y="151"/>
                    <a:pt x="65" y="151"/>
                    <a:pt x="65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85" y="31"/>
                    <a:pt x="85" y="31"/>
                    <a:pt x="85" y="31"/>
                  </a:cubicBezTo>
                  <a:lnTo>
                    <a:pt x="85" y="50"/>
                  </a:lnTo>
                  <a:close/>
                  <a:moveTo>
                    <a:pt x="139" y="151"/>
                  </a:moveTo>
                  <a:cubicBezTo>
                    <a:pt x="123" y="151"/>
                    <a:pt x="123" y="151"/>
                    <a:pt x="123" y="151"/>
                  </a:cubicBezTo>
                  <a:cubicBezTo>
                    <a:pt x="123" y="142"/>
                    <a:pt x="123" y="142"/>
                    <a:pt x="123" y="142"/>
                  </a:cubicBezTo>
                  <a:cubicBezTo>
                    <a:pt x="120" y="149"/>
                    <a:pt x="115" y="153"/>
                    <a:pt x="108" y="153"/>
                  </a:cubicBezTo>
                  <a:cubicBezTo>
                    <a:pt x="98" y="153"/>
                    <a:pt x="93" y="146"/>
                    <a:pt x="93" y="131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8" y="124"/>
                    <a:pt x="109" y="128"/>
                    <a:pt x="109" y="130"/>
                  </a:cubicBezTo>
                  <a:cubicBezTo>
                    <a:pt x="110" y="133"/>
                    <a:pt x="112" y="135"/>
                    <a:pt x="115" y="135"/>
                  </a:cubicBezTo>
                  <a:cubicBezTo>
                    <a:pt x="118" y="135"/>
                    <a:pt x="120" y="133"/>
                    <a:pt x="122" y="129"/>
                  </a:cubicBezTo>
                  <a:cubicBezTo>
                    <a:pt x="122" y="127"/>
                    <a:pt x="122" y="123"/>
                    <a:pt x="122" y="118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39" y="60"/>
                    <a:pt x="139" y="60"/>
                    <a:pt x="139" y="60"/>
                  </a:cubicBezTo>
                  <a:lnTo>
                    <a:pt x="139" y="151"/>
                  </a:lnTo>
                  <a:close/>
                  <a:moveTo>
                    <a:pt x="198" y="136"/>
                  </a:moveTo>
                  <a:cubicBezTo>
                    <a:pt x="195" y="147"/>
                    <a:pt x="190" y="153"/>
                    <a:pt x="182" y="153"/>
                  </a:cubicBezTo>
                  <a:cubicBezTo>
                    <a:pt x="175" y="153"/>
                    <a:pt x="170" y="149"/>
                    <a:pt x="168" y="141"/>
                  </a:cubicBezTo>
                  <a:cubicBezTo>
                    <a:pt x="168" y="151"/>
                    <a:pt x="168" y="151"/>
                    <a:pt x="168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71" y="61"/>
                    <a:pt x="176" y="58"/>
                    <a:pt x="182" y="58"/>
                  </a:cubicBezTo>
                  <a:cubicBezTo>
                    <a:pt x="190" y="58"/>
                    <a:pt x="196" y="64"/>
                    <a:pt x="198" y="76"/>
                  </a:cubicBezTo>
                  <a:cubicBezTo>
                    <a:pt x="199" y="81"/>
                    <a:pt x="200" y="92"/>
                    <a:pt x="200" y="106"/>
                  </a:cubicBezTo>
                  <a:cubicBezTo>
                    <a:pt x="200" y="120"/>
                    <a:pt x="199" y="130"/>
                    <a:pt x="198" y="136"/>
                  </a:cubicBezTo>
                  <a:close/>
                  <a:moveTo>
                    <a:pt x="258" y="108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27" y="109"/>
                    <a:pt x="227" y="111"/>
                    <a:pt x="227" y="114"/>
                  </a:cubicBezTo>
                  <a:cubicBezTo>
                    <a:pt x="227" y="121"/>
                    <a:pt x="227" y="126"/>
                    <a:pt x="227" y="129"/>
                  </a:cubicBezTo>
                  <a:cubicBezTo>
                    <a:pt x="229" y="134"/>
                    <a:pt x="231" y="137"/>
                    <a:pt x="235" y="137"/>
                  </a:cubicBezTo>
                  <a:cubicBezTo>
                    <a:pt x="240" y="137"/>
                    <a:pt x="243" y="131"/>
                    <a:pt x="243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1"/>
                    <a:pt x="258" y="121"/>
                  </a:cubicBezTo>
                  <a:cubicBezTo>
                    <a:pt x="258" y="122"/>
                    <a:pt x="258" y="123"/>
                    <a:pt x="258" y="123"/>
                  </a:cubicBezTo>
                  <a:cubicBezTo>
                    <a:pt x="258" y="134"/>
                    <a:pt x="256" y="141"/>
                    <a:pt x="252" y="146"/>
                  </a:cubicBezTo>
                  <a:cubicBezTo>
                    <a:pt x="248" y="151"/>
                    <a:pt x="242" y="153"/>
                    <a:pt x="234" y="153"/>
                  </a:cubicBezTo>
                  <a:cubicBezTo>
                    <a:pt x="226" y="153"/>
                    <a:pt x="220" y="150"/>
                    <a:pt x="216" y="144"/>
                  </a:cubicBezTo>
                  <a:cubicBezTo>
                    <a:pt x="213" y="140"/>
                    <a:pt x="211" y="133"/>
                    <a:pt x="211" y="124"/>
                  </a:cubicBezTo>
                  <a:cubicBezTo>
                    <a:pt x="210" y="121"/>
                    <a:pt x="210" y="113"/>
                    <a:pt x="210" y="103"/>
                  </a:cubicBezTo>
                  <a:cubicBezTo>
                    <a:pt x="210" y="94"/>
                    <a:pt x="210" y="88"/>
                    <a:pt x="211" y="84"/>
                  </a:cubicBezTo>
                  <a:cubicBezTo>
                    <a:pt x="211" y="77"/>
                    <a:pt x="213" y="71"/>
                    <a:pt x="215" y="67"/>
                  </a:cubicBezTo>
                  <a:cubicBezTo>
                    <a:pt x="219" y="61"/>
                    <a:pt x="226" y="58"/>
                    <a:pt x="235" y="58"/>
                  </a:cubicBezTo>
                  <a:cubicBezTo>
                    <a:pt x="243" y="58"/>
                    <a:pt x="249" y="61"/>
                    <a:pt x="253" y="68"/>
                  </a:cubicBezTo>
                  <a:cubicBezTo>
                    <a:pt x="257" y="74"/>
                    <a:pt x="258" y="85"/>
                    <a:pt x="258" y="102"/>
                  </a:cubicBezTo>
                  <a:lnTo>
                    <a:pt x="258" y="108"/>
                  </a:lnTo>
                  <a:close/>
                  <a:moveTo>
                    <a:pt x="176" y="76"/>
                  </a:moveTo>
                  <a:cubicBezTo>
                    <a:pt x="172" y="76"/>
                    <a:pt x="169" y="80"/>
                    <a:pt x="168" y="89"/>
                  </a:cubicBezTo>
                  <a:cubicBezTo>
                    <a:pt x="168" y="91"/>
                    <a:pt x="168" y="98"/>
                    <a:pt x="168" y="109"/>
                  </a:cubicBezTo>
                  <a:cubicBezTo>
                    <a:pt x="168" y="118"/>
                    <a:pt x="168" y="124"/>
                    <a:pt x="169" y="126"/>
                  </a:cubicBezTo>
                  <a:cubicBezTo>
                    <a:pt x="170" y="132"/>
                    <a:pt x="172" y="136"/>
                    <a:pt x="176" y="136"/>
                  </a:cubicBezTo>
                  <a:cubicBezTo>
                    <a:pt x="180" y="136"/>
                    <a:pt x="183" y="132"/>
                    <a:pt x="184" y="123"/>
                  </a:cubicBezTo>
                  <a:cubicBezTo>
                    <a:pt x="184" y="122"/>
                    <a:pt x="184" y="116"/>
                    <a:pt x="184" y="106"/>
                  </a:cubicBezTo>
                  <a:cubicBezTo>
                    <a:pt x="184" y="95"/>
                    <a:pt x="184" y="89"/>
                    <a:pt x="184" y="88"/>
                  </a:cubicBezTo>
                  <a:cubicBezTo>
                    <a:pt x="183" y="80"/>
                    <a:pt x="180" y="76"/>
                    <a:pt x="176" y="7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>
                <a:ea typeface="MS PGothic" pitchFamily="34" charset="-128"/>
              </a:endParaRPr>
            </a:p>
          </p:txBody>
        </p:sp>
        <p:sp>
          <p:nvSpPr>
            <p:cNvPr id="1302" name="Freeform 225"/>
            <p:cNvSpPr>
              <a:spLocks noEditPoints="1"/>
            </p:cNvSpPr>
            <p:nvPr/>
          </p:nvSpPr>
          <p:spPr bwMode="auto">
            <a:xfrm>
              <a:off x="494951" y="2728269"/>
              <a:ext cx="518668" cy="133279"/>
            </a:xfrm>
            <a:custGeom>
              <a:avLst/>
              <a:gdLst>
                <a:gd name="T0" fmla="*/ 2147483647 w 3970"/>
                <a:gd name="T1" fmla="*/ 2147483647 h 517"/>
                <a:gd name="T2" fmla="*/ 2147483647 w 3970"/>
                <a:gd name="T3" fmla="*/ 2147483647 h 517"/>
                <a:gd name="T4" fmla="*/ 2147483647 w 3970"/>
                <a:gd name="T5" fmla="*/ 2147483647 h 517"/>
                <a:gd name="T6" fmla="*/ 2147483647 w 3970"/>
                <a:gd name="T7" fmla="*/ 2147483647 h 517"/>
                <a:gd name="T8" fmla="*/ 2147483647 w 3970"/>
                <a:gd name="T9" fmla="*/ 2147483647 h 517"/>
                <a:gd name="T10" fmla="*/ 2147483647 w 3970"/>
                <a:gd name="T11" fmla="*/ 2147483647 h 517"/>
                <a:gd name="T12" fmla="*/ 2147483647 w 3970"/>
                <a:gd name="T13" fmla="*/ 2147483647 h 517"/>
                <a:gd name="T14" fmla="*/ 2147483647 w 3970"/>
                <a:gd name="T15" fmla="*/ 2147483647 h 517"/>
                <a:gd name="T16" fmla="*/ 2147483647 w 3970"/>
                <a:gd name="T17" fmla="*/ 2147483647 h 517"/>
                <a:gd name="T18" fmla="*/ 2147483647 w 3970"/>
                <a:gd name="T19" fmla="*/ 2147483647 h 517"/>
                <a:gd name="T20" fmla="*/ 2147483647 w 3970"/>
                <a:gd name="T21" fmla="*/ 2147483647 h 517"/>
                <a:gd name="T22" fmla="*/ 2147483647 w 3970"/>
                <a:gd name="T23" fmla="*/ 2147483647 h 517"/>
                <a:gd name="T24" fmla="*/ 2147483647 w 3970"/>
                <a:gd name="T25" fmla="*/ 2147483647 h 517"/>
                <a:gd name="T26" fmla="*/ 2147483647 w 3970"/>
                <a:gd name="T27" fmla="*/ 2147483647 h 517"/>
                <a:gd name="T28" fmla="*/ 2147483647 w 3970"/>
                <a:gd name="T29" fmla="*/ 2147483647 h 517"/>
                <a:gd name="T30" fmla="*/ 2147483647 w 3970"/>
                <a:gd name="T31" fmla="*/ 2147483647 h 517"/>
                <a:gd name="T32" fmla="*/ 2147483647 w 3970"/>
                <a:gd name="T33" fmla="*/ 2147483647 h 517"/>
                <a:gd name="T34" fmla="*/ 2147483647 w 3970"/>
                <a:gd name="T35" fmla="*/ 2147483647 h 517"/>
                <a:gd name="T36" fmla="*/ 2147483647 w 3970"/>
                <a:gd name="T37" fmla="*/ 2147483647 h 517"/>
                <a:gd name="T38" fmla="*/ 2147483647 w 3970"/>
                <a:gd name="T39" fmla="*/ 2147483647 h 517"/>
                <a:gd name="T40" fmla="*/ 2147483647 w 3970"/>
                <a:gd name="T41" fmla="*/ 2147483647 h 517"/>
                <a:gd name="T42" fmla="*/ 2147483647 w 3970"/>
                <a:gd name="T43" fmla="*/ 2147483647 h 517"/>
                <a:gd name="T44" fmla="*/ 2147483647 w 3970"/>
                <a:gd name="T45" fmla="*/ 2147483647 h 517"/>
                <a:gd name="T46" fmla="*/ 2147483647 w 3970"/>
                <a:gd name="T47" fmla="*/ 2147483647 h 517"/>
                <a:gd name="T48" fmla="*/ 2147483647 w 3970"/>
                <a:gd name="T49" fmla="*/ 2147483647 h 517"/>
                <a:gd name="T50" fmla="*/ 2147483647 w 3970"/>
                <a:gd name="T51" fmla="*/ 2147483647 h 517"/>
                <a:gd name="T52" fmla="*/ 2147483647 w 3970"/>
                <a:gd name="T53" fmla="*/ 2147483647 h 517"/>
                <a:gd name="T54" fmla="*/ 2147483647 w 3970"/>
                <a:gd name="T55" fmla="*/ 2147483647 h 517"/>
                <a:gd name="T56" fmla="*/ 2147483647 w 3970"/>
                <a:gd name="T57" fmla="*/ 2147483647 h 517"/>
                <a:gd name="T58" fmla="*/ 2147483647 w 3970"/>
                <a:gd name="T59" fmla="*/ 2147483647 h 517"/>
                <a:gd name="T60" fmla="*/ 2147483647 w 3970"/>
                <a:gd name="T61" fmla="*/ 2147483647 h 517"/>
                <a:gd name="T62" fmla="*/ 2147483647 w 3970"/>
                <a:gd name="T63" fmla="*/ 2147483647 h 517"/>
                <a:gd name="T64" fmla="*/ 2147483647 w 3970"/>
                <a:gd name="T65" fmla="*/ 2147483647 h 517"/>
                <a:gd name="T66" fmla="*/ 2147483647 w 3970"/>
                <a:gd name="T67" fmla="*/ 2147483647 h 517"/>
                <a:gd name="T68" fmla="*/ 2147483647 w 3970"/>
                <a:gd name="T69" fmla="*/ 2147483647 h 517"/>
                <a:gd name="T70" fmla="*/ 2147483647 w 3970"/>
                <a:gd name="T71" fmla="*/ 2147483647 h 517"/>
                <a:gd name="T72" fmla="*/ 2147483647 w 3970"/>
                <a:gd name="T73" fmla="*/ 2147483647 h 517"/>
                <a:gd name="T74" fmla="*/ 2147483647 w 3970"/>
                <a:gd name="T75" fmla="*/ 2147483647 h 517"/>
                <a:gd name="T76" fmla="*/ 2147483647 w 3970"/>
                <a:gd name="T77" fmla="*/ 2147483647 h 517"/>
                <a:gd name="T78" fmla="*/ 2147483647 w 3970"/>
                <a:gd name="T79" fmla="*/ 2147483647 h 517"/>
                <a:gd name="T80" fmla="*/ 2147483647 w 3970"/>
                <a:gd name="T81" fmla="*/ 2147483647 h 517"/>
                <a:gd name="T82" fmla="*/ 2147483647 w 3970"/>
                <a:gd name="T83" fmla="*/ 2147483647 h 517"/>
                <a:gd name="T84" fmla="*/ 2147483647 w 3970"/>
                <a:gd name="T85" fmla="*/ 2147483647 h 517"/>
                <a:gd name="T86" fmla="*/ 2147483647 w 3970"/>
                <a:gd name="T87" fmla="*/ 2147483647 h 517"/>
                <a:gd name="T88" fmla="*/ 2147483647 w 3970"/>
                <a:gd name="T89" fmla="*/ 2147483647 h 517"/>
                <a:gd name="T90" fmla="*/ 2147483647 w 3970"/>
                <a:gd name="T91" fmla="*/ 2147483647 h 517"/>
                <a:gd name="T92" fmla="*/ 2147483647 w 3970"/>
                <a:gd name="T93" fmla="*/ 2147483647 h 517"/>
                <a:gd name="T94" fmla="*/ 2147483647 w 3970"/>
                <a:gd name="T95" fmla="*/ 2147483647 h 517"/>
                <a:gd name="T96" fmla="*/ 2147483647 w 3970"/>
                <a:gd name="T97" fmla="*/ 2147483647 h 517"/>
                <a:gd name="T98" fmla="*/ 2147483647 w 3970"/>
                <a:gd name="T99" fmla="*/ 2147483647 h 517"/>
                <a:gd name="T100" fmla="*/ 2147483647 w 3970"/>
                <a:gd name="T101" fmla="*/ 2147483647 h 517"/>
                <a:gd name="T102" fmla="*/ 2147483647 w 3970"/>
                <a:gd name="T103" fmla="*/ 2147483647 h 517"/>
                <a:gd name="T104" fmla="*/ 2147483647 w 3970"/>
                <a:gd name="T105" fmla="*/ 2147483647 h 517"/>
                <a:gd name="T106" fmla="*/ 2147483647 w 3970"/>
                <a:gd name="T107" fmla="*/ 2147483647 h 517"/>
                <a:gd name="T108" fmla="*/ 2147483647 w 3970"/>
                <a:gd name="T109" fmla="*/ 2147483647 h 517"/>
                <a:gd name="T110" fmla="*/ 2147483647 w 3970"/>
                <a:gd name="T111" fmla="*/ 2147483647 h 517"/>
                <a:gd name="T112" fmla="*/ 2147483647 w 3970"/>
                <a:gd name="T113" fmla="*/ 2147483647 h 517"/>
                <a:gd name="T114" fmla="*/ 2147483647 w 3970"/>
                <a:gd name="T115" fmla="*/ 2147483647 h 517"/>
                <a:gd name="T116" fmla="*/ 2147483647 w 3970"/>
                <a:gd name="T117" fmla="*/ 0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70"/>
                <a:gd name="T178" fmla="*/ 0 h 517"/>
                <a:gd name="T179" fmla="*/ 3970 w 3970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70" h="517">
                  <a:moveTo>
                    <a:pt x="263" y="95"/>
                  </a:moveTo>
                  <a:lnTo>
                    <a:pt x="229" y="99"/>
                  </a:lnTo>
                  <a:lnTo>
                    <a:pt x="198" y="109"/>
                  </a:lnTo>
                  <a:lnTo>
                    <a:pt x="170" y="124"/>
                  </a:lnTo>
                  <a:lnTo>
                    <a:pt x="145" y="144"/>
                  </a:lnTo>
                  <a:lnTo>
                    <a:pt x="125" y="169"/>
                  </a:lnTo>
                  <a:lnTo>
                    <a:pt x="110" y="197"/>
                  </a:lnTo>
                  <a:lnTo>
                    <a:pt x="100" y="228"/>
                  </a:lnTo>
                  <a:lnTo>
                    <a:pt x="96" y="262"/>
                  </a:lnTo>
                  <a:lnTo>
                    <a:pt x="100" y="296"/>
                  </a:lnTo>
                  <a:lnTo>
                    <a:pt x="110" y="326"/>
                  </a:lnTo>
                  <a:lnTo>
                    <a:pt x="125" y="354"/>
                  </a:lnTo>
                  <a:lnTo>
                    <a:pt x="145" y="378"/>
                  </a:lnTo>
                  <a:lnTo>
                    <a:pt x="170" y="398"/>
                  </a:lnTo>
                  <a:lnTo>
                    <a:pt x="198" y="414"/>
                  </a:lnTo>
                  <a:lnTo>
                    <a:pt x="229" y="423"/>
                  </a:lnTo>
                  <a:lnTo>
                    <a:pt x="263" y="427"/>
                  </a:lnTo>
                  <a:lnTo>
                    <a:pt x="547" y="427"/>
                  </a:lnTo>
                  <a:lnTo>
                    <a:pt x="580" y="423"/>
                  </a:lnTo>
                  <a:lnTo>
                    <a:pt x="610" y="414"/>
                  </a:lnTo>
                  <a:lnTo>
                    <a:pt x="639" y="398"/>
                  </a:lnTo>
                  <a:lnTo>
                    <a:pt x="663" y="378"/>
                  </a:lnTo>
                  <a:lnTo>
                    <a:pt x="683" y="354"/>
                  </a:lnTo>
                  <a:lnTo>
                    <a:pt x="699" y="326"/>
                  </a:lnTo>
                  <a:lnTo>
                    <a:pt x="708" y="296"/>
                  </a:lnTo>
                  <a:lnTo>
                    <a:pt x="712" y="262"/>
                  </a:lnTo>
                  <a:lnTo>
                    <a:pt x="708" y="228"/>
                  </a:lnTo>
                  <a:lnTo>
                    <a:pt x="699" y="197"/>
                  </a:lnTo>
                  <a:lnTo>
                    <a:pt x="683" y="169"/>
                  </a:lnTo>
                  <a:lnTo>
                    <a:pt x="663" y="144"/>
                  </a:lnTo>
                  <a:lnTo>
                    <a:pt x="639" y="124"/>
                  </a:lnTo>
                  <a:lnTo>
                    <a:pt x="610" y="109"/>
                  </a:lnTo>
                  <a:lnTo>
                    <a:pt x="580" y="99"/>
                  </a:lnTo>
                  <a:lnTo>
                    <a:pt x="547" y="95"/>
                  </a:lnTo>
                  <a:lnTo>
                    <a:pt x="263" y="95"/>
                  </a:lnTo>
                  <a:close/>
                  <a:moveTo>
                    <a:pt x="3609" y="5"/>
                  </a:moveTo>
                  <a:lnTo>
                    <a:pt x="3963" y="5"/>
                  </a:lnTo>
                  <a:lnTo>
                    <a:pt x="3904" y="95"/>
                  </a:lnTo>
                  <a:lnTo>
                    <a:pt x="3616" y="95"/>
                  </a:lnTo>
                  <a:lnTo>
                    <a:pt x="3585" y="98"/>
                  </a:lnTo>
                  <a:lnTo>
                    <a:pt x="3555" y="107"/>
                  </a:lnTo>
                  <a:lnTo>
                    <a:pt x="3528" y="122"/>
                  </a:lnTo>
                  <a:lnTo>
                    <a:pt x="3504" y="139"/>
                  </a:lnTo>
                  <a:lnTo>
                    <a:pt x="3484" y="162"/>
                  </a:lnTo>
                  <a:lnTo>
                    <a:pt x="3468" y="188"/>
                  </a:lnTo>
                  <a:lnTo>
                    <a:pt x="3456" y="217"/>
                  </a:lnTo>
                  <a:lnTo>
                    <a:pt x="3935" y="217"/>
                  </a:lnTo>
                  <a:lnTo>
                    <a:pt x="3877" y="307"/>
                  </a:lnTo>
                  <a:lnTo>
                    <a:pt x="3456" y="307"/>
                  </a:lnTo>
                  <a:lnTo>
                    <a:pt x="3468" y="336"/>
                  </a:lnTo>
                  <a:lnTo>
                    <a:pt x="3484" y="361"/>
                  </a:lnTo>
                  <a:lnTo>
                    <a:pt x="3504" y="383"/>
                  </a:lnTo>
                  <a:lnTo>
                    <a:pt x="3528" y="402"/>
                  </a:lnTo>
                  <a:lnTo>
                    <a:pt x="3555" y="416"/>
                  </a:lnTo>
                  <a:lnTo>
                    <a:pt x="3585" y="424"/>
                  </a:lnTo>
                  <a:lnTo>
                    <a:pt x="3616" y="427"/>
                  </a:lnTo>
                  <a:lnTo>
                    <a:pt x="3970" y="427"/>
                  </a:lnTo>
                  <a:lnTo>
                    <a:pt x="3913" y="517"/>
                  </a:lnTo>
                  <a:lnTo>
                    <a:pt x="3609" y="517"/>
                  </a:lnTo>
                  <a:lnTo>
                    <a:pt x="3568" y="513"/>
                  </a:lnTo>
                  <a:lnTo>
                    <a:pt x="3529" y="504"/>
                  </a:lnTo>
                  <a:lnTo>
                    <a:pt x="3493" y="488"/>
                  </a:lnTo>
                  <a:lnTo>
                    <a:pt x="3459" y="468"/>
                  </a:lnTo>
                  <a:lnTo>
                    <a:pt x="3429" y="442"/>
                  </a:lnTo>
                  <a:lnTo>
                    <a:pt x="3404" y="413"/>
                  </a:lnTo>
                  <a:lnTo>
                    <a:pt x="3382" y="379"/>
                  </a:lnTo>
                  <a:lnTo>
                    <a:pt x="3366" y="343"/>
                  </a:lnTo>
                  <a:lnTo>
                    <a:pt x="3357" y="303"/>
                  </a:lnTo>
                  <a:lnTo>
                    <a:pt x="3354" y="262"/>
                  </a:lnTo>
                  <a:lnTo>
                    <a:pt x="3357" y="220"/>
                  </a:lnTo>
                  <a:lnTo>
                    <a:pt x="3366" y="180"/>
                  </a:lnTo>
                  <a:lnTo>
                    <a:pt x="3382" y="144"/>
                  </a:lnTo>
                  <a:lnTo>
                    <a:pt x="3404" y="110"/>
                  </a:lnTo>
                  <a:lnTo>
                    <a:pt x="3429" y="80"/>
                  </a:lnTo>
                  <a:lnTo>
                    <a:pt x="3459" y="55"/>
                  </a:lnTo>
                  <a:lnTo>
                    <a:pt x="3493" y="34"/>
                  </a:lnTo>
                  <a:lnTo>
                    <a:pt x="3529" y="18"/>
                  </a:lnTo>
                  <a:lnTo>
                    <a:pt x="3568" y="9"/>
                  </a:lnTo>
                  <a:lnTo>
                    <a:pt x="3609" y="5"/>
                  </a:lnTo>
                  <a:close/>
                  <a:moveTo>
                    <a:pt x="2820" y="5"/>
                  </a:moveTo>
                  <a:lnTo>
                    <a:pt x="2917" y="5"/>
                  </a:lnTo>
                  <a:lnTo>
                    <a:pt x="2917" y="427"/>
                  </a:lnTo>
                  <a:lnTo>
                    <a:pt x="3376" y="427"/>
                  </a:lnTo>
                  <a:lnTo>
                    <a:pt x="3317" y="517"/>
                  </a:lnTo>
                  <a:lnTo>
                    <a:pt x="2870" y="517"/>
                  </a:lnTo>
                  <a:lnTo>
                    <a:pt x="2856" y="516"/>
                  </a:lnTo>
                  <a:lnTo>
                    <a:pt x="2845" y="511"/>
                  </a:lnTo>
                  <a:lnTo>
                    <a:pt x="2833" y="502"/>
                  </a:lnTo>
                  <a:lnTo>
                    <a:pt x="2826" y="492"/>
                  </a:lnTo>
                  <a:lnTo>
                    <a:pt x="2821" y="481"/>
                  </a:lnTo>
                  <a:lnTo>
                    <a:pt x="2820" y="468"/>
                  </a:lnTo>
                  <a:lnTo>
                    <a:pt x="2820" y="5"/>
                  </a:lnTo>
                  <a:close/>
                  <a:moveTo>
                    <a:pt x="2413" y="5"/>
                  </a:moveTo>
                  <a:lnTo>
                    <a:pt x="2767" y="5"/>
                  </a:lnTo>
                  <a:lnTo>
                    <a:pt x="2708" y="95"/>
                  </a:lnTo>
                  <a:lnTo>
                    <a:pt x="2421" y="95"/>
                  </a:lnTo>
                  <a:lnTo>
                    <a:pt x="2387" y="99"/>
                  </a:lnTo>
                  <a:lnTo>
                    <a:pt x="2355" y="109"/>
                  </a:lnTo>
                  <a:lnTo>
                    <a:pt x="2327" y="124"/>
                  </a:lnTo>
                  <a:lnTo>
                    <a:pt x="2303" y="144"/>
                  </a:lnTo>
                  <a:lnTo>
                    <a:pt x="2283" y="169"/>
                  </a:lnTo>
                  <a:lnTo>
                    <a:pt x="2267" y="197"/>
                  </a:lnTo>
                  <a:lnTo>
                    <a:pt x="2258" y="228"/>
                  </a:lnTo>
                  <a:lnTo>
                    <a:pt x="2254" y="262"/>
                  </a:lnTo>
                  <a:lnTo>
                    <a:pt x="2258" y="296"/>
                  </a:lnTo>
                  <a:lnTo>
                    <a:pt x="2267" y="326"/>
                  </a:lnTo>
                  <a:lnTo>
                    <a:pt x="2283" y="354"/>
                  </a:lnTo>
                  <a:lnTo>
                    <a:pt x="2303" y="378"/>
                  </a:lnTo>
                  <a:lnTo>
                    <a:pt x="2327" y="398"/>
                  </a:lnTo>
                  <a:lnTo>
                    <a:pt x="2355" y="414"/>
                  </a:lnTo>
                  <a:lnTo>
                    <a:pt x="2387" y="423"/>
                  </a:lnTo>
                  <a:lnTo>
                    <a:pt x="2421" y="427"/>
                  </a:lnTo>
                  <a:lnTo>
                    <a:pt x="2775" y="427"/>
                  </a:lnTo>
                  <a:lnTo>
                    <a:pt x="2717" y="517"/>
                  </a:lnTo>
                  <a:lnTo>
                    <a:pt x="2413" y="517"/>
                  </a:lnTo>
                  <a:lnTo>
                    <a:pt x="2372" y="513"/>
                  </a:lnTo>
                  <a:lnTo>
                    <a:pt x="2332" y="504"/>
                  </a:lnTo>
                  <a:lnTo>
                    <a:pt x="2295" y="488"/>
                  </a:lnTo>
                  <a:lnTo>
                    <a:pt x="2262" y="468"/>
                  </a:lnTo>
                  <a:lnTo>
                    <a:pt x="2233" y="442"/>
                  </a:lnTo>
                  <a:lnTo>
                    <a:pt x="2207" y="413"/>
                  </a:lnTo>
                  <a:lnTo>
                    <a:pt x="2187" y="379"/>
                  </a:lnTo>
                  <a:lnTo>
                    <a:pt x="2170" y="343"/>
                  </a:lnTo>
                  <a:lnTo>
                    <a:pt x="2162" y="303"/>
                  </a:lnTo>
                  <a:lnTo>
                    <a:pt x="2158" y="262"/>
                  </a:lnTo>
                  <a:lnTo>
                    <a:pt x="2162" y="220"/>
                  </a:lnTo>
                  <a:lnTo>
                    <a:pt x="2170" y="180"/>
                  </a:lnTo>
                  <a:lnTo>
                    <a:pt x="2187" y="144"/>
                  </a:lnTo>
                  <a:lnTo>
                    <a:pt x="2207" y="110"/>
                  </a:lnTo>
                  <a:lnTo>
                    <a:pt x="2233" y="80"/>
                  </a:lnTo>
                  <a:lnTo>
                    <a:pt x="2262" y="55"/>
                  </a:lnTo>
                  <a:lnTo>
                    <a:pt x="2295" y="34"/>
                  </a:lnTo>
                  <a:lnTo>
                    <a:pt x="2332" y="18"/>
                  </a:lnTo>
                  <a:lnTo>
                    <a:pt x="2372" y="9"/>
                  </a:lnTo>
                  <a:lnTo>
                    <a:pt x="2413" y="5"/>
                  </a:lnTo>
                  <a:close/>
                  <a:moveTo>
                    <a:pt x="861" y="5"/>
                  </a:moveTo>
                  <a:lnTo>
                    <a:pt x="1291" y="5"/>
                  </a:lnTo>
                  <a:lnTo>
                    <a:pt x="1326" y="9"/>
                  </a:lnTo>
                  <a:lnTo>
                    <a:pt x="1358" y="19"/>
                  </a:lnTo>
                  <a:lnTo>
                    <a:pt x="1387" y="35"/>
                  </a:lnTo>
                  <a:lnTo>
                    <a:pt x="1412" y="55"/>
                  </a:lnTo>
                  <a:lnTo>
                    <a:pt x="1434" y="82"/>
                  </a:lnTo>
                  <a:lnTo>
                    <a:pt x="1450" y="110"/>
                  </a:lnTo>
                  <a:lnTo>
                    <a:pt x="1460" y="143"/>
                  </a:lnTo>
                  <a:lnTo>
                    <a:pt x="1464" y="178"/>
                  </a:lnTo>
                  <a:lnTo>
                    <a:pt x="1460" y="213"/>
                  </a:lnTo>
                  <a:lnTo>
                    <a:pt x="1450" y="245"/>
                  </a:lnTo>
                  <a:lnTo>
                    <a:pt x="1434" y="276"/>
                  </a:lnTo>
                  <a:lnTo>
                    <a:pt x="1412" y="301"/>
                  </a:lnTo>
                  <a:lnTo>
                    <a:pt x="1387" y="322"/>
                  </a:lnTo>
                  <a:lnTo>
                    <a:pt x="1358" y="338"/>
                  </a:lnTo>
                  <a:lnTo>
                    <a:pt x="1326" y="348"/>
                  </a:lnTo>
                  <a:lnTo>
                    <a:pt x="1291" y="352"/>
                  </a:lnTo>
                  <a:lnTo>
                    <a:pt x="1246" y="352"/>
                  </a:lnTo>
                  <a:lnTo>
                    <a:pt x="1444" y="517"/>
                  </a:lnTo>
                  <a:lnTo>
                    <a:pt x="1301" y="517"/>
                  </a:lnTo>
                  <a:lnTo>
                    <a:pt x="1007" y="262"/>
                  </a:lnTo>
                  <a:lnTo>
                    <a:pt x="1285" y="262"/>
                  </a:lnTo>
                  <a:lnTo>
                    <a:pt x="1306" y="259"/>
                  </a:lnTo>
                  <a:lnTo>
                    <a:pt x="1326" y="250"/>
                  </a:lnTo>
                  <a:lnTo>
                    <a:pt x="1342" y="237"/>
                  </a:lnTo>
                  <a:lnTo>
                    <a:pt x="1356" y="220"/>
                  </a:lnTo>
                  <a:lnTo>
                    <a:pt x="1365" y="200"/>
                  </a:lnTo>
                  <a:lnTo>
                    <a:pt x="1367" y="178"/>
                  </a:lnTo>
                  <a:lnTo>
                    <a:pt x="1365" y="157"/>
                  </a:lnTo>
                  <a:lnTo>
                    <a:pt x="1356" y="137"/>
                  </a:lnTo>
                  <a:lnTo>
                    <a:pt x="1342" y="119"/>
                  </a:lnTo>
                  <a:lnTo>
                    <a:pt x="1326" y="107"/>
                  </a:lnTo>
                  <a:lnTo>
                    <a:pt x="1306" y="98"/>
                  </a:lnTo>
                  <a:lnTo>
                    <a:pt x="1285" y="95"/>
                  </a:lnTo>
                  <a:lnTo>
                    <a:pt x="959" y="95"/>
                  </a:lnTo>
                  <a:lnTo>
                    <a:pt x="959" y="517"/>
                  </a:lnTo>
                  <a:lnTo>
                    <a:pt x="861" y="517"/>
                  </a:lnTo>
                  <a:lnTo>
                    <a:pt x="861" y="5"/>
                  </a:lnTo>
                  <a:close/>
                  <a:moveTo>
                    <a:pt x="255" y="5"/>
                  </a:moveTo>
                  <a:lnTo>
                    <a:pt x="553" y="5"/>
                  </a:lnTo>
                  <a:lnTo>
                    <a:pt x="594" y="9"/>
                  </a:lnTo>
                  <a:lnTo>
                    <a:pt x="634" y="18"/>
                  </a:lnTo>
                  <a:lnTo>
                    <a:pt x="670" y="34"/>
                  </a:lnTo>
                  <a:lnTo>
                    <a:pt x="704" y="55"/>
                  </a:lnTo>
                  <a:lnTo>
                    <a:pt x="733" y="80"/>
                  </a:lnTo>
                  <a:lnTo>
                    <a:pt x="759" y="110"/>
                  </a:lnTo>
                  <a:lnTo>
                    <a:pt x="779" y="144"/>
                  </a:lnTo>
                  <a:lnTo>
                    <a:pt x="796" y="180"/>
                  </a:lnTo>
                  <a:lnTo>
                    <a:pt x="804" y="220"/>
                  </a:lnTo>
                  <a:lnTo>
                    <a:pt x="808" y="262"/>
                  </a:lnTo>
                  <a:lnTo>
                    <a:pt x="804" y="303"/>
                  </a:lnTo>
                  <a:lnTo>
                    <a:pt x="796" y="343"/>
                  </a:lnTo>
                  <a:lnTo>
                    <a:pt x="779" y="379"/>
                  </a:lnTo>
                  <a:lnTo>
                    <a:pt x="759" y="413"/>
                  </a:lnTo>
                  <a:lnTo>
                    <a:pt x="733" y="442"/>
                  </a:lnTo>
                  <a:lnTo>
                    <a:pt x="704" y="468"/>
                  </a:lnTo>
                  <a:lnTo>
                    <a:pt x="670" y="488"/>
                  </a:lnTo>
                  <a:lnTo>
                    <a:pt x="634" y="504"/>
                  </a:lnTo>
                  <a:lnTo>
                    <a:pt x="594" y="513"/>
                  </a:lnTo>
                  <a:lnTo>
                    <a:pt x="553" y="517"/>
                  </a:lnTo>
                  <a:lnTo>
                    <a:pt x="255" y="517"/>
                  </a:lnTo>
                  <a:lnTo>
                    <a:pt x="214" y="513"/>
                  </a:lnTo>
                  <a:lnTo>
                    <a:pt x="175" y="504"/>
                  </a:lnTo>
                  <a:lnTo>
                    <a:pt x="139" y="488"/>
                  </a:lnTo>
                  <a:lnTo>
                    <a:pt x="105" y="468"/>
                  </a:lnTo>
                  <a:lnTo>
                    <a:pt x="75" y="442"/>
                  </a:lnTo>
                  <a:lnTo>
                    <a:pt x="50" y="413"/>
                  </a:lnTo>
                  <a:lnTo>
                    <a:pt x="29" y="379"/>
                  </a:lnTo>
                  <a:lnTo>
                    <a:pt x="13" y="343"/>
                  </a:lnTo>
                  <a:lnTo>
                    <a:pt x="4" y="303"/>
                  </a:lnTo>
                  <a:lnTo>
                    <a:pt x="0" y="262"/>
                  </a:lnTo>
                  <a:lnTo>
                    <a:pt x="4" y="220"/>
                  </a:lnTo>
                  <a:lnTo>
                    <a:pt x="13" y="180"/>
                  </a:lnTo>
                  <a:lnTo>
                    <a:pt x="29" y="144"/>
                  </a:lnTo>
                  <a:lnTo>
                    <a:pt x="50" y="110"/>
                  </a:lnTo>
                  <a:lnTo>
                    <a:pt x="75" y="80"/>
                  </a:lnTo>
                  <a:lnTo>
                    <a:pt x="105" y="55"/>
                  </a:lnTo>
                  <a:lnTo>
                    <a:pt x="139" y="34"/>
                  </a:lnTo>
                  <a:lnTo>
                    <a:pt x="175" y="18"/>
                  </a:lnTo>
                  <a:lnTo>
                    <a:pt x="214" y="9"/>
                  </a:lnTo>
                  <a:lnTo>
                    <a:pt x="255" y="5"/>
                  </a:lnTo>
                  <a:close/>
                  <a:moveTo>
                    <a:pt x="1838" y="0"/>
                  </a:moveTo>
                  <a:lnTo>
                    <a:pt x="1855" y="3"/>
                  </a:lnTo>
                  <a:lnTo>
                    <a:pt x="1871" y="8"/>
                  </a:lnTo>
                  <a:lnTo>
                    <a:pt x="1886" y="18"/>
                  </a:lnTo>
                  <a:lnTo>
                    <a:pt x="1898" y="32"/>
                  </a:lnTo>
                  <a:lnTo>
                    <a:pt x="2208" y="517"/>
                  </a:lnTo>
                  <a:lnTo>
                    <a:pt x="2093" y="517"/>
                  </a:lnTo>
                  <a:lnTo>
                    <a:pt x="2038" y="427"/>
                  </a:lnTo>
                  <a:lnTo>
                    <a:pt x="1773" y="427"/>
                  </a:lnTo>
                  <a:lnTo>
                    <a:pt x="1714" y="337"/>
                  </a:lnTo>
                  <a:lnTo>
                    <a:pt x="1976" y="337"/>
                  </a:lnTo>
                  <a:lnTo>
                    <a:pt x="1838" y="113"/>
                  </a:lnTo>
                  <a:lnTo>
                    <a:pt x="1584" y="517"/>
                  </a:lnTo>
                  <a:lnTo>
                    <a:pt x="1467" y="517"/>
                  </a:lnTo>
                  <a:lnTo>
                    <a:pt x="1778" y="32"/>
                  </a:lnTo>
                  <a:lnTo>
                    <a:pt x="1789" y="19"/>
                  </a:lnTo>
                  <a:lnTo>
                    <a:pt x="1803" y="9"/>
                  </a:lnTo>
                  <a:lnTo>
                    <a:pt x="1819" y="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808" name="Rectangle 1807"/>
            <p:cNvSpPr/>
            <p:nvPr/>
          </p:nvSpPr>
          <p:spPr>
            <a:xfrm>
              <a:off x="494951" y="1644242"/>
              <a:ext cx="310392" cy="117446"/>
            </a:xfrm>
            <a:prstGeom prst="rect">
              <a:avLst/>
            </a:prstGeom>
            <a:solidFill>
              <a:srgbClr val="39BBB9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09" name="Rectangle 1808"/>
            <p:cNvSpPr/>
            <p:nvPr/>
          </p:nvSpPr>
          <p:spPr>
            <a:xfrm>
              <a:off x="118845" y="1645640"/>
              <a:ext cx="310392" cy="117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10" name="Rectangle 1809"/>
            <p:cNvSpPr/>
            <p:nvPr/>
          </p:nvSpPr>
          <p:spPr>
            <a:xfrm>
              <a:off x="1679338" y="1616205"/>
              <a:ext cx="310392" cy="11744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98" name="Chevron 1797"/>
            <p:cNvSpPr/>
            <p:nvPr/>
          </p:nvSpPr>
          <p:spPr>
            <a:xfrm>
              <a:off x="0" y="3868267"/>
              <a:ext cx="2460812" cy="658906"/>
            </a:xfrm>
            <a:prstGeom prst="chevron">
              <a:avLst/>
            </a:prstGeom>
            <a:solidFill>
              <a:schemeClr val="lt1">
                <a:alpha val="77000"/>
              </a:schemeClr>
            </a:solidFill>
            <a:ln>
              <a:solidFill>
                <a:srgbClr val="D3D3D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500" dirty="0" smtClean="0">
                  <a:solidFill>
                    <a:schemeClr val="accent5"/>
                  </a:solidFill>
                </a:rPr>
                <a:t>ディープパケットインスペクション</a:t>
              </a:r>
              <a:endParaRPr lang="en-US" sz="1500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518" name="Picture 18" descr="WLAN_Controlle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12" y="1073018"/>
            <a:ext cx="999265" cy="367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" name="Picture 18" descr="WLAN_Controlle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734" y="1225074"/>
            <a:ext cx="962929" cy="354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0" name="Picture 18" descr="WLAN_Controller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028" y="1078056"/>
            <a:ext cx="869819" cy="32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9" name="TextBox 318"/>
          <p:cNvSpPr txBox="1"/>
          <p:nvPr/>
        </p:nvSpPr>
        <p:spPr>
          <a:xfrm>
            <a:off x="2429675" y="2596795"/>
            <a:ext cx="1928281" cy="242369"/>
          </a:xfrm>
          <a:prstGeom prst="rect">
            <a:avLst/>
          </a:prstGeom>
          <a:noFill/>
        </p:spPr>
        <p:txBody>
          <a:bodyPr wrap="square" lIns="68583" tIns="34292" rIns="68583" bIns="34292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NBAR2 </a:t>
            </a:r>
            <a:r>
              <a:rPr lang="en-US" sz="1100" dirty="0" err="1">
                <a:solidFill>
                  <a:schemeClr val="bg1"/>
                </a:solidFill>
              </a:rPr>
              <a:t>ver</a:t>
            </a:r>
            <a:r>
              <a:rPr lang="en-US" sz="1100" dirty="0">
                <a:solidFill>
                  <a:schemeClr val="bg1"/>
                </a:solidFill>
              </a:rPr>
              <a:t> 23 on Controller</a:t>
            </a:r>
          </a:p>
        </p:txBody>
      </p:sp>
      <p:sp>
        <p:nvSpPr>
          <p:cNvPr id="320" name="Rectangle 319"/>
          <p:cNvSpPr/>
          <p:nvPr/>
        </p:nvSpPr>
        <p:spPr>
          <a:xfrm>
            <a:off x="2425347" y="3470038"/>
            <a:ext cx="2038525" cy="1250576"/>
          </a:xfrm>
          <a:prstGeom prst="rect">
            <a:avLst/>
          </a:prstGeom>
          <a:noFill/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r>
              <a:rPr lang="ja-JP" altLang="en-US" sz="1200" dirty="0" smtClean="0"/>
              <a:t>コントローラはアプリケーション情報を収集し、</a:t>
            </a:r>
            <a:r>
              <a:rPr lang="en-US" altLang="ja-JP" sz="1200" dirty="0" err="1" smtClean="0"/>
              <a:t>Netflow</a:t>
            </a:r>
            <a:r>
              <a:rPr lang="en-US" altLang="ja-JP" sz="1200" dirty="0" smtClean="0"/>
              <a:t> </a:t>
            </a:r>
            <a:r>
              <a:rPr lang="ja-JP" altLang="en-US" sz="1200" dirty="0" smtClean="0"/>
              <a:t>コントローラへ</a:t>
            </a:r>
            <a:r>
              <a:rPr lang="en-US" altLang="ja-JP" sz="1200" dirty="0" smtClean="0"/>
              <a:t>90</a:t>
            </a:r>
            <a:r>
              <a:rPr lang="ja-JP" altLang="en-US" sz="1200" dirty="0" smtClean="0"/>
              <a:t>秒毎に出力します。</a:t>
            </a:r>
            <a:endParaRPr lang="en-US" sz="1200" dirty="0"/>
          </a:p>
          <a:p>
            <a:pPr algn="ctr"/>
            <a:endParaRPr lang="en-US" sz="1200" dirty="0"/>
          </a:p>
        </p:txBody>
      </p:sp>
      <p:sp>
        <p:nvSpPr>
          <p:cNvPr id="322" name="TextBox 321"/>
          <p:cNvSpPr txBox="1"/>
          <p:nvPr/>
        </p:nvSpPr>
        <p:spPr>
          <a:xfrm>
            <a:off x="2830682" y="898652"/>
            <a:ext cx="1108960" cy="242372"/>
          </a:xfrm>
          <a:prstGeom prst="rect">
            <a:avLst/>
          </a:prstGeom>
          <a:noFill/>
        </p:spPr>
        <p:txBody>
          <a:bodyPr wrap="square" lIns="68583" tIns="34292" rIns="68583" bIns="34292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AireOS</a:t>
            </a:r>
            <a:r>
              <a:rPr lang="en-US" sz="1100" b="1" dirty="0">
                <a:solidFill>
                  <a:schemeClr val="bg1"/>
                </a:solidFill>
              </a:rPr>
              <a:t> 8.2</a:t>
            </a:r>
          </a:p>
        </p:txBody>
      </p:sp>
      <p:sp>
        <p:nvSpPr>
          <p:cNvPr id="5" name="Down Arrow 4"/>
          <p:cNvSpPr/>
          <p:nvPr/>
        </p:nvSpPr>
        <p:spPr>
          <a:xfrm>
            <a:off x="3229189" y="1587465"/>
            <a:ext cx="304834" cy="390826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8" name="Right Arrow 7"/>
          <p:cNvSpPr/>
          <p:nvPr/>
        </p:nvSpPr>
        <p:spPr>
          <a:xfrm>
            <a:off x="6923438" y="1196179"/>
            <a:ext cx="465697" cy="117608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ight Arrow 9"/>
          <p:cNvSpPr/>
          <p:nvPr/>
        </p:nvSpPr>
        <p:spPr>
          <a:xfrm>
            <a:off x="8285023" y="1214866"/>
            <a:ext cx="385331" cy="119762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75" name="TextBox 1"/>
          <p:cNvSpPr txBox="1"/>
          <p:nvPr/>
        </p:nvSpPr>
        <p:spPr>
          <a:xfrm>
            <a:off x="6029865" y="4889584"/>
            <a:ext cx="3114136" cy="25391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</a:rPr>
              <a:t>2016/1/22 WLAN-2 8.2 </a:t>
            </a:r>
            <a:r>
              <a:rPr lang="ja-JP" altLang="en-US" sz="1050" dirty="0" smtClean="0">
                <a:solidFill>
                  <a:schemeClr val="bg1">
                    <a:lumMod val="95000"/>
                  </a:schemeClr>
                </a:solidFill>
              </a:rPr>
              <a:t>アップデートよりそのまま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r>
              <a:rPr lang="ja-JP" altLang="en-US" dirty="0" smtClean="0"/>
              <a:t>過去の </a:t>
            </a:r>
            <a:r>
              <a:rPr lang="en-US" altLang="ja-JP" dirty="0" smtClean="0"/>
              <a:t>Redelivery</a:t>
            </a:r>
            <a:r>
              <a:rPr lang="ja-JP" altLang="en-US" dirty="0" smtClean="0"/>
              <a:t> より</a:t>
            </a:r>
            <a:endParaRPr lang="en-US" altLang="ja-JP" dirty="0" smtClean="0"/>
          </a:p>
          <a:p>
            <a:r>
              <a:rPr lang="en-US" altLang="ja-JP" sz="1800" dirty="0"/>
              <a:t>2016/1/22 WLAN-2 8.2 </a:t>
            </a:r>
            <a:r>
              <a:rPr lang="ja-JP" altLang="en-US" sz="1800" dirty="0"/>
              <a:t>アップデート</a:t>
            </a:r>
            <a:endParaRPr lang="en-US" altLang="ja-JP" sz="1800" dirty="0"/>
          </a:p>
          <a:p>
            <a:r>
              <a:rPr lang="en-US" altLang="ja-JP" sz="1800" dirty="0"/>
              <a:t>2015/6/30 </a:t>
            </a:r>
            <a:r>
              <a:rPr lang="en-US" altLang="ja-JP" sz="1800" dirty="0" err="1"/>
              <a:t>AireOS</a:t>
            </a:r>
            <a:r>
              <a:rPr lang="en-US" altLang="ja-JP" sz="1800" dirty="0"/>
              <a:t> 8.1 </a:t>
            </a:r>
            <a:r>
              <a:rPr lang="ja-JP" altLang="en-US" sz="1800" dirty="0"/>
              <a:t>アップデート</a:t>
            </a:r>
            <a:r>
              <a:rPr lang="en-US" altLang="ja-JP" sz="1800" dirty="0"/>
              <a:t> </a:t>
            </a:r>
            <a:r>
              <a:rPr lang="ja-JP" altLang="en-US" sz="1800" dirty="0"/>
              <a:t>パート</a:t>
            </a:r>
            <a:r>
              <a:rPr lang="en-US" altLang="ja-JP" sz="1800" dirty="0"/>
              <a:t>2</a:t>
            </a:r>
            <a:endParaRPr lang="en-US" altLang="ja-JP" sz="1800" dirty="0">
              <a:hlinkClick r:id="rId2" tooltip="file title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参考資料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363"/>
          <p:cNvSpPr/>
          <p:nvPr/>
        </p:nvSpPr>
        <p:spPr>
          <a:xfrm>
            <a:off x="1904711" y="1073018"/>
            <a:ext cx="1771339" cy="3668199"/>
          </a:xfrm>
          <a:prstGeom prst="rect">
            <a:avLst/>
          </a:prstGeom>
          <a:solidFill>
            <a:srgbClr val="27A4FF">
              <a:alpha val="70980"/>
            </a:srgbClr>
          </a:solidFill>
          <a:ln w="28575">
            <a:solidFill>
              <a:srgbClr val="FF000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grpSp>
        <p:nvGrpSpPr>
          <p:cNvPr id="255" name="Group 1824"/>
          <p:cNvGrpSpPr/>
          <p:nvPr/>
        </p:nvGrpSpPr>
        <p:grpSpPr>
          <a:xfrm>
            <a:off x="5420393" y="1065936"/>
            <a:ext cx="1989683" cy="3663468"/>
            <a:chOff x="4387648" y="938537"/>
            <a:chExt cx="2330375" cy="5349952"/>
          </a:xfrm>
        </p:grpSpPr>
        <p:sp>
          <p:nvSpPr>
            <p:cNvPr id="256" name="Rectangle 255"/>
            <p:cNvSpPr/>
            <p:nvPr/>
          </p:nvSpPr>
          <p:spPr>
            <a:xfrm>
              <a:off x="4461545" y="938537"/>
              <a:ext cx="2043953" cy="5338484"/>
            </a:xfrm>
            <a:prstGeom prst="rect">
              <a:avLst/>
            </a:prstGeom>
            <a:solidFill>
              <a:schemeClr val="accent6">
                <a:alpha val="78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483957" y="4621054"/>
              <a:ext cx="1999128" cy="1667435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1450" indent="-171450">
                <a:buFont typeface="Arial"/>
                <a:buChar char="•"/>
              </a:pPr>
              <a:r>
                <a:rPr lang="en-US" altLang="ja-JP" sz="1100" dirty="0"/>
                <a:t>PI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ja-JP" sz="1100" dirty="0"/>
                <a:t>3</a:t>
              </a:r>
              <a:r>
                <a:rPr lang="en-US" altLang="ja-JP" sz="1100" baseline="30000" dirty="0"/>
                <a:t>rd</a:t>
              </a:r>
              <a:r>
                <a:rPr lang="en-US" altLang="ja-JP" sz="1100" dirty="0"/>
                <a:t> Party Tools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altLang="ja-JP" sz="1100" dirty="0" err="1"/>
                <a:t>LanCope</a:t>
              </a:r>
              <a:r>
                <a:rPr lang="en-US" altLang="ja-JP" sz="1100" dirty="0"/>
                <a:t>, Live Action </a:t>
              </a:r>
              <a:br>
                <a:rPr lang="en-US" altLang="ja-JP" sz="1100" dirty="0"/>
              </a:br>
              <a:r>
                <a:rPr lang="ja-JP" altLang="en-US" sz="1100" dirty="0"/>
                <a:t>その他</a:t>
              </a:r>
              <a:endParaRPr lang="en-US" altLang="ja-JP" sz="1100" dirty="0"/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4494195" y="1055830"/>
              <a:ext cx="1999129" cy="876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100" b="1" dirty="0">
                  <a:solidFill>
                    <a:schemeClr val="bg1"/>
                  </a:solidFill>
                </a:rPr>
                <a:t>アプリの</a:t>
              </a:r>
              <a:r>
                <a:rPr lang="ja-JP" altLang="en-US" sz="1100" b="1" dirty="0" smtClean="0">
                  <a:solidFill>
                    <a:schemeClr val="bg1"/>
                  </a:solidFill>
                </a:rPr>
                <a:t>可視化と</a:t>
              </a:r>
              <a:r>
                <a:rPr lang="en-US" altLang="ja-JP" sz="1100" b="1" dirty="0" smtClean="0">
                  <a:solidFill>
                    <a:schemeClr val="bg1"/>
                  </a:solidFill>
                </a:rPr>
                <a:t> </a:t>
              </a:r>
              <a:r>
                <a:rPr lang="en-US" altLang="ja-JP" sz="1100" b="1" dirty="0">
                  <a:solidFill>
                    <a:schemeClr val="bg1"/>
                  </a:solidFill>
                </a:rPr>
                <a:t/>
              </a:r>
              <a:br>
                <a:rPr lang="en-US" altLang="ja-JP" sz="1100" b="1" dirty="0">
                  <a:solidFill>
                    <a:schemeClr val="bg1"/>
                  </a:solidFill>
                </a:rPr>
              </a:br>
              <a:r>
                <a:rPr lang="ja-JP" altLang="en-US" sz="1100" b="1" dirty="0">
                  <a:solidFill>
                    <a:schemeClr val="bg1"/>
                  </a:solidFill>
                </a:rPr>
                <a:t>ユーザ利用状況</a:t>
              </a:r>
              <a:r>
                <a:rPr lang="ja-JP" altLang="en-US" sz="1100" b="1" dirty="0" smtClean="0">
                  <a:solidFill>
                    <a:schemeClr val="bg1"/>
                  </a:solidFill>
                </a:rPr>
                <a:t>の</a:t>
              </a:r>
              <a:r>
                <a:rPr lang="en-US" altLang="ja-JP" sz="1100" b="1" dirty="0" smtClean="0">
                  <a:solidFill>
                    <a:schemeClr val="bg1"/>
                  </a:solidFill>
                </a:rPr>
                <a:t/>
              </a:r>
              <a:br>
                <a:rPr lang="en-US" altLang="ja-JP" sz="1100" b="1" dirty="0" smtClean="0">
                  <a:solidFill>
                    <a:schemeClr val="bg1"/>
                  </a:solidFill>
                </a:rPr>
              </a:br>
              <a:r>
                <a:rPr lang="ja-JP" altLang="en-US" sz="1100" b="1" dirty="0" smtClean="0">
                  <a:solidFill>
                    <a:schemeClr val="bg1"/>
                  </a:solidFill>
                </a:rPr>
                <a:t>レポート</a:t>
              </a:r>
              <a:endParaRPr lang="en-US" altLang="ja-JP" sz="1100" b="1" dirty="0">
                <a:solidFill>
                  <a:schemeClr val="bg1"/>
                </a:solidFill>
              </a:endParaRPr>
            </a:p>
          </p:txBody>
        </p:sp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01681" y="3020505"/>
              <a:ext cx="1389531" cy="695838"/>
            </a:xfrm>
            <a:prstGeom prst="roundRect">
              <a:avLst>
                <a:gd name="adj" fmla="val 16667"/>
              </a:avLst>
            </a:prstGeom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60" name="Chevron 259"/>
            <p:cNvSpPr/>
            <p:nvPr/>
          </p:nvSpPr>
          <p:spPr>
            <a:xfrm>
              <a:off x="4387648" y="3868267"/>
              <a:ext cx="2330375" cy="658906"/>
            </a:xfrm>
            <a:prstGeom prst="chevron">
              <a:avLst/>
            </a:prstGeom>
            <a:solidFill>
              <a:schemeClr val="tx2">
                <a:lumMod val="75000"/>
                <a:alpha val="6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dirty="0">
                  <a:solidFill>
                    <a:schemeClr val="bg1"/>
                  </a:solidFill>
                </a:rPr>
                <a:t>レポーティング</a:t>
              </a:r>
              <a:r>
                <a:rPr lang="en-US" altLang="ja-JP" sz="1400" dirty="0">
                  <a:solidFill>
                    <a:schemeClr val="bg1"/>
                  </a:solidFill>
                </a:rPr>
                <a:t/>
              </a:r>
              <a:br>
                <a:rPr lang="en-US" altLang="ja-JP" sz="1400" dirty="0">
                  <a:solidFill>
                    <a:schemeClr val="bg1"/>
                  </a:solidFill>
                </a:rPr>
              </a:br>
              <a:r>
                <a:rPr lang="ja-JP" altLang="en-US" sz="1400" dirty="0">
                  <a:solidFill>
                    <a:schemeClr val="bg1"/>
                  </a:solidFill>
                </a:rPr>
                <a:t>ツール</a:t>
              </a:r>
              <a:endParaRPr lang="en-US" altLang="ja-JP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61" name="Straight Connector 260"/>
            <p:cNvCxnSpPr/>
            <p:nvPr/>
          </p:nvCxnSpPr>
          <p:spPr>
            <a:xfrm>
              <a:off x="4693677" y="2515218"/>
              <a:ext cx="216009" cy="44834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flipH="1">
              <a:off x="6159829" y="2491533"/>
              <a:ext cx="224197" cy="5014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1823"/>
          <p:cNvGrpSpPr/>
          <p:nvPr/>
        </p:nvGrpSpPr>
        <p:grpSpPr>
          <a:xfrm>
            <a:off x="3722006" y="1075949"/>
            <a:ext cx="1880389" cy="3665268"/>
            <a:chOff x="2215560" y="947502"/>
            <a:chExt cx="2334131" cy="5338484"/>
          </a:xfrm>
          <a:solidFill>
            <a:srgbClr val="0070C0"/>
          </a:solidFill>
        </p:grpSpPr>
        <p:sp>
          <p:nvSpPr>
            <p:cNvPr id="98" name="Rectangle 97"/>
            <p:cNvSpPr/>
            <p:nvPr/>
          </p:nvSpPr>
          <p:spPr>
            <a:xfrm>
              <a:off x="2255199" y="947502"/>
              <a:ext cx="2043953" cy="5338484"/>
            </a:xfrm>
            <a:prstGeom prst="rect">
              <a:avLst/>
            </a:prstGeom>
            <a:solidFill>
              <a:srgbClr val="11E5AB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99" name="Group 4"/>
            <p:cNvGrpSpPr>
              <a:grpSpLocks noChangeAspect="1"/>
            </p:cNvGrpSpPr>
            <p:nvPr/>
          </p:nvGrpSpPr>
          <p:grpSpPr bwMode="auto">
            <a:xfrm>
              <a:off x="3213847" y="1653985"/>
              <a:ext cx="681237" cy="570839"/>
              <a:chOff x="1919" y="479"/>
              <a:chExt cx="449" cy="389"/>
            </a:xfrm>
            <a:grpFill/>
          </p:grpSpPr>
          <p:sp>
            <p:nvSpPr>
              <p:cNvPr id="109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0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1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2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3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4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5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6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7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8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19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0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1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2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3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4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5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6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7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8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29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0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1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2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3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4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5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6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7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8" name="Freeform 54"/>
              <p:cNvSpPr>
                <a:spLocks/>
              </p:cNvSpPr>
              <p:nvPr/>
            </p:nvSpPr>
            <p:spPr bwMode="auto">
              <a:xfrm>
                <a:off x="1946" y="479"/>
                <a:ext cx="227" cy="95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0" y="95"/>
                  </a:cxn>
                  <a:cxn ang="0">
                    <a:pos x="227" y="2"/>
                  </a:cxn>
                  <a:cxn ang="0">
                    <a:pos x="227" y="0"/>
                  </a:cxn>
                  <a:cxn ang="0">
                    <a:pos x="0" y="94"/>
                  </a:cxn>
                </a:cxnLst>
                <a:rect l="0" t="0" r="r" b="b"/>
                <a:pathLst>
                  <a:path w="227" h="95">
                    <a:moveTo>
                      <a:pt x="0" y="94"/>
                    </a:moveTo>
                    <a:lnTo>
                      <a:pt x="0" y="95"/>
                    </a:lnTo>
                    <a:lnTo>
                      <a:pt x="227" y="2"/>
                    </a:lnTo>
                    <a:lnTo>
                      <a:pt x="227" y="0"/>
                    </a:lnTo>
                    <a:lnTo>
                      <a:pt x="0" y="9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39" name="Freeform 55"/>
              <p:cNvSpPr>
                <a:spLocks/>
              </p:cNvSpPr>
              <p:nvPr/>
            </p:nvSpPr>
            <p:spPr bwMode="auto">
              <a:xfrm>
                <a:off x="1939" y="479"/>
                <a:ext cx="137" cy="59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9"/>
                  </a:cxn>
                  <a:cxn ang="0">
                    <a:pos x="137" y="2"/>
                  </a:cxn>
                  <a:cxn ang="0">
                    <a:pos x="137" y="0"/>
                  </a:cxn>
                  <a:cxn ang="0">
                    <a:pos x="0" y="56"/>
                  </a:cxn>
                </a:cxnLst>
                <a:rect l="0" t="0" r="r" b="b"/>
                <a:pathLst>
                  <a:path w="137" h="59">
                    <a:moveTo>
                      <a:pt x="0" y="56"/>
                    </a:moveTo>
                    <a:lnTo>
                      <a:pt x="2" y="59"/>
                    </a:lnTo>
                    <a:lnTo>
                      <a:pt x="137" y="2"/>
                    </a:lnTo>
                    <a:lnTo>
                      <a:pt x="137" y="0"/>
                    </a:lnTo>
                    <a:lnTo>
                      <a:pt x="0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0" name="Freeform 60"/>
              <p:cNvSpPr>
                <a:spLocks/>
              </p:cNvSpPr>
              <p:nvPr/>
            </p:nvSpPr>
            <p:spPr bwMode="auto">
              <a:xfrm>
                <a:off x="1993" y="495"/>
                <a:ext cx="22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9" y="11"/>
                  </a:cxn>
                  <a:cxn ang="0">
                    <a:pos x="22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2" h="11">
                    <a:moveTo>
                      <a:pt x="0" y="3"/>
                    </a:moveTo>
                    <a:lnTo>
                      <a:pt x="19" y="11"/>
                    </a:lnTo>
                    <a:lnTo>
                      <a:pt x="22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1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2" name="Freeform 62"/>
              <p:cNvSpPr>
                <a:spLocks/>
              </p:cNvSpPr>
              <p:nvPr/>
            </p:nvSpPr>
            <p:spPr bwMode="auto">
              <a:xfrm>
                <a:off x="2056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3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4" name="Freeform 65"/>
              <p:cNvSpPr>
                <a:spLocks/>
              </p:cNvSpPr>
              <p:nvPr/>
            </p:nvSpPr>
            <p:spPr bwMode="auto">
              <a:xfrm>
                <a:off x="2061" y="525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5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6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7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8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49" name="Freeform 72"/>
              <p:cNvSpPr>
                <a:spLocks/>
              </p:cNvSpPr>
              <p:nvPr/>
            </p:nvSpPr>
            <p:spPr bwMode="auto">
              <a:xfrm>
                <a:off x="2154" y="56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2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0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1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2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3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4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5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6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7" name="Freeform 89"/>
              <p:cNvSpPr>
                <a:spLocks/>
              </p:cNvSpPr>
              <p:nvPr/>
            </p:nvSpPr>
            <p:spPr bwMode="auto">
              <a:xfrm>
                <a:off x="2231" y="494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8" name="Freeform 90"/>
              <p:cNvSpPr>
                <a:spLocks/>
              </p:cNvSpPr>
              <p:nvPr/>
            </p:nvSpPr>
            <p:spPr bwMode="auto">
              <a:xfrm>
                <a:off x="1980" y="59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59" name="Freeform 91"/>
              <p:cNvSpPr>
                <a:spLocks/>
              </p:cNvSpPr>
              <p:nvPr/>
            </p:nvSpPr>
            <p:spPr bwMode="auto">
              <a:xfrm>
                <a:off x="2064" y="56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0" name="Freeform 92"/>
              <p:cNvSpPr>
                <a:spLocks/>
              </p:cNvSpPr>
              <p:nvPr/>
            </p:nvSpPr>
            <p:spPr bwMode="auto">
              <a:xfrm>
                <a:off x="2147" y="528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1" name="Freeform 96"/>
              <p:cNvSpPr>
                <a:spLocks/>
              </p:cNvSpPr>
              <p:nvPr/>
            </p:nvSpPr>
            <p:spPr bwMode="auto">
              <a:xfrm>
                <a:off x="2324" y="535"/>
                <a:ext cx="40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9" y="19"/>
                  </a:cxn>
                  <a:cxn ang="0">
                    <a:pos x="40" y="18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0" h="19">
                    <a:moveTo>
                      <a:pt x="0" y="3"/>
                    </a:moveTo>
                    <a:lnTo>
                      <a:pt x="39" y="19"/>
                    </a:lnTo>
                    <a:lnTo>
                      <a:pt x="40" y="18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2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3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4" name="Freeform 101"/>
              <p:cNvSpPr>
                <a:spLocks/>
              </p:cNvSpPr>
              <p:nvPr/>
            </p:nvSpPr>
            <p:spPr bwMode="auto">
              <a:xfrm>
                <a:off x="1919" y="479"/>
                <a:ext cx="98" cy="74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2" y="54"/>
                  </a:cxn>
                  <a:cxn ang="0">
                    <a:pos x="71" y="2"/>
                  </a:cxn>
                  <a:cxn ang="0">
                    <a:pos x="71" y="1"/>
                  </a:cxn>
                  <a:cxn ang="0">
                    <a:pos x="70" y="1"/>
                  </a:cxn>
                </a:cxnLst>
                <a:rect l="0" t="0" r="r" b="b"/>
                <a:pathLst>
                  <a:path w="72" h="54">
                    <a:moveTo>
                      <a:pt x="70" y="1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4"/>
                      <a:pt x="2" y="54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2" y="1"/>
                      <a:pt x="71" y="1"/>
                    </a:cubicBezTo>
                    <a:cubicBezTo>
                      <a:pt x="71" y="1"/>
                      <a:pt x="70" y="0"/>
                      <a:pt x="7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5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6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7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8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69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70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2851984" y="2706814"/>
              <a:ext cx="835239" cy="62758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Static </a:t>
              </a:r>
              <a:r>
                <a:rPr lang="en-US" sz="1100" dirty="0" err="1">
                  <a:solidFill>
                    <a:schemeClr val="bg1"/>
                  </a:solidFill>
                </a:rPr>
                <a:t>Netflow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grpSp>
          <p:nvGrpSpPr>
            <p:cNvPr id="101" name="Group 87"/>
            <p:cNvGrpSpPr>
              <a:grpSpLocks/>
            </p:cNvGrpSpPr>
            <p:nvPr/>
          </p:nvGrpSpPr>
          <p:grpSpPr bwMode="auto">
            <a:xfrm>
              <a:off x="3013348" y="2775007"/>
              <a:ext cx="397256" cy="443882"/>
              <a:chOff x="1563" y="2814"/>
              <a:chExt cx="368" cy="489"/>
            </a:xfrm>
            <a:grpFill/>
          </p:grpSpPr>
          <p:sp>
            <p:nvSpPr>
              <p:cNvPr id="103" name="Line 103"/>
              <p:cNvSpPr>
                <a:spLocks noChangeShapeType="1"/>
              </p:cNvSpPr>
              <p:nvPr/>
            </p:nvSpPr>
            <p:spPr bwMode="auto">
              <a:xfrm rot="16200000">
                <a:off x="1918" y="2817"/>
                <a:ext cx="16" cy="10"/>
              </a:xfrm>
              <a:prstGeom prst="line">
                <a:avLst/>
              </a:prstGeom>
              <a:grpFill/>
              <a:ln w="6350">
                <a:solidFill>
                  <a:srgbClr val="AAE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04" name="Group 117"/>
              <p:cNvGrpSpPr>
                <a:grpSpLocks/>
              </p:cNvGrpSpPr>
              <p:nvPr/>
            </p:nvGrpSpPr>
            <p:grpSpPr bwMode="auto">
              <a:xfrm>
                <a:off x="1563" y="3042"/>
                <a:ext cx="322" cy="261"/>
                <a:chOff x="3691" y="1826"/>
                <a:chExt cx="322" cy="261"/>
              </a:xfrm>
              <a:grpFill/>
            </p:grpSpPr>
            <p:sp>
              <p:nvSpPr>
                <p:cNvPr id="105" name="Freeform 120"/>
                <p:cNvSpPr>
                  <a:spLocks/>
                </p:cNvSpPr>
                <p:nvPr/>
              </p:nvSpPr>
              <p:spPr bwMode="auto">
                <a:xfrm>
                  <a:off x="3691" y="1826"/>
                  <a:ext cx="9" cy="172"/>
                </a:xfrm>
                <a:custGeom>
                  <a:avLst/>
                  <a:gdLst>
                    <a:gd name="T0" fmla="*/ 0 w 170"/>
                    <a:gd name="T1" fmla="*/ 0 h 3265"/>
                    <a:gd name="T2" fmla="*/ 0 w 170"/>
                    <a:gd name="T3" fmla="*/ 0 h 3265"/>
                    <a:gd name="T4" fmla="*/ 0 w 170"/>
                    <a:gd name="T5" fmla="*/ 0 h 3265"/>
                    <a:gd name="T6" fmla="*/ 0 w 170"/>
                    <a:gd name="T7" fmla="*/ 0 h 3265"/>
                    <a:gd name="T8" fmla="*/ 0 w 170"/>
                    <a:gd name="T9" fmla="*/ 0 h 3265"/>
                    <a:gd name="T10" fmla="*/ 0 w 170"/>
                    <a:gd name="T11" fmla="*/ 0 h 3265"/>
                    <a:gd name="T12" fmla="*/ 0 w 170"/>
                    <a:gd name="T13" fmla="*/ 0 h 3265"/>
                    <a:gd name="T14" fmla="*/ 0 w 170"/>
                    <a:gd name="T15" fmla="*/ 0 h 3265"/>
                    <a:gd name="T16" fmla="*/ 0 w 170"/>
                    <a:gd name="T17" fmla="*/ 0 h 3265"/>
                    <a:gd name="T18" fmla="*/ 0 w 170"/>
                    <a:gd name="T19" fmla="*/ 0 h 326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3265"/>
                    <a:gd name="T32" fmla="*/ 170 w 170"/>
                    <a:gd name="T33" fmla="*/ 3265 h 326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3265">
                      <a:moveTo>
                        <a:pt x="86" y="0"/>
                      </a:moveTo>
                      <a:lnTo>
                        <a:pt x="0" y="84"/>
                      </a:lnTo>
                      <a:lnTo>
                        <a:pt x="0" y="3265"/>
                      </a:lnTo>
                      <a:lnTo>
                        <a:pt x="170" y="3265"/>
                      </a:lnTo>
                      <a:lnTo>
                        <a:pt x="170" y="84"/>
                      </a:lnTo>
                      <a:lnTo>
                        <a:pt x="86" y="0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24"/>
                <p:cNvSpPr>
                  <a:spLocks/>
                </p:cNvSpPr>
                <p:nvPr/>
              </p:nvSpPr>
              <p:spPr bwMode="auto">
                <a:xfrm>
                  <a:off x="3788" y="2042"/>
                  <a:ext cx="125" cy="9"/>
                </a:xfrm>
                <a:custGeom>
                  <a:avLst/>
                  <a:gdLst>
                    <a:gd name="T0" fmla="*/ 0 w 2375"/>
                    <a:gd name="T1" fmla="*/ 0 h 169"/>
                    <a:gd name="T2" fmla="*/ 0 w 2375"/>
                    <a:gd name="T3" fmla="*/ 0 h 169"/>
                    <a:gd name="T4" fmla="*/ 0 w 2375"/>
                    <a:gd name="T5" fmla="*/ 0 h 169"/>
                    <a:gd name="T6" fmla="*/ 0 w 2375"/>
                    <a:gd name="T7" fmla="*/ 0 h 169"/>
                    <a:gd name="T8" fmla="*/ 0 w 2375"/>
                    <a:gd name="T9" fmla="*/ 0 h 169"/>
                    <a:gd name="T10" fmla="*/ 0 w 2375"/>
                    <a:gd name="T11" fmla="*/ 0 h 169"/>
                    <a:gd name="T12" fmla="*/ 0 w 2375"/>
                    <a:gd name="T13" fmla="*/ 0 h 169"/>
                    <a:gd name="T14" fmla="*/ 0 w 2375"/>
                    <a:gd name="T15" fmla="*/ 0 h 169"/>
                    <a:gd name="T16" fmla="*/ 0 w 2375"/>
                    <a:gd name="T17" fmla="*/ 0 h 169"/>
                    <a:gd name="T18" fmla="*/ 0 w 2375"/>
                    <a:gd name="T19" fmla="*/ 0 h 1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75"/>
                    <a:gd name="T31" fmla="*/ 0 h 169"/>
                    <a:gd name="T32" fmla="*/ 2375 w 2375"/>
                    <a:gd name="T33" fmla="*/ 169 h 1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75" h="169">
                      <a:moveTo>
                        <a:pt x="0" y="85"/>
                      </a:moveTo>
                      <a:lnTo>
                        <a:pt x="85" y="169"/>
                      </a:lnTo>
                      <a:lnTo>
                        <a:pt x="2375" y="169"/>
                      </a:lnTo>
                      <a:lnTo>
                        <a:pt x="2375" y="0"/>
                      </a:lnTo>
                      <a:lnTo>
                        <a:pt x="85" y="0"/>
                      </a:lnTo>
                      <a:lnTo>
                        <a:pt x="0" y="85"/>
                      </a:lnTo>
                      <a:lnTo>
                        <a:pt x="0" y="169"/>
                      </a:lnTo>
                      <a:lnTo>
                        <a:pt x="85" y="169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130"/>
                <p:cNvSpPr>
                  <a:spLocks/>
                </p:cNvSpPr>
                <p:nvPr/>
              </p:nvSpPr>
              <p:spPr bwMode="auto">
                <a:xfrm>
                  <a:off x="3883" y="1915"/>
                  <a:ext cx="9" cy="172"/>
                </a:xfrm>
                <a:custGeom>
                  <a:avLst/>
                  <a:gdLst>
                    <a:gd name="T0" fmla="*/ 0 w 170"/>
                    <a:gd name="T1" fmla="*/ 0 h 3266"/>
                    <a:gd name="T2" fmla="*/ 0 w 170"/>
                    <a:gd name="T3" fmla="*/ 0 h 3266"/>
                    <a:gd name="T4" fmla="*/ 0 w 170"/>
                    <a:gd name="T5" fmla="*/ 0 h 3266"/>
                    <a:gd name="T6" fmla="*/ 0 w 170"/>
                    <a:gd name="T7" fmla="*/ 0 h 3266"/>
                    <a:gd name="T8" fmla="*/ 0 w 170"/>
                    <a:gd name="T9" fmla="*/ 0 h 3266"/>
                    <a:gd name="T10" fmla="*/ 0 w 170"/>
                    <a:gd name="T11" fmla="*/ 0 h 3266"/>
                    <a:gd name="T12" fmla="*/ 0 w 170"/>
                    <a:gd name="T13" fmla="*/ 0 h 3266"/>
                    <a:gd name="T14" fmla="*/ 0 w 170"/>
                    <a:gd name="T15" fmla="*/ 0 h 3266"/>
                    <a:gd name="T16" fmla="*/ 0 w 170"/>
                    <a:gd name="T17" fmla="*/ 0 h 3266"/>
                    <a:gd name="T18" fmla="*/ 0 w 170"/>
                    <a:gd name="T19" fmla="*/ 0 h 326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0"/>
                    <a:gd name="T31" fmla="*/ 0 h 3266"/>
                    <a:gd name="T32" fmla="*/ 170 w 170"/>
                    <a:gd name="T33" fmla="*/ 3266 h 326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0" h="3266">
                      <a:moveTo>
                        <a:pt x="85" y="0"/>
                      </a:moveTo>
                      <a:lnTo>
                        <a:pt x="0" y="85"/>
                      </a:lnTo>
                      <a:lnTo>
                        <a:pt x="0" y="3266"/>
                      </a:lnTo>
                      <a:lnTo>
                        <a:pt x="170" y="3266"/>
                      </a:lnTo>
                      <a:lnTo>
                        <a:pt x="170" y="85"/>
                      </a:lnTo>
                      <a:lnTo>
                        <a:pt x="85" y="0"/>
                      </a:lnTo>
                      <a:lnTo>
                        <a:pt x="0" y="0"/>
                      </a:lnTo>
                      <a:lnTo>
                        <a:pt x="0" y="85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131"/>
                <p:cNvSpPr>
                  <a:spLocks/>
                </p:cNvSpPr>
                <p:nvPr/>
              </p:nvSpPr>
              <p:spPr bwMode="auto">
                <a:xfrm>
                  <a:off x="3888" y="1915"/>
                  <a:ext cx="125" cy="9"/>
                </a:xfrm>
                <a:custGeom>
                  <a:avLst/>
                  <a:gdLst>
                    <a:gd name="T0" fmla="*/ 0 w 2375"/>
                    <a:gd name="T1" fmla="*/ 0 h 170"/>
                    <a:gd name="T2" fmla="*/ 0 w 2375"/>
                    <a:gd name="T3" fmla="*/ 0 h 170"/>
                    <a:gd name="T4" fmla="*/ 0 w 2375"/>
                    <a:gd name="T5" fmla="*/ 0 h 170"/>
                    <a:gd name="T6" fmla="*/ 0 w 2375"/>
                    <a:gd name="T7" fmla="*/ 0 h 170"/>
                    <a:gd name="T8" fmla="*/ 0 w 2375"/>
                    <a:gd name="T9" fmla="*/ 0 h 170"/>
                    <a:gd name="T10" fmla="*/ 0 w 2375"/>
                    <a:gd name="T11" fmla="*/ 0 h 170"/>
                    <a:gd name="T12" fmla="*/ 0 w 2375"/>
                    <a:gd name="T13" fmla="*/ 0 h 170"/>
                    <a:gd name="T14" fmla="*/ 0 w 2375"/>
                    <a:gd name="T15" fmla="*/ 0 h 170"/>
                    <a:gd name="T16" fmla="*/ 0 w 2375"/>
                    <a:gd name="T17" fmla="*/ 0 h 170"/>
                    <a:gd name="T18" fmla="*/ 0 w 2375"/>
                    <a:gd name="T19" fmla="*/ 0 h 17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75"/>
                    <a:gd name="T31" fmla="*/ 0 h 170"/>
                    <a:gd name="T32" fmla="*/ 2375 w 2375"/>
                    <a:gd name="T33" fmla="*/ 170 h 17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75" h="170">
                      <a:moveTo>
                        <a:pt x="2375" y="85"/>
                      </a:moveTo>
                      <a:lnTo>
                        <a:pt x="2290" y="0"/>
                      </a:lnTo>
                      <a:lnTo>
                        <a:pt x="0" y="0"/>
                      </a:lnTo>
                      <a:lnTo>
                        <a:pt x="0" y="170"/>
                      </a:lnTo>
                      <a:lnTo>
                        <a:pt x="2290" y="170"/>
                      </a:lnTo>
                      <a:lnTo>
                        <a:pt x="2375" y="85"/>
                      </a:lnTo>
                      <a:lnTo>
                        <a:pt x="2375" y="0"/>
                      </a:lnTo>
                      <a:lnTo>
                        <a:pt x="2290" y="0"/>
                      </a:lnTo>
                      <a:lnTo>
                        <a:pt x="2375" y="8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2" name="Chevron 101"/>
            <p:cNvSpPr/>
            <p:nvPr/>
          </p:nvSpPr>
          <p:spPr>
            <a:xfrm>
              <a:off x="2215560" y="3855433"/>
              <a:ext cx="2334131" cy="658906"/>
            </a:xfrm>
            <a:prstGeom prst="chevron">
              <a:avLst/>
            </a:prstGeom>
            <a:solidFill>
              <a:srgbClr val="0B967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solidFill>
                    <a:schemeClr val="bg1"/>
                  </a:solidFill>
                </a:rPr>
                <a:t>収集</a:t>
              </a:r>
              <a:r>
                <a:rPr lang="en-US" altLang="ja-JP" sz="1200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dirty="0">
                  <a:solidFill>
                    <a:schemeClr val="bg1"/>
                  </a:solidFill>
                </a:rPr>
                <a:t>と</a:t>
              </a:r>
              <a:r>
                <a:rPr lang="en-US" altLang="ja-JP" sz="1200" dirty="0">
                  <a:solidFill>
                    <a:schemeClr val="bg1"/>
                  </a:solidFill>
                </a:rPr>
                <a:t> </a:t>
              </a:r>
              <a:r>
                <a:rPr lang="ja-JP" altLang="en-US" sz="1200" dirty="0">
                  <a:solidFill>
                    <a:schemeClr val="bg1"/>
                  </a:solidFill>
                </a:rPr>
                <a:t>出力</a:t>
              </a:r>
              <a:endParaRPr lang="en-US" altLang="ja-JP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29" y="225982"/>
            <a:ext cx="8345488" cy="731837"/>
          </a:xfrm>
        </p:spPr>
        <p:txBody>
          <a:bodyPr/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New!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AVC </a:t>
            </a:r>
            <a:r>
              <a:rPr lang="ja-JP" altLang="en-US" sz="2800" dirty="0" smtClean="0"/>
              <a:t>による動的</a:t>
            </a:r>
            <a:r>
              <a:rPr lang="en-US" sz="2800" dirty="0" smtClean="0"/>
              <a:t> URL </a:t>
            </a:r>
            <a:r>
              <a:rPr lang="ja-JP" altLang="en-US" sz="2800" dirty="0" smtClean="0"/>
              <a:t>フィルタリング</a:t>
            </a:r>
            <a:endParaRPr lang="en-US" sz="2800" dirty="0"/>
          </a:p>
        </p:txBody>
      </p:sp>
      <p:grpSp>
        <p:nvGrpSpPr>
          <p:cNvPr id="3" name="Group 1820"/>
          <p:cNvGrpSpPr/>
          <p:nvPr/>
        </p:nvGrpSpPr>
        <p:grpSpPr>
          <a:xfrm>
            <a:off x="-21501" y="1073018"/>
            <a:ext cx="2015920" cy="3668199"/>
            <a:chOff x="0" y="951409"/>
            <a:chExt cx="2249657" cy="5338484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80682" y="951409"/>
              <a:ext cx="1976718" cy="5338484"/>
            </a:xfrm>
            <a:prstGeom prst="rect">
              <a:avLst/>
            </a:prstGeom>
            <a:grp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702068" y="1700449"/>
              <a:ext cx="251155" cy="811925"/>
            </a:xfrm>
            <a:prstGeom prst="line">
              <a:avLst/>
            </a:prstGeom>
            <a:grp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344030" y="1664526"/>
              <a:ext cx="181308" cy="841123"/>
            </a:xfrm>
            <a:prstGeom prst="line">
              <a:avLst/>
            </a:prstGeom>
            <a:grp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47918" y="4593836"/>
              <a:ext cx="1909482" cy="1667435"/>
            </a:xfrm>
            <a:prstGeom prst="rect">
              <a:avLst/>
            </a:prstGeom>
            <a:grp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100" dirty="0"/>
                <a:t>DPI </a:t>
              </a:r>
              <a:r>
                <a:rPr lang="ja-JP" altLang="en-US" sz="1100" dirty="0"/>
                <a:t>エンジン</a:t>
              </a:r>
              <a:r>
                <a:rPr lang="en-US" altLang="ja-JP" sz="1100" dirty="0"/>
                <a:t> (NBAR2)</a:t>
              </a:r>
              <a:r>
                <a:rPr lang="ja-JP" altLang="en-US" sz="1100" dirty="0"/>
                <a:t>は</a:t>
              </a:r>
              <a:r>
                <a:rPr lang="en-US" altLang="ja-JP" sz="1100" dirty="0"/>
                <a:t>L7</a:t>
              </a:r>
              <a:r>
                <a:rPr lang="ja-JP" altLang="en-US" sz="1100" dirty="0"/>
                <a:t>シグニチャを使って</a:t>
              </a:r>
              <a:r>
                <a:rPr lang="en-US" altLang="ja-JP" sz="1100" dirty="0"/>
                <a:t>L7</a:t>
              </a:r>
              <a:r>
                <a:rPr lang="ja-JP" altLang="en-US" sz="1100" dirty="0"/>
                <a:t>までのアプリケーションを識別します。</a:t>
              </a:r>
              <a:endParaRPr lang="en-US" altLang="ja-JP" sz="1100" dirty="0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005688" y="1370051"/>
              <a:ext cx="679720" cy="567904"/>
              <a:chOff x="1920" y="481"/>
              <a:chExt cx="448" cy="387"/>
            </a:xfrm>
            <a:grpFill/>
          </p:grpSpPr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6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9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0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1" name="Line 43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60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2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3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4" name="Line 47"/>
              <p:cNvSpPr>
                <a:spLocks noChangeShapeType="1"/>
              </p:cNvSpPr>
              <p:nvPr/>
            </p:nvSpPr>
            <p:spPr bwMode="auto">
              <a:xfrm flipV="1">
                <a:off x="2272" y="629"/>
                <a:ext cx="1" cy="60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5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6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7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8" name="Line 51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49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3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5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6" name="Freeform 64"/>
              <p:cNvSpPr>
                <a:spLocks/>
              </p:cNvSpPr>
              <p:nvPr/>
            </p:nvSpPr>
            <p:spPr bwMode="auto">
              <a:xfrm>
                <a:off x="1978" y="559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6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7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8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59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1" name="Freeform 70"/>
              <p:cNvSpPr>
                <a:spLocks/>
              </p:cNvSpPr>
              <p:nvPr/>
            </p:nvSpPr>
            <p:spPr bwMode="auto">
              <a:xfrm>
                <a:off x="2238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2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4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5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6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7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68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0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2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3" name="Freeform 87"/>
              <p:cNvSpPr>
                <a:spLocks/>
              </p:cNvSpPr>
              <p:nvPr/>
            </p:nvSpPr>
            <p:spPr bwMode="auto">
              <a:xfrm>
                <a:off x="1975" y="559"/>
                <a:ext cx="48" cy="2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4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4">
                    <a:moveTo>
                      <a:pt x="0" y="2"/>
                    </a:moveTo>
                    <a:lnTo>
                      <a:pt x="46" y="24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8" name="Freeform 94"/>
              <p:cNvSpPr>
                <a:spLocks/>
              </p:cNvSpPr>
              <p:nvPr/>
            </p:nvSpPr>
            <p:spPr bwMode="auto">
              <a:xfrm>
                <a:off x="2069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79" name="Freeform 95"/>
              <p:cNvSpPr>
                <a:spLocks/>
              </p:cNvSpPr>
              <p:nvPr/>
            </p:nvSpPr>
            <p:spPr bwMode="auto">
              <a:xfrm>
                <a:off x="2152" y="566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7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1" name="Freeform 97"/>
              <p:cNvSpPr>
                <a:spLocks/>
              </p:cNvSpPr>
              <p:nvPr/>
            </p:nvSpPr>
            <p:spPr bwMode="auto">
              <a:xfrm>
                <a:off x="2158" y="603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0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3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4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6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7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8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89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0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1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grp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92" name="Line 124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60"/>
              </a:xfrm>
              <a:prstGeom prst="line">
                <a:avLst/>
              </a:prstGeom>
              <a:grpFill/>
              <a:ln w="4763" cap="sq">
                <a:solidFill>
                  <a:srgbClr val="D98E9A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9" name="Picture 3" descr="C:\Users\aakhter\Pictures\Microsoft Clip Organizer\search_1068_25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658" y="2256309"/>
              <a:ext cx="1543356" cy="1543355"/>
            </a:xfrm>
            <a:prstGeom prst="rect">
              <a:avLst/>
            </a:prstGeom>
            <a:grpFill/>
            <a:extLst/>
          </p:spPr>
        </p:pic>
        <p:pic>
          <p:nvPicPr>
            <p:cNvPr id="10" name="Picture 171" descr="webexwhit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805" y="2728268"/>
              <a:ext cx="661423" cy="1966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Freeform 220"/>
            <p:cNvSpPr>
              <a:spLocks noEditPoints="1"/>
            </p:cNvSpPr>
            <p:nvPr/>
          </p:nvSpPr>
          <p:spPr bwMode="auto">
            <a:xfrm>
              <a:off x="1177996" y="2403832"/>
              <a:ext cx="273050" cy="249238"/>
            </a:xfrm>
            <a:custGeom>
              <a:avLst/>
              <a:gdLst>
                <a:gd name="T0" fmla="*/ 2147483647 w 10884"/>
                <a:gd name="T1" fmla="*/ 2147483647 h 11740"/>
                <a:gd name="T2" fmla="*/ 877647626 w 10884"/>
                <a:gd name="T3" fmla="*/ 882657386 h 11740"/>
                <a:gd name="T4" fmla="*/ 2147483647 w 10884"/>
                <a:gd name="T5" fmla="*/ 2147483647 h 11740"/>
                <a:gd name="T6" fmla="*/ 2147483647 w 10884"/>
                <a:gd name="T7" fmla="*/ 2147483647 h 11740"/>
                <a:gd name="T8" fmla="*/ 2147483647 w 10884"/>
                <a:gd name="T9" fmla="*/ 129635796 h 11740"/>
                <a:gd name="T10" fmla="*/ 438808476 w 10884"/>
                <a:gd name="T11" fmla="*/ 0 h 11740"/>
                <a:gd name="T12" fmla="*/ 0 w 10884"/>
                <a:gd name="T13" fmla="*/ 441344052 h 11740"/>
                <a:gd name="T14" fmla="*/ 128905066 w 10884"/>
                <a:gd name="T15" fmla="*/ 2147483647 h 11740"/>
                <a:gd name="T16" fmla="*/ 2147483647 w 10884"/>
                <a:gd name="T17" fmla="*/ 2147483647 h 11740"/>
                <a:gd name="T18" fmla="*/ 2147483647 w 10884"/>
                <a:gd name="T19" fmla="*/ 2147483647 h 11740"/>
                <a:gd name="T20" fmla="*/ 2147483647 w 10884"/>
                <a:gd name="T21" fmla="*/ 2147483647 h 11740"/>
                <a:gd name="T22" fmla="*/ 1512089788 w 10884"/>
                <a:gd name="T23" fmla="*/ 2147483647 h 11740"/>
                <a:gd name="T24" fmla="*/ 2147483647 w 10884"/>
                <a:gd name="T25" fmla="*/ 2147483647 h 11740"/>
                <a:gd name="T26" fmla="*/ 1073282178 w 10884"/>
                <a:gd name="T27" fmla="*/ 2147483647 h 11740"/>
                <a:gd name="T28" fmla="*/ 634472342 w 10884"/>
                <a:gd name="T29" fmla="*/ 2147483647 h 11740"/>
                <a:gd name="T30" fmla="*/ 762460245 w 10884"/>
                <a:gd name="T31" fmla="*/ 2147483647 h 11740"/>
                <a:gd name="T32" fmla="*/ 2147483647 w 10884"/>
                <a:gd name="T33" fmla="*/ 2147483647 h 11740"/>
                <a:gd name="T34" fmla="*/ 2147483647 w 10884"/>
                <a:gd name="T35" fmla="*/ 2147483647 h 11740"/>
                <a:gd name="T36" fmla="*/ 2147483647 w 10884"/>
                <a:gd name="T37" fmla="*/ 2147483647 h 11740"/>
                <a:gd name="T38" fmla="*/ 2147483647 w 10884"/>
                <a:gd name="T39" fmla="*/ 2147483647 h 11740"/>
                <a:gd name="T40" fmla="*/ 2147483647 w 10884"/>
                <a:gd name="T41" fmla="*/ 2147483647 h 11740"/>
                <a:gd name="T42" fmla="*/ 2147483647 w 10884"/>
                <a:gd name="T43" fmla="*/ 2147483647 h 11740"/>
                <a:gd name="T44" fmla="*/ 2147483647 w 10884"/>
                <a:gd name="T45" fmla="*/ 2147483647 h 11740"/>
                <a:gd name="T46" fmla="*/ 2147483647 w 10884"/>
                <a:gd name="T47" fmla="*/ 2147483647 h 11740"/>
                <a:gd name="T48" fmla="*/ 2147483647 w 10884"/>
                <a:gd name="T49" fmla="*/ 2147483647 h 11740"/>
                <a:gd name="T50" fmla="*/ 2147483647 w 10884"/>
                <a:gd name="T51" fmla="*/ 2147483647 h 11740"/>
                <a:gd name="T52" fmla="*/ 2147483647 w 10884"/>
                <a:gd name="T53" fmla="*/ 2147483647 h 11740"/>
                <a:gd name="T54" fmla="*/ 2147483647 w 10884"/>
                <a:gd name="T55" fmla="*/ 2147483647 h 11740"/>
                <a:gd name="T56" fmla="*/ 2147483647 w 10884"/>
                <a:gd name="T57" fmla="*/ 2147483647 h 11740"/>
                <a:gd name="T58" fmla="*/ 2147483647 w 10884"/>
                <a:gd name="T59" fmla="*/ 2147483647 h 11740"/>
                <a:gd name="T60" fmla="*/ 2147483647 w 10884"/>
                <a:gd name="T61" fmla="*/ 2147483647 h 11740"/>
                <a:gd name="T62" fmla="*/ 2147483647 w 10884"/>
                <a:gd name="T63" fmla="*/ 2147483647 h 11740"/>
                <a:gd name="T64" fmla="*/ 2147483647 w 10884"/>
                <a:gd name="T65" fmla="*/ 2147483647 h 11740"/>
                <a:gd name="T66" fmla="*/ 2147483647 w 10884"/>
                <a:gd name="T67" fmla="*/ 2147483647 h 11740"/>
                <a:gd name="T68" fmla="*/ 2147483647 w 10884"/>
                <a:gd name="T69" fmla="*/ 2054933393 h 11740"/>
                <a:gd name="T70" fmla="*/ 2147483647 w 10884"/>
                <a:gd name="T71" fmla="*/ 1926217309 h 11740"/>
                <a:gd name="T72" fmla="*/ 2147483647 w 10884"/>
                <a:gd name="T73" fmla="*/ 2147483647 h 11740"/>
                <a:gd name="T74" fmla="*/ 2147483647 w 10884"/>
                <a:gd name="T75" fmla="*/ 2147483647 h 11740"/>
                <a:gd name="T76" fmla="*/ 2147483647 w 10884"/>
                <a:gd name="T77" fmla="*/ 2147483647 h 11740"/>
                <a:gd name="T78" fmla="*/ 2147483647 w 10884"/>
                <a:gd name="T79" fmla="*/ 2147483647 h 11740"/>
                <a:gd name="T80" fmla="*/ 2147483647 w 10884"/>
                <a:gd name="T81" fmla="*/ 2147483647 h 11740"/>
                <a:gd name="T82" fmla="*/ 2147483647 w 10884"/>
                <a:gd name="T83" fmla="*/ 2147483647 h 11740"/>
                <a:gd name="T84" fmla="*/ 2147483647 w 10884"/>
                <a:gd name="T85" fmla="*/ 2147483647 h 11740"/>
                <a:gd name="T86" fmla="*/ 2147483647 w 10884"/>
                <a:gd name="T87" fmla="*/ 2147483647 h 11740"/>
                <a:gd name="T88" fmla="*/ 2147483647 w 10884"/>
                <a:gd name="T89" fmla="*/ 2147483647 h 11740"/>
                <a:gd name="T90" fmla="*/ 2147483647 w 10884"/>
                <a:gd name="T91" fmla="*/ 2147483647 h 11740"/>
                <a:gd name="T92" fmla="*/ 2147483647 w 10884"/>
                <a:gd name="T93" fmla="*/ 2147483647 h 11740"/>
                <a:gd name="T94" fmla="*/ 2147483647 w 10884"/>
                <a:gd name="T95" fmla="*/ 2147483647 h 11740"/>
                <a:gd name="T96" fmla="*/ 2147483647 w 10884"/>
                <a:gd name="T97" fmla="*/ 2147483647 h 11740"/>
                <a:gd name="T98" fmla="*/ 2147483647 w 10884"/>
                <a:gd name="T99" fmla="*/ 2147483647 h 11740"/>
                <a:gd name="T100" fmla="*/ 2147483647 w 10884"/>
                <a:gd name="T101" fmla="*/ 2147483647 h 11740"/>
                <a:gd name="T102" fmla="*/ 2147483647 w 10884"/>
                <a:gd name="T103" fmla="*/ 2147483647 h 11740"/>
                <a:gd name="T104" fmla="*/ 2147483647 w 10884"/>
                <a:gd name="T105" fmla="*/ 2147483647 h 11740"/>
                <a:gd name="T106" fmla="*/ 2147483647 w 10884"/>
                <a:gd name="T107" fmla="*/ 2147483647 h 11740"/>
                <a:gd name="T108" fmla="*/ 2147483647 w 10884"/>
                <a:gd name="T109" fmla="*/ 2147483647 h 11740"/>
                <a:gd name="T110" fmla="*/ 2147483647 w 10884"/>
                <a:gd name="T111" fmla="*/ 2147483647 h 117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884"/>
                <a:gd name="T169" fmla="*/ 0 h 11740"/>
                <a:gd name="T170" fmla="*/ 10884 w 10884"/>
                <a:gd name="T171" fmla="*/ 11740 h 117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884" h="11740">
                  <a:moveTo>
                    <a:pt x="3775" y="5183"/>
                  </a:moveTo>
                  <a:cubicBezTo>
                    <a:pt x="3775" y="4917"/>
                    <a:pt x="3560" y="4703"/>
                    <a:pt x="3295" y="4703"/>
                  </a:cubicBezTo>
                  <a:cubicBezTo>
                    <a:pt x="960" y="4703"/>
                    <a:pt x="960" y="4703"/>
                    <a:pt x="960" y="4703"/>
                  </a:cubicBezTo>
                  <a:cubicBezTo>
                    <a:pt x="960" y="960"/>
                    <a:pt x="960" y="960"/>
                    <a:pt x="960" y="960"/>
                  </a:cubicBezTo>
                  <a:cubicBezTo>
                    <a:pt x="4668" y="960"/>
                    <a:pt x="4668" y="960"/>
                    <a:pt x="4668" y="960"/>
                  </a:cubicBezTo>
                  <a:cubicBezTo>
                    <a:pt x="4668" y="3260"/>
                    <a:pt x="4668" y="3260"/>
                    <a:pt x="4668" y="3260"/>
                  </a:cubicBezTo>
                  <a:cubicBezTo>
                    <a:pt x="4668" y="3525"/>
                    <a:pt x="4883" y="3740"/>
                    <a:pt x="5148" y="3740"/>
                  </a:cubicBezTo>
                  <a:cubicBezTo>
                    <a:pt x="5413" y="3740"/>
                    <a:pt x="5628" y="3525"/>
                    <a:pt x="5628" y="3260"/>
                  </a:cubicBezTo>
                  <a:cubicBezTo>
                    <a:pt x="5628" y="480"/>
                    <a:pt x="5628" y="480"/>
                    <a:pt x="5628" y="480"/>
                  </a:cubicBezTo>
                  <a:cubicBezTo>
                    <a:pt x="5628" y="354"/>
                    <a:pt x="5577" y="230"/>
                    <a:pt x="5488" y="141"/>
                  </a:cubicBezTo>
                  <a:cubicBezTo>
                    <a:pt x="5398" y="51"/>
                    <a:pt x="5275" y="0"/>
                    <a:pt x="5148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354" y="0"/>
                    <a:pt x="230" y="51"/>
                    <a:pt x="141" y="141"/>
                  </a:cubicBezTo>
                  <a:cubicBezTo>
                    <a:pt x="51" y="230"/>
                    <a:pt x="0" y="354"/>
                    <a:pt x="0" y="480"/>
                  </a:cubicBezTo>
                  <a:cubicBezTo>
                    <a:pt x="0" y="5183"/>
                    <a:pt x="0" y="5183"/>
                    <a:pt x="0" y="5183"/>
                  </a:cubicBezTo>
                  <a:cubicBezTo>
                    <a:pt x="0" y="5309"/>
                    <a:pt x="51" y="5433"/>
                    <a:pt x="141" y="5522"/>
                  </a:cubicBezTo>
                  <a:cubicBezTo>
                    <a:pt x="230" y="5611"/>
                    <a:pt x="354" y="5663"/>
                    <a:pt x="480" y="5663"/>
                  </a:cubicBezTo>
                  <a:cubicBezTo>
                    <a:pt x="3295" y="5663"/>
                    <a:pt x="3295" y="5663"/>
                    <a:pt x="3295" y="5663"/>
                  </a:cubicBezTo>
                  <a:cubicBezTo>
                    <a:pt x="3560" y="5663"/>
                    <a:pt x="3775" y="5448"/>
                    <a:pt x="3775" y="5183"/>
                  </a:cubicBezTo>
                  <a:close/>
                  <a:moveTo>
                    <a:pt x="5148" y="8421"/>
                  </a:moveTo>
                  <a:cubicBezTo>
                    <a:pt x="4883" y="8421"/>
                    <a:pt x="4668" y="8636"/>
                    <a:pt x="4668" y="8901"/>
                  </a:cubicBezTo>
                  <a:cubicBezTo>
                    <a:pt x="4668" y="10780"/>
                    <a:pt x="4668" y="10780"/>
                    <a:pt x="4668" y="10780"/>
                  </a:cubicBezTo>
                  <a:cubicBezTo>
                    <a:pt x="1654" y="10780"/>
                    <a:pt x="1654" y="10780"/>
                    <a:pt x="1654" y="10780"/>
                  </a:cubicBezTo>
                  <a:cubicBezTo>
                    <a:pt x="1654" y="7687"/>
                    <a:pt x="1654" y="7687"/>
                    <a:pt x="1654" y="7687"/>
                  </a:cubicBezTo>
                  <a:cubicBezTo>
                    <a:pt x="3570" y="7687"/>
                    <a:pt x="3570" y="7687"/>
                    <a:pt x="3570" y="7687"/>
                  </a:cubicBezTo>
                  <a:cubicBezTo>
                    <a:pt x="3835" y="7687"/>
                    <a:pt x="4050" y="7472"/>
                    <a:pt x="4050" y="7207"/>
                  </a:cubicBezTo>
                  <a:cubicBezTo>
                    <a:pt x="4050" y="6942"/>
                    <a:pt x="3835" y="6727"/>
                    <a:pt x="3570" y="6727"/>
                  </a:cubicBezTo>
                  <a:cubicBezTo>
                    <a:pt x="1174" y="6727"/>
                    <a:pt x="1174" y="6727"/>
                    <a:pt x="1174" y="6727"/>
                  </a:cubicBezTo>
                  <a:cubicBezTo>
                    <a:pt x="1047" y="6727"/>
                    <a:pt x="924" y="6778"/>
                    <a:pt x="834" y="6867"/>
                  </a:cubicBezTo>
                  <a:cubicBezTo>
                    <a:pt x="745" y="6957"/>
                    <a:pt x="694" y="7080"/>
                    <a:pt x="694" y="7207"/>
                  </a:cubicBezTo>
                  <a:cubicBezTo>
                    <a:pt x="694" y="11260"/>
                    <a:pt x="694" y="11260"/>
                    <a:pt x="694" y="11260"/>
                  </a:cubicBezTo>
                  <a:cubicBezTo>
                    <a:pt x="694" y="11387"/>
                    <a:pt x="745" y="11510"/>
                    <a:pt x="834" y="11600"/>
                  </a:cubicBezTo>
                  <a:cubicBezTo>
                    <a:pt x="924" y="11689"/>
                    <a:pt x="1047" y="11740"/>
                    <a:pt x="1174" y="11740"/>
                  </a:cubicBezTo>
                  <a:cubicBezTo>
                    <a:pt x="5148" y="11740"/>
                    <a:pt x="5148" y="11740"/>
                    <a:pt x="5148" y="11740"/>
                  </a:cubicBezTo>
                  <a:cubicBezTo>
                    <a:pt x="5275" y="11740"/>
                    <a:pt x="5398" y="11689"/>
                    <a:pt x="5488" y="11600"/>
                  </a:cubicBezTo>
                  <a:cubicBezTo>
                    <a:pt x="5577" y="11510"/>
                    <a:pt x="5628" y="11387"/>
                    <a:pt x="5628" y="11260"/>
                  </a:cubicBezTo>
                  <a:cubicBezTo>
                    <a:pt x="5628" y="8901"/>
                    <a:pt x="5628" y="8901"/>
                    <a:pt x="5628" y="8901"/>
                  </a:cubicBezTo>
                  <a:cubicBezTo>
                    <a:pt x="5628" y="8636"/>
                    <a:pt x="5413" y="8421"/>
                    <a:pt x="5148" y="8421"/>
                  </a:cubicBezTo>
                  <a:close/>
                  <a:moveTo>
                    <a:pt x="10744" y="6804"/>
                  </a:moveTo>
                  <a:cubicBezTo>
                    <a:pt x="10654" y="6715"/>
                    <a:pt x="10531" y="6663"/>
                    <a:pt x="10404" y="6663"/>
                  </a:cubicBezTo>
                  <a:cubicBezTo>
                    <a:pt x="9150" y="6663"/>
                    <a:pt x="9150" y="6663"/>
                    <a:pt x="9150" y="6663"/>
                  </a:cubicBezTo>
                  <a:cubicBezTo>
                    <a:pt x="8885" y="6663"/>
                    <a:pt x="8670" y="6878"/>
                    <a:pt x="8670" y="7143"/>
                  </a:cubicBezTo>
                  <a:cubicBezTo>
                    <a:pt x="8670" y="7408"/>
                    <a:pt x="8885" y="7623"/>
                    <a:pt x="9150" y="7623"/>
                  </a:cubicBezTo>
                  <a:cubicBezTo>
                    <a:pt x="9924" y="7623"/>
                    <a:pt x="9924" y="7623"/>
                    <a:pt x="9924" y="7623"/>
                  </a:cubicBezTo>
                  <a:cubicBezTo>
                    <a:pt x="9924" y="10143"/>
                    <a:pt x="9924" y="10143"/>
                    <a:pt x="9924" y="10143"/>
                  </a:cubicBezTo>
                  <a:cubicBezTo>
                    <a:pt x="7530" y="10143"/>
                    <a:pt x="7530" y="10143"/>
                    <a:pt x="7530" y="10143"/>
                  </a:cubicBezTo>
                  <a:cubicBezTo>
                    <a:pt x="7530" y="9143"/>
                    <a:pt x="7530" y="9143"/>
                    <a:pt x="7530" y="9143"/>
                  </a:cubicBezTo>
                  <a:cubicBezTo>
                    <a:pt x="7530" y="8878"/>
                    <a:pt x="7315" y="8663"/>
                    <a:pt x="7050" y="8663"/>
                  </a:cubicBezTo>
                  <a:cubicBezTo>
                    <a:pt x="6785" y="8663"/>
                    <a:pt x="6570" y="8878"/>
                    <a:pt x="6570" y="9143"/>
                  </a:cubicBezTo>
                  <a:cubicBezTo>
                    <a:pt x="6570" y="10623"/>
                    <a:pt x="6570" y="10623"/>
                    <a:pt x="6570" y="10623"/>
                  </a:cubicBezTo>
                  <a:cubicBezTo>
                    <a:pt x="6570" y="10750"/>
                    <a:pt x="6621" y="10873"/>
                    <a:pt x="6710" y="10963"/>
                  </a:cubicBezTo>
                  <a:cubicBezTo>
                    <a:pt x="6800" y="11052"/>
                    <a:pt x="6923" y="11103"/>
                    <a:pt x="7050" y="11103"/>
                  </a:cubicBezTo>
                  <a:cubicBezTo>
                    <a:pt x="10404" y="11103"/>
                    <a:pt x="10404" y="11103"/>
                    <a:pt x="10404" y="11103"/>
                  </a:cubicBezTo>
                  <a:cubicBezTo>
                    <a:pt x="10531" y="11103"/>
                    <a:pt x="10654" y="11052"/>
                    <a:pt x="10744" y="10963"/>
                  </a:cubicBezTo>
                  <a:cubicBezTo>
                    <a:pt x="10833" y="10873"/>
                    <a:pt x="10884" y="10750"/>
                    <a:pt x="10884" y="10623"/>
                  </a:cubicBezTo>
                  <a:cubicBezTo>
                    <a:pt x="10884" y="7143"/>
                    <a:pt x="10884" y="7143"/>
                    <a:pt x="10884" y="7143"/>
                  </a:cubicBezTo>
                  <a:cubicBezTo>
                    <a:pt x="10884" y="7017"/>
                    <a:pt x="10833" y="6893"/>
                    <a:pt x="10744" y="6804"/>
                  </a:cubicBezTo>
                  <a:close/>
                  <a:moveTo>
                    <a:pt x="7037" y="3677"/>
                  </a:moveTo>
                  <a:cubicBezTo>
                    <a:pt x="7302" y="3677"/>
                    <a:pt x="7517" y="3462"/>
                    <a:pt x="7517" y="3197"/>
                  </a:cubicBezTo>
                  <a:cubicBezTo>
                    <a:pt x="7517" y="3055"/>
                    <a:pt x="7517" y="3055"/>
                    <a:pt x="7517" y="3055"/>
                  </a:cubicBezTo>
                  <a:cubicBezTo>
                    <a:pt x="9265" y="3055"/>
                    <a:pt x="9265" y="3055"/>
                    <a:pt x="9265" y="3055"/>
                  </a:cubicBezTo>
                  <a:cubicBezTo>
                    <a:pt x="9265" y="4705"/>
                    <a:pt x="9265" y="4705"/>
                    <a:pt x="9265" y="4705"/>
                  </a:cubicBezTo>
                  <a:cubicBezTo>
                    <a:pt x="9020" y="4705"/>
                    <a:pt x="9020" y="4705"/>
                    <a:pt x="9020" y="4705"/>
                  </a:cubicBezTo>
                  <a:cubicBezTo>
                    <a:pt x="8755" y="4705"/>
                    <a:pt x="8540" y="4920"/>
                    <a:pt x="8540" y="5185"/>
                  </a:cubicBezTo>
                  <a:cubicBezTo>
                    <a:pt x="8540" y="5450"/>
                    <a:pt x="8755" y="5665"/>
                    <a:pt x="9020" y="5665"/>
                  </a:cubicBezTo>
                  <a:cubicBezTo>
                    <a:pt x="9745" y="5665"/>
                    <a:pt x="9745" y="5665"/>
                    <a:pt x="9745" y="5665"/>
                  </a:cubicBezTo>
                  <a:cubicBezTo>
                    <a:pt x="9871" y="5665"/>
                    <a:pt x="9995" y="5614"/>
                    <a:pt x="10084" y="5525"/>
                  </a:cubicBezTo>
                  <a:cubicBezTo>
                    <a:pt x="10174" y="5435"/>
                    <a:pt x="10225" y="5312"/>
                    <a:pt x="10225" y="5185"/>
                  </a:cubicBezTo>
                  <a:cubicBezTo>
                    <a:pt x="10225" y="2575"/>
                    <a:pt x="10225" y="2575"/>
                    <a:pt x="10225" y="2575"/>
                  </a:cubicBezTo>
                  <a:cubicBezTo>
                    <a:pt x="10225" y="2448"/>
                    <a:pt x="10174" y="2325"/>
                    <a:pt x="10084" y="2235"/>
                  </a:cubicBezTo>
                  <a:cubicBezTo>
                    <a:pt x="9995" y="2146"/>
                    <a:pt x="9871" y="2095"/>
                    <a:pt x="9745" y="2095"/>
                  </a:cubicBezTo>
                  <a:cubicBezTo>
                    <a:pt x="7037" y="2095"/>
                    <a:pt x="7037" y="2095"/>
                    <a:pt x="7037" y="2095"/>
                  </a:cubicBezTo>
                  <a:cubicBezTo>
                    <a:pt x="6910" y="2095"/>
                    <a:pt x="6787" y="2146"/>
                    <a:pt x="6697" y="2235"/>
                  </a:cubicBezTo>
                  <a:cubicBezTo>
                    <a:pt x="6608" y="2325"/>
                    <a:pt x="6557" y="2448"/>
                    <a:pt x="6557" y="2575"/>
                  </a:cubicBezTo>
                  <a:cubicBezTo>
                    <a:pt x="6557" y="3197"/>
                    <a:pt x="6557" y="3197"/>
                    <a:pt x="6557" y="3197"/>
                  </a:cubicBezTo>
                  <a:cubicBezTo>
                    <a:pt x="6557" y="3462"/>
                    <a:pt x="6772" y="3677"/>
                    <a:pt x="7037" y="3677"/>
                  </a:cubicBezTo>
                  <a:close/>
                  <a:moveTo>
                    <a:pt x="5513" y="4669"/>
                  </a:moveTo>
                  <a:cubicBezTo>
                    <a:pt x="4836" y="4669"/>
                    <a:pt x="4836" y="4669"/>
                    <a:pt x="4836" y="4669"/>
                  </a:cubicBezTo>
                  <a:cubicBezTo>
                    <a:pt x="4724" y="4669"/>
                    <a:pt x="4633" y="4760"/>
                    <a:pt x="4633" y="4872"/>
                  </a:cubicBezTo>
                  <a:cubicBezTo>
                    <a:pt x="4633" y="5548"/>
                    <a:pt x="4633" y="5548"/>
                    <a:pt x="4633" y="5548"/>
                  </a:cubicBezTo>
                  <a:cubicBezTo>
                    <a:pt x="4633" y="5660"/>
                    <a:pt x="4724" y="5751"/>
                    <a:pt x="4836" y="5751"/>
                  </a:cubicBezTo>
                  <a:cubicBezTo>
                    <a:pt x="5513" y="5751"/>
                    <a:pt x="5513" y="5751"/>
                    <a:pt x="5513" y="5751"/>
                  </a:cubicBezTo>
                  <a:cubicBezTo>
                    <a:pt x="5625" y="5751"/>
                    <a:pt x="5715" y="5660"/>
                    <a:pt x="5715" y="5548"/>
                  </a:cubicBezTo>
                  <a:cubicBezTo>
                    <a:pt x="5715" y="4872"/>
                    <a:pt x="5715" y="4872"/>
                    <a:pt x="5715" y="4872"/>
                  </a:cubicBezTo>
                  <a:cubicBezTo>
                    <a:pt x="5715" y="4760"/>
                    <a:pt x="5625" y="4669"/>
                    <a:pt x="5513" y="4669"/>
                  </a:cubicBezTo>
                  <a:close/>
                  <a:moveTo>
                    <a:pt x="6758" y="5751"/>
                  </a:moveTo>
                  <a:cubicBezTo>
                    <a:pt x="7435" y="5751"/>
                    <a:pt x="7435" y="5751"/>
                    <a:pt x="7435" y="5751"/>
                  </a:cubicBezTo>
                  <a:cubicBezTo>
                    <a:pt x="7547" y="5751"/>
                    <a:pt x="7638" y="5660"/>
                    <a:pt x="7638" y="5548"/>
                  </a:cubicBezTo>
                  <a:cubicBezTo>
                    <a:pt x="7638" y="4872"/>
                    <a:pt x="7638" y="4872"/>
                    <a:pt x="7638" y="4872"/>
                  </a:cubicBezTo>
                  <a:cubicBezTo>
                    <a:pt x="7638" y="4760"/>
                    <a:pt x="7547" y="4669"/>
                    <a:pt x="7435" y="4669"/>
                  </a:cubicBezTo>
                  <a:cubicBezTo>
                    <a:pt x="6758" y="4669"/>
                    <a:pt x="6758" y="4669"/>
                    <a:pt x="6758" y="4669"/>
                  </a:cubicBezTo>
                  <a:cubicBezTo>
                    <a:pt x="6646" y="4669"/>
                    <a:pt x="6556" y="4760"/>
                    <a:pt x="6556" y="4872"/>
                  </a:cubicBezTo>
                  <a:cubicBezTo>
                    <a:pt x="6556" y="5548"/>
                    <a:pt x="6556" y="5548"/>
                    <a:pt x="6556" y="5548"/>
                  </a:cubicBezTo>
                  <a:cubicBezTo>
                    <a:pt x="6556" y="5660"/>
                    <a:pt x="6646" y="5751"/>
                    <a:pt x="6758" y="5751"/>
                  </a:cubicBezTo>
                  <a:close/>
                  <a:moveTo>
                    <a:pt x="5513" y="6660"/>
                  </a:moveTo>
                  <a:cubicBezTo>
                    <a:pt x="4836" y="6660"/>
                    <a:pt x="4836" y="6660"/>
                    <a:pt x="4836" y="6660"/>
                  </a:cubicBezTo>
                  <a:cubicBezTo>
                    <a:pt x="4724" y="6660"/>
                    <a:pt x="4633" y="6751"/>
                    <a:pt x="4633" y="6863"/>
                  </a:cubicBezTo>
                  <a:cubicBezTo>
                    <a:pt x="4633" y="7539"/>
                    <a:pt x="4633" y="7539"/>
                    <a:pt x="4633" y="7539"/>
                  </a:cubicBezTo>
                  <a:cubicBezTo>
                    <a:pt x="4633" y="7651"/>
                    <a:pt x="4724" y="7742"/>
                    <a:pt x="4836" y="7742"/>
                  </a:cubicBezTo>
                  <a:cubicBezTo>
                    <a:pt x="5513" y="7742"/>
                    <a:pt x="5513" y="7742"/>
                    <a:pt x="5513" y="7742"/>
                  </a:cubicBezTo>
                  <a:cubicBezTo>
                    <a:pt x="5625" y="7742"/>
                    <a:pt x="5715" y="7651"/>
                    <a:pt x="5715" y="7539"/>
                  </a:cubicBezTo>
                  <a:cubicBezTo>
                    <a:pt x="5715" y="6863"/>
                    <a:pt x="5715" y="6863"/>
                    <a:pt x="5715" y="6863"/>
                  </a:cubicBezTo>
                  <a:cubicBezTo>
                    <a:pt x="5715" y="6751"/>
                    <a:pt x="5625" y="6660"/>
                    <a:pt x="5513" y="6660"/>
                  </a:cubicBezTo>
                  <a:close/>
                  <a:moveTo>
                    <a:pt x="6758" y="7742"/>
                  </a:moveTo>
                  <a:cubicBezTo>
                    <a:pt x="7435" y="7742"/>
                    <a:pt x="7435" y="7742"/>
                    <a:pt x="7435" y="7742"/>
                  </a:cubicBezTo>
                  <a:cubicBezTo>
                    <a:pt x="7547" y="7742"/>
                    <a:pt x="7638" y="7651"/>
                    <a:pt x="7638" y="7539"/>
                  </a:cubicBezTo>
                  <a:cubicBezTo>
                    <a:pt x="7638" y="6863"/>
                    <a:pt x="7638" y="6863"/>
                    <a:pt x="7638" y="6863"/>
                  </a:cubicBezTo>
                  <a:cubicBezTo>
                    <a:pt x="7638" y="6751"/>
                    <a:pt x="7547" y="6660"/>
                    <a:pt x="7435" y="6660"/>
                  </a:cubicBezTo>
                  <a:cubicBezTo>
                    <a:pt x="6758" y="6660"/>
                    <a:pt x="6758" y="6660"/>
                    <a:pt x="6758" y="6660"/>
                  </a:cubicBezTo>
                  <a:cubicBezTo>
                    <a:pt x="6646" y="6660"/>
                    <a:pt x="6556" y="6751"/>
                    <a:pt x="6556" y="6863"/>
                  </a:cubicBezTo>
                  <a:cubicBezTo>
                    <a:pt x="6556" y="7539"/>
                    <a:pt x="6556" y="7539"/>
                    <a:pt x="6556" y="7539"/>
                  </a:cubicBezTo>
                  <a:cubicBezTo>
                    <a:pt x="6556" y="7651"/>
                    <a:pt x="6646" y="7742"/>
                    <a:pt x="6758" y="77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73025" tIns="36511" rIns="73025" bIns="36511" anchor="ctr"/>
            <a:lstStyle/>
            <a:p>
              <a:pPr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2" name="Freeform 213"/>
            <p:cNvSpPr>
              <a:spLocks noEditPoints="1"/>
            </p:cNvSpPr>
            <p:nvPr/>
          </p:nvSpPr>
          <p:spPr bwMode="auto">
            <a:xfrm>
              <a:off x="768761" y="2479117"/>
              <a:ext cx="368925" cy="205407"/>
            </a:xfrm>
            <a:custGeom>
              <a:avLst/>
              <a:gdLst>
                <a:gd name="T0" fmla="*/ 12523579 w 286"/>
                <a:gd name="T1" fmla="*/ 3864059 h 189"/>
                <a:gd name="T2" fmla="*/ 12407441 w 286"/>
                <a:gd name="T3" fmla="*/ 4580037 h 189"/>
                <a:gd name="T4" fmla="*/ 13292555 w 286"/>
                <a:gd name="T5" fmla="*/ 4662589 h 189"/>
                <a:gd name="T6" fmla="*/ 13243284 w 286"/>
                <a:gd name="T7" fmla="*/ 3924385 h 189"/>
                <a:gd name="T8" fmla="*/ 13084914 w 286"/>
                <a:gd name="T9" fmla="*/ 0 h 189"/>
                <a:gd name="T10" fmla="*/ 0 w 286"/>
                <a:gd name="T11" fmla="*/ 2398764 h 189"/>
                <a:gd name="T12" fmla="*/ 2623670 w 286"/>
                <a:gd name="T13" fmla="*/ 9387091 h 189"/>
                <a:gd name="T14" fmla="*/ 15708586 w 286"/>
                <a:gd name="T15" fmla="*/ 6999440 h 189"/>
                <a:gd name="T16" fmla="*/ 13084914 w 286"/>
                <a:gd name="T17" fmla="*/ 0 h 189"/>
                <a:gd name="T18" fmla="*/ 3577411 w 286"/>
                <a:gd name="T19" fmla="*/ 2478141 h 189"/>
                <a:gd name="T20" fmla="*/ 2623670 w 286"/>
                <a:gd name="T21" fmla="*/ 7494751 h 189"/>
                <a:gd name="T22" fmla="*/ 1534433 w 286"/>
                <a:gd name="T23" fmla="*/ 2478141 h 189"/>
                <a:gd name="T24" fmla="*/ 4670167 w 286"/>
                <a:gd name="T25" fmla="*/ 1535146 h 189"/>
                <a:gd name="T26" fmla="*/ 7649291 w 286"/>
                <a:gd name="T27" fmla="*/ 7494751 h 189"/>
                <a:gd name="T28" fmla="*/ 6762416 w 286"/>
                <a:gd name="T29" fmla="*/ 7058179 h 189"/>
                <a:gd name="T30" fmla="*/ 5111845 w 286"/>
                <a:gd name="T31" fmla="*/ 6510480 h 189"/>
                <a:gd name="T32" fmla="*/ 5926572 w 286"/>
                <a:gd name="T33" fmla="*/ 2984564 h 189"/>
                <a:gd name="T34" fmla="*/ 5996959 w 286"/>
                <a:gd name="T35" fmla="*/ 6446977 h 189"/>
                <a:gd name="T36" fmla="*/ 6695548 w 286"/>
                <a:gd name="T37" fmla="*/ 6400938 h 189"/>
                <a:gd name="T38" fmla="*/ 6695548 w 286"/>
                <a:gd name="T39" fmla="*/ 2984564 h 189"/>
                <a:gd name="T40" fmla="*/ 7649291 w 286"/>
                <a:gd name="T41" fmla="*/ 7494751 h 189"/>
                <a:gd name="T42" fmla="*/ 9986134 w 286"/>
                <a:gd name="T43" fmla="*/ 7602703 h 189"/>
                <a:gd name="T44" fmla="*/ 9220677 w 286"/>
                <a:gd name="T45" fmla="*/ 7494751 h 189"/>
                <a:gd name="T46" fmla="*/ 8347881 w 286"/>
                <a:gd name="T47" fmla="*/ 1535146 h 189"/>
                <a:gd name="T48" fmla="*/ 9220677 w 286"/>
                <a:gd name="T49" fmla="*/ 3383036 h 189"/>
                <a:gd name="T50" fmla="*/ 10873008 w 286"/>
                <a:gd name="T51" fmla="*/ 3784682 h 189"/>
                <a:gd name="T52" fmla="*/ 10873008 w 286"/>
                <a:gd name="T53" fmla="*/ 6766072 h 189"/>
                <a:gd name="T54" fmla="*/ 12474308 w 286"/>
                <a:gd name="T55" fmla="*/ 5354753 h 189"/>
                <a:gd name="T56" fmla="*/ 12474308 w 286"/>
                <a:gd name="T57" fmla="*/ 6400938 h 189"/>
                <a:gd name="T58" fmla="*/ 13338306 w 286"/>
                <a:gd name="T59" fmla="*/ 5965954 h 189"/>
                <a:gd name="T60" fmla="*/ 14174150 w 286"/>
                <a:gd name="T61" fmla="*/ 6004055 h 189"/>
                <a:gd name="T62" fmla="*/ 13850371 w 286"/>
                <a:gd name="T63" fmla="*/ 7247095 h 189"/>
                <a:gd name="T64" fmla="*/ 11874260 w 286"/>
                <a:gd name="T65" fmla="*/ 7156606 h 189"/>
                <a:gd name="T66" fmla="*/ 11520567 w 286"/>
                <a:gd name="T67" fmla="*/ 5124561 h 189"/>
                <a:gd name="T68" fmla="*/ 11807393 w 286"/>
                <a:gd name="T69" fmla="*/ 3322710 h 189"/>
                <a:gd name="T70" fmla="*/ 13892603 w 286"/>
                <a:gd name="T71" fmla="*/ 3383036 h 189"/>
                <a:gd name="T72" fmla="*/ 14174150 w 286"/>
                <a:gd name="T73" fmla="*/ 5354753 h 189"/>
                <a:gd name="T74" fmla="*/ 9220677 w 286"/>
                <a:gd name="T75" fmla="*/ 4411758 h 189"/>
                <a:gd name="T76" fmla="*/ 9271708 w 286"/>
                <a:gd name="T77" fmla="*/ 6259648 h 189"/>
                <a:gd name="T78" fmla="*/ 10107551 w 286"/>
                <a:gd name="T79" fmla="*/ 6108832 h 189"/>
                <a:gd name="T80" fmla="*/ 10107551 w 286"/>
                <a:gd name="T81" fmla="*/ 4370482 h 18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6"/>
                <a:gd name="T124" fmla="*/ 0 h 189"/>
                <a:gd name="T125" fmla="*/ 286 w 286"/>
                <a:gd name="T126" fmla="*/ 189 h 18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6" h="189">
                  <a:moveTo>
                    <a:pt x="234" y="74"/>
                  </a:moveTo>
                  <a:cubicBezTo>
                    <a:pt x="231" y="74"/>
                    <a:pt x="229" y="75"/>
                    <a:pt x="228" y="78"/>
                  </a:cubicBezTo>
                  <a:cubicBezTo>
                    <a:pt x="227" y="81"/>
                    <a:pt x="226" y="85"/>
                    <a:pt x="226" y="90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7" y="92"/>
                    <a:pt x="227" y="93"/>
                    <a:pt x="227" y="94"/>
                  </a:cubicBezTo>
                  <a:cubicBezTo>
                    <a:pt x="242" y="94"/>
                    <a:pt x="242" y="94"/>
                    <a:pt x="242" y="94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42" y="85"/>
                    <a:pt x="242" y="81"/>
                    <a:pt x="241" y="79"/>
                  </a:cubicBezTo>
                  <a:cubicBezTo>
                    <a:pt x="240" y="76"/>
                    <a:pt x="238" y="74"/>
                    <a:pt x="234" y="74"/>
                  </a:cubicBezTo>
                  <a:close/>
                  <a:moveTo>
                    <a:pt x="23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67"/>
                    <a:pt x="22" y="189"/>
                    <a:pt x="48" y="189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65" y="189"/>
                    <a:pt x="286" y="167"/>
                    <a:pt x="286" y="141"/>
                  </a:cubicBezTo>
                  <a:cubicBezTo>
                    <a:pt x="286" y="48"/>
                    <a:pt x="286" y="48"/>
                    <a:pt x="286" y="48"/>
                  </a:cubicBezTo>
                  <a:cubicBezTo>
                    <a:pt x="286" y="22"/>
                    <a:pt x="265" y="0"/>
                    <a:pt x="238" y="0"/>
                  </a:cubicBezTo>
                  <a:close/>
                  <a:moveTo>
                    <a:pt x="85" y="50"/>
                  </a:moveTo>
                  <a:cubicBezTo>
                    <a:pt x="65" y="50"/>
                    <a:pt x="65" y="50"/>
                    <a:pt x="65" y="50"/>
                  </a:cubicBezTo>
                  <a:cubicBezTo>
                    <a:pt x="65" y="151"/>
                    <a:pt x="65" y="151"/>
                    <a:pt x="65" y="151"/>
                  </a:cubicBezTo>
                  <a:cubicBezTo>
                    <a:pt x="48" y="151"/>
                    <a:pt x="48" y="151"/>
                    <a:pt x="48" y="151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85" y="31"/>
                    <a:pt x="85" y="31"/>
                    <a:pt x="85" y="31"/>
                  </a:cubicBezTo>
                  <a:lnTo>
                    <a:pt x="85" y="50"/>
                  </a:lnTo>
                  <a:close/>
                  <a:moveTo>
                    <a:pt x="139" y="151"/>
                  </a:moveTo>
                  <a:cubicBezTo>
                    <a:pt x="123" y="151"/>
                    <a:pt x="123" y="151"/>
                    <a:pt x="123" y="151"/>
                  </a:cubicBezTo>
                  <a:cubicBezTo>
                    <a:pt x="123" y="142"/>
                    <a:pt x="123" y="142"/>
                    <a:pt x="123" y="142"/>
                  </a:cubicBezTo>
                  <a:cubicBezTo>
                    <a:pt x="120" y="149"/>
                    <a:pt x="115" y="153"/>
                    <a:pt x="108" y="153"/>
                  </a:cubicBezTo>
                  <a:cubicBezTo>
                    <a:pt x="98" y="153"/>
                    <a:pt x="93" y="146"/>
                    <a:pt x="93" y="131"/>
                  </a:cubicBezTo>
                  <a:cubicBezTo>
                    <a:pt x="93" y="60"/>
                    <a:pt x="93" y="60"/>
                    <a:pt x="93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119"/>
                    <a:pt x="108" y="119"/>
                    <a:pt x="108" y="119"/>
                  </a:cubicBezTo>
                  <a:cubicBezTo>
                    <a:pt x="108" y="124"/>
                    <a:pt x="109" y="128"/>
                    <a:pt x="109" y="130"/>
                  </a:cubicBezTo>
                  <a:cubicBezTo>
                    <a:pt x="110" y="133"/>
                    <a:pt x="112" y="135"/>
                    <a:pt x="115" y="135"/>
                  </a:cubicBezTo>
                  <a:cubicBezTo>
                    <a:pt x="118" y="135"/>
                    <a:pt x="120" y="133"/>
                    <a:pt x="122" y="129"/>
                  </a:cubicBezTo>
                  <a:cubicBezTo>
                    <a:pt x="122" y="127"/>
                    <a:pt x="122" y="123"/>
                    <a:pt x="122" y="118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39" y="60"/>
                    <a:pt x="139" y="60"/>
                    <a:pt x="139" y="60"/>
                  </a:cubicBezTo>
                  <a:lnTo>
                    <a:pt x="139" y="151"/>
                  </a:lnTo>
                  <a:close/>
                  <a:moveTo>
                    <a:pt x="198" y="136"/>
                  </a:moveTo>
                  <a:cubicBezTo>
                    <a:pt x="195" y="147"/>
                    <a:pt x="190" y="153"/>
                    <a:pt x="182" y="153"/>
                  </a:cubicBezTo>
                  <a:cubicBezTo>
                    <a:pt x="175" y="153"/>
                    <a:pt x="170" y="149"/>
                    <a:pt x="168" y="141"/>
                  </a:cubicBezTo>
                  <a:cubicBezTo>
                    <a:pt x="168" y="151"/>
                    <a:pt x="168" y="151"/>
                    <a:pt x="168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31"/>
                    <a:pt x="152" y="31"/>
                    <a:pt x="152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68" y="68"/>
                    <a:pt x="168" y="68"/>
                    <a:pt x="168" y="68"/>
                  </a:cubicBezTo>
                  <a:cubicBezTo>
                    <a:pt x="171" y="61"/>
                    <a:pt x="176" y="58"/>
                    <a:pt x="182" y="58"/>
                  </a:cubicBezTo>
                  <a:cubicBezTo>
                    <a:pt x="190" y="58"/>
                    <a:pt x="196" y="64"/>
                    <a:pt x="198" y="76"/>
                  </a:cubicBezTo>
                  <a:cubicBezTo>
                    <a:pt x="199" y="81"/>
                    <a:pt x="200" y="92"/>
                    <a:pt x="200" y="106"/>
                  </a:cubicBezTo>
                  <a:cubicBezTo>
                    <a:pt x="200" y="120"/>
                    <a:pt x="199" y="130"/>
                    <a:pt x="198" y="136"/>
                  </a:cubicBezTo>
                  <a:close/>
                  <a:moveTo>
                    <a:pt x="258" y="108"/>
                  </a:moveTo>
                  <a:cubicBezTo>
                    <a:pt x="227" y="108"/>
                    <a:pt x="227" y="108"/>
                    <a:pt x="227" y="108"/>
                  </a:cubicBezTo>
                  <a:cubicBezTo>
                    <a:pt x="227" y="109"/>
                    <a:pt x="227" y="111"/>
                    <a:pt x="227" y="114"/>
                  </a:cubicBezTo>
                  <a:cubicBezTo>
                    <a:pt x="227" y="121"/>
                    <a:pt x="227" y="126"/>
                    <a:pt x="227" y="129"/>
                  </a:cubicBezTo>
                  <a:cubicBezTo>
                    <a:pt x="229" y="134"/>
                    <a:pt x="231" y="137"/>
                    <a:pt x="235" y="137"/>
                  </a:cubicBezTo>
                  <a:cubicBezTo>
                    <a:pt x="240" y="137"/>
                    <a:pt x="243" y="131"/>
                    <a:pt x="243" y="120"/>
                  </a:cubicBezTo>
                  <a:cubicBezTo>
                    <a:pt x="258" y="120"/>
                    <a:pt x="258" y="120"/>
                    <a:pt x="258" y="120"/>
                  </a:cubicBezTo>
                  <a:cubicBezTo>
                    <a:pt x="258" y="120"/>
                    <a:pt x="258" y="121"/>
                    <a:pt x="258" y="121"/>
                  </a:cubicBezTo>
                  <a:cubicBezTo>
                    <a:pt x="258" y="122"/>
                    <a:pt x="258" y="123"/>
                    <a:pt x="258" y="123"/>
                  </a:cubicBezTo>
                  <a:cubicBezTo>
                    <a:pt x="258" y="134"/>
                    <a:pt x="256" y="141"/>
                    <a:pt x="252" y="146"/>
                  </a:cubicBezTo>
                  <a:cubicBezTo>
                    <a:pt x="248" y="151"/>
                    <a:pt x="242" y="153"/>
                    <a:pt x="234" y="153"/>
                  </a:cubicBezTo>
                  <a:cubicBezTo>
                    <a:pt x="226" y="153"/>
                    <a:pt x="220" y="150"/>
                    <a:pt x="216" y="144"/>
                  </a:cubicBezTo>
                  <a:cubicBezTo>
                    <a:pt x="213" y="140"/>
                    <a:pt x="211" y="133"/>
                    <a:pt x="211" y="124"/>
                  </a:cubicBezTo>
                  <a:cubicBezTo>
                    <a:pt x="210" y="121"/>
                    <a:pt x="210" y="113"/>
                    <a:pt x="210" y="103"/>
                  </a:cubicBezTo>
                  <a:cubicBezTo>
                    <a:pt x="210" y="94"/>
                    <a:pt x="210" y="88"/>
                    <a:pt x="211" y="84"/>
                  </a:cubicBezTo>
                  <a:cubicBezTo>
                    <a:pt x="211" y="77"/>
                    <a:pt x="213" y="71"/>
                    <a:pt x="215" y="67"/>
                  </a:cubicBezTo>
                  <a:cubicBezTo>
                    <a:pt x="219" y="61"/>
                    <a:pt x="226" y="58"/>
                    <a:pt x="235" y="58"/>
                  </a:cubicBezTo>
                  <a:cubicBezTo>
                    <a:pt x="243" y="58"/>
                    <a:pt x="249" y="61"/>
                    <a:pt x="253" y="68"/>
                  </a:cubicBezTo>
                  <a:cubicBezTo>
                    <a:pt x="257" y="74"/>
                    <a:pt x="258" y="85"/>
                    <a:pt x="258" y="102"/>
                  </a:cubicBezTo>
                  <a:lnTo>
                    <a:pt x="258" y="108"/>
                  </a:lnTo>
                  <a:close/>
                  <a:moveTo>
                    <a:pt x="176" y="76"/>
                  </a:moveTo>
                  <a:cubicBezTo>
                    <a:pt x="172" y="76"/>
                    <a:pt x="169" y="80"/>
                    <a:pt x="168" y="89"/>
                  </a:cubicBezTo>
                  <a:cubicBezTo>
                    <a:pt x="168" y="91"/>
                    <a:pt x="168" y="98"/>
                    <a:pt x="168" y="109"/>
                  </a:cubicBezTo>
                  <a:cubicBezTo>
                    <a:pt x="168" y="118"/>
                    <a:pt x="168" y="124"/>
                    <a:pt x="169" y="126"/>
                  </a:cubicBezTo>
                  <a:cubicBezTo>
                    <a:pt x="170" y="132"/>
                    <a:pt x="172" y="136"/>
                    <a:pt x="176" y="136"/>
                  </a:cubicBezTo>
                  <a:cubicBezTo>
                    <a:pt x="180" y="136"/>
                    <a:pt x="183" y="132"/>
                    <a:pt x="184" y="123"/>
                  </a:cubicBezTo>
                  <a:cubicBezTo>
                    <a:pt x="184" y="122"/>
                    <a:pt x="184" y="116"/>
                    <a:pt x="184" y="106"/>
                  </a:cubicBezTo>
                  <a:cubicBezTo>
                    <a:pt x="184" y="95"/>
                    <a:pt x="184" y="89"/>
                    <a:pt x="184" y="88"/>
                  </a:cubicBezTo>
                  <a:cubicBezTo>
                    <a:pt x="183" y="80"/>
                    <a:pt x="180" y="76"/>
                    <a:pt x="176" y="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 lIns="73025" tIns="36511" rIns="73025" bIns="36511" anchor="ctr"/>
            <a:lstStyle/>
            <a:p>
              <a:endParaRPr lang="en-US">
                <a:ea typeface="MS PGothic" pitchFamily="34" charset="-128"/>
              </a:endParaRPr>
            </a:p>
          </p:txBody>
        </p:sp>
        <p:sp>
          <p:nvSpPr>
            <p:cNvPr id="13" name="Freeform 225"/>
            <p:cNvSpPr>
              <a:spLocks noEditPoints="1"/>
            </p:cNvSpPr>
            <p:nvPr/>
          </p:nvSpPr>
          <p:spPr bwMode="auto">
            <a:xfrm>
              <a:off x="577048" y="2804151"/>
              <a:ext cx="469908" cy="133279"/>
            </a:xfrm>
            <a:custGeom>
              <a:avLst/>
              <a:gdLst>
                <a:gd name="T0" fmla="*/ 2147483647 w 3970"/>
                <a:gd name="T1" fmla="*/ 2147483647 h 517"/>
                <a:gd name="T2" fmla="*/ 2147483647 w 3970"/>
                <a:gd name="T3" fmla="*/ 2147483647 h 517"/>
                <a:gd name="T4" fmla="*/ 2147483647 w 3970"/>
                <a:gd name="T5" fmla="*/ 2147483647 h 517"/>
                <a:gd name="T6" fmla="*/ 2147483647 w 3970"/>
                <a:gd name="T7" fmla="*/ 2147483647 h 517"/>
                <a:gd name="T8" fmla="*/ 2147483647 w 3970"/>
                <a:gd name="T9" fmla="*/ 2147483647 h 517"/>
                <a:gd name="T10" fmla="*/ 2147483647 w 3970"/>
                <a:gd name="T11" fmla="*/ 2147483647 h 517"/>
                <a:gd name="T12" fmla="*/ 2147483647 w 3970"/>
                <a:gd name="T13" fmla="*/ 2147483647 h 517"/>
                <a:gd name="T14" fmla="*/ 2147483647 w 3970"/>
                <a:gd name="T15" fmla="*/ 2147483647 h 517"/>
                <a:gd name="T16" fmla="*/ 2147483647 w 3970"/>
                <a:gd name="T17" fmla="*/ 2147483647 h 517"/>
                <a:gd name="T18" fmla="*/ 2147483647 w 3970"/>
                <a:gd name="T19" fmla="*/ 2147483647 h 517"/>
                <a:gd name="T20" fmla="*/ 2147483647 w 3970"/>
                <a:gd name="T21" fmla="*/ 2147483647 h 517"/>
                <a:gd name="T22" fmla="*/ 2147483647 w 3970"/>
                <a:gd name="T23" fmla="*/ 2147483647 h 517"/>
                <a:gd name="T24" fmla="*/ 2147483647 w 3970"/>
                <a:gd name="T25" fmla="*/ 2147483647 h 517"/>
                <a:gd name="T26" fmla="*/ 2147483647 w 3970"/>
                <a:gd name="T27" fmla="*/ 2147483647 h 517"/>
                <a:gd name="T28" fmla="*/ 2147483647 w 3970"/>
                <a:gd name="T29" fmla="*/ 2147483647 h 517"/>
                <a:gd name="T30" fmla="*/ 2147483647 w 3970"/>
                <a:gd name="T31" fmla="*/ 2147483647 h 517"/>
                <a:gd name="T32" fmla="*/ 2147483647 w 3970"/>
                <a:gd name="T33" fmla="*/ 2147483647 h 517"/>
                <a:gd name="T34" fmla="*/ 2147483647 w 3970"/>
                <a:gd name="T35" fmla="*/ 2147483647 h 517"/>
                <a:gd name="T36" fmla="*/ 2147483647 w 3970"/>
                <a:gd name="T37" fmla="*/ 2147483647 h 517"/>
                <a:gd name="T38" fmla="*/ 2147483647 w 3970"/>
                <a:gd name="T39" fmla="*/ 2147483647 h 517"/>
                <a:gd name="T40" fmla="*/ 2147483647 w 3970"/>
                <a:gd name="T41" fmla="*/ 2147483647 h 517"/>
                <a:gd name="T42" fmla="*/ 2147483647 w 3970"/>
                <a:gd name="T43" fmla="*/ 2147483647 h 517"/>
                <a:gd name="T44" fmla="*/ 2147483647 w 3970"/>
                <a:gd name="T45" fmla="*/ 2147483647 h 517"/>
                <a:gd name="T46" fmla="*/ 2147483647 w 3970"/>
                <a:gd name="T47" fmla="*/ 2147483647 h 517"/>
                <a:gd name="T48" fmla="*/ 2147483647 w 3970"/>
                <a:gd name="T49" fmla="*/ 2147483647 h 517"/>
                <a:gd name="T50" fmla="*/ 2147483647 w 3970"/>
                <a:gd name="T51" fmla="*/ 2147483647 h 517"/>
                <a:gd name="T52" fmla="*/ 2147483647 w 3970"/>
                <a:gd name="T53" fmla="*/ 2147483647 h 517"/>
                <a:gd name="T54" fmla="*/ 2147483647 w 3970"/>
                <a:gd name="T55" fmla="*/ 2147483647 h 517"/>
                <a:gd name="T56" fmla="*/ 2147483647 w 3970"/>
                <a:gd name="T57" fmla="*/ 2147483647 h 517"/>
                <a:gd name="T58" fmla="*/ 2147483647 w 3970"/>
                <a:gd name="T59" fmla="*/ 2147483647 h 517"/>
                <a:gd name="T60" fmla="*/ 2147483647 w 3970"/>
                <a:gd name="T61" fmla="*/ 2147483647 h 517"/>
                <a:gd name="T62" fmla="*/ 2147483647 w 3970"/>
                <a:gd name="T63" fmla="*/ 2147483647 h 517"/>
                <a:gd name="T64" fmla="*/ 2147483647 w 3970"/>
                <a:gd name="T65" fmla="*/ 2147483647 h 517"/>
                <a:gd name="T66" fmla="*/ 2147483647 w 3970"/>
                <a:gd name="T67" fmla="*/ 2147483647 h 517"/>
                <a:gd name="T68" fmla="*/ 2147483647 w 3970"/>
                <a:gd name="T69" fmla="*/ 2147483647 h 517"/>
                <a:gd name="T70" fmla="*/ 2147483647 w 3970"/>
                <a:gd name="T71" fmla="*/ 2147483647 h 517"/>
                <a:gd name="T72" fmla="*/ 2147483647 w 3970"/>
                <a:gd name="T73" fmla="*/ 2147483647 h 517"/>
                <a:gd name="T74" fmla="*/ 2147483647 w 3970"/>
                <a:gd name="T75" fmla="*/ 2147483647 h 517"/>
                <a:gd name="T76" fmla="*/ 2147483647 w 3970"/>
                <a:gd name="T77" fmla="*/ 2147483647 h 517"/>
                <a:gd name="T78" fmla="*/ 2147483647 w 3970"/>
                <a:gd name="T79" fmla="*/ 2147483647 h 517"/>
                <a:gd name="T80" fmla="*/ 2147483647 w 3970"/>
                <a:gd name="T81" fmla="*/ 2147483647 h 517"/>
                <a:gd name="T82" fmla="*/ 2147483647 w 3970"/>
                <a:gd name="T83" fmla="*/ 2147483647 h 517"/>
                <a:gd name="T84" fmla="*/ 2147483647 w 3970"/>
                <a:gd name="T85" fmla="*/ 2147483647 h 517"/>
                <a:gd name="T86" fmla="*/ 2147483647 w 3970"/>
                <a:gd name="T87" fmla="*/ 2147483647 h 517"/>
                <a:gd name="T88" fmla="*/ 2147483647 w 3970"/>
                <a:gd name="T89" fmla="*/ 2147483647 h 517"/>
                <a:gd name="T90" fmla="*/ 2147483647 w 3970"/>
                <a:gd name="T91" fmla="*/ 2147483647 h 517"/>
                <a:gd name="T92" fmla="*/ 2147483647 w 3970"/>
                <a:gd name="T93" fmla="*/ 2147483647 h 517"/>
                <a:gd name="T94" fmla="*/ 2147483647 w 3970"/>
                <a:gd name="T95" fmla="*/ 2147483647 h 517"/>
                <a:gd name="T96" fmla="*/ 2147483647 w 3970"/>
                <a:gd name="T97" fmla="*/ 2147483647 h 517"/>
                <a:gd name="T98" fmla="*/ 2147483647 w 3970"/>
                <a:gd name="T99" fmla="*/ 2147483647 h 517"/>
                <a:gd name="T100" fmla="*/ 2147483647 w 3970"/>
                <a:gd name="T101" fmla="*/ 2147483647 h 517"/>
                <a:gd name="T102" fmla="*/ 2147483647 w 3970"/>
                <a:gd name="T103" fmla="*/ 2147483647 h 517"/>
                <a:gd name="T104" fmla="*/ 2147483647 w 3970"/>
                <a:gd name="T105" fmla="*/ 2147483647 h 517"/>
                <a:gd name="T106" fmla="*/ 2147483647 w 3970"/>
                <a:gd name="T107" fmla="*/ 2147483647 h 517"/>
                <a:gd name="T108" fmla="*/ 2147483647 w 3970"/>
                <a:gd name="T109" fmla="*/ 2147483647 h 517"/>
                <a:gd name="T110" fmla="*/ 2147483647 w 3970"/>
                <a:gd name="T111" fmla="*/ 2147483647 h 517"/>
                <a:gd name="T112" fmla="*/ 2147483647 w 3970"/>
                <a:gd name="T113" fmla="*/ 2147483647 h 517"/>
                <a:gd name="T114" fmla="*/ 2147483647 w 3970"/>
                <a:gd name="T115" fmla="*/ 2147483647 h 517"/>
                <a:gd name="T116" fmla="*/ 2147483647 w 3970"/>
                <a:gd name="T117" fmla="*/ 0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70"/>
                <a:gd name="T178" fmla="*/ 0 h 517"/>
                <a:gd name="T179" fmla="*/ 3970 w 3970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70" h="517">
                  <a:moveTo>
                    <a:pt x="263" y="95"/>
                  </a:moveTo>
                  <a:lnTo>
                    <a:pt x="229" y="99"/>
                  </a:lnTo>
                  <a:lnTo>
                    <a:pt x="198" y="109"/>
                  </a:lnTo>
                  <a:lnTo>
                    <a:pt x="170" y="124"/>
                  </a:lnTo>
                  <a:lnTo>
                    <a:pt x="145" y="144"/>
                  </a:lnTo>
                  <a:lnTo>
                    <a:pt x="125" y="169"/>
                  </a:lnTo>
                  <a:lnTo>
                    <a:pt x="110" y="197"/>
                  </a:lnTo>
                  <a:lnTo>
                    <a:pt x="100" y="228"/>
                  </a:lnTo>
                  <a:lnTo>
                    <a:pt x="96" y="262"/>
                  </a:lnTo>
                  <a:lnTo>
                    <a:pt x="100" y="296"/>
                  </a:lnTo>
                  <a:lnTo>
                    <a:pt x="110" y="326"/>
                  </a:lnTo>
                  <a:lnTo>
                    <a:pt x="125" y="354"/>
                  </a:lnTo>
                  <a:lnTo>
                    <a:pt x="145" y="378"/>
                  </a:lnTo>
                  <a:lnTo>
                    <a:pt x="170" y="398"/>
                  </a:lnTo>
                  <a:lnTo>
                    <a:pt x="198" y="414"/>
                  </a:lnTo>
                  <a:lnTo>
                    <a:pt x="229" y="423"/>
                  </a:lnTo>
                  <a:lnTo>
                    <a:pt x="263" y="427"/>
                  </a:lnTo>
                  <a:lnTo>
                    <a:pt x="547" y="427"/>
                  </a:lnTo>
                  <a:lnTo>
                    <a:pt x="580" y="423"/>
                  </a:lnTo>
                  <a:lnTo>
                    <a:pt x="610" y="414"/>
                  </a:lnTo>
                  <a:lnTo>
                    <a:pt x="639" y="398"/>
                  </a:lnTo>
                  <a:lnTo>
                    <a:pt x="663" y="378"/>
                  </a:lnTo>
                  <a:lnTo>
                    <a:pt x="683" y="354"/>
                  </a:lnTo>
                  <a:lnTo>
                    <a:pt x="699" y="326"/>
                  </a:lnTo>
                  <a:lnTo>
                    <a:pt x="708" y="296"/>
                  </a:lnTo>
                  <a:lnTo>
                    <a:pt x="712" y="262"/>
                  </a:lnTo>
                  <a:lnTo>
                    <a:pt x="708" y="228"/>
                  </a:lnTo>
                  <a:lnTo>
                    <a:pt x="699" y="197"/>
                  </a:lnTo>
                  <a:lnTo>
                    <a:pt x="683" y="169"/>
                  </a:lnTo>
                  <a:lnTo>
                    <a:pt x="663" y="144"/>
                  </a:lnTo>
                  <a:lnTo>
                    <a:pt x="639" y="124"/>
                  </a:lnTo>
                  <a:lnTo>
                    <a:pt x="610" y="109"/>
                  </a:lnTo>
                  <a:lnTo>
                    <a:pt x="580" y="99"/>
                  </a:lnTo>
                  <a:lnTo>
                    <a:pt x="547" y="95"/>
                  </a:lnTo>
                  <a:lnTo>
                    <a:pt x="263" y="95"/>
                  </a:lnTo>
                  <a:close/>
                  <a:moveTo>
                    <a:pt x="3609" y="5"/>
                  </a:moveTo>
                  <a:lnTo>
                    <a:pt x="3963" y="5"/>
                  </a:lnTo>
                  <a:lnTo>
                    <a:pt x="3904" y="95"/>
                  </a:lnTo>
                  <a:lnTo>
                    <a:pt x="3616" y="95"/>
                  </a:lnTo>
                  <a:lnTo>
                    <a:pt x="3585" y="98"/>
                  </a:lnTo>
                  <a:lnTo>
                    <a:pt x="3555" y="107"/>
                  </a:lnTo>
                  <a:lnTo>
                    <a:pt x="3528" y="122"/>
                  </a:lnTo>
                  <a:lnTo>
                    <a:pt x="3504" y="139"/>
                  </a:lnTo>
                  <a:lnTo>
                    <a:pt x="3484" y="162"/>
                  </a:lnTo>
                  <a:lnTo>
                    <a:pt x="3468" y="188"/>
                  </a:lnTo>
                  <a:lnTo>
                    <a:pt x="3456" y="217"/>
                  </a:lnTo>
                  <a:lnTo>
                    <a:pt x="3935" y="217"/>
                  </a:lnTo>
                  <a:lnTo>
                    <a:pt x="3877" y="307"/>
                  </a:lnTo>
                  <a:lnTo>
                    <a:pt x="3456" y="307"/>
                  </a:lnTo>
                  <a:lnTo>
                    <a:pt x="3468" y="336"/>
                  </a:lnTo>
                  <a:lnTo>
                    <a:pt x="3484" y="361"/>
                  </a:lnTo>
                  <a:lnTo>
                    <a:pt x="3504" y="383"/>
                  </a:lnTo>
                  <a:lnTo>
                    <a:pt x="3528" y="402"/>
                  </a:lnTo>
                  <a:lnTo>
                    <a:pt x="3555" y="416"/>
                  </a:lnTo>
                  <a:lnTo>
                    <a:pt x="3585" y="424"/>
                  </a:lnTo>
                  <a:lnTo>
                    <a:pt x="3616" y="427"/>
                  </a:lnTo>
                  <a:lnTo>
                    <a:pt x="3970" y="427"/>
                  </a:lnTo>
                  <a:lnTo>
                    <a:pt x="3913" y="517"/>
                  </a:lnTo>
                  <a:lnTo>
                    <a:pt x="3609" y="517"/>
                  </a:lnTo>
                  <a:lnTo>
                    <a:pt x="3568" y="513"/>
                  </a:lnTo>
                  <a:lnTo>
                    <a:pt x="3529" y="504"/>
                  </a:lnTo>
                  <a:lnTo>
                    <a:pt x="3493" y="488"/>
                  </a:lnTo>
                  <a:lnTo>
                    <a:pt x="3459" y="468"/>
                  </a:lnTo>
                  <a:lnTo>
                    <a:pt x="3429" y="442"/>
                  </a:lnTo>
                  <a:lnTo>
                    <a:pt x="3404" y="413"/>
                  </a:lnTo>
                  <a:lnTo>
                    <a:pt x="3382" y="379"/>
                  </a:lnTo>
                  <a:lnTo>
                    <a:pt x="3366" y="343"/>
                  </a:lnTo>
                  <a:lnTo>
                    <a:pt x="3357" y="303"/>
                  </a:lnTo>
                  <a:lnTo>
                    <a:pt x="3354" y="262"/>
                  </a:lnTo>
                  <a:lnTo>
                    <a:pt x="3357" y="220"/>
                  </a:lnTo>
                  <a:lnTo>
                    <a:pt x="3366" y="180"/>
                  </a:lnTo>
                  <a:lnTo>
                    <a:pt x="3382" y="144"/>
                  </a:lnTo>
                  <a:lnTo>
                    <a:pt x="3404" y="110"/>
                  </a:lnTo>
                  <a:lnTo>
                    <a:pt x="3429" y="80"/>
                  </a:lnTo>
                  <a:lnTo>
                    <a:pt x="3459" y="55"/>
                  </a:lnTo>
                  <a:lnTo>
                    <a:pt x="3493" y="34"/>
                  </a:lnTo>
                  <a:lnTo>
                    <a:pt x="3529" y="18"/>
                  </a:lnTo>
                  <a:lnTo>
                    <a:pt x="3568" y="9"/>
                  </a:lnTo>
                  <a:lnTo>
                    <a:pt x="3609" y="5"/>
                  </a:lnTo>
                  <a:close/>
                  <a:moveTo>
                    <a:pt x="2820" y="5"/>
                  </a:moveTo>
                  <a:lnTo>
                    <a:pt x="2917" y="5"/>
                  </a:lnTo>
                  <a:lnTo>
                    <a:pt x="2917" y="427"/>
                  </a:lnTo>
                  <a:lnTo>
                    <a:pt x="3376" y="427"/>
                  </a:lnTo>
                  <a:lnTo>
                    <a:pt x="3317" y="517"/>
                  </a:lnTo>
                  <a:lnTo>
                    <a:pt x="2870" y="517"/>
                  </a:lnTo>
                  <a:lnTo>
                    <a:pt x="2856" y="516"/>
                  </a:lnTo>
                  <a:lnTo>
                    <a:pt x="2845" y="511"/>
                  </a:lnTo>
                  <a:lnTo>
                    <a:pt x="2833" y="502"/>
                  </a:lnTo>
                  <a:lnTo>
                    <a:pt x="2826" y="492"/>
                  </a:lnTo>
                  <a:lnTo>
                    <a:pt x="2821" y="481"/>
                  </a:lnTo>
                  <a:lnTo>
                    <a:pt x="2820" y="468"/>
                  </a:lnTo>
                  <a:lnTo>
                    <a:pt x="2820" y="5"/>
                  </a:lnTo>
                  <a:close/>
                  <a:moveTo>
                    <a:pt x="2413" y="5"/>
                  </a:moveTo>
                  <a:lnTo>
                    <a:pt x="2767" y="5"/>
                  </a:lnTo>
                  <a:lnTo>
                    <a:pt x="2708" y="95"/>
                  </a:lnTo>
                  <a:lnTo>
                    <a:pt x="2421" y="95"/>
                  </a:lnTo>
                  <a:lnTo>
                    <a:pt x="2387" y="99"/>
                  </a:lnTo>
                  <a:lnTo>
                    <a:pt x="2355" y="109"/>
                  </a:lnTo>
                  <a:lnTo>
                    <a:pt x="2327" y="124"/>
                  </a:lnTo>
                  <a:lnTo>
                    <a:pt x="2303" y="144"/>
                  </a:lnTo>
                  <a:lnTo>
                    <a:pt x="2283" y="169"/>
                  </a:lnTo>
                  <a:lnTo>
                    <a:pt x="2267" y="197"/>
                  </a:lnTo>
                  <a:lnTo>
                    <a:pt x="2258" y="228"/>
                  </a:lnTo>
                  <a:lnTo>
                    <a:pt x="2254" y="262"/>
                  </a:lnTo>
                  <a:lnTo>
                    <a:pt x="2258" y="296"/>
                  </a:lnTo>
                  <a:lnTo>
                    <a:pt x="2267" y="326"/>
                  </a:lnTo>
                  <a:lnTo>
                    <a:pt x="2283" y="354"/>
                  </a:lnTo>
                  <a:lnTo>
                    <a:pt x="2303" y="378"/>
                  </a:lnTo>
                  <a:lnTo>
                    <a:pt x="2327" y="398"/>
                  </a:lnTo>
                  <a:lnTo>
                    <a:pt x="2355" y="414"/>
                  </a:lnTo>
                  <a:lnTo>
                    <a:pt x="2387" y="423"/>
                  </a:lnTo>
                  <a:lnTo>
                    <a:pt x="2421" y="427"/>
                  </a:lnTo>
                  <a:lnTo>
                    <a:pt x="2775" y="427"/>
                  </a:lnTo>
                  <a:lnTo>
                    <a:pt x="2717" y="517"/>
                  </a:lnTo>
                  <a:lnTo>
                    <a:pt x="2413" y="517"/>
                  </a:lnTo>
                  <a:lnTo>
                    <a:pt x="2372" y="513"/>
                  </a:lnTo>
                  <a:lnTo>
                    <a:pt x="2332" y="504"/>
                  </a:lnTo>
                  <a:lnTo>
                    <a:pt x="2295" y="488"/>
                  </a:lnTo>
                  <a:lnTo>
                    <a:pt x="2262" y="468"/>
                  </a:lnTo>
                  <a:lnTo>
                    <a:pt x="2233" y="442"/>
                  </a:lnTo>
                  <a:lnTo>
                    <a:pt x="2207" y="413"/>
                  </a:lnTo>
                  <a:lnTo>
                    <a:pt x="2187" y="379"/>
                  </a:lnTo>
                  <a:lnTo>
                    <a:pt x="2170" y="343"/>
                  </a:lnTo>
                  <a:lnTo>
                    <a:pt x="2162" y="303"/>
                  </a:lnTo>
                  <a:lnTo>
                    <a:pt x="2158" y="262"/>
                  </a:lnTo>
                  <a:lnTo>
                    <a:pt x="2162" y="220"/>
                  </a:lnTo>
                  <a:lnTo>
                    <a:pt x="2170" y="180"/>
                  </a:lnTo>
                  <a:lnTo>
                    <a:pt x="2187" y="144"/>
                  </a:lnTo>
                  <a:lnTo>
                    <a:pt x="2207" y="110"/>
                  </a:lnTo>
                  <a:lnTo>
                    <a:pt x="2233" y="80"/>
                  </a:lnTo>
                  <a:lnTo>
                    <a:pt x="2262" y="55"/>
                  </a:lnTo>
                  <a:lnTo>
                    <a:pt x="2295" y="34"/>
                  </a:lnTo>
                  <a:lnTo>
                    <a:pt x="2332" y="18"/>
                  </a:lnTo>
                  <a:lnTo>
                    <a:pt x="2372" y="9"/>
                  </a:lnTo>
                  <a:lnTo>
                    <a:pt x="2413" y="5"/>
                  </a:lnTo>
                  <a:close/>
                  <a:moveTo>
                    <a:pt x="861" y="5"/>
                  </a:moveTo>
                  <a:lnTo>
                    <a:pt x="1291" y="5"/>
                  </a:lnTo>
                  <a:lnTo>
                    <a:pt x="1326" y="9"/>
                  </a:lnTo>
                  <a:lnTo>
                    <a:pt x="1358" y="19"/>
                  </a:lnTo>
                  <a:lnTo>
                    <a:pt x="1387" y="35"/>
                  </a:lnTo>
                  <a:lnTo>
                    <a:pt x="1412" y="55"/>
                  </a:lnTo>
                  <a:lnTo>
                    <a:pt x="1434" y="82"/>
                  </a:lnTo>
                  <a:lnTo>
                    <a:pt x="1450" y="110"/>
                  </a:lnTo>
                  <a:lnTo>
                    <a:pt x="1460" y="143"/>
                  </a:lnTo>
                  <a:lnTo>
                    <a:pt x="1464" y="178"/>
                  </a:lnTo>
                  <a:lnTo>
                    <a:pt x="1460" y="213"/>
                  </a:lnTo>
                  <a:lnTo>
                    <a:pt x="1450" y="245"/>
                  </a:lnTo>
                  <a:lnTo>
                    <a:pt x="1434" y="276"/>
                  </a:lnTo>
                  <a:lnTo>
                    <a:pt x="1412" y="301"/>
                  </a:lnTo>
                  <a:lnTo>
                    <a:pt x="1387" y="322"/>
                  </a:lnTo>
                  <a:lnTo>
                    <a:pt x="1358" y="338"/>
                  </a:lnTo>
                  <a:lnTo>
                    <a:pt x="1326" y="348"/>
                  </a:lnTo>
                  <a:lnTo>
                    <a:pt x="1291" y="352"/>
                  </a:lnTo>
                  <a:lnTo>
                    <a:pt x="1246" y="352"/>
                  </a:lnTo>
                  <a:lnTo>
                    <a:pt x="1444" y="517"/>
                  </a:lnTo>
                  <a:lnTo>
                    <a:pt x="1301" y="517"/>
                  </a:lnTo>
                  <a:lnTo>
                    <a:pt x="1007" y="262"/>
                  </a:lnTo>
                  <a:lnTo>
                    <a:pt x="1285" y="262"/>
                  </a:lnTo>
                  <a:lnTo>
                    <a:pt x="1306" y="259"/>
                  </a:lnTo>
                  <a:lnTo>
                    <a:pt x="1326" y="250"/>
                  </a:lnTo>
                  <a:lnTo>
                    <a:pt x="1342" y="237"/>
                  </a:lnTo>
                  <a:lnTo>
                    <a:pt x="1356" y="220"/>
                  </a:lnTo>
                  <a:lnTo>
                    <a:pt x="1365" y="200"/>
                  </a:lnTo>
                  <a:lnTo>
                    <a:pt x="1367" y="178"/>
                  </a:lnTo>
                  <a:lnTo>
                    <a:pt x="1365" y="157"/>
                  </a:lnTo>
                  <a:lnTo>
                    <a:pt x="1356" y="137"/>
                  </a:lnTo>
                  <a:lnTo>
                    <a:pt x="1342" y="119"/>
                  </a:lnTo>
                  <a:lnTo>
                    <a:pt x="1326" y="107"/>
                  </a:lnTo>
                  <a:lnTo>
                    <a:pt x="1306" y="98"/>
                  </a:lnTo>
                  <a:lnTo>
                    <a:pt x="1285" y="95"/>
                  </a:lnTo>
                  <a:lnTo>
                    <a:pt x="959" y="95"/>
                  </a:lnTo>
                  <a:lnTo>
                    <a:pt x="959" y="517"/>
                  </a:lnTo>
                  <a:lnTo>
                    <a:pt x="861" y="517"/>
                  </a:lnTo>
                  <a:lnTo>
                    <a:pt x="861" y="5"/>
                  </a:lnTo>
                  <a:close/>
                  <a:moveTo>
                    <a:pt x="255" y="5"/>
                  </a:moveTo>
                  <a:lnTo>
                    <a:pt x="553" y="5"/>
                  </a:lnTo>
                  <a:lnTo>
                    <a:pt x="594" y="9"/>
                  </a:lnTo>
                  <a:lnTo>
                    <a:pt x="634" y="18"/>
                  </a:lnTo>
                  <a:lnTo>
                    <a:pt x="670" y="34"/>
                  </a:lnTo>
                  <a:lnTo>
                    <a:pt x="704" y="55"/>
                  </a:lnTo>
                  <a:lnTo>
                    <a:pt x="733" y="80"/>
                  </a:lnTo>
                  <a:lnTo>
                    <a:pt x="759" y="110"/>
                  </a:lnTo>
                  <a:lnTo>
                    <a:pt x="779" y="144"/>
                  </a:lnTo>
                  <a:lnTo>
                    <a:pt x="796" y="180"/>
                  </a:lnTo>
                  <a:lnTo>
                    <a:pt x="804" y="220"/>
                  </a:lnTo>
                  <a:lnTo>
                    <a:pt x="808" y="262"/>
                  </a:lnTo>
                  <a:lnTo>
                    <a:pt x="804" y="303"/>
                  </a:lnTo>
                  <a:lnTo>
                    <a:pt x="796" y="343"/>
                  </a:lnTo>
                  <a:lnTo>
                    <a:pt x="779" y="379"/>
                  </a:lnTo>
                  <a:lnTo>
                    <a:pt x="759" y="413"/>
                  </a:lnTo>
                  <a:lnTo>
                    <a:pt x="733" y="442"/>
                  </a:lnTo>
                  <a:lnTo>
                    <a:pt x="704" y="468"/>
                  </a:lnTo>
                  <a:lnTo>
                    <a:pt x="670" y="488"/>
                  </a:lnTo>
                  <a:lnTo>
                    <a:pt x="634" y="504"/>
                  </a:lnTo>
                  <a:lnTo>
                    <a:pt x="594" y="513"/>
                  </a:lnTo>
                  <a:lnTo>
                    <a:pt x="553" y="517"/>
                  </a:lnTo>
                  <a:lnTo>
                    <a:pt x="255" y="517"/>
                  </a:lnTo>
                  <a:lnTo>
                    <a:pt x="214" y="513"/>
                  </a:lnTo>
                  <a:lnTo>
                    <a:pt x="175" y="504"/>
                  </a:lnTo>
                  <a:lnTo>
                    <a:pt x="139" y="488"/>
                  </a:lnTo>
                  <a:lnTo>
                    <a:pt x="105" y="468"/>
                  </a:lnTo>
                  <a:lnTo>
                    <a:pt x="75" y="442"/>
                  </a:lnTo>
                  <a:lnTo>
                    <a:pt x="50" y="413"/>
                  </a:lnTo>
                  <a:lnTo>
                    <a:pt x="29" y="379"/>
                  </a:lnTo>
                  <a:lnTo>
                    <a:pt x="13" y="343"/>
                  </a:lnTo>
                  <a:lnTo>
                    <a:pt x="4" y="303"/>
                  </a:lnTo>
                  <a:lnTo>
                    <a:pt x="0" y="262"/>
                  </a:lnTo>
                  <a:lnTo>
                    <a:pt x="4" y="220"/>
                  </a:lnTo>
                  <a:lnTo>
                    <a:pt x="13" y="180"/>
                  </a:lnTo>
                  <a:lnTo>
                    <a:pt x="29" y="144"/>
                  </a:lnTo>
                  <a:lnTo>
                    <a:pt x="50" y="110"/>
                  </a:lnTo>
                  <a:lnTo>
                    <a:pt x="75" y="80"/>
                  </a:lnTo>
                  <a:lnTo>
                    <a:pt x="105" y="55"/>
                  </a:lnTo>
                  <a:lnTo>
                    <a:pt x="139" y="34"/>
                  </a:lnTo>
                  <a:lnTo>
                    <a:pt x="175" y="18"/>
                  </a:lnTo>
                  <a:lnTo>
                    <a:pt x="214" y="9"/>
                  </a:lnTo>
                  <a:lnTo>
                    <a:pt x="255" y="5"/>
                  </a:lnTo>
                  <a:close/>
                  <a:moveTo>
                    <a:pt x="1838" y="0"/>
                  </a:moveTo>
                  <a:lnTo>
                    <a:pt x="1855" y="3"/>
                  </a:lnTo>
                  <a:lnTo>
                    <a:pt x="1871" y="8"/>
                  </a:lnTo>
                  <a:lnTo>
                    <a:pt x="1886" y="18"/>
                  </a:lnTo>
                  <a:lnTo>
                    <a:pt x="1898" y="32"/>
                  </a:lnTo>
                  <a:lnTo>
                    <a:pt x="2208" y="517"/>
                  </a:lnTo>
                  <a:lnTo>
                    <a:pt x="2093" y="517"/>
                  </a:lnTo>
                  <a:lnTo>
                    <a:pt x="2038" y="427"/>
                  </a:lnTo>
                  <a:lnTo>
                    <a:pt x="1773" y="427"/>
                  </a:lnTo>
                  <a:lnTo>
                    <a:pt x="1714" y="337"/>
                  </a:lnTo>
                  <a:lnTo>
                    <a:pt x="1976" y="337"/>
                  </a:lnTo>
                  <a:lnTo>
                    <a:pt x="1838" y="113"/>
                  </a:lnTo>
                  <a:lnTo>
                    <a:pt x="1584" y="517"/>
                  </a:lnTo>
                  <a:lnTo>
                    <a:pt x="1467" y="517"/>
                  </a:lnTo>
                  <a:lnTo>
                    <a:pt x="1778" y="32"/>
                  </a:lnTo>
                  <a:lnTo>
                    <a:pt x="1789" y="19"/>
                  </a:lnTo>
                  <a:lnTo>
                    <a:pt x="1803" y="9"/>
                  </a:lnTo>
                  <a:lnTo>
                    <a:pt x="1819" y="3"/>
                  </a:lnTo>
                  <a:lnTo>
                    <a:pt x="1838" y="0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0" y="3868267"/>
              <a:ext cx="2249657" cy="658906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D3D3DA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solidFill>
                    <a:schemeClr val="bg1"/>
                  </a:solidFill>
                </a:rPr>
                <a:t>ディープパケットインスペクション</a:t>
              </a:r>
            </a:p>
          </p:txBody>
        </p:sp>
      </p:grpSp>
      <p:pic>
        <p:nvPicPr>
          <p:cNvPr id="94" name="Picture 18" descr="WLAN_Controll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571" y="1548470"/>
            <a:ext cx="757633" cy="278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18" descr="WLAN_Controll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893" y="1587701"/>
            <a:ext cx="797245" cy="293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" name="Down Arrow 250"/>
          <p:cNvSpPr/>
          <p:nvPr/>
        </p:nvSpPr>
        <p:spPr>
          <a:xfrm>
            <a:off x="4436773" y="1893948"/>
            <a:ext cx="246781" cy="342257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54" name="Rectangle 253"/>
          <p:cNvSpPr/>
          <p:nvPr/>
        </p:nvSpPr>
        <p:spPr>
          <a:xfrm>
            <a:off x="3661750" y="3578747"/>
            <a:ext cx="1845366" cy="1207710"/>
          </a:xfrm>
          <a:prstGeom prst="rect">
            <a:avLst/>
          </a:prstGeom>
          <a:noFill/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/>
            <a:r>
              <a:rPr lang="ja-JP" altLang="en-US" sz="1100" dirty="0"/>
              <a:t>コントローラ</a:t>
            </a:r>
            <a:r>
              <a:rPr lang="ja-JP" altLang="en-US" sz="1100" dirty="0" smtClean="0"/>
              <a:t>は</a:t>
            </a:r>
            <a:r>
              <a:rPr lang="en-US" altLang="ja-JP" sz="1100" dirty="0" smtClean="0"/>
              <a:t/>
            </a:r>
            <a:br>
              <a:rPr lang="en-US" altLang="ja-JP" sz="1100" dirty="0" smtClean="0"/>
            </a:br>
            <a:r>
              <a:rPr lang="ja-JP" altLang="en-US" sz="1100" dirty="0" smtClean="0"/>
              <a:t>アプリケーション情報を</a:t>
            </a:r>
            <a:r>
              <a:rPr lang="en-US" altLang="ja-JP" sz="1100" dirty="0" err="1" smtClean="0"/>
              <a:t>Netflow</a:t>
            </a:r>
            <a:r>
              <a:rPr lang="en-US" altLang="ja-JP" sz="1100" dirty="0" smtClean="0"/>
              <a:t> </a:t>
            </a:r>
            <a:r>
              <a:rPr lang="ja-JP" altLang="en-US" sz="1100" dirty="0"/>
              <a:t>コントローラへ</a:t>
            </a:r>
            <a:r>
              <a:rPr lang="en-US" altLang="ja-JP" sz="1100" dirty="0"/>
              <a:t>90</a:t>
            </a:r>
            <a:r>
              <a:rPr lang="ja-JP" altLang="en-US" sz="1100" dirty="0"/>
              <a:t>秒毎に出力します。</a:t>
            </a:r>
            <a:endParaRPr lang="en-US" altLang="ja-JP" sz="1100" dirty="0"/>
          </a:p>
        </p:txBody>
      </p:sp>
      <p:graphicFrame>
        <p:nvGraphicFramePr>
          <p:cNvPr id="263" name="Table 2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737430"/>
              </p:ext>
            </p:extLst>
          </p:nvPr>
        </p:nvGraphicFramePr>
        <p:xfrm>
          <a:off x="5616971" y="1753416"/>
          <a:ext cx="1545711" cy="489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374"/>
                <a:gridCol w="370521"/>
                <a:gridCol w="606308"/>
                <a:gridCol w="123508"/>
              </a:tblGrid>
              <a:tr h="244641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App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BW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Transaction </a:t>
                      </a:r>
                      <a:r>
                        <a:rPr lang="en-US" sz="700" baseline="0" dirty="0" smtClean="0"/>
                        <a:t>Time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  <a:tr h="122321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WebEx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3 Mb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150 ms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  <a:tr h="122321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Citrix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10 Mb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500 ms</a:t>
                      </a:r>
                      <a:endParaRPr lang="en-US" sz="700" dirty="0"/>
                    </a:p>
                  </a:txBody>
                  <a:tcPr marL="45720" marR="0" marT="0" marB="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…</a:t>
                      </a:r>
                      <a:endParaRPr lang="en-US" sz="700" dirty="0"/>
                    </a:p>
                  </a:txBody>
                  <a:tcPr marL="45720" marR="0" marT="0" marB="0"/>
                </a:tc>
              </a:tr>
            </a:tbl>
          </a:graphicData>
        </a:graphic>
      </p:graphicFrame>
      <p:grpSp>
        <p:nvGrpSpPr>
          <p:cNvPr id="264" name="Group 1827"/>
          <p:cNvGrpSpPr/>
          <p:nvPr/>
        </p:nvGrpSpPr>
        <p:grpSpPr>
          <a:xfrm>
            <a:off x="7235043" y="1080011"/>
            <a:ext cx="1894699" cy="3627464"/>
            <a:chOff x="6600779" y="947484"/>
            <a:chExt cx="2192091" cy="5338484"/>
          </a:xfrm>
        </p:grpSpPr>
        <p:sp>
          <p:nvSpPr>
            <p:cNvPr id="265" name="Rectangle 264"/>
            <p:cNvSpPr/>
            <p:nvPr/>
          </p:nvSpPr>
          <p:spPr>
            <a:xfrm>
              <a:off x="6665498" y="947484"/>
              <a:ext cx="2043953" cy="533848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6722050" y="4573726"/>
              <a:ext cx="1909482" cy="1667435"/>
            </a:xfrm>
            <a:prstGeom prst="rect">
              <a:avLst/>
            </a:prstGeom>
            <a:noFill/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/>
                <a:t>アプリケーションのパフォーマンスを保つために、</a:t>
              </a:r>
              <a:r>
                <a:rPr lang="en-US" altLang="ja-JP" sz="1100" dirty="0" err="1"/>
                <a:t>QoS</a:t>
              </a:r>
              <a:r>
                <a:rPr lang="ja-JP" altLang="en-US" sz="1100" dirty="0"/>
                <a:t>の帯域制御などで設定できます。</a:t>
              </a:r>
              <a:endParaRPr lang="en-US" altLang="ja-JP" sz="1100" dirty="0"/>
            </a:p>
          </p:txBody>
        </p:sp>
        <p:grpSp>
          <p:nvGrpSpPr>
            <p:cNvPr id="267" name="Group 4"/>
            <p:cNvGrpSpPr>
              <a:grpSpLocks noChangeAspect="1"/>
            </p:cNvGrpSpPr>
            <p:nvPr/>
          </p:nvGrpSpPr>
          <p:grpSpPr bwMode="auto">
            <a:xfrm>
              <a:off x="7597958" y="1398493"/>
              <a:ext cx="681237" cy="573774"/>
              <a:chOff x="1919" y="479"/>
              <a:chExt cx="449" cy="391"/>
            </a:xfrm>
          </p:grpSpPr>
          <p:sp>
            <p:nvSpPr>
              <p:cNvPr id="28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920" y="480"/>
                <a:ext cx="448" cy="3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2" name="Line 9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3" name="Line 11"/>
              <p:cNvSpPr>
                <a:spLocks noChangeShapeType="1"/>
              </p:cNvSpPr>
              <p:nvPr/>
            </p:nvSpPr>
            <p:spPr bwMode="auto">
              <a:xfrm>
                <a:off x="2015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4" name="Line 13"/>
              <p:cNvSpPr>
                <a:spLocks noChangeShapeType="1"/>
              </p:cNvSpPr>
              <p:nvPr/>
            </p:nvSpPr>
            <p:spPr bwMode="auto">
              <a:xfrm>
                <a:off x="2269" y="568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5" name="Line 15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6" name="Line 1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7" name="Line 17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8" name="Line 1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89" name="Line 20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0" name="Line 22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1" name="Line 2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2" name="Line 24"/>
              <p:cNvSpPr>
                <a:spLocks noChangeShapeType="1"/>
              </p:cNvSpPr>
              <p:nvPr/>
            </p:nvSpPr>
            <p:spPr bwMode="auto">
              <a:xfrm>
                <a:off x="2272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3" name="Line 25"/>
              <p:cNvSpPr>
                <a:spLocks noChangeShapeType="1"/>
              </p:cNvSpPr>
              <p:nvPr/>
            </p:nvSpPr>
            <p:spPr bwMode="auto">
              <a:xfrm>
                <a:off x="2367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4" name="Line 27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5" name="Line 28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6" name="Line 29"/>
              <p:cNvSpPr>
                <a:spLocks noChangeShapeType="1"/>
              </p:cNvSpPr>
              <p:nvPr/>
            </p:nvSpPr>
            <p:spPr bwMode="auto">
              <a:xfrm>
                <a:off x="2015" y="86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7" name="Line 30"/>
              <p:cNvSpPr>
                <a:spLocks noChangeShapeType="1"/>
              </p:cNvSpPr>
              <p:nvPr/>
            </p:nvSpPr>
            <p:spPr bwMode="auto">
              <a:xfrm>
                <a:off x="1920" y="784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8" name="Line 32"/>
              <p:cNvSpPr>
                <a:spLocks noChangeShapeType="1"/>
              </p:cNvSpPr>
              <p:nvPr/>
            </p:nvSpPr>
            <p:spPr bwMode="auto">
              <a:xfrm>
                <a:off x="1920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299" name="Line 33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0" name="Line 35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1" name="Line 36"/>
              <p:cNvSpPr>
                <a:spLocks noChangeShapeType="1"/>
              </p:cNvSpPr>
              <p:nvPr/>
            </p:nvSpPr>
            <p:spPr bwMode="auto">
              <a:xfrm>
                <a:off x="2015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2" name="Line 37"/>
              <p:cNvSpPr>
                <a:spLocks noChangeShapeType="1"/>
              </p:cNvSpPr>
              <p:nvPr/>
            </p:nvSpPr>
            <p:spPr bwMode="auto">
              <a:xfrm>
                <a:off x="2269" y="48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3" name="Line 38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4" name="Line 40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5" name="Line 42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6" name="Line 4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7" name="Line 46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8" name="Line 48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09" name="Line 49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0" name="Line 50"/>
              <p:cNvSpPr>
                <a:spLocks noChangeShapeType="1"/>
              </p:cNvSpPr>
              <p:nvPr/>
            </p:nvSpPr>
            <p:spPr bwMode="auto">
              <a:xfrm>
                <a:off x="2272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1" name="Line 51"/>
              <p:cNvSpPr>
                <a:spLocks noChangeShapeType="1"/>
              </p:cNvSpPr>
              <p:nvPr/>
            </p:nvSpPr>
            <p:spPr bwMode="auto">
              <a:xfrm>
                <a:off x="2367" y="637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2" name="Freeform 53"/>
              <p:cNvSpPr>
                <a:spLocks/>
              </p:cNvSpPr>
              <p:nvPr/>
            </p:nvSpPr>
            <p:spPr bwMode="auto">
              <a:xfrm>
                <a:off x="1993" y="495"/>
                <a:ext cx="23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2" y="12"/>
                  </a:cxn>
                  <a:cxn ang="0">
                    <a:pos x="23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3" h="12">
                    <a:moveTo>
                      <a:pt x="0" y="3"/>
                    </a:moveTo>
                    <a:lnTo>
                      <a:pt x="22" y="12"/>
                    </a:lnTo>
                    <a:lnTo>
                      <a:pt x="23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3" name="Freeform 55"/>
              <p:cNvSpPr>
                <a:spLocks/>
              </p:cNvSpPr>
              <p:nvPr/>
            </p:nvSpPr>
            <p:spPr bwMode="auto">
              <a:xfrm>
                <a:off x="1939" y="479"/>
                <a:ext cx="137" cy="59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2" y="59"/>
                  </a:cxn>
                  <a:cxn ang="0">
                    <a:pos x="137" y="2"/>
                  </a:cxn>
                  <a:cxn ang="0">
                    <a:pos x="137" y="0"/>
                  </a:cxn>
                  <a:cxn ang="0">
                    <a:pos x="0" y="56"/>
                  </a:cxn>
                </a:cxnLst>
                <a:rect l="0" t="0" r="r" b="b"/>
                <a:pathLst>
                  <a:path w="137" h="59">
                    <a:moveTo>
                      <a:pt x="0" y="56"/>
                    </a:moveTo>
                    <a:lnTo>
                      <a:pt x="2" y="59"/>
                    </a:lnTo>
                    <a:lnTo>
                      <a:pt x="137" y="2"/>
                    </a:lnTo>
                    <a:lnTo>
                      <a:pt x="1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4" name="Freeform 57"/>
              <p:cNvSpPr>
                <a:spLocks/>
              </p:cNvSpPr>
              <p:nvPr/>
            </p:nvSpPr>
            <p:spPr bwMode="auto">
              <a:xfrm>
                <a:off x="2010" y="505"/>
                <a:ext cx="296" cy="124"/>
              </a:xfrm>
              <a:custGeom>
                <a:avLst/>
                <a:gdLst/>
                <a:ahLst/>
                <a:cxnLst>
                  <a:cxn ang="0">
                    <a:pos x="0" y="121"/>
                  </a:cxn>
                  <a:cxn ang="0">
                    <a:pos x="2" y="12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0" y="121"/>
                  </a:cxn>
                </a:cxnLst>
                <a:rect l="0" t="0" r="r" b="b"/>
                <a:pathLst>
                  <a:path w="296" h="124">
                    <a:moveTo>
                      <a:pt x="0" y="121"/>
                    </a:moveTo>
                    <a:lnTo>
                      <a:pt x="2" y="12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5" name="Freeform 60"/>
              <p:cNvSpPr>
                <a:spLocks/>
              </p:cNvSpPr>
              <p:nvPr/>
            </p:nvSpPr>
            <p:spPr bwMode="auto">
              <a:xfrm>
                <a:off x="1993" y="495"/>
                <a:ext cx="22" cy="1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9" y="11"/>
                  </a:cxn>
                  <a:cxn ang="0">
                    <a:pos x="22" y="1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22" h="11">
                    <a:moveTo>
                      <a:pt x="0" y="3"/>
                    </a:moveTo>
                    <a:lnTo>
                      <a:pt x="19" y="11"/>
                    </a:lnTo>
                    <a:lnTo>
                      <a:pt x="22" y="1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6" name="Freeform 61"/>
              <p:cNvSpPr>
                <a:spLocks/>
              </p:cNvSpPr>
              <p:nvPr/>
            </p:nvSpPr>
            <p:spPr bwMode="auto">
              <a:xfrm>
                <a:off x="1972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7" name="Freeform 62"/>
              <p:cNvSpPr>
                <a:spLocks/>
              </p:cNvSpPr>
              <p:nvPr/>
            </p:nvSpPr>
            <p:spPr bwMode="auto">
              <a:xfrm>
                <a:off x="2056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8" name="Freeform 63"/>
              <p:cNvSpPr>
                <a:spLocks/>
              </p:cNvSpPr>
              <p:nvPr/>
            </p:nvSpPr>
            <p:spPr bwMode="auto">
              <a:xfrm>
                <a:off x="2143" y="49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19" name="Freeform 64"/>
              <p:cNvSpPr>
                <a:spLocks/>
              </p:cNvSpPr>
              <p:nvPr/>
            </p:nvSpPr>
            <p:spPr bwMode="auto">
              <a:xfrm>
                <a:off x="1978" y="559"/>
                <a:ext cx="47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7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7" h="24">
                    <a:moveTo>
                      <a:pt x="0" y="3"/>
                    </a:moveTo>
                    <a:lnTo>
                      <a:pt x="46" y="24"/>
                    </a:lnTo>
                    <a:lnTo>
                      <a:pt x="47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0" name="Freeform 66"/>
              <p:cNvSpPr>
                <a:spLocks/>
              </p:cNvSpPr>
              <p:nvPr/>
            </p:nvSpPr>
            <p:spPr bwMode="auto">
              <a:xfrm>
                <a:off x="2232" y="495"/>
                <a:ext cx="48" cy="2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8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2">
                    <a:moveTo>
                      <a:pt x="0" y="1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1" name="Freeform 67"/>
              <p:cNvSpPr>
                <a:spLocks/>
              </p:cNvSpPr>
              <p:nvPr/>
            </p:nvSpPr>
            <p:spPr bwMode="auto">
              <a:xfrm>
                <a:off x="1983" y="598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2" name="Freeform 68"/>
              <p:cNvSpPr>
                <a:spLocks/>
              </p:cNvSpPr>
              <p:nvPr/>
            </p:nvSpPr>
            <p:spPr bwMode="auto">
              <a:xfrm>
                <a:off x="2067" y="564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3" name="Freeform 69"/>
              <p:cNvSpPr>
                <a:spLocks/>
              </p:cNvSpPr>
              <p:nvPr/>
            </p:nvSpPr>
            <p:spPr bwMode="auto">
              <a:xfrm>
                <a:off x="2150" y="529"/>
                <a:ext cx="48" cy="2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4">
                    <a:moveTo>
                      <a:pt x="0" y="2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4" name="Freeform 70"/>
              <p:cNvSpPr>
                <a:spLocks/>
              </p:cNvSpPr>
              <p:nvPr/>
            </p:nvSpPr>
            <p:spPr bwMode="auto">
              <a:xfrm>
                <a:off x="2238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5" name="Freeform 71"/>
              <p:cNvSpPr>
                <a:spLocks/>
              </p:cNvSpPr>
              <p:nvPr/>
            </p:nvSpPr>
            <p:spPr bwMode="auto">
              <a:xfrm>
                <a:off x="2071" y="60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4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6" y="24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6" name="Freeform 72"/>
              <p:cNvSpPr>
                <a:spLocks/>
              </p:cNvSpPr>
              <p:nvPr/>
            </p:nvSpPr>
            <p:spPr bwMode="auto">
              <a:xfrm>
                <a:off x="2154" y="566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2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7" name="Freeform 73"/>
              <p:cNvSpPr>
                <a:spLocks/>
              </p:cNvSpPr>
              <p:nvPr/>
            </p:nvSpPr>
            <p:spPr bwMode="auto">
              <a:xfrm>
                <a:off x="2327" y="536"/>
                <a:ext cx="37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6" y="18"/>
                  </a:cxn>
                  <a:cxn ang="0">
                    <a:pos x="37" y="17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7" h="18">
                    <a:moveTo>
                      <a:pt x="0" y="3"/>
                    </a:moveTo>
                    <a:lnTo>
                      <a:pt x="36" y="18"/>
                    </a:lnTo>
                    <a:lnTo>
                      <a:pt x="37" y="17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8" name="Freeform 74"/>
              <p:cNvSpPr>
                <a:spLocks/>
              </p:cNvSpPr>
              <p:nvPr/>
            </p:nvSpPr>
            <p:spPr bwMode="auto">
              <a:xfrm>
                <a:off x="2160" y="605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6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6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29" name="Freeform 75"/>
              <p:cNvSpPr>
                <a:spLocks/>
              </p:cNvSpPr>
              <p:nvPr/>
            </p:nvSpPr>
            <p:spPr bwMode="auto">
              <a:xfrm>
                <a:off x="2243" y="570"/>
                <a:ext cx="48" cy="2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4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4">
                    <a:moveTo>
                      <a:pt x="0" y="3"/>
                    </a:moveTo>
                    <a:lnTo>
                      <a:pt x="47" y="24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0" name="Freeform 76"/>
              <p:cNvSpPr>
                <a:spLocks/>
              </p:cNvSpPr>
              <p:nvPr/>
            </p:nvSpPr>
            <p:spPr bwMode="auto">
              <a:xfrm>
                <a:off x="2331" y="574"/>
                <a:ext cx="4" cy="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4" y="5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1" name="Freeform 77"/>
              <p:cNvSpPr>
                <a:spLocks/>
              </p:cNvSpPr>
              <p:nvPr/>
            </p:nvSpPr>
            <p:spPr bwMode="auto">
              <a:xfrm>
                <a:off x="2247" y="609"/>
                <a:ext cx="32" cy="1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2" y="16"/>
                  </a:cxn>
                  <a:cxn ang="0">
                    <a:pos x="32" y="13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32" h="16">
                    <a:moveTo>
                      <a:pt x="0" y="2"/>
                    </a:moveTo>
                    <a:lnTo>
                      <a:pt x="32" y="16"/>
                    </a:lnTo>
                    <a:lnTo>
                      <a:pt x="32" y="13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71404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2" name="Freeform 79"/>
              <p:cNvSpPr>
                <a:spLocks/>
              </p:cNvSpPr>
              <p:nvPr/>
            </p:nvSpPr>
            <p:spPr bwMode="auto">
              <a:xfrm>
                <a:off x="1945" y="479"/>
                <a:ext cx="127" cy="54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54"/>
                  </a:cxn>
                  <a:cxn ang="0">
                    <a:pos x="127" y="2"/>
                  </a:cxn>
                  <a:cxn ang="0">
                    <a:pos x="127" y="0"/>
                  </a:cxn>
                  <a:cxn ang="0">
                    <a:pos x="0" y="53"/>
                  </a:cxn>
                </a:cxnLst>
                <a:rect l="0" t="0" r="r" b="b"/>
                <a:pathLst>
                  <a:path w="127" h="54">
                    <a:moveTo>
                      <a:pt x="0" y="53"/>
                    </a:moveTo>
                    <a:lnTo>
                      <a:pt x="0" y="54"/>
                    </a:lnTo>
                    <a:lnTo>
                      <a:pt x="127" y="2"/>
                    </a:lnTo>
                    <a:lnTo>
                      <a:pt x="127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3" name="Freeform 84"/>
              <p:cNvSpPr>
                <a:spLocks/>
              </p:cNvSpPr>
              <p:nvPr/>
            </p:nvSpPr>
            <p:spPr bwMode="auto">
              <a:xfrm>
                <a:off x="1971" y="521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4" name="Freeform 85"/>
              <p:cNvSpPr>
                <a:spLocks/>
              </p:cNvSpPr>
              <p:nvPr/>
            </p:nvSpPr>
            <p:spPr bwMode="auto">
              <a:xfrm>
                <a:off x="2054" y="487"/>
                <a:ext cx="48" cy="2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0" y="0"/>
                  </a:cxn>
                  <a:cxn ang="0">
                    <a:pos x="0" y="1"/>
                  </a:cxn>
                </a:cxnLst>
                <a:rect l="0" t="0" r="r" b="b"/>
                <a:pathLst>
                  <a:path w="48" h="23">
                    <a:moveTo>
                      <a:pt x="0" y="1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5" name="Freeform 86"/>
              <p:cNvSpPr>
                <a:spLocks/>
              </p:cNvSpPr>
              <p:nvPr/>
            </p:nvSpPr>
            <p:spPr bwMode="auto">
              <a:xfrm>
                <a:off x="2142" y="490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2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6" name="Freeform 88"/>
              <p:cNvSpPr>
                <a:spLocks/>
              </p:cNvSpPr>
              <p:nvPr/>
            </p:nvSpPr>
            <p:spPr bwMode="auto">
              <a:xfrm>
                <a:off x="2058" y="525"/>
                <a:ext cx="48" cy="2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2"/>
                  </a:cxn>
                  <a:cxn ang="0">
                    <a:pos x="48" y="21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2">
                    <a:moveTo>
                      <a:pt x="0" y="2"/>
                    </a:moveTo>
                    <a:lnTo>
                      <a:pt x="47" y="22"/>
                    </a:lnTo>
                    <a:lnTo>
                      <a:pt x="48" y="2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7" name="Freeform 89"/>
              <p:cNvSpPr>
                <a:spLocks/>
              </p:cNvSpPr>
              <p:nvPr/>
            </p:nvSpPr>
            <p:spPr bwMode="auto">
              <a:xfrm>
                <a:off x="2231" y="494"/>
                <a:ext cx="48" cy="2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48" h="23">
                    <a:moveTo>
                      <a:pt x="0" y="2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8" name="Freeform 91"/>
              <p:cNvSpPr>
                <a:spLocks/>
              </p:cNvSpPr>
              <p:nvPr/>
            </p:nvSpPr>
            <p:spPr bwMode="auto">
              <a:xfrm>
                <a:off x="2064" y="56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6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6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39" name="Freeform 92"/>
              <p:cNvSpPr>
                <a:spLocks/>
              </p:cNvSpPr>
              <p:nvPr/>
            </p:nvSpPr>
            <p:spPr bwMode="auto">
              <a:xfrm>
                <a:off x="2147" y="528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7" y="23"/>
                  </a:cxn>
                  <a:cxn ang="0">
                    <a:pos x="48" y="2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7" y="23"/>
                    </a:lnTo>
                    <a:lnTo>
                      <a:pt x="48" y="2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0" name="Freeform 93"/>
              <p:cNvSpPr>
                <a:spLocks/>
              </p:cNvSpPr>
              <p:nvPr/>
            </p:nvSpPr>
            <p:spPr bwMode="auto">
              <a:xfrm>
                <a:off x="2235" y="532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1" name="Freeform 96"/>
              <p:cNvSpPr>
                <a:spLocks/>
              </p:cNvSpPr>
              <p:nvPr/>
            </p:nvSpPr>
            <p:spPr bwMode="auto">
              <a:xfrm>
                <a:off x="2324" y="535"/>
                <a:ext cx="40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9" y="19"/>
                  </a:cxn>
                  <a:cxn ang="0">
                    <a:pos x="40" y="18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40" h="19">
                    <a:moveTo>
                      <a:pt x="0" y="3"/>
                    </a:moveTo>
                    <a:lnTo>
                      <a:pt x="39" y="19"/>
                    </a:lnTo>
                    <a:lnTo>
                      <a:pt x="40" y="18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2" name="Freeform 98"/>
              <p:cNvSpPr>
                <a:spLocks/>
              </p:cNvSpPr>
              <p:nvPr/>
            </p:nvSpPr>
            <p:spPr bwMode="auto">
              <a:xfrm>
                <a:off x="2241" y="569"/>
                <a:ext cx="48" cy="2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8" y="23"/>
                  </a:cxn>
                  <a:cxn ang="0">
                    <a:pos x="48" y="21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48" h="23">
                    <a:moveTo>
                      <a:pt x="0" y="3"/>
                    </a:moveTo>
                    <a:lnTo>
                      <a:pt x="48" y="23"/>
                    </a:lnTo>
                    <a:lnTo>
                      <a:pt x="48" y="21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3" name="Freeform 99"/>
              <p:cNvSpPr>
                <a:spLocks/>
              </p:cNvSpPr>
              <p:nvPr/>
            </p:nvSpPr>
            <p:spPr bwMode="auto">
              <a:xfrm>
                <a:off x="2330" y="573"/>
                <a:ext cx="5" cy="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5" y="6"/>
                  </a:cxn>
                  <a:cxn ang="0">
                    <a:pos x="5" y="3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lnTo>
                      <a:pt x="5" y="6"/>
                    </a:lnTo>
                    <a:lnTo>
                      <a:pt x="5" y="3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4" name="Freeform 100"/>
              <p:cNvSpPr>
                <a:spLocks/>
              </p:cNvSpPr>
              <p:nvPr/>
            </p:nvSpPr>
            <p:spPr bwMode="auto">
              <a:xfrm>
                <a:off x="2246" y="607"/>
                <a:ext cx="33" cy="18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33" y="18"/>
                  </a:cxn>
                  <a:cxn ang="0">
                    <a:pos x="33" y="15"/>
                  </a:cxn>
                  <a:cxn ang="0">
                    <a:pos x="1" y="0"/>
                  </a:cxn>
                  <a:cxn ang="0">
                    <a:pos x="0" y="3"/>
                  </a:cxn>
                </a:cxnLst>
                <a:rect l="0" t="0" r="r" b="b"/>
                <a:pathLst>
                  <a:path w="33" h="18">
                    <a:moveTo>
                      <a:pt x="0" y="3"/>
                    </a:moveTo>
                    <a:lnTo>
                      <a:pt x="33" y="18"/>
                    </a:lnTo>
                    <a:lnTo>
                      <a:pt x="33" y="15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5" name="Freeform 101"/>
              <p:cNvSpPr>
                <a:spLocks/>
              </p:cNvSpPr>
              <p:nvPr/>
            </p:nvSpPr>
            <p:spPr bwMode="auto">
              <a:xfrm>
                <a:off x="1919" y="479"/>
                <a:ext cx="98" cy="74"/>
              </a:xfrm>
              <a:custGeom>
                <a:avLst/>
                <a:gdLst/>
                <a:ahLst/>
                <a:cxnLst>
                  <a:cxn ang="0">
                    <a:pos x="70" y="1"/>
                  </a:cxn>
                  <a:cxn ang="0">
                    <a:pos x="1" y="52"/>
                  </a:cxn>
                  <a:cxn ang="0">
                    <a:pos x="1" y="54"/>
                  </a:cxn>
                  <a:cxn ang="0">
                    <a:pos x="2" y="54"/>
                  </a:cxn>
                  <a:cxn ang="0">
                    <a:pos x="71" y="2"/>
                  </a:cxn>
                  <a:cxn ang="0">
                    <a:pos x="71" y="1"/>
                  </a:cxn>
                  <a:cxn ang="0">
                    <a:pos x="70" y="1"/>
                  </a:cxn>
                </a:cxnLst>
                <a:rect l="0" t="0" r="r" b="b"/>
                <a:pathLst>
                  <a:path w="72" h="54">
                    <a:moveTo>
                      <a:pt x="70" y="1"/>
                    </a:moveTo>
                    <a:cubicBezTo>
                      <a:pt x="1" y="52"/>
                      <a:pt x="1" y="52"/>
                      <a:pt x="1" y="52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4"/>
                      <a:pt x="2" y="54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2" y="1"/>
                      <a:pt x="71" y="1"/>
                    </a:cubicBezTo>
                    <a:cubicBezTo>
                      <a:pt x="71" y="1"/>
                      <a:pt x="70" y="0"/>
                      <a:pt x="70" y="1"/>
                    </a:cubicBezTo>
                    <a:close/>
                  </a:path>
                </a:pathLst>
              </a:custGeom>
              <a:solidFill>
                <a:srgbClr val="D98E9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6" name="Line 102"/>
              <p:cNvSpPr>
                <a:spLocks noChangeShapeType="1"/>
              </p:cNvSpPr>
              <p:nvPr/>
            </p:nvSpPr>
            <p:spPr bwMode="auto">
              <a:xfrm>
                <a:off x="2367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7" name="Line 103"/>
              <p:cNvSpPr>
                <a:spLocks noChangeShapeType="1"/>
              </p:cNvSpPr>
              <p:nvPr/>
            </p:nvSpPr>
            <p:spPr bwMode="auto">
              <a:xfrm>
                <a:off x="2272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8" name="Line 104"/>
              <p:cNvSpPr>
                <a:spLocks noChangeShapeType="1"/>
              </p:cNvSpPr>
              <p:nvPr/>
            </p:nvSpPr>
            <p:spPr bwMode="auto">
              <a:xfrm>
                <a:off x="2015" y="715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49" name="Line 105"/>
              <p:cNvSpPr>
                <a:spLocks noChangeShapeType="1"/>
              </p:cNvSpPr>
              <p:nvPr/>
            </p:nvSpPr>
            <p:spPr bwMode="auto">
              <a:xfrm>
                <a:off x="1920" y="632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50" name="Line 106"/>
              <p:cNvSpPr>
                <a:spLocks noChangeShapeType="1"/>
              </p:cNvSpPr>
              <p:nvPr/>
            </p:nvSpPr>
            <p:spPr bwMode="auto">
              <a:xfrm>
                <a:off x="1920" y="551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  <p:sp>
            <p:nvSpPr>
              <p:cNvPr id="351" name="Line 107"/>
              <p:cNvSpPr>
                <a:spLocks noChangeShapeType="1"/>
              </p:cNvSpPr>
              <p:nvPr/>
            </p:nvSpPr>
            <p:spPr bwMode="auto">
              <a:xfrm>
                <a:off x="2015" y="629"/>
                <a:ext cx="1" cy="1"/>
              </a:xfrm>
              <a:prstGeom prst="line">
                <a:avLst/>
              </a:prstGeom>
              <a:noFill/>
              <a:ln w="4763" cap="sq">
                <a:solidFill>
                  <a:srgbClr val="AAE6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/>
              </a:p>
            </p:txBody>
          </p:sp>
        </p:grpSp>
        <p:pic>
          <p:nvPicPr>
            <p:cNvPr id="268" name="Picture 6" descr="http://t3.gstatic.com/images?q=tbn:ANd9GcQg1kDx59YE_PpP5UjHWLAm8UuIH1Wzesx_Q3UMLJJ74xxRB6w&amp;t=1&amp;usg=__ri5BCHaW5Nh9ZgwOaxbRfl_TRB4=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959" y="2651663"/>
              <a:ext cx="531078" cy="22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992" y="2403927"/>
              <a:ext cx="619995" cy="187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299" y="2870500"/>
              <a:ext cx="410935" cy="18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" name="Picture 9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710" t="3349"/>
            <a:stretch>
              <a:fillRect/>
            </a:stretch>
          </p:blipFill>
          <p:spPr bwMode="auto">
            <a:xfrm>
              <a:off x="6761526" y="3176482"/>
              <a:ext cx="504717" cy="174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2" name="Picture 17" descr="http://t0.gstatic.com/images?q=tbn:LLEUA6II6jNxiM:http://4.bp.blogspot.com/_UZImdYAiry8/Sb9qYmN0llI/AAAAAAAAPtc/a_qXEx69CB0/s400/oracle_logo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986" y="2943906"/>
              <a:ext cx="520417" cy="18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3" name="&quot;No&quot; Symbol 272"/>
            <p:cNvSpPr/>
            <p:nvPr/>
          </p:nvSpPr>
          <p:spPr>
            <a:xfrm>
              <a:off x="6807788" y="2378053"/>
              <a:ext cx="459654" cy="511277"/>
            </a:xfrm>
            <a:prstGeom prst="noSmoking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</a:endParaRPr>
            </a:p>
          </p:txBody>
        </p:sp>
        <p:pic>
          <p:nvPicPr>
            <p:cNvPr id="274" name="Picture 9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440" t="-4608"/>
            <a:stretch>
              <a:fillRect/>
            </a:stretch>
          </p:blipFill>
          <p:spPr bwMode="auto">
            <a:xfrm>
              <a:off x="8145710" y="2396306"/>
              <a:ext cx="513711" cy="1886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5" name="Picture 17" descr="http://t0.gstatic.com/images?q=tbn:LLEUA6II6jNxiM:http://4.bp.blogspot.com/_UZImdYAiry8/Sb9qYmN0llI/AAAAAAAAPtc/a_qXEx69CB0/s400/oracle_logo.jp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7021" y="2630346"/>
              <a:ext cx="520417" cy="184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" name="Chevron 275"/>
            <p:cNvSpPr/>
            <p:nvPr/>
          </p:nvSpPr>
          <p:spPr>
            <a:xfrm>
              <a:off x="6600779" y="3868267"/>
              <a:ext cx="2192091" cy="658906"/>
            </a:xfrm>
            <a:prstGeom prst="chevron">
              <a:avLst/>
            </a:prstGeom>
            <a:solidFill>
              <a:schemeClr val="tx2">
                <a:lumMod val="60000"/>
                <a:lumOff val="40000"/>
                <a:alpha val="69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>
                  <a:solidFill>
                    <a:schemeClr val="tx2"/>
                  </a:solidFill>
                </a:rPr>
                <a:t>制御</a:t>
              </a:r>
              <a:endParaRPr lang="en-US" altLang="ja-JP" sz="1200" dirty="0">
                <a:solidFill>
                  <a:schemeClr val="tx2"/>
                </a:solidFill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7772400" y="2362750"/>
              <a:ext cx="562062" cy="31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2"/>
                  </a:solidFill>
                </a:rPr>
                <a:t>High</a:t>
              </a: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7765409" y="2599041"/>
              <a:ext cx="562062" cy="31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BFF9F"/>
                  </a:solidFill>
                </a:rPr>
                <a:t>Med</a:t>
              </a: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7766807" y="2835330"/>
              <a:ext cx="562062" cy="31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Low</a:t>
              </a:r>
            </a:p>
          </p:txBody>
        </p:sp>
        <p:pic>
          <p:nvPicPr>
            <p:cNvPr id="280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401" y="2150445"/>
              <a:ext cx="410935" cy="18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0" name="Picture 18" descr="WLAN_Controll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1380" y="1482613"/>
            <a:ext cx="735475" cy="270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" name="Right Arrow 361"/>
          <p:cNvSpPr/>
          <p:nvPr/>
        </p:nvSpPr>
        <p:spPr>
          <a:xfrm>
            <a:off x="7413968" y="1599289"/>
            <a:ext cx="376934" cy="95024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363" name="Right Arrow 362"/>
          <p:cNvSpPr/>
          <p:nvPr/>
        </p:nvSpPr>
        <p:spPr>
          <a:xfrm>
            <a:off x="8656249" y="1614905"/>
            <a:ext cx="377761" cy="100247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365" name="Chevron 364"/>
          <p:cNvSpPr/>
          <p:nvPr/>
        </p:nvSpPr>
        <p:spPr>
          <a:xfrm>
            <a:off x="1879304" y="3077261"/>
            <a:ext cx="1925336" cy="452751"/>
          </a:xfrm>
          <a:prstGeom prst="chevron">
            <a:avLst/>
          </a:prstGeom>
          <a:solidFill>
            <a:srgbClr val="2733FF">
              <a:alpha val="76863"/>
            </a:srgbClr>
          </a:solidFill>
          <a:ln>
            <a:solidFill>
              <a:srgbClr val="D3D3D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URL </a:t>
            </a:r>
            <a:r>
              <a:rPr lang="ja-JP" altLang="en-US" sz="1200" dirty="0" smtClean="0">
                <a:solidFill>
                  <a:schemeClr val="bg1"/>
                </a:solidFill>
              </a:rPr>
              <a:t>フィルタリング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1" name="Rectangle 370"/>
          <p:cNvSpPr/>
          <p:nvPr/>
        </p:nvSpPr>
        <p:spPr>
          <a:xfrm>
            <a:off x="2077898" y="3845693"/>
            <a:ext cx="1726742" cy="577091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NBAR2 </a:t>
            </a:r>
            <a:r>
              <a:rPr lang="ja-JP" altLang="en-US" sz="1100" dirty="0" smtClean="0">
                <a:solidFill>
                  <a:schemeClr val="bg1"/>
                </a:solidFill>
              </a:rPr>
              <a:t>による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br>
              <a:rPr lang="en-US" sz="1100" dirty="0" smtClean="0">
                <a:solidFill>
                  <a:schemeClr val="bg1"/>
                </a:solidFill>
              </a:rPr>
            </a:br>
            <a:r>
              <a:rPr lang="en-US" sz="1100" dirty="0" smtClean="0">
                <a:solidFill>
                  <a:schemeClr val="bg1"/>
                </a:solidFill>
              </a:rPr>
              <a:t>HTTP URL </a:t>
            </a:r>
            <a:r>
              <a:rPr lang="ja-JP" altLang="en-US" sz="1100" dirty="0" smtClean="0">
                <a:solidFill>
                  <a:schemeClr val="bg1"/>
                </a:solidFill>
              </a:rPr>
              <a:t>チェックと</a:t>
            </a:r>
            <a:r>
              <a:rPr lang="en-US" altLang="ja-JP" sz="1100" dirty="0">
                <a:solidFill>
                  <a:schemeClr val="bg1"/>
                </a:solidFill>
              </a:rPr>
              <a:t/>
            </a:r>
            <a:br>
              <a:rPr lang="en-US" altLang="ja-JP" sz="1100" dirty="0">
                <a:solidFill>
                  <a:schemeClr val="bg1"/>
                </a:solidFill>
              </a:rPr>
            </a:br>
            <a:r>
              <a:rPr lang="ja-JP" altLang="en-US" sz="1100" dirty="0" smtClean="0">
                <a:solidFill>
                  <a:schemeClr val="bg1"/>
                </a:solidFill>
              </a:rPr>
              <a:t>フィルタリング</a:t>
            </a:r>
            <a:endParaRPr lang="en-US" altLang="ja-JP" sz="1100" dirty="0" smtClean="0">
              <a:solidFill>
                <a:schemeClr val="bg1"/>
              </a:solidFill>
            </a:endParaRPr>
          </a:p>
        </p:txBody>
      </p:sp>
      <p:cxnSp>
        <p:nvCxnSpPr>
          <p:cNvPr id="373" name="Straight Connector 372"/>
          <p:cNvCxnSpPr/>
          <p:nvPr/>
        </p:nvCxnSpPr>
        <p:spPr>
          <a:xfrm flipH="1">
            <a:off x="2282694" y="1639539"/>
            <a:ext cx="252069" cy="62677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>
            <a:off x="2878564" y="1596265"/>
            <a:ext cx="208518" cy="671588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2" name="Picture 18" descr="WLAN_Controlle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803" y="1574819"/>
            <a:ext cx="797245" cy="293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190" y="2269659"/>
            <a:ext cx="900913" cy="64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" name="Group 377"/>
          <p:cNvGrpSpPr/>
          <p:nvPr/>
        </p:nvGrpSpPr>
        <p:grpSpPr>
          <a:xfrm>
            <a:off x="2008436" y="1120540"/>
            <a:ext cx="453507" cy="374691"/>
            <a:chOff x="2613164" y="1465389"/>
            <a:chExt cx="604518" cy="499588"/>
          </a:xfrm>
        </p:grpSpPr>
        <p:sp>
          <p:nvSpPr>
            <p:cNvPr id="377" name="Explosion 2 376"/>
            <p:cNvSpPr/>
            <p:nvPr/>
          </p:nvSpPr>
          <p:spPr>
            <a:xfrm rot="1374623">
              <a:off x="2674391" y="1465389"/>
              <a:ext cx="457200" cy="499588"/>
            </a:xfrm>
            <a:prstGeom prst="irregularSeal2">
              <a:avLst/>
            </a:prstGeom>
            <a:solidFill>
              <a:srgbClr val="C4D52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 rot="21110432">
              <a:off x="2613164" y="1527006"/>
              <a:ext cx="604518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New</a:t>
              </a:r>
            </a:p>
          </p:txBody>
        </p:sp>
      </p:grpSp>
      <p:sp>
        <p:nvSpPr>
          <p:cNvPr id="386" name="TextBox 385"/>
          <p:cNvSpPr txBox="1"/>
          <p:nvPr/>
        </p:nvSpPr>
        <p:spPr>
          <a:xfrm>
            <a:off x="2291746" y="1287298"/>
            <a:ext cx="1108960" cy="242369"/>
          </a:xfrm>
          <a:prstGeom prst="rect">
            <a:avLst/>
          </a:prstGeom>
          <a:noFill/>
        </p:spPr>
        <p:txBody>
          <a:bodyPr wrap="square" lIns="68583" tIns="34292" rIns="68583" bIns="34292" rtlCol="0">
            <a:spAutoFit/>
          </a:bodyPr>
          <a:lstStyle/>
          <a:p>
            <a:r>
              <a:rPr lang="en-US" sz="1100" b="1" dirty="0" err="1">
                <a:solidFill>
                  <a:srgbClr val="FF0000"/>
                </a:solidFill>
              </a:rPr>
              <a:t>AireOS</a:t>
            </a:r>
            <a:r>
              <a:rPr lang="en-US" sz="1100" b="1" dirty="0">
                <a:solidFill>
                  <a:srgbClr val="FF0000"/>
                </a:solidFill>
              </a:rPr>
              <a:t> 8.3</a:t>
            </a:r>
          </a:p>
        </p:txBody>
      </p:sp>
      <p:sp>
        <p:nvSpPr>
          <p:cNvPr id="352" name="TextBox 385"/>
          <p:cNvSpPr txBox="1"/>
          <p:nvPr/>
        </p:nvSpPr>
        <p:spPr>
          <a:xfrm>
            <a:off x="4182328" y="1287298"/>
            <a:ext cx="1108960" cy="242369"/>
          </a:xfrm>
          <a:prstGeom prst="rect">
            <a:avLst/>
          </a:prstGeom>
          <a:noFill/>
        </p:spPr>
        <p:txBody>
          <a:bodyPr wrap="square" lIns="68583" tIns="34292" rIns="68583" bIns="34292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AireOS</a:t>
            </a:r>
            <a:r>
              <a:rPr lang="en-US" sz="1100" b="1" dirty="0">
                <a:solidFill>
                  <a:schemeClr val="bg1"/>
                </a:solidFill>
              </a:rPr>
              <a:t> </a:t>
            </a:r>
            <a:r>
              <a:rPr lang="en-US" sz="1100" b="1" dirty="0" smtClean="0">
                <a:solidFill>
                  <a:schemeClr val="bg1"/>
                </a:solidFill>
              </a:rPr>
              <a:t>8.</a:t>
            </a:r>
            <a:r>
              <a:rPr lang="en-US" altLang="ja-JP" sz="1100" b="1" dirty="0" smtClean="0">
                <a:solidFill>
                  <a:schemeClr val="bg1"/>
                </a:solidFill>
              </a:rPr>
              <a:t>2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/>
      <p:bldP spid="365" grpId="0" animBg="1"/>
      <p:bldP spid="371" grpId="0"/>
      <p:bldP spid="38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6538025" y="3552568"/>
            <a:ext cx="2472234" cy="13809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Rectangle 46"/>
          <p:cNvSpPr/>
          <p:nvPr/>
        </p:nvSpPr>
        <p:spPr>
          <a:xfrm>
            <a:off x="3542465" y="3551283"/>
            <a:ext cx="2886759" cy="13809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4102" y="3551283"/>
            <a:ext cx="3334898" cy="138093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6350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29" y="134146"/>
            <a:ext cx="8345488" cy="731837"/>
          </a:xfrm>
        </p:spPr>
        <p:txBody>
          <a:bodyPr/>
          <a:lstStyle/>
          <a:p>
            <a:r>
              <a:rPr lang="en-US" dirty="0" smtClean="0"/>
              <a:t>URL ACL </a:t>
            </a:r>
            <a:r>
              <a:rPr lang="ja-JP" altLang="en-US" dirty="0" smtClean="0"/>
              <a:t>による実装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010442" y="877007"/>
            <a:ext cx="538091" cy="5214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4290791" y="903908"/>
            <a:ext cx="538091" cy="5214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7247245" y="911051"/>
            <a:ext cx="538091" cy="52149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151429" y="964629"/>
            <a:ext cx="204987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1248" y="993648"/>
            <a:ext cx="204987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3989" y="998673"/>
            <a:ext cx="204987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85218" y="1621632"/>
            <a:ext cx="746714" cy="750094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1624175" y="1600200"/>
            <a:ext cx="733728" cy="75009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25" y="1868929"/>
            <a:ext cx="307204" cy="28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28" y="1868929"/>
            <a:ext cx="179426" cy="14441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28" y="2042687"/>
            <a:ext cx="179426" cy="14441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70" y="1839788"/>
            <a:ext cx="301306" cy="3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33912" y="2046259"/>
            <a:ext cx="214368" cy="238537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>
                <a:solidFill>
                  <a:srgbClr val="F08010"/>
                </a:solidFill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3912" y="1769417"/>
            <a:ext cx="214368" cy="238537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>
                <a:solidFill>
                  <a:srgbClr val="F08010"/>
                </a:solidFill>
              </a:rPr>
              <a:t>X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44225" y="1507331"/>
            <a:ext cx="1404055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31714" y="1507332"/>
            <a:ext cx="1404055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88207" y="1507332"/>
            <a:ext cx="1404055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771590" y="1578343"/>
            <a:ext cx="1512956" cy="75009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4" name="Rounded Rectangle 23"/>
          <p:cNvSpPr/>
          <p:nvPr/>
        </p:nvSpPr>
        <p:spPr>
          <a:xfrm>
            <a:off x="6860504" y="1570773"/>
            <a:ext cx="1520720" cy="75009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3831714" y="1769417"/>
            <a:ext cx="1404055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34140" y="1848289"/>
            <a:ext cx="1050405" cy="25392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ACL </a:t>
            </a:r>
            <a:r>
              <a:rPr lang="ja-JP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の適用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26964" y="1638409"/>
            <a:ext cx="1297807" cy="6054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6963625" y="1820847"/>
            <a:ext cx="1276414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23260" y="1603774"/>
            <a:ext cx="1133948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b="1" dirty="0"/>
              <a:t>http</a:t>
            </a:r>
            <a:r>
              <a:rPr lang="en-US" sz="1100" dirty="0"/>
              <a:t>://www.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7400" y="2564608"/>
            <a:ext cx="2472948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URL ACL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として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W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hitelist(permit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ルール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)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や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Blacklist(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deny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ルール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を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ドメイン名ベースで作成する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54265" y="2526507"/>
            <a:ext cx="2699966" cy="80792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下のいずれかに適用できる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1450" indent="-171450">
              <a:buClr>
                <a:srgbClr val="080808"/>
              </a:buClr>
              <a:buFont typeface="Arial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WLAN</a:t>
            </a:r>
          </a:p>
          <a:p>
            <a:pPr marL="171450" indent="-171450">
              <a:buClr>
                <a:srgbClr val="080808"/>
              </a:buClr>
              <a:buFont typeface="Arial" charset="0"/>
              <a:buChar char="•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</a:rPr>
              <a:t>インターフェース</a:t>
            </a:r>
            <a:endParaRPr lang="en-US" altLang="ja-JP" sz="1200" dirty="0">
              <a:solidFill>
                <a:schemeClr val="tx1">
                  <a:lumMod val="50000"/>
                </a:schemeClr>
              </a:solidFill>
            </a:endParaRPr>
          </a:p>
          <a:p>
            <a:pPr marL="171450" indent="-171450">
              <a:buClr>
                <a:srgbClr val="080808"/>
              </a:buClr>
              <a:buFont typeface="Arial" charset="0"/>
              <a:buChar char="•"/>
            </a:pPr>
            <a:r>
              <a:rPr lang="ja-JP" altLang="en-US" sz="1200" dirty="0">
                <a:solidFill>
                  <a:schemeClr val="tx1">
                    <a:lumMod val="50000"/>
                  </a:schemeClr>
                </a:solidFill>
              </a:rPr>
              <a:t>ローカルポリシ</a:t>
            </a:r>
            <a:endParaRPr lang="en-US" altLang="ja-JP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30561" y="2578897"/>
            <a:ext cx="2287162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適用後、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Web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ブラウジングは</a:t>
            </a:r>
            <a:r>
              <a:rPr lang="en-US" altLang="ja-JP" sz="1200" dirty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en-US" altLang="ja-JP" sz="12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URL ACL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設定によってフィルタリングされる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41103" y="3590527"/>
            <a:ext cx="3615078" cy="25391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Whitelist- allows domains to be permitted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1103" y="3994941"/>
            <a:ext cx="2945311" cy="25391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Blacklist- restricts browsing to domains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6298" y="4421362"/>
            <a:ext cx="2890116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URL ACL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は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100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まで作成可能</a:t>
            </a:r>
            <a:endParaRPr lang="en-US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各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 ACL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では</a:t>
            </a:r>
            <a:r>
              <a:rPr lang="en-US" altLang="ja-JP" sz="1200" dirty="0" smtClean="0">
                <a:solidFill>
                  <a:schemeClr val="tx1">
                    <a:lumMod val="50000"/>
                  </a:schemeClr>
                </a:solidFill>
              </a:rPr>
              <a:t> 64 </a:t>
            </a:r>
            <a:r>
              <a:rPr lang="ja-JP" altLang="en-US" sz="1200" dirty="0" smtClean="0">
                <a:solidFill>
                  <a:schemeClr val="tx1">
                    <a:lumMod val="50000"/>
                  </a:schemeClr>
                </a:solidFill>
              </a:rPr>
              <a:t>ルールまで定義可能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71785" y="3978112"/>
            <a:ext cx="2454801" cy="25391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Add timeout actions </a:t>
            </a:r>
          </a:p>
        </p:txBody>
      </p:sp>
      <p:sp>
        <p:nvSpPr>
          <p:cNvPr id="55" name="Oval 54"/>
          <p:cNvSpPr/>
          <p:nvPr/>
        </p:nvSpPr>
        <p:spPr>
          <a:xfrm>
            <a:off x="3651099" y="3961515"/>
            <a:ext cx="313870" cy="30584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3974423" y="3595158"/>
            <a:ext cx="2454801" cy="25391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Add role based actions </a:t>
            </a:r>
          </a:p>
        </p:txBody>
      </p:sp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45" y="3612701"/>
            <a:ext cx="323031" cy="2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69" y="3862998"/>
            <a:ext cx="1137343" cy="69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11" y="3998544"/>
            <a:ext cx="267854" cy="24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Plus 11273"/>
          <p:cNvSpPr/>
          <p:nvPr/>
        </p:nvSpPr>
        <p:spPr>
          <a:xfrm>
            <a:off x="94102" y="4421362"/>
            <a:ext cx="278467" cy="279441"/>
          </a:xfrm>
          <a:prstGeom prst="mathPlus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1277" name="&quot;No&quot; Symbol 11276"/>
          <p:cNvSpPr/>
          <p:nvPr/>
        </p:nvSpPr>
        <p:spPr>
          <a:xfrm>
            <a:off x="111666" y="4041931"/>
            <a:ext cx="229437" cy="212547"/>
          </a:xfrm>
          <a:prstGeom prst="noSmoking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127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6" y="3610896"/>
            <a:ext cx="260902" cy="2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83" y="4439470"/>
            <a:ext cx="274511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4001542" y="4420163"/>
            <a:ext cx="2454801" cy="25391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Device aware actionable policies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22" y="1777558"/>
            <a:ext cx="481983" cy="4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age result for block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864" y="1648728"/>
            <a:ext cx="574019" cy="574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10" y="2831464"/>
            <a:ext cx="580558" cy="54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214309"/>
            <a:ext cx="8345488" cy="731837"/>
          </a:xfrm>
        </p:spPr>
        <p:txBody>
          <a:bodyPr/>
          <a:lstStyle/>
          <a:p>
            <a:r>
              <a:rPr lang="ja-JP" altLang="en-US" dirty="0" smtClean="0"/>
              <a:t>ロールベースアクセスコントロール</a:t>
            </a:r>
            <a:endParaRPr lang="en-US" dirty="0"/>
          </a:p>
        </p:txBody>
      </p:sp>
      <p:sp>
        <p:nvSpPr>
          <p:cNvPr id="22" name="TextBox 44"/>
          <p:cNvSpPr txBox="1">
            <a:spLocks noChangeArrowheads="1"/>
          </p:cNvSpPr>
          <p:nvPr/>
        </p:nvSpPr>
        <p:spPr bwMode="auto">
          <a:xfrm>
            <a:off x="3251287" y="3915887"/>
            <a:ext cx="1810954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6" tIns="45718" rIns="91436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362">
              <a:defRPr/>
            </a:pPr>
            <a:r>
              <a:rPr lang="en-US" sz="1200" b="1" kern="0" dirty="0"/>
              <a:t>SSID: Classroom</a:t>
            </a:r>
          </a:p>
          <a:p>
            <a:pPr defTabSz="914362">
              <a:defRPr/>
            </a:pPr>
            <a:r>
              <a:rPr lang="en-US" sz="1200" b="1" kern="0" dirty="0"/>
              <a:t>Security:WPA2/802.1x </a:t>
            </a:r>
            <a:endParaRPr lang="en-US" sz="1100" kern="0" dirty="0"/>
          </a:p>
        </p:txBody>
      </p:sp>
      <p:pic>
        <p:nvPicPr>
          <p:cNvPr id="4" name="Picture 6" descr="http://images.knowhow.com/Computing/WiF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7"/>
          <a:stretch/>
        </p:blipFill>
        <p:spPr bwMode="auto">
          <a:xfrm rot="2749796" flipV="1">
            <a:off x="3299825" y="3304259"/>
            <a:ext cx="441846" cy="38850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ages.knowhow.com/Computing/WiF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7"/>
          <a:stretch/>
        </p:blipFill>
        <p:spPr bwMode="auto">
          <a:xfrm rot="19753198" flipV="1">
            <a:off x="4542382" y="3336141"/>
            <a:ext cx="359928" cy="324744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3869316" y="1132579"/>
            <a:ext cx="615323" cy="442867"/>
            <a:chOff x="4924090" y="1840603"/>
            <a:chExt cx="1121110" cy="853549"/>
          </a:xfrm>
        </p:grpSpPr>
        <p:grpSp>
          <p:nvGrpSpPr>
            <p:cNvPr id="7" name="Group 174"/>
            <p:cNvGrpSpPr>
              <a:grpSpLocks/>
            </p:cNvGrpSpPr>
            <p:nvPr/>
          </p:nvGrpSpPr>
          <p:grpSpPr bwMode="auto">
            <a:xfrm>
              <a:off x="4924090" y="1840603"/>
              <a:ext cx="1121110" cy="820010"/>
              <a:chOff x="5922963" y="5453063"/>
              <a:chExt cx="1008062" cy="663575"/>
            </a:xfrm>
          </p:grpSpPr>
          <p:sp>
            <p:nvSpPr>
              <p:cNvPr id="9" name="AutoShape 2"/>
              <p:cNvSpPr>
                <a:spLocks noChangeAspect="1" noChangeArrowheads="1" noTextEdit="1"/>
              </p:cNvSpPr>
              <p:nvPr/>
            </p:nvSpPr>
            <p:spPr bwMode="auto">
              <a:xfrm>
                <a:off x="5922963" y="5453063"/>
                <a:ext cx="1008062" cy="66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5922963" y="5551487"/>
                <a:ext cx="901700" cy="550863"/>
              </a:xfrm>
              <a:prstGeom prst="rect">
                <a:avLst/>
              </a:prstGeom>
              <a:solidFill>
                <a:srgbClr val="0096D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5922963" y="5551487"/>
                <a:ext cx="901700" cy="550863"/>
              </a:xfrm>
              <a:prstGeom prst="rect">
                <a:avLst/>
              </a:prstGeom>
              <a:solidFill>
                <a:srgbClr val="0096D5"/>
              </a:solidFill>
              <a:ln w="4">
                <a:solidFill>
                  <a:srgbClr val="AAE6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6824663" y="5453063"/>
                <a:ext cx="100012" cy="649288"/>
              </a:xfrm>
              <a:custGeom>
                <a:avLst/>
                <a:gdLst>
                  <a:gd name="T0" fmla="*/ 0 w 63"/>
                  <a:gd name="T1" fmla="*/ 1030745494 h 409"/>
                  <a:gd name="T2" fmla="*/ 158768256 w 63"/>
                  <a:gd name="T3" fmla="*/ 887095683 h 409"/>
                  <a:gd name="T4" fmla="*/ 158768256 w 63"/>
                  <a:gd name="T5" fmla="*/ 0 h 409"/>
                  <a:gd name="T6" fmla="*/ 0 w 63"/>
                  <a:gd name="T7" fmla="*/ 156249808 h 409"/>
                  <a:gd name="T8" fmla="*/ 0 w 63"/>
                  <a:gd name="T9" fmla="*/ 1030745494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409">
                    <a:moveTo>
                      <a:pt x="0" y="409"/>
                    </a:moveTo>
                    <a:lnTo>
                      <a:pt x="63" y="352"/>
                    </a:lnTo>
                    <a:lnTo>
                      <a:pt x="63" y="0"/>
                    </a:lnTo>
                    <a:lnTo>
                      <a:pt x="0" y="62"/>
                    </a:lnTo>
                    <a:lnTo>
                      <a:pt x="0" y="409"/>
                    </a:lnTo>
                    <a:close/>
                  </a:path>
                </a:pathLst>
              </a:custGeom>
              <a:solidFill>
                <a:srgbClr val="005A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6824663" y="5453063"/>
                <a:ext cx="100012" cy="649288"/>
              </a:xfrm>
              <a:custGeom>
                <a:avLst/>
                <a:gdLst>
                  <a:gd name="T0" fmla="*/ 0 w 63"/>
                  <a:gd name="T1" fmla="*/ 1030745494 h 409"/>
                  <a:gd name="T2" fmla="*/ 158768256 w 63"/>
                  <a:gd name="T3" fmla="*/ 887095683 h 409"/>
                  <a:gd name="T4" fmla="*/ 158768256 w 63"/>
                  <a:gd name="T5" fmla="*/ 0 h 409"/>
                  <a:gd name="T6" fmla="*/ 0 w 63"/>
                  <a:gd name="T7" fmla="*/ 156249808 h 409"/>
                  <a:gd name="T8" fmla="*/ 0 w 63"/>
                  <a:gd name="T9" fmla="*/ 1030745494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409">
                    <a:moveTo>
                      <a:pt x="0" y="409"/>
                    </a:moveTo>
                    <a:lnTo>
                      <a:pt x="63" y="352"/>
                    </a:lnTo>
                    <a:lnTo>
                      <a:pt x="63" y="0"/>
                    </a:lnTo>
                    <a:lnTo>
                      <a:pt x="0" y="62"/>
                    </a:lnTo>
                    <a:lnTo>
                      <a:pt x="0" y="409"/>
                    </a:lnTo>
                    <a:close/>
                  </a:path>
                </a:pathLst>
              </a:custGeom>
              <a:solidFill>
                <a:srgbClr val="005A80"/>
              </a:solidFill>
              <a:ln w="4">
                <a:solidFill>
                  <a:srgbClr val="AAE6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5922963" y="5453063"/>
                <a:ext cx="1001712" cy="98425"/>
              </a:xfrm>
              <a:custGeom>
                <a:avLst/>
                <a:gdLst>
                  <a:gd name="T0" fmla="*/ 1431448035 w 631"/>
                  <a:gd name="T1" fmla="*/ 156249688 h 62"/>
                  <a:gd name="T2" fmla="*/ 1590217006 w 631"/>
                  <a:gd name="T3" fmla="*/ 0 h 62"/>
                  <a:gd name="T4" fmla="*/ 156249610 w 631"/>
                  <a:gd name="T5" fmla="*/ 0 h 62"/>
                  <a:gd name="T6" fmla="*/ 0 w 631"/>
                  <a:gd name="T7" fmla="*/ 156249688 h 62"/>
                  <a:gd name="T8" fmla="*/ 1431448035 w 631"/>
                  <a:gd name="T9" fmla="*/ 15624968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1" h="62">
                    <a:moveTo>
                      <a:pt x="568" y="62"/>
                    </a:moveTo>
                    <a:lnTo>
                      <a:pt x="631" y="0"/>
                    </a:lnTo>
                    <a:lnTo>
                      <a:pt x="62" y="0"/>
                    </a:lnTo>
                    <a:lnTo>
                      <a:pt x="0" y="62"/>
                    </a:lnTo>
                    <a:lnTo>
                      <a:pt x="568" y="62"/>
                    </a:lnTo>
                    <a:close/>
                  </a:path>
                </a:pathLst>
              </a:custGeom>
              <a:solidFill>
                <a:srgbClr val="00B4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5922963" y="5453063"/>
                <a:ext cx="1001712" cy="98425"/>
              </a:xfrm>
              <a:custGeom>
                <a:avLst/>
                <a:gdLst>
                  <a:gd name="T0" fmla="*/ 1431448035 w 631"/>
                  <a:gd name="T1" fmla="*/ 156249688 h 62"/>
                  <a:gd name="T2" fmla="*/ 1590217006 w 631"/>
                  <a:gd name="T3" fmla="*/ 0 h 62"/>
                  <a:gd name="T4" fmla="*/ 156249610 w 631"/>
                  <a:gd name="T5" fmla="*/ 0 h 62"/>
                  <a:gd name="T6" fmla="*/ 0 w 631"/>
                  <a:gd name="T7" fmla="*/ 156249688 h 62"/>
                  <a:gd name="T8" fmla="*/ 1431448035 w 631"/>
                  <a:gd name="T9" fmla="*/ 15624968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1" h="62">
                    <a:moveTo>
                      <a:pt x="568" y="62"/>
                    </a:moveTo>
                    <a:lnTo>
                      <a:pt x="631" y="0"/>
                    </a:lnTo>
                    <a:lnTo>
                      <a:pt x="62" y="0"/>
                    </a:lnTo>
                    <a:lnTo>
                      <a:pt x="0" y="62"/>
                    </a:lnTo>
                    <a:lnTo>
                      <a:pt x="568" y="62"/>
                    </a:lnTo>
                    <a:close/>
                  </a:path>
                </a:pathLst>
              </a:custGeom>
              <a:solidFill>
                <a:srgbClr val="00B4FF"/>
              </a:solidFill>
              <a:ln w="4">
                <a:solidFill>
                  <a:srgbClr val="AAE6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8" name="Picture 61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704" y="1989213"/>
              <a:ext cx="666410" cy="704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6" descr="C:\Users\ecoffey\AppData\Local\Temp\Rar$DRa0.200\Cisco Icons November\30080_Device_switch_3062\Png_256\30080_Device_switch_3062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53" y="1896647"/>
            <a:ext cx="867204" cy="393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273" y="1903098"/>
            <a:ext cx="637412" cy="290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3365" y="3598470"/>
            <a:ext cx="399128" cy="47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948" y="3568652"/>
            <a:ext cx="402904" cy="4864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725741" y="4435039"/>
            <a:ext cx="1423022" cy="365562"/>
          </a:xfrm>
          <a:prstGeom prst="rect">
            <a:avLst/>
          </a:prstGeom>
          <a:gradFill rotWithShape="1">
            <a:gsLst>
              <a:gs pos="0">
                <a:srgbClr val="08ACF6">
                  <a:shade val="51000"/>
                  <a:satMod val="130000"/>
                </a:srgbClr>
              </a:gs>
              <a:gs pos="80000">
                <a:srgbClr val="08ACF6">
                  <a:shade val="93000"/>
                  <a:satMod val="130000"/>
                </a:srgbClr>
              </a:gs>
              <a:gs pos="100000">
                <a:srgbClr val="08ACF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8ACF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21899" tIns="60949" rIns="121899" bIns="60949" rtlCol="0" anchor="ctr"/>
          <a:lstStyle/>
          <a:p>
            <a:pPr algn="ctr"/>
            <a:r>
              <a:rPr lang="ja-JP" altLang="en-US" sz="1200" b="1" dirty="0" smtClean="0">
                <a:solidFill>
                  <a:schemeClr val="bg1"/>
                </a:solidFill>
              </a:rPr>
              <a:t>教師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39460" y="4435040"/>
            <a:ext cx="1350221" cy="38419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ja-JP" altLang="en-US" sz="1200" b="1" dirty="0" smtClean="0">
                <a:solidFill>
                  <a:schemeClr val="bg1"/>
                </a:solidFill>
              </a:rPr>
              <a:t>学生</a:t>
            </a:r>
            <a:endParaRPr lang="en-US" altLang="ja-JP" sz="1200" b="1" dirty="0" smtClean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7996" y="3888146"/>
            <a:ext cx="507602" cy="4925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7703" y="3868454"/>
            <a:ext cx="566584" cy="566585"/>
          </a:xfrm>
          <a:prstGeom prst="rect">
            <a:avLst/>
          </a:prstGeom>
        </p:spPr>
      </p:pic>
      <p:pic>
        <p:nvPicPr>
          <p:cNvPr id="43" name="Picture 6" descr="C:\Users\ecoffey\AppData\Local\Temp\Rar$DRa0.281\Cisco Icons November\30072_Device_server_3156\Png_256\30072_Device_server_3156_unknown_25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94" y="1895688"/>
            <a:ext cx="274169" cy="394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2327720" y="1670912"/>
            <a:ext cx="514475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62">
              <a:defRPr/>
            </a:pPr>
            <a:r>
              <a:rPr lang="en-US" sz="900" b="1" kern="0" dirty="0">
                <a:solidFill>
                  <a:srgbClr val="000000"/>
                </a:solidFill>
              </a:rPr>
              <a:t>WLC</a:t>
            </a:r>
            <a:endParaRPr lang="en-US" sz="900" kern="0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377692" y="1184325"/>
            <a:ext cx="520376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62">
              <a:defRPr/>
            </a:pPr>
            <a:r>
              <a:rPr lang="en-US" sz="900" b="1" kern="0" dirty="0">
                <a:solidFill>
                  <a:srgbClr val="000000"/>
                </a:solidFill>
              </a:rPr>
              <a:t>AAA</a:t>
            </a:r>
            <a:endParaRPr lang="en-US" sz="900" kern="0" dirty="0">
              <a:solidFill>
                <a:srgbClr val="000000"/>
              </a:solidFill>
            </a:endParaRPr>
          </a:p>
        </p:txBody>
      </p:sp>
      <p:sp>
        <p:nvSpPr>
          <p:cNvPr id="46" name="TextBox 44"/>
          <p:cNvSpPr txBox="1">
            <a:spLocks noChangeArrowheads="1"/>
          </p:cNvSpPr>
          <p:nvPr/>
        </p:nvSpPr>
        <p:spPr bwMode="auto">
          <a:xfrm>
            <a:off x="4039748" y="1680787"/>
            <a:ext cx="694772" cy="26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62">
              <a:defRPr/>
            </a:pPr>
            <a:r>
              <a:rPr lang="ja-JP" altLang="en-US" sz="900" b="1" kern="0" dirty="0" smtClean="0">
                <a:solidFill>
                  <a:srgbClr val="000000"/>
                </a:solidFill>
              </a:rPr>
              <a:t>スイッチ</a:t>
            </a:r>
            <a:endParaRPr lang="en-US" sz="900" kern="0" dirty="0">
              <a:solidFill>
                <a:srgbClr val="000000"/>
              </a:solidFill>
            </a:endParaRPr>
          </a:p>
        </p:txBody>
      </p:sp>
      <p:sp>
        <p:nvSpPr>
          <p:cNvPr id="47" name="TextBox 44"/>
          <p:cNvSpPr txBox="1">
            <a:spLocks noChangeArrowheads="1"/>
          </p:cNvSpPr>
          <p:nvPr/>
        </p:nvSpPr>
        <p:spPr bwMode="auto">
          <a:xfrm>
            <a:off x="5658840" y="1837790"/>
            <a:ext cx="810540" cy="58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9" tIns="60949" rIns="121899" bIns="6094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362">
              <a:defRPr/>
            </a:pPr>
            <a:r>
              <a:rPr lang="ja-JP" altLang="en-US" sz="1000" b="1" kern="0" dirty="0" smtClean="0">
                <a:solidFill>
                  <a:srgbClr val="000000"/>
                </a:solidFill>
              </a:rPr>
              <a:t>教師向け</a:t>
            </a:r>
            <a:r>
              <a:rPr lang="en-US" altLang="ja-JP" sz="1000" b="1" kern="0" dirty="0" smtClean="0">
                <a:solidFill>
                  <a:srgbClr val="000000"/>
                </a:solidFill>
              </a:rPr>
              <a:t/>
            </a:r>
            <a:br>
              <a:rPr lang="en-US" altLang="ja-JP" sz="1000" b="1" kern="0" dirty="0" smtClean="0">
                <a:solidFill>
                  <a:srgbClr val="000000"/>
                </a:solidFill>
              </a:rPr>
            </a:br>
            <a:r>
              <a:rPr lang="en-US" altLang="ja-JP" sz="1000" b="1" kern="0" dirty="0" smtClean="0">
                <a:solidFill>
                  <a:srgbClr val="000000"/>
                </a:solidFill>
              </a:rPr>
              <a:t>Web</a:t>
            </a:r>
            <a:br>
              <a:rPr lang="en-US" altLang="ja-JP" sz="1000" b="1" kern="0" dirty="0" smtClean="0">
                <a:solidFill>
                  <a:srgbClr val="000000"/>
                </a:solidFill>
              </a:rPr>
            </a:br>
            <a:r>
              <a:rPr lang="ja-JP" altLang="en-US" sz="1000" b="1" kern="0" dirty="0" smtClean="0">
                <a:solidFill>
                  <a:srgbClr val="000000"/>
                </a:solidFill>
              </a:rPr>
              <a:t>サーバ</a:t>
            </a:r>
            <a:endParaRPr lang="en-US" sz="1000" kern="0" dirty="0">
              <a:solidFill>
                <a:srgbClr val="000000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4151556" y="1527101"/>
            <a:ext cx="5208" cy="34954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871532" y="2048311"/>
            <a:ext cx="839430" cy="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85157" y="2058461"/>
            <a:ext cx="839430" cy="1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122354" y="2265311"/>
            <a:ext cx="5208" cy="562943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5313043" y="1144335"/>
            <a:ext cx="3152083" cy="590126"/>
            <a:chOff x="7082212" y="1525778"/>
            <a:chExt cx="3976470" cy="625928"/>
          </a:xfrm>
        </p:grpSpPr>
        <p:sp>
          <p:nvSpPr>
            <p:cNvPr id="66" name="TextBox 44"/>
            <p:cNvSpPr txBox="1">
              <a:spLocks noChangeArrowheads="1"/>
            </p:cNvSpPr>
            <p:nvPr/>
          </p:nvSpPr>
          <p:spPr bwMode="auto">
            <a:xfrm>
              <a:off x="7082212" y="1525778"/>
              <a:ext cx="3976470" cy="2774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21899" tIns="60949" rIns="121899" bIns="6094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defTabSz="914362">
                <a:defRPr/>
              </a:pPr>
              <a:r>
                <a:rPr lang="en-US" sz="900" b="1" kern="0" dirty="0">
                  <a:solidFill>
                    <a:schemeClr val="bg1"/>
                  </a:solidFill>
                </a:rPr>
                <a:t>Cisco-av-pair=avc-profile-name=&lt;avc profile on wlc&gt;</a:t>
              </a:r>
            </a:p>
          </p:txBody>
        </p:sp>
        <p:sp>
          <p:nvSpPr>
            <p:cNvPr id="67" name="TextBox 44"/>
            <p:cNvSpPr txBox="1">
              <a:spLocks noChangeArrowheads="1"/>
            </p:cNvSpPr>
            <p:nvPr/>
          </p:nvSpPr>
          <p:spPr bwMode="auto">
            <a:xfrm>
              <a:off x="7082213" y="1874248"/>
              <a:ext cx="2619381" cy="27745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/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121899" tIns="60949" rIns="121899" bIns="60949">
              <a:sp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050" b="1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900" dirty="0"/>
                <a:t>Cisco-av-pair=role=&lt;role name&gt;</a:t>
              </a:r>
            </a:p>
          </p:txBody>
        </p:sp>
      </p:grpSp>
      <p:sp>
        <p:nvSpPr>
          <p:cNvPr id="76" name="Title 1"/>
          <p:cNvSpPr txBox="1">
            <a:spLocks/>
          </p:cNvSpPr>
          <p:nvPr/>
        </p:nvSpPr>
        <p:spPr bwMode="auto">
          <a:xfrm>
            <a:off x="124186" y="1054231"/>
            <a:ext cx="3366812" cy="647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pPr lvl="0" defTabSz="457200">
              <a:lnSpc>
                <a:spcPct val="100000"/>
              </a:lnSpc>
            </a:pPr>
            <a:r>
              <a:rPr lang="ja-JP" altLang="en-US" sz="1200" b="1" dirty="0" smtClean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ユーザーロール</a:t>
            </a:r>
            <a:r>
              <a:rPr lang="ja-JP" altLang="en-US" sz="1200" b="1" dirty="0">
                <a:solidFill>
                  <a:srgbClr val="0070C0"/>
                </a:solidFill>
                <a:latin typeface="Arial" charset="0"/>
                <a:ea typeface="ＭＳ Ｐゴシック" charset="0"/>
                <a:cs typeface="ＭＳ Ｐゴシック" charset="0"/>
              </a:rPr>
              <a:t>に基づく</a:t>
            </a:r>
            <a:endParaRPr lang="en-US" altLang="ja-JP" sz="1200" b="1" dirty="0">
              <a:solidFill>
                <a:srgbClr val="0070C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500" b="1" dirty="0" smtClean="0">
                <a:solidFill>
                  <a:schemeClr val="tx1"/>
                </a:solidFill>
              </a:rPr>
              <a:t>Policy</a:t>
            </a:r>
            <a:r>
              <a:rPr lang="ja-JP" altLang="en-US" sz="1500" b="1" dirty="0" smtClean="0">
                <a:solidFill>
                  <a:schemeClr val="tx1"/>
                </a:solidFill>
              </a:rPr>
              <a:t> ごとの </a:t>
            </a:r>
            <a:r>
              <a:rPr lang="en-US" sz="1500" b="1" dirty="0" smtClean="0">
                <a:solidFill>
                  <a:schemeClr val="tx1"/>
                </a:solidFill>
              </a:rPr>
              <a:t>URL ACL</a:t>
            </a:r>
            <a:r>
              <a:rPr lang="ja-JP" altLang="en-US" sz="1500" b="1" dirty="0" smtClean="0">
                <a:solidFill>
                  <a:schemeClr val="tx1"/>
                </a:solidFill>
              </a:rPr>
              <a:t> 設定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4186" y="4074197"/>
            <a:ext cx="1519446" cy="454179"/>
          </a:xfrm>
          <a:prstGeom prst="rect">
            <a:avLst/>
          </a:prstGeom>
          <a:noFill/>
          <a:ln w="25400" cap="flat" cmpd="sng" algn="ctr">
            <a:solidFill>
              <a:srgbClr val="08ACF6"/>
            </a:solidFill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914362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124186" y="3888146"/>
            <a:ext cx="1519446" cy="175185"/>
          </a:xfrm>
          <a:prstGeom prst="roundRect">
            <a:avLst/>
          </a:prstGeom>
          <a:gradFill rotWithShape="1">
            <a:gsLst>
              <a:gs pos="0">
                <a:srgbClr val="08ACF6">
                  <a:shade val="51000"/>
                  <a:satMod val="130000"/>
                </a:srgbClr>
              </a:gs>
              <a:gs pos="80000">
                <a:srgbClr val="08ACF6">
                  <a:shade val="93000"/>
                  <a:satMod val="130000"/>
                </a:srgbClr>
              </a:gs>
              <a:gs pos="100000">
                <a:srgbClr val="08ACF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08ACF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21899" tIns="60949" rIns="121899" bIns="60949" rtlCol="0" anchor="ctr"/>
          <a:lstStyle/>
          <a:p>
            <a:pPr algn="ctr" defTabSz="914362">
              <a:defRPr/>
            </a:pPr>
            <a:r>
              <a:rPr lang="ja-JP" altLang="en-US" sz="1200" kern="0" dirty="0" smtClean="0">
                <a:solidFill>
                  <a:srgbClr val="080808"/>
                </a:solidFill>
                <a:latin typeface="Arial"/>
              </a:rPr>
              <a:t>教師によるアクセス</a:t>
            </a:r>
            <a:endParaRPr lang="en-US" sz="1200" kern="0" dirty="0">
              <a:solidFill>
                <a:srgbClr val="080808"/>
              </a:solidFill>
              <a:latin typeface="Arial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382" y="4301166"/>
            <a:ext cx="211920" cy="1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6629662" y="4054505"/>
            <a:ext cx="1519446" cy="454179"/>
          </a:xfrm>
          <a:prstGeom prst="rect">
            <a:avLst/>
          </a:prstGeom>
          <a:noFill/>
          <a:ln w="25400" cap="flat" cmpd="sng" algn="ctr">
            <a:solidFill>
              <a:srgbClr val="08ACF6"/>
            </a:solidFill>
            <a:prstDash val="solid"/>
          </a:ln>
          <a:effectLst/>
        </p:spPr>
        <p:txBody>
          <a:bodyPr lIns="121899" tIns="60949" rIns="121899" bIns="60949" rtlCol="0" anchor="ctr"/>
          <a:lstStyle/>
          <a:p>
            <a:pPr algn="ctr" defTabSz="914362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629662" y="3868454"/>
            <a:ext cx="1519446" cy="1751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8ACF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121899" tIns="60949" rIns="121899" bIns="60949" rtlCol="0" anchor="ctr"/>
          <a:lstStyle/>
          <a:p>
            <a:pPr algn="ctr" defTabSz="914362">
              <a:defRPr/>
            </a:pPr>
            <a:r>
              <a:rPr lang="ja-JP" altLang="en-US" sz="1200" kern="0" dirty="0" smtClean="0">
                <a:solidFill>
                  <a:srgbClr val="080808"/>
                </a:solidFill>
                <a:latin typeface="Arial"/>
              </a:rPr>
              <a:t>学生によるアクセス</a:t>
            </a:r>
            <a:endParaRPr lang="en-US" sz="1200" kern="0" dirty="0">
              <a:solidFill>
                <a:srgbClr val="080808"/>
              </a:solidFill>
              <a:latin typeface="Arial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6414" y="4200106"/>
            <a:ext cx="226188" cy="17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529766" y="4166267"/>
            <a:ext cx="1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Access to grades, student records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066396" y="4144033"/>
            <a:ext cx="111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Access to grades, student records</a:t>
            </a:r>
          </a:p>
        </p:txBody>
      </p:sp>
      <p:sp>
        <p:nvSpPr>
          <p:cNvPr id="80" name="Freeform 79"/>
          <p:cNvSpPr/>
          <p:nvPr/>
        </p:nvSpPr>
        <p:spPr>
          <a:xfrm>
            <a:off x="4656927" y="2401294"/>
            <a:ext cx="1266336" cy="1405550"/>
          </a:xfrm>
          <a:custGeom>
            <a:avLst/>
            <a:gdLst>
              <a:gd name="connsiteX0" fmla="*/ 1688008 w 1688008"/>
              <a:gd name="connsiteY0" fmla="*/ 1874067 h 1874067"/>
              <a:gd name="connsiteX1" fmla="*/ 4063 w 1688008"/>
              <a:gd name="connsiteY1" fmla="*/ 1050202 h 1874067"/>
              <a:gd name="connsiteX2" fmla="*/ 1181014 w 1688008"/>
              <a:gd name="connsiteY2" fmla="*/ 0 h 1874067"/>
              <a:gd name="connsiteX3" fmla="*/ 1181014 w 1688008"/>
              <a:gd name="connsiteY3" fmla="*/ 0 h 1874067"/>
              <a:gd name="connsiteX4" fmla="*/ 1181014 w 1688008"/>
              <a:gd name="connsiteY4" fmla="*/ 9054 h 18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8008" h="1874067">
                <a:moveTo>
                  <a:pt x="1688008" y="1874067"/>
                </a:moveTo>
                <a:cubicBezTo>
                  <a:pt x="888285" y="1618306"/>
                  <a:pt x="88562" y="1362546"/>
                  <a:pt x="4063" y="1050202"/>
                </a:cubicBezTo>
                <a:cubicBezTo>
                  <a:pt x="-80436" y="737858"/>
                  <a:pt x="1181014" y="0"/>
                  <a:pt x="1181014" y="0"/>
                </a:cubicBezTo>
                <a:lnTo>
                  <a:pt x="1181014" y="0"/>
                </a:lnTo>
                <a:lnTo>
                  <a:pt x="1181014" y="9054"/>
                </a:lnTo>
              </a:path>
            </a:pathLst>
          </a:custGeom>
          <a:noFill/>
          <a:ln>
            <a:solidFill>
              <a:srgbClr val="F08010"/>
            </a:solidFill>
            <a:prstDash val="sys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Chevron 89"/>
          <p:cNvSpPr/>
          <p:nvPr/>
        </p:nvSpPr>
        <p:spPr>
          <a:xfrm rot="20590111">
            <a:off x="5548832" y="2300495"/>
            <a:ext cx="133315" cy="201599"/>
          </a:xfrm>
          <a:prstGeom prst="chevron">
            <a:avLst/>
          </a:prstGeom>
          <a:solidFill>
            <a:srgbClr val="F08010"/>
          </a:solidFill>
          <a:ln w="12700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91" name="Freeform 90"/>
          <p:cNvSpPr/>
          <p:nvPr/>
        </p:nvSpPr>
        <p:spPr>
          <a:xfrm>
            <a:off x="2241322" y="2205826"/>
            <a:ext cx="3083508" cy="1575303"/>
          </a:xfrm>
          <a:custGeom>
            <a:avLst/>
            <a:gdLst>
              <a:gd name="connsiteX0" fmla="*/ 0 w 4110273"/>
              <a:gd name="connsiteY0" fmla="*/ 2100404 h 2100404"/>
              <a:gd name="connsiteX1" fmla="*/ 4083112 w 4110273"/>
              <a:gd name="connsiteY1" fmla="*/ 9054 h 2100404"/>
              <a:gd name="connsiteX2" fmla="*/ 4083112 w 4110273"/>
              <a:gd name="connsiteY2" fmla="*/ 9054 h 2100404"/>
              <a:gd name="connsiteX3" fmla="*/ 4110273 w 4110273"/>
              <a:gd name="connsiteY3" fmla="*/ 0 h 210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3" h="2100404">
                <a:moveTo>
                  <a:pt x="0" y="2100404"/>
                </a:moveTo>
                <a:lnTo>
                  <a:pt x="4083112" y="9054"/>
                </a:lnTo>
                <a:lnTo>
                  <a:pt x="4083112" y="9054"/>
                </a:lnTo>
                <a:lnTo>
                  <a:pt x="4110273" y="0"/>
                </a:lnTo>
              </a:path>
            </a:pathLst>
          </a:custGeom>
          <a:noFill/>
          <a:ln>
            <a:solidFill>
              <a:srgbClr val="000099"/>
            </a:solidFill>
            <a:prstDash val="sys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hevron 91"/>
          <p:cNvSpPr/>
          <p:nvPr/>
        </p:nvSpPr>
        <p:spPr>
          <a:xfrm rot="20590111">
            <a:off x="5303225" y="2088906"/>
            <a:ext cx="133315" cy="201599"/>
          </a:xfrm>
          <a:prstGeom prst="chevron">
            <a:avLst/>
          </a:prstGeom>
          <a:solidFill>
            <a:srgbClr val="000099"/>
          </a:solidFill>
          <a:ln w="12700">
            <a:solidFill>
              <a:schemeClr val="tx1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1032" name="Picture 8" descr="http://cdn.mysitemyway.com/icons-watermarks/simple-black/iconathon/iconathon_report-card/iconathon_report-card_simple-black_512x51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06" y="1911413"/>
            <a:ext cx="518150" cy="518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4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注意点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32015155"/>
              </p:ext>
            </p:extLst>
          </p:nvPr>
        </p:nvGraphicFramePr>
        <p:xfrm>
          <a:off x="2154936" y="1082294"/>
          <a:ext cx="6710284" cy="3831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842" y="1972818"/>
            <a:ext cx="1895094" cy="18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NBAR2</a:t>
            </a:r>
            <a:r>
              <a:rPr lang="ja-JP" altLang="en-US" dirty="0" smtClean="0"/>
              <a:t> プロトコルパック </a:t>
            </a:r>
            <a:r>
              <a:rPr lang="en-US" altLang="ja-JP" dirty="0" smtClean="0"/>
              <a:t>16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2510531" y="2446020"/>
            <a:ext cx="328917" cy="118304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4" name="Down Arrow 3"/>
          <p:cNvSpPr/>
          <p:nvPr/>
        </p:nvSpPr>
        <p:spPr>
          <a:xfrm rot="3533038">
            <a:off x="3323751" y="2746454"/>
            <a:ext cx="384602" cy="119355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152652" y="3600350"/>
            <a:ext cx="5050402" cy="912732"/>
          </a:xfrm>
          <a:prstGeom prst="roundRect">
            <a:avLst/>
          </a:prstGeom>
          <a:solidFill>
            <a:schemeClr val="bg1">
              <a:lumMod val="65000"/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6" name="Picture 5" descr="http://blogs.technet.com/cfs-file.ashx/__key/CommunityServer-Blogs-Components-WeblogFiles/00-00-00-81-45-metablogapi/3441.Lync_5F00_5DCF88E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3980" y="3736219"/>
            <a:ext cx="569989" cy="337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rssbus.com/ui/img/logo-sharepoint-ful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046" y="3555191"/>
            <a:ext cx="597263" cy="431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cdn.androidblip.com/icn/com_cisco_webex_meetings____123257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5198" y="3958406"/>
            <a:ext cx="280337" cy="280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maxftp.webuda.com/maxftp.no-ip.org/images/rent-a-server/logo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26" y="3760903"/>
            <a:ext cx="319674" cy="319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www.jameswiseman.com/blog/wp-content/uploads/2010/05/sql_server_2008_log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574" y="3907754"/>
            <a:ext cx="523650" cy="327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566" y="3649329"/>
            <a:ext cx="648982" cy="486611"/>
          </a:xfrm>
          <a:prstGeom prst="rect">
            <a:avLst/>
          </a:prstGeom>
        </p:spPr>
      </p:pic>
      <p:pic>
        <p:nvPicPr>
          <p:cNvPr id="12" name="Picture 4" descr="http://s.ytimg.com/yt/img/logos/youtube_logo_standard_againstwhite-vflKoO81_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14" y="4098538"/>
            <a:ext cx="462653" cy="168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aux.iconpedia.net/uploads/1061260918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472" y="3820415"/>
            <a:ext cx="240952" cy="240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2231534" y="3635881"/>
            <a:ext cx="867562" cy="8314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371988" y="3925908"/>
            <a:ext cx="605799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NBAR2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Picture 2" descr="http://wdc2.com/wp-content/uploads/2012/05/netflix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814" y="3792128"/>
            <a:ext cx="309480" cy="30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3826057" y="2375891"/>
            <a:ext cx="1376997" cy="73595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ja-JP" altLang="en-US" sz="1200" dirty="0" smtClean="0"/>
              <a:t>シグニチャの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lang="ja-JP" altLang="en-US" sz="1200" dirty="0" smtClean="0"/>
              <a:t>更新</a:t>
            </a:r>
            <a:endParaRPr lang="en-US" sz="1200" dirty="0" smtClean="0"/>
          </a:p>
        </p:txBody>
      </p:sp>
      <p:sp>
        <p:nvSpPr>
          <p:cNvPr id="20" name="Down Arrow 19"/>
          <p:cNvSpPr/>
          <p:nvPr/>
        </p:nvSpPr>
        <p:spPr>
          <a:xfrm rot="17920309">
            <a:off x="1528694" y="2714853"/>
            <a:ext cx="384602" cy="119355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136670" y="2379482"/>
            <a:ext cx="1406625" cy="67902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</a:rPr>
              <a:t>URL ACL</a:t>
            </a:r>
            <a:br>
              <a:rPr lang="en-US" altLang="ja-JP" sz="1200" dirty="0" smtClean="0">
                <a:solidFill>
                  <a:schemeClr val="bg1"/>
                </a:solidFill>
              </a:rPr>
            </a:br>
            <a:r>
              <a:rPr lang="ja-JP" altLang="en-US" sz="1200" dirty="0" smtClean="0">
                <a:solidFill>
                  <a:schemeClr val="bg1"/>
                </a:solidFill>
              </a:rPr>
              <a:t>機能実装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29356" y="1663202"/>
            <a:ext cx="1337495" cy="72792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1312</a:t>
            </a:r>
            <a:r>
              <a:rPr lang="ja-JP" altLang="en-US" sz="1200" dirty="0" smtClean="0">
                <a:solidFill>
                  <a:schemeClr val="bg1"/>
                </a:solidFill>
              </a:rPr>
              <a:t>種の</a:t>
            </a:r>
            <a:r>
              <a:rPr lang="en-US" altLang="ja-JP" sz="1200" dirty="0">
                <a:solidFill>
                  <a:schemeClr val="bg1"/>
                </a:solidFill>
              </a:rPr>
              <a:t/>
            </a:r>
            <a:br>
              <a:rPr lang="en-US" altLang="ja-JP" sz="1200" dirty="0">
                <a:solidFill>
                  <a:schemeClr val="bg1"/>
                </a:solidFill>
              </a:rPr>
            </a:br>
            <a:r>
              <a:rPr lang="ja-JP" altLang="en-US" sz="1200" dirty="0" smtClean="0">
                <a:solidFill>
                  <a:schemeClr val="bg1"/>
                </a:solidFill>
              </a:rPr>
              <a:t>アプリケーション</a:t>
            </a:r>
            <a:r>
              <a:rPr lang="en-US" altLang="ja-JP" sz="1200" dirty="0">
                <a:solidFill>
                  <a:schemeClr val="bg1"/>
                </a:solidFill>
              </a:rPr>
              <a:t/>
            </a:r>
            <a:br>
              <a:rPr lang="en-US" altLang="ja-JP" sz="1200" dirty="0">
                <a:solidFill>
                  <a:schemeClr val="bg1"/>
                </a:solidFill>
              </a:rPr>
            </a:br>
            <a:r>
              <a:rPr lang="ja-JP" altLang="en-US" sz="1200" dirty="0" smtClean="0">
                <a:solidFill>
                  <a:schemeClr val="bg1"/>
                </a:solidFill>
              </a:rPr>
              <a:t>サポート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5940" y="1697922"/>
            <a:ext cx="3075874" cy="13619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89DE"/>
            </a:solidFill>
          </a:ln>
        </p:spPr>
        <p:txBody>
          <a:bodyPr wrap="square" lIns="68589" tIns="34295" rIns="68589" bIns="34295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Wi-Fi calling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Skype for business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Dropbox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itunes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MS Services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Pearson education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5491373" y="1284208"/>
            <a:ext cx="3541276" cy="322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sz="1800" dirty="0" smtClean="0"/>
              <a:t>Some of the New Protocols: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7680960" y="3415083"/>
            <a:ext cx="1010854" cy="14464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34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809" y="3986569"/>
            <a:ext cx="527155" cy="298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5814060" y="3599927"/>
            <a:ext cx="1135380" cy="106150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5920740" y="3862643"/>
            <a:ext cx="167640" cy="692111"/>
          </a:xfrm>
          <a:prstGeom prst="rect">
            <a:avLst/>
          </a:prstGeom>
          <a:solidFill>
            <a:srgbClr val="36A4D7"/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6156960" y="3862643"/>
            <a:ext cx="167640" cy="692111"/>
          </a:xfrm>
          <a:prstGeom prst="rect">
            <a:avLst/>
          </a:prstGeom>
          <a:solidFill>
            <a:srgbClr val="36A4D7"/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6720840" y="3879768"/>
            <a:ext cx="154187" cy="692111"/>
          </a:xfrm>
          <a:prstGeom prst="rect">
            <a:avLst/>
          </a:prstGeom>
          <a:solidFill>
            <a:srgbClr val="36A4D7"/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0" name="Right Arrow 39"/>
          <p:cNvSpPr/>
          <p:nvPr/>
        </p:nvSpPr>
        <p:spPr>
          <a:xfrm>
            <a:off x="6949440" y="3968750"/>
            <a:ext cx="739140" cy="344170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9525">
            <a:solidFill>
              <a:srgbClr val="08080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5617845" y="4062872"/>
            <a:ext cx="781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Protocol1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5848827" y="4062174"/>
            <a:ext cx="781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Protocol2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6387460" y="4043075"/>
            <a:ext cx="835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Protocol 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82640" y="3580058"/>
            <a:ext cx="12590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Protocol Pack</a:t>
            </a:r>
            <a:endParaRPr lang="en-US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7804670" y="3472844"/>
            <a:ext cx="8947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NBAR2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156594" y="1276818"/>
            <a:ext cx="3541276" cy="322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sz="1800" dirty="0" smtClean="0"/>
              <a:t>Protocol Pack 16 Available</a:t>
            </a:r>
            <a:endParaRPr lang="en-US" sz="1800" dirty="0"/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13778" r="27079" b="24525"/>
          <a:stretch/>
        </p:blipFill>
        <p:spPr bwMode="auto">
          <a:xfrm>
            <a:off x="7948298" y="1720783"/>
            <a:ext cx="323767" cy="26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 descr="http://tech.chitgoks.com/wp-content/uploads/2011/01/skype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177" y="1873127"/>
            <a:ext cx="308157" cy="308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334" y="2138011"/>
            <a:ext cx="267130" cy="24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031" y="2412883"/>
            <a:ext cx="258067" cy="3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029" y="2569586"/>
            <a:ext cx="284269" cy="27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34" y="2760798"/>
            <a:ext cx="235823" cy="28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770185" y="4429262"/>
            <a:ext cx="8947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Engine version 23</a:t>
            </a:r>
          </a:p>
        </p:txBody>
      </p:sp>
    </p:spTree>
    <p:extLst>
      <p:ext uri="{BB962C8B-B14F-4D97-AF65-F5344CB8AC3E}">
        <p14:creationId xmlns:p14="http://schemas.microsoft.com/office/powerpoint/2010/main" val="208978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r="22077" b="21390"/>
          <a:stretch/>
        </p:blipFill>
        <p:spPr>
          <a:xfrm>
            <a:off x="60959" y="1449937"/>
            <a:ext cx="4221109" cy="86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URL ACL GUI </a:t>
            </a:r>
            <a:r>
              <a:rPr lang="ja-JP" altLang="en-US" dirty="0" smtClean="0"/>
              <a:t>設定例（</a:t>
            </a:r>
            <a:r>
              <a:rPr lang="en-US" altLang="ja-JP" dirty="0" smtClean="0"/>
              <a:t>1/3</a:t>
            </a:r>
            <a:r>
              <a:rPr lang="ja-JP" altLang="en-US" dirty="0" smtClean="0"/>
              <a:t>）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94071" y="1857401"/>
            <a:ext cx="358140" cy="159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 bwMode="auto">
          <a:xfrm>
            <a:off x="437766" y="1031876"/>
            <a:ext cx="3536516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altLang="ja-JP" sz="1400" dirty="0" smtClean="0"/>
              <a:t>URL ACL</a:t>
            </a:r>
            <a:r>
              <a:rPr lang="ja-JP" altLang="en-US" sz="1400" dirty="0" smtClean="0"/>
              <a:t> を有効にする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31461" y="1084857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60017" y="1064227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5280215" y="1035052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sz="1400" dirty="0" smtClean="0"/>
              <a:t>URL A</a:t>
            </a:r>
            <a:r>
              <a:rPr lang="en-US" altLang="ja-JP" sz="1400" dirty="0" smtClean="0"/>
              <a:t>CL</a:t>
            </a:r>
            <a:r>
              <a:rPr lang="ja-JP" altLang="en-US" sz="1400" dirty="0" smtClean="0"/>
              <a:t> を新規作成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4973910" y="1095653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006433" y="1073558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628" y="1463332"/>
            <a:ext cx="3904626" cy="964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V="1">
            <a:off x="8484809" y="1776838"/>
            <a:ext cx="133838" cy="2733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 b="35006"/>
          <a:stretch/>
        </p:blipFill>
        <p:spPr bwMode="auto">
          <a:xfrm>
            <a:off x="5840730" y="2218849"/>
            <a:ext cx="3234690" cy="52435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sp>
        <p:nvSpPr>
          <p:cNvPr id="24" name="Title 1"/>
          <p:cNvSpPr txBox="1">
            <a:spLocks/>
          </p:cNvSpPr>
          <p:nvPr/>
        </p:nvSpPr>
        <p:spPr bwMode="auto">
          <a:xfrm>
            <a:off x="437766" y="2872741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ja-JP" altLang="en-US" sz="1400" dirty="0" smtClean="0"/>
              <a:t>それぞれのルールを定義</a:t>
            </a:r>
            <a:endParaRPr lang="en-US" altLang="ja-JP" sz="1400" dirty="0" smtClean="0"/>
          </a:p>
        </p:txBody>
      </p:sp>
      <p:sp>
        <p:nvSpPr>
          <p:cNvPr id="25" name="Oval 24"/>
          <p:cNvSpPr/>
          <p:nvPr/>
        </p:nvSpPr>
        <p:spPr>
          <a:xfrm>
            <a:off x="101606" y="2903627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34129" y="2881532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" y="3314065"/>
            <a:ext cx="3611563" cy="121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282" y="3277860"/>
            <a:ext cx="4323898" cy="15361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 bwMode="auto">
          <a:xfrm>
            <a:off x="5228644" y="2846404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ja-JP" altLang="en-US" sz="1400" dirty="0" smtClean="0"/>
              <a:t>設定したルールを適用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4892484" y="2877290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925007" y="2855195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390630" y="3461774"/>
            <a:ext cx="383271" cy="1366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24" y="3664011"/>
            <a:ext cx="2410553" cy="1044770"/>
          </a:xfrm>
          <a:prstGeom prst="rect">
            <a:avLst/>
          </a:prstGeom>
          <a:noFill/>
          <a:ln w="9525">
            <a:solidFill>
              <a:srgbClr val="0089DE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12757" y="2165046"/>
            <a:ext cx="745887" cy="160877"/>
          </a:xfrm>
          <a:prstGeom prst="rect">
            <a:avLst/>
          </a:prstGeom>
          <a:noFill/>
          <a:ln>
            <a:solidFill>
              <a:srgbClr val="FA66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568624" y="4186396"/>
            <a:ext cx="1141431" cy="12929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140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9" y="1463332"/>
            <a:ext cx="3296285" cy="1007110"/>
          </a:xfrm>
          <a:prstGeom prst="rect">
            <a:avLst/>
          </a:prstGeom>
          <a:noFill/>
          <a:ln>
            <a:solidFill>
              <a:srgbClr val="0089DE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URL ACL GUI </a:t>
            </a:r>
            <a:r>
              <a:rPr lang="ja-JP" altLang="en-US" dirty="0"/>
              <a:t>設定例</a:t>
            </a:r>
            <a:r>
              <a:rPr lang="ja-JP" altLang="en-US" dirty="0" smtClean="0"/>
              <a:t>（</a:t>
            </a:r>
            <a:r>
              <a:rPr lang="en-US" altLang="ja-JP" dirty="0" smtClean="0"/>
              <a:t>2/3</a:t>
            </a:r>
            <a:r>
              <a:rPr lang="ja-JP" altLang="en-US" dirty="0" smtClean="0"/>
              <a:t>）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37766" y="1031876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sz="1400" dirty="0" smtClean="0"/>
              <a:t>WLAN</a:t>
            </a:r>
            <a:r>
              <a:rPr lang="ja-JP" altLang="en-US" sz="1400" dirty="0" smtClean="0"/>
              <a:t> 設定にて </a:t>
            </a:r>
            <a:r>
              <a:rPr lang="en-US" altLang="ja-JP" sz="1400" dirty="0" smtClean="0"/>
              <a:t>AVC</a:t>
            </a:r>
            <a:r>
              <a:rPr lang="ja-JP" altLang="en-US" sz="1400" dirty="0" smtClean="0"/>
              <a:t> を有効</a:t>
            </a:r>
            <a:endParaRPr lang="en-US" sz="1400" dirty="0"/>
          </a:p>
        </p:txBody>
      </p:sp>
      <p:sp>
        <p:nvSpPr>
          <p:cNvPr id="14" name="Oval 13"/>
          <p:cNvSpPr/>
          <p:nvPr/>
        </p:nvSpPr>
        <p:spPr>
          <a:xfrm>
            <a:off x="131461" y="1084857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160017" y="1064227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150677" y="2120437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endParaRPr lang="en-US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5448300" y="1082871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 sz="1400" dirty="0" smtClean="0"/>
              <a:t>URL </a:t>
            </a:r>
            <a:r>
              <a:rPr lang="en-US" sz="1400" dirty="0"/>
              <a:t>ACL </a:t>
            </a:r>
            <a:r>
              <a:rPr lang="ja-JP" altLang="en-US" sz="1400" dirty="0" smtClean="0"/>
              <a:t>を選択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8" name="Oval 17"/>
          <p:cNvSpPr/>
          <p:nvPr/>
        </p:nvSpPr>
        <p:spPr>
          <a:xfrm>
            <a:off x="5139722" y="1057194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5168278" y="1036564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22" y="1463332"/>
            <a:ext cx="3152140" cy="2729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URL ACL GUI </a:t>
            </a:r>
            <a:r>
              <a:rPr lang="ja-JP" altLang="en-US" dirty="0"/>
              <a:t>設定例</a:t>
            </a:r>
            <a:r>
              <a:rPr lang="ja-JP" altLang="en-US" dirty="0" smtClean="0"/>
              <a:t>（</a:t>
            </a:r>
            <a:r>
              <a:rPr lang="en-US" altLang="ja-JP" dirty="0"/>
              <a:t>3</a:t>
            </a:r>
            <a:r>
              <a:rPr lang="en-US" altLang="ja-JP" dirty="0" smtClean="0"/>
              <a:t>/3</a:t>
            </a:r>
            <a:r>
              <a:rPr lang="ja-JP" altLang="en-US" dirty="0" smtClean="0"/>
              <a:t>）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268593" y="2159657"/>
            <a:ext cx="3204594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endParaRPr lang="en-US" sz="1400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5035612" y="1158677"/>
            <a:ext cx="4022722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ja-JP" altLang="en-US" sz="1400" dirty="0" smtClean="0"/>
              <a:t>（オプション）</a:t>
            </a:r>
            <a:r>
              <a:rPr lang="en-US" sz="1400" dirty="0" smtClean="0"/>
              <a:t>URL ACL </a:t>
            </a:r>
            <a:r>
              <a:rPr lang="ja-JP" altLang="en-US" sz="1400" dirty="0" smtClean="0"/>
              <a:t>設定画面でカウンタを確認</a:t>
            </a:r>
            <a:r>
              <a:rPr lang="en-US" altLang="ja-JP" sz="1400" dirty="0" smtClean="0"/>
              <a:t/>
            </a:r>
            <a:br>
              <a:rPr lang="en-US" altLang="ja-JP" sz="1400" dirty="0" smtClean="0"/>
            </a:br>
            <a:endParaRPr lang="en-US" sz="1400" dirty="0"/>
          </a:p>
        </p:txBody>
      </p:sp>
      <p:sp>
        <p:nvSpPr>
          <p:cNvPr id="22" name="Oval 24"/>
          <p:cNvSpPr/>
          <p:nvPr/>
        </p:nvSpPr>
        <p:spPr>
          <a:xfrm>
            <a:off x="4727034" y="1133000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23" name="TextBox 25"/>
          <p:cNvSpPr txBox="1"/>
          <p:nvPr/>
        </p:nvSpPr>
        <p:spPr>
          <a:xfrm>
            <a:off x="4755590" y="1112370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8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10" y="1552033"/>
            <a:ext cx="3681413" cy="159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9" name="Straight Arrow Connector 27"/>
          <p:cNvCxnSpPr/>
          <p:nvPr/>
        </p:nvCxnSpPr>
        <p:spPr>
          <a:xfrm flipH="1">
            <a:off x="8132240" y="2682748"/>
            <a:ext cx="41276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43" y="1571512"/>
            <a:ext cx="4470991" cy="854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1" name="Straight Arrow Connector 10"/>
          <p:cNvCxnSpPr/>
          <p:nvPr/>
        </p:nvCxnSpPr>
        <p:spPr>
          <a:xfrm flipH="1">
            <a:off x="2033098" y="1941942"/>
            <a:ext cx="358140" cy="1595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 bwMode="auto">
          <a:xfrm>
            <a:off x="532550" y="1073150"/>
            <a:ext cx="3509766" cy="43145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0" rIns="91420" bIns="4571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ja-JP" altLang="en-US" sz="1400" dirty="0" smtClean="0"/>
              <a:t>（オプション） </a:t>
            </a:r>
            <a:r>
              <a:rPr lang="en-US" altLang="ja-JP" sz="1400" dirty="0" smtClean="0"/>
              <a:t>Enable Counters</a:t>
            </a:r>
            <a:r>
              <a:rPr lang="ja-JP" altLang="en-US" sz="1400" dirty="0" smtClean="0"/>
              <a:t> をチェック</a:t>
            </a:r>
            <a:endParaRPr lang="en-US" sz="1400" dirty="0"/>
          </a:p>
        </p:txBody>
      </p:sp>
      <p:sp>
        <p:nvSpPr>
          <p:cNvPr id="33" name="Oval 13"/>
          <p:cNvSpPr/>
          <p:nvPr/>
        </p:nvSpPr>
        <p:spPr>
          <a:xfrm>
            <a:off x="226245" y="1126131"/>
            <a:ext cx="308578" cy="29021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TextBox 14"/>
          <p:cNvSpPr txBox="1"/>
          <p:nvPr/>
        </p:nvSpPr>
        <p:spPr>
          <a:xfrm>
            <a:off x="254801" y="1105501"/>
            <a:ext cx="204987" cy="315481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7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5" name="Rectangle 35"/>
          <p:cNvSpPr/>
          <p:nvPr/>
        </p:nvSpPr>
        <p:spPr>
          <a:xfrm>
            <a:off x="196390" y="1750160"/>
            <a:ext cx="1146811" cy="208756"/>
          </a:xfrm>
          <a:prstGeom prst="rect">
            <a:avLst/>
          </a:prstGeom>
          <a:noFill/>
          <a:ln>
            <a:solidFill>
              <a:srgbClr val="FA66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86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000" dirty="0"/>
              <a:t>Mesh Fast Convergence</a:t>
            </a:r>
          </a:p>
        </p:txBody>
      </p:sp>
    </p:spTree>
    <p:extLst>
      <p:ext uri="{BB962C8B-B14F-4D97-AF65-F5344CB8AC3E}">
        <p14:creationId xmlns:p14="http://schemas.microsoft.com/office/powerpoint/2010/main" val="6671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775592" y="877383"/>
            <a:ext cx="714999" cy="4274567"/>
          </a:xfrm>
          <a:prstGeom prst="rect">
            <a:avLst/>
          </a:prstGeom>
          <a:gradFill flip="none" rotWithShape="1">
            <a:gsLst>
              <a:gs pos="0">
                <a:srgbClr val="90BDDB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-452" y="880693"/>
            <a:ext cx="1763833" cy="427456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3000"/>
                </a:schemeClr>
              </a:gs>
              <a:gs pos="100000">
                <a:srgbClr val="FFFFFF">
                  <a:alpha val="3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467526" y="875759"/>
            <a:ext cx="1563932" cy="42745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4009778" y="871538"/>
            <a:ext cx="1563932" cy="427456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5573710" y="868933"/>
            <a:ext cx="3570290" cy="42745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57954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Fast Convergence: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Mesh </a:t>
            </a:r>
            <a:r>
              <a:rPr lang="ja-JP" altLang="en-US" dirty="0"/>
              <a:t>の機能進化</a:t>
            </a:r>
            <a:endParaRPr lang="en-US" dirty="0"/>
          </a:p>
        </p:txBody>
      </p:sp>
      <p:sp>
        <p:nvSpPr>
          <p:cNvPr id="3" name="Shape 2"/>
          <p:cNvSpPr/>
          <p:nvPr/>
        </p:nvSpPr>
        <p:spPr>
          <a:xfrm>
            <a:off x="282212" y="868933"/>
            <a:ext cx="8278249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0" name="Picture 2" descr="C:\Users\miadler\AppData\Local\Microsoft\Windows\Temporary Internet Files\Content.IE5\ZLO3A4MT\1280px-Human_evolution.svg[1]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8" y="2038859"/>
            <a:ext cx="8722657" cy="32652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1161023" y="3671467"/>
            <a:ext cx="1306503" cy="2027123"/>
            <a:chOff x="2056050" y="3113073"/>
            <a:chExt cx="1306503" cy="2027123"/>
          </a:xfrm>
        </p:grpSpPr>
        <p:sp>
          <p:nvSpPr>
            <p:cNvPr id="6" name="Oval 5"/>
            <p:cNvSpPr/>
            <p:nvPr/>
          </p:nvSpPr>
          <p:spPr>
            <a:xfrm>
              <a:off x="2166112" y="3113073"/>
              <a:ext cx="234086" cy="2340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" name="Group 6"/>
            <p:cNvGrpSpPr/>
            <p:nvPr/>
          </p:nvGrpSpPr>
          <p:grpSpPr>
            <a:xfrm>
              <a:off x="2056050" y="3230116"/>
              <a:ext cx="1306503" cy="1910080"/>
              <a:chOff x="2491130" y="2361183"/>
              <a:chExt cx="1306503" cy="191008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18235" y="2361183"/>
                <a:ext cx="1079398" cy="17028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2491130" y="2568447"/>
                <a:ext cx="1272353" cy="17028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4038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Preferred</a:t>
                </a:r>
                <a:br>
                  <a:rPr lang="en-US" sz="1400" b="1" dirty="0" smtClean="0"/>
                </a:br>
                <a:r>
                  <a:rPr lang="en-US" sz="1400" b="1" dirty="0" smtClean="0"/>
                  <a:t>Parent</a:t>
                </a:r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7.6</a:t>
                </a:r>
                <a:endParaRPr lang="en-US" sz="1400" b="1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2326581" y="2961080"/>
            <a:ext cx="1534219" cy="2440025"/>
            <a:chOff x="3206496" y="2492907"/>
            <a:chExt cx="1534219" cy="2440025"/>
          </a:xfrm>
        </p:grpSpPr>
        <p:sp>
          <p:nvSpPr>
            <p:cNvPr id="8" name="Oval 7"/>
            <p:cNvSpPr/>
            <p:nvPr/>
          </p:nvSpPr>
          <p:spPr>
            <a:xfrm>
              <a:off x="3206496" y="2492907"/>
              <a:ext cx="312115" cy="312115"/>
            </a:xfrm>
            <a:prstGeom prst="ellipse">
              <a:avLst/>
            </a:pr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" name="Group 8"/>
            <p:cNvGrpSpPr/>
            <p:nvPr/>
          </p:nvGrpSpPr>
          <p:grpSpPr>
            <a:xfrm>
              <a:off x="3289079" y="2648964"/>
              <a:ext cx="1451636" cy="2283968"/>
              <a:chOff x="3724159" y="1780031"/>
              <a:chExt cx="1451636" cy="228396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97633" y="1780031"/>
                <a:ext cx="1254963" cy="228396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3724159" y="2088525"/>
                <a:ext cx="1451636" cy="15667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383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Fast / </a:t>
                </a:r>
                <a:br>
                  <a:rPr lang="en-US" sz="1400" b="1" dirty="0" smtClean="0"/>
                </a:br>
                <a:r>
                  <a:rPr lang="en-US" sz="1400" b="1" dirty="0" smtClean="0"/>
                  <a:t>Very Fast convergence</a:t>
                </a:r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8.0</a:t>
                </a:r>
                <a:endParaRPr lang="en-US" sz="1400" b="1" dirty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913372" y="2273746"/>
            <a:ext cx="1502055" cy="3243886"/>
            <a:chOff x="4415942" y="2008478"/>
            <a:chExt cx="1502055" cy="3243886"/>
          </a:xfrm>
        </p:grpSpPr>
        <p:sp>
          <p:nvSpPr>
            <p:cNvPr id="10" name="Oval 9"/>
            <p:cNvSpPr/>
            <p:nvPr/>
          </p:nvSpPr>
          <p:spPr>
            <a:xfrm>
              <a:off x="4415942" y="2008478"/>
              <a:ext cx="403148" cy="403148"/>
            </a:xfrm>
            <a:prstGeom prst="ellipse">
              <a:avLst/>
            </a:pr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1" name="Group 10"/>
            <p:cNvGrpSpPr/>
            <p:nvPr/>
          </p:nvGrpSpPr>
          <p:grpSpPr>
            <a:xfrm>
              <a:off x="4528422" y="2210052"/>
              <a:ext cx="1389575" cy="3042312"/>
              <a:chOff x="4963502" y="1341119"/>
              <a:chExt cx="1389575" cy="30423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052597" y="1341119"/>
                <a:ext cx="1300480" cy="272288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4963502" y="1660551"/>
                <a:ext cx="1300480" cy="27228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620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Channel Change Notification</a:t>
                </a:r>
                <a:br>
                  <a:rPr lang="en-US" sz="1400" b="1" dirty="0" smtClean="0"/>
                </a:br>
                <a:r>
                  <a:rPr lang="ja-JP" altLang="en-US" sz="1400" b="1" dirty="0" smtClean="0"/>
                  <a:t>（</a:t>
                </a:r>
                <a:r>
                  <a:rPr lang="en-US" altLang="ja-JP" sz="1400" b="1" dirty="0" smtClean="0"/>
                  <a:t>CCN</a:t>
                </a:r>
                <a:r>
                  <a:rPr lang="ja-JP" altLang="en-US" sz="1400" b="1" dirty="0" smtClean="0"/>
                  <a:t>）</a:t>
                </a:r>
                <a:endParaRPr lang="en-US" sz="1400" b="1" dirty="0" smtClean="0"/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8.1</a:t>
                </a:r>
                <a:endParaRPr lang="en-US" sz="1400" b="1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573710" y="1801657"/>
            <a:ext cx="1612212" cy="3247948"/>
            <a:chOff x="5661152" y="1684984"/>
            <a:chExt cx="1612212" cy="3247948"/>
          </a:xfrm>
        </p:grpSpPr>
        <p:sp>
          <p:nvSpPr>
            <p:cNvPr id="12" name="Oval 11"/>
            <p:cNvSpPr/>
            <p:nvPr/>
          </p:nvSpPr>
          <p:spPr>
            <a:xfrm>
              <a:off x="5661152" y="1684984"/>
              <a:ext cx="513689" cy="513689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/>
            <p:cNvGrpSpPr/>
            <p:nvPr/>
          </p:nvGrpSpPr>
          <p:grpSpPr>
            <a:xfrm>
              <a:off x="5828903" y="1941828"/>
              <a:ext cx="1444461" cy="2991104"/>
              <a:chOff x="6263983" y="1072895"/>
              <a:chExt cx="1444461" cy="299110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53077" y="1072895"/>
                <a:ext cx="1300480" cy="299110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Rectangle 14"/>
              <p:cNvSpPr/>
              <p:nvPr/>
            </p:nvSpPr>
            <p:spPr>
              <a:xfrm>
                <a:off x="6263983" y="1463741"/>
                <a:ext cx="1444461" cy="110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72193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2.4Ghz </a:t>
                </a:r>
                <a:br>
                  <a:rPr lang="en-US" sz="1400" b="1" dirty="0" smtClean="0"/>
                </a:br>
                <a:r>
                  <a:rPr lang="ja-JP" altLang="en-US" sz="1400" b="1" dirty="0" smtClean="0"/>
                  <a:t>バックホール</a:t>
                </a: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ja-JP" altLang="en-US" sz="1400" b="1" dirty="0" smtClean="0"/>
                  <a:t>サポート</a:t>
                </a:r>
                <a:endParaRPr lang="en-US" sz="1400" b="1" dirty="0" smtClean="0"/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8.2</a:t>
                </a:r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 </a:t>
                </a:r>
                <a:endParaRPr lang="en-US" sz="1400" b="1" dirty="0"/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b="1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7275016" y="1309901"/>
            <a:ext cx="1555725" cy="1963294"/>
            <a:chOff x="7275015" y="1309901"/>
            <a:chExt cx="1555725" cy="1963294"/>
          </a:xfrm>
        </p:grpSpPr>
        <p:sp>
          <p:nvSpPr>
            <p:cNvPr id="25" name="Oval 24"/>
            <p:cNvSpPr/>
            <p:nvPr/>
          </p:nvSpPr>
          <p:spPr>
            <a:xfrm>
              <a:off x="7436277" y="1309901"/>
              <a:ext cx="724387" cy="75016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275015" y="2112434"/>
              <a:ext cx="1555725" cy="1160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19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b="1" dirty="0">
                  <a:solidFill>
                    <a:srgbClr val="FF0000"/>
                  </a:solidFill>
                </a:rPr>
                <a:t>New</a:t>
              </a:r>
              <a:r>
                <a:rPr lang="en-US" altLang="ja-JP" sz="1400" b="1" dirty="0" smtClean="0">
                  <a:solidFill>
                    <a:srgbClr val="FF0000"/>
                  </a:solidFill>
                </a:rPr>
                <a:t>!</a:t>
              </a:r>
              <a:br>
                <a:rPr lang="en-US" altLang="ja-JP" sz="1400" b="1" dirty="0" smtClean="0">
                  <a:solidFill>
                    <a:srgbClr val="FF0000"/>
                  </a:solidFill>
                </a:rPr>
              </a:br>
              <a:r>
                <a:rPr lang="ja-JP" altLang="en-US" sz="1400" b="1" dirty="0" smtClean="0"/>
                <a:t>バックグラウンド</a:t>
              </a:r>
              <a:r>
                <a:rPr lang="en-US" altLang="ja-JP" sz="1400" b="1" dirty="0" smtClean="0"/>
                <a:t/>
              </a:r>
              <a:br>
                <a:rPr lang="en-US" altLang="ja-JP" sz="1400" b="1" dirty="0" smtClean="0"/>
              </a:br>
              <a:r>
                <a:rPr lang="en-US" sz="1400" b="1" dirty="0" smtClean="0"/>
                <a:t>AP</a:t>
              </a:r>
              <a:r>
                <a:rPr lang="ja-JP" altLang="en-US" sz="1400" b="1" dirty="0" smtClean="0"/>
                <a:t> スキャン</a:t>
              </a:r>
              <a:r>
                <a:rPr lang="en-US" sz="1400" b="1" dirty="0" smtClean="0"/>
                <a:t> 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/>
                <a:t>8.3 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5604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36" indent="-457200">
              <a:buFont typeface="+mj-lt"/>
              <a:buAutoNum type="arabicPeriod"/>
            </a:pPr>
            <a:r>
              <a:rPr kumimoji="1" lang="en-US" altLang="ja-JP" dirty="0" err="1" smtClean="0"/>
              <a:t>AireOS</a:t>
            </a:r>
            <a:r>
              <a:rPr kumimoji="1" lang="en-US" altLang="ja-JP" dirty="0" smtClean="0"/>
              <a:t> 8.3 Update</a:t>
            </a:r>
          </a:p>
          <a:p>
            <a:pPr marL="514336" indent="-457200">
              <a:buFont typeface="+mj-lt"/>
              <a:buAutoNum type="arabicPeriod"/>
            </a:pPr>
            <a:r>
              <a:rPr kumimoji="1" lang="en-US" altLang="ja-JP" dirty="0" smtClean="0"/>
              <a:t>Mobility Express 8.3 Update</a:t>
            </a:r>
          </a:p>
          <a:p>
            <a:pPr marL="514336" indent="-457200">
              <a:buFont typeface="+mj-lt"/>
              <a:buAutoNum type="arabicPeriod"/>
            </a:pPr>
            <a:r>
              <a:rPr kumimoji="1" lang="ja-JP" altLang="en-US" dirty="0" smtClean="0"/>
              <a:t>その他</a:t>
            </a:r>
            <a:r>
              <a:rPr kumimoji="1" lang="en-US" altLang="ja-JP" dirty="0" smtClean="0"/>
              <a:t> Software Update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アジェンダ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09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 smtClean="0"/>
              <a:t>8.3</a:t>
            </a:r>
            <a:r>
              <a:rPr lang="ja-JP" altLang="en-US" dirty="0"/>
              <a:t> </a:t>
            </a:r>
            <a:r>
              <a:rPr lang="ja-JP" altLang="en-US" dirty="0" smtClean="0"/>
              <a:t>以前の動作概要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457200" indent="-4572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dirty="0" smtClean="0"/>
              <a:t>MAP </a:t>
            </a:r>
            <a:r>
              <a:rPr lang="ja-JP" altLang="en-US" dirty="0" smtClean="0"/>
              <a:t>が一度</a:t>
            </a:r>
            <a:r>
              <a:rPr lang="en-US" dirty="0" smtClean="0"/>
              <a:t> RAP</a:t>
            </a:r>
            <a:r>
              <a:rPr lang="ja-JP" altLang="en-US" dirty="0" smtClean="0"/>
              <a:t> に </a:t>
            </a:r>
            <a:r>
              <a:rPr lang="en-US" altLang="ja-JP" dirty="0" smtClean="0"/>
              <a:t>Join</a:t>
            </a:r>
            <a:r>
              <a:rPr lang="ja-JP" altLang="en-US" dirty="0" smtClean="0"/>
              <a:t> すると、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使用中のチャネル以外のチェックは行われなかった</a:t>
            </a:r>
            <a:endParaRPr lang="en-US" dirty="0" smtClean="0"/>
          </a:p>
          <a:p>
            <a:pPr marL="457200" indent="-4572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dirty="0"/>
          </a:p>
          <a:p>
            <a:pPr marL="457200" indent="-4572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ja-JP" altLang="en-US" dirty="0" smtClean="0"/>
              <a:t>新しい </a:t>
            </a:r>
            <a:r>
              <a:rPr lang="en-US" altLang="ja-JP" dirty="0" smtClean="0"/>
              <a:t>RAP </a:t>
            </a:r>
            <a:r>
              <a:rPr lang="ja-JP" altLang="en-US" dirty="0" smtClean="0"/>
              <a:t>を探すのは、</a:t>
            </a:r>
            <a:r>
              <a:rPr lang="en-US" altLang="ja-JP" dirty="0" smtClean="0"/>
              <a:t>RAP </a:t>
            </a:r>
            <a:r>
              <a:rPr lang="ja-JP" altLang="en-US" dirty="0" smtClean="0"/>
              <a:t>へのリンクが失われた時のみ</a:t>
            </a:r>
            <a:endParaRPr lang="en-US" altLang="ja-JP" dirty="0" smtClean="0"/>
          </a:p>
          <a:p>
            <a:pPr marL="457200" indent="-45720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altLang="ja-JP" dirty="0"/>
          </a:p>
          <a:p>
            <a:pPr mar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ja-JP" altLang="en-US" dirty="0" smtClean="0"/>
              <a:t>→ オフチャネルスキャンを行うことで定期的に </a:t>
            </a:r>
            <a:r>
              <a:rPr lang="en-US" altLang="ja-JP" dirty="0" smtClean="0"/>
              <a:t>RAP </a:t>
            </a:r>
            <a:r>
              <a:rPr lang="ja-JP" altLang="en-US" dirty="0" smtClean="0"/>
              <a:t>を探す</a:t>
            </a:r>
            <a:endParaRPr lang="en-US" altLang="ja-JP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684184" eaLnBrk="0" hangingPunct="0"/>
            <a:r>
              <a:rPr lang="ja-JP" altLang="en-US" sz="2800" dirty="0" smtClean="0">
                <a:solidFill>
                  <a:schemeClr val="tx1"/>
                </a:solidFill>
                <a:ea typeface="MS PGothic" pitchFamily="34" charset="-128"/>
              </a:rPr>
              <a:t>バックグラウンド </a:t>
            </a:r>
            <a:r>
              <a:rPr lang="en-US" altLang="ja-JP" sz="2800" dirty="0" smtClean="0">
                <a:solidFill>
                  <a:schemeClr val="tx1"/>
                </a:solidFill>
                <a:ea typeface="MS PGothic" pitchFamily="34" charset="-128"/>
              </a:rPr>
              <a:t>AP </a:t>
            </a:r>
            <a:r>
              <a:rPr lang="ja-JP" altLang="en-US" sz="2800" dirty="0" smtClean="0">
                <a:solidFill>
                  <a:schemeClr val="tx1"/>
                </a:solidFill>
                <a:ea typeface="MS PGothic" pitchFamily="34" charset="-128"/>
              </a:rPr>
              <a:t>スキャンの実装</a:t>
            </a:r>
            <a:endParaRPr altLang="en-US" sz="2800" dirty="0">
              <a:solidFill>
                <a:srgbClr val="FF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22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766" y="255369"/>
            <a:ext cx="8345488" cy="731837"/>
          </a:xfrm>
        </p:spPr>
        <p:txBody>
          <a:bodyPr/>
          <a:lstStyle/>
          <a:p>
            <a:r>
              <a:rPr lang="ja-JP" altLang="en-US" sz="2400" dirty="0" smtClean="0"/>
              <a:t>バックグラウンドスキャンによるオフチャネルリストの作成</a:t>
            </a:r>
            <a:endParaRPr lang="en-US" sz="2400" dirty="0"/>
          </a:p>
        </p:txBody>
      </p:sp>
      <p:pic>
        <p:nvPicPr>
          <p:cNvPr id="5" name="Picture 37" descr="WLAN_Contro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1" y="1921562"/>
            <a:ext cx="762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lbow Connector 5"/>
          <p:cNvCxnSpPr>
            <a:cxnSpLocks noChangeShapeType="1"/>
            <a:stCxn id="5" idx="2"/>
            <a:endCxn id="4" idx="1"/>
          </p:cNvCxnSpPr>
          <p:nvPr/>
        </p:nvCxnSpPr>
        <p:spPr bwMode="auto">
          <a:xfrm rot="16200000" flipH="1">
            <a:off x="1221164" y="1815199"/>
            <a:ext cx="244475" cy="120650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" name="Elbow Connector 6"/>
          <p:cNvCxnSpPr>
            <a:cxnSpLocks noChangeShapeType="1"/>
            <a:stCxn id="4" idx="2"/>
            <a:endCxn id="8" idx="1"/>
          </p:cNvCxnSpPr>
          <p:nvPr/>
        </p:nvCxnSpPr>
        <p:spPr bwMode="auto">
          <a:xfrm rot="16200000" flipH="1">
            <a:off x="2589156" y="2373638"/>
            <a:ext cx="271462" cy="91670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41" y="2707373"/>
            <a:ext cx="3857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86" y="1560863"/>
            <a:ext cx="385763" cy="5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85462" y="3211518"/>
            <a:ext cx="1382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661C"/>
                </a:solidFill>
              </a:rPr>
              <a:t>RAP2 – </a:t>
            </a:r>
            <a:r>
              <a:rPr lang="en-US" sz="1200" dirty="0" err="1">
                <a:solidFill>
                  <a:srgbClr val="FA661C"/>
                </a:solidFill>
              </a:rPr>
              <a:t>Ch</a:t>
            </a:r>
            <a:r>
              <a:rPr lang="en-US" sz="1200" dirty="0">
                <a:solidFill>
                  <a:srgbClr val="FA661C"/>
                </a:solidFill>
              </a:rPr>
              <a:t> </a:t>
            </a:r>
            <a:r>
              <a:rPr lang="en-US" sz="1200" dirty="0" smtClean="0">
                <a:solidFill>
                  <a:srgbClr val="FA661C"/>
                </a:solidFill>
              </a:rPr>
              <a:t>44,48</a:t>
            </a:r>
            <a:endParaRPr lang="en-US" sz="1200" dirty="0">
              <a:solidFill>
                <a:srgbClr val="FA661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7688" y="2136669"/>
            <a:ext cx="106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A661C"/>
                </a:solidFill>
              </a:rPr>
              <a:t>MAP1- Ch36</a:t>
            </a:r>
            <a:endParaRPr lang="en-US" sz="1200" dirty="0">
              <a:solidFill>
                <a:srgbClr val="FA661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671" y="2305372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WLC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8230" y="2629684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Switch</a:t>
            </a:r>
          </a:p>
        </p:txBody>
      </p:sp>
      <p:cxnSp>
        <p:nvCxnSpPr>
          <p:cNvPr id="16" name="Elbow Connector 15"/>
          <p:cNvCxnSpPr>
            <a:cxnSpLocks noChangeShapeType="1"/>
          </p:cNvCxnSpPr>
          <p:nvPr/>
        </p:nvCxnSpPr>
        <p:spPr bwMode="auto">
          <a:xfrm rot="5400000" flipH="1" flipV="1">
            <a:off x="2529974" y="1726097"/>
            <a:ext cx="405886" cy="92206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60" y="1634321"/>
            <a:ext cx="3857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911650" y="2125383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661C"/>
                </a:solidFill>
              </a:rPr>
              <a:t>RAP1 – </a:t>
            </a:r>
            <a:r>
              <a:rPr lang="en-US" sz="1200" dirty="0" err="1">
                <a:solidFill>
                  <a:srgbClr val="FA661C"/>
                </a:solidFill>
              </a:rPr>
              <a:t>Ch</a:t>
            </a:r>
            <a:r>
              <a:rPr lang="en-US" sz="1200" dirty="0">
                <a:solidFill>
                  <a:srgbClr val="FA661C"/>
                </a:solidFill>
              </a:rPr>
              <a:t> 36</a:t>
            </a:r>
          </a:p>
        </p:txBody>
      </p:sp>
      <p:cxnSp>
        <p:nvCxnSpPr>
          <p:cNvPr id="42" name="Elbow Connector 41"/>
          <p:cNvCxnSpPr>
            <a:cxnSpLocks noChangeShapeType="1"/>
          </p:cNvCxnSpPr>
          <p:nvPr/>
        </p:nvCxnSpPr>
        <p:spPr bwMode="auto">
          <a:xfrm rot="16200000" flipH="1">
            <a:off x="2041108" y="2869984"/>
            <a:ext cx="1362075" cy="911225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52" y="2383523"/>
            <a:ext cx="639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947" y="3712425"/>
            <a:ext cx="3857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847486" y="4248810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A661C"/>
                </a:solidFill>
              </a:rPr>
              <a:t>RAP3 – </a:t>
            </a:r>
            <a:r>
              <a:rPr lang="en-US" sz="1200" dirty="0" err="1">
                <a:solidFill>
                  <a:srgbClr val="FA661C"/>
                </a:solidFill>
              </a:rPr>
              <a:t>Ch</a:t>
            </a:r>
            <a:r>
              <a:rPr lang="en-US" sz="1200" dirty="0">
                <a:solidFill>
                  <a:srgbClr val="FA661C"/>
                </a:solidFill>
              </a:rPr>
              <a:t> 40</a:t>
            </a:r>
          </a:p>
        </p:txBody>
      </p:sp>
      <p:pic>
        <p:nvPicPr>
          <p:cNvPr id="49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86" y="3670706"/>
            <a:ext cx="385763" cy="5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206779" y="4248810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A661C"/>
                </a:solidFill>
              </a:rPr>
              <a:t>MAP2 </a:t>
            </a:r>
            <a:r>
              <a:rPr lang="en-US" sz="1200" dirty="0">
                <a:solidFill>
                  <a:srgbClr val="FA661C"/>
                </a:solidFill>
              </a:rPr>
              <a:t>– </a:t>
            </a:r>
            <a:r>
              <a:rPr lang="en-US" sz="1200" dirty="0" err="1">
                <a:solidFill>
                  <a:srgbClr val="FA661C"/>
                </a:solidFill>
              </a:rPr>
              <a:t>Ch</a:t>
            </a:r>
            <a:r>
              <a:rPr lang="en-US" sz="1200" dirty="0">
                <a:solidFill>
                  <a:srgbClr val="FA661C"/>
                </a:solidFill>
              </a:rPr>
              <a:t> 40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281084" y="1179622"/>
            <a:ext cx="3763526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/>
              <a:t>（起動時）</a:t>
            </a:r>
            <a:r>
              <a:rPr lang="en-US" altLang="en-US" sz="1400" dirty="0" smtClean="0"/>
              <a:t>MAP1 </a:t>
            </a:r>
            <a:r>
              <a:rPr lang="ja-JP" altLang="en-US" sz="1400" dirty="0" smtClean="0"/>
              <a:t>が親 </a:t>
            </a:r>
            <a:r>
              <a:rPr lang="en-US" altLang="ja-JP" sz="1400" dirty="0" smtClean="0"/>
              <a:t>AP </a:t>
            </a:r>
            <a:r>
              <a:rPr lang="ja-JP" altLang="en-US" sz="1400" dirty="0" smtClean="0"/>
              <a:t>をスキャンする</a:t>
            </a:r>
            <a:endParaRPr lang="en-US" altLang="en-US" sz="14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/>
              <a:t>最も良い </a:t>
            </a:r>
            <a:r>
              <a:rPr lang="en-US" altLang="ja-JP" sz="1400" dirty="0" smtClean="0"/>
              <a:t>AP </a:t>
            </a:r>
            <a:r>
              <a:rPr lang="ja-JP" altLang="en-US" sz="1400" dirty="0" smtClean="0"/>
              <a:t>へ </a:t>
            </a:r>
            <a:r>
              <a:rPr lang="en-US" altLang="ja-JP" sz="1400" dirty="0" smtClean="0"/>
              <a:t>Join </a:t>
            </a:r>
            <a:r>
              <a:rPr lang="ja-JP" altLang="en-US" sz="1400" dirty="0" smtClean="0"/>
              <a:t>する</a:t>
            </a:r>
            <a:endParaRPr lang="en-US" altLang="en-US" sz="1400" dirty="0"/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/>
              <a:t>定期的なバックグラウンドスキャンの実施</a:t>
            </a:r>
            <a:endParaRPr lang="en-US" altLang="ja-JP" sz="1400" dirty="0" smtClean="0"/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/>
              <a:t>スキャン内容を元にオフチャネルリストを作成する</a:t>
            </a:r>
            <a:endParaRPr lang="en-US" altLang="en-US" sz="1400" dirty="0"/>
          </a:p>
        </p:txBody>
      </p:sp>
      <p:cxnSp>
        <p:nvCxnSpPr>
          <p:cNvPr id="52" name="Straight Arrow Connector 51"/>
          <p:cNvCxnSpPr>
            <a:cxnSpLocks noChangeShapeType="1"/>
          </p:cNvCxnSpPr>
          <p:nvPr/>
        </p:nvCxnSpPr>
        <p:spPr bwMode="auto">
          <a:xfrm flipV="1">
            <a:off x="3605710" y="1861450"/>
            <a:ext cx="858298" cy="61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 flipV="1">
            <a:off x="3758110" y="2108887"/>
            <a:ext cx="705898" cy="828574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56"/>
          <p:cNvCxnSpPr>
            <a:cxnSpLocks noChangeShapeType="1"/>
          </p:cNvCxnSpPr>
          <p:nvPr/>
        </p:nvCxnSpPr>
        <p:spPr bwMode="auto">
          <a:xfrm flipV="1">
            <a:off x="3710338" y="2351866"/>
            <a:ext cx="928322" cy="155561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7" name="Left Arrow 66"/>
          <p:cNvSpPr/>
          <p:nvPr/>
        </p:nvSpPr>
        <p:spPr>
          <a:xfrm>
            <a:off x="3550106" y="1766310"/>
            <a:ext cx="969506" cy="180066"/>
          </a:xfrm>
          <a:prstGeom prst="leftArrow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Arrow Connector 67"/>
          <p:cNvCxnSpPr>
            <a:cxnSpLocks noChangeShapeType="1"/>
          </p:cNvCxnSpPr>
          <p:nvPr/>
        </p:nvCxnSpPr>
        <p:spPr bwMode="auto">
          <a:xfrm flipV="1">
            <a:off x="3598856" y="1862068"/>
            <a:ext cx="858298" cy="61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Arrow Connector 68"/>
          <p:cNvCxnSpPr>
            <a:cxnSpLocks noChangeShapeType="1"/>
          </p:cNvCxnSpPr>
          <p:nvPr/>
        </p:nvCxnSpPr>
        <p:spPr bwMode="auto">
          <a:xfrm flipV="1">
            <a:off x="3751256" y="2109505"/>
            <a:ext cx="705898" cy="828574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Arrow Connector 69"/>
          <p:cNvCxnSpPr>
            <a:cxnSpLocks noChangeShapeType="1"/>
          </p:cNvCxnSpPr>
          <p:nvPr/>
        </p:nvCxnSpPr>
        <p:spPr bwMode="auto">
          <a:xfrm flipV="1">
            <a:off x="3703484" y="2352484"/>
            <a:ext cx="928322" cy="155561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Arrow Connector 70"/>
          <p:cNvCxnSpPr>
            <a:cxnSpLocks noChangeShapeType="1"/>
            <a:stCxn id="49" idx="0"/>
            <a:endCxn id="13" idx="2"/>
          </p:cNvCxnSpPr>
          <p:nvPr/>
        </p:nvCxnSpPr>
        <p:spPr bwMode="auto">
          <a:xfrm flipV="1">
            <a:off x="4743768" y="2413668"/>
            <a:ext cx="136728" cy="12570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54847"/>
              </p:ext>
            </p:extLst>
          </p:nvPr>
        </p:nvGraphicFramePr>
        <p:xfrm>
          <a:off x="5514980" y="2644558"/>
          <a:ext cx="3295734" cy="1775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867">
                  <a:extLst>
                    <a:ext uri="{9D8B030D-6E8A-4147-A177-3AD203B41FA5}">
                      <a16:colId xmlns="" xmlns:a16="http://schemas.microsoft.com/office/drawing/2014/main" val="604721836"/>
                    </a:ext>
                  </a:extLst>
                </a:gridCol>
                <a:gridCol w="1647867">
                  <a:extLst>
                    <a:ext uri="{9D8B030D-6E8A-4147-A177-3AD203B41FA5}">
                      <a16:colId xmlns="" xmlns:a16="http://schemas.microsoft.com/office/drawing/2014/main" val="2732512605"/>
                    </a:ext>
                  </a:extLst>
                </a:gridCol>
              </a:tblGrid>
              <a:tr h="241405">
                <a:tc gridSpan="2">
                  <a:txBody>
                    <a:bodyPr/>
                    <a:lstStyle/>
                    <a:p>
                      <a:pPr algn="ctr"/>
                      <a:r>
                        <a:rPr lang="ja-JP" altLang="en-US" sz="1100" dirty="0" smtClean="0"/>
                        <a:t>バックグラウンドスキャンを行うチャネル</a:t>
                      </a:r>
                      <a:endParaRPr lang="en-US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3750513"/>
                  </a:ext>
                </a:extLst>
              </a:tr>
              <a:tr h="24140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A661C"/>
                          </a:solidFill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A661C"/>
                          </a:solidFill>
                        </a:rPr>
                        <a:t>Fast/Very Fast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8255047"/>
                  </a:ext>
                </a:extLst>
              </a:tr>
              <a:tr h="1257051">
                <a:tc>
                  <a:txBody>
                    <a:bodyPr/>
                    <a:lstStyle/>
                    <a:p>
                      <a:pPr marL="171450" marR="0" indent="-1714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ja-JP" altLang="en-US" sz="1100" dirty="0" smtClean="0"/>
                        <a:t>起動時に </a:t>
                      </a:r>
                      <a:r>
                        <a:rPr lang="en-US" altLang="ja-JP" sz="1100" dirty="0" smtClean="0"/>
                        <a:t>Neighbor </a:t>
                      </a:r>
                      <a:r>
                        <a:rPr lang="ja-JP" altLang="en-US" sz="1100" dirty="0" smtClean="0"/>
                        <a:t>が確認できた全てのチャネル</a:t>
                      </a:r>
                      <a:r>
                        <a:rPr lang="en-US" altLang="ja-JP" sz="1100" baseline="0" dirty="0" smtClean="0"/>
                        <a:t> </a:t>
                      </a:r>
                    </a:p>
                    <a:p>
                      <a:pPr marL="171450" marR="0" indent="-17145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ja-JP" altLang="en-US" sz="1100" baseline="0" dirty="0" smtClean="0"/>
                        <a:t>国設定（</a:t>
                      </a:r>
                      <a:r>
                        <a:rPr lang="en-US" altLang="ja-JP" sz="1100" baseline="0" dirty="0" smtClean="0"/>
                        <a:t>Regulator</a:t>
                      </a:r>
                      <a:r>
                        <a:rPr lang="ja-JP" altLang="en-US" sz="1100" baseline="0" dirty="0" smtClean="0"/>
                        <a:t>ｙ </a:t>
                      </a:r>
                      <a:r>
                        <a:rPr lang="en-US" altLang="ja-JP" sz="1100" baseline="0" dirty="0" smtClean="0"/>
                        <a:t>Domain</a:t>
                      </a:r>
                      <a:r>
                        <a:rPr lang="ja-JP" altLang="en-US" sz="1100" baseline="0" dirty="0" smtClean="0"/>
                        <a:t>）で使用できる全てのチャネル</a:t>
                      </a:r>
                      <a:endParaRPr lang="en-US" altLang="ja-JP" sz="11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ja-JP" altLang="en-US" sz="1100" dirty="0" smtClean="0"/>
                        <a:t>起動時に </a:t>
                      </a:r>
                      <a:r>
                        <a:rPr lang="en-US" altLang="ja-JP" sz="1100" dirty="0" smtClean="0"/>
                        <a:t>Neighbor </a:t>
                      </a:r>
                      <a:r>
                        <a:rPr lang="ja-JP" altLang="en-US" sz="1100" dirty="0" smtClean="0"/>
                        <a:t>が確認できた全てのチャネル</a:t>
                      </a:r>
                      <a:r>
                        <a:rPr lang="en-US" sz="1100" baseline="0" dirty="0" smtClean="0"/>
                        <a:t> </a:t>
                      </a:r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ja-JP" altLang="en-US" sz="1100" baseline="0" dirty="0" smtClean="0"/>
                        <a:t>同一 </a:t>
                      </a:r>
                      <a:r>
                        <a:rPr lang="en-US" altLang="ja-JP" sz="1100" baseline="0" dirty="0" smtClean="0"/>
                        <a:t>BGN</a:t>
                      </a:r>
                      <a:r>
                        <a:rPr lang="ja-JP" altLang="en-US" sz="1100" baseline="0" dirty="0" smtClean="0"/>
                        <a:t> 内 </a:t>
                      </a:r>
                      <a:r>
                        <a:rPr lang="en-US" altLang="ja-JP" sz="1100" baseline="0" dirty="0" smtClean="0"/>
                        <a:t>RAP</a:t>
                      </a:r>
                      <a:r>
                        <a:rPr lang="ja-JP" altLang="en-US" sz="1100" baseline="0" dirty="0" smtClean="0"/>
                        <a:t> の全チャネル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6600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43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1"/>
          <p:cNvGrpSpPr>
            <a:grpSpLocks/>
          </p:cNvGrpSpPr>
          <p:nvPr/>
        </p:nvGrpSpPr>
        <p:grpSpPr bwMode="auto">
          <a:xfrm flipV="1">
            <a:off x="3042078" y="2386559"/>
            <a:ext cx="233682" cy="822331"/>
            <a:chOff x="312" y="2400"/>
            <a:chExt cx="217" cy="824"/>
          </a:xfrm>
        </p:grpSpPr>
        <p:sp>
          <p:nvSpPr>
            <p:cNvPr id="13" name="Oval 50"/>
            <p:cNvSpPr>
              <a:spLocks noChangeAspect="1" noChangeArrowheads="1"/>
            </p:cNvSpPr>
            <p:nvPr/>
          </p:nvSpPr>
          <p:spPr bwMode="auto">
            <a:xfrm>
              <a:off x="312" y="2717"/>
              <a:ext cx="217" cy="50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  <p:sp>
          <p:nvSpPr>
            <p:cNvPr id="14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 type="oval" w="lg" len="lg"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</p:grpSp>
      <p:pic>
        <p:nvPicPr>
          <p:cNvPr id="1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6480" y="2401005"/>
            <a:ext cx="638716" cy="31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773194" y="2024375"/>
            <a:ext cx="935120" cy="4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9" tIns="38399" rIns="76799" bIns="38399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RAP2</a:t>
            </a:r>
          </a:p>
          <a:p>
            <a:r>
              <a:rPr lang="en-US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</a:t>
            </a:r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996548" y="2006703"/>
            <a:ext cx="888634" cy="26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9" tIns="38399" rIns="76799" bIns="38399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MAP1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332892" y="1497602"/>
            <a:ext cx="155104" cy="56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799" tIns="38399" rIns="76799" bIns="38399">
            <a:spAutoFit/>
          </a:bodyPr>
          <a:lstStyle/>
          <a:p>
            <a:endParaRPr lang="en-US" sz="1600" dirty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41" name="Picture 37" descr="WLAN_Contro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91" y="1938733"/>
            <a:ext cx="763279" cy="37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Elbow Connector 42"/>
          <p:cNvCxnSpPr>
            <a:stCxn id="41" idx="2"/>
            <a:endCxn id="15" idx="1"/>
          </p:cNvCxnSpPr>
          <p:nvPr/>
        </p:nvCxnSpPr>
        <p:spPr>
          <a:xfrm rot="16200000" flipH="1">
            <a:off x="891243" y="1832135"/>
            <a:ext cx="243624" cy="120684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15" idx="2"/>
            <a:endCxn id="53" idx="1"/>
          </p:cNvCxnSpPr>
          <p:nvPr/>
        </p:nvCxnSpPr>
        <p:spPr>
          <a:xfrm rot="16200000" flipH="1">
            <a:off x="2265345" y="2384230"/>
            <a:ext cx="268980" cy="92799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50" idx="3"/>
            <a:endCxn id="58" idx="1"/>
          </p:cNvCxnSpPr>
          <p:nvPr/>
        </p:nvCxnSpPr>
        <p:spPr>
          <a:xfrm>
            <a:off x="3250247" y="1755050"/>
            <a:ext cx="959787" cy="114300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51"/>
          <p:cNvGrpSpPr>
            <a:grpSpLocks/>
          </p:cNvGrpSpPr>
          <p:nvPr/>
        </p:nvGrpSpPr>
        <p:grpSpPr bwMode="auto">
          <a:xfrm flipV="1">
            <a:off x="3033606" y="1119510"/>
            <a:ext cx="233262" cy="827850"/>
            <a:chOff x="312" y="2400"/>
            <a:chExt cx="750" cy="820"/>
          </a:xfrm>
        </p:grpSpPr>
        <p:sp>
          <p:nvSpPr>
            <p:cNvPr id="46" name="Oval 50"/>
            <p:cNvSpPr>
              <a:spLocks noChangeAspect="1" noChangeArrowheads="1"/>
            </p:cNvSpPr>
            <p:nvPr/>
          </p:nvSpPr>
          <p:spPr bwMode="auto">
            <a:xfrm>
              <a:off x="312" y="2719"/>
              <a:ext cx="750" cy="50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  <p:sp>
          <p:nvSpPr>
            <p:cNvPr id="47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 type="oval" w="lg" len="lg"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2790130" y="762848"/>
            <a:ext cx="1231453" cy="4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9" tIns="38399" rIns="76799" bIns="38399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RAP1</a:t>
            </a:r>
          </a:p>
          <a:p>
            <a:r>
              <a:rPr lang="en-US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1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34" y="1495008"/>
            <a:ext cx="386413" cy="520085"/>
          </a:xfrm>
          <a:prstGeom prst="rect">
            <a:avLst/>
          </a:prstGeom>
        </p:spPr>
      </p:pic>
      <p:cxnSp>
        <p:nvCxnSpPr>
          <p:cNvPr id="51" name="Elbow Connector 50"/>
          <p:cNvCxnSpPr>
            <a:stCxn id="15" idx="0"/>
            <a:endCxn id="50" idx="1"/>
          </p:cNvCxnSpPr>
          <p:nvPr/>
        </p:nvCxnSpPr>
        <p:spPr>
          <a:xfrm rot="5400000" flipH="1" flipV="1">
            <a:off x="2076858" y="1614031"/>
            <a:ext cx="645954" cy="92799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76180" y="3034054"/>
          <a:ext cx="1634087" cy="58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20"/>
                <a:gridCol w="999067"/>
              </a:tblGrid>
              <a:tr h="27643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BGN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 </a:t>
                      </a:r>
                      <a:r>
                        <a:rPr lang="ja-JP" altLang="en-US" sz="1000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チャネル</a:t>
                      </a:r>
                      <a:endParaRPr lang="en-US" sz="1000" dirty="0"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05859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BGN_1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100, 112,</a:t>
                      </a:r>
                      <a:r>
                        <a:rPr lang="en-US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140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8" name="Group 51"/>
          <p:cNvGrpSpPr>
            <a:grpSpLocks/>
          </p:cNvGrpSpPr>
          <p:nvPr/>
        </p:nvGrpSpPr>
        <p:grpSpPr bwMode="auto">
          <a:xfrm flipV="1">
            <a:off x="3008212" y="3533446"/>
            <a:ext cx="233103" cy="809983"/>
            <a:chOff x="312" y="2400"/>
            <a:chExt cx="346" cy="830"/>
          </a:xfrm>
        </p:grpSpPr>
        <p:sp>
          <p:nvSpPr>
            <p:cNvPr id="39" name="Oval 50"/>
            <p:cNvSpPr>
              <a:spLocks noChangeAspect="1" noChangeArrowheads="1"/>
            </p:cNvSpPr>
            <p:nvPr/>
          </p:nvSpPr>
          <p:spPr bwMode="auto">
            <a:xfrm>
              <a:off x="312" y="2711"/>
              <a:ext cx="346" cy="51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 type="oval" w="lg" len="lg"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739327" y="3202431"/>
            <a:ext cx="1231453" cy="44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9" tIns="38399" rIns="76799" bIns="38399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RAP3</a:t>
            </a:r>
          </a:p>
          <a:p>
            <a:r>
              <a:rPr lang="en-US" sz="12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140</a:t>
            </a:r>
          </a:p>
        </p:txBody>
      </p:sp>
      <p:cxnSp>
        <p:nvCxnSpPr>
          <p:cNvPr id="48" name="Elbow Connector 47"/>
          <p:cNvCxnSpPr>
            <a:stCxn id="15" idx="2"/>
            <a:endCxn id="52" idx="1"/>
          </p:cNvCxnSpPr>
          <p:nvPr/>
        </p:nvCxnSpPr>
        <p:spPr>
          <a:xfrm rot="16200000" flipH="1">
            <a:off x="1710778" y="2938797"/>
            <a:ext cx="1361182" cy="91106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901" y="3814877"/>
            <a:ext cx="386413" cy="52008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34" y="2722675"/>
            <a:ext cx="386413" cy="520085"/>
          </a:xfrm>
          <a:prstGeom prst="rect">
            <a:avLst/>
          </a:prstGeom>
        </p:spPr>
      </p:pic>
      <p:grpSp>
        <p:nvGrpSpPr>
          <p:cNvPr id="60" name="Group 51"/>
          <p:cNvGrpSpPr>
            <a:grpSpLocks/>
          </p:cNvGrpSpPr>
          <p:nvPr/>
        </p:nvGrpSpPr>
        <p:grpSpPr bwMode="auto">
          <a:xfrm flipV="1">
            <a:off x="4379811" y="2276491"/>
            <a:ext cx="233682" cy="822331"/>
            <a:chOff x="312" y="2400"/>
            <a:chExt cx="217" cy="824"/>
          </a:xfrm>
        </p:grpSpPr>
        <p:sp>
          <p:nvSpPr>
            <p:cNvPr id="61" name="Oval 50"/>
            <p:cNvSpPr>
              <a:spLocks noChangeAspect="1" noChangeArrowheads="1"/>
            </p:cNvSpPr>
            <p:nvPr/>
          </p:nvSpPr>
          <p:spPr bwMode="auto">
            <a:xfrm>
              <a:off x="312" y="2717"/>
              <a:ext cx="217" cy="50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  <p:sp>
          <p:nvSpPr>
            <p:cNvPr id="62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 type="oval" w="lg" len="lg"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5148014" y="2006703"/>
            <a:ext cx="888634" cy="26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6799" tIns="38399" rIns="76799" bIns="38399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MAP2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67" name="Group 51"/>
          <p:cNvGrpSpPr>
            <a:grpSpLocks/>
          </p:cNvGrpSpPr>
          <p:nvPr/>
        </p:nvGrpSpPr>
        <p:grpSpPr bwMode="auto">
          <a:xfrm flipV="1">
            <a:off x="5531278" y="2276491"/>
            <a:ext cx="233682" cy="822331"/>
            <a:chOff x="312" y="2400"/>
            <a:chExt cx="217" cy="824"/>
          </a:xfrm>
        </p:grpSpPr>
        <p:sp>
          <p:nvSpPr>
            <p:cNvPr id="68" name="Oval 50"/>
            <p:cNvSpPr>
              <a:spLocks noChangeAspect="1" noChangeArrowheads="1"/>
            </p:cNvSpPr>
            <p:nvPr/>
          </p:nvSpPr>
          <p:spPr bwMode="auto">
            <a:xfrm>
              <a:off x="312" y="2717"/>
              <a:ext cx="217" cy="507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  <p:sp>
          <p:nvSpPr>
            <p:cNvPr id="69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dash"/>
              <a:round/>
              <a:headEnd/>
              <a:tailEnd type="oval" w="lg" len="lg"/>
            </a:ln>
          </p:spPr>
          <p:txBody>
            <a:bodyPr wrap="none" lIns="82124" tIns="41061" rIns="82124" bIns="41061" anchor="ctr">
              <a:spAutoFit/>
            </a:bodyPr>
            <a:lstStyle/>
            <a:p>
              <a:endParaRPr lang="fr-FR"/>
            </a:p>
          </p:txBody>
        </p:sp>
      </p:grpSp>
      <p:cxnSp>
        <p:nvCxnSpPr>
          <p:cNvPr id="70" name="Straight Arrow Connector 69"/>
          <p:cNvCxnSpPr>
            <a:stCxn id="58" idx="3"/>
            <a:endCxn id="63" idx="1"/>
          </p:cNvCxnSpPr>
          <p:nvPr/>
        </p:nvCxnSpPr>
        <p:spPr>
          <a:xfrm>
            <a:off x="4596446" y="2898050"/>
            <a:ext cx="731187" cy="84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Content Placeholder 4"/>
          <p:cNvGraphicFramePr>
            <a:graphicFrameLocks/>
          </p:cNvGraphicFramePr>
          <p:nvPr>
            <p:extLst/>
          </p:nvPr>
        </p:nvGraphicFramePr>
        <p:xfrm>
          <a:off x="4190982" y="3713977"/>
          <a:ext cx="1947352" cy="125444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041872"/>
                <a:gridCol w="905480"/>
              </a:tblGrid>
              <a:tr h="205740">
                <a:tc gridSpan="2">
                  <a:txBody>
                    <a:bodyPr/>
                    <a:lstStyle/>
                    <a:p>
                      <a:r>
                        <a:rPr lang="ja-JP" altLang="en-US" sz="900" b="1" dirty="0" smtClean="0"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同一</a:t>
                      </a:r>
                      <a:r>
                        <a:rPr lang="en-US" sz="9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BGN </a:t>
                      </a:r>
                      <a:r>
                        <a:rPr lang="en-US" sz="9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Neighbor list</a:t>
                      </a:r>
                      <a:endParaRPr lang="en-US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5"/>
                    </a:solidFill>
                  </a:tcPr>
                </a:tc>
              </a:tr>
              <a:tr h="222528">
                <a:tc>
                  <a:txBody>
                    <a:bodyPr/>
                    <a:lstStyle/>
                    <a:p>
                      <a:r>
                        <a:rPr lang="ja-JP" altLang="en-US" sz="900" b="1" dirty="0" smtClean="0">
                          <a:solidFill>
                            <a:srgbClr val="FFFFFF"/>
                          </a:solidFill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チャネル</a:t>
                      </a:r>
                      <a:endParaRPr lang="en-US" sz="900" b="1" dirty="0">
                        <a:solidFill>
                          <a:srgbClr val="FFFFFF"/>
                        </a:solidFill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 </a:t>
                      </a:r>
                      <a:endParaRPr lang="en-US" sz="900" b="1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80"/>
                    </a:solidFill>
                  </a:tcPr>
                </a:tc>
              </a:tr>
              <a:tr h="206544">
                <a:tc rowSpan="2"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RAP1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44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MAP2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44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RAP2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544"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RAP3</a:t>
                      </a:r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5783980" y="1209732"/>
            <a:ext cx="3302017" cy="203132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marL="342886" indent="-342886">
              <a:buFont typeface="+mj-lt"/>
              <a:buAutoNum type="arabicPeriod"/>
            </a:pP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MAP1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arent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をスキャン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Best 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arent(RAP1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を発見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Parent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RAP1)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がいなくなる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CCN_WAIT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child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MAP2)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に送信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同一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BGN Neighbor list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ext 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arent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Seek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Next Parent（RAP2)</a:t>
            </a:r>
            <a:r>
              <a:rPr lang="en-US"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のCCN_CINFO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b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sz="14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をchild</a:t>
            </a: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(MAP2)に送信、MAP2 側も</a:t>
            </a:r>
            <a:b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チャネルを変更する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V="1">
            <a:off x="3174047" y="2923451"/>
            <a:ext cx="1002121" cy="33867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3216388" y="2982721"/>
            <a:ext cx="976720" cy="1176869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3250254" y="1746583"/>
            <a:ext cx="959787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Multiply 85"/>
          <p:cNvSpPr/>
          <p:nvPr/>
        </p:nvSpPr>
        <p:spPr>
          <a:xfrm>
            <a:off x="3522122" y="2142086"/>
            <a:ext cx="355600" cy="313267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4631255" y="3039552"/>
            <a:ext cx="719667" cy="8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775189" y="3200418"/>
            <a:ext cx="609600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CCN_WAIT</a:t>
            </a:r>
          </a:p>
        </p:txBody>
      </p:sp>
      <p:cxnSp>
        <p:nvCxnSpPr>
          <p:cNvPr id="91" name="Straight Arrow Connector 90"/>
          <p:cNvCxnSpPr/>
          <p:nvPr/>
        </p:nvCxnSpPr>
        <p:spPr>
          <a:xfrm flipH="1">
            <a:off x="3182537" y="2889585"/>
            <a:ext cx="959787" cy="84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4648189" y="3056487"/>
            <a:ext cx="711200" cy="8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4902190" y="3225818"/>
            <a:ext cx="592667" cy="4001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CCN_CINFO</a:t>
            </a:r>
          </a:p>
        </p:txBody>
      </p:sp>
      <p:sp>
        <p:nvSpPr>
          <p:cNvPr id="98" name="Title 97"/>
          <p:cNvSpPr>
            <a:spLocks noGrp="1"/>
          </p:cNvSpPr>
          <p:nvPr>
            <p:ph type="title"/>
          </p:nvPr>
        </p:nvSpPr>
        <p:spPr>
          <a:xfrm>
            <a:off x="323908" y="139752"/>
            <a:ext cx="8345488" cy="731837"/>
          </a:xfrm>
        </p:spPr>
        <p:txBody>
          <a:bodyPr/>
          <a:lstStyle/>
          <a:p>
            <a:r>
              <a:rPr lang="ja-JP" altLang="en-US" sz="2000" dirty="0" smtClean="0">
                <a:latin typeface="+mn-ea"/>
                <a:ea typeface="+mn-ea"/>
                <a:cs typeface="Arial" panose="020B0604020202020204" pitchFamily="34" charset="0"/>
              </a:rPr>
              <a:t>前々回 </a:t>
            </a:r>
            <a:r>
              <a:rPr lang="en-US" altLang="ja-JP" sz="2000" dirty="0"/>
              <a:t>Redelivery </a:t>
            </a:r>
            <a:r>
              <a:rPr lang="ja-JP" altLang="en-US" sz="2000" dirty="0" smtClean="0"/>
              <a:t>「</a:t>
            </a:r>
            <a:r>
              <a:rPr lang="en-US" altLang="ja-JP" sz="2000" dirty="0" err="1" smtClean="0"/>
              <a:t>AireOS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8.1 </a:t>
            </a:r>
            <a:r>
              <a:rPr lang="ja-JP" altLang="en-US" sz="2000" dirty="0"/>
              <a:t>アップデート パート</a:t>
            </a:r>
            <a:r>
              <a:rPr lang="en-US" altLang="ja-JP" sz="2000" dirty="0" smtClean="0"/>
              <a:t>2</a:t>
            </a:r>
            <a:r>
              <a:rPr lang="ja-JP" altLang="en-US" sz="2000" dirty="0" smtClean="0"/>
              <a:t>」より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sz="2800" dirty="0" smtClean="0">
                <a:latin typeface="+mn-ea"/>
                <a:ea typeface="+mn-ea"/>
                <a:cs typeface="Arial" panose="020B0604020202020204" pitchFamily="34" charset="0"/>
              </a:rPr>
              <a:t>8.1 </a:t>
            </a:r>
            <a:r>
              <a:rPr lang="en-US" sz="2800" dirty="0">
                <a:latin typeface="+mn-ea"/>
                <a:ea typeface="+mn-ea"/>
                <a:cs typeface="Arial" panose="020B0604020202020204" pitchFamily="34" charset="0"/>
              </a:rPr>
              <a:t>Mesh Fast Convergence </a:t>
            </a:r>
            <a:r>
              <a:rPr lang="ja-JP" altLang="en-US" sz="2800" dirty="0" smtClean="0">
                <a:latin typeface="+mn-ea"/>
                <a:ea typeface="+mn-ea"/>
                <a:cs typeface="Arial" panose="020B0604020202020204" pitchFamily="34" charset="0"/>
              </a:rPr>
              <a:t>の</a:t>
            </a:r>
            <a:r>
              <a:rPr lang="ja-JP" altLang="en-US" sz="2800" dirty="0">
                <a:latin typeface="+mn-ea"/>
                <a:ea typeface="+mn-ea"/>
                <a:cs typeface="Arial" panose="020B0604020202020204" pitchFamily="34" charset="0"/>
              </a:rPr>
              <a:t>仕組み</a:t>
            </a:r>
            <a:endParaRPr lang="en-US" sz="2800" dirty="0">
              <a:latin typeface="+mn-ea"/>
              <a:ea typeface="+mn-ea"/>
              <a:cs typeface="Arial" panose="020B0604020202020204" pitchFamily="34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34" y="2638008"/>
            <a:ext cx="386413" cy="52008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34" y="2646475"/>
            <a:ext cx="386413" cy="520085"/>
          </a:xfrm>
          <a:prstGeom prst="rect">
            <a:avLst/>
          </a:prstGeom>
        </p:spPr>
      </p:pic>
      <p:sp>
        <p:nvSpPr>
          <p:cNvPr id="54" name="TextBox 1"/>
          <p:cNvSpPr txBox="1"/>
          <p:nvPr/>
        </p:nvSpPr>
        <p:spPr>
          <a:xfrm>
            <a:off x="6228272" y="4889584"/>
            <a:ext cx="2915728" cy="25391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</a:rPr>
              <a:t>2015/6/30 </a:t>
            </a:r>
            <a:r>
              <a:rPr lang="en-US" altLang="ja-JP" sz="1050" dirty="0" err="1">
                <a:solidFill>
                  <a:schemeClr val="bg1">
                    <a:lumMod val="95000"/>
                  </a:schemeClr>
                </a:solidFill>
              </a:rPr>
              <a:t>AireOS</a:t>
            </a:r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</a:rPr>
              <a:t> 8.1 </a:t>
            </a:r>
            <a:r>
              <a:rPr lang="ja-JP" altLang="en-US" sz="1050" dirty="0">
                <a:solidFill>
                  <a:schemeClr val="bg1">
                    <a:lumMod val="95000"/>
                  </a:schemeClr>
                </a:solidFill>
              </a:rPr>
              <a:t>アップデート パート</a:t>
            </a:r>
            <a:r>
              <a:rPr lang="en-US" altLang="ja-JP" sz="105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ja-JP" altLang="en-US" sz="1050" dirty="0" smtClean="0">
                <a:solidFill>
                  <a:schemeClr val="bg1">
                    <a:lumMod val="95000"/>
                  </a:schemeClr>
                </a:solidFill>
              </a:rPr>
              <a:t>より</a:t>
            </a:r>
            <a:endParaRPr lang="en-US" altLang="ja-JP" sz="105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89" grpId="0"/>
      <p:bldP spid="89" grpId="1"/>
      <p:bldP spid="9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51"/>
          <p:cNvGrpSpPr>
            <a:grpSpLocks/>
          </p:cNvGrpSpPr>
          <p:nvPr/>
        </p:nvGrpSpPr>
        <p:grpSpPr bwMode="auto">
          <a:xfrm flipV="1">
            <a:off x="3041650" y="2320969"/>
            <a:ext cx="233265" cy="887372"/>
            <a:chOff x="312" y="2400"/>
            <a:chExt cx="216" cy="889"/>
          </a:xfrm>
        </p:grpSpPr>
        <p:sp>
          <p:nvSpPr>
            <p:cNvPr id="94299" name="Oval 50"/>
            <p:cNvSpPr>
              <a:spLocks noChangeAspect="1" noChangeArrowheads="1"/>
            </p:cNvSpPr>
            <p:nvPr/>
          </p:nvSpPr>
          <p:spPr bwMode="auto">
            <a:xfrm>
              <a:off x="312" y="2652"/>
              <a:ext cx="216" cy="6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82124" tIns="41061" rIns="82124" bIns="41061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9pPr>
            </a:lstStyle>
            <a:p>
              <a:endParaRPr lang="fr-FR" altLang="en-US">
                <a:solidFill>
                  <a:srgbClr val="FA661C"/>
                </a:solidFill>
              </a:endParaRPr>
            </a:p>
          </p:txBody>
        </p:sp>
        <p:sp>
          <p:nvSpPr>
            <p:cNvPr id="94300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rgbClr val="FA661C"/>
              </a:solidFill>
              <a:prstDash val="dash"/>
              <a:round/>
              <a:headEnd/>
              <a:tailEnd type="oval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82124" tIns="41061" rIns="82124" bIns="41061" anchor="ctr">
              <a:spAutoFit/>
            </a:bodyPr>
            <a:lstStyle/>
            <a:p>
              <a:endParaRPr lang="en-US">
                <a:solidFill>
                  <a:srgbClr val="FA661C"/>
                </a:solidFill>
              </a:endParaRPr>
            </a:p>
          </p:txBody>
        </p:sp>
      </p:grpSp>
      <p:pic>
        <p:nvPicPr>
          <p:cNvPr id="94211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2400300"/>
            <a:ext cx="6397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2773364" y="2024063"/>
            <a:ext cx="9350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FA661C"/>
                </a:solidFill>
              </a:rPr>
              <a:t>RAP2</a:t>
            </a:r>
          </a:p>
          <a:p>
            <a:r>
              <a:rPr lang="en-US" altLang="en-US" sz="1200" dirty="0" err="1">
                <a:solidFill>
                  <a:srgbClr val="FA661C"/>
                </a:solidFill>
              </a:rPr>
              <a:t>Ch</a:t>
            </a:r>
            <a:r>
              <a:rPr lang="en-US" altLang="en-US" sz="1200" dirty="0">
                <a:solidFill>
                  <a:srgbClr val="FA661C"/>
                </a:solidFill>
              </a:rPr>
              <a:t> 100</a:t>
            </a:r>
          </a:p>
        </p:txBody>
      </p:sp>
      <p:sp>
        <p:nvSpPr>
          <p:cNvPr id="94213" name="Text Box 4"/>
          <p:cNvSpPr txBox="1">
            <a:spLocks noChangeArrowheads="1"/>
          </p:cNvSpPr>
          <p:nvPr/>
        </p:nvSpPr>
        <p:spPr bwMode="auto">
          <a:xfrm>
            <a:off x="3997326" y="2006601"/>
            <a:ext cx="8874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A661C"/>
                </a:solidFill>
              </a:rPr>
              <a:t>MAP1</a:t>
            </a:r>
            <a:r>
              <a:rPr lang="en-US" altLang="en-US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4214" name="Text Box 4"/>
          <p:cNvSpPr txBox="1">
            <a:spLocks noChangeArrowheads="1"/>
          </p:cNvSpPr>
          <p:nvPr/>
        </p:nvSpPr>
        <p:spPr bwMode="auto">
          <a:xfrm>
            <a:off x="4332289" y="1497013"/>
            <a:ext cx="15557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endParaRPr lang="en-US" altLang="en-US" sz="1600">
              <a:solidFill>
                <a:schemeClr val="accent2"/>
              </a:solidFill>
            </a:endParaRPr>
          </a:p>
          <a:p>
            <a:endParaRPr lang="en-US" altLang="en-US" sz="1600">
              <a:solidFill>
                <a:schemeClr val="accent2"/>
              </a:solidFill>
            </a:endParaRPr>
          </a:p>
        </p:txBody>
      </p:sp>
      <p:pic>
        <p:nvPicPr>
          <p:cNvPr id="94215" name="Picture 37" descr="WLAN_Contro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38339"/>
            <a:ext cx="7620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Elbow Connector 42"/>
          <p:cNvCxnSpPr>
            <a:cxnSpLocks noChangeShapeType="1"/>
            <a:stCxn id="94215" idx="2"/>
            <a:endCxn id="94211" idx="1"/>
          </p:cNvCxnSpPr>
          <p:nvPr/>
        </p:nvCxnSpPr>
        <p:spPr bwMode="auto">
          <a:xfrm rot="16200000" flipH="1">
            <a:off x="890588" y="1831976"/>
            <a:ext cx="244475" cy="1206500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Elbow Connector 54"/>
          <p:cNvCxnSpPr>
            <a:cxnSpLocks noChangeShapeType="1"/>
            <a:stCxn id="94211" idx="2"/>
            <a:endCxn id="94238" idx="1"/>
          </p:cNvCxnSpPr>
          <p:nvPr/>
        </p:nvCxnSpPr>
        <p:spPr bwMode="auto">
          <a:xfrm rot="16200000" flipH="1">
            <a:off x="2264570" y="2383633"/>
            <a:ext cx="269875" cy="92868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9" name="Straight Arrow Connector 58"/>
          <p:cNvCxnSpPr>
            <a:cxnSpLocks noChangeShapeType="1"/>
            <a:stCxn id="94221" idx="3"/>
            <a:endCxn id="94288" idx="1"/>
          </p:cNvCxnSpPr>
          <p:nvPr/>
        </p:nvCxnSpPr>
        <p:spPr bwMode="auto">
          <a:xfrm>
            <a:off x="3249614" y="1755775"/>
            <a:ext cx="960437" cy="1143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4298" name="Line 49"/>
          <p:cNvSpPr>
            <a:spLocks noChangeShapeType="1"/>
          </p:cNvSpPr>
          <p:nvPr/>
        </p:nvSpPr>
        <p:spPr bwMode="auto">
          <a:xfrm flipV="1">
            <a:off x="3033714" y="1219789"/>
            <a:ext cx="0" cy="728076"/>
          </a:xfrm>
          <a:prstGeom prst="line">
            <a:avLst/>
          </a:prstGeom>
          <a:noFill/>
          <a:ln w="28575">
            <a:solidFill>
              <a:srgbClr val="FA661C"/>
            </a:solidFill>
            <a:prstDash val="dash"/>
            <a:round/>
            <a:headEnd/>
            <a:tailEnd type="oval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94220" name="Text Box 4"/>
          <p:cNvSpPr txBox="1">
            <a:spLocks noChangeArrowheads="1"/>
          </p:cNvSpPr>
          <p:nvPr/>
        </p:nvSpPr>
        <p:spPr bwMode="auto">
          <a:xfrm>
            <a:off x="2790826" y="763589"/>
            <a:ext cx="12303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r>
              <a:rPr lang="en-US" altLang="en-US" sz="1200">
                <a:solidFill>
                  <a:srgbClr val="FA661C"/>
                </a:solidFill>
              </a:rPr>
              <a:t>RAP1</a:t>
            </a:r>
          </a:p>
          <a:p>
            <a:r>
              <a:rPr lang="en-US" altLang="en-US" sz="1200" dirty="0" err="1">
                <a:solidFill>
                  <a:srgbClr val="FA661C"/>
                </a:solidFill>
              </a:rPr>
              <a:t>Ch</a:t>
            </a:r>
            <a:r>
              <a:rPr lang="en-US" altLang="en-US" sz="1200" dirty="0">
                <a:solidFill>
                  <a:srgbClr val="FA661C"/>
                </a:solidFill>
              </a:rPr>
              <a:t> 60</a:t>
            </a:r>
          </a:p>
        </p:txBody>
      </p:sp>
      <p:pic>
        <p:nvPicPr>
          <p:cNvPr id="94221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1" y="1495426"/>
            <a:ext cx="385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Elbow Connector 50"/>
          <p:cNvCxnSpPr>
            <a:cxnSpLocks noChangeShapeType="1"/>
            <a:stCxn id="94211" idx="0"/>
            <a:endCxn id="94221" idx="1"/>
          </p:cNvCxnSpPr>
          <p:nvPr/>
        </p:nvCxnSpPr>
        <p:spPr bwMode="auto">
          <a:xfrm rot="5400000" flipH="1" flipV="1">
            <a:off x="2077245" y="1613695"/>
            <a:ext cx="644525" cy="928687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624587"/>
              </p:ext>
            </p:extLst>
          </p:nvPr>
        </p:nvGraphicFramePr>
        <p:xfrm>
          <a:off x="35426" y="3063798"/>
          <a:ext cx="1776608" cy="582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05">
                  <a:extLst>
                    <a:ext uri="{9D8B030D-6E8A-4147-A177-3AD203B41FA5}"/>
                  </a:extLst>
                </a:gridCol>
                <a:gridCol w="1086203">
                  <a:extLst>
                    <a:ext uri="{9D8B030D-6E8A-4147-A177-3AD203B41FA5}"/>
                  </a:extLst>
                </a:gridCol>
              </a:tblGrid>
              <a:tr h="27658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BGN</a:t>
                      </a:r>
                      <a:endParaRPr lang="en-US" sz="1000" dirty="0"/>
                    </a:p>
                  </a:txBody>
                  <a:tcPr marL="91409" marR="91409" marT="45745" marB="4574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RAP </a:t>
                      </a:r>
                      <a:r>
                        <a:rPr lang="ja-JP" altLang="en-US" sz="1000" dirty="0" smtClean="0"/>
                        <a:t>チャネル</a:t>
                      </a:r>
                      <a:endParaRPr lang="en-US" sz="1000" dirty="0"/>
                    </a:p>
                  </a:txBody>
                  <a:tcPr marL="91409" marR="91409" marT="45745" marB="45745"/>
                </a:tc>
                <a:extLst>
                  <a:ext uri="{0D108BD9-81ED-4DB2-BD59-A6C34878D82A}"/>
                </a:extLst>
              </a:tr>
              <a:tr h="306025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BGN_1</a:t>
                      </a:r>
                      <a:endParaRPr lang="en-US" sz="1000" dirty="0"/>
                    </a:p>
                  </a:txBody>
                  <a:tcPr marL="91409" marR="91409" marT="45745" marB="45745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60, 100,</a:t>
                      </a:r>
                      <a:r>
                        <a:rPr lang="en-US" sz="1000" baseline="0" dirty="0" smtClean="0"/>
                        <a:t> 140</a:t>
                      </a:r>
                      <a:endParaRPr lang="en-US" sz="1000" dirty="0"/>
                    </a:p>
                  </a:txBody>
                  <a:tcPr marL="91409" marR="91409" marT="45745" marB="45745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94296" name="Line 49"/>
          <p:cNvSpPr>
            <a:spLocks noChangeShapeType="1"/>
          </p:cNvSpPr>
          <p:nvPr/>
        </p:nvSpPr>
        <p:spPr bwMode="auto">
          <a:xfrm flipV="1">
            <a:off x="3033714" y="3704726"/>
            <a:ext cx="7936" cy="575549"/>
          </a:xfrm>
          <a:prstGeom prst="line">
            <a:avLst/>
          </a:prstGeom>
          <a:noFill/>
          <a:ln w="28575">
            <a:solidFill>
              <a:srgbClr val="FA661C"/>
            </a:solidFill>
            <a:prstDash val="dash"/>
            <a:round/>
            <a:headEnd/>
            <a:tailEnd type="oval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square" lIns="82124" tIns="41061" rIns="82124" bIns="41061" anchor="ctr">
            <a:spAutoFit/>
          </a:bodyPr>
          <a:lstStyle/>
          <a:p>
            <a:endParaRPr lang="en-US"/>
          </a:p>
        </p:txBody>
      </p:sp>
      <p:sp>
        <p:nvSpPr>
          <p:cNvPr id="94235" name="Text Box 4"/>
          <p:cNvSpPr txBox="1">
            <a:spLocks noChangeArrowheads="1"/>
          </p:cNvSpPr>
          <p:nvPr/>
        </p:nvSpPr>
        <p:spPr bwMode="auto">
          <a:xfrm>
            <a:off x="2747964" y="3258640"/>
            <a:ext cx="12319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FA661C"/>
                </a:solidFill>
              </a:rPr>
              <a:t>RAP3</a:t>
            </a:r>
          </a:p>
          <a:p>
            <a:r>
              <a:rPr lang="en-US" altLang="en-US" sz="1200" dirty="0" err="1">
                <a:solidFill>
                  <a:srgbClr val="FA661C"/>
                </a:solidFill>
              </a:rPr>
              <a:t>Ch</a:t>
            </a:r>
            <a:r>
              <a:rPr lang="en-US" altLang="en-US" sz="1200" dirty="0">
                <a:solidFill>
                  <a:schemeClr val="accent2"/>
                </a:solidFill>
              </a:rPr>
              <a:t> </a:t>
            </a:r>
            <a:r>
              <a:rPr lang="en-US" altLang="en-US" sz="1200" dirty="0">
                <a:solidFill>
                  <a:srgbClr val="FA661C"/>
                </a:solidFill>
              </a:rPr>
              <a:t>140</a:t>
            </a:r>
          </a:p>
        </p:txBody>
      </p:sp>
      <p:cxnSp>
        <p:nvCxnSpPr>
          <p:cNvPr id="48" name="Elbow Connector 47"/>
          <p:cNvCxnSpPr>
            <a:cxnSpLocks noChangeShapeType="1"/>
            <a:stCxn id="94211" idx="2"/>
            <a:endCxn id="94237" idx="1"/>
          </p:cNvCxnSpPr>
          <p:nvPr/>
        </p:nvCxnSpPr>
        <p:spPr bwMode="auto">
          <a:xfrm rot="16200000" flipH="1">
            <a:off x="1634057" y="3014939"/>
            <a:ext cx="1531696" cy="927894"/>
          </a:xfrm>
          <a:prstGeom prst="bentConnector2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4237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2" y="3984384"/>
            <a:ext cx="387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38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1" y="2722563"/>
            <a:ext cx="3857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39" name="Group 51"/>
          <p:cNvGrpSpPr>
            <a:grpSpLocks/>
          </p:cNvGrpSpPr>
          <p:nvPr/>
        </p:nvGrpSpPr>
        <p:grpSpPr bwMode="auto">
          <a:xfrm flipV="1">
            <a:off x="4402716" y="2194740"/>
            <a:ext cx="216" cy="887370"/>
            <a:chOff x="312" y="2400"/>
            <a:chExt cx="216" cy="889"/>
          </a:xfrm>
        </p:grpSpPr>
        <p:sp>
          <p:nvSpPr>
            <p:cNvPr id="94293" name="Oval 50"/>
            <p:cNvSpPr>
              <a:spLocks noChangeAspect="1" noChangeArrowheads="1"/>
            </p:cNvSpPr>
            <p:nvPr/>
          </p:nvSpPr>
          <p:spPr bwMode="auto">
            <a:xfrm>
              <a:off x="312" y="2652"/>
              <a:ext cx="216" cy="6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none" lIns="82124" tIns="41061" rIns="82124" bIns="41061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itchFamily="34" charset="-128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94294" name="Line 49"/>
            <p:cNvSpPr>
              <a:spLocks noChangeShapeType="1"/>
            </p:cNvSpPr>
            <p:nvPr/>
          </p:nvSpPr>
          <p:spPr bwMode="auto">
            <a:xfrm>
              <a:off x="336" y="2400"/>
              <a:ext cx="0" cy="720"/>
            </a:xfrm>
            <a:prstGeom prst="line">
              <a:avLst/>
            </a:prstGeom>
            <a:noFill/>
            <a:ln w="28575">
              <a:solidFill>
                <a:srgbClr val="FA661C"/>
              </a:solidFill>
              <a:prstDash val="dash"/>
              <a:round/>
              <a:headEnd/>
              <a:tailEnd type="oval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lIns="82124" tIns="41061" rIns="82124" bIns="41061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94240" name="Text Box 4"/>
          <p:cNvSpPr txBox="1">
            <a:spLocks noChangeArrowheads="1"/>
          </p:cNvSpPr>
          <p:nvPr/>
        </p:nvSpPr>
        <p:spPr bwMode="auto">
          <a:xfrm>
            <a:off x="5148263" y="2012577"/>
            <a:ext cx="889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799" tIns="38399" rIns="76799" bIns="3839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FA661C"/>
                </a:solidFill>
              </a:rPr>
              <a:t>MAP2</a:t>
            </a:r>
            <a:r>
              <a:rPr lang="en-US" altLang="en-US" sz="12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94292" name="Line 49"/>
          <p:cNvSpPr>
            <a:spLocks noChangeShapeType="1"/>
          </p:cNvSpPr>
          <p:nvPr/>
        </p:nvSpPr>
        <p:spPr bwMode="auto">
          <a:xfrm flipV="1">
            <a:off x="5520532" y="2363223"/>
            <a:ext cx="0" cy="718680"/>
          </a:xfrm>
          <a:prstGeom prst="line">
            <a:avLst/>
          </a:prstGeom>
          <a:noFill/>
          <a:ln w="28575">
            <a:solidFill>
              <a:srgbClr val="FA661C"/>
            </a:solidFill>
            <a:prstDash val="dash"/>
            <a:round/>
            <a:headEnd/>
            <a:tailEnd type="oval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82124" tIns="41061" rIns="82124" bIns="41061" anchor="ctr">
            <a:spAutoFit/>
          </a:bodyPr>
          <a:lstStyle/>
          <a:p>
            <a:endParaRPr lang="en-US"/>
          </a:p>
        </p:txBody>
      </p:sp>
      <p:cxnSp>
        <p:nvCxnSpPr>
          <p:cNvPr id="70" name="Straight Arrow Connector 69"/>
          <p:cNvCxnSpPr>
            <a:cxnSpLocks noChangeShapeType="1"/>
            <a:stCxn id="94288" idx="3"/>
            <a:endCxn id="94289" idx="1"/>
          </p:cNvCxnSpPr>
          <p:nvPr/>
        </p:nvCxnSpPr>
        <p:spPr bwMode="auto">
          <a:xfrm>
            <a:off x="4595814" y="2898775"/>
            <a:ext cx="731837" cy="79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174325"/>
              </p:ext>
            </p:extLst>
          </p:nvPr>
        </p:nvGraphicFramePr>
        <p:xfrm>
          <a:off x="4464840" y="3492930"/>
          <a:ext cx="2833779" cy="1432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790438">
                  <a:extLst>
                    <a:ext uri="{9D8B030D-6E8A-4147-A177-3AD203B41FA5}"/>
                  </a:extLst>
                </a:gridCol>
                <a:gridCol w="882317">
                  <a:extLst>
                    <a:ext uri="{9D8B030D-6E8A-4147-A177-3AD203B41FA5}"/>
                  </a:extLst>
                </a:gridCol>
                <a:gridCol w="1161024">
                  <a:extLst>
                    <a:ext uri="{9D8B030D-6E8A-4147-A177-3AD203B41FA5}"/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MAP-1 </a:t>
                      </a:r>
                      <a:endParaRPr lang="en-US" sz="1100" b="1" dirty="0"/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1" dirty="0"/>
                    </a:p>
                  </a:txBody>
                  <a:tcPr marT="34290" marB="34290">
                    <a:solidFill>
                      <a:schemeClr val="accent5"/>
                    </a:solidFill>
                  </a:tcPr>
                </a:tc>
                <a:extLst>
                  <a:ext uri="{0D108BD9-81ED-4DB2-BD59-A6C34878D82A}"/>
                </a:extLst>
              </a:tr>
              <a:tr h="228581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 b="1" dirty="0" smtClean="0">
                          <a:solidFill>
                            <a:srgbClr val="FFFFFF"/>
                          </a:solidFill>
                        </a:rPr>
                        <a:t>チャネル</a:t>
                      </a:r>
                      <a:endParaRPr lang="en-US"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FFFFFF"/>
                          </a:solidFill>
                        </a:rPr>
                        <a:t>AP </a:t>
                      </a:r>
                      <a:endParaRPr lang="en-US"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100" b="1" dirty="0" smtClean="0">
                          <a:solidFill>
                            <a:srgbClr val="FFFFFF"/>
                          </a:solidFill>
                        </a:rPr>
                        <a:t>メトリック（</a:t>
                      </a:r>
                      <a:r>
                        <a:rPr lang="en-US" altLang="ja-JP" sz="1100" b="1" dirty="0" smtClean="0">
                          <a:solidFill>
                            <a:srgbClr val="FFFFFF"/>
                          </a:solidFill>
                        </a:rPr>
                        <a:t>Ease)</a:t>
                      </a:r>
                      <a:endParaRPr lang="en-US" sz="11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080"/>
                    </a:solidFill>
                  </a:tcPr>
                </a:tc>
                <a:extLst>
                  <a:ext uri="{0D108BD9-81ED-4DB2-BD59-A6C34878D82A}"/>
                </a:extLst>
              </a:tr>
              <a:tr h="228581"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RAP1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3500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8581">
                <a:tc vMerge="1">
                  <a:txBody>
                    <a:bodyPr/>
                    <a:lstStyle/>
                    <a:p>
                      <a:endParaRPr lang="en-US" sz="9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MAP2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3000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85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RAP2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4500</a:t>
                      </a:r>
                      <a:endParaRPr lang="en-US" sz="1200" b="1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22858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RAP3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1000</a:t>
                      </a:r>
                      <a:endParaRPr lang="en-US" sz="11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91461" marR="91461" marT="34280" marB="3428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5833035" y="692055"/>
            <a:ext cx="3620528" cy="26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>
              <a:buFont typeface="Arial" panose="020B0604020202020204" pitchFamily="34" charset="0"/>
              <a:buAutoNum type="arabicPeriod"/>
            </a:pP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MAP1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Parent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をスキャン</a:t>
            </a:r>
            <a:endParaRPr lang="en-US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Best Parent(RAP1)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を発見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バックグラウンドスキャンの実施</a:t>
            </a:r>
            <a:endParaRPr lang="en-US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Parent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RAP1)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がいなくなる</a:t>
            </a:r>
            <a:endParaRPr lang="en-US" altLang="en-US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342886" indent="-342886">
              <a:buFont typeface="+mj-lt"/>
              <a:buAutoNum type="arabicPeriod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CCN_WAIT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child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MAP2)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に送信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リストから次の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Parent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を選択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Next Parent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RAP2)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CCN_CINFO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en-US" altLang="ja-JP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child(MAP2)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送信、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MAP2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側も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チャネルを変更する</a:t>
            </a:r>
            <a:endParaRPr lang="en-US" altLang="ja-JP" sz="14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buFont typeface="Arial" panose="020B0604020202020204" pitchFamily="34" charset="0"/>
              <a:buAutoNum type="arabicPeriod"/>
            </a:pP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メトリックの良い 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AP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が見つかった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場合、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Parent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が存在していても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切り替わりが発生する</a:t>
            </a:r>
            <a:endParaRPr lang="en-US" altLang="ja-JP" sz="1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75" name="Straight Arrow Connector 74"/>
          <p:cNvCxnSpPr>
            <a:cxnSpLocks noChangeShapeType="1"/>
            <a:endCxn id="94288" idx="1"/>
          </p:cNvCxnSpPr>
          <p:nvPr/>
        </p:nvCxnSpPr>
        <p:spPr bwMode="auto">
          <a:xfrm flipV="1">
            <a:off x="3208338" y="2898775"/>
            <a:ext cx="1001712" cy="333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Arrow Connector 76"/>
          <p:cNvCxnSpPr>
            <a:cxnSpLocks noChangeShapeType="1"/>
            <a:stCxn id="94237" idx="3"/>
            <a:endCxn id="94288" idx="1"/>
          </p:cNvCxnSpPr>
          <p:nvPr/>
        </p:nvCxnSpPr>
        <p:spPr bwMode="auto">
          <a:xfrm flipV="1">
            <a:off x="3251202" y="2897982"/>
            <a:ext cx="958849" cy="134675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Arrow Connector 79"/>
          <p:cNvCxnSpPr>
            <a:cxnSpLocks noChangeShapeType="1"/>
            <a:stCxn id="94221" idx="3"/>
            <a:endCxn id="94288" idx="1"/>
          </p:cNvCxnSpPr>
          <p:nvPr/>
        </p:nvCxnSpPr>
        <p:spPr bwMode="auto">
          <a:xfrm>
            <a:off x="3249614" y="1755775"/>
            <a:ext cx="960437" cy="1143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Arrow Connector 83"/>
          <p:cNvCxnSpPr>
            <a:cxnSpLocks noChangeShapeType="1"/>
          </p:cNvCxnSpPr>
          <p:nvPr/>
        </p:nvCxnSpPr>
        <p:spPr bwMode="auto">
          <a:xfrm flipH="1">
            <a:off x="3173413" y="2913063"/>
            <a:ext cx="915987" cy="8731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6" name="Multiply 85"/>
          <p:cNvSpPr>
            <a:spLocks/>
          </p:cNvSpPr>
          <p:nvPr/>
        </p:nvSpPr>
        <p:spPr bwMode="auto">
          <a:xfrm>
            <a:off x="3522663" y="2141539"/>
            <a:ext cx="355600" cy="314325"/>
          </a:xfrm>
          <a:custGeom>
            <a:avLst/>
            <a:gdLst>
              <a:gd name="T0" fmla="*/ 61054 w 355600"/>
              <a:gd name="T1" fmla="*/ 103229 h 313267"/>
              <a:gd name="T2" fmla="*/ 109759 w 355600"/>
              <a:gd name="T3" fmla="*/ 47757 h 313267"/>
              <a:gd name="T4" fmla="*/ 177800 w 355600"/>
              <a:gd name="T5" fmla="*/ 107900 h 313267"/>
              <a:gd name="T6" fmla="*/ 245841 w 355600"/>
              <a:gd name="T7" fmla="*/ 47757 h 313267"/>
              <a:gd name="T8" fmla="*/ 294546 w 355600"/>
              <a:gd name="T9" fmla="*/ 103229 h 313267"/>
              <a:gd name="T10" fmla="*/ 233531 w 355600"/>
              <a:gd name="T11" fmla="*/ 157163 h 313267"/>
              <a:gd name="T12" fmla="*/ 294546 w 355600"/>
              <a:gd name="T13" fmla="*/ 211096 h 313267"/>
              <a:gd name="T14" fmla="*/ 245841 w 355600"/>
              <a:gd name="T15" fmla="*/ 266568 h 313267"/>
              <a:gd name="T16" fmla="*/ 177800 w 355600"/>
              <a:gd name="T17" fmla="*/ 206425 h 313267"/>
              <a:gd name="T18" fmla="*/ 109759 w 355600"/>
              <a:gd name="T19" fmla="*/ 266568 h 313267"/>
              <a:gd name="T20" fmla="*/ 61054 w 355600"/>
              <a:gd name="T21" fmla="*/ 211096 h 313267"/>
              <a:gd name="T22" fmla="*/ 122069 w 355600"/>
              <a:gd name="T23" fmla="*/ 157163 h 313267"/>
              <a:gd name="T24" fmla="*/ 61054 w 355600"/>
              <a:gd name="T25" fmla="*/ 103229 h 31326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5600" h="313267">
                <a:moveTo>
                  <a:pt x="61054" y="102882"/>
                </a:moveTo>
                <a:lnTo>
                  <a:pt x="109759" y="47596"/>
                </a:lnTo>
                <a:lnTo>
                  <a:pt x="177800" y="107537"/>
                </a:lnTo>
                <a:lnTo>
                  <a:pt x="245841" y="47596"/>
                </a:lnTo>
                <a:lnTo>
                  <a:pt x="294546" y="102882"/>
                </a:lnTo>
                <a:lnTo>
                  <a:pt x="233531" y="156634"/>
                </a:lnTo>
                <a:lnTo>
                  <a:pt x="294546" y="210385"/>
                </a:lnTo>
                <a:lnTo>
                  <a:pt x="245841" y="265671"/>
                </a:lnTo>
                <a:lnTo>
                  <a:pt x="177800" y="205730"/>
                </a:lnTo>
                <a:lnTo>
                  <a:pt x="109759" y="265671"/>
                </a:lnTo>
                <a:lnTo>
                  <a:pt x="61054" y="210385"/>
                </a:lnTo>
                <a:lnTo>
                  <a:pt x="122069" y="156634"/>
                </a:lnTo>
                <a:lnTo>
                  <a:pt x="61054" y="10288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6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/>
          <a:p>
            <a:pPr>
              <a:defRPr/>
            </a:pPr>
            <a:endParaRPr lang="en-US"/>
          </a:p>
        </p:txBody>
      </p:sp>
      <p:cxnSp>
        <p:nvCxnSpPr>
          <p:cNvPr id="88" name="Straight Arrow Connector 87"/>
          <p:cNvCxnSpPr>
            <a:cxnSpLocks noChangeShapeType="1"/>
          </p:cNvCxnSpPr>
          <p:nvPr/>
        </p:nvCxnSpPr>
        <p:spPr bwMode="auto">
          <a:xfrm>
            <a:off x="4503738" y="3040064"/>
            <a:ext cx="720725" cy="79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4503738" y="2656527"/>
            <a:ext cx="1262063" cy="24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r>
              <a:rPr lang="en-US" altLang="en-US" sz="1000" dirty="0"/>
              <a:t>CCN_WAIT</a:t>
            </a:r>
          </a:p>
        </p:txBody>
      </p:sp>
      <p:cxnSp>
        <p:nvCxnSpPr>
          <p:cNvPr id="91" name="Straight Arrow Connector 90"/>
          <p:cNvCxnSpPr>
            <a:cxnSpLocks noChangeShapeType="1"/>
            <a:stCxn id="94288" idx="1"/>
            <a:endCxn id="94238" idx="3"/>
          </p:cNvCxnSpPr>
          <p:nvPr/>
        </p:nvCxnSpPr>
        <p:spPr bwMode="auto">
          <a:xfrm flipH="1">
            <a:off x="3249614" y="2898775"/>
            <a:ext cx="960437" cy="841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Arrow Connector 92"/>
          <p:cNvCxnSpPr>
            <a:cxnSpLocks noChangeShapeType="1"/>
          </p:cNvCxnSpPr>
          <p:nvPr/>
        </p:nvCxnSpPr>
        <p:spPr bwMode="auto">
          <a:xfrm flipV="1">
            <a:off x="4508500" y="3055175"/>
            <a:ext cx="711200" cy="95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503738" y="2607332"/>
            <a:ext cx="1414929" cy="23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r>
              <a:rPr lang="en-US" altLang="en-US" sz="900" dirty="0"/>
              <a:t>CCN_CINFO</a:t>
            </a:r>
          </a:p>
        </p:txBody>
      </p:sp>
      <p:sp>
        <p:nvSpPr>
          <p:cNvPr id="94287" name="Title 97"/>
          <p:cNvSpPr>
            <a:spLocks noGrp="1"/>
          </p:cNvSpPr>
          <p:nvPr>
            <p:ph type="title"/>
          </p:nvPr>
        </p:nvSpPr>
        <p:spPr>
          <a:xfrm>
            <a:off x="104837" y="135215"/>
            <a:ext cx="8981954" cy="628650"/>
          </a:xfrm>
        </p:spPr>
        <p:txBody>
          <a:bodyPr/>
          <a:lstStyle/>
          <a:p>
            <a:pPr defTabSz="684184" eaLnBrk="0" hangingPunct="0"/>
            <a:r>
              <a:rPr lang="en-US" altLang="ja-JP" sz="2800" dirty="0">
                <a:solidFill>
                  <a:srgbClr val="FF0000"/>
                </a:solidFill>
              </a:rPr>
              <a:t>New!</a:t>
            </a:r>
            <a:r>
              <a:rPr lang="ja-JP" altLang="en-US" sz="2800" dirty="0"/>
              <a:t> </a:t>
            </a:r>
            <a:r>
              <a:rPr lang="en-US" altLang="ja-JP" sz="2800" dirty="0" smtClean="0">
                <a:latin typeface="+mn-ea"/>
                <a:cs typeface="Arial" panose="020B0604020202020204" pitchFamily="34" charset="0"/>
              </a:rPr>
              <a:t>8.3 </a:t>
            </a:r>
            <a:r>
              <a:rPr lang="ja-JP" altLang="en-US" sz="2800" dirty="0" smtClean="0">
                <a:solidFill>
                  <a:schemeClr val="tx1"/>
                </a:solidFill>
                <a:ea typeface="MS PGothic" pitchFamily="34" charset="-128"/>
              </a:rPr>
              <a:t>バックグラウンドスキャンと </a:t>
            </a:r>
            <a:r>
              <a:rPr lang="en-US" altLang="ja-JP" sz="2800" dirty="0" smtClean="0">
                <a:solidFill>
                  <a:schemeClr val="tx1"/>
                </a:solidFill>
                <a:ea typeface="MS PGothic" pitchFamily="34" charset="-128"/>
              </a:rPr>
              <a:t>CCN</a:t>
            </a:r>
            <a:endParaRPr altLang="en-US" sz="2800" dirty="0">
              <a:solidFill>
                <a:schemeClr val="tx1"/>
              </a:solidFill>
              <a:ea typeface="MS PGothic" pitchFamily="34" charset="-128"/>
            </a:endParaRPr>
          </a:p>
        </p:txBody>
      </p:sp>
      <p:pic>
        <p:nvPicPr>
          <p:cNvPr id="9428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1" y="2638425"/>
            <a:ext cx="385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89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1" y="2646364"/>
            <a:ext cx="3857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4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24225" y="1240111"/>
            <a:ext cx="8875058" cy="3423161"/>
          </a:xfrm>
        </p:spPr>
        <p:txBody>
          <a:bodyPr/>
          <a:lstStyle/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endParaRPr lang="en-US" dirty="0">
              <a:ea typeface="+mn-ea"/>
            </a:endParaRPr>
          </a:p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endParaRPr lang="en-US" dirty="0">
              <a:ea typeface="+mn-ea"/>
            </a:endParaRPr>
          </a:p>
          <a:p>
            <a:pPr marL="57148" indent="0">
              <a:buNone/>
              <a:defRPr/>
            </a:pPr>
            <a:endParaRPr lang="en-US" dirty="0">
              <a:ea typeface="+mn-ea"/>
            </a:endParaRPr>
          </a:p>
          <a:p>
            <a:pPr marL="57148" indent="0">
              <a:buNone/>
              <a:defRPr/>
            </a:pP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New WLC C</a:t>
            </a:r>
            <a:r>
              <a:rPr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LI</a:t>
            </a:r>
            <a:r>
              <a:rPr lang="ja-JP" altLang="en-US" sz="1600" dirty="0" smtClean="0">
                <a:solidFill>
                  <a:schemeClr val="tx2">
                    <a:lumMod val="75000"/>
                  </a:schemeClr>
                </a:solidFill>
              </a:rPr>
              <a:t> コマンド</a:t>
            </a:r>
            <a:r>
              <a:rPr lang="en-US" altLang="ja-JP" sz="1600" dirty="0" smtClean="0">
                <a:solidFill>
                  <a:schemeClr val="tx2">
                    <a:lumMod val="75000"/>
                  </a:schemeClr>
                </a:solidFill>
              </a:rPr>
              <a:t> &gt; </a:t>
            </a:r>
            <a:r>
              <a:rPr lang="en-US" altLang="ja-JP" sz="1200" b="1" i="1" dirty="0" err="1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config</a:t>
            </a:r>
            <a:r>
              <a:rPr lang="en-US" altLang="ja-JP" sz="1200" b="1" i="1" dirty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 mesh background-scanning { enable | disable </a:t>
            </a:r>
            <a:r>
              <a:rPr lang="en-US" altLang="ja-JP" sz="1200" b="1" i="1" dirty="0" smtClean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}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/>
            </a:r>
            <a:b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</a:b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		</a:t>
            </a:r>
            <a:endParaRPr lang="en-US" sz="1200" b="1" i="1" dirty="0">
              <a:solidFill>
                <a:schemeClr val="tx2">
                  <a:lumMod val="7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93187" name="Title 2"/>
          <p:cNvSpPr>
            <a:spLocks noGrp="1"/>
          </p:cNvSpPr>
          <p:nvPr>
            <p:ph type="title"/>
          </p:nvPr>
        </p:nvSpPr>
        <p:spPr>
          <a:xfrm>
            <a:off x="629304" y="16809"/>
            <a:ext cx="8580437" cy="628650"/>
          </a:xfrm>
        </p:spPr>
        <p:txBody>
          <a:bodyPr/>
          <a:lstStyle/>
          <a:p>
            <a:pPr defTabSz="684184" eaLnBrk="0" hangingPunct="0"/>
            <a:r>
              <a:rPr altLang="en-US" sz="2800" dirty="0">
                <a:solidFill>
                  <a:schemeClr val="tx1"/>
                </a:solidFill>
                <a:ea typeface="MS PGothic" pitchFamily="34" charset="-128"/>
              </a:rPr>
              <a:t>Mesh Fast Convergence</a:t>
            </a:r>
            <a:endParaRPr altLang="en-US" sz="2800" dirty="0">
              <a:solidFill>
                <a:srgbClr val="FF0000"/>
              </a:solidFill>
              <a:ea typeface="MS PGothic" pitchFamily="34" charset="-12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53534"/>
              </p:ext>
            </p:extLst>
          </p:nvPr>
        </p:nvGraphicFramePr>
        <p:xfrm>
          <a:off x="324225" y="549835"/>
          <a:ext cx="7594600" cy="355718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261553">
                  <a:extLst>
                    <a:ext uri="{9D8B030D-6E8A-4147-A177-3AD203B41FA5}"/>
                  </a:extLst>
                </a:gridCol>
                <a:gridCol w="1665351">
                  <a:extLst>
                    <a:ext uri="{9D8B030D-6E8A-4147-A177-3AD203B41FA5}"/>
                  </a:extLst>
                </a:gridCol>
                <a:gridCol w="1629856">
                  <a:extLst>
                    <a:ext uri="{9D8B030D-6E8A-4147-A177-3AD203B41FA5}"/>
                  </a:extLst>
                </a:gridCol>
                <a:gridCol w="1518920">
                  <a:extLst>
                    <a:ext uri="{9D8B030D-6E8A-4147-A177-3AD203B41FA5}"/>
                  </a:extLst>
                </a:gridCol>
                <a:gridCol w="1518920">
                  <a:extLst>
                    <a:ext uri="{9D8B030D-6E8A-4147-A177-3AD203B41FA5}"/>
                  </a:extLst>
                </a:gridCol>
              </a:tblGrid>
              <a:tr h="83066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Parent Loss 検知 Timer / Neighbor Keep Alive Timer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smtClean="0"/>
                        <a:t>Channel Scan/Seek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smtClean="0"/>
                        <a:t>CAPWAP</a:t>
                      </a:r>
                      <a:r>
                        <a:rPr lang="ja-JP" altLang="en-US" sz="1200" smtClean="0"/>
                        <a:t> プロセス</a:t>
                      </a:r>
                      <a:r>
                        <a:rPr lang="en-US" altLang="ja-JP" sz="1200" smtClean="0"/>
                        <a:t/>
                      </a:r>
                      <a:br>
                        <a:rPr lang="en-US" altLang="ja-JP" sz="1200" smtClean="0"/>
                      </a:b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ホップ毎の</a:t>
                      </a:r>
                      <a:r>
                        <a:rPr lang="en-US" altLang="ja-JP" sz="12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Convergence</a:t>
                      </a:r>
                      <a:r>
                        <a:rPr lang="en-US" altLang="ja-JP" sz="12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ja-JP" altLang="en-US" sz="12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時間想定値</a:t>
                      </a:r>
                      <a:endParaRPr lang="en-US" altLang="ja-JP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/>
                </a:extLst>
              </a:tr>
              <a:tr h="615312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Standard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 / 3</a:t>
                      </a:r>
                      <a:r>
                        <a:rPr lang="ja-JP" altLang="en-US" sz="1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（秒）</a:t>
                      </a:r>
                      <a:endParaRPr lang="en-US" altLang="ja-JP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smtClean="0">
                          <a:solidFill>
                            <a:schemeClr val="tx1"/>
                          </a:solidFill>
                          <a:latin typeface="+mn-lt"/>
                          <a:ea typeface="MS PGothic" charset="-128"/>
                          <a:cs typeface="MS PGothic" charset="-128"/>
                        </a:rPr>
                        <a:t>すべての5GHzチャネルをScan/Seek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smtClean="0"/>
                        <a:t>常に </a:t>
                      </a:r>
                      <a:r>
                        <a:rPr lang="en-US" altLang="ja-JP" sz="1200" b="1" smtClean="0"/>
                        <a:t>CAPWAP </a:t>
                      </a:r>
                      <a:r>
                        <a:rPr lang="ja-JP" altLang="en-US" sz="1200" b="1" smtClean="0"/>
                        <a:t>を</a:t>
                      </a:r>
                      <a:r>
                        <a:rPr lang="en-US" altLang="ja-JP" sz="1200" b="1" smtClean="0"/>
                        <a:t/>
                      </a:r>
                      <a:br>
                        <a:rPr lang="en-US" altLang="ja-JP" sz="1200" b="1" smtClean="0"/>
                      </a:br>
                      <a:r>
                        <a:rPr lang="ja-JP" altLang="en-US" sz="1200" b="1" smtClean="0"/>
                        <a:t>再起動する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48.6</a:t>
                      </a:r>
                      <a:r>
                        <a:rPr lang="ja-JP" altLang="en-US" sz="1200" b="1" smtClean="0"/>
                        <a:t>秒</a:t>
                      </a:r>
                      <a:r>
                        <a:rPr lang="en-US" sz="1200" b="1" smtClean="0"/>
                        <a:t>*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03086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Fast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/>
                        <a:t>7 / 3</a:t>
                      </a:r>
                      <a:r>
                        <a:rPr lang="ja-JP" altLang="en-US" sz="1200" b="1" smtClean="0"/>
                        <a:t> </a:t>
                      </a:r>
                      <a:r>
                        <a:rPr lang="ja-JP" altLang="en-US" sz="1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（秒）</a:t>
                      </a:r>
                      <a:endParaRPr lang="en-US" altLang="ja-JP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latin typeface="+mn-lt"/>
                          <a:ea typeface="MS PGothic" charset="-128"/>
                          <a:cs typeface="MS PGothic" charset="-128"/>
                        </a:rPr>
                        <a:t>同一BGN</a:t>
                      </a:r>
                    </a:p>
                    <a:p>
                      <a:pPr algn="ctr"/>
                      <a:r>
                        <a:rPr lang="en-US" sz="1200" b="1" smtClean="0">
                          <a:latin typeface="+mn-lt"/>
                          <a:ea typeface="MS PGothic" charset="-128"/>
                          <a:cs typeface="MS PGothic" charset="-128"/>
                        </a:rPr>
                        <a:t>の5GHzチャネルのみをScan/Seek</a:t>
                      </a:r>
                      <a:endParaRPr lang="en-US" sz="1200" b="1" dirty="0" smtClean="0"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DHCP</a:t>
                      </a:r>
                      <a:r>
                        <a:rPr lang="ja-JP" altLang="en-US" sz="1200" b="1" smtClean="0"/>
                        <a:t> アドレスと</a:t>
                      </a:r>
                      <a:r>
                        <a:rPr lang="en-US" sz="1200" b="1" baseline="0" smtClean="0"/>
                        <a:t> CAPWAP</a:t>
                      </a:r>
                      <a:r>
                        <a:rPr lang="ja-JP" altLang="en-US" sz="1200" b="1" baseline="0" smtClean="0"/>
                        <a:t> トンネルを保持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20.5</a:t>
                      </a:r>
                      <a:r>
                        <a:rPr lang="ja-JP" altLang="en-US" sz="1200" b="1" smtClean="0"/>
                        <a:t>秒</a:t>
                      </a:r>
                      <a:r>
                        <a:rPr lang="en-US" sz="1200" b="1" smtClean="0"/>
                        <a:t>*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768042"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Very Fast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mtClean="0"/>
                        <a:t>4 /</a:t>
                      </a:r>
                      <a:r>
                        <a:rPr lang="en-US" sz="1200" b="1" baseline="0" smtClean="0"/>
                        <a:t> 1.5</a:t>
                      </a:r>
                      <a:r>
                        <a:rPr lang="ja-JP" altLang="en-US" sz="1200" b="1" baseline="0" smtClean="0"/>
                        <a:t> </a:t>
                      </a:r>
                      <a:r>
                        <a:rPr lang="ja-JP" altLang="en-US" sz="1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（秒）</a:t>
                      </a:r>
                      <a:endParaRPr lang="en-US" altLang="ja-JP" sz="12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>
                          <a:latin typeface="+mn-lt"/>
                          <a:ea typeface="MS PGothic" charset="-128"/>
                          <a:cs typeface="MS PGothic" charset="-128"/>
                        </a:rPr>
                        <a:t>同一BGN</a:t>
                      </a:r>
                    </a:p>
                    <a:p>
                      <a:pPr algn="ctr"/>
                      <a:r>
                        <a:rPr lang="en-US" sz="1200" b="1" smtClean="0">
                          <a:latin typeface="+mn-lt"/>
                          <a:ea typeface="MS PGothic" charset="-128"/>
                          <a:cs typeface="MS PGothic" charset="-128"/>
                        </a:rPr>
                        <a:t>の5GHzチャネルのみをScan/Seek</a:t>
                      </a:r>
                      <a:endParaRPr lang="en-US" sz="1200" b="1" dirty="0" smtClean="0"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smtClean="0"/>
                        <a:t>DHCP</a:t>
                      </a:r>
                      <a:r>
                        <a:rPr lang="ja-JP" altLang="en-US" sz="1200" b="1" smtClean="0"/>
                        <a:t> アドレスと</a:t>
                      </a:r>
                      <a:r>
                        <a:rPr lang="en-US" altLang="ja-JP" sz="1200" b="1" baseline="0" smtClean="0"/>
                        <a:t> CAPWAP</a:t>
                      </a:r>
                      <a:r>
                        <a:rPr lang="ja-JP" altLang="en-US" sz="1200" b="1" baseline="0" smtClean="0"/>
                        <a:t> トンネルを保持</a:t>
                      </a:r>
                      <a:endParaRPr lang="en-US" altLang="ja-JP" sz="1200" b="1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15.9</a:t>
                      </a:r>
                      <a:r>
                        <a:rPr lang="ja-JP" altLang="en-US" sz="1200" b="1" smtClean="0"/>
                        <a:t>秒</a:t>
                      </a:r>
                      <a:r>
                        <a:rPr lang="en-US" sz="1200" b="1" smtClean="0"/>
                        <a:t>*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16543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b="1" smtClean="0">
                          <a:solidFill>
                            <a:srgbClr val="FF6600"/>
                          </a:solidFill>
                        </a:rPr>
                        <a:t>Very</a:t>
                      </a:r>
                      <a:r>
                        <a:rPr lang="ja-JP" altLang="en-US" sz="1200" b="1" baseline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altLang="ja-JP" sz="1200" b="1" smtClean="0">
                          <a:solidFill>
                            <a:srgbClr val="FF6600"/>
                          </a:solidFill>
                        </a:rPr>
                        <a:t>Fast</a:t>
                      </a:r>
                      <a:br>
                        <a:rPr lang="en-US" altLang="ja-JP" sz="1200" b="1" smtClean="0">
                          <a:solidFill>
                            <a:srgbClr val="FF6600"/>
                          </a:solidFill>
                        </a:rPr>
                      </a:br>
                      <a:r>
                        <a:rPr lang="en-US" altLang="ja-JP" sz="1200" b="1" smtClean="0">
                          <a:solidFill>
                            <a:srgbClr val="FF6600"/>
                          </a:solidFill>
                        </a:rPr>
                        <a:t>with </a:t>
                      </a:r>
                      <a:r>
                        <a:rPr lang="ja-JP" altLang="en-US" sz="1200" b="1" smtClean="0">
                          <a:solidFill>
                            <a:srgbClr val="FF6600"/>
                          </a:solidFill>
                        </a:rPr>
                        <a:t>バックグラウンドスキャン</a:t>
                      </a:r>
                      <a:endParaRPr lang="en-US" sz="12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smtClean="0">
                          <a:solidFill>
                            <a:srgbClr val="FF6600"/>
                          </a:solidFill>
                        </a:rPr>
                        <a:t>同上</a:t>
                      </a:r>
                      <a:endParaRPr lang="en-US" sz="1200" b="1" dirty="0">
                        <a:solidFill>
                          <a:srgbClr val="FF6600"/>
                        </a:solidFill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dirty="0" smtClean="0">
                          <a:solidFill>
                            <a:srgbClr val="FF6600"/>
                          </a:solidFill>
                        </a:rPr>
                        <a:t>同上</a:t>
                      </a:r>
                      <a:endParaRPr lang="en-US" altLang="ja-JP" sz="1200" b="1" dirty="0">
                        <a:solidFill>
                          <a:srgbClr val="FF6600"/>
                        </a:solidFill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200" b="1" smtClean="0">
                          <a:solidFill>
                            <a:srgbClr val="FF6600"/>
                          </a:solidFill>
                        </a:rPr>
                        <a:t>同上</a:t>
                      </a:r>
                      <a:endParaRPr lang="en-US" altLang="ja-JP" sz="1200" b="1" dirty="0">
                        <a:solidFill>
                          <a:srgbClr val="FF6600"/>
                        </a:solidFill>
                        <a:latin typeface="+mn-lt"/>
                        <a:ea typeface="MS PGothic" charset="-128"/>
                        <a:cs typeface="MS PGothic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FF6600"/>
                          </a:solidFill>
                        </a:rPr>
                        <a:t>8-10</a:t>
                      </a:r>
                      <a:r>
                        <a:rPr lang="ja-JP" altLang="en-US" sz="1200" b="1" dirty="0" smtClean="0">
                          <a:solidFill>
                            <a:srgbClr val="FF6600"/>
                          </a:solidFill>
                        </a:rPr>
                        <a:t>秒</a:t>
                      </a:r>
                      <a:r>
                        <a:rPr lang="en-US" sz="1200" b="1" dirty="0" smtClean="0">
                          <a:solidFill>
                            <a:srgbClr val="FF6600"/>
                          </a:solidFill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3189" name="TextBox 1"/>
          <p:cNvSpPr txBox="1">
            <a:spLocks noChangeArrowheads="1"/>
          </p:cNvSpPr>
          <p:nvPr/>
        </p:nvSpPr>
        <p:spPr bwMode="auto">
          <a:xfrm>
            <a:off x="7991290" y="2238898"/>
            <a:ext cx="1135529" cy="132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defTabSz="457162"/>
            <a:r>
              <a:rPr lang="en-US" altLang="ja-JP" sz="800" b="1" dirty="0">
                <a:solidFill>
                  <a:srgbClr val="000000"/>
                </a:solidFill>
              </a:rPr>
              <a:t>*</a:t>
            </a:r>
            <a:r>
              <a:rPr lang="ja-JP" altLang="en-US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ここで表示しているホップ毎の</a:t>
            </a:r>
            <a:r>
              <a:rPr lang="en-US" altLang="ja-JP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Convergence Time (sec)</a:t>
            </a:r>
            <a:r>
              <a:rPr lang="ja-JP" altLang="en-US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は同一</a:t>
            </a:r>
            <a:r>
              <a:rPr lang="en-US" altLang="ja-JP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WLC</a:t>
            </a:r>
            <a:r>
              <a:rPr lang="ja-JP" altLang="en-US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、同一チャネル、同一サブネットの場合の</a:t>
            </a:r>
            <a:r>
              <a:rPr lang="ja-JP" altLang="en-US" sz="800" b="1" dirty="0" smtClean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想定参考値</a:t>
            </a:r>
            <a:r>
              <a:rPr lang="ja-JP" altLang="en-US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です。条件が異なると、</a:t>
            </a:r>
            <a:r>
              <a:rPr lang="en-US" altLang="ja-JP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Convergence Time </a:t>
            </a:r>
            <a:r>
              <a:rPr lang="ja-JP" altLang="en-US" sz="800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は長くなります。</a:t>
            </a:r>
            <a:endParaRPr lang="en-US" altLang="ja-JP" sz="800" b="1" dirty="0">
              <a:solidFill>
                <a:srgbClr val="00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en-US" sz="800" dirty="0"/>
          </a:p>
        </p:txBody>
      </p:sp>
    </p:spTree>
    <p:extLst>
      <p:ext uri="{BB962C8B-B14F-4D97-AF65-F5344CB8AC3E}">
        <p14:creationId xmlns:p14="http://schemas.microsoft.com/office/powerpoint/2010/main" val="22223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000" dirty="0" err="1"/>
              <a:t>EoGRE</a:t>
            </a:r>
            <a:r>
              <a:rPr kumimoji="1" lang="en-US" altLang="ja-JP" sz="4000" dirty="0"/>
              <a:t> </a:t>
            </a:r>
            <a:r>
              <a:rPr kumimoji="1" lang="ja-JP" altLang="en-US" sz="4000" dirty="0"/>
              <a:t>機能拡張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64739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775592" y="877383"/>
            <a:ext cx="714999" cy="4274567"/>
          </a:xfrm>
          <a:prstGeom prst="rect">
            <a:avLst/>
          </a:prstGeom>
          <a:gradFill flip="none" rotWithShape="1">
            <a:gsLst>
              <a:gs pos="0">
                <a:srgbClr val="90BDDB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2467526" y="875759"/>
            <a:ext cx="1563932" cy="42745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4009778" y="871538"/>
            <a:ext cx="1563932" cy="427456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5573710" y="868933"/>
            <a:ext cx="3570290" cy="42745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57954"/>
            <a:ext cx="8345488" cy="731837"/>
          </a:xfrm>
        </p:spPr>
        <p:txBody>
          <a:bodyPr/>
          <a:lstStyle/>
          <a:p>
            <a:r>
              <a:rPr lang="en-US" dirty="0" smtClean="0"/>
              <a:t>WLC </a:t>
            </a:r>
            <a:r>
              <a:rPr lang="ja-JP" altLang="en-US" dirty="0" smtClean="0"/>
              <a:t>トンネリング機能拡張履歴</a:t>
            </a:r>
            <a:endParaRPr lang="en-US" dirty="0"/>
          </a:p>
        </p:txBody>
      </p:sp>
      <p:sp>
        <p:nvSpPr>
          <p:cNvPr id="3" name="Shape 2"/>
          <p:cNvSpPr/>
          <p:nvPr/>
        </p:nvSpPr>
        <p:spPr>
          <a:xfrm>
            <a:off x="282212" y="868933"/>
            <a:ext cx="8278249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8" name="Group 27"/>
          <p:cNvGrpSpPr/>
          <p:nvPr/>
        </p:nvGrpSpPr>
        <p:grpSpPr>
          <a:xfrm>
            <a:off x="1074901" y="3788510"/>
            <a:ext cx="1392625" cy="1910080"/>
            <a:chOff x="1969928" y="3230116"/>
            <a:chExt cx="1392625" cy="1910080"/>
          </a:xfrm>
        </p:grpSpPr>
        <p:sp>
          <p:nvSpPr>
            <p:cNvPr id="6" name="Oval 5"/>
            <p:cNvSpPr/>
            <p:nvPr/>
          </p:nvSpPr>
          <p:spPr>
            <a:xfrm>
              <a:off x="1969928" y="3230116"/>
              <a:ext cx="234086" cy="2340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7" name="Group 6"/>
            <p:cNvGrpSpPr/>
            <p:nvPr/>
          </p:nvGrpSpPr>
          <p:grpSpPr>
            <a:xfrm>
              <a:off x="2056050" y="3230116"/>
              <a:ext cx="1306503" cy="1910080"/>
              <a:chOff x="2491130" y="2361183"/>
              <a:chExt cx="1306503" cy="191008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18235" y="2361183"/>
                <a:ext cx="1079398" cy="170281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2491130" y="2568447"/>
                <a:ext cx="1272353" cy="170281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4038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b="1" dirty="0" smtClean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2056789" y="2961080"/>
            <a:ext cx="1680812" cy="2440025"/>
            <a:chOff x="2936704" y="2492907"/>
            <a:chExt cx="1680812" cy="2440025"/>
          </a:xfrm>
        </p:grpSpPr>
        <p:sp>
          <p:nvSpPr>
            <p:cNvPr id="8" name="Oval 7"/>
            <p:cNvSpPr/>
            <p:nvPr/>
          </p:nvSpPr>
          <p:spPr>
            <a:xfrm>
              <a:off x="3206496" y="2492907"/>
              <a:ext cx="312115" cy="312115"/>
            </a:xfrm>
            <a:prstGeom prst="ellipse">
              <a:avLst/>
            </a:pr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9" name="Group 8"/>
            <p:cNvGrpSpPr/>
            <p:nvPr/>
          </p:nvGrpSpPr>
          <p:grpSpPr>
            <a:xfrm>
              <a:off x="2936704" y="2648964"/>
              <a:ext cx="1680812" cy="2283968"/>
              <a:chOff x="3371784" y="1780031"/>
              <a:chExt cx="1680812" cy="228396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797633" y="1780031"/>
                <a:ext cx="1254963" cy="2283968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Rectangle 18"/>
              <p:cNvSpPr/>
              <p:nvPr/>
            </p:nvSpPr>
            <p:spPr>
              <a:xfrm>
                <a:off x="3371784" y="2132730"/>
                <a:ext cx="1451636" cy="15667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65383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ja-JP" sz="1400" b="1" dirty="0" smtClean="0"/>
                  <a:t>WLC</a:t>
                </a:r>
                <a:r>
                  <a:rPr lang="ja-JP" altLang="en-US" sz="1400" b="1" dirty="0" smtClean="0"/>
                  <a:t> での</a:t>
                </a:r>
                <a:r>
                  <a:rPr lang="en-US" altLang="ja-JP" sz="1400" b="1" dirty="0"/>
                  <a:t>PMIPv6 </a:t>
                </a: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ja-JP" altLang="en-US" sz="1400" b="1" dirty="0" smtClean="0"/>
                  <a:t>サポート</a:t>
                </a:r>
                <a:endParaRPr lang="en-US" sz="1400" b="1" dirty="0" smtClean="0"/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780890" y="2273746"/>
            <a:ext cx="1634537" cy="3224116"/>
            <a:chOff x="4283460" y="2008478"/>
            <a:chExt cx="1634537" cy="3224116"/>
          </a:xfrm>
        </p:grpSpPr>
        <p:sp>
          <p:nvSpPr>
            <p:cNvPr id="10" name="Oval 9"/>
            <p:cNvSpPr/>
            <p:nvPr/>
          </p:nvSpPr>
          <p:spPr>
            <a:xfrm>
              <a:off x="4415942" y="2008478"/>
              <a:ext cx="403148" cy="403148"/>
            </a:xfrm>
            <a:prstGeom prst="ellipse">
              <a:avLst/>
            </a:prstGeom>
            <a:solidFill>
              <a:schemeClr val="accent3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1" name="Group 10"/>
            <p:cNvGrpSpPr/>
            <p:nvPr/>
          </p:nvGrpSpPr>
          <p:grpSpPr>
            <a:xfrm>
              <a:off x="4283460" y="2210052"/>
              <a:ext cx="1634537" cy="3022542"/>
              <a:chOff x="4718540" y="1341119"/>
              <a:chExt cx="1634537" cy="302254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052597" y="1341119"/>
                <a:ext cx="1300480" cy="2722880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4718540" y="1640781"/>
                <a:ext cx="1619522" cy="272288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620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ja-JP" sz="1400" b="1" dirty="0" smtClean="0"/>
                  <a:t>WLC</a:t>
                </a:r>
                <a:r>
                  <a:rPr lang="ja-JP" altLang="en-US" sz="1400" b="1" dirty="0" smtClean="0"/>
                  <a:t> </a:t>
                </a:r>
                <a:r>
                  <a:rPr lang="en-US" altLang="ja-JP" sz="1400" b="1" dirty="0" smtClean="0"/>
                  <a:t>/</a:t>
                </a:r>
                <a:r>
                  <a:rPr lang="ja-JP" altLang="en-US" sz="1400" b="1" dirty="0" smtClean="0"/>
                  <a:t> </a:t>
                </a: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en-US" altLang="ja-JP" sz="1400" b="1" dirty="0" err="1" smtClean="0"/>
                  <a:t>FlexConnect</a:t>
                </a:r>
                <a:r>
                  <a:rPr lang="en-US" altLang="ja-JP" sz="1400" b="1" dirty="0" smtClean="0"/>
                  <a:t> AP</a:t>
                </a:r>
                <a:r>
                  <a:rPr lang="ja-JP" altLang="en-US" sz="1400" b="1" dirty="0" smtClean="0"/>
                  <a:t> での </a:t>
                </a:r>
                <a:r>
                  <a:rPr lang="en-US" sz="1400" b="1" dirty="0" err="1" smtClean="0"/>
                  <a:t>EoGRE</a:t>
                </a:r>
                <a:r>
                  <a:rPr lang="ja-JP" altLang="en-US" sz="1400" b="1" dirty="0" smtClean="0"/>
                  <a:t> サポート</a:t>
                </a: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ja-JP" altLang="en-US" sz="1400" b="1" dirty="0" smtClean="0"/>
                  <a:t> </a:t>
                </a:r>
                <a:r>
                  <a:rPr lang="en-US" sz="1400" b="1" dirty="0" smtClean="0"/>
                  <a:t>8.1</a:t>
                </a:r>
                <a:endParaRPr lang="en-US" sz="1400" b="1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439426" y="1801657"/>
            <a:ext cx="1691609" cy="3247948"/>
            <a:chOff x="5526868" y="1684984"/>
            <a:chExt cx="1691609" cy="3247948"/>
          </a:xfrm>
        </p:grpSpPr>
        <p:sp>
          <p:nvSpPr>
            <p:cNvPr id="12" name="Oval 11"/>
            <p:cNvSpPr/>
            <p:nvPr/>
          </p:nvSpPr>
          <p:spPr>
            <a:xfrm>
              <a:off x="5661152" y="1684984"/>
              <a:ext cx="513689" cy="513689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/>
            <p:cNvGrpSpPr/>
            <p:nvPr/>
          </p:nvGrpSpPr>
          <p:grpSpPr>
            <a:xfrm>
              <a:off x="5526868" y="1941828"/>
              <a:ext cx="1691609" cy="2991104"/>
              <a:chOff x="5961948" y="1072895"/>
              <a:chExt cx="1691609" cy="299110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353077" y="1072895"/>
                <a:ext cx="1300480" cy="299110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Rectangle 14"/>
              <p:cNvSpPr/>
              <p:nvPr/>
            </p:nvSpPr>
            <p:spPr>
              <a:xfrm>
                <a:off x="5961948" y="1463741"/>
                <a:ext cx="1590532" cy="110470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72193" tIns="0" rIns="0" bIns="0" numCol="1" spcCol="1270" anchor="t" anchorCtr="0">
                <a:noAutofit/>
              </a:bodyPr>
              <a:lstStyle/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ja-JP" sz="1400" b="1" dirty="0" smtClean="0"/>
                  <a:t>WLC Dynamic</a:t>
                </a:r>
                <a:r>
                  <a:rPr lang="ja-JP" altLang="en-US" sz="1400" b="1" dirty="0" smtClean="0"/>
                  <a:t> </a:t>
                </a:r>
                <a:r>
                  <a:rPr lang="en-US" altLang="ja-JP" sz="1400" b="1" dirty="0" smtClean="0"/>
                  <a:t>Interface</a:t>
                </a:r>
                <a:r>
                  <a:rPr lang="ja-JP" altLang="en-US" sz="1400" b="1" dirty="0" smtClean="0"/>
                  <a:t> での</a:t>
                </a:r>
                <a:r>
                  <a:rPr lang="en-US" sz="1400" b="1" dirty="0" err="1" smtClean="0"/>
                  <a:t>EoGRE</a:t>
                </a:r>
                <a:r>
                  <a:rPr lang="en-US" sz="1400" b="1" dirty="0" smtClean="0"/>
                  <a:t> </a:t>
                </a:r>
                <a:r>
                  <a:rPr lang="ja-JP" altLang="en-US" sz="1400" b="1" dirty="0" smtClean="0"/>
                  <a:t>サポート</a:t>
                </a: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en-US" altLang="ja-JP" sz="1400" b="1" dirty="0" smtClean="0"/>
                  <a:t/>
                </a:r>
                <a:br>
                  <a:rPr lang="en-US" altLang="ja-JP" sz="1400" b="1" dirty="0" smtClean="0"/>
                </a:br>
                <a:r>
                  <a:rPr lang="en-US" sz="1400" b="1" dirty="0" smtClean="0"/>
                  <a:t>8.2</a:t>
                </a:r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sz="1400" b="1" dirty="0" smtClean="0"/>
                  <a:t> </a:t>
                </a:r>
                <a:endParaRPr lang="en-US" sz="1400" b="1" dirty="0"/>
              </a:p>
              <a:p>
                <a:pPr defTabSz="666722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b="1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7387881" y="1333699"/>
            <a:ext cx="1619320" cy="2112493"/>
            <a:chOff x="7319449" y="1309901"/>
            <a:chExt cx="1511292" cy="2112493"/>
          </a:xfrm>
        </p:grpSpPr>
        <p:sp>
          <p:nvSpPr>
            <p:cNvPr id="25" name="Oval 24"/>
            <p:cNvSpPr/>
            <p:nvPr/>
          </p:nvSpPr>
          <p:spPr>
            <a:xfrm>
              <a:off x="7436277" y="1309901"/>
              <a:ext cx="724387" cy="750165"/>
            </a:xfrm>
            <a:prstGeom prst="ellipse">
              <a:avLst/>
            </a:prstGeom>
            <a:solidFill>
              <a:schemeClr val="accent1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319449" y="2261633"/>
              <a:ext cx="1511292" cy="11607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19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b="1" dirty="0">
                  <a:solidFill>
                    <a:srgbClr val="FF0000"/>
                  </a:solidFill>
                </a:rPr>
                <a:t>New! </a:t>
              </a:r>
              <a:r>
                <a:rPr lang="en-US" altLang="ja-JP" sz="1400" b="1" dirty="0" smtClean="0">
                  <a:solidFill>
                    <a:srgbClr val="FF0000"/>
                  </a:solidFill>
                </a:rPr>
                <a:t/>
              </a:r>
              <a:br>
                <a:rPr lang="en-US" altLang="ja-JP" sz="1400" b="1" dirty="0" smtClean="0">
                  <a:solidFill>
                    <a:srgbClr val="FF0000"/>
                  </a:solidFill>
                </a:rPr>
              </a:br>
              <a:r>
                <a:rPr lang="en-US" altLang="ja-JP" sz="1400" b="1" dirty="0" smtClean="0"/>
                <a:t>WLC </a:t>
              </a:r>
              <a:br>
                <a:rPr lang="en-US" altLang="ja-JP" sz="1400" b="1" dirty="0" smtClean="0"/>
              </a:br>
              <a:r>
                <a:rPr lang="en-US" altLang="ja-JP" sz="1400" b="1" dirty="0" smtClean="0"/>
                <a:t>IPv6</a:t>
              </a:r>
              <a:r>
                <a:rPr lang="ja-JP" altLang="en-US" sz="1400" b="1" dirty="0" smtClean="0"/>
                <a:t> </a:t>
              </a:r>
              <a:r>
                <a:rPr lang="en-US" altLang="ja-JP" sz="1400" b="1" dirty="0" smtClean="0"/>
                <a:t>Interface</a:t>
              </a:r>
              <a:r>
                <a:rPr lang="ja-JP" altLang="en-US" sz="1400" b="1" dirty="0" smtClean="0"/>
                <a:t> を用いた </a:t>
              </a:r>
              <a:r>
                <a:rPr lang="en-US" sz="1400" b="1" dirty="0" err="1" smtClean="0"/>
                <a:t>EoGRE</a:t>
              </a:r>
              <a:r>
                <a:rPr lang="ja-JP" altLang="en-US" sz="1400" b="1" dirty="0"/>
                <a:t> </a:t>
              </a:r>
              <a:r>
                <a:rPr lang="ja-JP" altLang="en-US" sz="1400" b="1" dirty="0" smtClean="0"/>
                <a:t>サポート</a:t>
              </a:r>
              <a:r>
                <a:rPr lang="en-US" altLang="ja-JP" sz="1400" b="1" dirty="0" smtClean="0"/>
                <a:t/>
              </a:r>
              <a:br>
                <a:rPr lang="en-US" altLang="ja-JP" sz="1400" b="1" dirty="0" smtClean="0"/>
              </a:br>
              <a:r>
                <a:rPr lang="en-US" altLang="ja-JP" sz="1400" b="1" dirty="0" smtClean="0"/>
                <a:t/>
              </a:r>
              <a:br>
                <a:rPr lang="en-US" altLang="ja-JP" sz="1400" b="1" dirty="0" smtClean="0"/>
              </a:br>
              <a:r>
                <a:rPr lang="en-US" sz="1400" b="1" dirty="0" smtClean="0"/>
                <a:t>8.3 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endParaRPr lang="en-US" sz="1400" b="1" dirty="0"/>
            </a:p>
          </p:txBody>
        </p:sp>
      </p:grpSp>
      <p:pic>
        <p:nvPicPr>
          <p:cNvPr id="4098" name="Picture 2" descr="C:\Users\miadler\AppData\Local\Microsoft\Windows\Temporary Internet Files\Content.IE5\ZLO3A4MT\1280px-Human_evolution.svg[1]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51" y="2328461"/>
            <a:ext cx="5881993" cy="28443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-452" y="880693"/>
            <a:ext cx="1763833" cy="427456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3000"/>
                </a:schemeClr>
              </a:gs>
              <a:gs pos="100000">
                <a:srgbClr val="FFFFFF">
                  <a:alpha val="3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	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Autonomous AP</a:t>
            </a:r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ja-JP" altLang="en-US" sz="1400" b="1" dirty="0" smtClean="0">
                <a:solidFill>
                  <a:schemeClr val="tx1"/>
                </a:solidFill>
              </a:rPr>
              <a:t>での </a:t>
            </a:r>
            <a:r>
              <a:rPr lang="en-US" altLang="ja-JP" sz="1400" b="1" dirty="0" smtClean="0">
                <a:solidFill>
                  <a:schemeClr val="tx1"/>
                </a:solidFill>
              </a:rPr>
              <a:t/>
            </a:r>
            <a:br>
              <a:rPr lang="en-US" altLang="ja-JP" sz="1400" b="1" dirty="0" smtClean="0">
                <a:solidFill>
                  <a:schemeClr val="tx1"/>
                </a:solidFill>
              </a:rPr>
            </a:br>
            <a:r>
              <a:rPr lang="en-US" altLang="ja-JP" sz="1400" b="1" dirty="0" err="1" smtClean="0">
                <a:solidFill>
                  <a:schemeClr val="tx1"/>
                </a:solidFill>
              </a:rPr>
              <a:t>EoGRE</a:t>
            </a:r>
            <a:r>
              <a:rPr lang="ja-JP" altLang="en-US" sz="1400" b="1" dirty="0" smtClean="0">
                <a:solidFill>
                  <a:schemeClr val="tx1"/>
                </a:solidFill>
              </a:rPr>
              <a:t> サポート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09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437766" y="1073333"/>
          <a:ext cx="8345488" cy="3726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WLC </a:t>
            </a:r>
            <a:r>
              <a:rPr lang="ja-JP" altLang="en-US" dirty="0"/>
              <a:t>トンネリング機能拡張</a:t>
            </a:r>
            <a:r>
              <a:rPr lang="ja-JP" altLang="en-US" dirty="0" smtClean="0"/>
              <a:t>履歴（詳細）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5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D87AF3-D6CC-3546-ACBB-ABE4FCC00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0D87AF3-D6CC-3546-ACBB-ABE4FCC00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42CF8F-2281-C144-A7B2-A0C96898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A42CF8F-2281-C144-A7B2-A0C96898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5B7081-D70A-DC42-9B87-9A874B874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575B7081-D70A-DC42-9B87-9A874B874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53CE6-3557-464E-919C-C7A8A858A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B3653CE6-3557-464E-919C-C7A8A858A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069DF9-1A14-424F-90EC-9E71FFF23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E7069DF9-1A14-424F-90EC-9E71FFF23C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C6AD3D-F4AE-9247-9B50-732557814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00C6AD3D-F4AE-9247-9B50-732557814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984736-7051-DA47-8DA5-4F720695B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C8984736-7051-DA47-8DA5-4F720695BB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AE24D2-C0C0-EA47-88DC-E79195ED7D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88AE24D2-C0C0-EA47-88DC-E79195ED7D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B0CCD3-5C14-C543-8A0C-219829993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60B0CCD3-5C14-C543-8A0C-2198299931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554AEF-6746-534D-A645-382FD8B35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21554AEF-6746-534D-A645-382FD8B35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0B102D-7821-4148-B5A9-C1286D730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7D0B102D-7821-4148-B5A9-C1286D730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BA9ACD-DD8B-504D-915B-4B1F590AF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D8BA9ACD-DD8B-504D-915B-4B1F590AF9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93DCF7-1BA6-6947-8080-F9126DF84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C893DCF7-1BA6-6947-8080-F9126DF84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EA758A-3237-8A46-AFF0-F3108C15B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AEEA758A-3237-8A46-AFF0-F3108C15B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E00597-3DC4-5843-994C-52BF8068C7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FBE00597-3DC4-5843-994C-52BF8068C7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4B3FA1-CC43-9443-87D3-96F4334A2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D94B3FA1-CC43-9443-87D3-96F4334A21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A9C183-7F19-C242-8488-EBDB36E1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>
                                            <p:graphicEl>
                                              <a:dgm id="{7AA9C183-7F19-C242-8488-EBDB36E1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AC1B12-7801-1E47-ABF3-383F4C01E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84AC1B12-7801-1E47-ABF3-383F4C01E8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F9BE98-D0DD-C84E-97BD-D4DC11AD7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C9F9BE98-D0DD-C84E-97BD-D4DC11AD7A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06812511"/>
              </p:ext>
            </p:extLst>
          </p:nvPr>
        </p:nvGraphicFramePr>
        <p:xfrm>
          <a:off x="183734" y="820190"/>
          <a:ext cx="8609583" cy="3816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5" name="Title 54"/>
          <p:cNvSpPr>
            <a:spLocks noGrp="1"/>
          </p:cNvSpPr>
          <p:nvPr>
            <p:ph type="title"/>
          </p:nvPr>
        </p:nvSpPr>
        <p:spPr>
          <a:xfrm>
            <a:off x="226800" y="183301"/>
            <a:ext cx="8229600" cy="48284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トンネルを利用する背景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86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New!</a:t>
            </a:r>
            <a:r>
              <a:rPr lang="ja-JP" alt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tx1">
                    <a:lumMod val="50000"/>
                  </a:schemeClr>
                </a:solidFill>
              </a:rPr>
              <a:t>WLC</a:t>
            </a:r>
            <a:r>
              <a:rPr lang="ja-JP" altLang="en-US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IPv6 </a:t>
            </a:r>
            <a:r>
              <a:rPr lang="ja-JP" altLang="en-US" dirty="0" smtClean="0">
                <a:solidFill>
                  <a:schemeClr val="tx1">
                    <a:lumMod val="50000"/>
                  </a:schemeClr>
                </a:solidFill>
              </a:rPr>
              <a:t>によるトンネル終端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2" y="854277"/>
            <a:ext cx="5955520" cy="30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766838" y="4101076"/>
            <a:ext cx="2312273" cy="631799"/>
            <a:chOff x="0" y="26739"/>
            <a:chExt cx="2312273" cy="631799"/>
          </a:xfrm>
        </p:grpSpPr>
        <p:sp>
          <p:nvSpPr>
            <p:cNvPr id="6" name="Rounded Rectangle 5"/>
            <p:cNvSpPr/>
            <p:nvPr/>
          </p:nvSpPr>
          <p:spPr>
            <a:xfrm>
              <a:off x="0" y="26739"/>
              <a:ext cx="2312273" cy="63179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0842" y="57581"/>
              <a:ext cx="2250589" cy="570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l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1200" b="1" kern="1200" dirty="0" smtClean="0"/>
                <a:t>Local</a:t>
              </a:r>
              <a:r>
                <a:rPr lang="ja-JP" altLang="en-US" sz="1200" b="1" dirty="0"/>
                <a:t> </a:t>
              </a:r>
              <a:r>
                <a:rPr lang="en-US" altLang="ja-JP" sz="1200" b="1" dirty="0" smtClean="0"/>
                <a:t>Mode or</a:t>
              </a:r>
              <a:r>
                <a:rPr lang="ja-JP" altLang="en-US" sz="1200" b="1" dirty="0" smtClean="0"/>
                <a:t> </a:t>
              </a:r>
              <a:r>
                <a:rPr lang="en-US" altLang="ja-JP" sz="1200" b="1" dirty="0" err="1" smtClean="0"/>
                <a:t>FlexConnect</a:t>
              </a:r>
              <a:r>
                <a:rPr lang="en-US" altLang="ja-JP" sz="1200" b="1" dirty="0" smtClean="0"/>
                <a:t> Central Switching</a:t>
              </a:r>
              <a:r>
                <a:rPr lang="ja-JP" altLang="en-US" sz="1200" b="1" dirty="0" smtClean="0"/>
                <a:t> の動作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695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1.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AireOS</a:t>
            </a:r>
            <a:r>
              <a:rPr kumimoji="1" lang="en-US" altLang="ja-JP" dirty="0" smtClean="0"/>
              <a:t> 8.3 Update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31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err="1" smtClean="0">
                <a:solidFill>
                  <a:schemeClr val="tx1">
                    <a:lumMod val="50000"/>
                  </a:schemeClr>
                </a:solidFill>
              </a:rPr>
              <a:t>FlexConnect</a:t>
            </a:r>
            <a:r>
              <a:rPr lang="en-US" altLang="ja-JP" sz="2800" dirty="0" smtClean="0">
                <a:solidFill>
                  <a:schemeClr val="tx1">
                    <a:lumMod val="50000"/>
                  </a:schemeClr>
                </a:solidFill>
              </a:rPr>
              <a:t> AP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tx1">
                    <a:lumMod val="50000"/>
                  </a:schemeClr>
                </a:solidFill>
              </a:rPr>
              <a:t>IPv6 </a:t>
            </a:r>
            <a:r>
              <a:rPr lang="ja-JP" altLang="en-US" sz="2800" dirty="0">
                <a:solidFill>
                  <a:schemeClr val="tx1">
                    <a:lumMod val="50000"/>
                  </a:schemeClr>
                </a:solidFill>
              </a:rPr>
              <a:t>によるトンネル</a:t>
            </a:r>
            <a:r>
              <a:rPr lang="ja-JP" altLang="en-US" sz="2800" dirty="0" smtClean="0">
                <a:solidFill>
                  <a:schemeClr val="tx1">
                    <a:lumMod val="50000"/>
                  </a:schemeClr>
                </a:solidFill>
              </a:rPr>
              <a:t>終端（将来予定）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6878340" y="4072201"/>
            <a:ext cx="2067451" cy="678600"/>
            <a:chOff x="0" y="13551"/>
            <a:chExt cx="2067451" cy="678600"/>
          </a:xfrm>
        </p:grpSpPr>
        <p:sp>
          <p:nvSpPr>
            <p:cNvPr id="6" name="Rounded Rectangle 5"/>
            <p:cNvSpPr/>
            <p:nvPr/>
          </p:nvSpPr>
          <p:spPr>
            <a:xfrm>
              <a:off x="0" y="13551"/>
              <a:ext cx="2067451" cy="678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3127" y="46678"/>
              <a:ext cx="2001197" cy="612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l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1000" kern="1200" dirty="0" err="1" smtClean="0"/>
                <a:t>FlexConnect</a:t>
              </a:r>
              <a:r>
                <a:rPr lang="en-US" altLang="ja-JP" sz="1000" kern="1200" dirty="0" smtClean="0"/>
                <a:t> Local Switching</a:t>
              </a:r>
              <a:r>
                <a:rPr lang="ja-JP" altLang="en-US" sz="1000" kern="1200" dirty="0" smtClean="0"/>
                <a:t> </a:t>
              </a:r>
              <a:r>
                <a:rPr lang="en-US" altLang="ja-JP" sz="1000" kern="1200" dirty="0" smtClean="0"/>
                <a:t/>
              </a:r>
              <a:br>
                <a:rPr lang="en-US" altLang="ja-JP" sz="1000" kern="1200" dirty="0" smtClean="0"/>
              </a:br>
              <a:r>
                <a:rPr lang="ja-JP" altLang="en-US" sz="1000" kern="1200" dirty="0" smtClean="0"/>
                <a:t>での動作</a:t>
              </a:r>
              <a:endParaRPr lang="en-US" sz="1000" kern="12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30" y="1363425"/>
            <a:ext cx="5646048" cy="290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57136"/>
            <a:r>
              <a:rPr kumimoji="1" lang="ja-JP" altLang="en-US" dirty="0" smtClean="0"/>
              <a:t>その他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機能</a:t>
            </a:r>
            <a:r>
              <a:rPr kumimoji="1" lang="ja-JP" altLang="en-US" dirty="0"/>
              <a:t>拡張あれこれ（</a:t>
            </a:r>
            <a:r>
              <a:rPr kumimoji="1" lang="en-US" altLang="ja-JP" dirty="0"/>
              <a:t>Tips)</a:t>
            </a:r>
          </a:p>
        </p:txBody>
      </p:sp>
    </p:spTree>
    <p:extLst>
      <p:ext uri="{BB962C8B-B14F-4D97-AF65-F5344CB8AC3E}">
        <p14:creationId xmlns:p14="http://schemas.microsoft.com/office/powerpoint/2010/main" val="28851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269" y="79867"/>
            <a:ext cx="8345488" cy="731837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New!</a:t>
            </a:r>
            <a:r>
              <a:rPr lang="ja-JP" altLang="en-US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kumimoji="1" lang="en-US" altLang="ja-JP" dirty="0" smtClean="0"/>
              <a:t>CWA with PSK</a:t>
            </a:r>
            <a:r>
              <a:rPr kumimoji="1" lang="en-US" altLang="ja-JP" dirty="0"/>
              <a:t> </a:t>
            </a:r>
            <a:r>
              <a:rPr kumimoji="1" lang="ja-JP" altLang="en-US" dirty="0" smtClean="0"/>
              <a:t>対応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2400" dirty="0" smtClean="0"/>
              <a:t>8.2 &lt;-&gt; 8.3</a:t>
            </a:r>
            <a:r>
              <a:rPr kumimoji="1" lang="ja-JP" altLang="en-US" sz="2400" dirty="0" smtClean="0"/>
              <a:t>比較</a:t>
            </a:r>
            <a:endParaRPr kumimoji="1" lang="ja-JP" altLang="en-US" sz="2400" dirty="0"/>
          </a:p>
        </p:txBody>
      </p:sp>
      <p:sp>
        <p:nvSpPr>
          <p:cNvPr id="9" name="TextBox 21"/>
          <p:cNvSpPr txBox="1"/>
          <p:nvPr/>
        </p:nvSpPr>
        <p:spPr>
          <a:xfrm>
            <a:off x="7926131" y="86473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10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95" y="56555"/>
            <a:ext cx="487762" cy="36761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788" r="13259" b="14482"/>
          <a:stretch/>
        </p:blipFill>
        <p:spPr>
          <a:xfrm>
            <a:off x="695899" y="2054161"/>
            <a:ext cx="3608114" cy="29730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5" name="図形グループ 14"/>
          <p:cNvGrpSpPr>
            <a:grpSpLocks noChangeAspect="1"/>
          </p:cNvGrpSpPr>
          <p:nvPr/>
        </p:nvGrpSpPr>
        <p:grpSpPr>
          <a:xfrm>
            <a:off x="478112" y="1080576"/>
            <a:ext cx="5232733" cy="634223"/>
            <a:chOff x="2703735" y="2538662"/>
            <a:chExt cx="5861180" cy="944566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08"/>
            <a:stretch/>
          </p:blipFill>
          <p:spPr>
            <a:xfrm>
              <a:off x="2703735" y="2538662"/>
              <a:ext cx="5861180" cy="94456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5799222" y="3172856"/>
              <a:ext cx="1624262" cy="3097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/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t="-90" r="10980" b="1639"/>
          <a:stretch/>
        </p:blipFill>
        <p:spPr>
          <a:xfrm>
            <a:off x="4854572" y="2052120"/>
            <a:ext cx="3665585" cy="29750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5710845" y="1068053"/>
            <a:ext cx="2215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A661C"/>
                </a:solidFill>
              </a:rPr>
              <a:t>← </a:t>
            </a:r>
            <a:r>
              <a:rPr kumimoji="1" lang="en-US" altLang="ja-JP" dirty="0" smtClean="0">
                <a:solidFill>
                  <a:srgbClr val="FA661C"/>
                </a:solidFill>
              </a:rPr>
              <a:t>CWA</a:t>
            </a:r>
            <a:r>
              <a:rPr kumimoji="1" lang="ja-JP" altLang="en-US" dirty="0" smtClean="0">
                <a:solidFill>
                  <a:srgbClr val="FA661C"/>
                </a:solidFill>
              </a:rPr>
              <a:t> の前提設定</a:t>
            </a:r>
            <a:r>
              <a:rPr kumimoji="1" lang="en-US" altLang="ja-JP" dirty="0" smtClean="0">
                <a:solidFill>
                  <a:srgbClr val="FA661C"/>
                </a:solidFill>
              </a:rPr>
              <a:t/>
            </a:r>
            <a:br>
              <a:rPr kumimoji="1" lang="en-US" altLang="ja-JP" dirty="0" smtClean="0">
                <a:solidFill>
                  <a:srgbClr val="FA661C"/>
                </a:solidFill>
              </a:rPr>
            </a:br>
            <a:r>
              <a:rPr kumimoji="1" lang="ja-JP" altLang="en-US" dirty="0" smtClean="0">
                <a:solidFill>
                  <a:srgbClr val="FA661C"/>
                </a:solidFill>
              </a:rPr>
              <a:t>    （</a:t>
            </a:r>
            <a:r>
              <a:rPr kumimoji="1" lang="en-US" altLang="ja-JP" dirty="0" smtClean="0">
                <a:solidFill>
                  <a:srgbClr val="FA661C"/>
                </a:solidFill>
              </a:rPr>
              <a:t>ISE NAC</a:t>
            </a:r>
            <a:r>
              <a:rPr kumimoji="1" lang="ja-JP" altLang="en-US" dirty="0" smtClean="0">
                <a:solidFill>
                  <a:srgbClr val="FA661C"/>
                </a:solidFill>
              </a:rPr>
              <a:t>）</a:t>
            </a:r>
            <a:endParaRPr kumimoji="1" lang="ja-JP" altLang="en-US" dirty="0">
              <a:solidFill>
                <a:srgbClr val="FA661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56405" y="3758439"/>
            <a:ext cx="11977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A661C"/>
                </a:solidFill>
              </a:rPr>
              <a:t>8.2</a:t>
            </a:r>
            <a:r>
              <a:rPr kumimoji="1" lang="ja-JP" altLang="en-US" dirty="0" smtClean="0">
                <a:solidFill>
                  <a:srgbClr val="FA661C"/>
                </a:solidFill>
              </a:rPr>
              <a:t>の場合</a:t>
            </a:r>
            <a:endParaRPr kumimoji="1" lang="ja-JP" altLang="en-US" dirty="0">
              <a:solidFill>
                <a:srgbClr val="FA661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72379" y="3758439"/>
            <a:ext cx="12266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A661C"/>
                </a:solidFill>
              </a:rPr>
              <a:t>8.3</a:t>
            </a:r>
            <a:r>
              <a:rPr kumimoji="1" lang="ja-JP" altLang="en-US" dirty="0" smtClean="0">
                <a:solidFill>
                  <a:srgbClr val="FA661C"/>
                </a:solidFill>
              </a:rPr>
              <a:t>の場合</a:t>
            </a:r>
            <a:endParaRPr kumimoji="1" lang="ja-JP" altLang="en-US" dirty="0">
              <a:solidFill>
                <a:srgbClr val="FA661C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83848" y="4375230"/>
            <a:ext cx="1088020" cy="12732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5222111" y="4375230"/>
            <a:ext cx="1088020" cy="12732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613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B21A1A"/>
                </a:solidFill>
                <a:latin typeface="Arial" charset="0"/>
                <a:cs typeface="ＭＳ Ｐゴシック" charset="0"/>
              </a:rPr>
              <a:t>Express </a:t>
            </a:r>
            <a:r>
              <a:rPr lang="en-US" altLang="ja-JP" dirty="0" smtClean="0">
                <a:solidFill>
                  <a:srgbClr val="B21A1A"/>
                </a:solidFill>
                <a:latin typeface="Arial" charset="0"/>
                <a:cs typeface="ＭＳ Ｐゴシック" charset="0"/>
              </a:rPr>
              <a:t>UI</a:t>
            </a:r>
            <a:r>
              <a:rPr lang="ja-JP" altLang="en-US" dirty="0" smtClean="0">
                <a:solidFill>
                  <a:srgbClr val="B21A1A"/>
                </a:solidFill>
                <a:latin typeface="Arial" charset="0"/>
                <a:cs typeface="ＭＳ Ｐゴシック" charset="0"/>
              </a:rPr>
              <a:t> 日本語化</a:t>
            </a:r>
            <a:endParaRPr kumimoji="1" lang="ja-JP" altLang="en-US" dirty="0"/>
          </a:p>
        </p:txBody>
      </p:sp>
      <p:pic>
        <p:nvPicPr>
          <p:cNvPr id="1026" name="図 1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2" y="983063"/>
            <a:ext cx="4543188" cy="1480373"/>
          </a:xfrm>
          <a:prstGeom prst="rect">
            <a:avLst/>
          </a:prstGeom>
          <a:noFill/>
          <a:ln w="952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図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73" y="1391186"/>
            <a:ext cx="3367426" cy="1516963"/>
          </a:xfrm>
          <a:prstGeom prst="rect">
            <a:avLst/>
          </a:prstGeom>
          <a:noFill/>
          <a:ln w="9525">
            <a:solidFill>
              <a:schemeClr val="tx1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9" y="2908149"/>
            <a:ext cx="4033677" cy="1703881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847" y="3320247"/>
            <a:ext cx="5652407" cy="1441283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55643" y="650994"/>
            <a:ext cx="4301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例）</a:t>
            </a:r>
            <a:r>
              <a:rPr kumimoji="1" lang="en-US" altLang="ja-JP" sz="1600" dirty="0" smtClean="0"/>
              <a:t>CT5520</a:t>
            </a:r>
            <a:r>
              <a:rPr kumimoji="1" lang="ja-JP" altLang="en-US" sz="1600" dirty="0" smtClean="0"/>
              <a:t> </a:t>
            </a:r>
            <a:r>
              <a:rPr kumimoji="1" lang="en-US" altLang="ja-JP" sz="1600" dirty="0" smtClean="0"/>
              <a:t>GUI (</a:t>
            </a:r>
            <a:r>
              <a:rPr kumimoji="1" lang="ja-JP" altLang="en-US" sz="1600" dirty="0" smtClean="0"/>
              <a:t>注：</a:t>
            </a:r>
            <a:r>
              <a:rPr kumimoji="1" lang="en-US" altLang="ja-JP" sz="1600" dirty="0" smtClean="0"/>
              <a:t>Advanced GUI</a:t>
            </a:r>
            <a:r>
              <a:rPr kumimoji="1" lang="ja-JP" altLang="en-US" sz="1600" dirty="0" smtClean="0"/>
              <a:t>は非対応</a:t>
            </a:r>
            <a:r>
              <a:rPr kumimoji="1" lang="en-US" altLang="ja-JP" sz="1600" dirty="0" smtClean="0"/>
              <a:t>)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5319" y="2589372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Mobility</a:t>
            </a:r>
            <a:r>
              <a:rPr kumimoji="1" lang="ja-JP" altLang="en-US" sz="1600" dirty="0" smtClean="0"/>
              <a:t> </a:t>
            </a:r>
            <a:r>
              <a:rPr kumimoji="1" lang="en-US" altLang="ja-JP" sz="1600" dirty="0" smtClean="0"/>
              <a:t>Express</a:t>
            </a:r>
            <a:r>
              <a:rPr kumimoji="1" lang="ja-JP" altLang="en-US" sz="1600" dirty="0" smtClean="0"/>
              <a:t> も対応！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9596" y="4669197"/>
            <a:ext cx="17283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/>
              <a:t>※</a:t>
            </a:r>
            <a:r>
              <a:rPr kumimoji="1" lang="ja-JP" altLang="en-US" sz="1100" dirty="0" smtClean="0"/>
              <a:t>画面ベータイメージです</a:t>
            </a:r>
            <a:endParaRPr kumimoji="1" lang="ja-JP" altLang="en-US" sz="1100" dirty="0"/>
          </a:p>
        </p:txBody>
      </p:sp>
      <p:sp>
        <p:nvSpPr>
          <p:cNvPr id="10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dirty="0" smtClean="0">
                <a:solidFill>
                  <a:schemeClr val="accent1"/>
                </a:solidFill>
              </a:rPr>
              <a:t>での実装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539144"/>
              </p:ext>
            </p:extLst>
          </p:nvPr>
        </p:nvGraphicFramePr>
        <p:xfrm>
          <a:off x="457200" y="971550"/>
          <a:ext cx="82296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パケットキャプチャ</a:t>
                      </a:r>
                      <a:endParaRPr lang="en-US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(8.2</a:t>
                      </a: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にて実装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コネクションテストツール</a:t>
                      </a:r>
                      <a: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  <a:t>NEW!</a:t>
                      </a: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8.3</a:t>
                      </a: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にて実装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イベントログツール</a:t>
                      </a:r>
                      <a: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altLang="ja-JP" sz="1000" dirty="0" smtClean="0">
                          <a:solidFill>
                            <a:schemeClr val="bg1"/>
                          </a:solidFill>
                        </a:rPr>
                        <a:t>EW!</a:t>
                      </a: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8.3</a:t>
                      </a: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にて実装</a:t>
                      </a:r>
                      <a:r>
                        <a:rPr lang="en-US" sz="1000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solidFill>
                  <a:srgbClr val="B21A1A"/>
                </a:solidFill>
                <a:latin typeface="Arial" charset="0"/>
                <a:cs typeface="ＭＳ Ｐゴシック" charset="0"/>
              </a:rPr>
              <a:t>Express UI </a:t>
            </a:r>
            <a:r>
              <a:rPr lang="ja-JP" altLang="en-US" dirty="0" smtClean="0">
                <a:solidFill>
                  <a:srgbClr val="B21A1A"/>
                </a:solidFill>
                <a:latin typeface="Arial" charset="0"/>
                <a:cs typeface="ＭＳ Ｐゴシック" charset="0"/>
              </a:rPr>
              <a:t>トラブルシューティングツール</a:t>
            </a:r>
            <a:endParaRPr lang="en-US" dirty="0">
              <a:solidFill>
                <a:srgbClr val="B21A1A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10305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89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504950"/>
            <a:ext cx="2286000" cy="138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47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クライアントテスト用 新メニュー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971550"/>
            <a:ext cx="7772400" cy="40035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547110" y="989013"/>
            <a:ext cx="4297680" cy="1936662"/>
            <a:chOff x="3547110" y="989013"/>
            <a:chExt cx="4297680" cy="1936662"/>
          </a:xfrm>
        </p:grpSpPr>
        <p:grpSp>
          <p:nvGrpSpPr>
            <p:cNvPr id="19" name="Group 18"/>
            <p:cNvGrpSpPr/>
            <p:nvPr/>
          </p:nvGrpSpPr>
          <p:grpSpPr>
            <a:xfrm>
              <a:off x="3547110" y="989013"/>
              <a:ext cx="4297680" cy="1378161"/>
              <a:chOff x="3547110" y="989013"/>
              <a:chExt cx="4297680" cy="137816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3547110" y="1262274"/>
                <a:ext cx="4297680" cy="458370"/>
                <a:chOff x="3547110" y="1320051"/>
                <a:chExt cx="4297680" cy="458370"/>
              </a:xfrm>
            </p:grpSpPr>
            <p:sp>
              <p:nvSpPr>
                <p:cNvPr id="12" name="Right Triangle 11"/>
                <p:cNvSpPr/>
                <p:nvPr/>
              </p:nvSpPr>
              <p:spPr>
                <a:xfrm flipH="1">
                  <a:off x="3547110" y="1320051"/>
                  <a:ext cx="3200400" cy="457200"/>
                </a:xfrm>
                <a:prstGeom prst="rtTriangl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60" name="Right Triangle 59"/>
                <p:cNvSpPr/>
                <p:nvPr/>
              </p:nvSpPr>
              <p:spPr>
                <a:xfrm>
                  <a:off x="7387590" y="1320051"/>
                  <a:ext cx="457200" cy="457200"/>
                </a:xfrm>
                <a:prstGeom prst="rtTriangl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747510" y="1321221"/>
                  <a:ext cx="640080" cy="457200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9790" y="1719474"/>
                <a:ext cx="1905000" cy="647700"/>
              </a:xfrm>
              <a:prstGeom prst="rect">
                <a:avLst/>
              </a:prstGeom>
              <a:ln>
                <a:solidFill>
                  <a:schemeClr val="tx1">
                    <a:lumMod val="50000"/>
                  </a:schemeClr>
                </a:solidFill>
              </a:ln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6667500" y="989013"/>
                <a:ext cx="800100" cy="273261"/>
              </a:xfrm>
              <a:prstGeom prst="roundRect">
                <a:avLst>
                  <a:gd name="adj" fmla="val 31539"/>
                </a:avLst>
              </a:prstGeom>
              <a:noFill/>
              <a:ln w="6350">
                <a:solidFill>
                  <a:srgbClr val="00B050"/>
                </a:solidFill>
              </a:ln>
              <a:effectLst>
                <a:glow rad="25400">
                  <a:srgbClr val="00B050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23542" y="1821945"/>
                <a:ext cx="13716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iscoSansTT" charset="0"/>
                    <a:ea typeface="CiscoSansTT" charset="0"/>
                    <a:cs typeface="CiscoSansTT" charset="0"/>
                  </a:rPr>
                  <a:t>Search for client </a:t>
                </a:r>
              </a:p>
              <a:p>
                <a:pPr algn="ctr"/>
                <a:r>
                  <a:rPr lang="en-US" sz="800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iscoSansTT" charset="0"/>
                    <a:ea typeface="CiscoSansTT" charset="0"/>
                    <a:cs typeface="CiscoSansTT" charset="0"/>
                  </a:rPr>
                  <a:t>by Username</a:t>
                </a:r>
                <a:endParaRPr lang="en-US" sz="8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iscoSansTT" charset="0"/>
                  <a:ea typeface="CiscoSansTT" charset="0"/>
                  <a:cs typeface="CiscoSansTT" charset="0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7110" y="1719474"/>
                <a:ext cx="1905000" cy="647700"/>
              </a:xfrm>
              <a:prstGeom prst="rect">
                <a:avLst/>
              </a:prstGeom>
              <a:ln>
                <a:solidFill>
                  <a:schemeClr val="tx1">
                    <a:lumMod val="50000"/>
                  </a:schemeClr>
                </a:solidFill>
              </a:ln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3954780" y="1821945"/>
                <a:ext cx="1371600" cy="4572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 anchor="ctr">
                <a:no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iscoSansTT" charset="0"/>
                    <a:ea typeface="CiscoSansTT" charset="0"/>
                    <a:cs typeface="CiscoSansTT" charset="0"/>
                  </a:rPr>
                  <a:t>Search for Client </a:t>
                </a:r>
              </a:p>
              <a:p>
                <a:pPr algn="ctr"/>
                <a:r>
                  <a:rPr lang="en-US" sz="800" dirty="0" smtClean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CiscoSansTT" charset="0"/>
                    <a:ea typeface="CiscoSansTT" charset="0"/>
                    <a:cs typeface="CiscoSansTT" charset="0"/>
                  </a:rPr>
                  <a:t>by MAC Address</a:t>
                </a:r>
                <a:endParaRPr lang="en-US" sz="800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CiscoSansTT" charset="0"/>
                  <a:ea typeface="CiscoSansTT" charset="0"/>
                  <a:cs typeface="CiscoSansTT" charset="0"/>
                </a:endParaRPr>
              </a:p>
            </p:txBody>
          </p:sp>
        </p:grpSp>
        <p:sp>
          <p:nvSpPr>
            <p:cNvPr id="83" name="Rounded Rectangle 82"/>
            <p:cNvSpPr/>
            <p:nvPr/>
          </p:nvSpPr>
          <p:spPr>
            <a:xfrm>
              <a:off x="3547110" y="2468475"/>
              <a:ext cx="4297680" cy="4572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Search for a Client by MAC Address or Username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49378" y="1499748"/>
            <a:ext cx="7200901" cy="2015895"/>
            <a:chOff x="849378" y="1499748"/>
            <a:chExt cx="7200901" cy="2015895"/>
          </a:xfrm>
        </p:grpSpPr>
        <p:sp>
          <p:nvSpPr>
            <p:cNvPr id="84" name="Rounded Rectangle 83"/>
            <p:cNvSpPr/>
            <p:nvPr/>
          </p:nvSpPr>
          <p:spPr>
            <a:xfrm>
              <a:off x="2106677" y="3058443"/>
              <a:ext cx="5943601" cy="4572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Select a Client from the Clients table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49378" y="1499748"/>
              <a:ext cx="7200901" cy="1425927"/>
              <a:chOff x="746760" y="1487222"/>
              <a:chExt cx="7200901" cy="1425927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546860" y="1544319"/>
                <a:ext cx="457200" cy="1368830"/>
                <a:chOff x="1546860" y="1544319"/>
                <a:chExt cx="457200" cy="1368830"/>
              </a:xfrm>
            </p:grpSpPr>
            <p:sp>
              <p:nvSpPr>
                <p:cNvPr id="74" name="Right Triangle 73"/>
                <p:cNvSpPr/>
                <p:nvPr/>
              </p:nvSpPr>
              <p:spPr>
                <a:xfrm rot="16200000" flipH="1">
                  <a:off x="1170580" y="2079669"/>
                  <a:ext cx="1209760" cy="457200"/>
                </a:xfrm>
                <a:prstGeom prst="rtTriangle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546860" y="1544319"/>
                  <a:ext cx="457200" cy="159065"/>
                </a:xfrm>
                <a:prstGeom prst="rect">
                  <a:avLst/>
                </a:prstGeom>
                <a:solidFill>
                  <a:schemeClr val="tx1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4061" y="1544316"/>
                <a:ext cx="5943600" cy="1368830"/>
              </a:xfrm>
              <a:prstGeom prst="rect">
                <a:avLst/>
              </a:prstGeom>
              <a:ln>
                <a:solidFill>
                  <a:schemeClr val="tx1">
                    <a:lumMod val="50000"/>
                  </a:schemeClr>
                </a:solidFill>
              </a:ln>
            </p:spPr>
          </p:pic>
          <p:sp>
            <p:nvSpPr>
              <p:cNvPr id="80" name="Rounded Rectangle 79"/>
              <p:cNvSpPr/>
              <p:nvPr/>
            </p:nvSpPr>
            <p:spPr>
              <a:xfrm>
                <a:off x="746760" y="1487222"/>
                <a:ext cx="800100" cy="273261"/>
              </a:xfrm>
              <a:prstGeom prst="roundRect">
                <a:avLst>
                  <a:gd name="adj" fmla="val 31539"/>
                </a:avLst>
              </a:prstGeom>
              <a:noFill/>
              <a:ln w="6350">
                <a:solidFill>
                  <a:srgbClr val="00B050"/>
                </a:solidFill>
              </a:ln>
              <a:effectLst>
                <a:glow rad="25400">
                  <a:srgbClr val="00B050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73" y="971550"/>
            <a:ext cx="7772400" cy="4003596"/>
          </a:xfrm>
          <a:prstGeom prst="rect">
            <a:avLst/>
          </a:prstGeom>
        </p:spPr>
      </p:pic>
      <p:sp>
        <p:nvSpPr>
          <p:cNvPr id="101" name="Rounded Rectangle 100"/>
          <p:cNvSpPr/>
          <p:nvPr/>
        </p:nvSpPr>
        <p:spPr>
          <a:xfrm>
            <a:off x="2362200" y="4324350"/>
            <a:ext cx="5486400" cy="457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Scroll to the bottom of the Client View</a:t>
            </a:r>
          </a:p>
        </p:txBody>
      </p:sp>
      <p:sp>
        <p:nvSpPr>
          <p:cNvPr id="26" name="Down Arrow 25"/>
          <p:cNvSpPr/>
          <p:nvPr/>
        </p:nvSpPr>
        <p:spPr>
          <a:xfrm>
            <a:off x="8298180" y="1554075"/>
            <a:ext cx="228600" cy="914400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73" y="971550"/>
            <a:ext cx="7772400" cy="4003596"/>
          </a:xfrm>
          <a:prstGeom prst="rect">
            <a:avLst/>
          </a:prstGeom>
        </p:spPr>
      </p:pic>
      <p:sp>
        <p:nvSpPr>
          <p:cNvPr id="104" name="Rounded Rectangle 103"/>
          <p:cNvSpPr/>
          <p:nvPr/>
        </p:nvSpPr>
        <p:spPr>
          <a:xfrm>
            <a:off x="1830578" y="2056362"/>
            <a:ext cx="6467601" cy="1499547"/>
          </a:xfrm>
          <a:prstGeom prst="roundRect">
            <a:avLst>
              <a:gd name="adj" fmla="val 13923"/>
            </a:avLst>
          </a:prstGeom>
          <a:noFill/>
          <a:ln w="6350">
            <a:solidFill>
              <a:srgbClr val="00B050"/>
            </a:solidFill>
          </a:ln>
          <a:effectLst>
            <a:glow rad="254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25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79071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パケットキャプチャツール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概要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b="0" dirty="0" smtClean="0"/>
                        <a:t>無線区間（</a:t>
                      </a:r>
                      <a:r>
                        <a:rPr lang="en-US" sz="1400" b="0" dirty="0" smtClean="0"/>
                        <a:t>802.11</a:t>
                      </a:r>
                      <a:r>
                        <a:rPr lang="ja-JP" altLang="en-US" sz="1400" b="0" dirty="0" smtClean="0"/>
                        <a:t>）</a:t>
                      </a:r>
                      <a:r>
                        <a:rPr lang="en-US" sz="1400" b="0" dirty="0" smtClean="0"/>
                        <a:t> </a:t>
                      </a:r>
                      <a:r>
                        <a:rPr lang="ja-JP" altLang="en-US" sz="1400" b="0" dirty="0" smtClean="0"/>
                        <a:t>パケットのキャプチャツールとして利用可能</a:t>
                      </a:r>
                      <a:endParaRPr lang="en-US" sz="1400" b="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b="0" dirty="0" smtClean="0"/>
                        <a:t>以前までは </a:t>
                      </a:r>
                      <a:r>
                        <a:rPr lang="en-US" altLang="ja-JP" sz="1400" b="0" dirty="0" smtClean="0"/>
                        <a:t>CLI</a:t>
                      </a:r>
                      <a:r>
                        <a:rPr lang="ja-JP" altLang="en-US" sz="1400" b="0" dirty="0" smtClean="0"/>
                        <a:t> </a:t>
                      </a:r>
                      <a:r>
                        <a:rPr lang="en-US" altLang="ja-JP" sz="1400" b="0" dirty="0" smtClean="0"/>
                        <a:t>(</a:t>
                      </a:r>
                      <a:r>
                        <a:rPr lang="en-US" altLang="ja-JP" sz="1400" b="0" dirty="0" err="1" smtClean="0"/>
                        <a:t>config</a:t>
                      </a:r>
                      <a:r>
                        <a:rPr lang="en-US" altLang="ja-JP" sz="1400" b="0" dirty="0" smtClean="0"/>
                        <a:t> </a:t>
                      </a:r>
                      <a:r>
                        <a:rPr lang="en-US" altLang="ja-JP" sz="1400" b="0" dirty="0" err="1" smtClean="0"/>
                        <a:t>ap</a:t>
                      </a:r>
                      <a:r>
                        <a:rPr lang="en-US" altLang="ja-JP" sz="1400" b="0" dirty="0" smtClean="0"/>
                        <a:t> packet-dump) </a:t>
                      </a:r>
                      <a:r>
                        <a:rPr lang="ja-JP" altLang="en-US" sz="1400" b="0" dirty="0" smtClean="0"/>
                        <a:t>にて提供されていたもの</a:t>
                      </a:r>
                      <a:endParaRPr lang="en-US" altLang="ja-JP" sz="1400" b="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b="0" dirty="0" smtClean="0"/>
                        <a:t>クライアント単位で取得可能（同時に最大</a:t>
                      </a:r>
                      <a:r>
                        <a:rPr lang="en-US" altLang="ja-JP" sz="1400" b="0" dirty="0" smtClean="0"/>
                        <a:t>1</a:t>
                      </a:r>
                      <a:r>
                        <a:rPr lang="ja-JP" altLang="en-US" sz="1400" b="0" dirty="0" smtClean="0"/>
                        <a:t>クライアントまで）</a:t>
                      </a:r>
                      <a:endParaRPr lang="en-US" sz="1400" b="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altLang="ja-JP" sz="1400" b="0" dirty="0" smtClean="0"/>
                        <a:t>1〜60</a:t>
                      </a:r>
                      <a:r>
                        <a:rPr lang="ja-JP" altLang="en-US" sz="1400" b="0" dirty="0" smtClean="0"/>
                        <a:t>分まで取得可能</a:t>
                      </a:r>
                      <a:endParaRPr lang="en-US" sz="1400" b="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sz="1400" b="0" dirty="0" smtClean="0"/>
                        <a:t>802.11</a:t>
                      </a:r>
                      <a:r>
                        <a:rPr lang="ja-JP" altLang="en-US" sz="1400" b="0" baseline="0" dirty="0" smtClean="0"/>
                        <a:t> フレームタイプや上位プロトコルでのフィルタリングあり</a:t>
                      </a:r>
                      <a:endParaRPr lang="en-US" sz="1400" b="0" dirty="0" smtClean="0"/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b="0" dirty="0" smtClean="0"/>
                        <a:t>取得されたキャプチャデータは </a:t>
                      </a:r>
                      <a:r>
                        <a:rPr lang="en-US" altLang="ja-JP" sz="1400" b="0" dirty="0" smtClean="0"/>
                        <a:t>FTP </a:t>
                      </a:r>
                      <a:r>
                        <a:rPr lang="ja-JP" altLang="en-US" sz="1400" b="0" dirty="0" smtClean="0"/>
                        <a:t>サーバへストリームでアップロードされる</a:t>
                      </a:r>
                      <a:endParaRPr lang="en-US" sz="1400" b="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b="0" dirty="0" smtClean="0"/>
                        <a:t>ファイル名は</a:t>
                      </a:r>
                      <a:r>
                        <a:rPr lang="ja-JP" altLang="en-US" sz="1400" b="0" baseline="0" dirty="0" smtClean="0"/>
                        <a:t> </a:t>
                      </a:r>
                      <a:r>
                        <a:rPr lang="en-US" sz="1400" b="0" dirty="0" smtClean="0"/>
                        <a:t>&lt;AP-NAME&gt;&lt;WLC-NAME&gt;-&lt;DATE&gt;_&lt;TIME&gt;</a:t>
                      </a:r>
                    </a:p>
                    <a:p>
                      <a:endParaRPr lang="en-US" sz="100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パケットキャプチャ</a:t>
            </a:r>
            <a:endParaRPr lang="en-US" dirty="0"/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457200" y="4324350"/>
            <a:ext cx="8229600" cy="457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 smtClean="0"/>
              <a:t>アドバンスなトラブルシューティングツールの</a:t>
            </a:r>
            <a:r>
              <a:rPr lang="en-US" altLang="ja-JP" sz="1000" dirty="0" smtClean="0"/>
              <a:t>1</a:t>
            </a:r>
            <a:r>
              <a:rPr lang="ja-JP" altLang="en-US" sz="1000" dirty="0" smtClean="0"/>
              <a:t>つとして利用可</a:t>
            </a:r>
            <a:endParaRPr lang="en-US" sz="1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8.2</a:t>
            </a:r>
            <a:r>
              <a:rPr lang="ja-JP" altLang="en-US" sz="1000" dirty="0" smtClean="0">
                <a:solidFill>
                  <a:schemeClr val="accent1"/>
                </a:solidFill>
              </a:rPr>
              <a:t> での実装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48827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パケットキャプチャツール</a:t>
                      </a:r>
                      <a:endParaRPr lang="en-US" altLang="ja-JP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aseline="0" dirty="0" smtClean="0">
                          <a:solidFill>
                            <a:schemeClr val="bg1"/>
                          </a:solidFill>
                        </a:rPr>
                        <a:t>PCAP</a:t>
                      </a:r>
                      <a:r>
                        <a:rPr lang="ja-JP" altLang="en-US" sz="1000" baseline="0" dirty="0" smtClean="0">
                          <a:solidFill>
                            <a:schemeClr val="bg1"/>
                          </a:solidFill>
                        </a:rPr>
                        <a:t> 形式対応アプリケーションによる解析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000" dirty="0" smtClean="0"/>
                        <a:t> </a:t>
                      </a:r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パケットキャプチャ</a:t>
            </a:r>
            <a:endParaRPr lang="en-US" dirty="0"/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745540" y="1504950"/>
            <a:ext cx="7484060" cy="2560320"/>
            <a:chOff x="745540" y="2069493"/>
            <a:chExt cx="7484060" cy="2560320"/>
          </a:xfrm>
        </p:grpSpPr>
        <p:grpSp>
          <p:nvGrpSpPr>
            <p:cNvPr id="47" name="Group 46"/>
            <p:cNvGrpSpPr/>
            <p:nvPr/>
          </p:nvGrpSpPr>
          <p:grpSpPr>
            <a:xfrm>
              <a:off x="2574340" y="2069493"/>
              <a:ext cx="5655260" cy="2560320"/>
              <a:chOff x="2574340" y="1504950"/>
              <a:chExt cx="5655260" cy="256032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3657600" y="1504950"/>
                <a:ext cx="4572000" cy="2560320"/>
              </a:xfrm>
              <a:prstGeom prst="roundRect">
                <a:avLst>
                  <a:gd name="adj" fmla="val 5506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9768" y="1667313"/>
                <a:ext cx="3657600" cy="2220686"/>
              </a:xfrm>
              <a:prstGeom prst="rect">
                <a:avLst/>
              </a:prstGeom>
            </p:spPr>
          </p:pic>
          <p:sp>
            <p:nvSpPr>
              <p:cNvPr id="50" name="Rounded Rectangle 49"/>
              <p:cNvSpPr/>
              <p:nvPr/>
            </p:nvSpPr>
            <p:spPr>
              <a:xfrm>
                <a:off x="2574340" y="2655079"/>
                <a:ext cx="1083260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</p:grpSp>
        <p:sp>
          <p:nvSpPr>
            <p:cNvPr id="51" name="Rounded Rectangle 50"/>
            <p:cNvSpPr/>
            <p:nvPr/>
          </p:nvSpPr>
          <p:spPr>
            <a:xfrm>
              <a:off x="745540" y="3127192"/>
              <a:ext cx="1828800" cy="274320"/>
            </a:xfrm>
            <a:prstGeom prst="roundRect">
              <a:avLst>
                <a:gd name="adj" fmla="val 26343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8.2</a:t>
            </a:r>
            <a:r>
              <a:rPr lang="ja-JP" altLang="en-US" sz="1000" dirty="0" smtClean="0">
                <a:solidFill>
                  <a:schemeClr val="accent1"/>
                </a:solidFill>
              </a:rPr>
              <a:t> での実装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44567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パケットキャプチャツール</a:t>
                      </a:r>
                      <a:endParaRPr lang="en-US" altLang="ja-JP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注意点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キャプチャを開始する際には、クライアントが </a:t>
                      </a:r>
                      <a:r>
                        <a:rPr lang="en-US" altLang="ja-JP" sz="1400" b="0" dirty="0" smtClean="0"/>
                        <a:t>WLC</a:t>
                      </a:r>
                      <a:r>
                        <a:rPr lang="ja-JP" altLang="en-US" sz="1400" b="0" dirty="0" smtClean="0"/>
                        <a:t> の</a:t>
                      </a:r>
                      <a:r>
                        <a:rPr lang="en-US" altLang="ja-JP" sz="1400" b="0" dirty="0" smtClean="0"/>
                        <a:t/>
                      </a:r>
                      <a:br>
                        <a:rPr lang="en-US" altLang="ja-JP" sz="1400" b="0" dirty="0" smtClean="0"/>
                      </a:br>
                      <a:r>
                        <a:rPr lang="ja-JP" altLang="en-US" sz="1400" b="0" dirty="0" smtClean="0"/>
                        <a:t>セッションテーブルに載っている（≈</a:t>
                      </a:r>
                      <a:r>
                        <a:rPr lang="en-US" altLang="ja-JP" sz="1400" b="0" dirty="0" smtClean="0"/>
                        <a:t>Associate</a:t>
                      </a:r>
                      <a:r>
                        <a:rPr lang="ja-JP" altLang="en-US" sz="1400" b="0" dirty="0" smtClean="0"/>
                        <a:t> している）ことが必要</a:t>
                      </a:r>
                      <a:endParaRPr lang="en-US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同時に可能なキャプチャセッションは </a:t>
                      </a:r>
                      <a:r>
                        <a:rPr lang="en-US" sz="1400" b="0" dirty="0" smtClean="0"/>
                        <a:t>WLC</a:t>
                      </a:r>
                      <a:r>
                        <a:rPr lang="ja-JP" altLang="en-US" sz="1400" b="0" dirty="0" smtClean="0"/>
                        <a:t> ごとに</a:t>
                      </a:r>
                      <a:r>
                        <a:rPr lang="en-US" altLang="ja-JP" sz="1400" b="0" dirty="0" smtClean="0"/>
                        <a:t>1</a:t>
                      </a:r>
                      <a:r>
                        <a:rPr lang="ja-JP" altLang="en-US" sz="1400" b="0" dirty="0" smtClean="0"/>
                        <a:t>つまで</a:t>
                      </a:r>
                      <a:endParaRPr lang="en-US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選択したクライアントと </a:t>
                      </a:r>
                      <a:r>
                        <a:rPr lang="en-US" altLang="ja-JP" sz="1400" b="0" dirty="0" smtClean="0"/>
                        <a:t>AP</a:t>
                      </a:r>
                      <a:r>
                        <a:rPr lang="ja-JP" altLang="en-US" sz="1400" b="0" dirty="0" smtClean="0"/>
                        <a:t> （</a:t>
                      </a:r>
                      <a:r>
                        <a:rPr lang="en-US" altLang="ja-JP" sz="1400" b="0" dirty="0" smtClean="0"/>
                        <a:t>+Multicast/Broadcast</a:t>
                      </a:r>
                      <a:r>
                        <a:rPr lang="ja-JP" altLang="en-US" sz="1400" b="0" dirty="0" smtClean="0"/>
                        <a:t>）</a:t>
                      </a:r>
                      <a:r>
                        <a:rPr lang="ja-JP" altLang="en-US" sz="1400" b="0" baseline="0" dirty="0" smtClean="0"/>
                        <a:t>のみが取得対象となる</a:t>
                      </a:r>
                      <a:endParaRPr lang="en-US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altLang="ja-JP" sz="1400" b="0" dirty="0" smtClean="0"/>
                        <a:t>AP </a:t>
                      </a:r>
                      <a:r>
                        <a:rPr lang="ja-JP" altLang="en-US" sz="1400" b="0" dirty="0" smtClean="0"/>
                        <a:t>にてパケットと認識（デコード）されたもののみが取得対象</a:t>
                      </a:r>
                      <a:endParaRPr lang="en-US" altLang="ja-JP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キャプチャは</a:t>
                      </a:r>
                      <a:r>
                        <a:rPr lang="ja-JP" altLang="en-US" sz="1400" b="0" baseline="0" dirty="0" smtClean="0"/>
                        <a:t> </a:t>
                      </a:r>
                      <a:r>
                        <a:rPr lang="en-US" altLang="ja-JP" sz="1400" b="0" baseline="0" dirty="0" smtClean="0"/>
                        <a:t>802.11 </a:t>
                      </a:r>
                      <a:r>
                        <a:rPr lang="ja-JP" altLang="en-US" sz="1400" b="0" baseline="0" dirty="0" smtClean="0"/>
                        <a:t>パケットとして実施されるため、</a:t>
                      </a:r>
                      <a:r>
                        <a:rPr lang="en-US" altLang="ja-JP" sz="1400" b="0" baseline="0" dirty="0" smtClean="0"/>
                        <a:t/>
                      </a:r>
                      <a:br>
                        <a:rPr lang="en-US" altLang="ja-JP" sz="1400" b="0" baseline="0" dirty="0" smtClean="0"/>
                      </a:br>
                      <a:r>
                        <a:rPr lang="ja-JP" altLang="en-US" sz="1400" b="0" baseline="0" dirty="0" smtClean="0"/>
                        <a:t>通常暗号化されていることに注意。</a:t>
                      </a:r>
                      <a:endParaRPr lang="en-US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ローミング未サポート</a:t>
                      </a:r>
                      <a:endParaRPr lang="en-US" sz="100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パケットキャプチャ</a:t>
            </a:r>
            <a:endParaRPr lang="en-US" dirty="0"/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8.2</a:t>
            </a:r>
            <a:r>
              <a:rPr lang="ja-JP" altLang="en-US" sz="1000" dirty="0" smtClean="0">
                <a:solidFill>
                  <a:schemeClr val="accent1"/>
                </a:solidFill>
              </a:rPr>
              <a:t> での実装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9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089003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/>
                        <a:t>コネクションテストツール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概要</a:t>
                      </a:r>
                      <a:endParaRPr lang="en-US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ヘルプデスクレベルの管理的なクライアントの問題確認用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sz="1400" dirty="0" smtClean="0"/>
                        <a:t>802.11 </a:t>
                      </a:r>
                      <a:r>
                        <a:rPr lang="ja-JP" altLang="en-US" sz="1400" dirty="0" smtClean="0"/>
                        <a:t>状態遷移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sz="1400" dirty="0" smtClean="0"/>
                        <a:t>IP</a:t>
                      </a:r>
                      <a:r>
                        <a:rPr lang="ja-JP" altLang="en-US" sz="1400" baseline="0" dirty="0" smtClean="0"/>
                        <a:t> アドレスの取得状況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altLang="ja-JP" sz="1400" dirty="0" smtClean="0"/>
                        <a:t>VLAN </a:t>
                      </a:r>
                      <a:r>
                        <a:rPr lang="ja-JP" altLang="en-US" sz="1400" dirty="0" smtClean="0"/>
                        <a:t>などネットワーク状態</a:t>
                      </a:r>
                      <a:endParaRPr lang="en-US" sz="1400" dirty="0" smtClean="0"/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色分けによる問題点の容易な把握</a:t>
                      </a:r>
                      <a:endParaRPr lang="en-US" sz="1400" dirty="0" smtClean="0"/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それぞれの項目ごとに関連情報の表示</a:t>
                      </a:r>
                      <a:endParaRPr lang="en-US" sz="1400" dirty="0" smtClean="0"/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クライアントごとに機能する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スタートクリック後、</a:t>
                      </a:r>
                      <a:r>
                        <a:rPr lang="en-US" altLang="ja-JP" sz="1400" dirty="0" smtClean="0"/>
                        <a:t>3</a:t>
                      </a:r>
                      <a:r>
                        <a:rPr lang="ja-JP" altLang="en-US" sz="1400" dirty="0" smtClean="0"/>
                        <a:t>分間ツールが有効となる</a:t>
                      </a:r>
                      <a:r>
                        <a:rPr lang="en-US" altLang="ja-JP" sz="1400" dirty="0" smtClean="0"/>
                        <a:t/>
                      </a:r>
                      <a:br>
                        <a:rPr lang="en-US" altLang="ja-JP" sz="1400" dirty="0" smtClean="0"/>
                      </a:br>
                      <a:r>
                        <a:rPr lang="ja-JP" altLang="en-US" sz="1400" dirty="0" smtClean="0"/>
                        <a:t>問題のあったクライアントはその間に再度接続を試し、情報を取得する</a:t>
                      </a:r>
                      <a:endParaRPr lang="en-US" sz="1400" dirty="0" smtClean="0"/>
                    </a:p>
                    <a:p>
                      <a:endParaRPr lang="en-US" sz="100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コネクションテストツール</a:t>
            </a:r>
            <a:endParaRPr lang="en-US" dirty="0"/>
          </a:p>
        </p:txBody>
      </p:sp>
      <p:sp>
        <p:nvSpPr>
          <p:cNvPr id="46" name="Rounded Rectangle 45"/>
          <p:cNvSpPr/>
          <p:nvPr/>
        </p:nvSpPr>
        <p:spPr>
          <a:xfrm>
            <a:off x="457200" y="4324350"/>
            <a:ext cx="8229600" cy="457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dirty="0" smtClean="0"/>
              <a:t>クライアント接続失敗の迅速な問題確認</a:t>
            </a:r>
            <a:endParaRPr lang="en-US" sz="1000" dirty="0" smtClean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66" y="1504950"/>
            <a:ext cx="2286000" cy="138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dirty="0" smtClean="0">
                <a:solidFill>
                  <a:schemeClr val="accent1"/>
                </a:solidFill>
              </a:rPr>
              <a:t>にて実装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4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36" indent="0">
              <a:buNone/>
            </a:pPr>
            <a:r>
              <a:rPr kumimoji="1" lang="ja-JP" altLang="en-US" dirty="0" smtClean="0"/>
              <a:t>継続的な機能改善</a:t>
            </a:r>
            <a:endParaRPr kumimoji="1" lang="en-US" altLang="ja-JP" dirty="0" smtClean="0"/>
          </a:p>
          <a:p>
            <a:r>
              <a:rPr kumimoji="1" lang="en-US" altLang="ja-JP" sz="1600" dirty="0" err="1" smtClean="0"/>
              <a:t>FlexConnect</a:t>
            </a:r>
            <a:r>
              <a:rPr kumimoji="1" lang="en-US" altLang="ja-JP" sz="1600" dirty="0" smtClean="0"/>
              <a:t> </a:t>
            </a:r>
            <a:r>
              <a:rPr kumimoji="1" lang="ja-JP" altLang="en-US" sz="1600" dirty="0" smtClean="0"/>
              <a:t>設定簡素化</a:t>
            </a:r>
            <a:r>
              <a:rPr kumimoji="1" lang="en-US" altLang="ja-JP" sz="1600" dirty="0" smtClean="0"/>
              <a:t> </a:t>
            </a:r>
          </a:p>
          <a:p>
            <a:r>
              <a:rPr kumimoji="1" lang="en-US" altLang="ja-JP" sz="1600" dirty="0" smtClean="0"/>
              <a:t>AVC </a:t>
            </a:r>
            <a:r>
              <a:rPr kumimoji="1" lang="ja-JP" altLang="en-US" sz="1600" dirty="0" smtClean="0"/>
              <a:t>機能拡張</a:t>
            </a:r>
            <a:endParaRPr kumimoji="1" lang="en-US" altLang="ja-JP" sz="1600" dirty="0" smtClean="0"/>
          </a:p>
          <a:p>
            <a:r>
              <a:rPr kumimoji="1" lang="en-US" altLang="ja-JP" sz="1600" dirty="0" smtClean="0"/>
              <a:t>Mesh Fast Convergence</a:t>
            </a:r>
          </a:p>
          <a:p>
            <a:r>
              <a:rPr kumimoji="1" lang="ja-JP" altLang="en-US" sz="1600" dirty="0" smtClean="0"/>
              <a:t>（</a:t>
            </a:r>
            <a:r>
              <a:rPr kumimoji="1" lang="en-US" altLang="ja-JP" sz="1600" dirty="0" err="1" smtClean="0"/>
              <a:t>EoGRE</a:t>
            </a:r>
            <a:r>
              <a:rPr kumimoji="1" lang="ja-JP" altLang="en-US" sz="1600" dirty="0" smtClean="0"/>
              <a:t> 機能拡張）</a:t>
            </a:r>
            <a:endParaRPr kumimoji="1" lang="en-US" altLang="ja-JP" sz="1600" dirty="0" smtClean="0"/>
          </a:p>
          <a:p>
            <a:pPr marL="57136" indent="0">
              <a:buNone/>
            </a:pPr>
            <a:r>
              <a:rPr kumimoji="1" lang="ja-JP" altLang="en-US" dirty="0" smtClean="0"/>
              <a:t>その他機能拡張あれこれ（</a:t>
            </a:r>
            <a:r>
              <a:rPr kumimoji="1" lang="en-US" altLang="ja-JP" dirty="0" smtClean="0"/>
              <a:t>Tips)</a:t>
            </a:r>
            <a:endParaRPr kumimoji="1" lang="en-US" altLang="ja-JP" dirty="0"/>
          </a:p>
          <a:p>
            <a:r>
              <a:rPr kumimoji="1" lang="en-US" altLang="ja-JP" sz="1600" dirty="0"/>
              <a:t>CWA with PSK</a:t>
            </a:r>
            <a:r>
              <a:rPr kumimoji="1" lang="ja-JP" altLang="en-US" sz="1600" dirty="0"/>
              <a:t> 対応</a:t>
            </a:r>
            <a:endParaRPr kumimoji="1" lang="en-US" altLang="ja-JP" sz="1600" dirty="0"/>
          </a:p>
          <a:p>
            <a:r>
              <a:rPr kumimoji="1" lang="en-US" altLang="ja-JP" sz="1600" dirty="0" smtClean="0"/>
              <a:t>Express UI</a:t>
            </a:r>
            <a:r>
              <a:rPr kumimoji="1" lang="ja-JP" altLang="en-US" sz="1600" dirty="0" smtClean="0"/>
              <a:t> 日本語化</a:t>
            </a:r>
            <a:endParaRPr kumimoji="1" lang="en-US" altLang="ja-JP" sz="1600" dirty="0" smtClean="0"/>
          </a:p>
          <a:p>
            <a:r>
              <a:rPr kumimoji="1" lang="ja-JP" altLang="en-US" sz="1600" dirty="0" smtClean="0"/>
              <a:t>トラブルシューティングツール</a:t>
            </a:r>
            <a:r>
              <a:rPr kumimoji="1" lang="en-US" altLang="ja-JP" sz="1600" dirty="0"/>
              <a:t/>
            </a:r>
            <a:br>
              <a:rPr kumimoji="1" lang="en-US" altLang="ja-JP" sz="1600" dirty="0"/>
            </a:br>
            <a:endParaRPr kumimoji="1" lang="en-US" altLang="ja-JP" sz="16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AireOS</a:t>
            </a:r>
            <a:r>
              <a:rPr kumimoji="1" lang="en-US" altLang="ja-JP" dirty="0" smtClean="0"/>
              <a:t> 8.3</a:t>
            </a:r>
            <a:r>
              <a:rPr kumimoji="1" lang="ja-JP" altLang="en-US" dirty="0" smtClean="0"/>
              <a:t> ご紹介機能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4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639411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/>
                        <a:t>コネクションテストツール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00" dirty="0" smtClean="0">
                          <a:solidFill>
                            <a:schemeClr val="bg1"/>
                          </a:solidFill>
                        </a:rPr>
                        <a:t>項目別状態表示</a:t>
                      </a:r>
                      <a:endParaRPr lang="en-US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コネクションテストツール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66" y="1504950"/>
            <a:ext cx="2286000" cy="1387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749442" y="1682405"/>
            <a:ext cx="7480158" cy="1371600"/>
            <a:chOff x="749442" y="2241593"/>
            <a:chExt cx="7480158" cy="1371600"/>
          </a:xfrm>
        </p:grpSpPr>
        <p:grpSp>
          <p:nvGrpSpPr>
            <p:cNvPr id="15" name="Group 14"/>
            <p:cNvGrpSpPr/>
            <p:nvPr/>
          </p:nvGrpSpPr>
          <p:grpSpPr>
            <a:xfrm>
              <a:off x="2971798" y="2241593"/>
              <a:ext cx="5257802" cy="1371600"/>
              <a:chOff x="2971798" y="2241593"/>
              <a:chExt cx="5257802" cy="1371600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2971798" y="2528205"/>
                <a:ext cx="685801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3657600" y="2241593"/>
                <a:ext cx="4572000" cy="1371600"/>
              </a:xfrm>
              <a:prstGeom prst="roundRect">
                <a:avLst>
                  <a:gd name="adj" fmla="val 10247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881168" y="2405612"/>
                <a:ext cx="4114800" cy="1043561"/>
                <a:chOff x="3753551" y="2443127"/>
                <a:chExt cx="4114800" cy="1043561"/>
              </a:xfrm>
            </p:grpSpPr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551" y="2443127"/>
                  <a:ext cx="4114800" cy="1043561"/>
                </a:xfrm>
                <a:prstGeom prst="rect">
                  <a:avLst/>
                </a:prstGeom>
              </p:spPr>
            </p:pic>
            <p:grpSp>
              <p:nvGrpSpPr>
                <p:cNvPr id="6" name="Group 5"/>
                <p:cNvGrpSpPr/>
                <p:nvPr/>
              </p:nvGrpSpPr>
              <p:grpSpPr>
                <a:xfrm>
                  <a:off x="5284324" y="2495550"/>
                  <a:ext cx="274320" cy="182880"/>
                  <a:chOff x="5284324" y="2495550"/>
                  <a:chExt cx="274320" cy="182880"/>
                </a:xfrm>
              </p:grpSpPr>
              <p:sp>
                <p:nvSpPr>
                  <p:cNvPr id="5" name="Rectangle 4"/>
                  <p:cNvSpPr/>
                  <p:nvPr/>
                </p:nvSpPr>
                <p:spPr>
                  <a:xfrm>
                    <a:off x="5284324" y="2495550"/>
                    <a:ext cx="27432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</p:txBody>
              </p:sp>
              <p:sp>
                <p:nvSpPr>
                  <p:cNvPr id="4" name="Oval 3"/>
                  <p:cNvSpPr>
                    <a:spLocks noChangeAspect="1"/>
                  </p:cNvSpPr>
                  <p:nvPr/>
                </p:nvSpPr>
                <p:spPr>
                  <a:xfrm>
                    <a:off x="5332551" y="2495550"/>
                    <a:ext cx="182880" cy="182880"/>
                  </a:xfrm>
                  <a:prstGeom prst="ellipse">
                    <a:avLst/>
                  </a:prstGeom>
                  <a:solidFill>
                    <a:srgbClr val="FF25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</p:txBody>
              </p:sp>
            </p:grpSp>
          </p:grpSp>
        </p:grpSp>
        <p:sp>
          <p:nvSpPr>
            <p:cNvPr id="137" name="Rounded Rectangle 136"/>
            <p:cNvSpPr/>
            <p:nvPr/>
          </p:nvSpPr>
          <p:spPr>
            <a:xfrm>
              <a:off x="749442" y="2503755"/>
              <a:ext cx="2222357" cy="13716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49442" y="1878028"/>
            <a:ext cx="7480158" cy="1097280"/>
            <a:chOff x="749442" y="2437216"/>
            <a:chExt cx="7480158" cy="1097280"/>
          </a:xfrm>
        </p:grpSpPr>
        <p:grpSp>
          <p:nvGrpSpPr>
            <p:cNvPr id="139" name="Group 138"/>
            <p:cNvGrpSpPr/>
            <p:nvPr/>
          </p:nvGrpSpPr>
          <p:grpSpPr>
            <a:xfrm>
              <a:off x="2971798" y="2437216"/>
              <a:ext cx="5257802" cy="1097280"/>
              <a:chOff x="2971798" y="1550670"/>
              <a:chExt cx="5257802" cy="1097280"/>
            </a:xfrm>
          </p:grpSpPr>
          <p:sp>
            <p:nvSpPr>
              <p:cNvPr id="140" name="Rounded Rectangle 139"/>
              <p:cNvSpPr/>
              <p:nvPr/>
            </p:nvSpPr>
            <p:spPr>
              <a:xfrm>
                <a:off x="2971798" y="1823445"/>
                <a:ext cx="685802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41" name="Rounded Rectangle 140"/>
              <p:cNvSpPr/>
              <p:nvPr/>
            </p:nvSpPr>
            <p:spPr>
              <a:xfrm>
                <a:off x="3657600" y="1550670"/>
                <a:ext cx="4572000" cy="1097280"/>
              </a:xfrm>
              <a:prstGeom prst="roundRect">
                <a:avLst>
                  <a:gd name="adj" fmla="val 10247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3901488" y="1762464"/>
                <a:ext cx="4114800" cy="673691"/>
                <a:chOff x="3848006" y="526812"/>
                <a:chExt cx="4114800" cy="673691"/>
              </a:xfrm>
            </p:grpSpPr>
            <p:pic>
              <p:nvPicPr>
                <p:cNvPr id="143" name="Picture 14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48006" y="526812"/>
                  <a:ext cx="4114800" cy="673691"/>
                </a:xfrm>
                <a:prstGeom prst="rect">
                  <a:avLst/>
                </a:prstGeom>
              </p:spPr>
            </p:pic>
            <p:grpSp>
              <p:nvGrpSpPr>
                <p:cNvPr id="144" name="Group 143"/>
                <p:cNvGrpSpPr/>
                <p:nvPr/>
              </p:nvGrpSpPr>
              <p:grpSpPr>
                <a:xfrm>
                  <a:off x="5378271" y="576372"/>
                  <a:ext cx="274320" cy="182880"/>
                  <a:chOff x="5284324" y="2495550"/>
                  <a:chExt cx="274320" cy="182880"/>
                </a:xfrm>
              </p:grpSpPr>
              <p:sp>
                <p:nvSpPr>
                  <p:cNvPr id="145" name="Rectangle 144"/>
                  <p:cNvSpPr/>
                  <p:nvPr/>
                </p:nvSpPr>
                <p:spPr>
                  <a:xfrm>
                    <a:off x="5284324" y="2495550"/>
                    <a:ext cx="274320" cy="1828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</p:txBody>
              </p:sp>
              <p:sp>
                <p:nvSpPr>
                  <p:cNvPr id="146" name="Oval 145"/>
                  <p:cNvSpPr>
                    <a:spLocks noChangeAspect="1"/>
                  </p:cNvSpPr>
                  <p:nvPr/>
                </p:nvSpPr>
                <p:spPr>
                  <a:xfrm>
                    <a:off x="5332551" y="2495550"/>
                    <a:ext cx="182880" cy="182880"/>
                  </a:xfrm>
                  <a:prstGeom prst="ellipse">
                    <a:avLst/>
                  </a:prstGeom>
                  <a:solidFill>
                    <a:srgbClr val="FF25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 smtClean="0"/>
                  </a:p>
                </p:txBody>
              </p:sp>
            </p:grpSp>
          </p:grpSp>
        </p:grpSp>
        <p:sp>
          <p:nvSpPr>
            <p:cNvPr id="138" name="Rounded Rectangle 137"/>
            <p:cNvSpPr/>
            <p:nvPr/>
          </p:nvSpPr>
          <p:spPr>
            <a:xfrm>
              <a:off x="749442" y="2687002"/>
              <a:ext cx="2222357" cy="13716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441" y="2075614"/>
            <a:ext cx="7480159" cy="1097280"/>
            <a:chOff x="749441" y="2634802"/>
            <a:chExt cx="7480159" cy="1097280"/>
          </a:xfrm>
        </p:grpSpPr>
        <p:grpSp>
          <p:nvGrpSpPr>
            <p:cNvPr id="154" name="Group 153"/>
            <p:cNvGrpSpPr/>
            <p:nvPr/>
          </p:nvGrpSpPr>
          <p:grpSpPr>
            <a:xfrm>
              <a:off x="2971798" y="2634802"/>
              <a:ext cx="5257802" cy="1097280"/>
              <a:chOff x="2971798" y="789296"/>
              <a:chExt cx="5257802" cy="1097280"/>
            </a:xfrm>
          </p:grpSpPr>
          <p:sp>
            <p:nvSpPr>
              <p:cNvPr id="155" name="Rounded Rectangle 154"/>
              <p:cNvSpPr/>
              <p:nvPr/>
            </p:nvSpPr>
            <p:spPr>
              <a:xfrm>
                <a:off x="2971798" y="1058897"/>
                <a:ext cx="685802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3657600" y="789296"/>
                <a:ext cx="4572000" cy="1097280"/>
              </a:xfrm>
              <a:prstGeom prst="roundRect">
                <a:avLst>
                  <a:gd name="adj" fmla="val 10247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pic>
            <p:nvPicPr>
              <p:cNvPr id="157" name="Picture 15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6200" y="954857"/>
                <a:ext cx="4114800" cy="766159"/>
              </a:xfrm>
              <a:prstGeom prst="rect">
                <a:avLst/>
              </a:prstGeom>
            </p:spPr>
          </p:pic>
          <p:grpSp>
            <p:nvGrpSpPr>
              <p:cNvPr id="158" name="Group 157"/>
              <p:cNvGrpSpPr/>
              <p:nvPr/>
            </p:nvGrpSpPr>
            <p:grpSpPr>
              <a:xfrm>
                <a:off x="5431753" y="992493"/>
                <a:ext cx="274320" cy="182880"/>
                <a:chOff x="5284324" y="2495550"/>
                <a:chExt cx="274320" cy="182880"/>
              </a:xfrm>
            </p:grpSpPr>
            <p:sp>
              <p:nvSpPr>
                <p:cNvPr id="159" name="Rectangle 158"/>
                <p:cNvSpPr/>
                <p:nvPr/>
              </p:nvSpPr>
              <p:spPr>
                <a:xfrm>
                  <a:off x="5284324" y="2495550"/>
                  <a:ext cx="27432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160" name="Oval 159"/>
                <p:cNvSpPr>
                  <a:spLocks noChangeAspect="1"/>
                </p:cNvSpPr>
                <p:nvPr/>
              </p:nvSpPr>
              <p:spPr>
                <a:xfrm>
                  <a:off x="5332551" y="2495550"/>
                  <a:ext cx="182880" cy="182880"/>
                </a:xfrm>
                <a:prstGeom prst="ellipse">
                  <a:avLst/>
                </a:prstGeom>
                <a:solidFill>
                  <a:srgbClr val="00800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</p:grpSp>
        <p:sp>
          <p:nvSpPr>
            <p:cNvPr id="162" name="Rounded Rectangle 161"/>
            <p:cNvSpPr/>
            <p:nvPr/>
          </p:nvSpPr>
          <p:spPr>
            <a:xfrm>
              <a:off x="749441" y="2882682"/>
              <a:ext cx="2222357" cy="13716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8554" y="1682402"/>
            <a:ext cx="7481046" cy="2286000"/>
            <a:chOff x="748554" y="2241590"/>
            <a:chExt cx="7481046" cy="2286000"/>
          </a:xfrm>
        </p:grpSpPr>
        <p:grpSp>
          <p:nvGrpSpPr>
            <p:cNvPr id="164" name="Group 163"/>
            <p:cNvGrpSpPr/>
            <p:nvPr/>
          </p:nvGrpSpPr>
          <p:grpSpPr>
            <a:xfrm>
              <a:off x="2970910" y="2241590"/>
              <a:ext cx="5258690" cy="2286000"/>
              <a:chOff x="2970910" y="789296"/>
              <a:chExt cx="5258690" cy="2286000"/>
            </a:xfrm>
          </p:grpSpPr>
          <p:sp>
            <p:nvSpPr>
              <p:cNvPr id="165" name="Rounded Rectangle 164"/>
              <p:cNvSpPr/>
              <p:nvPr/>
            </p:nvSpPr>
            <p:spPr>
              <a:xfrm>
                <a:off x="2970910" y="1644862"/>
                <a:ext cx="696945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>
                <a:off x="3657600" y="789296"/>
                <a:ext cx="4572000" cy="2286000"/>
              </a:xfrm>
              <a:prstGeom prst="roundRect">
                <a:avLst>
                  <a:gd name="adj" fmla="val 5506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pic>
            <p:nvPicPr>
              <p:cNvPr id="167" name="Picture 16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168" y="954857"/>
                <a:ext cx="4114800" cy="190879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8" name="Group 167"/>
              <p:cNvGrpSpPr/>
              <p:nvPr/>
            </p:nvGrpSpPr>
            <p:grpSpPr>
              <a:xfrm>
                <a:off x="5431753" y="1026358"/>
                <a:ext cx="274320" cy="182880"/>
                <a:chOff x="5284324" y="2495550"/>
                <a:chExt cx="274320" cy="182880"/>
              </a:xfrm>
            </p:grpSpPr>
            <p:sp>
              <p:nvSpPr>
                <p:cNvPr id="169" name="Rectangle 168"/>
                <p:cNvSpPr/>
                <p:nvPr/>
              </p:nvSpPr>
              <p:spPr>
                <a:xfrm>
                  <a:off x="5284324" y="2495550"/>
                  <a:ext cx="27432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170" name="Oval 169"/>
                <p:cNvSpPr>
                  <a:spLocks noChangeAspect="1"/>
                </p:cNvSpPr>
                <p:nvPr/>
              </p:nvSpPr>
              <p:spPr>
                <a:xfrm>
                  <a:off x="5332551" y="2495550"/>
                  <a:ext cx="182880" cy="182880"/>
                </a:xfrm>
                <a:prstGeom prst="ellipse">
                  <a:avLst/>
                </a:prstGeom>
                <a:solidFill>
                  <a:srgbClr val="FF25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</p:grpSp>
        <p:sp>
          <p:nvSpPr>
            <p:cNvPr id="163" name="Rounded Rectangle 162"/>
            <p:cNvSpPr/>
            <p:nvPr/>
          </p:nvSpPr>
          <p:spPr>
            <a:xfrm>
              <a:off x="748554" y="3077750"/>
              <a:ext cx="2222357" cy="13716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8553" y="2461889"/>
            <a:ext cx="7481047" cy="1097280"/>
            <a:chOff x="748553" y="3021077"/>
            <a:chExt cx="7481047" cy="1097280"/>
          </a:xfrm>
        </p:grpSpPr>
        <p:grpSp>
          <p:nvGrpSpPr>
            <p:cNvPr id="171" name="Group 170"/>
            <p:cNvGrpSpPr/>
            <p:nvPr/>
          </p:nvGrpSpPr>
          <p:grpSpPr>
            <a:xfrm>
              <a:off x="2970910" y="3021077"/>
              <a:ext cx="5258690" cy="1097280"/>
              <a:chOff x="2970910" y="789294"/>
              <a:chExt cx="5258690" cy="1097280"/>
            </a:xfrm>
          </p:grpSpPr>
          <p:sp>
            <p:nvSpPr>
              <p:cNvPr id="172" name="Rounded Rectangle 171"/>
              <p:cNvSpPr/>
              <p:nvPr/>
            </p:nvSpPr>
            <p:spPr>
              <a:xfrm>
                <a:off x="2970910" y="1077022"/>
                <a:ext cx="686690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>
                <a:off x="3657600" y="789294"/>
                <a:ext cx="4572000" cy="1097280"/>
              </a:xfrm>
              <a:prstGeom prst="roundRect">
                <a:avLst>
                  <a:gd name="adj" fmla="val 5506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pic>
            <p:nvPicPr>
              <p:cNvPr id="174" name="Picture 17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168" y="951659"/>
                <a:ext cx="4114800" cy="726530"/>
              </a:xfrm>
              <a:prstGeom prst="rect">
                <a:avLst/>
              </a:prstGeom>
            </p:spPr>
          </p:pic>
          <p:grpSp>
            <p:nvGrpSpPr>
              <p:cNvPr id="175" name="Group 174"/>
              <p:cNvGrpSpPr/>
              <p:nvPr/>
            </p:nvGrpSpPr>
            <p:grpSpPr>
              <a:xfrm>
                <a:off x="5431753" y="1026358"/>
                <a:ext cx="274320" cy="182880"/>
                <a:chOff x="5284324" y="2495550"/>
                <a:chExt cx="274320" cy="182880"/>
              </a:xfrm>
            </p:grpSpPr>
            <p:sp>
              <p:nvSpPr>
                <p:cNvPr id="176" name="Rectangle 175"/>
                <p:cNvSpPr/>
                <p:nvPr/>
              </p:nvSpPr>
              <p:spPr>
                <a:xfrm>
                  <a:off x="5284324" y="2495550"/>
                  <a:ext cx="274320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177" name="Oval 176"/>
                <p:cNvSpPr>
                  <a:spLocks noChangeAspect="1"/>
                </p:cNvSpPr>
                <p:nvPr/>
              </p:nvSpPr>
              <p:spPr>
                <a:xfrm>
                  <a:off x="5332551" y="2495550"/>
                  <a:ext cx="182880" cy="182880"/>
                </a:xfrm>
                <a:prstGeom prst="ellipse">
                  <a:avLst/>
                </a:prstGeom>
                <a:solidFill>
                  <a:srgbClr val="FF250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</p:grpSp>
        </p:grpSp>
        <p:sp>
          <p:nvSpPr>
            <p:cNvPr id="178" name="Rounded Rectangle 177"/>
            <p:cNvSpPr/>
            <p:nvPr/>
          </p:nvSpPr>
          <p:spPr>
            <a:xfrm>
              <a:off x="748553" y="3284926"/>
              <a:ext cx="2222357" cy="13716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53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smtClean="0">
                <a:solidFill>
                  <a:schemeClr val="accent1"/>
                </a:solidFill>
              </a:rPr>
              <a:t>にて実装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880283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/>
                        <a:t>イベントログツール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概要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クランアント接続関連のログ収集を行う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関連ログの一括表示</a:t>
                      </a:r>
                      <a:endParaRPr lang="en-US" sz="1400" dirty="0" smtClean="0"/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クランアント単位で実行する</a:t>
                      </a:r>
                      <a:r>
                        <a:rPr lang="en-US" sz="1400" dirty="0" smtClean="0"/>
                        <a:t> (</a:t>
                      </a:r>
                      <a:r>
                        <a:rPr lang="ja-JP" altLang="en-US" sz="1400" dirty="0" smtClean="0"/>
                        <a:t>同時に最大</a:t>
                      </a:r>
                      <a:r>
                        <a:rPr lang="en-US" sz="1400" dirty="0" smtClean="0"/>
                        <a:t>20</a:t>
                      </a:r>
                      <a:r>
                        <a:rPr lang="ja-JP" altLang="en-US" sz="1400" dirty="0" smtClean="0"/>
                        <a:t>クライアントまで</a:t>
                      </a:r>
                      <a:r>
                        <a:rPr lang="en-US" sz="1400" dirty="0" smtClean="0"/>
                        <a:t>)</a:t>
                      </a:r>
                    </a:p>
                    <a:p>
                      <a:pPr marL="514336" lvl="1" indent="-171450">
                        <a:buFont typeface="Wingdings" charset="2"/>
                        <a:buChar char="§"/>
                      </a:pPr>
                      <a:r>
                        <a:rPr lang="en-US" sz="1400" dirty="0" smtClean="0"/>
                        <a:t>802.11 </a:t>
                      </a:r>
                      <a:r>
                        <a:rPr lang="ja-JP" altLang="en-US" sz="1400" dirty="0" smtClean="0"/>
                        <a:t>接続、</a:t>
                      </a:r>
                      <a:r>
                        <a:rPr lang="en-US" sz="1400" dirty="0" smtClean="0"/>
                        <a:t>EAP, RADIUS, 4way </a:t>
                      </a:r>
                      <a:r>
                        <a:rPr lang="ja-JP" altLang="en-US" sz="1400" dirty="0" smtClean="0"/>
                        <a:t>ハンドシェイク、</a:t>
                      </a:r>
                      <a:r>
                        <a:rPr lang="en-US" sz="1400" dirty="0" smtClean="0"/>
                        <a:t>DHCP </a:t>
                      </a:r>
                      <a:r>
                        <a:rPr lang="ja-JP" altLang="en-US" sz="1400" dirty="0" smtClean="0"/>
                        <a:t>関連の </a:t>
                      </a:r>
                      <a:r>
                        <a:rPr lang="en-US" altLang="ja-JP" sz="1400" dirty="0" smtClean="0"/>
                        <a:t>Debug</a:t>
                      </a:r>
                      <a:r>
                        <a:rPr lang="ja-JP" altLang="en-US" sz="1400" dirty="0" smtClean="0"/>
                        <a:t> を取得</a:t>
                      </a:r>
                      <a:endParaRPr lang="en-US" sz="1400" dirty="0" smtClean="0"/>
                    </a:p>
                    <a:p>
                      <a:pPr marL="171450" indent="-171450">
                        <a:buFont typeface="Wingdings" charset="2"/>
                        <a:buChar char="§"/>
                      </a:pPr>
                      <a:r>
                        <a:rPr lang="ja-JP" altLang="en-US" sz="1400" dirty="0" smtClean="0"/>
                        <a:t>取得中のログは </a:t>
                      </a:r>
                      <a:r>
                        <a:rPr lang="en-US" altLang="ja-JP" sz="1400" dirty="0" smtClean="0"/>
                        <a:t>Excel </a:t>
                      </a:r>
                      <a:r>
                        <a:rPr lang="ja-JP" altLang="en-US" sz="1400" dirty="0" smtClean="0"/>
                        <a:t>ファイルとして </a:t>
                      </a:r>
                      <a:r>
                        <a:rPr lang="en-US" altLang="ja-JP" sz="1400" dirty="0" smtClean="0"/>
                        <a:t>Export</a:t>
                      </a:r>
                      <a:r>
                        <a:rPr lang="ja-JP" altLang="en-US" sz="1400" dirty="0" smtClean="0"/>
                        <a:t> 可能</a:t>
                      </a:r>
                      <a:endParaRPr lang="en-US" sz="1400" dirty="0" smtClean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イベントログツール</a:t>
            </a:r>
            <a:endParaRPr lang="en-US" dirty="0"/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8" name="Rounded Rectangle 77"/>
          <p:cNvSpPr/>
          <p:nvPr/>
        </p:nvSpPr>
        <p:spPr>
          <a:xfrm>
            <a:off x="457200" y="4324350"/>
            <a:ext cx="8229600" cy="45720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Full debugging and analysis for each connection phase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24150"/>
            <a:ext cx="457200" cy="303688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smtClean="0">
                <a:solidFill>
                  <a:schemeClr val="accent1"/>
                </a:solidFill>
              </a:rPr>
              <a:t>にて実装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05048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/>
                        <a:t>イベントログツール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Excel</a:t>
                      </a:r>
                      <a:r>
                        <a:rPr kumimoji="0" lang="ja-JP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での情報表示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イベントログツール</a:t>
            </a:r>
            <a:endParaRPr lang="en-US" dirty="0"/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1210751" y="1509957"/>
            <a:ext cx="7018849" cy="2560320"/>
            <a:chOff x="1210751" y="2069145"/>
            <a:chExt cx="7018849" cy="2560320"/>
          </a:xfrm>
        </p:grpSpPr>
        <p:grpSp>
          <p:nvGrpSpPr>
            <p:cNvPr id="48" name="Group 47"/>
            <p:cNvGrpSpPr/>
            <p:nvPr/>
          </p:nvGrpSpPr>
          <p:grpSpPr>
            <a:xfrm>
              <a:off x="1622231" y="2069145"/>
              <a:ext cx="6607369" cy="2560320"/>
              <a:chOff x="1622231" y="1504950"/>
              <a:chExt cx="6607369" cy="2560320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622231" y="1820355"/>
                <a:ext cx="2035369" cy="91440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657600" y="1504950"/>
                <a:ext cx="4572000" cy="2560320"/>
              </a:xfrm>
              <a:prstGeom prst="roundRect">
                <a:avLst>
                  <a:gd name="adj" fmla="val 4712"/>
                </a:avLst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09768" y="1667315"/>
                <a:ext cx="3657600" cy="2220684"/>
              </a:xfrm>
              <a:prstGeom prst="rect">
                <a:avLst/>
              </a:prstGeom>
            </p:spPr>
          </p:pic>
        </p:grpSp>
        <p:sp>
          <p:nvSpPr>
            <p:cNvPr id="2" name="Rounded Rectangle 1"/>
            <p:cNvSpPr/>
            <p:nvPr/>
          </p:nvSpPr>
          <p:spPr>
            <a:xfrm>
              <a:off x="1210751" y="2381885"/>
              <a:ext cx="411480" cy="91440"/>
            </a:xfrm>
            <a:prstGeom prst="roundRect">
              <a:avLst>
                <a:gd name="adj" fmla="val 40972"/>
              </a:avLst>
            </a:prstGeom>
            <a:noFill/>
            <a:ln w="6350">
              <a:solidFill>
                <a:srgbClr val="00B050"/>
              </a:solidFill>
            </a:ln>
            <a:effectLst>
              <a:glow rad="25400">
                <a:srgbClr val="00B05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smtClean="0">
                <a:solidFill>
                  <a:schemeClr val="accent1"/>
                </a:solidFill>
              </a:rPr>
              <a:t>にて実装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789451"/>
              </p:ext>
            </p:extLst>
          </p:nvPr>
        </p:nvGraphicFramePr>
        <p:xfrm>
          <a:off x="457200" y="97155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5486400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000" dirty="0" smtClean="0"/>
                        <a:t>イベントログツール</a:t>
                      </a:r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注意点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274320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b="0" dirty="0" smtClean="0"/>
                        <a:t>キャプチャを開始する際には、クライアントが </a:t>
                      </a:r>
                      <a:r>
                        <a:rPr lang="en-US" altLang="ja-JP" sz="1400" b="0" dirty="0" smtClean="0"/>
                        <a:t>WLC</a:t>
                      </a:r>
                      <a:r>
                        <a:rPr lang="ja-JP" altLang="en-US" sz="1400" b="0" dirty="0" smtClean="0"/>
                        <a:t> の</a:t>
                      </a:r>
                      <a:r>
                        <a:rPr lang="en-US" altLang="ja-JP" sz="1400" b="0" dirty="0" smtClean="0"/>
                        <a:t/>
                      </a:r>
                      <a:br>
                        <a:rPr lang="en-US" altLang="ja-JP" sz="1400" b="0" dirty="0" smtClean="0"/>
                      </a:br>
                      <a:r>
                        <a:rPr lang="ja-JP" altLang="en-US" sz="1400" b="0" dirty="0" smtClean="0"/>
                        <a:t>セッションテーブルに載っている（≈</a:t>
                      </a:r>
                      <a:r>
                        <a:rPr lang="en-US" altLang="ja-JP" sz="1400" b="0" dirty="0" smtClean="0"/>
                        <a:t>Associate</a:t>
                      </a:r>
                      <a:r>
                        <a:rPr lang="ja-JP" altLang="en-US" sz="1400" b="0" dirty="0" smtClean="0"/>
                        <a:t> している）ことが必要</a:t>
                      </a:r>
                      <a:endParaRPr lang="en-US" altLang="ja-JP" sz="1400" b="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WLC</a:t>
                      </a:r>
                      <a:r>
                        <a:rPr lang="ja-JP" altLang="en-US" sz="1400" dirty="0" smtClean="0"/>
                        <a:t> ごとに</a:t>
                      </a:r>
                      <a:r>
                        <a:rPr lang="en-US" altLang="ja-JP" sz="1400" dirty="0" smtClean="0"/>
                        <a:t>20</a:t>
                      </a:r>
                      <a:r>
                        <a:rPr lang="ja-JP" altLang="en-US" sz="1400" dirty="0" smtClean="0"/>
                        <a:t>セッションまで</a:t>
                      </a:r>
                      <a:endParaRPr lang="en-US" sz="140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dirty="0" smtClean="0"/>
                        <a:t>スタートクリック後、</a:t>
                      </a:r>
                      <a:r>
                        <a:rPr lang="en-US" altLang="ja-JP" sz="1400" dirty="0" smtClean="0"/>
                        <a:t>10</a:t>
                      </a:r>
                      <a:r>
                        <a:rPr lang="ja-JP" altLang="en-US" sz="1400" dirty="0" smtClean="0"/>
                        <a:t>分間ツールが有効となる</a:t>
                      </a:r>
                      <a:endParaRPr lang="en-US" sz="1400" dirty="0" smtClean="0"/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ja-JP" altLang="en-US" sz="1400" dirty="0" smtClean="0"/>
                        <a:t>ローミングサポート</a:t>
                      </a:r>
                      <a:endParaRPr lang="en-US" sz="1400" dirty="0" smtClean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イベントログツール</a:t>
            </a:r>
            <a:endParaRPr lang="en-US" dirty="0"/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59" y="1504950"/>
            <a:ext cx="2286000" cy="2229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5"/>
          <p:cNvSpPr txBox="1"/>
          <p:nvPr/>
        </p:nvSpPr>
        <p:spPr>
          <a:xfrm>
            <a:off x="7239000" y="65891"/>
            <a:ext cx="1828800" cy="2286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1000" dirty="0" smtClean="0">
                <a:solidFill>
                  <a:schemeClr val="accent1"/>
                </a:solidFill>
              </a:rPr>
              <a:t>New! 8.3 </a:t>
            </a:r>
            <a:r>
              <a:rPr lang="ja-JP" altLang="en-US" sz="1000" smtClean="0">
                <a:solidFill>
                  <a:schemeClr val="accent1"/>
                </a:solidFill>
              </a:rPr>
              <a:t>にて実装</a:t>
            </a:r>
            <a:endParaRPr lang="en-US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3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2.Mobility Express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8.3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Update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48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-453" y="880692"/>
            <a:ext cx="1763833" cy="427456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3000"/>
                </a:schemeClr>
              </a:gs>
              <a:gs pos="100000">
                <a:srgbClr val="FFFFFF">
                  <a:alpha val="33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2481179" y="854764"/>
            <a:ext cx="3067220" cy="427456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" name="Rectangle 34"/>
          <p:cNvSpPr/>
          <p:nvPr/>
        </p:nvSpPr>
        <p:spPr>
          <a:xfrm>
            <a:off x="5607049" y="887284"/>
            <a:ext cx="3570290" cy="42745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57953"/>
            <a:ext cx="8345488" cy="731837"/>
          </a:xfrm>
        </p:spPr>
        <p:txBody>
          <a:bodyPr/>
          <a:lstStyle/>
          <a:p>
            <a:r>
              <a:rPr lang="en-US" dirty="0" smtClean="0"/>
              <a:t>Mobility Express </a:t>
            </a:r>
            <a:r>
              <a:rPr lang="ja-JP" altLang="en-US" dirty="0" smtClean="0"/>
              <a:t>の機能進化</a:t>
            </a:r>
            <a:endParaRPr lang="en-US" dirty="0"/>
          </a:p>
        </p:txBody>
      </p:sp>
      <p:sp>
        <p:nvSpPr>
          <p:cNvPr id="3" name="Shape 2"/>
          <p:cNvSpPr/>
          <p:nvPr/>
        </p:nvSpPr>
        <p:spPr>
          <a:xfrm>
            <a:off x="282211" y="868933"/>
            <a:ext cx="8278249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0" name="Group 49"/>
          <p:cNvGrpSpPr/>
          <p:nvPr/>
        </p:nvGrpSpPr>
        <p:grpSpPr>
          <a:xfrm>
            <a:off x="837353" y="3555182"/>
            <a:ext cx="1856656" cy="1126755"/>
            <a:chOff x="837353" y="3555182"/>
            <a:chExt cx="1856656" cy="1126755"/>
          </a:xfrm>
        </p:grpSpPr>
        <p:sp>
          <p:nvSpPr>
            <p:cNvPr id="6" name="Oval 5"/>
            <p:cNvSpPr/>
            <p:nvPr/>
          </p:nvSpPr>
          <p:spPr>
            <a:xfrm>
              <a:off x="1214610" y="3701717"/>
              <a:ext cx="234086" cy="234086"/>
            </a:xfrm>
            <a:prstGeom prst="ellipse">
              <a:avLst/>
            </a:prstGeom>
            <a:solidFill>
              <a:schemeClr val="accent6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 39"/>
            <p:cNvSpPr/>
            <p:nvPr/>
          </p:nvSpPr>
          <p:spPr>
            <a:xfrm>
              <a:off x="837353" y="3555182"/>
              <a:ext cx="711427" cy="370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altLang="ja-JP" sz="1200" b="1" smtClean="0"/>
                <a:t>8.1</a:t>
              </a:r>
              <a:endParaRPr lang="en-US" sz="1200" b="1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03832" y="4285179"/>
              <a:ext cx="1790177" cy="3967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/>
                <a:t>Mobility Express</a:t>
              </a:r>
              <a:br>
                <a:rPr lang="en-US" sz="1200" b="1" dirty="0" smtClean="0"/>
              </a:br>
              <a:r>
                <a:rPr lang="ja-JP" altLang="en-US" sz="1200" b="1" dirty="0" smtClean="0"/>
                <a:t>の実装</a:t>
              </a:r>
              <a:endParaRPr lang="en-US" sz="1200" b="1" dirty="0" smtClean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41989" y="1158560"/>
            <a:ext cx="2731507" cy="3858350"/>
            <a:chOff x="6341989" y="1158560"/>
            <a:chExt cx="2731507" cy="3858350"/>
          </a:xfrm>
        </p:grpSpPr>
        <p:sp>
          <p:nvSpPr>
            <p:cNvPr id="12" name="Oval 11"/>
            <p:cNvSpPr/>
            <p:nvPr/>
          </p:nvSpPr>
          <p:spPr>
            <a:xfrm>
              <a:off x="7358855" y="1525220"/>
              <a:ext cx="513689" cy="513689"/>
            </a:xfrm>
            <a:prstGeom prst="ellipse">
              <a:avLst/>
            </a:prstGeom>
            <a:solidFill>
              <a:schemeClr val="tx2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Rectangle 45"/>
            <p:cNvSpPr/>
            <p:nvPr/>
          </p:nvSpPr>
          <p:spPr>
            <a:xfrm>
              <a:off x="6747250" y="1158560"/>
              <a:ext cx="851814" cy="4081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ts val="0"/>
                </a:spcAft>
              </a:pPr>
              <a:r>
                <a:rPr lang="en-US" sz="1200" b="1" dirty="0" smtClean="0"/>
                <a:t>8.3</a:t>
              </a:r>
              <a:endParaRPr lang="en-US" sz="1200" b="1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41989" y="2833866"/>
              <a:ext cx="2731507" cy="21830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1810w/2800/3800</a:t>
              </a:r>
              <a:r>
                <a:rPr lang="ja-JP" altLang="en-US" sz="1200" b="1" dirty="0" smtClean="0"/>
                <a:t> サポート</a:t>
              </a:r>
              <a:endParaRPr lang="en-US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Internal DHCP </a:t>
              </a:r>
              <a:r>
                <a:rPr lang="ja-JP" altLang="en-US" sz="1200" b="1" dirty="0" smtClean="0"/>
                <a:t>サポート</a:t>
              </a:r>
              <a:endParaRPr lang="en-US" altLang="ja-JP" sz="1200" b="1" dirty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err="1" smtClean="0"/>
                <a:t>cisco.com</a:t>
              </a:r>
              <a:r>
                <a:rPr lang="ja-JP" altLang="en-US" sz="1200" b="1" dirty="0" smtClean="0"/>
                <a:t> からのソフトウェア更新</a:t>
              </a:r>
              <a:endParaRPr lang="en-US" sz="1200" b="1" dirty="0" smtClean="0"/>
            </a:p>
            <a:p>
              <a:pPr marL="285750" lvl="0" indent="-285750" defTabSz="666750">
                <a:lnSpc>
                  <a:spcPct val="90000"/>
                </a:lnSpc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ja-JP" altLang="en-US" sz="1200" b="1" dirty="0"/>
                <a:t>（</a:t>
              </a:r>
              <a:r>
                <a:rPr lang="en-US" altLang="ja-JP" sz="1200" b="1" dirty="0" err="1" smtClean="0"/>
                <a:t>FlexConnect</a:t>
              </a:r>
              <a:r>
                <a:rPr lang="ja-JP" altLang="en-US" sz="1200" b="1" dirty="0" smtClean="0"/>
                <a:t> での） </a:t>
              </a:r>
              <a:r>
                <a:rPr lang="en-US" sz="1200" b="1" dirty="0" smtClean="0"/>
                <a:t>Standalone </a:t>
              </a:r>
              <a:r>
                <a:rPr lang="ja-JP" altLang="en-US" sz="1200" b="1" dirty="0" smtClean="0"/>
                <a:t>モードサポート</a:t>
              </a:r>
              <a:endParaRPr lang="en-US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Guest </a:t>
              </a:r>
              <a:r>
                <a:rPr lang="ja-JP" altLang="en-US" sz="1200" b="1" dirty="0" smtClean="0"/>
                <a:t>アクセス機能拡張</a:t>
              </a:r>
              <a:endParaRPr lang="en-US" altLang="ja-JP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CMX </a:t>
              </a:r>
              <a:r>
                <a:rPr lang="ja-JP" altLang="en-US" sz="1200" b="1" dirty="0" smtClean="0"/>
                <a:t>クラウドサポート</a:t>
              </a:r>
              <a:endParaRPr lang="en-US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SNMPv3 </a:t>
              </a:r>
              <a:r>
                <a:rPr lang="ja-JP" altLang="en-US" sz="1200" b="1" dirty="0" smtClean="0"/>
                <a:t>サポート（</a:t>
              </a:r>
              <a:r>
                <a:rPr lang="en-US" altLang="ja-JP" sz="1200" b="1" dirty="0" smtClean="0"/>
                <a:t>GUI)</a:t>
              </a:r>
              <a:endParaRPr lang="en-US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Ease of use </a:t>
              </a:r>
              <a:r>
                <a:rPr lang="ja-JP" altLang="en-US" sz="1200" b="1" dirty="0" smtClean="0"/>
                <a:t>機能拡張</a:t>
              </a:r>
              <a:endParaRPr lang="en-US" altLang="ja-JP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r>
                <a:rPr lang="en-US" sz="1200" b="1" dirty="0" smtClean="0"/>
                <a:t>Serviceability improvements</a:t>
              </a:r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200" b="1" dirty="0" smtClean="0"/>
            </a:p>
            <a:p>
              <a:pPr marL="285750" lvl="0" indent="-285750" algn="l" defTabSz="66675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Font typeface="Wingdings" panose="05000000000000000000" pitchFamily="2" charset="2"/>
                <a:buChar char="§"/>
              </a:pPr>
              <a:endParaRPr lang="en-US" sz="1200" b="1" dirty="0" smtClean="0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2858401" y="2061731"/>
            <a:ext cx="2371426" cy="2077349"/>
            <a:chOff x="2858401" y="2061731"/>
            <a:chExt cx="2371426" cy="2077349"/>
          </a:xfrm>
        </p:grpSpPr>
        <p:grpSp>
          <p:nvGrpSpPr>
            <p:cNvPr id="52" name="Group 51"/>
            <p:cNvGrpSpPr/>
            <p:nvPr/>
          </p:nvGrpSpPr>
          <p:grpSpPr>
            <a:xfrm>
              <a:off x="2858401" y="2061731"/>
              <a:ext cx="2371426" cy="2077349"/>
              <a:chOff x="4001629" y="1778124"/>
              <a:chExt cx="2371426" cy="2077349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17310" y="1778124"/>
                <a:ext cx="474614" cy="27530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9246" tIns="0" rIns="0" bIns="0" numCol="1" spcCol="1270" anchor="t" anchorCtr="0">
                <a:noAutofit/>
              </a:bodyPr>
              <a:lstStyle/>
              <a:p>
                <a:pPr lvl="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en-US" sz="1200" b="1" dirty="0" smtClean="0"/>
                  <a:t>8.2</a:t>
                </a:r>
                <a:endParaRPr lang="en-US" sz="1200" b="1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001629" y="2837229"/>
                <a:ext cx="2371426" cy="101824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9246" tIns="0" rIns="0" bIns="0" numCol="1" spcCol="1270" anchor="t" anchorCtr="0">
                <a:noAutofit/>
              </a:bodyPr>
              <a:lstStyle/>
              <a:p>
                <a:pPr marL="171450" lvl="0" indent="-17145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200" b="1" dirty="0" smtClean="0"/>
                  <a:t>CLI</a:t>
                </a:r>
                <a:r>
                  <a:rPr lang="ja-JP" altLang="en-US" sz="1200" b="1" dirty="0" smtClean="0"/>
                  <a:t> ウィザード対応</a:t>
                </a:r>
                <a:endParaRPr lang="en-US" altLang="ja-JP" sz="1200" b="1" dirty="0" smtClean="0"/>
              </a:p>
              <a:p>
                <a:pPr marL="171450" lvl="0" indent="-17145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200" b="1" dirty="0" smtClean="0"/>
                  <a:t>HTTP</a:t>
                </a:r>
                <a:r>
                  <a:rPr lang="ja-JP" altLang="en-US" sz="1200" b="1" dirty="0" smtClean="0"/>
                  <a:t> でのソフトウェア更新</a:t>
                </a:r>
                <a:endParaRPr lang="en-US" sz="1200" b="1" dirty="0" smtClean="0"/>
              </a:p>
              <a:p>
                <a:pPr marL="171450" lvl="0" indent="-17145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200" b="1" dirty="0" smtClean="0"/>
                  <a:t>NTP </a:t>
                </a:r>
                <a:r>
                  <a:rPr lang="en-US" altLang="ja-JP" sz="1200" b="1" dirty="0" smtClean="0"/>
                  <a:t>/</a:t>
                </a:r>
                <a:r>
                  <a:rPr lang="ja-JP" altLang="en-US" sz="1200" b="1" dirty="0" smtClean="0"/>
                  <a:t> </a:t>
                </a:r>
                <a:r>
                  <a:rPr lang="en-US" sz="1200" b="1" dirty="0" err="1" smtClean="0"/>
                  <a:t>OpenDNS</a:t>
                </a:r>
                <a:r>
                  <a:rPr lang="en-US" sz="1200" b="1" dirty="0" smtClean="0"/>
                  <a:t> support</a:t>
                </a:r>
              </a:p>
              <a:p>
                <a:pPr marL="171450" lvl="0" indent="-171450" algn="l" defTabSz="666750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en-US" sz="1200" b="1" dirty="0" smtClean="0"/>
                  <a:t>Serviceability improvements</a:t>
                </a:r>
              </a:p>
            </p:txBody>
          </p:sp>
        </p:grpSp>
        <p:sp>
          <p:nvSpPr>
            <p:cNvPr id="22" name="Oval 7"/>
            <p:cNvSpPr>
              <a:spLocks noChangeAspect="1"/>
            </p:cNvSpPr>
            <p:nvPr/>
          </p:nvSpPr>
          <p:spPr>
            <a:xfrm>
              <a:off x="3762506" y="2290058"/>
              <a:ext cx="402336" cy="402336"/>
            </a:xfrm>
            <a:prstGeom prst="ellipse">
              <a:avLst/>
            </a:prstGeom>
            <a:solidFill>
              <a:schemeClr val="accent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4" name="Rectangle 17"/>
          <p:cNvSpPr/>
          <p:nvPr/>
        </p:nvSpPr>
        <p:spPr>
          <a:xfrm>
            <a:off x="1719668" y="2491226"/>
            <a:ext cx="1254963" cy="228396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026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38842" y="341895"/>
            <a:ext cx="8343315" cy="731647"/>
          </a:xfrm>
        </p:spPr>
        <p:txBody>
          <a:bodyPr/>
          <a:lstStyle/>
          <a:p>
            <a:r>
              <a:rPr lang="en-US" dirty="0" smtClean="0"/>
              <a:t>Mobility Express </a:t>
            </a:r>
            <a:r>
              <a:rPr lang="ja-JP" altLang="en-US" dirty="0" smtClean="0"/>
              <a:t>概要（再掲載）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5062" y="2282322"/>
            <a:ext cx="4386515" cy="523144"/>
            <a:chOff x="544440" y="2253847"/>
            <a:chExt cx="4907889" cy="523144"/>
          </a:xfrm>
        </p:grpSpPr>
        <p:sp>
          <p:nvSpPr>
            <p:cNvPr id="67" name="Rectangle 66"/>
            <p:cNvSpPr/>
            <p:nvPr/>
          </p:nvSpPr>
          <p:spPr>
            <a:xfrm>
              <a:off x="1023311" y="2253848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06622" y="2253848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9" name="Flowchart: Delay 68"/>
            <p:cNvSpPr/>
            <p:nvPr/>
          </p:nvSpPr>
          <p:spPr>
            <a:xfrm rot="10800000">
              <a:off x="544440" y="2253847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70" name="Group 118"/>
            <p:cNvGrpSpPr/>
            <p:nvPr/>
          </p:nvGrpSpPr>
          <p:grpSpPr>
            <a:xfrm>
              <a:off x="612269" y="2323420"/>
              <a:ext cx="383366" cy="383998"/>
              <a:chOff x="342484" y="1608071"/>
              <a:chExt cx="383465" cy="384098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24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25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1155632" y="2395363"/>
              <a:ext cx="4001753" cy="240115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Wave2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AP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 にてサポート</a:t>
              </a:r>
              <a:endParaRPr lang="en-US" altLang="ja-JP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5203" y="2855938"/>
            <a:ext cx="4386515" cy="523144"/>
            <a:chOff x="544440" y="2826222"/>
            <a:chExt cx="4907889" cy="523144"/>
          </a:xfrm>
        </p:grpSpPr>
        <p:sp>
          <p:nvSpPr>
            <p:cNvPr id="137" name="Rectangle 136"/>
            <p:cNvSpPr/>
            <p:nvPr/>
          </p:nvSpPr>
          <p:spPr>
            <a:xfrm>
              <a:off x="1023311" y="2826223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5406622" y="2826223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39" name="Flowchart: Delay 138"/>
            <p:cNvSpPr/>
            <p:nvPr/>
          </p:nvSpPr>
          <p:spPr>
            <a:xfrm rot="10800000">
              <a:off x="544440" y="2826222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40" name="Group 118"/>
            <p:cNvGrpSpPr/>
            <p:nvPr/>
          </p:nvGrpSpPr>
          <p:grpSpPr>
            <a:xfrm>
              <a:off x="612269" y="2895795"/>
              <a:ext cx="383366" cy="383998"/>
              <a:chOff x="342484" y="1608071"/>
              <a:chExt cx="383465" cy="384098"/>
            </a:xfrm>
          </p:grpSpPr>
          <p:sp>
            <p:nvSpPr>
              <p:cNvPr id="142" name="Oval 141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43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44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41" name="Rectangle 140"/>
            <p:cNvSpPr/>
            <p:nvPr/>
          </p:nvSpPr>
          <p:spPr>
            <a:xfrm>
              <a:off x="1155632" y="2967738"/>
              <a:ext cx="4001753" cy="240115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管理 </a:t>
              </a:r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AP 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として既存（</a:t>
              </a:r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Wave1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以前）</a:t>
              </a:r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AP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をサポート</a:t>
              </a:r>
              <a:endParaRPr lang="en-US" altLang="ja-JP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5344" y="3429554"/>
            <a:ext cx="4386515" cy="523144"/>
            <a:chOff x="544440" y="3398597"/>
            <a:chExt cx="4907889" cy="523144"/>
          </a:xfrm>
        </p:grpSpPr>
        <p:sp>
          <p:nvSpPr>
            <p:cNvPr id="146" name="Rectangle 145"/>
            <p:cNvSpPr/>
            <p:nvPr/>
          </p:nvSpPr>
          <p:spPr>
            <a:xfrm>
              <a:off x="1023311" y="3398597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406622" y="3398597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48" name="Flowchart: Delay 147"/>
            <p:cNvSpPr/>
            <p:nvPr/>
          </p:nvSpPr>
          <p:spPr>
            <a:xfrm rot="10800000">
              <a:off x="544440" y="3398597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49" name="Group 118"/>
            <p:cNvGrpSpPr/>
            <p:nvPr/>
          </p:nvGrpSpPr>
          <p:grpSpPr>
            <a:xfrm>
              <a:off x="612269" y="3468170"/>
              <a:ext cx="383366" cy="383998"/>
              <a:chOff x="342484" y="1608071"/>
              <a:chExt cx="383465" cy="384098"/>
            </a:xfrm>
          </p:grpSpPr>
          <p:sp>
            <p:nvSpPr>
              <p:cNvPr id="151" name="Oval 150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52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53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50" name="Rectangle 149"/>
            <p:cNvSpPr/>
            <p:nvPr/>
          </p:nvSpPr>
          <p:spPr>
            <a:xfrm>
              <a:off x="1155632" y="3540112"/>
              <a:ext cx="4001753" cy="240115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>
                  <a:solidFill>
                    <a:schemeClr val="tx1">
                      <a:lumMod val="50000"/>
                    </a:schemeClr>
                  </a:solidFill>
                </a:rPr>
                <a:t>Fast IT</a:t>
              </a:r>
              <a:r>
                <a:rPr lang="ja-JP" altLang="en-US" sz="1200" dirty="0">
                  <a:solidFill>
                    <a:schemeClr val="tx1">
                      <a:lumMod val="50000"/>
                    </a:schemeClr>
                  </a:solidFill>
                </a:rPr>
                <a:t>： シンプルな導入と運用の実現</a:t>
              </a:r>
              <a:endParaRPr lang="en-US" altLang="ja-JP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5485" y="1135090"/>
            <a:ext cx="4386515" cy="523144"/>
            <a:chOff x="544440" y="1111940"/>
            <a:chExt cx="4907889" cy="523144"/>
          </a:xfrm>
        </p:grpSpPr>
        <p:sp>
          <p:nvSpPr>
            <p:cNvPr id="155" name="Rectangle 154"/>
            <p:cNvSpPr/>
            <p:nvPr/>
          </p:nvSpPr>
          <p:spPr>
            <a:xfrm>
              <a:off x="1023311" y="1111940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406622" y="1111940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57" name="Flowchart: Delay 156"/>
            <p:cNvSpPr/>
            <p:nvPr/>
          </p:nvSpPr>
          <p:spPr>
            <a:xfrm rot="10800000">
              <a:off x="544440" y="1111940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58" name="Group 118"/>
            <p:cNvGrpSpPr/>
            <p:nvPr/>
          </p:nvGrpSpPr>
          <p:grpSpPr>
            <a:xfrm>
              <a:off x="612269" y="1181513"/>
              <a:ext cx="383366" cy="383998"/>
              <a:chOff x="342484" y="1608071"/>
              <a:chExt cx="383465" cy="384098"/>
            </a:xfrm>
          </p:grpSpPr>
          <p:sp>
            <p:nvSpPr>
              <p:cNvPr id="160" name="Oval 159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61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62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59" name="Rectangle 158"/>
            <p:cNvSpPr/>
            <p:nvPr/>
          </p:nvSpPr>
          <p:spPr>
            <a:xfrm>
              <a:off x="1155632" y="1111940"/>
              <a:ext cx="4001753" cy="52105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コントローラ機能を </a:t>
              </a:r>
              <a:r>
                <a:rPr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AP </a:t>
              </a:r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にて動作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4921" y="4003169"/>
            <a:ext cx="4386515" cy="523144"/>
            <a:chOff x="553260" y="3960969"/>
            <a:chExt cx="4907889" cy="523144"/>
          </a:xfrm>
        </p:grpSpPr>
        <p:sp>
          <p:nvSpPr>
            <p:cNvPr id="164" name="Rectangle 163"/>
            <p:cNvSpPr/>
            <p:nvPr/>
          </p:nvSpPr>
          <p:spPr>
            <a:xfrm>
              <a:off x="1032131" y="3960970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415442" y="3960970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66" name="Flowchart: Delay 165"/>
            <p:cNvSpPr/>
            <p:nvPr/>
          </p:nvSpPr>
          <p:spPr>
            <a:xfrm rot="10800000">
              <a:off x="553260" y="3960969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67" name="Group 118"/>
            <p:cNvGrpSpPr/>
            <p:nvPr/>
          </p:nvGrpSpPr>
          <p:grpSpPr>
            <a:xfrm>
              <a:off x="621089" y="4030542"/>
              <a:ext cx="383366" cy="383998"/>
              <a:chOff x="342484" y="1608071"/>
              <a:chExt cx="383465" cy="384098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70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71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68" name="Rectangle 167"/>
            <p:cNvSpPr/>
            <p:nvPr/>
          </p:nvSpPr>
          <p:spPr>
            <a:xfrm>
              <a:off x="1164452" y="4102485"/>
              <a:ext cx="4001753" cy="240115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これまでの </a:t>
              </a:r>
              <a:r>
                <a:rPr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Cisco</a:t>
              </a:r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 のノウハウ（</a:t>
              </a:r>
              <a:r>
                <a:rPr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RRM</a:t>
              </a:r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など）を踏襲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5626" y="1708706"/>
            <a:ext cx="4386515" cy="523144"/>
            <a:chOff x="544440" y="1682347"/>
            <a:chExt cx="4907889" cy="523144"/>
          </a:xfrm>
        </p:grpSpPr>
        <p:sp>
          <p:nvSpPr>
            <p:cNvPr id="63" name="Rectangle 62"/>
            <p:cNvSpPr/>
            <p:nvPr/>
          </p:nvSpPr>
          <p:spPr>
            <a:xfrm>
              <a:off x="1023311" y="1682348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406622" y="1682348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5" name="Flowchart: Delay 64"/>
            <p:cNvSpPr/>
            <p:nvPr/>
          </p:nvSpPr>
          <p:spPr>
            <a:xfrm rot="10800000">
              <a:off x="544440" y="1682347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66" name="Group 118"/>
            <p:cNvGrpSpPr/>
            <p:nvPr/>
          </p:nvGrpSpPr>
          <p:grpSpPr>
            <a:xfrm>
              <a:off x="612269" y="1751920"/>
              <a:ext cx="383366" cy="383998"/>
              <a:chOff x="342484" y="1608071"/>
              <a:chExt cx="383465" cy="384098"/>
            </a:xfrm>
          </p:grpSpPr>
          <p:sp>
            <p:nvSpPr>
              <p:cNvPr id="71" name="Oval 70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73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74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1155632" y="1751921"/>
              <a:ext cx="4001753" cy="362506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ライセンス費用不要  </a:t>
              </a:r>
              <a:r>
                <a:rPr lang="en-US" altLang="ja-JP" sz="1200" dirty="0" smtClean="0">
                  <a:solidFill>
                    <a:schemeClr val="tx1">
                      <a:lumMod val="50000"/>
                    </a:schemeClr>
                  </a:solidFill>
                </a:rPr>
                <a:t>AP25</a:t>
              </a:r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台までサポート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cxnSp>
        <p:nvCxnSpPr>
          <p:cNvPr id="9" name="直線コネクタ 8"/>
          <p:cNvCxnSpPr/>
          <p:nvPr/>
        </p:nvCxnSpPr>
        <p:spPr>
          <a:xfrm>
            <a:off x="731185" y="3771659"/>
            <a:ext cx="25213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bject 29"/>
          <p:cNvSpPr/>
          <p:nvPr/>
        </p:nvSpPr>
        <p:spPr>
          <a:xfrm>
            <a:off x="4920492" y="1209943"/>
            <a:ext cx="1556372" cy="964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3083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47459"/>
          <a:stretch/>
        </p:blipFill>
        <p:spPr>
          <a:xfrm>
            <a:off x="4749536" y="2466652"/>
            <a:ext cx="2963925" cy="1774346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79" name="図 7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4486"/>
          <a:stretch/>
        </p:blipFill>
        <p:spPr>
          <a:xfrm>
            <a:off x="5236821" y="3005362"/>
            <a:ext cx="3794498" cy="1845913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</p:pic>
      <p:grpSp>
        <p:nvGrpSpPr>
          <p:cNvPr id="80" name="Group 42"/>
          <p:cNvGrpSpPr>
            <a:grpSpLocks noChangeAspect="1"/>
          </p:cNvGrpSpPr>
          <p:nvPr/>
        </p:nvGrpSpPr>
        <p:grpSpPr>
          <a:xfrm>
            <a:off x="6656236" y="994192"/>
            <a:ext cx="1002513" cy="1288130"/>
            <a:chOff x="2516733" y="1874224"/>
            <a:chExt cx="1563035" cy="2090974"/>
          </a:xfrm>
          <a:solidFill>
            <a:schemeClr val="accent5"/>
          </a:solidFill>
        </p:grpSpPr>
        <p:cxnSp>
          <p:nvCxnSpPr>
            <p:cNvPr id="82" name="Straight Connector 41"/>
            <p:cNvCxnSpPr/>
            <p:nvPr/>
          </p:nvCxnSpPr>
          <p:spPr>
            <a:xfrm flipH="1" flipV="1">
              <a:off x="3183940" y="1946788"/>
              <a:ext cx="192" cy="1188720"/>
            </a:xfrm>
            <a:prstGeom prst="line">
              <a:avLst/>
            </a:prstGeom>
            <a:grpFill/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382"/>
            <p:cNvGrpSpPr/>
            <p:nvPr/>
          </p:nvGrpSpPr>
          <p:grpSpPr>
            <a:xfrm>
              <a:off x="2843321" y="1874224"/>
              <a:ext cx="681237" cy="691067"/>
              <a:chOff x="2784513" y="3692617"/>
              <a:chExt cx="408950" cy="544211"/>
            </a:xfrm>
            <a:grpFill/>
          </p:grpSpPr>
          <p:sp>
            <p:nvSpPr>
              <p:cNvPr id="108" name="Freeform 14"/>
              <p:cNvSpPr>
                <a:spLocks noEditPoints="1"/>
              </p:cNvSpPr>
              <p:nvPr/>
            </p:nvSpPr>
            <p:spPr bwMode="auto">
              <a:xfrm>
                <a:off x="2898774" y="3844726"/>
                <a:ext cx="180428" cy="239995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/>
              </a:p>
            </p:txBody>
          </p:sp>
          <p:sp>
            <p:nvSpPr>
              <p:cNvPr id="109" name="Freeform 5"/>
              <p:cNvSpPr>
                <a:spLocks noEditPoints="1"/>
              </p:cNvSpPr>
              <p:nvPr/>
            </p:nvSpPr>
            <p:spPr bwMode="auto">
              <a:xfrm>
                <a:off x="2784513" y="3692617"/>
                <a:ext cx="408950" cy="544211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dirty="0"/>
              </a:p>
            </p:txBody>
          </p:sp>
        </p:grpSp>
        <p:grpSp>
          <p:nvGrpSpPr>
            <p:cNvPr id="84" name="Group 80"/>
            <p:cNvGrpSpPr/>
            <p:nvPr/>
          </p:nvGrpSpPr>
          <p:grpSpPr>
            <a:xfrm>
              <a:off x="2516733" y="3163003"/>
              <a:ext cx="1563035" cy="802195"/>
              <a:chOff x="3829397" y="2733304"/>
              <a:chExt cx="1719338" cy="882414"/>
            </a:xfrm>
            <a:grpFill/>
          </p:grpSpPr>
          <p:grpSp>
            <p:nvGrpSpPr>
              <p:cNvPr id="85" name="Group 81"/>
              <p:cNvGrpSpPr/>
              <p:nvPr/>
            </p:nvGrpSpPr>
            <p:grpSpPr>
              <a:xfrm>
                <a:off x="3829397" y="2733304"/>
                <a:ext cx="1470422" cy="793364"/>
                <a:chOff x="5082704" y="2790955"/>
                <a:chExt cx="2145412" cy="1095246"/>
              </a:xfrm>
              <a:grpFill/>
            </p:grpSpPr>
            <p:grpSp>
              <p:nvGrpSpPr>
                <p:cNvPr id="103" name="Group 11"/>
                <p:cNvGrpSpPr>
                  <a:grpSpLocks noChangeAspect="1"/>
                </p:cNvGrpSpPr>
                <p:nvPr/>
              </p:nvGrpSpPr>
              <p:grpSpPr bwMode="auto">
                <a:xfrm>
                  <a:off x="5082704" y="2790955"/>
                  <a:ext cx="2145412" cy="1095246"/>
                  <a:chOff x="1914" y="1177"/>
                  <a:chExt cx="3855" cy="1968"/>
                </a:xfrm>
                <a:grpFill/>
              </p:grpSpPr>
              <p:sp>
                <p:nvSpPr>
                  <p:cNvPr id="106" name="Freeform 12"/>
                  <p:cNvSpPr>
                    <a:spLocks noEditPoints="1"/>
                  </p:cNvSpPr>
                  <p:nvPr/>
                </p:nvSpPr>
                <p:spPr bwMode="auto">
                  <a:xfrm>
                    <a:off x="2264" y="1177"/>
                    <a:ext cx="3156" cy="1815"/>
                  </a:xfrm>
                  <a:custGeom>
                    <a:avLst/>
                    <a:gdLst>
                      <a:gd name="T0" fmla="*/ 1264 w 1336"/>
                      <a:gd name="T1" fmla="*/ 40 h 768"/>
                      <a:gd name="T2" fmla="*/ 1296 w 1336"/>
                      <a:gd name="T3" fmla="*/ 72 h 768"/>
                      <a:gd name="T4" fmla="*/ 1296 w 1336"/>
                      <a:gd name="T5" fmla="*/ 696 h 768"/>
                      <a:gd name="T6" fmla="*/ 1264 w 1336"/>
                      <a:gd name="T7" fmla="*/ 728 h 768"/>
                      <a:gd name="T8" fmla="*/ 72 w 1336"/>
                      <a:gd name="T9" fmla="*/ 728 h 768"/>
                      <a:gd name="T10" fmla="*/ 40 w 1336"/>
                      <a:gd name="T11" fmla="*/ 696 h 768"/>
                      <a:gd name="T12" fmla="*/ 40 w 1336"/>
                      <a:gd name="T13" fmla="*/ 72 h 768"/>
                      <a:gd name="T14" fmla="*/ 72 w 1336"/>
                      <a:gd name="T15" fmla="*/ 40 h 768"/>
                      <a:gd name="T16" fmla="*/ 1264 w 1336"/>
                      <a:gd name="T17" fmla="*/ 40 h 768"/>
                      <a:gd name="T18" fmla="*/ 1264 w 1336"/>
                      <a:gd name="T19" fmla="*/ 0 h 768"/>
                      <a:gd name="T20" fmla="*/ 72 w 1336"/>
                      <a:gd name="T21" fmla="*/ 0 h 768"/>
                      <a:gd name="T22" fmla="*/ 0 w 1336"/>
                      <a:gd name="T23" fmla="*/ 72 h 768"/>
                      <a:gd name="T24" fmla="*/ 0 w 1336"/>
                      <a:gd name="T25" fmla="*/ 696 h 768"/>
                      <a:gd name="T26" fmla="*/ 72 w 1336"/>
                      <a:gd name="T27" fmla="*/ 768 h 768"/>
                      <a:gd name="T28" fmla="*/ 1264 w 1336"/>
                      <a:gd name="T29" fmla="*/ 768 h 768"/>
                      <a:gd name="T30" fmla="*/ 1336 w 1336"/>
                      <a:gd name="T31" fmla="*/ 696 h 768"/>
                      <a:gd name="T32" fmla="*/ 1336 w 1336"/>
                      <a:gd name="T33" fmla="*/ 72 h 768"/>
                      <a:gd name="T34" fmla="*/ 1264 w 1336"/>
                      <a:gd name="T35" fmla="*/ 0 h 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336" h="768">
                        <a:moveTo>
                          <a:pt x="1264" y="40"/>
                        </a:moveTo>
                        <a:cubicBezTo>
                          <a:pt x="1282" y="40"/>
                          <a:pt x="1296" y="54"/>
                          <a:pt x="1296" y="72"/>
                        </a:cubicBezTo>
                        <a:cubicBezTo>
                          <a:pt x="1296" y="696"/>
                          <a:pt x="1296" y="696"/>
                          <a:pt x="1296" y="696"/>
                        </a:cubicBezTo>
                        <a:cubicBezTo>
                          <a:pt x="1296" y="714"/>
                          <a:pt x="1282" y="728"/>
                          <a:pt x="1264" y="728"/>
                        </a:cubicBezTo>
                        <a:cubicBezTo>
                          <a:pt x="72" y="728"/>
                          <a:pt x="72" y="728"/>
                          <a:pt x="72" y="728"/>
                        </a:cubicBezTo>
                        <a:cubicBezTo>
                          <a:pt x="54" y="728"/>
                          <a:pt x="40" y="714"/>
                          <a:pt x="40" y="696"/>
                        </a:cubicBezTo>
                        <a:cubicBezTo>
                          <a:pt x="40" y="72"/>
                          <a:pt x="40" y="72"/>
                          <a:pt x="40" y="72"/>
                        </a:cubicBezTo>
                        <a:cubicBezTo>
                          <a:pt x="40" y="54"/>
                          <a:pt x="54" y="40"/>
                          <a:pt x="72" y="40"/>
                        </a:cubicBezTo>
                        <a:cubicBezTo>
                          <a:pt x="1264" y="40"/>
                          <a:pt x="1264" y="40"/>
                          <a:pt x="1264" y="40"/>
                        </a:cubicBezTo>
                        <a:moveTo>
                          <a:pt x="1264" y="0"/>
                        </a:moveTo>
                        <a:cubicBezTo>
                          <a:pt x="72" y="0"/>
                          <a:pt x="72" y="0"/>
                          <a:pt x="72" y="0"/>
                        </a:cubicBezTo>
                        <a:cubicBezTo>
                          <a:pt x="32" y="0"/>
                          <a:pt x="0" y="32"/>
                          <a:pt x="0" y="72"/>
                        </a:cubicBezTo>
                        <a:cubicBezTo>
                          <a:pt x="0" y="696"/>
                          <a:pt x="0" y="696"/>
                          <a:pt x="0" y="696"/>
                        </a:cubicBezTo>
                        <a:cubicBezTo>
                          <a:pt x="0" y="736"/>
                          <a:pt x="32" y="768"/>
                          <a:pt x="72" y="768"/>
                        </a:cubicBezTo>
                        <a:cubicBezTo>
                          <a:pt x="1264" y="768"/>
                          <a:pt x="1264" y="768"/>
                          <a:pt x="1264" y="768"/>
                        </a:cubicBezTo>
                        <a:cubicBezTo>
                          <a:pt x="1304" y="768"/>
                          <a:pt x="1336" y="736"/>
                          <a:pt x="1336" y="696"/>
                        </a:cubicBezTo>
                        <a:cubicBezTo>
                          <a:pt x="1336" y="72"/>
                          <a:pt x="1336" y="72"/>
                          <a:pt x="1336" y="72"/>
                        </a:cubicBezTo>
                        <a:cubicBezTo>
                          <a:pt x="1336" y="32"/>
                          <a:pt x="1304" y="0"/>
                          <a:pt x="1264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/>
                  </a:p>
                </p:txBody>
              </p:sp>
              <p:sp>
                <p:nvSpPr>
                  <p:cNvPr id="107" name="Freeform 13"/>
                  <p:cNvSpPr>
                    <a:spLocks/>
                  </p:cNvSpPr>
                  <p:nvPr/>
                </p:nvSpPr>
                <p:spPr bwMode="auto">
                  <a:xfrm>
                    <a:off x="1914" y="3029"/>
                    <a:ext cx="3855" cy="116"/>
                  </a:xfrm>
                  <a:custGeom>
                    <a:avLst/>
                    <a:gdLst>
                      <a:gd name="T0" fmla="*/ 1620 w 1632"/>
                      <a:gd name="T1" fmla="*/ 49 h 49"/>
                      <a:gd name="T2" fmla="*/ 12 w 1632"/>
                      <a:gd name="T3" fmla="*/ 49 h 49"/>
                      <a:gd name="T4" fmla="*/ 0 w 1632"/>
                      <a:gd name="T5" fmla="*/ 38 h 49"/>
                      <a:gd name="T6" fmla="*/ 0 w 1632"/>
                      <a:gd name="T7" fmla="*/ 12 h 49"/>
                      <a:gd name="T8" fmla="*/ 12 w 1632"/>
                      <a:gd name="T9" fmla="*/ 0 h 49"/>
                      <a:gd name="T10" fmla="*/ 1620 w 1632"/>
                      <a:gd name="T11" fmla="*/ 0 h 49"/>
                      <a:gd name="T12" fmla="*/ 1632 w 1632"/>
                      <a:gd name="T13" fmla="*/ 12 h 49"/>
                      <a:gd name="T14" fmla="*/ 1632 w 1632"/>
                      <a:gd name="T15" fmla="*/ 38 h 49"/>
                      <a:gd name="T16" fmla="*/ 1620 w 1632"/>
                      <a:gd name="T17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32" h="49">
                        <a:moveTo>
                          <a:pt x="1620" y="49"/>
                        </a:moveTo>
                        <a:cubicBezTo>
                          <a:pt x="12" y="49"/>
                          <a:pt x="12" y="49"/>
                          <a:pt x="12" y="49"/>
                        </a:cubicBezTo>
                        <a:cubicBezTo>
                          <a:pt x="5" y="49"/>
                          <a:pt x="0" y="44"/>
                          <a:pt x="0" y="38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5"/>
                          <a:pt x="5" y="0"/>
                          <a:pt x="12" y="0"/>
                        </a:cubicBezTo>
                        <a:cubicBezTo>
                          <a:pt x="1620" y="0"/>
                          <a:pt x="1620" y="0"/>
                          <a:pt x="1620" y="0"/>
                        </a:cubicBezTo>
                        <a:cubicBezTo>
                          <a:pt x="1627" y="0"/>
                          <a:pt x="1632" y="5"/>
                          <a:pt x="1632" y="12"/>
                        </a:cubicBezTo>
                        <a:cubicBezTo>
                          <a:pt x="1632" y="38"/>
                          <a:pt x="1632" y="38"/>
                          <a:pt x="1632" y="38"/>
                        </a:cubicBezTo>
                        <a:cubicBezTo>
                          <a:pt x="1632" y="44"/>
                          <a:pt x="1627" y="49"/>
                          <a:pt x="1620" y="49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/>
                  </a:p>
                </p:txBody>
              </p:sp>
            </p:grpSp>
            <p:sp>
              <p:nvSpPr>
                <p:cNvPr id="104" name="Oval 30"/>
                <p:cNvSpPr/>
                <p:nvPr/>
              </p:nvSpPr>
              <p:spPr>
                <a:xfrm>
                  <a:off x="6867596" y="3832921"/>
                  <a:ext cx="46923" cy="4265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05" name="Oval 31"/>
                <p:cNvSpPr/>
                <p:nvPr/>
              </p:nvSpPr>
              <p:spPr>
                <a:xfrm>
                  <a:off x="6946392" y="3832921"/>
                  <a:ext cx="46923" cy="4265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pic>
            <p:nvPicPr>
              <p:cNvPr id="86" name="Picture 10" descr="person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6922" y="3103282"/>
                <a:ext cx="356987" cy="35065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</p:pic>
          <p:grpSp>
            <p:nvGrpSpPr>
              <p:cNvPr id="87" name="Group 84"/>
              <p:cNvGrpSpPr/>
              <p:nvPr/>
            </p:nvGrpSpPr>
            <p:grpSpPr>
              <a:xfrm>
                <a:off x="4126451" y="2820949"/>
                <a:ext cx="894705" cy="534501"/>
                <a:chOff x="269713" y="1455994"/>
                <a:chExt cx="920717" cy="550042"/>
              </a:xfrm>
              <a:grpFill/>
            </p:grpSpPr>
            <p:sp>
              <p:nvSpPr>
                <p:cNvPr id="93" name="Rounded Rectangle 19"/>
                <p:cNvSpPr/>
                <p:nvPr/>
              </p:nvSpPr>
              <p:spPr>
                <a:xfrm>
                  <a:off x="269713" y="1455994"/>
                  <a:ext cx="881738" cy="550042"/>
                </a:xfrm>
                <a:prstGeom prst="roundRect">
                  <a:avLst>
                    <a:gd name="adj" fmla="val 0"/>
                  </a:avLst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4" name="Rectangle 20"/>
                <p:cNvSpPr/>
                <p:nvPr/>
              </p:nvSpPr>
              <p:spPr>
                <a:xfrm>
                  <a:off x="1100149" y="1528793"/>
                  <a:ext cx="90281" cy="8496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5" name="Rectangle 21"/>
                <p:cNvSpPr/>
                <p:nvPr/>
              </p:nvSpPr>
              <p:spPr>
                <a:xfrm>
                  <a:off x="1098851" y="1689282"/>
                  <a:ext cx="90281" cy="8496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6" name="Rectangle 22"/>
                <p:cNvSpPr/>
                <p:nvPr/>
              </p:nvSpPr>
              <p:spPr>
                <a:xfrm>
                  <a:off x="1098851" y="1851059"/>
                  <a:ext cx="90281" cy="8496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7" name="Rectangle 23"/>
                <p:cNvSpPr/>
                <p:nvPr/>
              </p:nvSpPr>
              <p:spPr>
                <a:xfrm>
                  <a:off x="832810" y="1571286"/>
                  <a:ext cx="146333" cy="8496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8" name="Rectangle 24"/>
                <p:cNvSpPr/>
                <p:nvPr/>
              </p:nvSpPr>
              <p:spPr>
                <a:xfrm>
                  <a:off x="831511" y="1731775"/>
                  <a:ext cx="147633" cy="8496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9" name="Rectangle 25"/>
                <p:cNvSpPr/>
                <p:nvPr/>
              </p:nvSpPr>
              <p:spPr>
                <a:xfrm>
                  <a:off x="831511" y="1893552"/>
                  <a:ext cx="167637" cy="8496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00" name="Rectangle 26"/>
                <p:cNvSpPr/>
                <p:nvPr/>
              </p:nvSpPr>
              <p:spPr>
                <a:xfrm>
                  <a:off x="412724" y="1618077"/>
                  <a:ext cx="252178" cy="31750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01" name="Rectangle 27"/>
                <p:cNvSpPr/>
                <p:nvPr/>
              </p:nvSpPr>
              <p:spPr>
                <a:xfrm>
                  <a:off x="409173" y="1630289"/>
                  <a:ext cx="259280" cy="67165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02" name="Rectangle 28"/>
                <p:cNvSpPr/>
                <p:nvPr/>
              </p:nvSpPr>
              <p:spPr>
                <a:xfrm>
                  <a:off x="318892" y="1492692"/>
                  <a:ext cx="781257" cy="51753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</p:grpSp>
          <p:grpSp>
            <p:nvGrpSpPr>
              <p:cNvPr id="88" name="Group 85"/>
              <p:cNvGrpSpPr/>
              <p:nvPr/>
            </p:nvGrpSpPr>
            <p:grpSpPr>
              <a:xfrm>
                <a:off x="4805509" y="2892884"/>
                <a:ext cx="743226" cy="722834"/>
                <a:chOff x="1584201" y="3011257"/>
                <a:chExt cx="1343380" cy="1236196"/>
              </a:xfrm>
              <a:grpFill/>
            </p:grpSpPr>
            <p:sp>
              <p:nvSpPr>
                <p:cNvPr id="89" name="Rectangle 14"/>
                <p:cNvSpPr/>
                <p:nvPr/>
              </p:nvSpPr>
              <p:spPr>
                <a:xfrm>
                  <a:off x="1602870" y="3059132"/>
                  <a:ext cx="919561" cy="1164506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grpSp>
              <p:nvGrpSpPr>
                <p:cNvPr id="90" name="Group 88"/>
                <p:cNvGrpSpPr/>
                <p:nvPr/>
              </p:nvGrpSpPr>
              <p:grpSpPr>
                <a:xfrm>
                  <a:off x="1584201" y="3011257"/>
                  <a:ext cx="1343380" cy="1236196"/>
                  <a:chOff x="1495868" y="3167530"/>
                  <a:chExt cx="1728595" cy="1590678"/>
                </a:xfrm>
                <a:grpFill/>
              </p:grpSpPr>
              <p:sp>
                <p:nvSpPr>
                  <p:cNvPr id="91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2794816" y="3908254"/>
                    <a:ext cx="429647" cy="849954"/>
                  </a:xfrm>
                  <a:custGeom>
                    <a:avLst/>
                    <a:gdLst/>
                    <a:ahLst/>
                    <a:cxnLst>
                      <a:cxn ang="0">
                        <a:pos x="478" y="0"/>
                      </a:cxn>
                      <a:cxn ang="0">
                        <a:pos x="48" y="0"/>
                      </a:cxn>
                      <a:cxn ang="0">
                        <a:pos x="0" y="48"/>
                      </a:cxn>
                      <a:cxn ang="0">
                        <a:pos x="0" y="992"/>
                      </a:cxn>
                      <a:cxn ang="0">
                        <a:pos x="48" y="1040"/>
                      </a:cxn>
                      <a:cxn ang="0">
                        <a:pos x="478" y="1040"/>
                      </a:cxn>
                      <a:cxn ang="0">
                        <a:pos x="526" y="992"/>
                      </a:cxn>
                      <a:cxn ang="0">
                        <a:pos x="526" y="48"/>
                      </a:cxn>
                      <a:cxn ang="0">
                        <a:pos x="478" y="0"/>
                      </a:cxn>
                      <a:cxn ang="0">
                        <a:pos x="195" y="75"/>
                      </a:cxn>
                      <a:cxn ang="0">
                        <a:pos x="331" y="75"/>
                      </a:cxn>
                      <a:cxn ang="0">
                        <a:pos x="340" y="82"/>
                      </a:cxn>
                      <a:cxn ang="0">
                        <a:pos x="331" y="89"/>
                      </a:cxn>
                      <a:cxn ang="0">
                        <a:pos x="195" y="89"/>
                      </a:cxn>
                      <a:cxn ang="0">
                        <a:pos x="186" y="82"/>
                      </a:cxn>
                      <a:cxn ang="0">
                        <a:pos x="195" y="75"/>
                      </a:cxn>
                      <a:cxn ang="0">
                        <a:pos x="263" y="999"/>
                      </a:cxn>
                      <a:cxn ang="0">
                        <a:pos x="207" y="943"/>
                      </a:cxn>
                      <a:cxn ang="0">
                        <a:pos x="263" y="887"/>
                      </a:cxn>
                      <a:cxn ang="0">
                        <a:pos x="319" y="943"/>
                      </a:cxn>
                      <a:cxn ang="0">
                        <a:pos x="263" y="999"/>
                      </a:cxn>
                      <a:cxn ang="0">
                        <a:pos x="473" y="817"/>
                      </a:cxn>
                      <a:cxn ang="0">
                        <a:pos x="53" y="817"/>
                      </a:cxn>
                      <a:cxn ang="0">
                        <a:pos x="53" y="131"/>
                      </a:cxn>
                      <a:cxn ang="0">
                        <a:pos x="473" y="131"/>
                      </a:cxn>
                      <a:cxn ang="0">
                        <a:pos x="473" y="817"/>
                      </a:cxn>
                      <a:cxn ang="0">
                        <a:pos x="263" y="899"/>
                      </a:cxn>
                      <a:cxn ang="0">
                        <a:pos x="219" y="943"/>
                      </a:cxn>
                      <a:cxn ang="0">
                        <a:pos x="263" y="987"/>
                      </a:cxn>
                      <a:cxn ang="0">
                        <a:pos x="307" y="943"/>
                      </a:cxn>
                      <a:cxn ang="0">
                        <a:pos x="263" y="899"/>
                      </a:cxn>
                    </a:cxnLst>
                    <a:rect l="0" t="0" r="r" b="b"/>
                    <a:pathLst>
                      <a:path w="526" h="1040">
                        <a:moveTo>
                          <a:pt x="478" y="0"/>
                        </a:moveTo>
                        <a:cubicBezTo>
                          <a:pt x="48" y="0"/>
                          <a:pt x="48" y="0"/>
                          <a:pt x="48" y="0"/>
                        </a:cubicBezTo>
                        <a:cubicBezTo>
                          <a:pt x="22" y="0"/>
                          <a:pt x="0" y="21"/>
                          <a:pt x="0" y="48"/>
                        </a:cubicBezTo>
                        <a:cubicBezTo>
                          <a:pt x="0" y="992"/>
                          <a:pt x="0" y="992"/>
                          <a:pt x="0" y="992"/>
                        </a:cubicBezTo>
                        <a:cubicBezTo>
                          <a:pt x="0" y="1019"/>
                          <a:pt x="22" y="1040"/>
                          <a:pt x="48" y="1040"/>
                        </a:cubicBezTo>
                        <a:cubicBezTo>
                          <a:pt x="478" y="1040"/>
                          <a:pt x="478" y="1040"/>
                          <a:pt x="478" y="1040"/>
                        </a:cubicBezTo>
                        <a:cubicBezTo>
                          <a:pt x="504" y="1040"/>
                          <a:pt x="526" y="1019"/>
                          <a:pt x="526" y="992"/>
                        </a:cubicBezTo>
                        <a:cubicBezTo>
                          <a:pt x="526" y="48"/>
                          <a:pt x="526" y="48"/>
                          <a:pt x="526" y="48"/>
                        </a:cubicBezTo>
                        <a:cubicBezTo>
                          <a:pt x="526" y="21"/>
                          <a:pt x="504" y="0"/>
                          <a:pt x="478" y="0"/>
                        </a:cubicBezTo>
                        <a:close/>
                        <a:moveTo>
                          <a:pt x="195" y="75"/>
                        </a:moveTo>
                        <a:cubicBezTo>
                          <a:pt x="331" y="75"/>
                          <a:pt x="331" y="75"/>
                          <a:pt x="331" y="75"/>
                        </a:cubicBezTo>
                        <a:cubicBezTo>
                          <a:pt x="335" y="75"/>
                          <a:pt x="340" y="79"/>
                          <a:pt x="340" y="82"/>
                        </a:cubicBezTo>
                        <a:cubicBezTo>
                          <a:pt x="340" y="87"/>
                          <a:pt x="335" y="89"/>
                          <a:pt x="331" y="89"/>
                        </a:cubicBezTo>
                        <a:cubicBezTo>
                          <a:pt x="195" y="89"/>
                          <a:pt x="195" y="89"/>
                          <a:pt x="195" y="89"/>
                        </a:cubicBezTo>
                        <a:cubicBezTo>
                          <a:pt x="189" y="89"/>
                          <a:pt x="186" y="87"/>
                          <a:pt x="186" y="82"/>
                        </a:cubicBezTo>
                        <a:cubicBezTo>
                          <a:pt x="186" y="79"/>
                          <a:pt x="189" y="75"/>
                          <a:pt x="195" y="75"/>
                        </a:cubicBezTo>
                        <a:close/>
                        <a:moveTo>
                          <a:pt x="263" y="999"/>
                        </a:moveTo>
                        <a:cubicBezTo>
                          <a:pt x="232" y="999"/>
                          <a:pt x="207" y="974"/>
                          <a:pt x="207" y="943"/>
                        </a:cubicBezTo>
                        <a:cubicBezTo>
                          <a:pt x="207" y="912"/>
                          <a:pt x="232" y="887"/>
                          <a:pt x="263" y="887"/>
                        </a:cubicBezTo>
                        <a:cubicBezTo>
                          <a:pt x="294" y="887"/>
                          <a:pt x="319" y="912"/>
                          <a:pt x="319" y="943"/>
                        </a:cubicBezTo>
                        <a:cubicBezTo>
                          <a:pt x="319" y="974"/>
                          <a:pt x="294" y="999"/>
                          <a:pt x="263" y="999"/>
                        </a:cubicBezTo>
                        <a:close/>
                        <a:moveTo>
                          <a:pt x="473" y="817"/>
                        </a:moveTo>
                        <a:cubicBezTo>
                          <a:pt x="53" y="817"/>
                          <a:pt x="53" y="817"/>
                          <a:pt x="53" y="817"/>
                        </a:cubicBezTo>
                        <a:cubicBezTo>
                          <a:pt x="53" y="131"/>
                          <a:pt x="53" y="131"/>
                          <a:pt x="53" y="131"/>
                        </a:cubicBezTo>
                        <a:cubicBezTo>
                          <a:pt x="473" y="131"/>
                          <a:pt x="473" y="131"/>
                          <a:pt x="473" y="131"/>
                        </a:cubicBezTo>
                        <a:lnTo>
                          <a:pt x="473" y="817"/>
                        </a:lnTo>
                        <a:close/>
                        <a:moveTo>
                          <a:pt x="263" y="899"/>
                        </a:moveTo>
                        <a:cubicBezTo>
                          <a:pt x="239" y="899"/>
                          <a:pt x="219" y="918"/>
                          <a:pt x="219" y="943"/>
                        </a:cubicBezTo>
                        <a:cubicBezTo>
                          <a:pt x="219" y="967"/>
                          <a:pt x="239" y="987"/>
                          <a:pt x="263" y="987"/>
                        </a:cubicBezTo>
                        <a:cubicBezTo>
                          <a:pt x="287" y="987"/>
                          <a:pt x="307" y="967"/>
                          <a:pt x="307" y="943"/>
                        </a:cubicBezTo>
                        <a:cubicBezTo>
                          <a:pt x="307" y="918"/>
                          <a:pt x="287" y="899"/>
                          <a:pt x="263" y="899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264">
                      <a:defRPr/>
                    </a:pPr>
                    <a:endParaRPr lang="en-US" sz="2400" dirty="0">
                      <a:solidFill>
                        <a:srgbClr val="0096D6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92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495868" y="3167530"/>
                    <a:ext cx="1231290" cy="1590678"/>
                  </a:xfrm>
                  <a:custGeom>
                    <a:avLst/>
                    <a:gdLst/>
                    <a:ahLst/>
                    <a:cxnLst>
                      <a:cxn ang="0">
                        <a:pos x="535" y="1200"/>
                      </a:cxn>
                      <a:cxn ang="0">
                        <a:pos x="476" y="1259"/>
                      </a:cxn>
                      <a:cxn ang="0">
                        <a:pos x="535" y="1317"/>
                      </a:cxn>
                      <a:cxn ang="0">
                        <a:pos x="593" y="1259"/>
                      </a:cxn>
                      <a:cxn ang="0">
                        <a:pos x="535" y="1200"/>
                      </a:cxn>
                      <a:cxn ang="0">
                        <a:pos x="1021" y="0"/>
                      </a:cxn>
                      <a:cxn ang="0">
                        <a:pos x="48" y="0"/>
                      </a:cxn>
                      <a:cxn ang="0">
                        <a:pos x="0" y="48"/>
                      </a:cxn>
                      <a:cxn ang="0">
                        <a:pos x="0" y="1333"/>
                      </a:cxn>
                      <a:cxn ang="0">
                        <a:pos x="48" y="1381"/>
                      </a:cxn>
                      <a:cxn ang="0">
                        <a:pos x="1021" y="1381"/>
                      </a:cxn>
                      <a:cxn ang="0">
                        <a:pos x="1069" y="1333"/>
                      </a:cxn>
                      <a:cxn ang="0">
                        <a:pos x="1069" y="48"/>
                      </a:cxn>
                      <a:cxn ang="0">
                        <a:pos x="1021" y="0"/>
                      </a:cxn>
                      <a:cxn ang="0">
                        <a:pos x="445" y="77"/>
                      </a:cxn>
                      <a:cxn ang="0">
                        <a:pos x="625" y="77"/>
                      </a:cxn>
                      <a:cxn ang="0">
                        <a:pos x="632" y="84"/>
                      </a:cxn>
                      <a:cxn ang="0">
                        <a:pos x="625" y="91"/>
                      </a:cxn>
                      <a:cxn ang="0">
                        <a:pos x="445" y="91"/>
                      </a:cxn>
                      <a:cxn ang="0">
                        <a:pos x="437" y="84"/>
                      </a:cxn>
                      <a:cxn ang="0">
                        <a:pos x="445" y="77"/>
                      </a:cxn>
                      <a:cxn ang="0">
                        <a:pos x="535" y="1333"/>
                      </a:cxn>
                      <a:cxn ang="0">
                        <a:pos x="460" y="1259"/>
                      </a:cxn>
                      <a:cxn ang="0">
                        <a:pos x="535" y="1184"/>
                      </a:cxn>
                      <a:cxn ang="0">
                        <a:pos x="609" y="1259"/>
                      </a:cxn>
                      <a:cxn ang="0">
                        <a:pos x="535" y="1333"/>
                      </a:cxn>
                      <a:cxn ang="0">
                        <a:pos x="989" y="1135"/>
                      </a:cxn>
                      <a:cxn ang="0">
                        <a:pos x="80" y="1135"/>
                      </a:cxn>
                      <a:cxn ang="0">
                        <a:pos x="80" y="156"/>
                      </a:cxn>
                      <a:cxn ang="0">
                        <a:pos x="989" y="156"/>
                      </a:cxn>
                      <a:cxn ang="0">
                        <a:pos x="989" y="1135"/>
                      </a:cxn>
                    </a:cxnLst>
                    <a:rect l="0" t="0" r="r" b="b"/>
                    <a:pathLst>
                      <a:path w="1069" h="1381">
                        <a:moveTo>
                          <a:pt x="535" y="1200"/>
                        </a:moveTo>
                        <a:cubicBezTo>
                          <a:pt x="502" y="1200"/>
                          <a:pt x="476" y="1226"/>
                          <a:pt x="476" y="1259"/>
                        </a:cubicBezTo>
                        <a:cubicBezTo>
                          <a:pt x="476" y="1291"/>
                          <a:pt x="502" y="1317"/>
                          <a:pt x="535" y="1317"/>
                        </a:cubicBezTo>
                        <a:cubicBezTo>
                          <a:pt x="567" y="1317"/>
                          <a:pt x="593" y="1291"/>
                          <a:pt x="593" y="1259"/>
                        </a:cubicBezTo>
                        <a:cubicBezTo>
                          <a:pt x="593" y="1226"/>
                          <a:pt x="567" y="1200"/>
                          <a:pt x="535" y="1200"/>
                        </a:cubicBezTo>
                        <a:close/>
                        <a:moveTo>
                          <a:pt x="1021" y="0"/>
                        </a:moveTo>
                        <a:cubicBezTo>
                          <a:pt x="48" y="0"/>
                          <a:pt x="48" y="0"/>
                          <a:pt x="48" y="0"/>
                        </a:cubicBezTo>
                        <a:cubicBezTo>
                          <a:pt x="21" y="0"/>
                          <a:pt x="0" y="21"/>
                          <a:pt x="0" y="48"/>
                        </a:cubicBezTo>
                        <a:cubicBezTo>
                          <a:pt x="0" y="1333"/>
                          <a:pt x="0" y="1333"/>
                          <a:pt x="0" y="1333"/>
                        </a:cubicBezTo>
                        <a:cubicBezTo>
                          <a:pt x="0" y="1360"/>
                          <a:pt x="21" y="1381"/>
                          <a:pt x="48" y="1381"/>
                        </a:cubicBezTo>
                        <a:cubicBezTo>
                          <a:pt x="1021" y="1381"/>
                          <a:pt x="1021" y="1381"/>
                          <a:pt x="1021" y="1381"/>
                        </a:cubicBezTo>
                        <a:cubicBezTo>
                          <a:pt x="1048" y="1381"/>
                          <a:pt x="1069" y="1360"/>
                          <a:pt x="1069" y="1333"/>
                        </a:cubicBezTo>
                        <a:cubicBezTo>
                          <a:pt x="1069" y="48"/>
                          <a:pt x="1069" y="48"/>
                          <a:pt x="1069" y="48"/>
                        </a:cubicBezTo>
                        <a:cubicBezTo>
                          <a:pt x="1069" y="21"/>
                          <a:pt x="1048" y="0"/>
                          <a:pt x="1021" y="0"/>
                        </a:cubicBezTo>
                        <a:close/>
                        <a:moveTo>
                          <a:pt x="445" y="77"/>
                        </a:moveTo>
                        <a:cubicBezTo>
                          <a:pt x="625" y="77"/>
                          <a:pt x="625" y="77"/>
                          <a:pt x="625" y="77"/>
                        </a:cubicBezTo>
                        <a:cubicBezTo>
                          <a:pt x="630" y="77"/>
                          <a:pt x="632" y="80"/>
                          <a:pt x="632" y="84"/>
                        </a:cubicBezTo>
                        <a:cubicBezTo>
                          <a:pt x="632" y="88"/>
                          <a:pt x="630" y="91"/>
                          <a:pt x="625" y="91"/>
                        </a:cubicBezTo>
                        <a:cubicBezTo>
                          <a:pt x="445" y="91"/>
                          <a:pt x="445" y="91"/>
                          <a:pt x="445" y="91"/>
                        </a:cubicBezTo>
                        <a:cubicBezTo>
                          <a:pt x="441" y="91"/>
                          <a:pt x="437" y="88"/>
                          <a:pt x="437" y="84"/>
                        </a:cubicBezTo>
                        <a:cubicBezTo>
                          <a:pt x="437" y="80"/>
                          <a:pt x="441" y="77"/>
                          <a:pt x="445" y="77"/>
                        </a:cubicBezTo>
                        <a:close/>
                        <a:moveTo>
                          <a:pt x="535" y="1333"/>
                        </a:moveTo>
                        <a:cubicBezTo>
                          <a:pt x="493" y="1333"/>
                          <a:pt x="460" y="1300"/>
                          <a:pt x="460" y="1259"/>
                        </a:cubicBezTo>
                        <a:cubicBezTo>
                          <a:pt x="460" y="1217"/>
                          <a:pt x="493" y="1184"/>
                          <a:pt x="535" y="1184"/>
                        </a:cubicBezTo>
                        <a:cubicBezTo>
                          <a:pt x="576" y="1184"/>
                          <a:pt x="609" y="1217"/>
                          <a:pt x="609" y="1259"/>
                        </a:cubicBezTo>
                        <a:cubicBezTo>
                          <a:pt x="609" y="1300"/>
                          <a:pt x="576" y="1333"/>
                          <a:pt x="535" y="1333"/>
                        </a:cubicBezTo>
                        <a:close/>
                        <a:moveTo>
                          <a:pt x="989" y="1135"/>
                        </a:moveTo>
                        <a:cubicBezTo>
                          <a:pt x="80" y="1135"/>
                          <a:pt x="80" y="1135"/>
                          <a:pt x="80" y="1135"/>
                        </a:cubicBezTo>
                        <a:cubicBezTo>
                          <a:pt x="80" y="156"/>
                          <a:pt x="80" y="156"/>
                          <a:pt x="80" y="156"/>
                        </a:cubicBezTo>
                        <a:cubicBezTo>
                          <a:pt x="989" y="156"/>
                          <a:pt x="989" y="156"/>
                          <a:pt x="989" y="156"/>
                        </a:cubicBezTo>
                        <a:lnTo>
                          <a:pt x="989" y="113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121888" tIns="60944" rIns="121888" bIns="60944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264">
                      <a:defRPr/>
                    </a:pPr>
                    <a:endParaRPr lang="en-US" sz="2400" dirty="0">
                      <a:solidFill>
                        <a:srgbClr val="0096D6"/>
                      </a:solidFill>
                      <a:latin typeface="Arial"/>
                    </a:endParaRPr>
                  </a:p>
                </p:txBody>
              </p:sp>
            </p:grpSp>
          </p:grpSp>
        </p:grpSp>
      </p:grpSp>
      <p:sp>
        <p:nvSpPr>
          <p:cNvPr id="110" name="object 27"/>
          <p:cNvSpPr>
            <a:spLocks noChangeAspect="1"/>
          </p:cNvSpPr>
          <p:nvPr/>
        </p:nvSpPr>
        <p:spPr>
          <a:xfrm>
            <a:off x="7863579" y="456968"/>
            <a:ext cx="1245498" cy="2503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33083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44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92" y="4666399"/>
            <a:ext cx="9141619" cy="476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15" y="120973"/>
            <a:ext cx="8345488" cy="731837"/>
          </a:xfrm>
        </p:spPr>
        <p:txBody>
          <a:bodyPr/>
          <a:lstStyle/>
          <a:p>
            <a:r>
              <a:rPr lang="en-US" b="0" dirty="0"/>
              <a:t>Cisco </a:t>
            </a:r>
            <a:r>
              <a:rPr lang="en-US" b="0" dirty="0" err="1"/>
              <a:t>Aironet</a:t>
            </a:r>
            <a:r>
              <a:rPr lang="en-US" b="0" dirty="0"/>
              <a:t> </a:t>
            </a:r>
            <a:r>
              <a:rPr lang="en-US" altLang="ja-JP" b="0" dirty="0" smtClean="0"/>
              <a:t>802.11ac</a:t>
            </a:r>
            <a:r>
              <a:rPr lang="ja-JP" altLang="en-US" b="0" dirty="0" smtClean="0"/>
              <a:t> </a:t>
            </a:r>
            <a:r>
              <a:rPr lang="en-US" altLang="ja-JP" b="0" dirty="0" smtClean="0"/>
              <a:t>Wave</a:t>
            </a:r>
            <a:r>
              <a:rPr lang="ja-JP" altLang="en-US" b="0" dirty="0" smtClean="0"/>
              <a:t> </a:t>
            </a:r>
            <a:r>
              <a:rPr lang="en-US" altLang="ja-JP" b="0" dirty="0" smtClean="0"/>
              <a:t>2 </a:t>
            </a:r>
            <a:r>
              <a:rPr lang="ja-JP" altLang="en-US" b="0" dirty="0" smtClean="0"/>
              <a:t>ポートフォリオ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3215" y="792213"/>
            <a:ext cx="3283593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ja-JP" altLang="en-US" sz="1425" dirty="0" smtClean="0">
                <a:solidFill>
                  <a:schemeClr val="accent1"/>
                </a:solidFill>
              </a:rPr>
              <a:t>エンタープライズクラス</a:t>
            </a:r>
            <a:endParaRPr lang="en-US" sz="1425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6833" y="784892"/>
            <a:ext cx="1715260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ja-JP" altLang="en-US" sz="1425" dirty="0" smtClean="0">
                <a:solidFill>
                  <a:schemeClr val="accent1"/>
                </a:solidFill>
              </a:rPr>
              <a:t>ミッションクリティカル</a:t>
            </a:r>
            <a:endParaRPr lang="en-US" sz="1425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6720" y="800495"/>
            <a:ext cx="1597021" cy="28853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ja-JP" altLang="en-US" sz="1425" dirty="0" smtClean="0">
                <a:solidFill>
                  <a:schemeClr val="accent1"/>
                </a:solidFill>
              </a:rPr>
              <a:t>ベストインクラス</a:t>
            </a:r>
            <a:endParaRPr lang="en-US" sz="1425" dirty="0">
              <a:solidFill>
                <a:schemeClr val="accent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80976" y="1084146"/>
            <a:ext cx="5205770" cy="75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549456" y="1084602"/>
            <a:ext cx="15970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78269" y="1076720"/>
            <a:ext cx="159702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774491" y="1387323"/>
            <a:ext cx="1714722" cy="3255327"/>
            <a:chOff x="3635216" y="2122529"/>
            <a:chExt cx="2286297" cy="4340436"/>
          </a:xfrm>
        </p:grpSpPr>
        <p:sp>
          <p:nvSpPr>
            <p:cNvPr id="5" name="Rectangle 4"/>
            <p:cNvSpPr/>
            <p:nvPr/>
          </p:nvSpPr>
          <p:spPr>
            <a:xfrm>
              <a:off x="3635216" y="3292299"/>
              <a:ext cx="2129361" cy="317066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75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9132" y="3319981"/>
              <a:ext cx="21257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1850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642077" y="3867901"/>
              <a:ext cx="2279436" cy="233479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4x4:3SS 80Mhz; 1.7 Gbps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スペクトラム分析</a:t>
              </a:r>
              <a:r>
                <a:rPr lang="en-US" sz="825" dirty="0" smtClean="0">
                  <a:latin typeface="+mj-lt"/>
                </a:rPr>
                <a:t>*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アンテナ タイプ：内蔵 </a:t>
              </a:r>
              <a:r>
                <a:rPr lang="en-US" altLang="ja-JP" sz="825" dirty="0" smtClean="0">
                  <a:latin typeface="+mj-lt"/>
                </a:rPr>
                <a:t>/ </a:t>
              </a:r>
              <a:r>
                <a:rPr lang="ja-JP" altLang="en-US" sz="825" dirty="0" smtClean="0">
                  <a:latin typeface="+mj-lt"/>
                </a:rPr>
                <a:t>外付け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 err="1">
                  <a:latin typeface="+mj-lt"/>
                </a:rPr>
                <a:t>Tx</a:t>
              </a:r>
              <a:r>
                <a:rPr lang="en-US" sz="825" dirty="0">
                  <a:latin typeface="+mj-lt"/>
                </a:rPr>
                <a:t> </a:t>
              </a:r>
              <a:r>
                <a:rPr lang="ja-JP" altLang="en-US" sz="825" dirty="0" smtClean="0">
                  <a:latin typeface="+mj-lt"/>
                </a:rPr>
                <a:t>ビームフォーミング</a:t>
              </a:r>
              <a:r>
                <a:rPr lang="en-US" sz="825" dirty="0" smtClean="0">
                  <a:latin typeface="+mj-lt"/>
                </a:rPr>
                <a:t> 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2 GE </a:t>
              </a:r>
              <a:r>
                <a:rPr lang="ja-JP" altLang="en-US" sz="825" dirty="0">
                  <a:latin typeface="+mj-lt"/>
                </a:rPr>
                <a:t>ポート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USB 2.0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 smtClean="0">
                  <a:latin typeface="+mj-lt"/>
                </a:rPr>
                <a:t>Centralized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err="1" smtClean="0">
                  <a:latin typeface="+mj-lt"/>
                </a:rPr>
                <a:t>FlexConnect</a:t>
              </a:r>
              <a:r>
                <a:rPr lang="en-US" sz="825" dirty="0">
                  <a:latin typeface="+mj-lt"/>
                </a:rPr>
                <a:t/>
              </a:r>
              <a:br>
                <a:rPr lang="en-US" sz="825" dirty="0">
                  <a:latin typeface="+mj-lt"/>
                </a:rPr>
              </a:br>
              <a:r>
                <a:rPr lang="en-US" sz="825" dirty="0" smtClean="0">
                  <a:latin typeface="+mj-lt"/>
                </a:rPr>
                <a:t>Mobility </a:t>
              </a:r>
              <a:r>
                <a:rPr lang="en-US" sz="825" dirty="0">
                  <a:latin typeface="+mj-lt"/>
                </a:rPr>
                <a:t>Express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55529" y="2122529"/>
              <a:ext cx="2265984" cy="1233409"/>
              <a:chOff x="-3478195" y="-1029154"/>
              <a:chExt cx="3159877" cy="1719968"/>
            </a:xfrm>
          </p:grpSpPr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2110067" y="-742584"/>
                <a:ext cx="1791749" cy="1433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-3478195" y="-1029154"/>
                <a:ext cx="2039030" cy="1631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531481" y="1424990"/>
            <a:ext cx="1612784" cy="3217661"/>
            <a:chOff x="5883277" y="2193771"/>
            <a:chExt cx="2150379" cy="4290214"/>
          </a:xfrm>
        </p:grpSpPr>
        <p:sp>
          <p:nvSpPr>
            <p:cNvPr id="6" name="Rectangle 5"/>
            <p:cNvSpPr/>
            <p:nvPr/>
          </p:nvSpPr>
          <p:spPr>
            <a:xfrm>
              <a:off x="5883277" y="3105882"/>
              <a:ext cx="2129361" cy="3378103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75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04292" y="3167932"/>
              <a:ext cx="21293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2800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89436" y="3662752"/>
              <a:ext cx="2144220" cy="26655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/>
                <a:t>4x4:3SS 160 MHz; 5 Gbps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/>
                <a:t>2.4, 5GHz </a:t>
              </a:r>
              <a:r>
                <a:rPr lang="en-US" altLang="ja-JP" sz="825" dirty="0" smtClean="0"/>
                <a:t>/</a:t>
              </a:r>
              <a:r>
                <a:rPr lang="ja-JP" altLang="en-US" sz="825" dirty="0" smtClean="0"/>
                <a:t> </a:t>
              </a:r>
              <a:r>
                <a:rPr lang="en-US" sz="825" dirty="0" smtClean="0"/>
                <a:t>Dual </a:t>
              </a:r>
              <a:r>
                <a:rPr lang="en-US" sz="825" dirty="0"/>
                <a:t>5GHz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2 GE </a:t>
              </a:r>
              <a:r>
                <a:rPr lang="ja-JP" altLang="en-US" sz="825" dirty="0">
                  <a:latin typeface="+mj-lt"/>
                </a:rPr>
                <a:t>ポート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アンテナタイプ：内蔵 </a:t>
              </a:r>
              <a:r>
                <a:rPr lang="en-US" altLang="ja-JP" sz="825" dirty="0" smtClean="0">
                  <a:latin typeface="+mj-lt"/>
                </a:rPr>
                <a:t>/</a:t>
              </a:r>
              <a:r>
                <a:rPr lang="ja-JP" altLang="en-US" sz="825" dirty="0">
                  <a:latin typeface="+mj-lt"/>
                </a:rPr>
                <a:t> </a:t>
              </a:r>
              <a:r>
                <a:rPr lang="ja-JP" altLang="en-US" sz="825" dirty="0" smtClean="0">
                  <a:latin typeface="+mj-lt"/>
                </a:rPr>
                <a:t>外付け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/>
                <a:t>スマート アンテナ コネクタ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エンハンスド ロケーション</a:t>
              </a:r>
              <a:r>
                <a:rPr lang="en-US" sz="825" dirty="0" smtClean="0">
                  <a:latin typeface="+mj-lt"/>
                </a:rPr>
                <a:t>* 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smtClean="0">
                  <a:latin typeface="+mj-lt"/>
                </a:rPr>
                <a:t>(</a:t>
              </a:r>
              <a:r>
                <a:rPr lang="ja-JP" altLang="en-US" sz="825" dirty="0" smtClean="0">
                  <a:latin typeface="+mj-lt"/>
                </a:rPr>
                <a:t>外部アンテナ</a:t>
              </a:r>
              <a:r>
                <a:rPr lang="en-US" sz="825" dirty="0" smtClean="0">
                  <a:latin typeface="+mj-lt"/>
                </a:rPr>
                <a:t>)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CleanAir 160MHz 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ClientLink 4.0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/>
                <a:t>USB 2.0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 smtClean="0">
                  <a:latin typeface="+mj-lt"/>
                </a:rPr>
                <a:t>Centralized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err="1" smtClean="0">
                  <a:latin typeface="+mj-lt"/>
                </a:rPr>
                <a:t>FlexConnect</a:t>
              </a:r>
              <a:r>
                <a:rPr lang="en-US" sz="825" dirty="0" smtClean="0">
                  <a:latin typeface="+mj-lt"/>
                </a:rPr>
                <a:t> 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smtClean="0">
                  <a:latin typeface="+mj-lt"/>
                </a:rPr>
                <a:t>Mobility </a:t>
              </a:r>
              <a:r>
                <a:rPr lang="en-US" sz="825" dirty="0">
                  <a:latin typeface="+mj-lt"/>
                </a:rPr>
                <a:t>Express*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091483" y="2193771"/>
              <a:ext cx="1579530" cy="840533"/>
              <a:chOff x="7117765" y="2016697"/>
              <a:chExt cx="1396181" cy="742966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94676" y="2016697"/>
                <a:ext cx="719270" cy="711151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7765" y="2063999"/>
                <a:ext cx="719270" cy="695664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7278269" y="1184268"/>
            <a:ext cx="1696897" cy="3470045"/>
            <a:chOff x="8128245" y="1872807"/>
            <a:chExt cx="2262529" cy="4626727"/>
          </a:xfrm>
        </p:grpSpPr>
        <p:sp>
          <p:nvSpPr>
            <p:cNvPr id="7" name="Rectangle 6"/>
            <p:cNvSpPr/>
            <p:nvPr/>
          </p:nvSpPr>
          <p:spPr>
            <a:xfrm>
              <a:off x="8128245" y="2686558"/>
              <a:ext cx="2154176" cy="3812976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75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060" y="2812270"/>
              <a:ext cx="21293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3800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54152" y="3381278"/>
              <a:ext cx="2236622" cy="306321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/>
                <a:t>4x4:3SS 160 MHz; 5 Gbps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2.4, 5GHz </a:t>
              </a:r>
              <a:r>
                <a:rPr lang="en-US" altLang="ja-JP" sz="825" dirty="0">
                  <a:latin typeface="+mj-lt"/>
                </a:rPr>
                <a:t>/</a:t>
              </a:r>
              <a:r>
                <a:rPr lang="en-US" sz="825" dirty="0" smtClean="0">
                  <a:latin typeface="+mj-lt"/>
                </a:rPr>
                <a:t> </a:t>
              </a:r>
              <a:r>
                <a:rPr lang="en-US" sz="825" dirty="0">
                  <a:latin typeface="+mj-lt"/>
                </a:rPr>
                <a:t>Dual 5GHz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1 GE + 1 mGig (5G)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アンテナ タイプ：内蔵 </a:t>
              </a:r>
              <a:r>
                <a:rPr lang="en-US" altLang="ja-JP" sz="825" dirty="0" smtClean="0">
                  <a:latin typeface="+mj-lt"/>
                </a:rPr>
                <a:t>/</a:t>
              </a:r>
              <a:r>
                <a:rPr lang="ja-JP" altLang="en-US" sz="825" dirty="0" smtClean="0">
                  <a:latin typeface="+mj-lt"/>
                </a:rPr>
                <a:t> 外付け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/>
                <a:t>スマート アンテナ コネクタ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エンハンスド ロケーション</a:t>
              </a:r>
              <a:r>
                <a:rPr lang="en-US" sz="825" dirty="0" smtClean="0">
                  <a:latin typeface="+mj-lt"/>
                </a:rPr>
                <a:t>* 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smtClean="0">
                  <a:latin typeface="+mj-lt"/>
                </a:rPr>
                <a:t>(</a:t>
              </a:r>
              <a:r>
                <a:rPr lang="ja-JP" altLang="en-US" sz="825" dirty="0" smtClean="0">
                  <a:latin typeface="+mj-lt"/>
                </a:rPr>
                <a:t>外部アンテナ</a:t>
              </a:r>
              <a:r>
                <a:rPr lang="en-US" sz="825" dirty="0" smtClean="0">
                  <a:latin typeface="+mj-lt"/>
                </a:rPr>
                <a:t>)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CleanAir 160 MHz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latin typeface="+mj-lt"/>
                </a:rPr>
                <a:t>ClientLink 4.0 </a:t>
              </a: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スタジアム ビジョン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/>
                <a:t>USB 2.0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ja-JP" altLang="en-US" sz="825" dirty="0" smtClean="0">
                  <a:latin typeface="+mj-lt"/>
                </a:rPr>
                <a:t>モジュール</a:t>
              </a:r>
              <a:r>
                <a:rPr lang="ja-JP" altLang="en-US" sz="825" dirty="0">
                  <a:latin typeface="+mj-lt"/>
                </a:rPr>
                <a:t>対応</a:t>
              </a:r>
              <a:endParaRPr lang="en-US" sz="825" dirty="0">
                <a:latin typeface="+mj-lt"/>
              </a:endParaRPr>
            </a:p>
            <a:p>
              <a:pPr marL="115852" indent="-115852">
                <a:lnSpc>
                  <a:spcPct val="900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25" dirty="0" smtClean="0">
                  <a:latin typeface="+mj-lt"/>
                </a:rPr>
                <a:t>Centralized</a:t>
              </a:r>
              <a:br>
                <a:rPr lang="en-US" sz="825" dirty="0" smtClean="0">
                  <a:latin typeface="+mj-lt"/>
                </a:rPr>
              </a:br>
              <a:r>
                <a:rPr lang="en-US" sz="825" dirty="0" err="1" smtClean="0">
                  <a:latin typeface="+mj-lt"/>
                </a:rPr>
                <a:t>FlexConnect</a:t>
              </a:r>
              <a:r>
                <a:rPr lang="en-US" sz="825" dirty="0">
                  <a:latin typeface="+mj-lt"/>
                </a:rPr>
                <a:t/>
              </a:r>
              <a:br>
                <a:rPr lang="en-US" sz="825" dirty="0">
                  <a:latin typeface="+mj-lt"/>
                </a:rPr>
              </a:br>
              <a:r>
                <a:rPr lang="en-US" sz="825" dirty="0" smtClean="0">
                  <a:latin typeface="+mj-lt"/>
                </a:rPr>
                <a:t>Mobility </a:t>
              </a:r>
              <a:r>
                <a:rPr lang="en-US" sz="825" dirty="0">
                  <a:latin typeface="+mj-lt"/>
                </a:rPr>
                <a:t>Express*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347521" y="1872807"/>
              <a:ext cx="1579530" cy="809003"/>
              <a:chOff x="7036936" y="2016697"/>
              <a:chExt cx="1396181" cy="715096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13848" y="2016697"/>
                <a:ext cx="719269" cy="711151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6936" y="2036129"/>
                <a:ext cx="719270" cy="695664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45808" y="1734718"/>
            <a:ext cx="1868657" cy="2924320"/>
            <a:chOff x="236889" y="2732866"/>
            <a:chExt cx="2491543" cy="3899093"/>
          </a:xfrm>
        </p:grpSpPr>
        <p:grpSp>
          <p:nvGrpSpPr>
            <p:cNvPr id="22" name="Group 21"/>
            <p:cNvGrpSpPr/>
            <p:nvPr/>
          </p:nvGrpSpPr>
          <p:grpSpPr>
            <a:xfrm>
              <a:off x="236889" y="3642615"/>
              <a:ext cx="2491543" cy="2989344"/>
              <a:chOff x="1285990" y="3494642"/>
              <a:chExt cx="2491543" cy="298934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332880" y="3501675"/>
                <a:ext cx="2362572" cy="2982311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75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85990" y="3494642"/>
                <a:ext cx="249154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1810 Wall Plate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50695" y="3832425"/>
                <a:ext cx="2356900" cy="142321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2x2:2SS 80 MHz; 867 Mbps</a:t>
                </a: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 err="1">
                    <a:latin typeface="+mj-lt"/>
                  </a:rPr>
                  <a:t>Tx</a:t>
                </a:r>
                <a:r>
                  <a:rPr lang="en-US" sz="825" dirty="0">
                    <a:latin typeface="+mj-lt"/>
                  </a:rPr>
                  <a:t> </a:t>
                </a:r>
                <a:r>
                  <a:rPr lang="ja-JP" altLang="en-US" sz="825" dirty="0" smtClean="0">
                    <a:latin typeface="+mj-lt"/>
                  </a:rPr>
                  <a:t>ビーム フォーミング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1 GE </a:t>
                </a:r>
                <a:r>
                  <a:rPr lang="ja-JP" altLang="en-US" sz="825" dirty="0" smtClean="0">
                    <a:latin typeface="+mj-lt"/>
                  </a:rPr>
                  <a:t>ポート アップリンク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3 GE </a:t>
                </a:r>
                <a:r>
                  <a:rPr lang="ja-JP" altLang="en-US" sz="825" dirty="0" smtClean="0">
                    <a:latin typeface="+mj-lt"/>
                  </a:rPr>
                  <a:t>ローカルポート、</a:t>
                </a:r>
                <a:r>
                  <a:rPr lang="en-US" sz="825" dirty="0" smtClean="0">
                    <a:latin typeface="+mj-lt"/>
                  </a:rPr>
                  <a:t>1 </a:t>
                </a:r>
                <a:r>
                  <a:rPr lang="en-US" sz="825" dirty="0" err="1">
                    <a:latin typeface="+mj-lt"/>
                  </a:rPr>
                  <a:t>PoE</a:t>
                </a:r>
                <a:r>
                  <a:rPr lang="en-US" sz="825" dirty="0">
                    <a:latin typeface="+mj-lt"/>
                  </a:rPr>
                  <a:t> </a:t>
                </a:r>
                <a:r>
                  <a:rPr lang="en-US" sz="825" dirty="0" smtClean="0">
                    <a:latin typeface="+mj-lt"/>
                  </a:rPr>
                  <a:t>out</a:t>
                </a:r>
                <a:r>
                  <a:rPr lang="ja-JP" altLang="en-US" sz="825" dirty="0" smtClean="0">
                    <a:latin typeface="+mj-lt"/>
                  </a:rPr>
                  <a:t> 含む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ja-JP" altLang="en-US" sz="825" dirty="0" smtClean="0">
                    <a:latin typeface="+mj-lt"/>
                  </a:rPr>
                  <a:t>ローカル</a:t>
                </a:r>
                <a:r>
                  <a:rPr lang="ja-JP" altLang="en-US" sz="825" dirty="0">
                    <a:latin typeface="+mj-lt"/>
                  </a:rPr>
                  <a:t>ポート</a:t>
                </a:r>
                <a:r>
                  <a:rPr lang="en-US" sz="825" dirty="0" smtClean="0">
                    <a:latin typeface="+mj-lt"/>
                  </a:rPr>
                  <a:t> </a:t>
                </a:r>
                <a:r>
                  <a:rPr lang="en-US" sz="825" dirty="0">
                    <a:latin typeface="+mj-lt"/>
                  </a:rPr>
                  <a:t>802.1x </a:t>
                </a:r>
                <a:r>
                  <a:rPr lang="ja-JP" altLang="en-US" sz="825" dirty="0">
                    <a:latin typeface="+mj-lt"/>
                  </a:rPr>
                  <a:t>対応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 smtClean="0">
                    <a:latin typeface="+mj-lt"/>
                  </a:rPr>
                  <a:t>BLE </a:t>
                </a:r>
                <a:r>
                  <a:rPr lang="ja-JP" altLang="en-US" sz="825" dirty="0" smtClean="0">
                    <a:latin typeface="+mj-lt"/>
                  </a:rPr>
                  <a:t>ゲートウェイ搭載</a:t>
                </a:r>
                <a:r>
                  <a:rPr lang="en-US" sz="825" dirty="0" smtClean="0">
                    <a:latin typeface="+mj-lt"/>
                  </a:rPr>
                  <a:t>*</a:t>
                </a:r>
                <a:endParaRPr lang="en-US" sz="825" dirty="0">
                  <a:latin typeface="+mj-lt"/>
                </a:endParaRPr>
              </a:p>
            </p:txBody>
          </p:sp>
        </p:grpSp>
        <p:pic>
          <p:nvPicPr>
            <p:cNvPr id="58" name="Picture 2" descr="X:\WNC\ID\NETWORKING\Hydra-WP\03-render\0318\0318.20.png"/>
            <p:cNvPicPr>
              <a:picLocks noChangeAspect="1" noChangeArrowheads="1"/>
            </p:cNvPicPr>
            <p:nvPr/>
          </p:nvPicPr>
          <p:blipFill>
            <a:blip r:embed="rId7" cstate="screen"/>
            <a:srcRect r="-22" b="-5"/>
            <a:stretch>
              <a:fillRect/>
            </a:stretch>
          </p:blipFill>
          <p:spPr bwMode="auto">
            <a:xfrm>
              <a:off x="1220878" y="2732866"/>
              <a:ext cx="1457160" cy="1060353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2033441" y="1701042"/>
            <a:ext cx="1607181" cy="2953271"/>
            <a:chOff x="3067983" y="2698690"/>
            <a:chExt cx="2142908" cy="3937695"/>
          </a:xfrm>
        </p:grpSpPr>
        <p:grpSp>
          <p:nvGrpSpPr>
            <p:cNvPr id="49" name="Group 48"/>
            <p:cNvGrpSpPr/>
            <p:nvPr/>
          </p:nvGrpSpPr>
          <p:grpSpPr>
            <a:xfrm>
              <a:off x="3067983" y="3549262"/>
              <a:ext cx="2142908" cy="3087123"/>
              <a:chOff x="1381075" y="3396862"/>
              <a:chExt cx="2142908" cy="3087123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1394622" y="3396862"/>
                <a:ext cx="2129361" cy="3087123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75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394622" y="3476698"/>
                <a:ext cx="212936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1830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381075" y="3944774"/>
                <a:ext cx="2108107" cy="2007266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3x3:2SS 80MHz; 867Mbps</a:t>
                </a: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ja-JP" altLang="en-US" sz="825" dirty="0" smtClean="0">
                    <a:latin typeface="+mj-lt"/>
                  </a:rPr>
                  <a:t>スペクトラム分析</a:t>
                </a:r>
                <a:r>
                  <a:rPr lang="en-US" sz="825" dirty="0" smtClean="0">
                    <a:latin typeface="+mj-lt"/>
                  </a:rPr>
                  <a:t>*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ja-JP" altLang="en-US" sz="825" dirty="0" smtClean="0"/>
                  <a:t>アンテナ内蔵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 err="1">
                    <a:latin typeface="+mj-lt"/>
                  </a:rPr>
                  <a:t>Tx</a:t>
                </a:r>
                <a:r>
                  <a:rPr lang="en-US" sz="825" dirty="0">
                    <a:latin typeface="+mj-lt"/>
                  </a:rPr>
                  <a:t> </a:t>
                </a:r>
                <a:r>
                  <a:rPr lang="ja-JP" altLang="en-US" sz="825" dirty="0" smtClean="0">
                    <a:latin typeface="+mj-lt"/>
                  </a:rPr>
                  <a:t>ビーム フォーミング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1 </a:t>
                </a:r>
                <a:r>
                  <a:rPr lang="en-US" sz="825" dirty="0" smtClean="0">
                    <a:latin typeface="+mj-lt"/>
                  </a:rPr>
                  <a:t>GE</a:t>
                </a:r>
                <a:r>
                  <a:rPr lang="ja-JP" altLang="en-US" sz="825" dirty="0" smtClean="0">
                    <a:latin typeface="+mj-lt"/>
                  </a:rPr>
                  <a:t> ポート</a:t>
                </a:r>
                <a:endParaRPr lang="en-US" sz="825" dirty="0">
                  <a:latin typeface="+mj-lt"/>
                </a:endParaRP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latin typeface="+mj-lt"/>
                  </a:rPr>
                  <a:t>USB 2.0</a:t>
                </a:r>
              </a:p>
              <a:p>
                <a:pPr marL="115852" indent="-115852">
                  <a:lnSpc>
                    <a:spcPct val="90000"/>
                  </a:lnSpc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 smtClean="0">
                    <a:latin typeface="+mj-lt"/>
                  </a:rPr>
                  <a:t>Centralized</a:t>
                </a:r>
                <a:br>
                  <a:rPr lang="en-US" sz="825" dirty="0" smtClean="0">
                    <a:latin typeface="+mj-lt"/>
                  </a:rPr>
                </a:br>
                <a:r>
                  <a:rPr lang="en-US" sz="825" dirty="0" err="1" smtClean="0">
                    <a:latin typeface="+mj-lt"/>
                  </a:rPr>
                  <a:t>FlexConnect</a:t>
                </a:r>
                <a:r>
                  <a:rPr lang="en-US" sz="825" dirty="0">
                    <a:latin typeface="+mj-lt"/>
                  </a:rPr>
                  <a:t/>
                </a:r>
                <a:br>
                  <a:rPr lang="en-US" sz="825" dirty="0">
                    <a:latin typeface="+mj-lt"/>
                  </a:rPr>
                </a:br>
                <a:r>
                  <a:rPr lang="en-US" sz="825" dirty="0" smtClean="0">
                    <a:latin typeface="+mj-lt"/>
                  </a:rPr>
                  <a:t>Mobility </a:t>
                </a:r>
                <a:r>
                  <a:rPr lang="en-US" sz="825" dirty="0">
                    <a:latin typeface="+mj-lt"/>
                  </a:rPr>
                  <a:t>Express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567" y="2698690"/>
              <a:ext cx="1063215" cy="850572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156044" y="3690826"/>
            <a:ext cx="1868657" cy="30008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500" dirty="0"/>
              <a:t>1810 Teleworker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80975" y="3943882"/>
            <a:ext cx="1794371" cy="751960"/>
          </a:xfrm>
          <a:prstGeom prst="rect">
            <a:avLst/>
          </a:prstGeom>
        </p:spPr>
        <p:txBody>
          <a:bodyPr wrap="square" lIns="68577" tIns="34289" rIns="68577" bIns="34289">
            <a:noAutofit/>
          </a:bodyPr>
          <a:lstStyle/>
          <a:p>
            <a:pPr marL="115852" indent="-115852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825" dirty="0">
                <a:latin typeface="+mj-lt"/>
              </a:rPr>
              <a:t>2x2:2SS 80 MHz; 867 Mbps</a:t>
            </a:r>
          </a:p>
          <a:p>
            <a:pPr marL="115852" indent="-115852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825" dirty="0">
                <a:latin typeface="+mj-lt"/>
              </a:rPr>
              <a:t>3 GE </a:t>
            </a:r>
            <a:r>
              <a:rPr lang="ja-JP" altLang="en-US" sz="825" dirty="0" smtClean="0">
                <a:latin typeface="+mj-lt"/>
              </a:rPr>
              <a:t>ローカル ポート、</a:t>
            </a:r>
            <a:r>
              <a:rPr lang="en-US" sz="825" dirty="0" smtClean="0">
                <a:latin typeface="+mj-lt"/>
              </a:rPr>
              <a:t> </a:t>
            </a:r>
            <a:r>
              <a:rPr lang="en-US" sz="825" dirty="0">
                <a:latin typeface="+mj-lt"/>
              </a:rPr>
              <a:t>1 </a:t>
            </a:r>
            <a:r>
              <a:rPr lang="en-US" sz="825" dirty="0" err="1">
                <a:latin typeface="+mj-lt"/>
              </a:rPr>
              <a:t>PoE</a:t>
            </a:r>
            <a:r>
              <a:rPr lang="en-US" sz="825" dirty="0">
                <a:latin typeface="+mj-lt"/>
              </a:rPr>
              <a:t> </a:t>
            </a:r>
            <a:r>
              <a:rPr lang="en-US" sz="825" dirty="0" smtClean="0">
                <a:latin typeface="+mj-lt"/>
              </a:rPr>
              <a:t>out</a:t>
            </a:r>
            <a:r>
              <a:rPr lang="ja-JP" altLang="en-US" sz="825" dirty="0" smtClean="0">
                <a:latin typeface="+mj-lt"/>
              </a:rPr>
              <a:t>含む</a:t>
            </a:r>
            <a:endParaRPr lang="en-US" sz="825" dirty="0">
              <a:latin typeface="+mj-lt"/>
            </a:endParaRPr>
          </a:p>
          <a:p>
            <a:pPr marL="115852" indent="-115852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altLang="ja-JP" sz="825" dirty="0" smtClean="0">
                <a:latin typeface="+mj-lt"/>
              </a:rPr>
              <a:t>1</a:t>
            </a:r>
            <a:r>
              <a:rPr lang="ja-JP" altLang="en-US" sz="825" dirty="0" smtClean="0">
                <a:latin typeface="+mj-lt"/>
              </a:rPr>
              <a:t>または</a:t>
            </a:r>
            <a:r>
              <a:rPr lang="en-US" altLang="ja-JP" sz="825" dirty="0" smtClean="0">
                <a:latin typeface="+mj-lt"/>
              </a:rPr>
              <a:t>2</a:t>
            </a:r>
            <a:r>
              <a:rPr lang="ja-JP" altLang="en-US" sz="825" dirty="0" smtClean="0">
                <a:latin typeface="+mj-lt"/>
              </a:rPr>
              <a:t>ローカル ポートがコーポレートへのトンネル接続可能</a:t>
            </a:r>
            <a:endParaRPr lang="en-US" sz="825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83169" y="4903266"/>
            <a:ext cx="1081376" cy="196206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r"/>
            <a:r>
              <a:rPr lang="en-US" sz="825" dirty="0">
                <a:latin typeface="+mj-lt"/>
              </a:rPr>
              <a:t>* </a:t>
            </a:r>
            <a:r>
              <a:rPr lang="ja-JP" altLang="en-US" sz="825" dirty="0" smtClean="0">
                <a:latin typeface="+mj-lt"/>
              </a:rPr>
              <a:t>将来対応</a:t>
            </a:r>
            <a:endParaRPr lang="en-US" sz="825" dirty="0">
              <a:latin typeface="+mj-lt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7" y="1882278"/>
            <a:ext cx="693599" cy="555024"/>
          </a:xfrm>
          <a:prstGeom prst="rect">
            <a:avLst/>
          </a:prstGeom>
        </p:spPr>
      </p:pic>
      <p:sp>
        <p:nvSpPr>
          <p:cNvPr id="56" name="32-Point Star 55"/>
          <p:cNvSpPr/>
          <p:nvPr/>
        </p:nvSpPr>
        <p:spPr>
          <a:xfrm>
            <a:off x="712719" y="1246052"/>
            <a:ext cx="644108" cy="644276"/>
          </a:xfrm>
          <a:prstGeom prst="star32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4245" y="1406181"/>
            <a:ext cx="625460" cy="369316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NEW</a:t>
            </a:r>
          </a:p>
        </p:txBody>
      </p:sp>
      <p:sp>
        <p:nvSpPr>
          <p:cNvPr id="63" name="32-Point Star 55"/>
          <p:cNvSpPr/>
          <p:nvPr/>
        </p:nvSpPr>
        <p:spPr>
          <a:xfrm>
            <a:off x="6720471" y="1003412"/>
            <a:ext cx="644108" cy="644276"/>
          </a:xfrm>
          <a:prstGeom prst="star32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64" name="Rectangle 56"/>
          <p:cNvSpPr/>
          <p:nvPr/>
        </p:nvSpPr>
        <p:spPr>
          <a:xfrm>
            <a:off x="6731997" y="1163540"/>
            <a:ext cx="625460" cy="369316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NEW</a:t>
            </a:r>
          </a:p>
        </p:txBody>
      </p:sp>
      <p:sp>
        <p:nvSpPr>
          <p:cNvPr id="66" name="32-Point Star 55"/>
          <p:cNvSpPr/>
          <p:nvPr/>
        </p:nvSpPr>
        <p:spPr>
          <a:xfrm>
            <a:off x="8505114" y="897175"/>
            <a:ext cx="644108" cy="644276"/>
          </a:xfrm>
          <a:prstGeom prst="star32">
            <a:avLst/>
          </a:prstGeom>
          <a:solidFill>
            <a:srgbClr val="FA66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 sz="1200" dirty="0">
              <a:latin typeface="Arial Narrow"/>
              <a:cs typeface="Arial Narrow"/>
            </a:endParaRPr>
          </a:p>
        </p:txBody>
      </p:sp>
      <p:sp>
        <p:nvSpPr>
          <p:cNvPr id="67" name="Rectangle 56"/>
          <p:cNvSpPr/>
          <p:nvPr/>
        </p:nvSpPr>
        <p:spPr>
          <a:xfrm>
            <a:off x="8516640" y="1057303"/>
            <a:ext cx="625460" cy="369316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/>
                <a:cs typeface="Arial Narrow"/>
              </a:rPr>
              <a:t>NEW</a:t>
            </a:r>
          </a:p>
        </p:txBody>
      </p:sp>
      <p:sp>
        <p:nvSpPr>
          <p:cNvPr id="61" name="Left-Right Arrow 80"/>
          <p:cNvSpPr/>
          <p:nvPr/>
        </p:nvSpPr>
        <p:spPr>
          <a:xfrm>
            <a:off x="62314" y="4408405"/>
            <a:ext cx="8992575" cy="721769"/>
          </a:xfrm>
          <a:prstGeom prst="leftRightArrow">
            <a:avLst>
              <a:gd name="adj1" fmla="val 75352"/>
              <a:gd name="adj2" fmla="val 50000"/>
            </a:avLst>
          </a:prstGeom>
          <a:solidFill>
            <a:schemeClr val="accent4">
              <a:lumMod val="75000"/>
              <a:alpha val="5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1420" tIns="30708" rIns="61420" bIns="30708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 defTabSz="609299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Mobility Express</a:t>
            </a:r>
            <a:r>
              <a:rPr lang="ja-JP" altLang="en-US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 は </a:t>
            </a:r>
            <a:r>
              <a:rPr lang="en-US" altLang="ja-JP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Wave2 AP</a:t>
            </a:r>
            <a:r>
              <a:rPr lang="ja-JP" altLang="en-US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 全体をサポート （</a:t>
            </a:r>
            <a:r>
              <a:rPr lang="en-US" altLang="ja-JP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OEAP</a:t>
            </a:r>
            <a:r>
              <a:rPr lang="ja-JP" altLang="en-US" sz="1200" b="1" kern="0" dirty="0" smtClean="0">
                <a:solidFill>
                  <a:schemeClr val="bg1"/>
                </a:solidFill>
                <a:latin typeface="Arial"/>
                <a:ea typeface="+mn-ea"/>
                <a:cs typeface="Arial" pitchFamily="34" charset="0"/>
              </a:rPr>
              <a:t>を除く）</a:t>
            </a:r>
            <a:endParaRPr lang="en-US" sz="1200" b="1" kern="0" dirty="0">
              <a:solidFill>
                <a:schemeClr val="bg1"/>
              </a:solidFill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Day 0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Wizard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オートリダイレクト</a:t>
            </a:r>
            <a:endParaRPr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Internal DHCP 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サーバサポート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RF Optimization 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設定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GUI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 対応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SNMPv3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GUI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 対応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 err="1" smtClean="0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経由のソフトウェア更新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CMX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 クラウド対応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設定のバックアップ・リストア（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Export/Import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）</a:t>
            </a:r>
            <a:endParaRPr kumimoji="1" lang="en-US" altLang="ja-JP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トラブルシュート用ログパッケージ（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Support bundle </a:t>
            </a:r>
            <a:r>
              <a:rPr kumimoji="1" lang="ja-JP" altLang="en-US" dirty="0" smtClean="0">
                <a:solidFill>
                  <a:schemeClr val="bg1">
                    <a:lumMod val="50000"/>
                  </a:schemeClr>
                </a:solidFill>
              </a:rPr>
              <a:t>ログ）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Mobility Express 8.3 </a:t>
            </a:r>
            <a:r>
              <a:rPr kumimoji="1" lang="ja-JP" altLang="en-US" dirty="0" smtClean="0"/>
              <a:t>紹介機能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26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これ以降のアイコンの見方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7234" y="954887"/>
            <a:ext cx="8029903" cy="418225"/>
            <a:chOff x="517234" y="954887"/>
            <a:chExt cx="8029903" cy="418225"/>
          </a:xfrm>
        </p:grpSpPr>
        <p:sp>
          <p:nvSpPr>
            <p:cNvPr id="7" name="Rectangle 6"/>
            <p:cNvSpPr/>
            <p:nvPr/>
          </p:nvSpPr>
          <p:spPr>
            <a:xfrm>
              <a:off x="546137" y="961632"/>
              <a:ext cx="8001000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8882" y="966692"/>
              <a:ext cx="7379671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Challenge</a:t>
              </a:r>
              <a:r>
                <a:rPr lang="ja-JP" altLang="en-US" sz="1400" dirty="0" smtClean="0"/>
                <a:t>：以前までの課題</a:t>
              </a:r>
              <a:endParaRPr lang="en-US" sz="1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23603" y="1562099"/>
            <a:ext cx="8017164" cy="418316"/>
            <a:chOff x="517234" y="1512803"/>
            <a:chExt cx="8017164" cy="418316"/>
          </a:xfrm>
        </p:grpSpPr>
        <p:sp>
          <p:nvSpPr>
            <p:cNvPr id="11" name="Rectangle 10"/>
            <p:cNvSpPr/>
            <p:nvPr/>
          </p:nvSpPr>
          <p:spPr>
            <a:xfrm>
              <a:off x="533151" y="1519639"/>
              <a:ext cx="8001247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78885" y="1524564"/>
              <a:ext cx="6858000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解決策</a:t>
              </a:r>
              <a:endParaRPr lang="en-US" sz="1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2886" y="3767304"/>
            <a:ext cx="4907889" cy="523144"/>
            <a:chOff x="544440" y="1111940"/>
            <a:chExt cx="4907889" cy="523144"/>
          </a:xfrm>
        </p:grpSpPr>
        <p:sp>
          <p:nvSpPr>
            <p:cNvPr id="15" name="Rectangle 14"/>
            <p:cNvSpPr/>
            <p:nvPr/>
          </p:nvSpPr>
          <p:spPr>
            <a:xfrm>
              <a:off x="1023311" y="1111940"/>
              <a:ext cx="4397410" cy="52105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06622" y="1111940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7" name="Flowchart: Delay 16"/>
            <p:cNvSpPr/>
            <p:nvPr/>
          </p:nvSpPr>
          <p:spPr>
            <a:xfrm rot="10800000">
              <a:off x="544440" y="1111940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8" name="Group 118"/>
            <p:cNvGrpSpPr/>
            <p:nvPr/>
          </p:nvGrpSpPr>
          <p:grpSpPr>
            <a:xfrm>
              <a:off x="612269" y="1181513"/>
              <a:ext cx="383366" cy="383998"/>
              <a:chOff x="342484" y="1608071"/>
              <a:chExt cx="383465" cy="38409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21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22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155632" y="1111940"/>
              <a:ext cx="4001753" cy="52105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>
                  <a:solidFill>
                    <a:schemeClr val="tx1">
                      <a:lumMod val="50000"/>
                    </a:schemeClr>
                  </a:solidFill>
                </a:rPr>
                <a:t>ポイント</a:t>
              </a:r>
              <a:endParaRPr lang="en-US" sz="12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8705" y="2169402"/>
            <a:ext cx="4416152" cy="392835"/>
            <a:chOff x="518705" y="2169402"/>
            <a:chExt cx="4416152" cy="392835"/>
          </a:xfrm>
        </p:grpSpPr>
        <p:sp>
          <p:nvSpPr>
            <p:cNvPr id="24" name="Rectangle 23"/>
            <p:cNvSpPr/>
            <p:nvPr/>
          </p:nvSpPr>
          <p:spPr>
            <a:xfrm>
              <a:off x="535796" y="2183148"/>
              <a:ext cx="4399061" cy="379089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705" y="2169402"/>
              <a:ext cx="365760" cy="36576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976573" y="2216993"/>
              <a:ext cx="3711541" cy="32004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設定手順</a:t>
              </a:r>
              <a:endParaRPr lang="en-US" sz="12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3742" y="2738446"/>
            <a:ext cx="4391115" cy="261610"/>
            <a:chOff x="3890115" y="1163870"/>
            <a:chExt cx="4391115" cy="261610"/>
          </a:xfrm>
        </p:grpSpPr>
        <p:sp>
          <p:nvSpPr>
            <p:cNvPr id="28" name="Rectangle 27"/>
            <p:cNvSpPr/>
            <p:nvPr/>
          </p:nvSpPr>
          <p:spPr>
            <a:xfrm>
              <a:off x="3890115" y="1163870"/>
              <a:ext cx="4391115" cy="26161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</p:spPr>
          <p:txBody>
            <a:bodyPr wrap="square" anchor="t">
              <a:spAutoFit/>
            </a:bodyPr>
            <a:lstStyle/>
            <a:p>
              <a:r>
                <a:rPr lang="en-US" sz="1100" dirty="0" smtClean="0"/>
                <a:t>        CLI </a:t>
              </a:r>
              <a:r>
                <a:rPr lang="ja-JP" altLang="en-US" sz="1100" dirty="0" smtClean="0"/>
                <a:t>コマンド</a:t>
              </a:r>
              <a:endParaRPr lang="en-US" sz="1100" dirty="0"/>
            </a:p>
          </p:txBody>
        </p:sp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6"/>
            <a:srcRect l="4465" t="8574" r="6538" b="6762"/>
            <a:stretch/>
          </p:blipFill>
          <p:spPr>
            <a:xfrm>
              <a:off x="3890115" y="1169451"/>
              <a:ext cx="340724" cy="25602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543742" y="3208921"/>
            <a:ext cx="4667834" cy="369395"/>
            <a:chOff x="561391" y="4035724"/>
            <a:chExt cx="4667834" cy="369395"/>
          </a:xfrm>
        </p:grpSpPr>
        <p:sp>
          <p:nvSpPr>
            <p:cNvPr id="31" name="Rectangle 30"/>
            <p:cNvSpPr/>
            <p:nvPr/>
          </p:nvSpPr>
          <p:spPr>
            <a:xfrm>
              <a:off x="892141" y="4035724"/>
              <a:ext cx="4337084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05874" y="4035724"/>
              <a:ext cx="432335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  注意事項</a:t>
              </a:r>
              <a:endParaRPr lang="en-US" sz="1200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1391" y="4039359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04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4000" dirty="0" err="1"/>
              <a:t>FlexConnect</a:t>
            </a:r>
            <a:r>
              <a:rPr lang="en-US" altLang="ja-JP" sz="4000" dirty="0"/>
              <a:t> </a:t>
            </a:r>
            <a:r>
              <a:rPr lang="ja-JP" altLang="en-US" sz="4000" dirty="0"/>
              <a:t>設定簡素化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852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42" y="2064381"/>
            <a:ext cx="3416774" cy="302005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0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Wizard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オートリダイレクト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17234" y="954887"/>
            <a:ext cx="8029903" cy="418225"/>
            <a:chOff x="517234" y="954887"/>
            <a:chExt cx="8029903" cy="418225"/>
          </a:xfrm>
        </p:grpSpPr>
        <p:sp>
          <p:nvSpPr>
            <p:cNvPr id="16" name="Rectangle 15"/>
            <p:cNvSpPr/>
            <p:nvPr/>
          </p:nvSpPr>
          <p:spPr>
            <a:xfrm>
              <a:off x="546137" y="961632"/>
              <a:ext cx="8001000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78882" y="966692"/>
              <a:ext cx="7379671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ユーザは </a:t>
              </a:r>
              <a:r>
                <a:rPr lang="en-US" sz="1400" dirty="0" smtClean="0"/>
                <a:t>192.168.1.1 </a:t>
              </a:r>
              <a:r>
                <a:rPr lang="ja-JP" altLang="en-US" sz="1400" dirty="0" smtClean="0"/>
                <a:t>の </a:t>
              </a:r>
              <a:r>
                <a:rPr lang="en-US" sz="1400" dirty="0" smtClean="0"/>
                <a:t>IP </a:t>
              </a:r>
              <a:r>
                <a:rPr lang="ja-JP" altLang="en-US" sz="1400" dirty="0" smtClean="0"/>
                <a:t>を手動でブラウザへ入力する必要があった</a:t>
              </a:r>
              <a:endParaRPr lang="en-US" sz="14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2064381"/>
            <a:ext cx="3224921" cy="20574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0954" y="4212116"/>
            <a:ext cx="3247919" cy="381711"/>
            <a:chOff x="510954" y="4212116"/>
            <a:chExt cx="3247919" cy="381711"/>
          </a:xfrm>
        </p:grpSpPr>
        <p:sp>
          <p:nvSpPr>
            <p:cNvPr id="12" name="Rectangle 11"/>
            <p:cNvSpPr/>
            <p:nvPr/>
          </p:nvSpPr>
          <p:spPr>
            <a:xfrm>
              <a:off x="530133" y="4218835"/>
              <a:ext cx="322874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954" y="4212116"/>
              <a:ext cx="365760" cy="36576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15946" y="4228067"/>
              <a:ext cx="27226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Mac OSX</a:t>
              </a:r>
              <a:r>
                <a:rPr lang="ja-JP" altLang="en-US" sz="1200" dirty="0" smtClean="0"/>
                <a:t> の場合、</a:t>
              </a:r>
              <a:r>
                <a:rPr lang="en-US" sz="1200" b="1" i="1" dirty="0" err="1" smtClean="0"/>
                <a:t>CiscoAirProvision</a:t>
              </a:r>
              <a:r>
                <a:rPr lang="en-US" sz="1200" dirty="0" smtClean="0"/>
                <a:t> </a:t>
              </a:r>
              <a:r>
                <a:rPr lang="ja-JP" altLang="en-US" sz="1200" dirty="0" smtClean="0"/>
                <a:t>に接続した時点で</a:t>
              </a:r>
              <a:r>
                <a:rPr lang="ja-JP" altLang="en-US" sz="1200" dirty="0"/>
                <a:t> </a:t>
              </a:r>
              <a:r>
                <a:rPr lang="en-US" altLang="ja-JP" sz="1200" dirty="0" smtClean="0"/>
                <a:t>Wizard</a:t>
              </a:r>
              <a:r>
                <a:rPr lang="ja-JP" altLang="en-US" sz="1200" dirty="0" smtClean="0"/>
                <a:t> が開始</a:t>
              </a:r>
              <a:endParaRPr lang="en-US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23603" y="1512803"/>
            <a:ext cx="8017164" cy="418316"/>
            <a:chOff x="517234" y="1512803"/>
            <a:chExt cx="8017164" cy="418316"/>
          </a:xfrm>
        </p:grpSpPr>
        <p:sp>
          <p:nvSpPr>
            <p:cNvPr id="19" name="Rectangle 18"/>
            <p:cNvSpPr/>
            <p:nvPr/>
          </p:nvSpPr>
          <p:spPr>
            <a:xfrm>
              <a:off x="533151" y="1519639"/>
              <a:ext cx="8001247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978885" y="1524564"/>
              <a:ext cx="6858000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http/https </a:t>
              </a:r>
              <a:r>
                <a:rPr lang="ja-JP" altLang="en-US" sz="1400" dirty="0" smtClean="0"/>
                <a:t>通信を自動で </a:t>
              </a:r>
              <a:r>
                <a:rPr lang="en-US" altLang="ja-JP" sz="1400" dirty="0" smtClean="0"/>
                <a:t>Wizard</a:t>
              </a:r>
              <a:r>
                <a:rPr lang="ja-JP" altLang="en-US" sz="1400" dirty="0" smtClean="0"/>
                <a:t> ページにリダイレクト</a:t>
              </a:r>
              <a:endParaRPr lang="en-US" sz="1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849236" y="4219097"/>
            <a:ext cx="3231986" cy="391282"/>
            <a:chOff x="4850335" y="4161885"/>
            <a:chExt cx="3231986" cy="391282"/>
          </a:xfrm>
        </p:grpSpPr>
        <p:sp>
          <p:nvSpPr>
            <p:cNvPr id="22" name="Rectangle 21"/>
            <p:cNvSpPr/>
            <p:nvPr/>
          </p:nvSpPr>
          <p:spPr>
            <a:xfrm>
              <a:off x="4860724" y="4178175"/>
              <a:ext cx="322159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46538" y="4187407"/>
              <a:ext cx="271391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ブラウザからの通信へ全てセットアップ</a:t>
              </a:r>
              <a:r>
                <a:rPr lang="en-US" sz="1200" dirty="0" smtClean="0"/>
                <a:t> Wizard</a:t>
              </a:r>
              <a:r>
                <a:rPr lang="ja-JP" altLang="en-US" sz="1200" dirty="0" smtClean="0"/>
                <a:t> へリダイレクトされる</a:t>
              </a:r>
              <a:endParaRPr lang="en-US" sz="1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0335" y="4161885"/>
              <a:ext cx="365760" cy="365760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5197338" y="2186421"/>
            <a:ext cx="2117862" cy="17422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3" name="16-Point Star 22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6180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465074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DHCP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サーバサポート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2" y="2062018"/>
            <a:ext cx="2337162" cy="2560320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110" name="Rectangle 109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78882" y="966692"/>
              <a:ext cx="7345967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Mobility </a:t>
              </a:r>
              <a:r>
                <a:rPr lang="en-US" sz="1400" dirty="0"/>
                <a:t>Express </a:t>
              </a:r>
              <a:r>
                <a:rPr lang="ja-JP" altLang="en-US" sz="1400" dirty="0" smtClean="0"/>
                <a:t>でのネットワーク展開には外部 </a:t>
              </a:r>
              <a:r>
                <a:rPr lang="en-US" altLang="ja-JP" sz="1400" dirty="0" smtClean="0"/>
                <a:t>DHCP </a:t>
              </a:r>
              <a:r>
                <a:rPr lang="ja-JP" altLang="en-US" sz="1400" dirty="0" smtClean="0"/>
                <a:t>サーバが必須だった</a:t>
              </a:r>
              <a:endParaRPr lang="en-US" sz="1400" dirty="0"/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113" name="Group 112"/>
          <p:cNvGrpSpPr/>
          <p:nvPr/>
        </p:nvGrpSpPr>
        <p:grpSpPr>
          <a:xfrm>
            <a:off x="533152" y="1510858"/>
            <a:ext cx="8029236" cy="418316"/>
            <a:chOff x="517234" y="1512803"/>
            <a:chExt cx="8029236" cy="418316"/>
          </a:xfrm>
        </p:grpSpPr>
        <p:sp>
          <p:nvSpPr>
            <p:cNvPr id="114" name="Rectangle 113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DHCP </a:t>
              </a:r>
              <a:r>
                <a:rPr lang="ja-JP" altLang="en-US" sz="1400" dirty="0" smtClean="0"/>
                <a:t>サーバ機能をサポート</a:t>
              </a:r>
              <a:endParaRPr lang="en-US" sz="1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41158" y="2063512"/>
            <a:ext cx="5505313" cy="2521716"/>
            <a:chOff x="3041158" y="2063512"/>
            <a:chExt cx="5505313" cy="2521716"/>
          </a:xfrm>
        </p:grpSpPr>
        <p:grpSp>
          <p:nvGrpSpPr>
            <p:cNvPr id="22" name="Group 21"/>
            <p:cNvGrpSpPr/>
            <p:nvPr/>
          </p:nvGrpSpPr>
          <p:grpSpPr>
            <a:xfrm>
              <a:off x="3041159" y="2063512"/>
              <a:ext cx="5498757" cy="523417"/>
              <a:chOff x="3041159" y="2063512"/>
              <a:chExt cx="5498757" cy="523417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3593130" y="2063786"/>
                <a:ext cx="4901079" cy="521208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494209" y="2063512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1" name="Flowchart: Delay 68"/>
              <p:cNvSpPr/>
              <p:nvPr/>
            </p:nvSpPr>
            <p:spPr>
              <a:xfrm rot="10800000">
                <a:off x="3041159" y="2063785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52" name="Group 118"/>
              <p:cNvGrpSpPr/>
              <p:nvPr/>
            </p:nvGrpSpPr>
            <p:grpSpPr>
              <a:xfrm>
                <a:off x="3108988" y="2133358"/>
                <a:ext cx="383366" cy="383998"/>
                <a:chOff x="342484" y="1608071"/>
                <a:chExt cx="383465" cy="384098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54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55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3652353" y="2063512"/>
                <a:ext cx="4622892" cy="52120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sz="1200" dirty="0" smtClean="0"/>
                  <a:t>DHCP </a:t>
                </a:r>
                <a:r>
                  <a:rPr lang="ja-JP" altLang="en-US" sz="1200" dirty="0" smtClean="0"/>
                  <a:t>サーバ設定は </a:t>
                </a:r>
                <a:r>
                  <a:rPr lang="en-US" sz="1200" dirty="0" smtClean="0"/>
                  <a:t>Day 0 </a:t>
                </a:r>
                <a:r>
                  <a:rPr lang="en-US" altLang="ja-JP" sz="1200" dirty="0" smtClean="0"/>
                  <a:t>Wizard</a:t>
                </a:r>
                <a:r>
                  <a:rPr lang="ja-JP" altLang="en-US" sz="1200" dirty="0" smtClean="0"/>
                  <a:t> から可能</a:t>
                </a:r>
                <a:endParaRPr lang="en-US" sz="1200" dirty="0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3041158" y="4061811"/>
              <a:ext cx="5498757" cy="523417"/>
              <a:chOff x="3041159" y="2063512"/>
              <a:chExt cx="5498757" cy="523417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3593130" y="2063786"/>
                <a:ext cx="4901079" cy="521208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8494209" y="2063512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20" name="Flowchart: Delay 68"/>
              <p:cNvSpPr/>
              <p:nvPr/>
            </p:nvSpPr>
            <p:spPr>
              <a:xfrm rot="10800000">
                <a:off x="3041159" y="2063785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21" name="Group 118"/>
              <p:cNvGrpSpPr/>
              <p:nvPr/>
            </p:nvGrpSpPr>
            <p:grpSpPr>
              <a:xfrm>
                <a:off x="3108988" y="2133358"/>
                <a:ext cx="383366" cy="383998"/>
                <a:chOff x="342484" y="1608071"/>
                <a:chExt cx="383465" cy="384098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24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25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22" name="Rectangle 121"/>
              <p:cNvSpPr/>
              <p:nvPr/>
            </p:nvSpPr>
            <p:spPr>
              <a:xfrm>
                <a:off x="3652353" y="2063512"/>
                <a:ext cx="4622892" cy="52120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ja-JP" altLang="en-US" sz="1200" dirty="0" smtClean="0"/>
                  <a:t>外部 </a:t>
                </a:r>
                <a:r>
                  <a:rPr lang="en-US" altLang="ja-JP" sz="1200" dirty="0" smtClean="0"/>
                  <a:t>DHCP </a:t>
                </a:r>
                <a:r>
                  <a:rPr lang="ja-JP" altLang="en-US" sz="1200" dirty="0" smtClean="0"/>
                  <a:t>サーバとの共存は不可</a:t>
                </a:r>
                <a:endParaRPr lang="en-US" sz="1200" dirty="0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3041159" y="2729612"/>
              <a:ext cx="5498757" cy="523417"/>
              <a:chOff x="3041159" y="2063512"/>
              <a:chExt cx="5498757" cy="523417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3593130" y="2063786"/>
                <a:ext cx="4901079" cy="521208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8494209" y="2063512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29" name="Flowchart: Delay 68"/>
              <p:cNvSpPr/>
              <p:nvPr/>
            </p:nvSpPr>
            <p:spPr>
              <a:xfrm rot="10800000">
                <a:off x="3041159" y="2063785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30" name="Group 118"/>
              <p:cNvGrpSpPr/>
              <p:nvPr/>
            </p:nvGrpSpPr>
            <p:grpSpPr>
              <a:xfrm>
                <a:off x="3108988" y="2133358"/>
                <a:ext cx="383366" cy="383998"/>
                <a:chOff x="342484" y="1608071"/>
                <a:chExt cx="383465" cy="384098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33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34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31" name="Rectangle 130"/>
              <p:cNvSpPr/>
              <p:nvPr/>
            </p:nvSpPr>
            <p:spPr>
              <a:xfrm>
                <a:off x="3652353" y="2063512"/>
                <a:ext cx="4622892" cy="52120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altLang="ja-JP" sz="1200" dirty="0" smtClean="0"/>
                  <a:t>Day0 Wizard</a:t>
                </a:r>
                <a:r>
                  <a:rPr lang="ja-JP" altLang="en-US" sz="1200" dirty="0" smtClean="0"/>
                  <a:t> では管理 </a:t>
                </a:r>
                <a:r>
                  <a:rPr lang="en-US" altLang="ja-JP" sz="1200" dirty="0" smtClean="0"/>
                  <a:t>VLAN </a:t>
                </a:r>
                <a:r>
                  <a:rPr lang="ja-JP" altLang="en-US" sz="1200" dirty="0" smtClean="0"/>
                  <a:t>以外にも </a:t>
                </a:r>
                <a:r>
                  <a:rPr lang="en-US" sz="1200" dirty="0" smtClean="0"/>
                  <a:t>Employee</a:t>
                </a:r>
                <a:r>
                  <a:rPr lang="ja-JP" altLang="en-US" sz="1200" dirty="0" smtClean="0"/>
                  <a:t> や </a:t>
                </a:r>
                <a:r>
                  <a:rPr lang="en-US" sz="1200" dirty="0" smtClean="0"/>
                  <a:t>Guest </a:t>
                </a:r>
                <a:r>
                  <a:rPr lang="en-US" altLang="ja-JP" sz="1200" dirty="0" smtClean="0"/>
                  <a:t>SSID</a:t>
                </a:r>
                <a:r>
                  <a:rPr lang="ja-JP" altLang="en-US" sz="1200" dirty="0" smtClean="0"/>
                  <a:t> 設定にも </a:t>
                </a:r>
                <a:r>
                  <a:rPr lang="en-US" altLang="ja-JP" sz="1200" dirty="0" smtClean="0"/>
                  <a:t>DHCP </a:t>
                </a:r>
                <a:r>
                  <a:rPr lang="ja-JP" altLang="en-US" sz="1200" dirty="0" smtClean="0"/>
                  <a:t>サーバ設定が付属</a:t>
                </a:r>
                <a:endParaRPr lang="en-US" sz="1200" dirty="0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3047714" y="3395712"/>
              <a:ext cx="5498757" cy="523417"/>
              <a:chOff x="3041159" y="2063512"/>
              <a:chExt cx="5498757" cy="523417"/>
            </a:xfrm>
          </p:grpSpPr>
          <p:sp>
            <p:nvSpPr>
              <p:cNvPr id="136" name="Rectangle 135"/>
              <p:cNvSpPr/>
              <p:nvPr/>
            </p:nvSpPr>
            <p:spPr>
              <a:xfrm>
                <a:off x="3593130" y="2063786"/>
                <a:ext cx="4901079" cy="521208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8494209" y="2063512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38" name="Flowchart: Delay 68"/>
              <p:cNvSpPr/>
              <p:nvPr/>
            </p:nvSpPr>
            <p:spPr>
              <a:xfrm rot="10800000">
                <a:off x="3041159" y="2063785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39" name="Group 118"/>
              <p:cNvGrpSpPr/>
              <p:nvPr/>
            </p:nvGrpSpPr>
            <p:grpSpPr>
              <a:xfrm>
                <a:off x="3108988" y="2133358"/>
                <a:ext cx="383366" cy="383998"/>
                <a:chOff x="342484" y="1608071"/>
                <a:chExt cx="383465" cy="384098"/>
              </a:xfrm>
            </p:grpSpPr>
            <p:sp>
              <p:nvSpPr>
                <p:cNvPr id="141" name="Oval 140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42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43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40" name="Rectangle 139"/>
              <p:cNvSpPr/>
              <p:nvPr/>
            </p:nvSpPr>
            <p:spPr>
              <a:xfrm>
                <a:off x="3652353" y="2063512"/>
                <a:ext cx="4622892" cy="52120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ja-JP" altLang="en-US" sz="1200" dirty="0" smtClean="0"/>
                  <a:t>最大</a:t>
                </a:r>
                <a:r>
                  <a:rPr lang="en-US" altLang="ja-JP" sz="1200" dirty="0" smtClean="0"/>
                  <a:t>17 DHCP Pool </a:t>
                </a:r>
                <a:r>
                  <a:rPr lang="ja-JP" altLang="en-US" sz="1200" dirty="0" smtClean="0"/>
                  <a:t>まで設定可能</a:t>
                </a:r>
                <a:endParaRPr lang="en-US" sz="1200" dirty="0"/>
              </a:p>
            </p:txBody>
          </p:sp>
        </p:grpSp>
      </p:grpSp>
      <p:sp>
        <p:nvSpPr>
          <p:cNvPr id="57" name="16-Point Star 56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37453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Web GUI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上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DHCP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サーバ設定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48" y="1139549"/>
            <a:ext cx="5308600" cy="28554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954669" y="1123493"/>
            <a:ext cx="2597027" cy="401360"/>
            <a:chOff x="5954669" y="1123493"/>
            <a:chExt cx="2597027" cy="401360"/>
          </a:xfrm>
        </p:grpSpPr>
        <p:sp>
          <p:nvSpPr>
            <p:cNvPr id="24" name="Rectangle 23"/>
            <p:cNvSpPr/>
            <p:nvPr/>
          </p:nvSpPr>
          <p:spPr>
            <a:xfrm>
              <a:off x="5965479" y="1145435"/>
              <a:ext cx="257540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4669" y="1139549"/>
              <a:ext cx="365760" cy="36576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411760" y="1123493"/>
              <a:ext cx="2139936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Wireless Settings -&gt; DHCP Server </a:t>
              </a:r>
              <a:r>
                <a:rPr lang="ja-JP" altLang="en-US" sz="1200" b="1" dirty="0" smtClean="0"/>
                <a:t>と進み、</a:t>
              </a:r>
              <a:endParaRPr lang="en-US" sz="1200" b="1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699" y="2268556"/>
            <a:ext cx="145135" cy="1451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54669" y="1615229"/>
            <a:ext cx="2586217" cy="374455"/>
            <a:chOff x="5954669" y="1615229"/>
            <a:chExt cx="2586217" cy="374455"/>
          </a:xfrm>
        </p:grpSpPr>
        <p:sp>
          <p:nvSpPr>
            <p:cNvPr id="22" name="Rectangle 21"/>
            <p:cNvSpPr/>
            <p:nvPr/>
          </p:nvSpPr>
          <p:spPr>
            <a:xfrm>
              <a:off x="5965479" y="1623924"/>
              <a:ext cx="257540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4669" y="1615229"/>
              <a:ext cx="365760" cy="36576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320429" y="1658833"/>
              <a:ext cx="18565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/>
                <a:t>Add </a:t>
              </a:r>
              <a:r>
                <a:rPr lang="en-US" sz="1200" b="1" dirty="0"/>
                <a:t>new </a:t>
              </a:r>
              <a:r>
                <a:rPr lang="en-US" sz="1200" b="1" dirty="0" smtClean="0"/>
                <a:t>Pool</a:t>
              </a:r>
              <a:r>
                <a:rPr lang="ja-JP" altLang="en-US" sz="1200" b="1" dirty="0" smtClean="0"/>
                <a:t> をクリック</a:t>
              </a:r>
              <a:endParaRPr lang="en-US" sz="1200" b="1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992" y="2846791"/>
            <a:ext cx="146304" cy="146304"/>
          </a:xfrm>
          <a:prstGeom prst="rect">
            <a:avLst/>
          </a:prstGeom>
        </p:spPr>
      </p:pic>
      <p:sp>
        <p:nvSpPr>
          <p:cNvPr id="27" name="16-Point Star 26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351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DHCP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プール設定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8" y="892706"/>
            <a:ext cx="3625375" cy="37490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75695" y="2753043"/>
            <a:ext cx="4056242" cy="365760"/>
            <a:chOff x="4350057" y="2753043"/>
            <a:chExt cx="4056242" cy="365760"/>
          </a:xfrm>
        </p:grpSpPr>
        <p:sp>
          <p:nvSpPr>
            <p:cNvPr id="69" name="Rectangle 68"/>
            <p:cNvSpPr/>
            <p:nvPr/>
          </p:nvSpPr>
          <p:spPr>
            <a:xfrm>
              <a:off x="4364385" y="2765217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0057" y="2753043"/>
              <a:ext cx="365760" cy="3657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375695" y="3131871"/>
            <a:ext cx="4059005" cy="365760"/>
            <a:chOff x="4350057" y="3131871"/>
            <a:chExt cx="4059005" cy="365760"/>
          </a:xfrm>
        </p:grpSpPr>
        <p:sp>
          <p:nvSpPr>
            <p:cNvPr id="70" name="Rectangle 69"/>
            <p:cNvSpPr/>
            <p:nvPr/>
          </p:nvSpPr>
          <p:spPr>
            <a:xfrm>
              <a:off x="4367148" y="3140417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0057" y="3131871"/>
              <a:ext cx="365760" cy="36576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75695" y="3510699"/>
            <a:ext cx="4059005" cy="365760"/>
            <a:chOff x="4350057" y="3510699"/>
            <a:chExt cx="4059005" cy="365760"/>
          </a:xfrm>
        </p:grpSpPr>
        <p:sp>
          <p:nvSpPr>
            <p:cNvPr id="71" name="Rectangle 70"/>
            <p:cNvSpPr/>
            <p:nvPr/>
          </p:nvSpPr>
          <p:spPr>
            <a:xfrm>
              <a:off x="4367148" y="3526384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0057" y="3510699"/>
              <a:ext cx="365760" cy="3657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375695" y="3889527"/>
            <a:ext cx="4062329" cy="365760"/>
            <a:chOff x="4350057" y="3889527"/>
            <a:chExt cx="4062329" cy="365760"/>
          </a:xfrm>
        </p:grpSpPr>
        <p:sp>
          <p:nvSpPr>
            <p:cNvPr id="72" name="Rectangle 71"/>
            <p:cNvSpPr/>
            <p:nvPr/>
          </p:nvSpPr>
          <p:spPr>
            <a:xfrm>
              <a:off x="4370472" y="3901456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0057" y="3889527"/>
              <a:ext cx="365760" cy="365760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4837880" y="3998131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altLang="ja-JP" sz="1200" dirty="0" smtClean="0"/>
              <a:t>DNS</a:t>
            </a:r>
            <a:r>
              <a:rPr lang="ja-JP" altLang="en-US" sz="1200" dirty="0" smtClean="0"/>
              <a:t> サーバ（</a:t>
            </a:r>
            <a:r>
              <a:rPr lang="en-US" sz="1200" dirty="0" err="1" smtClean="0"/>
              <a:t>OpenDNS</a:t>
            </a:r>
            <a:r>
              <a:rPr lang="ja-JP" altLang="en-US" sz="1200" dirty="0"/>
              <a:t> </a:t>
            </a:r>
            <a:r>
              <a:rPr lang="ja-JP" altLang="en-US" sz="1200" dirty="0" smtClean="0"/>
              <a:t>も指定可）</a:t>
            </a:r>
            <a:endParaRPr lang="en-US" sz="1200" dirty="0"/>
          </a:p>
        </p:txBody>
      </p:sp>
      <p:sp>
        <p:nvSpPr>
          <p:cNvPr id="30" name="Rectangle 29"/>
          <p:cNvSpPr/>
          <p:nvPr/>
        </p:nvSpPr>
        <p:spPr>
          <a:xfrm>
            <a:off x="4837880" y="3616726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ドメインネーム</a:t>
            </a:r>
            <a:endParaRPr lang="en-US" sz="1200" dirty="0"/>
          </a:p>
        </p:txBody>
      </p:sp>
      <p:sp>
        <p:nvSpPr>
          <p:cNvPr id="32" name="Rectangle 31"/>
          <p:cNvSpPr/>
          <p:nvPr/>
        </p:nvSpPr>
        <p:spPr>
          <a:xfrm>
            <a:off x="4837880" y="3210370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デフォルトゲートウェイ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4837880" y="2838979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プールのエンド </a:t>
            </a:r>
            <a:r>
              <a:rPr lang="en-US" altLang="ja-JP" sz="1200" dirty="0" smtClean="0"/>
              <a:t>IP</a:t>
            </a: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375695" y="1237731"/>
            <a:ext cx="4062329" cy="365760"/>
            <a:chOff x="4350057" y="1237731"/>
            <a:chExt cx="4062329" cy="365760"/>
          </a:xfrm>
        </p:grpSpPr>
        <p:sp>
          <p:nvSpPr>
            <p:cNvPr id="65" name="Rectangle 64"/>
            <p:cNvSpPr/>
            <p:nvPr/>
          </p:nvSpPr>
          <p:spPr>
            <a:xfrm>
              <a:off x="4370472" y="1255502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0057" y="1237731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375695" y="1616559"/>
            <a:ext cx="4059005" cy="365760"/>
            <a:chOff x="4350057" y="1616559"/>
            <a:chExt cx="4059005" cy="365760"/>
          </a:xfrm>
        </p:grpSpPr>
        <p:sp>
          <p:nvSpPr>
            <p:cNvPr id="66" name="Rectangle 65"/>
            <p:cNvSpPr/>
            <p:nvPr/>
          </p:nvSpPr>
          <p:spPr>
            <a:xfrm>
              <a:off x="4367148" y="1628885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50057" y="1616559"/>
              <a:ext cx="365760" cy="36576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375695" y="1995387"/>
            <a:ext cx="4062329" cy="365760"/>
            <a:chOff x="4350057" y="1995387"/>
            <a:chExt cx="4062329" cy="365760"/>
          </a:xfrm>
        </p:grpSpPr>
        <p:sp>
          <p:nvSpPr>
            <p:cNvPr id="67" name="Rectangle 66"/>
            <p:cNvSpPr/>
            <p:nvPr/>
          </p:nvSpPr>
          <p:spPr>
            <a:xfrm>
              <a:off x="4370472" y="2005325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50057" y="1995387"/>
              <a:ext cx="365760" cy="365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375695" y="2374215"/>
            <a:ext cx="4059005" cy="365760"/>
            <a:chOff x="4350057" y="2374215"/>
            <a:chExt cx="4059005" cy="365760"/>
          </a:xfrm>
        </p:grpSpPr>
        <p:sp>
          <p:nvSpPr>
            <p:cNvPr id="68" name="Rectangle 67"/>
            <p:cNvSpPr/>
            <p:nvPr/>
          </p:nvSpPr>
          <p:spPr>
            <a:xfrm>
              <a:off x="4367148" y="2386541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50057" y="2374215"/>
              <a:ext cx="365760" cy="365760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4837880" y="2079093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ネットワークアドレスとマスク</a:t>
            </a:r>
            <a:endParaRPr lang="en-US" sz="1200" dirty="0"/>
          </a:p>
        </p:txBody>
      </p:sp>
      <p:sp>
        <p:nvSpPr>
          <p:cNvPr id="43" name="Rectangle 42"/>
          <p:cNvSpPr/>
          <p:nvPr/>
        </p:nvSpPr>
        <p:spPr>
          <a:xfrm>
            <a:off x="4833563" y="1724071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200" dirty="0" smtClean="0"/>
              <a:t>VLAN ID</a:t>
            </a:r>
            <a:endParaRPr lang="en-US" sz="1200" dirty="0"/>
          </a:p>
        </p:txBody>
      </p:sp>
      <p:sp>
        <p:nvSpPr>
          <p:cNvPr id="45" name="Rectangle 44"/>
          <p:cNvSpPr/>
          <p:nvPr/>
        </p:nvSpPr>
        <p:spPr>
          <a:xfrm>
            <a:off x="4833563" y="1342250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プールの有効・無効を指定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375695" y="858903"/>
            <a:ext cx="4059005" cy="365760"/>
            <a:chOff x="4375695" y="858903"/>
            <a:chExt cx="4059005" cy="365760"/>
          </a:xfrm>
        </p:grpSpPr>
        <p:sp>
          <p:nvSpPr>
            <p:cNvPr id="46" name="Rectangle 45"/>
            <p:cNvSpPr/>
            <p:nvPr/>
          </p:nvSpPr>
          <p:spPr>
            <a:xfrm>
              <a:off x="4392786" y="872650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5695" y="858903"/>
              <a:ext cx="365760" cy="365760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4833563" y="885344"/>
              <a:ext cx="3421675" cy="32004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プール名</a:t>
              </a:r>
              <a:endParaRPr lang="en-US" sz="1200" b="1" dirty="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4837880" y="2478344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プールのスタート</a:t>
            </a:r>
            <a:r>
              <a:rPr lang="en-US" altLang="ja-JP" sz="1200" dirty="0" smtClean="0"/>
              <a:t>IP</a:t>
            </a:r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4375695" y="4268355"/>
            <a:ext cx="4062329" cy="365760"/>
            <a:chOff x="4350057" y="4268355"/>
            <a:chExt cx="4062329" cy="365760"/>
          </a:xfrm>
        </p:grpSpPr>
        <p:sp>
          <p:nvSpPr>
            <p:cNvPr id="73" name="Rectangle 72"/>
            <p:cNvSpPr/>
            <p:nvPr/>
          </p:nvSpPr>
          <p:spPr>
            <a:xfrm>
              <a:off x="4370472" y="4278877"/>
              <a:ext cx="40419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0057" y="4268355"/>
              <a:ext cx="365760" cy="365760"/>
            </a:xfrm>
            <a:prstGeom prst="rect">
              <a:avLst/>
            </a:prstGeom>
          </p:spPr>
        </p:pic>
      </p:grpSp>
      <p:sp>
        <p:nvSpPr>
          <p:cNvPr id="52" name="Rectangle 51"/>
          <p:cNvSpPr/>
          <p:nvPr/>
        </p:nvSpPr>
        <p:spPr>
          <a:xfrm>
            <a:off x="4837880" y="4377454"/>
            <a:ext cx="2755503" cy="176644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ja-JP" altLang="en-US" sz="1200" dirty="0" smtClean="0"/>
              <a:t>適用ボタン</a:t>
            </a:r>
            <a:endParaRPr lang="en-US" sz="12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18267" y="1378051"/>
            <a:ext cx="182880" cy="18288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267" y="1650321"/>
            <a:ext cx="182880" cy="18288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267" y="1887543"/>
            <a:ext cx="182880" cy="18288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8267" y="2140515"/>
            <a:ext cx="182880" cy="1828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8267" y="2391823"/>
            <a:ext cx="182880" cy="1828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267" y="2650167"/>
            <a:ext cx="182880" cy="1828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267" y="2917141"/>
            <a:ext cx="182880" cy="182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4590" y="2181745"/>
            <a:ext cx="182880" cy="18288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267" y="3422917"/>
            <a:ext cx="182880" cy="18288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8267" y="3672130"/>
            <a:ext cx="182880" cy="18288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8267" y="4352809"/>
            <a:ext cx="182880" cy="182880"/>
          </a:xfrm>
          <a:prstGeom prst="rect">
            <a:avLst/>
          </a:prstGeom>
        </p:spPr>
      </p:pic>
      <p:sp>
        <p:nvSpPr>
          <p:cNvPr id="74" name="16-Point Star 73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2980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RF Optimization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の変更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1" y="2104545"/>
            <a:ext cx="4029620" cy="23774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10510" y="2104545"/>
            <a:ext cx="3950736" cy="523417"/>
            <a:chOff x="4610510" y="2104545"/>
            <a:chExt cx="3950736" cy="523417"/>
          </a:xfrm>
        </p:grpSpPr>
        <p:sp>
          <p:nvSpPr>
            <p:cNvPr id="20" name="Rectangle 19"/>
            <p:cNvSpPr/>
            <p:nvPr/>
          </p:nvSpPr>
          <p:spPr>
            <a:xfrm>
              <a:off x="5166941" y="2104819"/>
              <a:ext cx="3337296" cy="52120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15526" y="2104545"/>
              <a:ext cx="45720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2" name="Flowchart: Delay 68"/>
            <p:cNvSpPr/>
            <p:nvPr/>
          </p:nvSpPr>
          <p:spPr>
            <a:xfrm rot="10800000">
              <a:off x="4610510" y="2104818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23" name="Group 118"/>
            <p:cNvGrpSpPr/>
            <p:nvPr/>
          </p:nvGrpSpPr>
          <p:grpSpPr>
            <a:xfrm>
              <a:off x="4678339" y="2174391"/>
              <a:ext cx="383366" cy="383998"/>
              <a:chOff x="342484" y="1608071"/>
              <a:chExt cx="383465" cy="38409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26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27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221704" y="2104545"/>
              <a:ext cx="2953576" cy="521208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Wizard </a:t>
              </a:r>
              <a:r>
                <a:rPr lang="ja-JP" altLang="en-US" sz="1200" dirty="0" smtClean="0"/>
                <a:t>での設定以降、いつでも変更可能となりました</a:t>
              </a:r>
              <a:endParaRPr lang="en-US" sz="12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37" name="Rectangle 36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RF Optimization </a:t>
              </a:r>
              <a:r>
                <a:rPr lang="ja-JP" altLang="en-US" sz="1400" dirty="0" smtClean="0"/>
                <a:t>は </a:t>
              </a:r>
              <a:r>
                <a:rPr lang="en-US" altLang="ja-JP" sz="1400" dirty="0" smtClean="0"/>
                <a:t>Wizard</a:t>
              </a:r>
              <a:r>
                <a:rPr lang="ja-JP" altLang="en-US" sz="1400" dirty="0" smtClean="0"/>
                <a:t> 設定以降、</a:t>
              </a:r>
              <a:r>
                <a:rPr lang="en-US" altLang="ja-JP" sz="1400" dirty="0" smtClean="0"/>
                <a:t>CLI</a:t>
              </a:r>
              <a:r>
                <a:rPr lang="ja-JP" altLang="en-US" sz="1400" dirty="0" smtClean="0"/>
                <a:t> からしか変更できなかった</a:t>
              </a:r>
              <a:endParaRPr lang="en-US" sz="14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17234" y="1512803"/>
            <a:ext cx="8029236" cy="418316"/>
            <a:chOff x="517234" y="1512803"/>
            <a:chExt cx="8029236" cy="418316"/>
          </a:xfrm>
        </p:grpSpPr>
        <p:sp>
          <p:nvSpPr>
            <p:cNvPr id="41" name="Rectangle 40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GUI</a:t>
              </a:r>
              <a:r>
                <a:rPr lang="ja-JP" altLang="en-US" sz="1400" dirty="0" smtClean="0"/>
                <a:t> メニューへ追加されました</a:t>
              </a:r>
              <a:endParaRPr lang="en-US" sz="1400" dirty="0"/>
            </a:p>
          </p:txBody>
        </p:sp>
      </p:grpSp>
      <p:sp>
        <p:nvSpPr>
          <p:cNvPr id="28" name="16-Point Star 27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b="1" dirty="0" smtClean="0">
                <a:latin typeface="+mj-lt"/>
              </a:rPr>
              <a:t>8.3</a:t>
            </a:r>
            <a:endParaRPr lang="en-US" sz="12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9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SNMP v3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サポート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1" y="2077646"/>
            <a:ext cx="3384388" cy="2514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49626" y="2725340"/>
            <a:ext cx="4066903" cy="523144"/>
            <a:chOff x="4027434" y="3363521"/>
            <a:chExt cx="4066903" cy="523144"/>
          </a:xfrm>
        </p:grpSpPr>
        <p:sp>
          <p:nvSpPr>
            <p:cNvPr id="30" name="Rectangle 29"/>
            <p:cNvSpPr/>
            <p:nvPr/>
          </p:nvSpPr>
          <p:spPr>
            <a:xfrm>
              <a:off x="4583865" y="3363522"/>
              <a:ext cx="3464666" cy="52120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048618" y="3363679"/>
              <a:ext cx="45719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2" name="Flowchart: Delay 68"/>
            <p:cNvSpPr/>
            <p:nvPr/>
          </p:nvSpPr>
          <p:spPr>
            <a:xfrm rot="10800000">
              <a:off x="4027434" y="3363521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33" name="Group 118"/>
            <p:cNvGrpSpPr/>
            <p:nvPr/>
          </p:nvGrpSpPr>
          <p:grpSpPr>
            <a:xfrm>
              <a:off x="4095263" y="3433094"/>
              <a:ext cx="383366" cy="383998"/>
              <a:chOff x="342484" y="1608071"/>
              <a:chExt cx="383465" cy="384098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35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36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638627" y="3385549"/>
              <a:ext cx="340990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デフォルトで </a:t>
              </a:r>
              <a:r>
                <a:rPr lang="en-US" altLang="ja-JP" sz="1200" dirty="0" smtClean="0"/>
                <a:t>v2c </a:t>
              </a:r>
              <a:r>
                <a:rPr lang="ja-JP" altLang="en-US" sz="1200" dirty="0" smtClean="0"/>
                <a:t>と </a:t>
              </a:r>
              <a:r>
                <a:rPr lang="en-US" altLang="ja-JP" sz="1200" dirty="0" smtClean="0"/>
                <a:t>v3 </a:t>
              </a:r>
              <a:r>
                <a:rPr lang="ja-JP" altLang="en-US" sz="1200" dirty="0" smtClean="0"/>
                <a:t>の両方が </a:t>
              </a:r>
              <a:r>
                <a:rPr lang="en-US" altLang="ja-JP" sz="1200" dirty="0" smtClean="0"/>
                <a:t>Enabled</a:t>
              </a:r>
              <a:endParaRPr lang="en-US" altLang="ja-JP" sz="1200" dirty="0"/>
            </a:p>
          </p:txBody>
        </p:sp>
      </p:grpSp>
      <p:sp>
        <p:nvSpPr>
          <p:cNvPr id="48" name="16-Point Star 47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949626" y="3402267"/>
            <a:ext cx="4066903" cy="523144"/>
            <a:chOff x="4027434" y="3363521"/>
            <a:chExt cx="4066903" cy="523144"/>
          </a:xfrm>
        </p:grpSpPr>
        <p:sp>
          <p:nvSpPr>
            <p:cNvPr id="50" name="Rectangle 49"/>
            <p:cNvSpPr/>
            <p:nvPr/>
          </p:nvSpPr>
          <p:spPr>
            <a:xfrm>
              <a:off x="4583865" y="3363522"/>
              <a:ext cx="3464666" cy="52120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048618" y="3363679"/>
              <a:ext cx="45719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2" name="Flowchart: Delay 68"/>
            <p:cNvSpPr/>
            <p:nvPr/>
          </p:nvSpPr>
          <p:spPr>
            <a:xfrm rot="10800000">
              <a:off x="4027434" y="3363521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53" name="Group 118"/>
            <p:cNvGrpSpPr/>
            <p:nvPr/>
          </p:nvGrpSpPr>
          <p:grpSpPr>
            <a:xfrm>
              <a:off x="4095263" y="3433094"/>
              <a:ext cx="383366" cy="383998"/>
              <a:chOff x="342484" y="1608071"/>
              <a:chExt cx="383465" cy="384098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6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57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4638627" y="3385549"/>
              <a:ext cx="340990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/>
                <a:t>v</a:t>
              </a:r>
              <a:r>
                <a:rPr lang="en-US" altLang="ja-JP" sz="1200" dirty="0" smtClean="0"/>
                <a:t>1 </a:t>
              </a:r>
              <a:r>
                <a:rPr lang="ja-JP" altLang="en-US" sz="1200" dirty="0"/>
                <a:t>設定は </a:t>
              </a:r>
              <a:r>
                <a:rPr lang="en-US" altLang="ja-JP" sz="1200" dirty="0"/>
                <a:t>CLI </a:t>
              </a:r>
              <a:r>
                <a:rPr lang="ja-JP" altLang="en-US" sz="1200" dirty="0"/>
                <a:t>から可能</a:t>
              </a:r>
              <a:r>
                <a:rPr lang="ja-JP" altLang="en-US" sz="1200" dirty="0" smtClean="0"/>
                <a:t>です</a:t>
              </a:r>
              <a:endParaRPr lang="en-US" altLang="ja-JP" sz="12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49626" y="2078429"/>
            <a:ext cx="4066903" cy="523144"/>
            <a:chOff x="4027434" y="3363521"/>
            <a:chExt cx="4066903" cy="523144"/>
          </a:xfrm>
        </p:grpSpPr>
        <p:sp>
          <p:nvSpPr>
            <p:cNvPr id="59" name="Rectangle 58"/>
            <p:cNvSpPr/>
            <p:nvPr/>
          </p:nvSpPr>
          <p:spPr>
            <a:xfrm>
              <a:off x="4583865" y="3363522"/>
              <a:ext cx="3464666" cy="521208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048618" y="3363679"/>
              <a:ext cx="45719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1" name="Flowchart: Delay 68"/>
            <p:cNvSpPr/>
            <p:nvPr/>
          </p:nvSpPr>
          <p:spPr>
            <a:xfrm rot="10800000">
              <a:off x="4027434" y="3363521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62" name="Group 118"/>
            <p:cNvGrpSpPr/>
            <p:nvPr/>
          </p:nvGrpSpPr>
          <p:grpSpPr>
            <a:xfrm>
              <a:off x="4095263" y="3433094"/>
              <a:ext cx="383366" cy="383998"/>
              <a:chOff x="342484" y="1608071"/>
              <a:chExt cx="383465" cy="384098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5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66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4638627" y="3385549"/>
              <a:ext cx="340990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/>
                <a:t>v</a:t>
              </a:r>
              <a:r>
                <a:rPr lang="en-US" sz="1200" dirty="0" smtClean="0"/>
                <a:t>2c</a:t>
              </a:r>
              <a:r>
                <a:rPr lang="ja-JP" altLang="en-US" sz="1200" dirty="0" smtClean="0"/>
                <a:t>、</a:t>
              </a:r>
              <a:r>
                <a:rPr lang="en-US" altLang="ja-JP" sz="1200" dirty="0"/>
                <a:t>v</a:t>
              </a:r>
              <a:r>
                <a:rPr lang="en-US" sz="1200" dirty="0" smtClean="0"/>
                <a:t>3 </a:t>
              </a:r>
              <a:r>
                <a:rPr lang="ja-JP" altLang="en-US" sz="1200" dirty="0" smtClean="0"/>
                <a:t>共に </a:t>
              </a:r>
              <a:r>
                <a:rPr lang="en-US" altLang="ja-JP" sz="1200" dirty="0" smtClean="0"/>
                <a:t>GUI</a:t>
              </a:r>
              <a:r>
                <a:rPr lang="ja-JP" altLang="en-US" sz="1200" dirty="0" smtClean="0"/>
                <a:t> サポート</a:t>
              </a:r>
              <a:endParaRPr lang="en-US" sz="12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68" name="Rectangle 67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/>
                <a:t>SNMP v3 </a:t>
              </a:r>
              <a:r>
                <a:rPr lang="ja-JP" altLang="en-US" sz="1400" dirty="0" smtClean="0"/>
                <a:t>は </a:t>
              </a:r>
              <a:r>
                <a:rPr lang="en-US" altLang="ja-JP" sz="1400" dirty="0" smtClean="0"/>
                <a:t>CLI </a:t>
              </a:r>
              <a:r>
                <a:rPr lang="ja-JP" altLang="en-US" sz="1400" dirty="0" smtClean="0"/>
                <a:t>からのみ設定可能だった</a:t>
              </a:r>
              <a:endParaRPr lang="en-US" sz="1400" dirty="0"/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517234" y="1512803"/>
            <a:ext cx="8029236" cy="418316"/>
            <a:chOff x="517234" y="1512803"/>
            <a:chExt cx="8029236" cy="418316"/>
          </a:xfrm>
        </p:grpSpPr>
        <p:sp>
          <p:nvSpPr>
            <p:cNvPr id="72" name="Rectangle 71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74" name="Rectangle 73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Web</a:t>
              </a:r>
              <a:r>
                <a:rPr lang="ja-JP" altLang="en-US" sz="1400" dirty="0" smtClean="0"/>
                <a:t> </a:t>
              </a:r>
              <a:r>
                <a:rPr lang="en-US" altLang="ja-JP" sz="1400" dirty="0" smtClean="0"/>
                <a:t>GUI  /  CLI </a:t>
              </a:r>
              <a:r>
                <a:rPr lang="ja-JP" altLang="en-US" sz="1400" dirty="0" smtClean="0"/>
                <a:t>共に可能になりました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990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SNMP v3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設定画面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76" y="969671"/>
            <a:ext cx="3563824" cy="36483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12648" y="974896"/>
            <a:ext cx="4000789" cy="376626"/>
            <a:chOff x="4403908" y="974896"/>
            <a:chExt cx="4000789" cy="376626"/>
          </a:xfrm>
        </p:grpSpPr>
        <p:sp>
          <p:nvSpPr>
            <p:cNvPr id="28" name="Rectangle 27"/>
            <p:cNvSpPr/>
            <p:nvPr/>
          </p:nvSpPr>
          <p:spPr>
            <a:xfrm>
              <a:off x="4403908" y="985762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909" y="974896"/>
              <a:ext cx="365760" cy="36576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835825" y="979015"/>
              <a:ext cx="3279620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ユーザ名</a:t>
              </a:r>
              <a:endParaRPr lang="en-US" sz="12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9406" y="1574894"/>
            <a:ext cx="4007272" cy="373570"/>
            <a:chOff x="4403908" y="1656711"/>
            <a:chExt cx="4007272" cy="373570"/>
          </a:xfrm>
        </p:grpSpPr>
        <p:sp>
          <p:nvSpPr>
            <p:cNvPr id="25" name="Rectangle 24"/>
            <p:cNvSpPr/>
            <p:nvPr/>
          </p:nvSpPr>
          <p:spPr>
            <a:xfrm>
              <a:off x="4410391" y="1663458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42308" y="1656711"/>
              <a:ext cx="3279620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アクセスモード</a:t>
              </a:r>
              <a:endParaRPr lang="en-US" sz="1200" b="1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3908" y="1664521"/>
              <a:ext cx="365760" cy="3657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07519" y="2171836"/>
            <a:ext cx="4005918" cy="372507"/>
            <a:chOff x="4411745" y="2334407"/>
            <a:chExt cx="4005918" cy="372507"/>
          </a:xfrm>
        </p:grpSpPr>
        <p:sp>
          <p:nvSpPr>
            <p:cNvPr id="31" name="Rectangle 30"/>
            <p:cNvSpPr/>
            <p:nvPr/>
          </p:nvSpPr>
          <p:spPr>
            <a:xfrm>
              <a:off x="4416874" y="2341154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48790" y="2334407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/>
                <a:t>Choose the Authentication Protocol and password</a:t>
              </a:r>
              <a:endParaRPr lang="en-US" sz="1200" b="1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1745" y="2341154"/>
              <a:ext cx="365760" cy="36576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11258" y="2767715"/>
            <a:ext cx="4002179" cy="372507"/>
            <a:chOff x="4411745" y="3022123"/>
            <a:chExt cx="4002179" cy="372507"/>
          </a:xfrm>
        </p:grpSpPr>
        <p:sp>
          <p:nvSpPr>
            <p:cNvPr id="34" name="Rectangle 33"/>
            <p:cNvSpPr/>
            <p:nvPr/>
          </p:nvSpPr>
          <p:spPr>
            <a:xfrm>
              <a:off x="4413135" y="3028870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1745" y="3022250"/>
              <a:ext cx="365760" cy="36576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4845051" y="3022123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Select the Privacy Protocol and password</a:t>
              </a:r>
              <a:endParaRPr lang="en-US" sz="12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11215" y="3363594"/>
            <a:ext cx="4002222" cy="372507"/>
            <a:chOff x="4394861" y="3709839"/>
            <a:chExt cx="4002222" cy="372507"/>
          </a:xfrm>
        </p:grpSpPr>
        <p:sp>
          <p:nvSpPr>
            <p:cNvPr id="37" name="Rectangle 36"/>
            <p:cNvSpPr/>
            <p:nvPr/>
          </p:nvSpPr>
          <p:spPr>
            <a:xfrm>
              <a:off x="4396294" y="3716586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4861" y="3713074"/>
              <a:ext cx="365760" cy="365760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828210" y="3709839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/>
                <a:t>Click on the Apply Button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004" y="1508081"/>
            <a:ext cx="182880" cy="1828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004" y="1802999"/>
            <a:ext cx="182880" cy="18288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004" y="2051060"/>
            <a:ext cx="182880" cy="182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004" y="3415502"/>
            <a:ext cx="182880" cy="18288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723" y="4159714"/>
            <a:ext cx="182880" cy="18288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004" y="2338717"/>
            <a:ext cx="182880" cy="1828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5004" y="2633635"/>
            <a:ext cx="182880" cy="18288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004" y="3127845"/>
            <a:ext cx="182880" cy="18288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004" y="3672130"/>
            <a:ext cx="182880" cy="182880"/>
          </a:xfrm>
          <a:prstGeom prst="rect">
            <a:avLst/>
          </a:prstGeom>
        </p:spPr>
      </p:pic>
      <p:sp>
        <p:nvSpPr>
          <p:cNvPr id="43" name="16-Point Star 42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39613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95063" y="1484955"/>
            <a:ext cx="5675144" cy="5356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70207" y="1484955"/>
            <a:ext cx="45707" cy="521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12" name="Flowchart: Delay 68"/>
          <p:cNvSpPr/>
          <p:nvPr/>
        </p:nvSpPr>
        <p:spPr>
          <a:xfrm rot="10800000">
            <a:off x="567207" y="1484954"/>
            <a:ext cx="522282" cy="523144"/>
          </a:xfrm>
          <a:prstGeom prst="flowChartDelay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grpSp>
        <p:nvGrpSpPr>
          <p:cNvPr id="13" name="Group 118"/>
          <p:cNvGrpSpPr/>
          <p:nvPr/>
        </p:nvGrpSpPr>
        <p:grpSpPr>
          <a:xfrm>
            <a:off x="635036" y="1554527"/>
            <a:ext cx="383366" cy="383998"/>
            <a:chOff x="342484" y="1608071"/>
            <a:chExt cx="383465" cy="384098"/>
          </a:xfrm>
        </p:grpSpPr>
        <p:sp>
          <p:nvSpPr>
            <p:cNvPr id="14" name="Oval 13"/>
            <p:cNvSpPr/>
            <p:nvPr/>
          </p:nvSpPr>
          <p:spPr>
            <a:xfrm>
              <a:off x="342484" y="1608071"/>
              <a:ext cx="383465" cy="38409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5" name="Oval 6"/>
            <p:cNvSpPr>
              <a:spLocks noChangeArrowheads="1"/>
            </p:cNvSpPr>
            <p:nvPr/>
          </p:nvSpPr>
          <p:spPr bwMode="auto">
            <a:xfrm flipH="1">
              <a:off x="374476" y="1638483"/>
              <a:ext cx="322739" cy="32327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399" dirty="0">
                <a:latin typeface="+mj-lt"/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 rot="10800000" flipH="1">
              <a:off x="493658" y="1719567"/>
              <a:ext cx="84375" cy="161107"/>
            </a:xfrm>
            <a:custGeom>
              <a:avLst/>
              <a:gdLst/>
              <a:ahLst/>
              <a:cxnLst>
                <a:cxn ang="0">
                  <a:pos x="23" y="877"/>
                </a:cxn>
                <a:cxn ang="0">
                  <a:pos x="105" y="877"/>
                </a:cxn>
                <a:cxn ang="0">
                  <a:pos x="446" y="492"/>
                </a:cxn>
                <a:cxn ang="0">
                  <a:pos x="463" y="450"/>
                </a:cxn>
                <a:cxn ang="0">
                  <a:pos x="446" y="409"/>
                </a:cxn>
                <a:cxn ang="0">
                  <a:pos x="105" y="23"/>
                </a:cxn>
                <a:cxn ang="0">
                  <a:pos x="23" y="23"/>
                </a:cxn>
                <a:cxn ang="0">
                  <a:pos x="23" y="105"/>
                </a:cxn>
                <a:cxn ang="0">
                  <a:pos x="328" y="450"/>
                </a:cxn>
                <a:cxn ang="0">
                  <a:pos x="23" y="795"/>
                </a:cxn>
                <a:cxn ang="0">
                  <a:pos x="23" y="877"/>
                </a:cxn>
                <a:cxn ang="0">
                  <a:pos x="23" y="877"/>
                </a:cxn>
                <a:cxn ang="0">
                  <a:pos x="23" y="877"/>
                </a:cxn>
              </a:cxnLst>
              <a:rect l="0" t="0" r="r" b="b"/>
              <a:pathLst>
                <a:path w="463" h="900">
                  <a:moveTo>
                    <a:pt x="23" y="877"/>
                  </a:moveTo>
                  <a:cubicBezTo>
                    <a:pt x="45" y="900"/>
                    <a:pt x="83" y="900"/>
                    <a:pt x="105" y="877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57" y="481"/>
                    <a:pt x="463" y="465"/>
                    <a:pt x="463" y="450"/>
                  </a:cubicBezTo>
                  <a:cubicBezTo>
                    <a:pt x="463" y="435"/>
                    <a:pt x="457" y="420"/>
                    <a:pt x="446" y="409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83" y="0"/>
                    <a:pt x="45" y="0"/>
                    <a:pt x="23" y="23"/>
                  </a:cubicBezTo>
                  <a:cubicBezTo>
                    <a:pt x="0" y="45"/>
                    <a:pt x="0" y="82"/>
                    <a:pt x="23" y="105"/>
                  </a:cubicBezTo>
                  <a:cubicBezTo>
                    <a:pt x="328" y="450"/>
                    <a:pt x="328" y="450"/>
                    <a:pt x="328" y="450"/>
                  </a:cubicBezTo>
                  <a:cubicBezTo>
                    <a:pt x="23" y="795"/>
                    <a:pt x="23" y="795"/>
                    <a:pt x="23" y="795"/>
                  </a:cubicBezTo>
                  <a:cubicBezTo>
                    <a:pt x="0" y="818"/>
                    <a:pt x="0" y="855"/>
                    <a:pt x="23" y="877"/>
                  </a:cubicBezTo>
                  <a:close/>
                  <a:moveTo>
                    <a:pt x="23" y="877"/>
                  </a:moveTo>
                  <a:cubicBezTo>
                    <a:pt x="23" y="877"/>
                    <a:pt x="23" y="877"/>
                    <a:pt x="23" y="87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71">
                <a:defRPr/>
              </a:pPr>
              <a:endParaRPr lang="en-US" sz="1799" kern="0" dirty="0">
                <a:solidFill>
                  <a:srgbClr val="676767"/>
                </a:solidFill>
                <a:latin typeface="+mj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78399" y="1506982"/>
            <a:ext cx="5591808" cy="48469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TFTP</a:t>
            </a:r>
            <a:r>
              <a:rPr lang="en-US" sz="1200" dirty="0" smtClean="0"/>
              <a:t>: </a:t>
            </a:r>
            <a:r>
              <a:rPr lang="ja-JP" altLang="en-US" sz="1200" dirty="0" smtClean="0"/>
              <a:t>外部 </a:t>
            </a:r>
            <a:r>
              <a:rPr lang="en-US" sz="1200" dirty="0" smtClean="0"/>
              <a:t>TFTP </a:t>
            </a:r>
            <a:r>
              <a:rPr lang="ja-JP" altLang="en-US" sz="1200" dirty="0" smtClean="0"/>
              <a:t>サーバを使った実装。手動ダウンロードした </a:t>
            </a:r>
            <a:r>
              <a:rPr lang="en-US" altLang="ja-JP" sz="1200" dirty="0" smtClean="0"/>
              <a:t>zip </a:t>
            </a:r>
            <a:r>
              <a:rPr lang="ja-JP" altLang="en-US" sz="1200" dirty="0" smtClean="0"/>
              <a:t>ファイルを </a:t>
            </a:r>
            <a:r>
              <a:rPr lang="en-US" altLang="ja-JP" sz="1200" dirty="0" smtClean="0"/>
              <a:t>TFTP </a:t>
            </a:r>
            <a:r>
              <a:rPr lang="ja-JP" altLang="en-US" sz="1200" dirty="0" smtClean="0"/>
              <a:t>サーバに展開した上で、</a:t>
            </a:r>
            <a:r>
              <a:rPr lang="en-US" altLang="ja-JP" sz="1200" dirty="0" smtClean="0"/>
              <a:t>GUI</a:t>
            </a:r>
            <a:r>
              <a:rPr lang="ja-JP" altLang="en-US" sz="1200" dirty="0" smtClean="0"/>
              <a:t> からサーバの場所を設定</a:t>
            </a:r>
            <a:endParaRPr lang="en-US" sz="1200" dirty="0"/>
          </a:p>
        </p:txBody>
      </p:sp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ソフトウェアの更新方法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96437" y="925633"/>
            <a:ext cx="4794399" cy="4084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ja-JP" altLang="en-US" b="1" i="1" dirty="0" smtClean="0">
                <a:solidFill>
                  <a:srgbClr val="0070C0"/>
                </a:solidFill>
              </a:rPr>
              <a:t>これまでの方法： オフラインアップデート</a:t>
            </a:r>
            <a:endParaRPr lang="en-US" b="1" i="1" dirty="0" smtClean="0"/>
          </a:p>
        </p:txBody>
      </p:sp>
      <p:sp>
        <p:nvSpPr>
          <p:cNvPr id="70" name="Rectangle 69"/>
          <p:cNvSpPr/>
          <p:nvPr/>
        </p:nvSpPr>
        <p:spPr>
          <a:xfrm>
            <a:off x="1090445" y="2191542"/>
            <a:ext cx="5675144" cy="5356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65589" y="2191542"/>
            <a:ext cx="45707" cy="521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72" name="Flowchart: Delay 68"/>
          <p:cNvSpPr/>
          <p:nvPr/>
        </p:nvSpPr>
        <p:spPr>
          <a:xfrm rot="10800000">
            <a:off x="562589" y="2191541"/>
            <a:ext cx="522282" cy="523144"/>
          </a:xfrm>
          <a:prstGeom prst="flowChartDelay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grpSp>
        <p:nvGrpSpPr>
          <p:cNvPr id="73" name="Group 118"/>
          <p:cNvGrpSpPr/>
          <p:nvPr/>
        </p:nvGrpSpPr>
        <p:grpSpPr>
          <a:xfrm>
            <a:off x="630418" y="2261114"/>
            <a:ext cx="383366" cy="383998"/>
            <a:chOff x="342484" y="1608071"/>
            <a:chExt cx="383465" cy="384098"/>
          </a:xfrm>
        </p:grpSpPr>
        <p:sp>
          <p:nvSpPr>
            <p:cNvPr id="74" name="Oval 73"/>
            <p:cNvSpPr/>
            <p:nvPr/>
          </p:nvSpPr>
          <p:spPr>
            <a:xfrm>
              <a:off x="342484" y="1608071"/>
              <a:ext cx="383465" cy="38409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5" name="Oval 6"/>
            <p:cNvSpPr>
              <a:spLocks noChangeArrowheads="1"/>
            </p:cNvSpPr>
            <p:nvPr/>
          </p:nvSpPr>
          <p:spPr bwMode="auto">
            <a:xfrm flipH="1">
              <a:off x="374476" y="1638483"/>
              <a:ext cx="322739" cy="32327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399" dirty="0">
                <a:latin typeface="+mj-lt"/>
              </a:endParaRPr>
            </a:p>
          </p:txBody>
        </p:sp>
        <p:sp>
          <p:nvSpPr>
            <p:cNvPr id="76" name="Freeform 8"/>
            <p:cNvSpPr>
              <a:spLocks noEditPoints="1"/>
            </p:cNvSpPr>
            <p:nvPr/>
          </p:nvSpPr>
          <p:spPr bwMode="auto">
            <a:xfrm rot="10800000" flipH="1">
              <a:off x="493658" y="1719567"/>
              <a:ext cx="84375" cy="161107"/>
            </a:xfrm>
            <a:custGeom>
              <a:avLst/>
              <a:gdLst/>
              <a:ahLst/>
              <a:cxnLst>
                <a:cxn ang="0">
                  <a:pos x="23" y="877"/>
                </a:cxn>
                <a:cxn ang="0">
                  <a:pos x="105" y="877"/>
                </a:cxn>
                <a:cxn ang="0">
                  <a:pos x="446" y="492"/>
                </a:cxn>
                <a:cxn ang="0">
                  <a:pos x="463" y="450"/>
                </a:cxn>
                <a:cxn ang="0">
                  <a:pos x="446" y="409"/>
                </a:cxn>
                <a:cxn ang="0">
                  <a:pos x="105" y="23"/>
                </a:cxn>
                <a:cxn ang="0">
                  <a:pos x="23" y="23"/>
                </a:cxn>
                <a:cxn ang="0">
                  <a:pos x="23" y="105"/>
                </a:cxn>
                <a:cxn ang="0">
                  <a:pos x="328" y="450"/>
                </a:cxn>
                <a:cxn ang="0">
                  <a:pos x="23" y="795"/>
                </a:cxn>
                <a:cxn ang="0">
                  <a:pos x="23" y="877"/>
                </a:cxn>
                <a:cxn ang="0">
                  <a:pos x="23" y="877"/>
                </a:cxn>
                <a:cxn ang="0">
                  <a:pos x="23" y="877"/>
                </a:cxn>
              </a:cxnLst>
              <a:rect l="0" t="0" r="r" b="b"/>
              <a:pathLst>
                <a:path w="463" h="900">
                  <a:moveTo>
                    <a:pt x="23" y="877"/>
                  </a:moveTo>
                  <a:cubicBezTo>
                    <a:pt x="45" y="900"/>
                    <a:pt x="83" y="900"/>
                    <a:pt x="105" y="877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57" y="481"/>
                    <a:pt x="463" y="465"/>
                    <a:pt x="463" y="450"/>
                  </a:cubicBezTo>
                  <a:cubicBezTo>
                    <a:pt x="463" y="435"/>
                    <a:pt x="457" y="420"/>
                    <a:pt x="446" y="409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83" y="0"/>
                    <a:pt x="45" y="0"/>
                    <a:pt x="23" y="23"/>
                  </a:cubicBezTo>
                  <a:cubicBezTo>
                    <a:pt x="0" y="45"/>
                    <a:pt x="0" y="82"/>
                    <a:pt x="23" y="105"/>
                  </a:cubicBezTo>
                  <a:cubicBezTo>
                    <a:pt x="328" y="450"/>
                    <a:pt x="328" y="450"/>
                    <a:pt x="328" y="450"/>
                  </a:cubicBezTo>
                  <a:cubicBezTo>
                    <a:pt x="23" y="795"/>
                    <a:pt x="23" y="795"/>
                    <a:pt x="23" y="795"/>
                  </a:cubicBezTo>
                  <a:cubicBezTo>
                    <a:pt x="0" y="818"/>
                    <a:pt x="0" y="855"/>
                    <a:pt x="23" y="877"/>
                  </a:cubicBezTo>
                  <a:close/>
                  <a:moveTo>
                    <a:pt x="23" y="877"/>
                  </a:moveTo>
                  <a:cubicBezTo>
                    <a:pt x="23" y="877"/>
                    <a:pt x="23" y="877"/>
                    <a:pt x="23" y="87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71">
                <a:defRPr/>
              </a:pPr>
              <a:endParaRPr lang="en-US" sz="1799" kern="0" dirty="0">
                <a:solidFill>
                  <a:srgbClr val="676767"/>
                </a:solidFill>
                <a:latin typeface="+mj-lt"/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1173781" y="2213569"/>
            <a:ext cx="5591808" cy="48469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HTTP</a:t>
            </a:r>
            <a:r>
              <a:rPr lang="en-US" sz="1200" dirty="0" smtClean="0"/>
              <a:t>: </a:t>
            </a:r>
            <a:r>
              <a:rPr lang="ja-JP" altLang="en-US" sz="1200" dirty="0" smtClean="0"/>
              <a:t>ブラウザからのファイルアップロード。アップロードされたファイルは同じイメージファイルを使用する </a:t>
            </a:r>
            <a:r>
              <a:rPr lang="en-US" altLang="ja-JP" sz="1200" dirty="0" smtClean="0"/>
              <a:t>AP </a:t>
            </a:r>
            <a:r>
              <a:rPr lang="ja-JP" altLang="en-US" sz="1200" dirty="0" smtClean="0"/>
              <a:t>のみで共有される。</a:t>
            </a:r>
            <a:endParaRPr lang="en-US" sz="1200" dirty="0"/>
          </a:p>
        </p:txBody>
      </p:sp>
      <p:sp>
        <p:nvSpPr>
          <p:cNvPr id="78" name="Content Placeholder 2"/>
          <p:cNvSpPr txBox="1">
            <a:spLocks/>
          </p:cNvSpPr>
          <p:nvPr/>
        </p:nvSpPr>
        <p:spPr>
          <a:xfrm>
            <a:off x="391818" y="2906839"/>
            <a:ext cx="4794399" cy="408450"/>
          </a:xfrm>
          <a:prstGeom prst="rect">
            <a:avLst/>
          </a:prstGeom>
        </p:spPr>
        <p:txBody>
          <a:bodyPr lIns="91420" tIns="45710" rIns="91420" bIns="45710">
            <a:norm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ja-JP" altLang="en-US" b="1" i="1" dirty="0" smtClean="0">
                <a:solidFill>
                  <a:srgbClr val="0070C0"/>
                </a:solidFill>
              </a:rPr>
              <a:t>オンラインアップデートの実装</a:t>
            </a:r>
            <a:endParaRPr lang="en-US" b="1" i="1" dirty="0" smtClean="0"/>
          </a:p>
        </p:txBody>
      </p:sp>
      <p:sp>
        <p:nvSpPr>
          <p:cNvPr id="79" name="Rectangle 78"/>
          <p:cNvSpPr/>
          <p:nvPr/>
        </p:nvSpPr>
        <p:spPr>
          <a:xfrm>
            <a:off x="1104305" y="3424592"/>
            <a:ext cx="5675144" cy="5356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779449" y="3424592"/>
            <a:ext cx="45707" cy="521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81" name="Flowchart: Delay 68"/>
          <p:cNvSpPr/>
          <p:nvPr/>
        </p:nvSpPr>
        <p:spPr>
          <a:xfrm rot="10800000">
            <a:off x="576449" y="3424591"/>
            <a:ext cx="522282" cy="523144"/>
          </a:xfrm>
          <a:prstGeom prst="flowChartDelay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grpSp>
        <p:nvGrpSpPr>
          <p:cNvPr id="82" name="Group 118"/>
          <p:cNvGrpSpPr/>
          <p:nvPr/>
        </p:nvGrpSpPr>
        <p:grpSpPr>
          <a:xfrm>
            <a:off x="644278" y="3494164"/>
            <a:ext cx="383366" cy="383998"/>
            <a:chOff x="342484" y="1608071"/>
            <a:chExt cx="383465" cy="384098"/>
          </a:xfrm>
        </p:grpSpPr>
        <p:sp>
          <p:nvSpPr>
            <p:cNvPr id="83" name="Oval 82"/>
            <p:cNvSpPr/>
            <p:nvPr/>
          </p:nvSpPr>
          <p:spPr>
            <a:xfrm>
              <a:off x="342484" y="1608071"/>
              <a:ext cx="383465" cy="38409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84" name="Oval 6"/>
            <p:cNvSpPr>
              <a:spLocks noChangeArrowheads="1"/>
            </p:cNvSpPr>
            <p:nvPr/>
          </p:nvSpPr>
          <p:spPr bwMode="auto">
            <a:xfrm flipH="1">
              <a:off x="374476" y="1638483"/>
              <a:ext cx="322739" cy="32327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399" dirty="0">
                <a:latin typeface="+mj-lt"/>
              </a:endParaRPr>
            </a:p>
          </p:txBody>
        </p:sp>
        <p:sp>
          <p:nvSpPr>
            <p:cNvPr id="85" name="Freeform 8"/>
            <p:cNvSpPr>
              <a:spLocks noEditPoints="1"/>
            </p:cNvSpPr>
            <p:nvPr/>
          </p:nvSpPr>
          <p:spPr bwMode="auto">
            <a:xfrm rot="10800000" flipH="1">
              <a:off x="493658" y="1719567"/>
              <a:ext cx="84375" cy="161107"/>
            </a:xfrm>
            <a:custGeom>
              <a:avLst/>
              <a:gdLst/>
              <a:ahLst/>
              <a:cxnLst>
                <a:cxn ang="0">
                  <a:pos x="23" y="877"/>
                </a:cxn>
                <a:cxn ang="0">
                  <a:pos x="105" y="877"/>
                </a:cxn>
                <a:cxn ang="0">
                  <a:pos x="446" y="492"/>
                </a:cxn>
                <a:cxn ang="0">
                  <a:pos x="463" y="450"/>
                </a:cxn>
                <a:cxn ang="0">
                  <a:pos x="446" y="409"/>
                </a:cxn>
                <a:cxn ang="0">
                  <a:pos x="105" y="23"/>
                </a:cxn>
                <a:cxn ang="0">
                  <a:pos x="23" y="23"/>
                </a:cxn>
                <a:cxn ang="0">
                  <a:pos x="23" y="105"/>
                </a:cxn>
                <a:cxn ang="0">
                  <a:pos x="328" y="450"/>
                </a:cxn>
                <a:cxn ang="0">
                  <a:pos x="23" y="795"/>
                </a:cxn>
                <a:cxn ang="0">
                  <a:pos x="23" y="877"/>
                </a:cxn>
                <a:cxn ang="0">
                  <a:pos x="23" y="877"/>
                </a:cxn>
                <a:cxn ang="0">
                  <a:pos x="23" y="877"/>
                </a:cxn>
              </a:cxnLst>
              <a:rect l="0" t="0" r="r" b="b"/>
              <a:pathLst>
                <a:path w="463" h="900">
                  <a:moveTo>
                    <a:pt x="23" y="877"/>
                  </a:moveTo>
                  <a:cubicBezTo>
                    <a:pt x="45" y="900"/>
                    <a:pt x="83" y="900"/>
                    <a:pt x="105" y="877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57" y="481"/>
                    <a:pt x="463" y="465"/>
                    <a:pt x="463" y="450"/>
                  </a:cubicBezTo>
                  <a:cubicBezTo>
                    <a:pt x="463" y="435"/>
                    <a:pt x="457" y="420"/>
                    <a:pt x="446" y="409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83" y="0"/>
                    <a:pt x="45" y="0"/>
                    <a:pt x="23" y="23"/>
                  </a:cubicBezTo>
                  <a:cubicBezTo>
                    <a:pt x="0" y="45"/>
                    <a:pt x="0" y="82"/>
                    <a:pt x="23" y="105"/>
                  </a:cubicBezTo>
                  <a:cubicBezTo>
                    <a:pt x="328" y="450"/>
                    <a:pt x="328" y="450"/>
                    <a:pt x="328" y="450"/>
                  </a:cubicBezTo>
                  <a:cubicBezTo>
                    <a:pt x="23" y="795"/>
                    <a:pt x="23" y="795"/>
                    <a:pt x="23" y="795"/>
                  </a:cubicBezTo>
                  <a:cubicBezTo>
                    <a:pt x="0" y="818"/>
                    <a:pt x="0" y="855"/>
                    <a:pt x="23" y="877"/>
                  </a:cubicBezTo>
                  <a:close/>
                  <a:moveTo>
                    <a:pt x="23" y="877"/>
                  </a:moveTo>
                  <a:cubicBezTo>
                    <a:pt x="23" y="877"/>
                    <a:pt x="23" y="877"/>
                    <a:pt x="23" y="87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71">
                <a:defRPr/>
              </a:pPr>
              <a:endParaRPr lang="en-US" sz="1799" kern="0" dirty="0">
                <a:solidFill>
                  <a:srgbClr val="676767"/>
                </a:solidFill>
                <a:latin typeface="+mj-lt"/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1187641" y="3446619"/>
            <a:ext cx="5591808" cy="484691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</a:rPr>
              <a:t>isco.com</a:t>
            </a:r>
            <a:r>
              <a:rPr lang="en-US" sz="1200" dirty="0" smtClean="0"/>
              <a:t>: </a:t>
            </a:r>
            <a:r>
              <a:rPr lang="ja-JP" altLang="en-US" sz="1200" dirty="0" smtClean="0"/>
              <a:t>インターネット経由でのアップデート。</a:t>
            </a:r>
            <a:r>
              <a:rPr lang="en-US" altLang="ja-JP" sz="1200" dirty="0" smtClean="0"/>
              <a:t>AP</a:t>
            </a:r>
            <a:r>
              <a:rPr lang="ja-JP" altLang="en-US" sz="1200" dirty="0" smtClean="0"/>
              <a:t> タイプによらずシームレスに動作可能</a:t>
            </a:r>
            <a:endParaRPr lang="en-US" sz="1200" dirty="0"/>
          </a:p>
        </p:txBody>
      </p:sp>
      <p:sp>
        <p:nvSpPr>
          <p:cNvPr id="31" name="16-Point Star 30"/>
          <p:cNvSpPr/>
          <p:nvPr/>
        </p:nvSpPr>
        <p:spPr>
          <a:xfrm>
            <a:off x="6805285" y="3426668"/>
            <a:ext cx="1162960" cy="530765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  <p:sp>
        <p:nvSpPr>
          <p:cNvPr id="33" name="16-Point Star 32"/>
          <p:cNvSpPr/>
          <p:nvPr/>
        </p:nvSpPr>
        <p:spPr>
          <a:xfrm>
            <a:off x="6788193" y="2194318"/>
            <a:ext cx="1162960" cy="530765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8.2</a:t>
            </a:r>
          </a:p>
        </p:txBody>
      </p:sp>
      <p:sp>
        <p:nvSpPr>
          <p:cNvPr id="34" name="16-Point Star 33"/>
          <p:cNvSpPr/>
          <p:nvPr/>
        </p:nvSpPr>
        <p:spPr>
          <a:xfrm>
            <a:off x="6779647" y="1475947"/>
            <a:ext cx="1162960" cy="530765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8.1</a:t>
            </a:r>
          </a:p>
          <a:p>
            <a:pPr algn="ctr"/>
            <a:r>
              <a:rPr lang="en-US" sz="1200" b="1" dirty="0" smtClean="0">
                <a:latin typeface="+mj-lt"/>
              </a:rPr>
              <a:t>MR2</a:t>
            </a:r>
          </a:p>
        </p:txBody>
      </p:sp>
    </p:spTree>
    <p:extLst>
      <p:ext uri="{BB962C8B-B14F-4D97-AF65-F5344CB8AC3E}">
        <p14:creationId xmlns:p14="http://schemas.microsoft.com/office/powerpoint/2010/main" val="8289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3484" y="1846264"/>
            <a:ext cx="6794950" cy="536430"/>
            <a:chOff x="591434" y="1045366"/>
            <a:chExt cx="6794950" cy="536430"/>
          </a:xfrm>
        </p:grpSpPr>
        <p:sp>
          <p:nvSpPr>
            <p:cNvPr id="10" name="Rectangle 9"/>
            <p:cNvSpPr/>
            <p:nvPr/>
          </p:nvSpPr>
          <p:spPr>
            <a:xfrm>
              <a:off x="1119290" y="1046189"/>
              <a:ext cx="6233214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0677" y="1045366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2" name="Flowchart: Delay 68"/>
            <p:cNvSpPr/>
            <p:nvPr/>
          </p:nvSpPr>
          <p:spPr>
            <a:xfrm rot="10800000">
              <a:off x="591434" y="1046188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3" name="Group 118"/>
            <p:cNvGrpSpPr/>
            <p:nvPr/>
          </p:nvGrpSpPr>
          <p:grpSpPr>
            <a:xfrm>
              <a:off x="659263" y="1115761"/>
              <a:ext cx="383366" cy="383998"/>
              <a:chOff x="342484" y="1608071"/>
              <a:chExt cx="383465" cy="384098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5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16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202626" y="1068216"/>
              <a:ext cx="6132477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AP</a:t>
              </a:r>
              <a:r>
                <a:rPr lang="en-US" sz="1400" dirty="0"/>
                <a:t> </a:t>
              </a:r>
              <a:r>
                <a:rPr lang="ja-JP" altLang="en-US" sz="1400" dirty="0" smtClean="0"/>
                <a:t>から </a:t>
              </a:r>
              <a:r>
                <a:rPr lang="en-US" altLang="ja-JP" sz="1400" dirty="0" err="1" smtClean="0"/>
                <a:t>cisco.com</a:t>
              </a:r>
              <a:r>
                <a:rPr lang="en-US" altLang="ja-JP" sz="1400" dirty="0" smtClean="0"/>
                <a:t> </a:t>
              </a:r>
              <a:r>
                <a:rPr lang="ja-JP" altLang="en-US" sz="1400" dirty="0" smtClean="0"/>
                <a:t>へのインターネットアクセス必須</a:t>
              </a:r>
              <a:endParaRPr lang="en-US" sz="1400" dirty="0" smtClean="0"/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isco.com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経由でのソフトウェア更新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2699" y="2596365"/>
            <a:ext cx="6816520" cy="535608"/>
            <a:chOff x="524156" y="2265795"/>
            <a:chExt cx="6816520" cy="535608"/>
          </a:xfrm>
        </p:grpSpPr>
        <p:sp>
          <p:nvSpPr>
            <p:cNvPr id="69" name="Rectangle 68"/>
            <p:cNvSpPr/>
            <p:nvPr/>
          </p:nvSpPr>
          <p:spPr>
            <a:xfrm>
              <a:off x="1052011" y="2265796"/>
              <a:ext cx="6241131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294969" y="2272116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1" name="Flowchart: Delay 68"/>
            <p:cNvSpPr/>
            <p:nvPr/>
          </p:nvSpPr>
          <p:spPr>
            <a:xfrm rot="10800000">
              <a:off x="524156" y="2265795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72" name="Group 118"/>
            <p:cNvGrpSpPr/>
            <p:nvPr/>
          </p:nvGrpSpPr>
          <p:grpSpPr>
            <a:xfrm>
              <a:off x="591985" y="2335368"/>
              <a:ext cx="383366" cy="383998"/>
              <a:chOff x="342484" y="1608071"/>
              <a:chExt cx="383465" cy="384098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74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75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76" name="Rectangle 75"/>
            <p:cNvSpPr/>
            <p:nvPr/>
          </p:nvSpPr>
          <p:spPr>
            <a:xfrm>
              <a:off x="1135349" y="2287823"/>
              <a:ext cx="614861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err="1" smtClean="0"/>
                <a:t>cisco.com</a:t>
              </a:r>
              <a:r>
                <a:rPr lang="en-US" sz="1400" dirty="0" smtClean="0"/>
                <a:t> </a:t>
              </a:r>
              <a:r>
                <a:rPr lang="ja-JP" altLang="en-US" sz="1400" dirty="0" smtClean="0"/>
                <a:t>ユーザネーム（</a:t>
              </a:r>
              <a:r>
                <a:rPr lang="en-US" sz="1400" dirty="0" smtClean="0"/>
                <a:t>CCO</a:t>
              </a:r>
              <a:r>
                <a:rPr lang="ja-JP" altLang="en-US" sz="1400" dirty="0" smtClean="0"/>
                <a:t> アカウント）必須</a:t>
              </a:r>
              <a:endParaRPr lang="en-US" sz="1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2921" y="3345644"/>
            <a:ext cx="6816077" cy="535608"/>
            <a:chOff x="513592" y="3124359"/>
            <a:chExt cx="6816077" cy="535608"/>
          </a:xfrm>
        </p:grpSpPr>
        <p:sp>
          <p:nvSpPr>
            <p:cNvPr id="77" name="Rectangle 76"/>
            <p:cNvSpPr/>
            <p:nvPr/>
          </p:nvSpPr>
          <p:spPr>
            <a:xfrm>
              <a:off x="1041447" y="3124360"/>
              <a:ext cx="6251695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283962" y="3124359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9" name="Flowchart: Delay 68"/>
            <p:cNvSpPr/>
            <p:nvPr/>
          </p:nvSpPr>
          <p:spPr>
            <a:xfrm rot="10800000">
              <a:off x="513592" y="3124359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80" name="Group 118"/>
            <p:cNvGrpSpPr/>
            <p:nvPr/>
          </p:nvGrpSpPr>
          <p:grpSpPr>
            <a:xfrm>
              <a:off x="581421" y="3193932"/>
              <a:ext cx="383366" cy="383998"/>
              <a:chOff x="342484" y="1608071"/>
              <a:chExt cx="383465" cy="384098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82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83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1124784" y="3146387"/>
              <a:ext cx="6153605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Master AP</a:t>
              </a:r>
              <a:r>
                <a:rPr lang="ja-JP" altLang="en-US" sz="1400" dirty="0" smtClean="0"/>
                <a:t> が有効な契約を持っており、</a:t>
              </a:r>
              <a:r>
                <a:rPr lang="en-US" altLang="ja-JP" sz="1400" dirty="0" smtClean="0"/>
                <a:t>EULA</a:t>
              </a:r>
              <a:r>
                <a:rPr lang="ja-JP" altLang="en-US" sz="1400" dirty="0" smtClean="0"/>
                <a:t> への同意が必要</a:t>
              </a:r>
              <a:endParaRPr lang="en-US" sz="1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8202" y="4094921"/>
            <a:ext cx="6805514" cy="535608"/>
            <a:chOff x="524155" y="4001137"/>
            <a:chExt cx="6805514" cy="535608"/>
          </a:xfrm>
        </p:grpSpPr>
        <p:sp>
          <p:nvSpPr>
            <p:cNvPr id="85" name="Rectangle 84"/>
            <p:cNvSpPr/>
            <p:nvPr/>
          </p:nvSpPr>
          <p:spPr>
            <a:xfrm>
              <a:off x="1052010" y="4001138"/>
              <a:ext cx="6277659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283962" y="4001137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87" name="Flowchart: Delay 68"/>
            <p:cNvSpPr/>
            <p:nvPr/>
          </p:nvSpPr>
          <p:spPr>
            <a:xfrm rot="10800000">
              <a:off x="524155" y="4001137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88" name="Group 118"/>
            <p:cNvGrpSpPr/>
            <p:nvPr/>
          </p:nvGrpSpPr>
          <p:grpSpPr>
            <a:xfrm>
              <a:off x="591984" y="4070710"/>
              <a:ext cx="383366" cy="383998"/>
              <a:chOff x="342484" y="1608071"/>
              <a:chExt cx="383465" cy="384098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90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91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1135347" y="4023165"/>
              <a:ext cx="6157795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GUI</a:t>
              </a:r>
              <a:r>
                <a:rPr lang="ja-JP" altLang="en-US" sz="1400" dirty="0" smtClean="0"/>
                <a:t> 設定のみサポート（</a:t>
              </a:r>
              <a:r>
                <a:rPr lang="en-US" altLang="ja-JP" sz="1400" dirty="0" smtClean="0"/>
                <a:t>CLI</a:t>
              </a:r>
              <a:r>
                <a:rPr lang="ja-JP" altLang="en-US" sz="1400" dirty="0" smtClean="0"/>
                <a:t>は未サポート）</a:t>
              </a:r>
              <a:endParaRPr lang="en-US" sz="1400" dirty="0"/>
            </a:p>
          </p:txBody>
        </p:sp>
      </p:grpSp>
      <p:sp>
        <p:nvSpPr>
          <p:cNvPr id="35" name="16-Point Star 34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8202" y="1096985"/>
            <a:ext cx="6805514" cy="535608"/>
            <a:chOff x="-5565919" y="689923"/>
            <a:chExt cx="6805514" cy="535608"/>
          </a:xfrm>
        </p:grpSpPr>
        <p:sp>
          <p:nvSpPr>
            <p:cNvPr id="36" name="Rectangle 35"/>
            <p:cNvSpPr/>
            <p:nvPr/>
          </p:nvSpPr>
          <p:spPr>
            <a:xfrm>
              <a:off x="-5038064" y="689924"/>
              <a:ext cx="6277659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93888" y="689923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8" name="Flowchart: Delay 68"/>
            <p:cNvSpPr/>
            <p:nvPr/>
          </p:nvSpPr>
          <p:spPr>
            <a:xfrm rot="10800000">
              <a:off x="-5565919" y="689923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39" name="Group 118"/>
            <p:cNvGrpSpPr/>
            <p:nvPr/>
          </p:nvGrpSpPr>
          <p:grpSpPr>
            <a:xfrm>
              <a:off x="-5498090" y="759496"/>
              <a:ext cx="383366" cy="383998"/>
              <a:chOff x="342484" y="1608071"/>
              <a:chExt cx="383465" cy="384098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41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42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-4954727" y="711951"/>
              <a:ext cx="6157795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Mobility Express</a:t>
              </a:r>
              <a:r>
                <a:rPr lang="ja-JP" altLang="en-US" sz="1400" dirty="0" smtClean="0"/>
                <a:t> が対応する全ての </a:t>
              </a:r>
              <a:r>
                <a:rPr lang="en-US" altLang="ja-JP" sz="1400" dirty="0" smtClean="0"/>
                <a:t>AP </a:t>
              </a:r>
              <a:r>
                <a:rPr lang="ja-JP" altLang="en-US" sz="1400" dirty="0" smtClean="0"/>
                <a:t>にて対応</a:t>
              </a:r>
              <a:endParaRPr lang="en-US" sz="14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49" y="3432493"/>
            <a:ext cx="409524" cy="3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77" y="874809"/>
            <a:ext cx="4749372" cy="3704754"/>
          </a:xfrm>
          <a:prstGeom prst="rect">
            <a:avLst/>
          </a:prstGeom>
        </p:spPr>
      </p:pic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ソフトウェア更新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GUI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画面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633" y="2666095"/>
            <a:ext cx="157468" cy="15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633" y="2878477"/>
            <a:ext cx="157468" cy="1574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88394" y="865478"/>
            <a:ext cx="3294859" cy="365760"/>
            <a:chOff x="5494349" y="865478"/>
            <a:chExt cx="3094062" cy="3657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4349" y="874810"/>
              <a:ext cx="365760" cy="34530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847330" y="874810"/>
              <a:ext cx="273576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4482" y="865478"/>
              <a:ext cx="2683929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Transfer </a:t>
              </a:r>
              <a:r>
                <a:rPr lang="en-US" altLang="ja-JP" sz="1200" b="1" dirty="0" smtClean="0"/>
                <a:t>Mode</a:t>
              </a:r>
              <a:r>
                <a:rPr lang="ja-JP" altLang="en-US" sz="1200" b="1" dirty="0" smtClean="0"/>
                <a:t> </a:t>
              </a:r>
              <a:r>
                <a:rPr lang="ja-JP" altLang="en-US" sz="1200" dirty="0" smtClean="0"/>
                <a:t>として </a:t>
              </a:r>
              <a:r>
                <a:rPr lang="en-US" altLang="ja-JP" sz="1200" dirty="0" err="1" smtClean="0"/>
                <a:t>Cisco.com</a:t>
              </a:r>
              <a:r>
                <a:rPr lang="en-US" altLang="ja-JP" sz="1200" dirty="0" smtClean="0"/>
                <a:t> </a:t>
              </a:r>
              <a:r>
                <a:rPr lang="ja-JP" altLang="en-US" sz="1200" dirty="0" smtClean="0"/>
                <a:t>を指定</a:t>
              </a:r>
              <a:r>
                <a:rPr lang="en-US" sz="1200" b="1" dirty="0" smtClean="0"/>
                <a:t> </a:t>
              </a:r>
              <a:endParaRPr lang="en-US" sz="12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86644" y="1498531"/>
            <a:ext cx="3290948" cy="366711"/>
            <a:chOff x="5498980" y="1578823"/>
            <a:chExt cx="3097564" cy="366711"/>
          </a:xfrm>
        </p:grpSpPr>
        <p:sp>
          <p:nvSpPr>
            <p:cNvPr id="16" name="Rectangle 15"/>
            <p:cNvSpPr/>
            <p:nvPr/>
          </p:nvSpPr>
          <p:spPr>
            <a:xfrm>
              <a:off x="5847330" y="1588155"/>
              <a:ext cx="274921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36290" y="1578823"/>
              <a:ext cx="2642175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ユーザ名を指定</a:t>
              </a:r>
              <a:endParaRPr lang="en-US" sz="1200" b="1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8980" y="1579774"/>
              <a:ext cx="365760" cy="36576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8633" y="3090859"/>
            <a:ext cx="157468" cy="1574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7665" y="4261969"/>
            <a:ext cx="152400" cy="152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1034" y="2132535"/>
            <a:ext cx="3296557" cy="365953"/>
            <a:chOff x="5474309" y="2289945"/>
            <a:chExt cx="3108785" cy="365953"/>
          </a:xfrm>
        </p:grpSpPr>
        <p:sp>
          <p:nvSpPr>
            <p:cNvPr id="33" name="Rectangle 32"/>
            <p:cNvSpPr/>
            <p:nvPr/>
          </p:nvSpPr>
          <p:spPr>
            <a:xfrm>
              <a:off x="5827590" y="2299470"/>
              <a:ext cx="275550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22841" y="2290138"/>
              <a:ext cx="2655624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パスワードを指定</a:t>
              </a:r>
              <a:endParaRPr lang="en-US" sz="1200" b="1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4309" y="2289945"/>
              <a:ext cx="365760" cy="3657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483347" y="2765781"/>
            <a:ext cx="3299906" cy="373535"/>
            <a:chOff x="5474309" y="3019166"/>
            <a:chExt cx="3104156" cy="373535"/>
          </a:xfrm>
        </p:grpSpPr>
        <p:sp>
          <p:nvSpPr>
            <p:cNvPr id="29" name="Rectangle 28"/>
            <p:cNvSpPr/>
            <p:nvPr/>
          </p:nvSpPr>
          <p:spPr>
            <a:xfrm>
              <a:off x="5822961" y="3036273"/>
              <a:ext cx="275550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08686" y="3026941"/>
              <a:ext cx="2669779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適用ボタン</a:t>
              </a:r>
              <a:endParaRPr lang="en-US" sz="1200" dirty="0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4309" y="3019166"/>
              <a:ext cx="365760" cy="365760"/>
            </a:xfrm>
            <a:prstGeom prst="rect">
              <a:avLst/>
            </a:prstGeom>
          </p:spPr>
        </p:pic>
      </p:grpSp>
      <p:sp>
        <p:nvSpPr>
          <p:cNvPr id="26" name="16-Point Star 25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520116" y="3916867"/>
            <a:ext cx="3069704" cy="301752"/>
            <a:chOff x="5520116" y="3916867"/>
            <a:chExt cx="3069704" cy="30175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0116" y="3916867"/>
              <a:ext cx="301752" cy="301752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5861838" y="3922758"/>
              <a:ext cx="2727982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7118" y="3922758"/>
              <a:ext cx="2722701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000" b="1" dirty="0" smtClean="0"/>
                <a:t>Latest Software Release </a:t>
              </a:r>
              <a:r>
                <a:rPr lang="ja-JP" altLang="en-US" sz="1000" dirty="0" smtClean="0"/>
                <a:t>は </a:t>
              </a:r>
              <a:r>
                <a:rPr lang="en-US" sz="1000" dirty="0" err="1" smtClean="0"/>
                <a:t>cisco.com</a:t>
              </a:r>
              <a:r>
                <a:rPr lang="ja-JP" altLang="en-US" sz="1000" dirty="0" smtClean="0"/>
                <a:t> 上の</a:t>
              </a:r>
              <a:r>
                <a:rPr lang="en-US" altLang="ja-JP" sz="1000" dirty="0" smtClean="0"/>
                <a:t/>
              </a:r>
              <a:br>
                <a:rPr lang="en-US" altLang="ja-JP" sz="1000" dirty="0" smtClean="0"/>
              </a:br>
              <a:r>
                <a:rPr lang="ja-JP" altLang="en-US" sz="1000" dirty="0" smtClean="0"/>
                <a:t>最新バージョン</a:t>
              </a:r>
              <a:endParaRPr lang="en-US" sz="1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21864" y="4337673"/>
            <a:ext cx="3070119" cy="303334"/>
            <a:chOff x="5512339" y="4337673"/>
            <a:chExt cx="3070119" cy="30333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12339" y="4339255"/>
              <a:ext cx="301752" cy="301752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5861838" y="4337673"/>
              <a:ext cx="2720620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67118" y="4337673"/>
              <a:ext cx="2710022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000" b="1" dirty="0" smtClean="0"/>
                <a:t>Recommended Software Release </a:t>
              </a:r>
              <a:r>
                <a:rPr lang="ja-JP" altLang="en-US" sz="1000" b="1" dirty="0" smtClean="0"/>
                <a:t>は </a:t>
              </a:r>
              <a:r>
                <a:rPr lang="en-US" altLang="ja-JP" sz="1000" b="1" dirty="0" err="1" smtClean="0"/>
                <a:t>ci</a:t>
              </a:r>
              <a:r>
                <a:rPr lang="en-US" sz="1000" dirty="0" err="1" smtClean="0"/>
                <a:t>sco.com</a:t>
              </a:r>
              <a:r>
                <a:rPr lang="ja-JP" altLang="en-US" sz="1000" dirty="0" smtClean="0"/>
                <a:t> 上での推奨として上がっている最新</a:t>
              </a:r>
              <a:endParaRPr lang="en-US" sz="10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93289" y="3406609"/>
            <a:ext cx="3265096" cy="373889"/>
            <a:chOff x="5493289" y="3406609"/>
            <a:chExt cx="3096530" cy="373889"/>
          </a:xfrm>
        </p:grpSpPr>
        <p:sp>
          <p:nvSpPr>
            <p:cNvPr id="35" name="Rectangle 34"/>
            <p:cNvSpPr/>
            <p:nvPr/>
          </p:nvSpPr>
          <p:spPr>
            <a:xfrm>
              <a:off x="5512339" y="3427618"/>
              <a:ext cx="3077480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17725" y="3406609"/>
              <a:ext cx="2672094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バージョンチェックの実施</a:t>
              </a:r>
              <a:endParaRPr lang="en-US" sz="1200" dirty="0"/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93289" y="3414738"/>
              <a:ext cx="365760" cy="365760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3537" y="3628831"/>
            <a:ext cx="155448" cy="1554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99817" y="3822192"/>
            <a:ext cx="1261872" cy="1828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96769" y="4038600"/>
            <a:ext cx="1261872" cy="18288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440" y="3845365"/>
            <a:ext cx="137160" cy="1371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8143" y="4046953"/>
            <a:ext cx="13716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98" y="165574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6600"/>
                </a:solidFill>
              </a:rPr>
              <a:t>Simplicity: </a:t>
            </a:r>
            <a:br>
              <a:rPr lang="en-US" altLang="ja-JP" dirty="0" smtClean="0">
                <a:solidFill>
                  <a:srgbClr val="FF6600"/>
                </a:solidFill>
              </a:rPr>
            </a:br>
            <a:r>
              <a:rPr lang="en-US" altLang="ja-JP" sz="2800" dirty="0" err="1" smtClean="0"/>
              <a:t>FlexConnect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設定簡素化の履歴</a:t>
            </a:r>
            <a:endParaRPr lang="en-US" sz="2800" dirty="0"/>
          </a:p>
        </p:txBody>
      </p:sp>
      <p:sp>
        <p:nvSpPr>
          <p:cNvPr id="3" name="Shape 2"/>
          <p:cNvSpPr/>
          <p:nvPr/>
        </p:nvSpPr>
        <p:spPr>
          <a:xfrm>
            <a:off x="282212" y="868933"/>
            <a:ext cx="8278249" cy="4064000"/>
          </a:xfrm>
          <a:prstGeom prst="swooshArrow">
            <a:avLst>
              <a:gd name="adj1" fmla="val 20370"/>
              <a:gd name="adj2" fmla="val 25000"/>
            </a:avLst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/>
          <p:cNvGrpSpPr/>
          <p:nvPr/>
        </p:nvGrpSpPr>
        <p:grpSpPr>
          <a:xfrm>
            <a:off x="1082357" y="3965702"/>
            <a:ext cx="851814" cy="967232"/>
            <a:chOff x="1866420" y="3096768"/>
            <a:chExt cx="851814" cy="967232"/>
          </a:xfrm>
        </p:grpSpPr>
        <p:sp>
          <p:nvSpPr>
            <p:cNvPr id="22" name="Rectangle 21"/>
            <p:cNvSpPr/>
            <p:nvPr/>
          </p:nvSpPr>
          <p:spPr>
            <a:xfrm>
              <a:off x="1866420" y="3096768"/>
              <a:ext cx="851814" cy="96723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1866420" y="3096768"/>
              <a:ext cx="851814" cy="9672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246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u="sng" dirty="0" smtClean="0">
                  <a:solidFill>
                    <a:srgbClr val="002060"/>
                  </a:solidFill>
                </a:rPr>
                <a:t>WLC </a:t>
              </a:r>
              <a:r>
                <a:rPr lang="en-US" sz="1400" b="1" u="sng" dirty="0">
                  <a:solidFill>
                    <a:srgbClr val="002060"/>
                  </a:solidFill>
                </a:rPr>
                <a:t>7.0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rgbClr val="080808"/>
                  </a:solidFill>
                </a:rPr>
                <a:t>Auto convert</a:t>
              </a:r>
              <a:br>
                <a:rPr lang="en-US" sz="1400" b="1" dirty="0" smtClean="0">
                  <a:solidFill>
                    <a:srgbClr val="080808"/>
                  </a:solidFill>
                </a:rPr>
              </a:br>
              <a:r>
                <a:rPr lang="ja-JP" altLang="en-US" sz="1400" b="1" dirty="0" smtClean="0">
                  <a:solidFill>
                    <a:srgbClr val="080808"/>
                  </a:solidFill>
                </a:rPr>
                <a:t>対応</a:t>
              </a:r>
              <a:endParaRPr lang="en-US" sz="1400" b="1" u="sng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31111" y="3230116"/>
            <a:ext cx="1330007" cy="1843937"/>
            <a:chOff x="2718235" y="2361183"/>
            <a:chExt cx="1330007" cy="1843936"/>
          </a:xfrm>
        </p:grpSpPr>
        <p:sp>
          <p:nvSpPr>
            <p:cNvPr id="20" name="Rectangle 19"/>
            <p:cNvSpPr/>
            <p:nvPr/>
          </p:nvSpPr>
          <p:spPr>
            <a:xfrm>
              <a:off x="2718235" y="2361183"/>
              <a:ext cx="1079398" cy="17028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2777029" y="2502303"/>
              <a:ext cx="1271213" cy="17028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4038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u="sng" dirty="0">
                  <a:solidFill>
                    <a:srgbClr val="002060"/>
                  </a:solidFill>
                </a:rPr>
                <a:t>WLC 8.0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ja-JP" altLang="en-US" sz="1400" b="1" dirty="0" smtClean="0">
                  <a:solidFill>
                    <a:srgbClr val="080808"/>
                  </a:solidFill>
                </a:rPr>
                <a:t>リブートなしの</a:t>
              </a:r>
              <a:r>
                <a:rPr lang="en-US" sz="1400" b="1" dirty="0" err="1" smtClean="0">
                  <a:solidFill>
                    <a:srgbClr val="080808"/>
                  </a:solidFill>
                </a:rPr>
                <a:t>Flex</a:t>
              </a:r>
              <a:r>
                <a:rPr lang="en-US" altLang="ja-JP" sz="1400" b="1" dirty="0" err="1" smtClean="0">
                  <a:solidFill>
                    <a:srgbClr val="080808"/>
                  </a:solidFill>
                </a:rPr>
                <a:t>Connect</a:t>
              </a:r>
              <a:r>
                <a:rPr lang="en-US" altLang="ja-JP" sz="1400" b="1" dirty="0" smtClean="0">
                  <a:solidFill>
                    <a:srgbClr val="080808"/>
                  </a:solidFill>
                </a:rPr>
                <a:t> AP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設定</a:t>
              </a:r>
              <a:endParaRPr lang="en-US" sz="1400" b="1" u="sng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94695" y="2648965"/>
            <a:ext cx="1465129" cy="2577968"/>
            <a:chOff x="3797633" y="1780031"/>
            <a:chExt cx="1465129" cy="2577968"/>
          </a:xfrm>
        </p:grpSpPr>
        <p:sp>
          <p:nvSpPr>
            <p:cNvPr id="18" name="Rectangle 17"/>
            <p:cNvSpPr/>
            <p:nvPr/>
          </p:nvSpPr>
          <p:spPr>
            <a:xfrm>
              <a:off x="3797633" y="1780031"/>
              <a:ext cx="1254963" cy="228396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3844669" y="2074031"/>
              <a:ext cx="1418093" cy="2283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38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u="sng" dirty="0">
                  <a:solidFill>
                    <a:srgbClr val="002060"/>
                  </a:solidFill>
                </a:rPr>
                <a:t>WLC 8.1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err="1" smtClean="0">
                  <a:solidFill>
                    <a:srgbClr val="080808"/>
                  </a:solidFill>
                </a:rPr>
                <a:t>FlexConnect</a:t>
              </a:r>
              <a:r>
                <a:rPr lang="en-US" sz="1400" b="1" dirty="0" smtClean="0">
                  <a:solidFill>
                    <a:srgbClr val="080808"/>
                  </a:solidFill>
                </a:rPr>
                <a:t> Group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単位の</a:t>
              </a:r>
              <a:r>
                <a:rPr lang="en-US" altLang="ja-JP" sz="1400" b="1" dirty="0" smtClean="0">
                  <a:solidFill>
                    <a:srgbClr val="080808"/>
                  </a:solidFill>
                </a:rPr>
                <a:t> VLAN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設定</a:t>
              </a:r>
              <a:endParaRPr lang="en-US" sz="1400" b="1" dirty="0" smtClean="0">
                <a:solidFill>
                  <a:srgbClr val="080808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81802" y="2209027"/>
            <a:ext cx="1371034" cy="3087440"/>
            <a:chOff x="5052597" y="1341119"/>
            <a:chExt cx="1371034" cy="3087440"/>
          </a:xfrm>
        </p:grpSpPr>
        <p:sp>
          <p:nvSpPr>
            <p:cNvPr id="16" name="Rectangle 15"/>
            <p:cNvSpPr/>
            <p:nvPr/>
          </p:nvSpPr>
          <p:spPr>
            <a:xfrm>
              <a:off x="5052597" y="1341119"/>
              <a:ext cx="1300480" cy="27228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5123151" y="1705679"/>
              <a:ext cx="1300480" cy="27228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3620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u="sng" dirty="0">
                  <a:solidFill>
                    <a:srgbClr val="002060"/>
                  </a:solidFill>
                </a:rPr>
                <a:t>WLC 8.2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 smtClean="0">
                  <a:solidFill>
                    <a:srgbClr val="080808"/>
                  </a:solidFill>
                </a:rPr>
                <a:t>PnP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経由での</a:t>
              </a:r>
              <a:r>
                <a:rPr lang="en-US" altLang="ja-JP" sz="1400" b="1" dirty="0" smtClean="0">
                  <a:solidFill>
                    <a:srgbClr val="080808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80808"/>
                  </a:solidFill>
                </a:rPr>
                <a:t>Flex</a:t>
              </a:r>
              <a:r>
                <a:rPr lang="en-US" altLang="ja-JP" sz="1400" b="1" dirty="0" err="1" smtClean="0">
                  <a:solidFill>
                    <a:srgbClr val="080808"/>
                  </a:solidFill>
                </a:rPr>
                <a:t>Connect</a:t>
              </a:r>
              <a:r>
                <a:rPr lang="en-US" altLang="ja-JP" sz="1400" b="1" dirty="0" smtClean="0">
                  <a:solidFill>
                    <a:srgbClr val="080808"/>
                  </a:solidFill>
                </a:rPr>
                <a:t> AP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設定</a:t>
              </a:r>
              <a:endParaRPr lang="en-US" sz="1400" b="1" u="sng" dirty="0">
                <a:solidFill>
                  <a:srgbClr val="080808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14883" y="1941829"/>
            <a:ext cx="1551550" cy="3438874"/>
            <a:chOff x="6149963" y="1072895"/>
            <a:chExt cx="1551550" cy="3438874"/>
          </a:xfrm>
        </p:grpSpPr>
        <p:sp>
          <p:nvSpPr>
            <p:cNvPr id="14" name="Rectangle 13"/>
            <p:cNvSpPr/>
            <p:nvPr/>
          </p:nvSpPr>
          <p:spPr>
            <a:xfrm>
              <a:off x="6353077" y="1072895"/>
              <a:ext cx="1300480" cy="299110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6149963" y="1520665"/>
              <a:ext cx="1551550" cy="2991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2193" tIns="0" rIns="0" bIns="0" numCol="1" spcCol="1270" anchor="t" anchorCtr="0">
              <a:noAutofit/>
            </a:bodyPr>
            <a:lstStyle/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u="sng" dirty="0">
                  <a:solidFill>
                    <a:srgbClr val="002060"/>
                  </a:solidFill>
                </a:rPr>
                <a:t>WLC 8.3</a:t>
              </a:r>
            </a:p>
            <a:p>
              <a:pPr defTabSz="666722">
                <a:lnSpc>
                  <a:spcPct val="90000"/>
                </a:lnSpc>
                <a:spcAft>
                  <a:spcPct val="35000"/>
                </a:spcAft>
              </a:pPr>
              <a:r>
                <a:rPr lang="en-US" altLang="ja-JP" sz="1400" b="1" dirty="0" smtClean="0">
                  <a:solidFill>
                    <a:srgbClr val="FF0000"/>
                  </a:solidFill>
                </a:rPr>
                <a:t>New!</a:t>
              </a:r>
              <a:br>
                <a:rPr lang="en-US" altLang="ja-JP" sz="1400" b="1" dirty="0" smtClean="0">
                  <a:solidFill>
                    <a:srgbClr val="FF0000"/>
                  </a:solidFill>
                </a:rPr>
              </a:br>
              <a:r>
                <a:rPr lang="ja-JP" altLang="en-US" sz="1400" b="1" dirty="0" smtClean="0">
                  <a:solidFill>
                    <a:srgbClr val="FF0000"/>
                  </a:solidFill>
                </a:rPr>
                <a:t>（</a:t>
              </a:r>
              <a:r>
                <a:rPr lang="en-US" altLang="ja-JP" sz="1200" b="1" dirty="0" smtClean="0">
                  <a:solidFill>
                    <a:srgbClr val="FF0000"/>
                  </a:solidFill>
                </a:rPr>
                <a:t>WLC</a:t>
              </a:r>
              <a:r>
                <a:rPr lang="ja-JP" altLang="en-US" sz="1200" b="1" dirty="0" smtClean="0">
                  <a:solidFill>
                    <a:srgbClr val="FF0000"/>
                  </a:solidFill>
                </a:rPr>
                <a:t>上の新機能）</a:t>
              </a:r>
              <a:r>
                <a:rPr lang="en-US" altLang="ja-JP" sz="1200" b="1" dirty="0">
                  <a:solidFill>
                    <a:srgbClr val="FF0000"/>
                  </a:solidFill>
                </a:rPr>
                <a:t/>
              </a:r>
              <a:br>
                <a:rPr lang="en-US" altLang="ja-JP" sz="1200" b="1" dirty="0">
                  <a:solidFill>
                    <a:srgbClr val="FF0000"/>
                  </a:solidFill>
                </a:rPr>
              </a:br>
              <a:r>
                <a:rPr lang="en-US" sz="1400" b="1" dirty="0" smtClean="0">
                  <a:solidFill>
                    <a:srgbClr val="080808"/>
                  </a:solidFill>
                </a:rPr>
                <a:t>Default </a:t>
              </a:r>
              <a:r>
                <a:rPr lang="en-US" sz="1400" b="1" dirty="0" err="1" smtClean="0">
                  <a:solidFill>
                    <a:srgbClr val="080808"/>
                  </a:solidFill>
                </a:rPr>
                <a:t>Flex</a:t>
              </a:r>
              <a:r>
                <a:rPr lang="en-US" altLang="ja-JP" sz="1400" b="1" dirty="0" err="1" smtClean="0">
                  <a:solidFill>
                    <a:srgbClr val="080808"/>
                  </a:solidFill>
                </a:rPr>
                <a:t>Connect</a:t>
              </a:r>
              <a:r>
                <a:rPr lang="en-US" altLang="ja-JP" sz="1400" b="1" dirty="0" smtClean="0">
                  <a:solidFill>
                    <a:srgbClr val="080808"/>
                  </a:solidFill>
                </a:rPr>
                <a:t> </a:t>
              </a:r>
              <a:r>
                <a:rPr lang="en-US" sz="1400" b="1" dirty="0" smtClean="0">
                  <a:solidFill>
                    <a:srgbClr val="080808"/>
                  </a:solidFill>
                </a:rPr>
                <a:t>Group </a:t>
              </a:r>
              <a:r>
                <a:rPr lang="ja-JP" altLang="en-US" sz="1400" b="1" dirty="0" smtClean="0">
                  <a:solidFill>
                    <a:srgbClr val="080808"/>
                  </a:solidFill>
                </a:rPr>
                <a:t>機能</a:t>
              </a:r>
              <a:endParaRPr lang="en-US" sz="1400" b="1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7277782" y="2207640"/>
            <a:ext cx="1605391" cy="6404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4172" tIns="0" rIns="0" bIns="0" numCol="1" spcCol="953" anchor="t" anchorCtr="0">
            <a:noAutofit/>
          </a:bodyPr>
          <a:lstStyle/>
          <a:p>
            <a:pPr defTabSz="666722">
              <a:lnSpc>
                <a:spcPct val="90000"/>
              </a:lnSpc>
              <a:spcAft>
                <a:spcPct val="35000"/>
              </a:spcAft>
            </a:pPr>
            <a:r>
              <a:rPr lang="en-US" sz="1400" b="1" u="sng" dirty="0">
                <a:solidFill>
                  <a:srgbClr val="002060"/>
                </a:solidFill>
              </a:rPr>
              <a:t>WLC 8.3</a:t>
            </a:r>
          </a:p>
          <a:p>
            <a:pPr defTabSz="666722">
              <a:lnSpc>
                <a:spcPct val="90000"/>
              </a:lnSpc>
              <a:spcAft>
                <a:spcPct val="35000"/>
              </a:spcAft>
            </a:pPr>
            <a:r>
              <a:rPr lang="en-US" altLang="ja-JP" sz="1400" b="1" dirty="0" smtClean="0">
                <a:solidFill>
                  <a:srgbClr val="FF0000"/>
                </a:solidFill>
              </a:rPr>
              <a:t>New!</a:t>
            </a:r>
            <a:br>
              <a:rPr lang="en-US" altLang="ja-JP" sz="1400" b="1" dirty="0" smtClean="0">
                <a:solidFill>
                  <a:srgbClr val="FF0000"/>
                </a:solidFill>
              </a:rPr>
            </a:br>
            <a:r>
              <a:rPr lang="ja-JP" altLang="en-US" sz="1200" b="1" dirty="0" smtClean="0">
                <a:solidFill>
                  <a:srgbClr val="FF0000"/>
                </a:solidFill>
              </a:rPr>
              <a:t>（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AP PnP 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の</a:t>
            </a:r>
            <a:r>
              <a:rPr lang="ja-JP" altLang="en-US" sz="1200" b="1" dirty="0" smtClean="0">
                <a:solidFill>
                  <a:srgbClr val="FF0000"/>
                </a:solidFill>
              </a:rPr>
              <a:t>新機能）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/>
            </a:r>
            <a:br>
              <a:rPr lang="en-US" altLang="ja-JP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>
                <a:solidFill>
                  <a:srgbClr val="080808"/>
                </a:solidFill>
              </a:rPr>
              <a:t>PnP </a:t>
            </a:r>
            <a:r>
              <a:rPr lang="ja-JP" altLang="en-US" sz="1400" b="1" dirty="0" smtClean="0">
                <a:solidFill>
                  <a:srgbClr val="080808"/>
                </a:solidFill>
              </a:rPr>
              <a:t>経由での</a:t>
            </a:r>
            <a:r>
              <a:rPr lang="en-US" sz="1400" b="1" dirty="0" err="1" smtClean="0">
                <a:solidFill>
                  <a:srgbClr val="080808"/>
                </a:solidFill>
              </a:rPr>
              <a:t>FlexConnect</a:t>
            </a:r>
            <a:r>
              <a:rPr lang="en-US" sz="1400" b="1" dirty="0" smtClean="0">
                <a:solidFill>
                  <a:srgbClr val="080808"/>
                </a:solidFill>
              </a:rPr>
              <a:t> </a:t>
            </a:r>
            <a:r>
              <a:rPr lang="en-US" sz="1400" b="1" dirty="0">
                <a:solidFill>
                  <a:srgbClr val="080808"/>
                </a:solidFill>
              </a:rPr>
              <a:t>Group </a:t>
            </a:r>
            <a:r>
              <a:rPr lang="en-US" sz="1400" b="1" dirty="0" smtClean="0">
                <a:solidFill>
                  <a:srgbClr val="080808"/>
                </a:solidFill>
              </a:rPr>
              <a:t/>
            </a:r>
            <a:br>
              <a:rPr lang="en-US" sz="1400" b="1" dirty="0" smtClean="0">
                <a:solidFill>
                  <a:srgbClr val="080808"/>
                </a:solidFill>
              </a:rPr>
            </a:br>
            <a:r>
              <a:rPr lang="ja-JP" altLang="en-US" sz="1400" b="1" dirty="0" smtClean="0">
                <a:solidFill>
                  <a:srgbClr val="080808"/>
                </a:solidFill>
              </a:rPr>
              <a:t>割り当て</a:t>
            </a:r>
            <a:endParaRPr lang="en-US" sz="1400" b="1" dirty="0" smtClean="0">
              <a:solidFill>
                <a:srgbClr val="080808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292359" y="3714749"/>
            <a:ext cx="169018" cy="1690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Oval 32"/>
          <p:cNvSpPr/>
          <p:nvPr/>
        </p:nvSpPr>
        <p:spPr>
          <a:xfrm>
            <a:off x="2293385" y="3043472"/>
            <a:ext cx="224514" cy="22166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Oval 33"/>
          <p:cNvSpPr/>
          <p:nvPr/>
        </p:nvSpPr>
        <p:spPr>
          <a:xfrm>
            <a:off x="3484441" y="2457530"/>
            <a:ext cx="293004" cy="31994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Oval 35"/>
          <p:cNvSpPr/>
          <p:nvPr/>
        </p:nvSpPr>
        <p:spPr>
          <a:xfrm>
            <a:off x="4688072" y="2054418"/>
            <a:ext cx="371608" cy="39160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36"/>
          <p:cNvSpPr/>
          <p:nvPr/>
        </p:nvSpPr>
        <p:spPr>
          <a:xfrm>
            <a:off x="5998133" y="1726254"/>
            <a:ext cx="535605" cy="518810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Oval 37"/>
          <p:cNvSpPr/>
          <p:nvPr/>
        </p:nvSpPr>
        <p:spPr>
          <a:xfrm>
            <a:off x="7266433" y="1416185"/>
            <a:ext cx="737616" cy="71556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971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61" y="883268"/>
            <a:ext cx="4711826" cy="3657600"/>
          </a:xfrm>
          <a:prstGeom prst="rect">
            <a:avLst/>
          </a:prstGeom>
        </p:spPr>
      </p:pic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err="1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ソフトウェア更新 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GUI 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画面</a:t>
            </a:r>
            <a:endParaRPr lang="en-US" altLang="ja-JP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647" y="3408252"/>
            <a:ext cx="157468" cy="15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647" y="4191996"/>
            <a:ext cx="157468" cy="15746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313190" y="889271"/>
            <a:ext cx="3431963" cy="365760"/>
            <a:chOff x="5313190" y="889271"/>
            <a:chExt cx="3431963" cy="365760"/>
          </a:xfrm>
        </p:grpSpPr>
        <p:sp>
          <p:nvSpPr>
            <p:cNvPr id="30" name="Rectangle 29"/>
            <p:cNvSpPr/>
            <p:nvPr/>
          </p:nvSpPr>
          <p:spPr>
            <a:xfrm>
              <a:off x="5313190" y="898603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750500" y="889271"/>
              <a:ext cx="299465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Automatically Check</a:t>
              </a:r>
              <a:r>
                <a:rPr lang="ja-JP" altLang="en-US" sz="1200" dirty="0" smtClean="0"/>
                <a:t> の動作について</a:t>
              </a:r>
              <a:endParaRPr lang="en-US" sz="1200" b="1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3190" y="889271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348808" y="1522995"/>
            <a:ext cx="3438360" cy="367939"/>
            <a:chOff x="5340976" y="1695666"/>
            <a:chExt cx="3438360" cy="367939"/>
          </a:xfrm>
        </p:grpSpPr>
        <p:sp>
          <p:nvSpPr>
            <p:cNvPr id="48" name="Rectangle 47"/>
            <p:cNvSpPr/>
            <p:nvPr/>
          </p:nvSpPr>
          <p:spPr>
            <a:xfrm>
              <a:off x="5347373" y="1702373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50500" y="1697845"/>
              <a:ext cx="299465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i="1" dirty="0" smtClean="0"/>
                <a:t>Automatically Check for Updates </a:t>
              </a:r>
              <a:r>
                <a:rPr lang="ja-JP" altLang="en-US" sz="1200" dirty="0" smtClean="0"/>
                <a:t>を </a:t>
              </a:r>
              <a:r>
                <a:rPr lang="en-US" altLang="ja-JP" sz="1200" dirty="0" smtClean="0"/>
                <a:t/>
              </a:r>
              <a:br>
                <a:rPr lang="en-US" altLang="ja-JP" sz="1200" dirty="0" smtClean="0"/>
              </a:br>
              <a:r>
                <a:rPr lang="en-US" altLang="ja-JP" sz="1200" dirty="0" smtClean="0"/>
                <a:t>Enabled</a:t>
              </a:r>
              <a:r>
                <a:rPr lang="ja-JP" altLang="en-US" sz="1200" dirty="0" smtClean="0"/>
                <a:t> にすることで動作</a:t>
              </a:r>
              <a:endParaRPr lang="en-US" sz="1200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0976" y="1695666"/>
              <a:ext cx="365760" cy="3657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344175" y="2158898"/>
            <a:ext cx="3447627" cy="373156"/>
            <a:chOff x="5347373" y="2107775"/>
            <a:chExt cx="3447627" cy="373156"/>
          </a:xfrm>
        </p:grpSpPr>
        <p:sp>
          <p:nvSpPr>
            <p:cNvPr id="49" name="Rectangle 48"/>
            <p:cNvSpPr/>
            <p:nvPr/>
          </p:nvSpPr>
          <p:spPr>
            <a:xfrm>
              <a:off x="5363037" y="2128242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7373" y="2115171"/>
              <a:ext cx="365760" cy="365760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5754435" y="2107775"/>
              <a:ext cx="299465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Apply</a:t>
              </a:r>
              <a:r>
                <a:rPr lang="en-US" sz="1200" dirty="0" smtClean="0"/>
                <a:t> </a:t>
              </a:r>
              <a:r>
                <a:rPr lang="ja-JP" altLang="en-US" sz="1200" dirty="0" smtClean="0"/>
                <a:t>で適用</a:t>
              </a:r>
              <a:endParaRPr lang="en-US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7005" y="2800018"/>
            <a:ext cx="3454797" cy="369395"/>
            <a:chOff x="5337005" y="2919216"/>
            <a:chExt cx="3454797" cy="369395"/>
          </a:xfrm>
        </p:grpSpPr>
        <p:sp>
          <p:nvSpPr>
            <p:cNvPr id="56" name="Rectangle 55"/>
            <p:cNvSpPr/>
            <p:nvPr/>
          </p:nvSpPr>
          <p:spPr>
            <a:xfrm>
              <a:off x="5344175" y="2919216"/>
              <a:ext cx="344762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57223" y="2919216"/>
              <a:ext cx="2932027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Automatic Check </a:t>
              </a:r>
              <a:r>
                <a:rPr lang="ja-JP" altLang="en-US" sz="1200" dirty="0" smtClean="0"/>
                <a:t>は </a:t>
              </a:r>
              <a:r>
                <a:rPr lang="en-US" sz="1200" dirty="0" smtClean="0"/>
                <a:t>30</a:t>
              </a:r>
              <a:r>
                <a:rPr lang="ja-JP" altLang="en-US" sz="1200" dirty="0" smtClean="0"/>
                <a:t>日周期で実施される</a:t>
              </a:r>
              <a:endParaRPr lang="en-US" sz="1200" dirty="0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7005" y="2922851"/>
              <a:ext cx="365760" cy="36576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359839" y="3437376"/>
            <a:ext cx="3461967" cy="369395"/>
            <a:chOff x="5359839" y="3437376"/>
            <a:chExt cx="3461967" cy="369395"/>
          </a:xfrm>
        </p:grpSpPr>
        <p:sp>
          <p:nvSpPr>
            <p:cNvPr id="60" name="Rectangle 59"/>
            <p:cNvSpPr/>
            <p:nvPr/>
          </p:nvSpPr>
          <p:spPr>
            <a:xfrm>
              <a:off x="5367009" y="3437376"/>
              <a:ext cx="344762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758332" y="3437376"/>
              <a:ext cx="3063474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Check</a:t>
              </a:r>
              <a:r>
                <a:rPr lang="ja-JP" altLang="en-US" sz="1200" dirty="0" smtClean="0"/>
                <a:t> はあくまでバージョンの確認のみ</a:t>
              </a:r>
              <a:r>
                <a:rPr lang="en-US" altLang="ja-JP" sz="1200" dirty="0" smtClean="0"/>
                <a:t/>
              </a:r>
              <a:br>
                <a:rPr lang="en-US" altLang="ja-JP" sz="1200" dirty="0" smtClean="0"/>
              </a:br>
              <a:r>
                <a:rPr lang="ja-JP" altLang="en-US" sz="1200" dirty="0" smtClean="0"/>
                <a:t>適用には手動作業が必要</a:t>
              </a:r>
              <a:endParaRPr lang="en-US" sz="12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9839" y="3441011"/>
              <a:ext cx="365760" cy="365760"/>
            </a:xfrm>
            <a:prstGeom prst="rect">
              <a:avLst/>
            </a:prstGeom>
          </p:spPr>
        </p:pic>
      </p:grpSp>
      <p:sp>
        <p:nvSpPr>
          <p:cNvPr id="26" name="16-Point Star 25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1494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77" y="869764"/>
            <a:ext cx="4712849" cy="3657600"/>
          </a:xfrm>
          <a:prstGeom prst="rect">
            <a:avLst/>
          </a:prstGeom>
        </p:spPr>
      </p:pic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ソフトウェア更新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ライセンス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76" y="2489064"/>
            <a:ext cx="157468" cy="157468"/>
          </a:xfrm>
          <a:prstGeom prst="rect">
            <a:avLst/>
          </a:prstGeom>
        </p:spPr>
      </p:pic>
      <p:sp>
        <p:nvSpPr>
          <p:cNvPr id="13" name="16-Point Star 12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313190" y="889271"/>
            <a:ext cx="3431963" cy="365760"/>
            <a:chOff x="5313190" y="889271"/>
            <a:chExt cx="3431963" cy="365760"/>
          </a:xfrm>
        </p:grpSpPr>
        <p:sp>
          <p:nvSpPr>
            <p:cNvPr id="23" name="Rectangle 22"/>
            <p:cNvSpPr/>
            <p:nvPr/>
          </p:nvSpPr>
          <p:spPr>
            <a:xfrm>
              <a:off x="5313190" y="898603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50500" y="889271"/>
              <a:ext cx="299465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どのようなライセンス手順が必要？</a:t>
              </a:r>
              <a:endParaRPr lang="en-US" sz="1200" b="1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3190" y="889271"/>
              <a:ext cx="365760" cy="36576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348808" y="1522995"/>
            <a:ext cx="3438360" cy="367939"/>
            <a:chOff x="5340976" y="1695666"/>
            <a:chExt cx="3438360" cy="367939"/>
          </a:xfrm>
        </p:grpSpPr>
        <p:sp>
          <p:nvSpPr>
            <p:cNvPr id="27" name="Rectangle 26"/>
            <p:cNvSpPr/>
            <p:nvPr/>
          </p:nvSpPr>
          <p:spPr>
            <a:xfrm>
              <a:off x="5347373" y="1702373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750500" y="1697845"/>
              <a:ext cx="299465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/>
                <a:t>EULA </a:t>
              </a:r>
              <a:r>
                <a:rPr lang="ja-JP" altLang="en-US" sz="1200" dirty="0" smtClean="0"/>
                <a:t>への同意が必要</a:t>
              </a:r>
              <a:endParaRPr lang="en-US" sz="1200" b="1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0976" y="1695666"/>
              <a:ext cx="365760" cy="3657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344175" y="2158898"/>
            <a:ext cx="3447627" cy="373156"/>
            <a:chOff x="5347373" y="2107775"/>
            <a:chExt cx="3447627" cy="373156"/>
          </a:xfrm>
        </p:grpSpPr>
        <p:sp>
          <p:nvSpPr>
            <p:cNvPr id="34" name="Rectangle 33"/>
            <p:cNvSpPr/>
            <p:nvPr/>
          </p:nvSpPr>
          <p:spPr>
            <a:xfrm>
              <a:off x="5363037" y="2128242"/>
              <a:ext cx="343196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47373" y="2115171"/>
              <a:ext cx="365760" cy="36576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754435" y="2107775"/>
              <a:ext cx="299465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/>
                <a:t>Master AP </a:t>
              </a:r>
              <a:r>
                <a:rPr lang="ja-JP" altLang="en-US" sz="1200" dirty="0" smtClean="0"/>
                <a:t>が有効な契約を持っていることが必要</a:t>
              </a:r>
              <a:endParaRPr lang="en-US" sz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337005" y="2800018"/>
            <a:ext cx="3454797" cy="369395"/>
            <a:chOff x="5337005" y="2919216"/>
            <a:chExt cx="3454797" cy="369395"/>
          </a:xfrm>
        </p:grpSpPr>
        <p:sp>
          <p:nvSpPr>
            <p:cNvPr id="39" name="Rectangle 38"/>
            <p:cNvSpPr/>
            <p:nvPr/>
          </p:nvSpPr>
          <p:spPr>
            <a:xfrm>
              <a:off x="5344175" y="2919216"/>
              <a:ext cx="344762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57223" y="2919216"/>
              <a:ext cx="2932027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契約がない場合にはエラーメッセージが発生する</a:t>
              </a:r>
              <a:endParaRPr lang="en-US" sz="1200" dirty="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7005" y="2922851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60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err="1" smtClean="0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ソフトウェア更新 適用画面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0" y="832185"/>
            <a:ext cx="3440623" cy="17290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589" y="1883935"/>
            <a:ext cx="157468" cy="157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752" y="2204320"/>
            <a:ext cx="157468" cy="157468"/>
          </a:xfrm>
          <a:prstGeom prst="rect">
            <a:avLst/>
          </a:prstGeom>
        </p:spPr>
      </p:pic>
      <p:sp>
        <p:nvSpPr>
          <p:cNvPr id="17" name="16-Point Star 16"/>
          <p:cNvSpPr/>
          <p:nvPr/>
        </p:nvSpPr>
        <p:spPr>
          <a:xfrm>
            <a:off x="7960452" y="20064"/>
            <a:ext cx="1162959" cy="38185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+mj-lt"/>
              </a:rPr>
              <a:t>8.3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42744" y="846582"/>
            <a:ext cx="3867165" cy="367939"/>
            <a:chOff x="4462152" y="812398"/>
            <a:chExt cx="3867165" cy="367939"/>
          </a:xfrm>
        </p:grpSpPr>
        <p:sp>
          <p:nvSpPr>
            <p:cNvPr id="19" name="Rectangle 18"/>
            <p:cNvSpPr/>
            <p:nvPr/>
          </p:nvSpPr>
          <p:spPr>
            <a:xfrm>
              <a:off x="4468549" y="819105"/>
              <a:ext cx="3860768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71675" y="814577"/>
              <a:ext cx="345764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Recommended </a:t>
              </a:r>
              <a:r>
                <a:rPr lang="en-US" altLang="ja-JP" sz="1200" dirty="0" smtClean="0"/>
                <a:t>Version </a:t>
              </a:r>
              <a:r>
                <a:rPr lang="ja-JP" altLang="en-US" sz="1200" dirty="0" smtClean="0"/>
                <a:t>か</a:t>
              </a:r>
              <a:r>
                <a:rPr lang="ja-JP" altLang="en-US" sz="1200" dirty="0"/>
                <a:t> </a:t>
              </a:r>
              <a:r>
                <a:rPr lang="en-US" sz="1200" dirty="0" smtClean="0"/>
                <a:t>Latest</a:t>
              </a:r>
              <a:r>
                <a:rPr lang="ja-JP" altLang="en-US" sz="1200" dirty="0" smtClean="0"/>
                <a:t> </a:t>
              </a:r>
              <a:r>
                <a:rPr lang="en-US" altLang="ja-JP" sz="1200" dirty="0" smtClean="0"/>
                <a:t>Version</a:t>
              </a:r>
              <a:r>
                <a:rPr lang="ja-JP" altLang="en-US" sz="1200" dirty="0" smtClean="0"/>
                <a:t> かの選択を行う</a:t>
              </a:r>
              <a:endParaRPr lang="en-US" sz="1200" b="1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2152" y="812398"/>
              <a:ext cx="365760" cy="36576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440427" y="1482485"/>
            <a:ext cx="3871798" cy="373156"/>
            <a:chOff x="4457519" y="1448301"/>
            <a:chExt cx="3871798" cy="373156"/>
          </a:xfrm>
        </p:grpSpPr>
        <p:sp>
          <p:nvSpPr>
            <p:cNvPr id="23" name="Rectangle 22"/>
            <p:cNvSpPr/>
            <p:nvPr/>
          </p:nvSpPr>
          <p:spPr>
            <a:xfrm>
              <a:off x="4473183" y="1468768"/>
              <a:ext cx="3856134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57519" y="1455697"/>
              <a:ext cx="365760" cy="36576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4864581" y="1448301"/>
              <a:ext cx="346473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Next </a:t>
              </a:r>
              <a:r>
                <a:rPr lang="ja-JP" altLang="en-US" sz="1200" dirty="0" smtClean="0"/>
                <a:t>をクリック</a:t>
              </a:r>
              <a:endParaRPr lang="en-US" sz="12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73" y="2583614"/>
            <a:ext cx="3446010" cy="20634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51818" y="2698804"/>
            <a:ext cx="3849016" cy="369474"/>
            <a:chOff x="4480301" y="2938088"/>
            <a:chExt cx="3849016" cy="369474"/>
          </a:xfrm>
        </p:grpSpPr>
        <p:sp>
          <p:nvSpPr>
            <p:cNvPr id="51" name="Rectangle 50"/>
            <p:cNvSpPr/>
            <p:nvPr/>
          </p:nvSpPr>
          <p:spPr>
            <a:xfrm>
              <a:off x="4488847" y="2960090"/>
              <a:ext cx="3840470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880245" y="2939623"/>
              <a:ext cx="344907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適用する時刻を選択</a:t>
              </a:r>
              <a:endParaRPr lang="en-US" sz="1200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0301" y="2938088"/>
              <a:ext cx="365760" cy="3657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461078" y="3357120"/>
            <a:ext cx="3830496" cy="379142"/>
            <a:chOff x="4498821" y="3493852"/>
            <a:chExt cx="3830496" cy="379142"/>
          </a:xfrm>
        </p:grpSpPr>
        <p:sp>
          <p:nvSpPr>
            <p:cNvPr id="55" name="Rectangle 54"/>
            <p:cNvSpPr/>
            <p:nvPr/>
          </p:nvSpPr>
          <p:spPr>
            <a:xfrm>
              <a:off x="4507367" y="3504331"/>
              <a:ext cx="3821950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8821" y="3493852"/>
              <a:ext cx="365760" cy="36576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4888791" y="3507234"/>
              <a:ext cx="344052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Next</a:t>
              </a:r>
              <a:r>
                <a:rPr lang="ja-JP" altLang="en-US" sz="1200" dirty="0" smtClean="0"/>
                <a:t> をクリック</a:t>
              </a:r>
              <a:endParaRPr lang="en-US" sz="1200" dirty="0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259" y="3811601"/>
            <a:ext cx="155448" cy="1554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8762" y="4253234"/>
            <a:ext cx="155448" cy="15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err="1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 ソフトウェア更新 適用画面</a:t>
            </a:r>
            <a:endParaRPr lang="en-US" altLang="ja-JP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589" y="1883935"/>
            <a:ext cx="157468" cy="157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752" y="2204320"/>
            <a:ext cx="157468" cy="1574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020" y="927336"/>
            <a:ext cx="4232092" cy="219243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44696" y="923626"/>
            <a:ext cx="3778012" cy="369859"/>
            <a:chOff x="4844696" y="923626"/>
            <a:chExt cx="3778012" cy="369859"/>
          </a:xfrm>
        </p:grpSpPr>
        <p:sp>
          <p:nvSpPr>
            <p:cNvPr id="29" name="Rectangle 28"/>
            <p:cNvSpPr/>
            <p:nvPr/>
          </p:nvSpPr>
          <p:spPr>
            <a:xfrm>
              <a:off x="4850208" y="927725"/>
              <a:ext cx="377250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31631" y="939174"/>
              <a:ext cx="3391077" cy="348614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Confirm</a:t>
              </a:r>
              <a:r>
                <a:rPr lang="en-US" sz="1200" dirty="0" smtClean="0"/>
                <a:t> </a:t>
              </a:r>
              <a:r>
                <a:rPr lang="ja-JP" altLang="en-US" sz="1200" dirty="0" smtClean="0"/>
                <a:t>をクリックすることで </a:t>
              </a:r>
              <a:r>
                <a:rPr lang="en-US" altLang="ja-JP" sz="1200" dirty="0" smtClean="0"/>
                <a:t>Pre-download </a:t>
              </a:r>
              <a:r>
                <a:rPr lang="ja-JP" altLang="en-US" sz="1200" dirty="0" smtClean="0"/>
                <a:t>が開始</a:t>
              </a:r>
              <a:endParaRPr lang="en-US" sz="12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4696" y="923626"/>
              <a:ext cx="365760" cy="365760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267" y="2651094"/>
            <a:ext cx="155448" cy="1554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850208" y="1675643"/>
            <a:ext cx="3772500" cy="365760"/>
            <a:chOff x="4850208" y="1675643"/>
            <a:chExt cx="3772500" cy="365760"/>
          </a:xfrm>
        </p:grpSpPr>
        <p:sp>
          <p:nvSpPr>
            <p:cNvPr id="40" name="Rectangle 39"/>
            <p:cNvSpPr/>
            <p:nvPr/>
          </p:nvSpPr>
          <p:spPr>
            <a:xfrm>
              <a:off x="4850208" y="1684975"/>
              <a:ext cx="3772500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287518" y="1675643"/>
              <a:ext cx="325827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P</a:t>
              </a:r>
              <a:r>
                <a:rPr lang="en-US" sz="1200" dirty="0" smtClean="0"/>
                <a:t>re-download</a:t>
              </a:r>
              <a:r>
                <a:rPr lang="ja-JP" altLang="en-US" sz="1200" dirty="0" smtClean="0"/>
                <a:t> にはどれくらいの時間がかかるか</a:t>
              </a:r>
              <a:endParaRPr lang="en-US" sz="1200" b="1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0208" y="1675643"/>
              <a:ext cx="365760" cy="3657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849769" y="2119947"/>
            <a:ext cx="3867164" cy="367939"/>
            <a:chOff x="4852525" y="2239591"/>
            <a:chExt cx="3867164" cy="367939"/>
          </a:xfrm>
        </p:grpSpPr>
        <p:sp>
          <p:nvSpPr>
            <p:cNvPr id="50" name="Rectangle 49"/>
            <p:cNvSpPr/>
            <p:nvPr/>
          </p:nvSpPr>
          <p:spPr>
            <a:xfrm>
              <a:off x="4858922" y="2246298"/>
              <a:ext cx="3763786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262048" y="2241770"/>
              <a:ext cx="345764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AP</a:t>
              </a:r>
              <a:r>
                <a:rPr lang="ja-JP" altLang="en-US" sz="1200" dirty="0" smtClean="0"/>
                <a:t>台数に影響を受ける</a:t>
              </a:r>
              <a:endParaRPr lang="en-US" sz="1200" b="1" dirty="0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2525" y="2239591"/>
              <a:ext cx="365760" cy="36576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847452" y="2536242"/>
            <a:ext cx="3871798" cy="373156"/>
            <a:chOff x="4850208" y="2875494"/>
            <a:chExt cx="3871798" cy="373156"/>
          </a:xfrm>
        </p:grpSpPr>
        <p:sp>
          <p:nvSpPr>
            <p:cNvPr id="61" name="Rectangle 60"/>
            <p:cNvSpPr/>
            <p:nvPr/>
          </p:nvSpPr>
          <p:spPr>
            <a:xfrm>
              <a:off x="4865872" y="2895961"/>
              <a:ext cx="3756836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0208" y="2882890"/>
              <a:ext cx="365760" cy="365760"/>
            </a:xfrm>
            <a:prstGeom prst="rect">
              <a:avLst/>
            </a:prstGeom>
          </p:spPr>
        </p:pic>
        <p:sp>
          <p:nvSpPr>
            <p:cNvPr id="63" name="Rectangle 62"/>
            <p:cNvSpPr/>
            <p:nvPr/>
          </p:nvSpPr>
          <p:spPr>
            <a:xfrm>
              <a:off x="5257270" y="2875494"/>
              <a:ext cx="346473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WAN</a:t>
              </a:r>
              <a:r>
                <a:rPr lang="ja-JP" altLang="en-US" sz="1200" dirty="0" smtClean="0"/>
                <a:t> 回線速度にも影響を受ける</a:t>
              </a:r>
              <a:endParaRPr lang="en-US" sz="1200" b="1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47620" y="2957754"/>
            <a:ext cx="3860239" cy="369474"/>
            <a:chOff x="4847620" y="2957754"/>
            <a:chExt cx="3860239" cy="369474"/>
          </a:xfrm>
        </p:grpSpPr>
        <p:sp>
          <p:nvSpPr>
            <p:cNvPr id="65" name="Rectangle 64"/>
            <p:cNvSpPr/>
            <p:nvPr/>
          </p:nvSpPr>
          <p:spPr>
            <a:xfrm>
              <a:off x="4867389" y="2979756"/>
              <a:ext cx="3755319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258787" y="2959289"/>
              <a:ext cx="344907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Download</a:t>
              </a:r>
              <a:r>
                <a:rPr lang="ja-JP" altLang="en-US" sz="1200" dirty="0" smtClean="0"/>
                <a:t> 同時に最大 </a:t>
              </a:r>
              <a:r>
                <a:rPr lang="en-US" sz="1200" dirty="0" smtClean="0"/>
                <a:t>5AP</a:t>
              </a:r>
              <a:r>
                <a:rPr lang="ja-JP" altLang="en-US" sz="1200" dirty="0" smtClean="0"/>
                <a:t> で実行される</a:t>
              </a:r>
              <a:endParaRPr lang="en-US" sz="1200" dirty="0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7620" y="2957754"/>
              <a:ext cx="365760" cy="365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4868776" y="3803082"/>
            <a:ext cx="3829151" cy="365765"/>
            <a:chOff x="4850208" y="3803082"/>
            <a:chExt cx="3829151" cy="365765"/>
          </a:xfrm>
        </p:grpSpPr>
        <p:sp>
          <p:nvSpPr>
            <p:cNvPr id="70" name="Rectangle 69"/>
            <p:cNvSpPr/>
            <p:nvPr/>
          </p:nvSpPr>
          <p:spPr>
            <a:xfrm>
              <a:off x="4857409" y="3817276"/>
              <a:ext cx="3743976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238833" y="3803087"/>
              <a:ext cx="344052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25 A</a:t>
              </a:r>
              <a:r>
                <a:rPr lang="en-US" altLang="ja-JP" sz="1200" dirty="0" smtClean="0"/>
                <a:t>P</a:t>
              </a:r>
              <a:r>
                <a:rPr lang="ja-JP" altLang="en-US" sz="1200" dirty="0" smtClean="0"/>
                <a:t> では全体の更新に</a:t>
              </a:r>
              <a:r>
                <a:rPr lang="en-US" altLang="ja-JP" sz="1200" dirty="0" smtClean="0"/>
                <a:t>40</a:t>
              </a:r>
              <a:r>
                <a:rPr lang="ja-JP" altLang="en-US" sz="1200" dirty="0" smtClean="0"/>
                <a:t>分程度かかる</a:t>
              </a:r>
              <a:endParaRPr lang="en-US" sz="12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0208" y="3803082"/>
              <a:ext cx="365760" cy="365760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4842465" y="3375584"/>
            <a:ext cx="3856134" cy="379142"/>
            <a:chOff x="4842465" y="3375584"/>
            <a:chExt cx="3856134" cy="379142"/>
          </a:xfrm>
        </p:grpSpPr>
        <p:sp>
          <p:nvSpPr>
            <p:cNvPr id="74" name="Rectangle 73"/>
            <p:cNvSpPr/>
            <p:nvPr/>
          </p:nvSpPr>
          <p:spPr>
            <a:xfrm>
              <a:off x="4876649" y="3386063"/>
              <a:ext cx="3743303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42465" y="3375584"/>
              <a:ext cx="365760" cy="365760"/>
            </a:xfrm>
            <a:prstGeom prst="rect">
              <a:avLst/>
            </a:prstGeom>
          </p:spPr>
        </p:pic>
        <p:sp>
          <p:nvSpPr>
            <p:cNvPr id="76" name="Rectangle 75"/>
            <p:cNvSpPr/>
            <p:nvPr/>
          </p:nvSpPr>
          <p:spPr>
            <a:xfrm>
              <a:off x="5258073" y="3388966"/>
              <a:ext cx="3440526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ベストケースで</a:t>
              </a:r>
              <a:r>
                <a:rPr lang="ja-JP" altLang="en-US" sz="1200" dirty="0"/>
                <a:t> </a:t>
              </a:r>
              <a:r>
                <a:rPr lang="en-US" altLang="ja-JP" sz="1200" dirty="0" smtClean="0"/>
                <a:t>5AP</a:t>
              </a:r>
              <a:r>
                <a:rPr lang="ja-JP" altLang="en-US" sz="1200" dirty="0" smtClean="0"/>
                <a:t> の </a:t>
              </a:r>
              <a:r>
                <a:rPr lang="en-US" altLang="ja-JP" sz="1200" dirty="0" smtClean="0"/>
                <a:t>Download</a:t>
              </a:r>
              <a:r>
                <a:rPr lang="ja-JP" altLang="en-US" sz="1200" dirty="0" smtClean="0"/>
                <a:t> に</a:t>
              </a:r>
              <a:r>
                <a:rPr lang="en-US" sz="1200" dirty="0" smtClean="0"/>
                <a:t>7</a:t>
              </a:r>
              <a:r>
                <a:rPr lang="ja-JP" altLang="en-US" sz="1200" dirty="0" smtClean="0"/>
                <a:t>分前後</a:t>
              </a:r>
              <a:endParaRPr lang="en-US" sz="1200" dirty="0"/>
            </a:p>
          </p:txBody>
        </p:sp>
      </p:grpSp>
      <p:sp>
        <p:nvSpPr>
          <p:cNvPr id="80" name="16-Point Star 79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33740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89"/>
          <p:cNvGrpSpPr/>
          <p:nvPr/>
        </p:nvGrpSpPr>
        <p:grpSpPr>
          <a:xfrm>
            <a:off x="520718" y="2051577"/>
            <a:ext cx="7982995" cy="535608"/>
            <a:chOff x="558936" y="2082753"/>
            <a:chExt cx="7982995" cy="535608"/>
          </a:xfrm>
        </p:grpSpPr>
        <p:sp>
          <p:nvSpPr>
            <p:cNvPr id="33" name="Rectangle 90"/>
            <p:cNvSpPr/>
            <p:nvPr/>
          </p:nvSpPr>
          <p:spPr>
            <a:xfrm>
              <a:off x="1086792" y="2082754"/>
              <a:ext cx="7409432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4" name="Rectangle 91"/>
            <p:cNvSpPr/>
            <p:nvPr/>
          </p:nvSpPr>
          <p:spPr>
            <a:xfrm>
              <a:off x="8496224" y="2095515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5" name="Flowchart: Delay 68"/>
            <p:cNvSpPr/>
            <p:nvPr/>
          </p:nvSpPr>
          <p:spPr>
            <a:xfrm rot="10800000">
              <a:off x="558936" y="2082753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43" name="Group 118"/>
            <p:cNvGrpSpPr/>
            <p:nvPr/>
          </p:nvGrpSpPr>
          <p:grpSpPr>
            <a:xfrm>
              <a:off x="626765" y="2152326"/>
              <a:ext cx="383366" cy="383998"/>
              <a:chOff x="342484" y="1608071"/>
              <a:chExt cx="383465" cy="384098"/>
            </a:xfrm>
          </p:grpSpPr>
          <p:sp>
            <p:nvSpPr>
              <p:cNvPr id="45" name="Oval 95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46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47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44" name="Rectangle 94"/>
            <p:cNvSpPr/>
            <p:nvPr/>
          </p:nvSpPr>
          <p:spPr>
            <a:xfrm>
              <a:off x="1170128" y="2104781"/>
              <a:ext cx="7326096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ダウンロードされるのは </a:t>
              </a:r>
              <a:r>
                <a:rPr lang="en-US" altLang="ja-JP" sz="1400" dirty="0" smtClean="0"/>
                <a:t>Master AP</a:t>
              </a:r>
              <a:r>
                <a:rPr lang="ja-JP" altLang="en-US" sz="1400" dirty="0" smtClean="0"/>
                <a:t> と同じバージョン</a:t>
              </a:r>
              <a:r>
                <a:rPr lang="en-US" altLang="ja-JP" sz="1400" dirty="0" smtClean="0"/>
                <a:t/>
              </a:r>
              <a:br>
                <a:rPr lang="en-US" altLang="ja-JP" sz="1400" dirty="0" smtClean="0"/>
              </a:br>
              <a:r>
                <a:rPr lang="en-US" altLang="ja-JP" sz="1400" dirty="0" smtClean="0"/>
                <a:t>※</a:t>
              </a:r>
              <a:r>
                <a:rPr lang="ja-JP" altLang="en-US" sz="1400" dirty="0" smtClean="0"/>
                <a:t> </a:t>
              </a:r>
              <a:r>
                <a:rPr lang="en-US" altLang="ja-JP" sz="1400" dirty="0" smtClean="0"/>
                <a:t>Recommended </a:t>
              </a:r>
              <a:r>
                <a:rPr lang="ja-JP" altLang="en-US" sz="1400" dirty="0" smtClean="0"/>
                <a:t>や </a:t>
              </a:r>
              <a:r>
                <a:rPr lang="en-US" altLang="ja-JP" sz="1400" dirty="0" smtClean="0"/>
                <a:t>Latest </a:t>
              </a:r>
              <a:r>
                <a:rPr lang="ja-JP" altLang="en-US" sz="1400" dirty="0" smtClean="0"/>
                <a:t>ではないので注意</a:t>
              </a:r>
              <a:endParaRPr lang="en-US" sz="1400" dirty="0"/>
            </a:p>
          </p:txBody>
        </p:sp>
      </p:grpSp>
      <p:grpSp>
        <p:nvGrpSpPr>
          <p:cNvPr id="48" name="Group 1"/>
          <p:cNvGrpSpPr/>
          <p:nvPr/>
        </p:nvGrpSpPr>
        <p:grpSpPr>
          <a:xfrm>
            <a:off x="520718" y="2809958"/>
            <a:ext cx="7982995" cy="535608"/>
            <a:chOff x="520718" y="2053372"/>
            <a:chExt cx="7982995" cy="535608"/>
          </a:xfrm>
        </p:grpSpPr>
        <p:sp>
          <p:nvSpPr>
            <p:cNvPr id="49" name="Rectangle 71"/>
            <p:cNvSpPr/>
            <p:nvPr/>
          </p:nvSpPr>
          <p:spPr>
            <a:xfrm>
              <a:off x="1048574" y="2053373"/>
              <a:ext cx="7409432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0" name="Rectangle 72"/>
            <p:cNvSpPr/>
            <p:nvPr/>
          </p:nvSpPr>
          <p:spPr>
            <a:xfrm>
              <a:off x="8458006" y="2066134"/>
              <a:ext cx="45707" cy="5210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1" name="Flowchart: Delay 68"/>
            <p:cNvSpPr/>
            <p:nvPr/>
          </p:nvSpPr>
          <p:spPr>
            <a:xfrm rot="10800000">
              <a:off x="520718" y="2053372"/>
              <a:ext cx="522282" cy="523144"/>
            </a:xfrm>
            <a:prstGeom prst="flowChartDelay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52" name="Group 118"/>
            <p:cNvGrpSpPr/>
            <p:nvPr/>
          </p:nvGrpSpPr>
          <p:grpSpPr>
            <a:xfrm>
              <a:off x="588547" y="2122945"/>
              <a:ext cx="383366" cy="383998"/>
              <a:chOff x="342484" y="1608071"/>
              <a:chExt cx="383465" cy="384098"/>
            </a:xfrm>
          </p:grpSpPr>
          <p:sp>
            <p:nvSpPr>
              <p:cNvPr id="55" name="Oval 76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6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57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53" name="Rectangle 75"/>
            <p:cNvSpPr/>
            <p:nvPr/>
          </p:nvSpPr>
          <p:spPr>
            <a:xfrm>
              <a:off x="1131910" y="2075400"/>
              <a:ext cx="7326096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endParaRPr lang="en-US" sz="1200" dirty="0"/>
            </a:p>
          </p:txBody>
        </p:sp>
        <p:sp>
          <p:nvSpPr>
            <p:cNvPr id="54" name="Rectangle 88"/>
            <p:cNvSpPr/>
            <p:nvPr/>
          </p:nvSpPr>
          <p:spPr>
            <a:xfrm>
              <a:off x="1131910" y="2066134"/>
              <a:ext cx="7326096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Master AP </a:t>
              </a:r>
              <a:r>
                <a:rPr lang="ja-JP" altLang="en-US" sz="1400" dirty="0" smtClean="0"/>
                <a:t>が有効な契約を持っていない場合、ダウンロードは開始されないので注意</a:t>
              </a:r>
              <a:endParaRPr lang="en-US" sz="1400" dirty="0"/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526772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Join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時の </a:t>
            </a:r>
            <a:r>
              <a:rPr lang="en-US" altLang="ja-JP" dirty="0" err="1" smtClean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isco.com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ソフトウェア更新動作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16-Point Star 9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20718" y="1294582"/>
            <a:ext cx="7982995" cy="535608"/>
            <a:chOff x="558936" y="2082753"/>
            <a:chExt cx="7982995" cy="535608"/>
          </a:xfrm>
        </p:grpSpPr>
        <p:sp>
          <p:nvSpPr>
            <p:cNvPr id="37" name="Rectangle 36"/>
            <p:cNvSpPr/>
            <p:nvPr/>
          </p:nvSpPr>
          <p:spPr>
            <a:xfrm>
              <a:off x="1086792" y="2082754"/>
              <a:ext cx="7409432" cy="535607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496224" y="2095515"/>
              <a:ext cx="45707" cy="5210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9" name="Flowchart: Delay 68"/>
            <p:cNvSpPr/>
            <p:nvPr/>
          </p:nvSpPr>
          <p:spPr>
            <a:xfrm rot="10800000">
              <a:off x="558936" y="2082753"/>
              <a:ext cx="522282" cy="523144"/>
            </a:xfrm>
            <a:prstGeom prst="flowChartDelay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40" name="Group 118"/>
            <p:cNvGrpSpPr/>
            <p:nvPr/>
          </p:nvGrpSpPr>
          <p:grpSpPr>
            <a:xfrm>
              <a:off x="626765" y="2152326"/>
              <a:ext cx="383366" cy="383998"/>
              <a:chOff x="342484" y="1608071"/>
              <a:chExt cx="383465" cy="384098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342484" y="1608071"/>
                <a:ext cx="383465" cy="384098"/>
              </a:xfrm>
              <a:prstGeom prst="ellipse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9" name="Oval 6"/>
              <p:cNvSpPr>
                <a:spLocks noChangeArrowheads="1"/>
              </p:cNvSpPr>
              <p:nvPr/>
            </p:nvSpPr>
            <p:spPr bwMode="auto">
              <a:xfrm flipH="1">
                <a:off x="374476" y="1638483"/>
                <a:ext cx="322739" cy="32327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2399" dirty="0">
                  <a:latin typeface="+mj-lt"/>
                </a:endParaRPr>
              </a:p>
            </p:txBody>
          </p:sp>
          <p:sp>
            <p:nvSpPr>
              <p:cNvPr id="70" name="Freeform 8"/>
              <p:cNvSpPr>
                <a:spLocks noEditPoints="1"/>
              </p:cNvSpPr>
              <p:nvPr/>
            </p:nvSpPr>
            <p:spPr bwMode="auto">
              <a:xfrm rot="10800000" flipH="1">
                <a:off x="493658" y="1719567"/>
                <a:ext cx="84375" cy="161107"/>
              </a:xfrm>
              <a:custGeom>
                <a:avLst/>
                <a:gdLst/>
                <a:ahLst/>
                <a:cxnLst>
                  <a:cxn ang="0">
                    <a:pos x="23" y="877"/>
                  </a:cxn>
                  <a:cxn ang="0">
                    <a:pos x="105" y="877"/>
                  </a:cxn>
                  <a:cxn ang="0">
                    <a:pos x="446" y="492"/>
                  </a:cxn>
                  <a:cxn ang="0">
                    <a:pos x="463" y="450"/>
                  </a:cxn>
                  <a:cxn ang="0">
                    <a:pos x="446" y="409"/>
                  </a:cxn>
                  <a:cxn ang="0">
                    <a:pos x="105" y="23"/>
                  </a:cxn>
                  <a:cxn ang="0">
                    <a:pos x="23" y="23"/>
                  </a:cxn>
                  <a:cxn ang="0">
                    <a:pos x="23" y="105"/>
                  </a:cxn>
                  <a:cxn ang="0">
                    <a:pos x="328" y="450"/>
                  </a:cxn>
                  <a:cxn ang="0">
                    <a:pos x="23" y="795"/>
                  </a:cxn>
                  <a:cxn ang="0">
                    <a:pos x="23" y="877"/>
                  </a:cxn>
                  <a:cxn ang="0">
                    <a:pos x="23" y="877"/>
                  </a:cxn>
                  <a:cxn ang="0">
                    <a:pos x="23" y="877"/>
                  </a:cxn>
                </a:cxnLst>
                <a:rect l="0" t="0" r="r" b="b"/>
                <a:pathLst>
                  <a:path w="463" h="900">
                    <a:moveTo>
                      <a:pt x="23" y="877"/>
                    </a:moveTo>
                    <a:cubicBezTo>
                      <a:pt x="45" y="900"/>
                      <a:pt x="83" y="900"/>
                      <a:pt x="105" y="877"/>
                    </a:cubicBezTo>
                    <a:cubicBezTo>
                      <a:pt x="446" y="492"/>
                      <a:pt x="446" y="492"/>
                      <a:pt x="446" y="492"/>
                    </a:cubicBezTo>
                    <a:cubicBezTo>
                      <a:pt x="457" y="481"/>
                      <a:pt x="463" y="465"/>
                      <a:pt x="463" y="450"/>
                    </a:cubicBezTo>
                    <a:cubicBezTo>
                      <a:pt x="463" y="435"/>
                      <a:pt x="457" y="420"/>
                      <a:pt x="446" y="409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83" y="0"/>
                      <a:pt x="45" y="0"/>
                      <a:pt x="23" y="23"/>
                    </a:cubicBezTo>
                    <a:cubicBezTo>
                      <a:pt x="0" y="45"/>
                      <a:pt x="0" y="82"/>
                      <a:pt x="23" y="105"/>
                    </a:cubicBezTo>
                    <a:cubicBezTo>
                      <a:pt x="328" y="450"/>
                      <a:pt x="328" y="450"/>
                      <a:pt x="328" y="450"/>
                    </a:cubicBezTo>
                    <a:cubicBezTo>
                      <a:pt x="23" y="795"/>
                      <a:pt x="23" y="795"/>
                      <a:pt x="23" y="795"/>
                    </a:cubicBezTo>
                    <a:cubicBezTo>
                      <a:pt x="0" y="818"/>
                      <a:pt x="0" y="855"/>
                      <a:pt x="23" y="877"/>
                    </a:cubicBezTo>
                    <a:close/>
                    <a:moveTo>
                      <a:pt x="23" y="877"/>
                    </a:moveTo>
                    <a:cubicBezTo>
                      <a:pt x="23" y="877"/>
                      <a:pt x="23" y="877"/>
                      <a:pt x="23" y="877"/>
                    </a:cubicBezTo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914171">
                  <a:defRPr/>
                </a:pPr>
                <a:endParaRPr lang="en-US" sz="1799" kern="0" dirty="0">
                  <a:solidFill>
                    <a:srgbClr val="676767"/>
                  </a:solidFill>
                  <a:latin typeface="+mj-lt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170128" y="2104781"/>
              <a:ext cx="7326096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/>
                <a:t>手動作業不要。</a:t>
              </a:r>
              <a:r>
                <a:rPr lang="ja-JP" altLang="en-US" sz="1400" dirty="0" smtClean="0"/>
                <a:t>更新は </a:t>
              </a:r>
              <a:r>
                <a:rPr lang="en-US" altLang="ja-JP" sz="1400" dirty="0" smtClean="0"/>
                <a:t>Join</a:t>
              </a:r>
              <a:r>
                <a:rPr lang="ja-JP" altLang="en-US" sz="1400" dirty="0" smtClean="0"/>
                <a:t> 時に自動で開始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277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altLang="ja-JP" dirty="0" err="1">
                <a:solidFill>
                  <a:schemeClr val="bg1">
                    <a:lumMod val="50000"/>
                  </a:schemeClr>
                </a:solidFill>
              </a:rPr>
              <a:t>Cisco.com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 ソフトウェア更新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Master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AP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の変更</a:t>
            </a:r>
            <a:endParaRPr lang="en-US" altLang="ja-JP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34" y="1992136"/>
            <a:ext cx="2522803" cy="261826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25" name="Rectangle 24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現時点での </a:t>
              </a:r>
              <a:r>
                <a:rPr lang="en-US" sz="1400" dirty="0" smtClean="0"/>
                <a:t>Master AP </a:t>
              </a:r>
              <a:r>
                <a:rPr lang="ja-JP" altLang="en-US" sz="1400" dirty="0" smtClean="0"/>
                <a:t>が契約を持っていなかった場合、</a:t>
              </a:r>
              <a:r>
                <a:rPr lang="en-US" altLang="ja-JP" sz="1400" dirty="0" smtClean="0"/>
                <a:t/>
              </a:r>
              <a:br>
                <a:rPr lang="en-US" altLang="ja-JP" sz="1400" dirty="0" smtClean="0"/>
              </a:br>
              <a:r>
                <a:rPr lang="ja-JP" altLang="en-US" sz="1400" dirty="0" smtClean="0"/>
                <a:t>どのように </a:t>
              </a:r>
              <a:r>
                <a:rPr lang="en-US" altLang="ja-JP" sz="1400" dirty="0" smtClean="0"/>
                <a:t>Master AP</a:t>
              </a:r>
              <a:r>
                <a:rPr lang="ja-JP" altLang="en-US" sz="1400" dirty="0" smtClean="0"/>
                <a:t> を切り替えればよいか</a:t>
              </a:r>
              <a:endParaRPr lang="en-US" sz="14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17234" y="1502755"/>
            <a:ext cx="8045153" cy="428364"/>
            <a:chOff x="517234" y="1502755"/>
            <a:chExt cx="8045153" cy="428364"/>
          </a:xfrm>
        </p:grpSpPr>
        <p:sp>
          <p:nvSpPr>
            <p:cNvPr id="29" name="Rectangle 28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34" y="1502755"/>
              <a:ext cx="409524" cy="409524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978885" y="1524564"/>
              <a:ext cx="7583502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b="1" dirty="0" smtClean="0"/>
                <a:t>Make me Controller </a:t>
              </a:r>
              <a:r>
                <a:rPr lang="ja-JP" altLang="en-US" sz="1400" dirty="0" smtClean="0"/>
                <a:t>ボタンによって任意の </a:t>
              </a:r>
              <a:r>
                <a:rPr lang="en-US" altLang="ja-JP" sz="1400" dirty="0" smtClean="0"/>
                <a:t>AP </a:t>
              </a:r>
              <a:r>
                <a:rPr lang="ja-JP" altLang="en-US" sz="1400" dirty="0" smtClean="0"/>
                <a:t>を </a:t>
              </a:r>
              <a:r>
                <a:rPr lang="en-US" altLang="ja-JP" sz="1400" dirty="0" smtClean="0"/>
                <a:t>Master </a:t>
              </a:r>
              <a:r>
                <a:rPr lang="ja-JP" altLang="en-US" sz="1400" dirty="0" smtClean="0"/>
                <a:t>に変更可能です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09608" y="2006994"/>
            <a:ext cx="5306112" cy="367939"/>
            <a:chOff x="3235815" y="2006994"/>
            <a:chExt cx="5306112" cy="367939"/>
          </a:xfrm>
        </p:grpSpPr>
        <p:sp>
          <p:nvSpPr>
            <p:cNvPr id="50" name="Rectangle 49"/>
            <p:cNvSpPr/>
            <p:nvPr/>
          </p:nvSpPr>
          <p:spPr>
            <a:xfrm>
              <a:off x="3242211" y="2013701"/>
              <a:ext cx="5299716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645338" y="2009173"/>
              <a:ext cx="345764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Wireless Settings -&gt; Access Points </a:t>
              </a:r>
              <a:r>
                <a:rPr lang="ja-JP" altLang="en-US" sz="1200" dirty="0" smtClean="0"/>
                <a:t>へと進み、</a:t>
              </a:r>
              <a:endParaRPr lang="en-US" sz="1200" b="1" dirty="0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815" y="2006994"/>
              <a:ext cx="365760" cy="36576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3211402" y="2563444"/>
            <a:ext cx="5302524" cy="373156"/>
            <a:chOff x="3243946" y="2462848"/>
            <a:chExt cx="5302524" cy="373156"/>
          </a:xfrm>
        </p:grpSpPr>
        <p:sp>
          <p:nvSpPr>
            <p:cNvPr id="54" name="Rectangle 53"/>
            <p:cNvSpPr/>
            <p:nvPr/>
          </p:nvSpPr>
          <p:spPr>
            <a:xfrm>
              <a:off x="3259609" y="2483315"/>
              <a:ext cx="5286861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3946" y="2470244"/>
              <a:ext cx="365760" cy="365760"/>
            </a:xfrm>
            <a:prstGeom prst="rect">
              <a:avLst/>
            </a:prstGeom>
          </p:spPr>
        </p:pic>
        <p:sp>
          <p:nvSpPr>
            <p:cNvPr id="56" name="Rectangle 55"/>
            <p:cNvSpPr/>
            <p:nvPr/>
          </p:nvSpPr>
          <p:spPr>
            <a:xfrm>
              <a:off x="3651007" y="2462848"/>
              <a:ext cx="4826779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C</a:t>
              </a:r>
              <a:r>
                <a:rPr lang="en-US" sz="1200" dirty="0" smtClean="0"/>
                <a:t>ontroller</a:t>
              </a:r>
              <a:r>
                <a:rPr lang="ja-JP" altLang="en-US" sz="1200" dirty="0" smtClean="0"/>
                <a:t>（</a:t>
              </a:r>
              <a:r>
                <a:rPr lang="en-US" altLang="ja-JP" sz="1200" dirty="0" smtClean="0"/>
                <a:t>Master</a:t>
              </a:r>
              <a:r>
                <a:rPr lang="ja-JP" altLang="en-US" sz="1200" dirty="0" smtClean="0"/>
                <a:t> </a:t>
              </a:r>
              <a:r>
                <a:rPr lang="en-US" altLang="ja-JP" sz="1200" dirty="0" smtClean="0"/>
                <a:t>AP</a:t>
              </a:r>
              <a:r>
                <a:rPr lang="ja-JP" altLang="en-US" sz="1200" dirty="0" smtClean="0"/>
                <a:t>）にしたい </a:t>
              </a:r>
              <a:r>
                <a:rPr lang="en-US" altLang="ja-JP" sz="1200" dirty="0" smtClean="0"/>
                <a:t>AP</a:t>
              </a:r>
              <a:r>
                <a:rPr lang="ja-JP" altLang="en-US" sz="1200" dirty="0" smtClean="0"/>
                <a:t> を選択してください</a:t>
              </a:r>
              <a:endParaRPr lang="en-US" sz="1200" b="1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210375" y="3125111"/>
            <a:ext cx="5304578" cy="369474"/>
            <a:chOff x="3241893" y="2923919"/>
            <a:chExt cx="5304578" cy="369474"/>
          </a:xfrm>
        </p:grpSpPr>
        <p:sp>
          <p:nvSpPr>
            <p:cNvPr id="58" name="Rectangle 57"/>
            <p:cNvSpPr/>
            <p:nvPr/>
          </p:nvSpPr>
          <p:spPr>
            <a:xfrm>
              <a:off x="3261662" y="2945921"/>
              <a:ext cx="5284809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653060" y="2925454"/>
              <a:ext cx="344907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Make me Controller</a:t>
              </a:r>
              <a:r>
                <a:rPr lang="ja-JP" altLang="en-US" sz="1200" b="1" dirty="0" smtClean="0"/>
                <a:t> をクリックしてください</a:t>
              </a:r>
              <a:endParaRPr lang="en-US" sz="1200" b="1" dirty="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41893" y="2923919"/>
              <a:ext cx="365760" cy="36576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211404" y="4241002"/>
            <a:ext cx="5302520" cy="369395"/>
            <a:chOff x="3243946" y="4305673"/>
            <a:chExt cx="5302520" cy="369395"/>
          </a:xfrm>
        </p:grpSpPr>
        <p:sp>
          <p:nvSpPr>
            <p:cNvPr id="66" name="Rectangle 65"/>
            <p:cNvSpPr/>
            <p:nvPr/>
          </p:nvSpPr>
          <p:spPr>
            <a:xfrm>
              <a:off x="3251116" y="4305673"/>
              <a:ext cx="529535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664164" y="4305673"/>
              <a:ext cx="4527658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クリックすることで現在の</a:t>
              </a:r>
              <a:r>
                <a:rPr lang="en-US" sz="1200" dirty="0" smtClean="0"/>
                <a:t> </a:t>
              </a:r>
              <a:r>
                <a:rPr lang="en-US" sz="1200" dirty="0"/>
                <a:t>Master AP </a:t>
              </a:r>
              <a:r>
                <a:rPr lang="ja-JP" altLang="en-US" sz="1200" dirty="0" smtClean="0"/>
                <a:t>は再起動されます</a:t>
              </a:r>
              <a:endParaRPr lang="en-US" sz="1200" dirty="0"/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43946" y="4309308"/>
              <a:ext cx="365760" cy="365760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3207338" y="3683096"/>
            <a:ext cx="5310652" cy="369395"/>
            <a:chOff x="3235815" y="3257876"/>
            <a:chExt cx="5310652" cy="369395"/>
          </a:xfrm>
        </p:grpSpPr>
        <p:sp>
          <p:nvSpPr>
            <p:cNvPr id="70" name="Rectangle 69"/>
            <p:cNvSpPr/>
            <p:nvPr/>
          </p:nvSpPr>
          <p:spPr>
            <a:xfrm>
              <a:off x="3242984" y="3257876"/>
              <a:ext cx="5303483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656032" y="3257876"/>
              <a:ext cx="4890435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dirty="0" smtClean="0"/>
                <a:t>Make me Controller </a:t>
              </a:r>
              <a:r>
                <a:rPr lang="ja-JP" altLang="en-US" sz="1200" b="1" dirty="0" smtClean="0"/>
                <a:t>ボタンは </a:t>
              </a:r>
              <a:r>
                <a:rPr lang="en-US" sz="1200" dirty="0" smtClean="0"/>
                <a:t>Mobility Express Capable</a:t>
              </a:r>
              <a:r>
                <a:rPr lang="ja-JP" altLang="en-US" sz="1200" dirty="0" smtClean="0"/>
                <a:t> の </a:t>
              </a:r>
              <a:r>
                <a:rPr lang="en-US" altLang="ja-JP" sz="1200" dirty="0" smtClean="0"/>
                <a:t>AP</a:t>
              </a:r>
              <a:r>
                <a:rPr lang="ja-JP" altLang="en-US" sz="1200" dirty="0" smtClean="0"/>
                <a:t> に</a:t>
              </a:r>
              <a:r>
                <a:rPr lang="en-US" altLang="ja-JP" sz="1200" dirty="0" smtClean="0"/>
                <a:t/>
              </a:r>
              <a:br>
                <a:rPr lang="en-US" altLang="ja-JP" sz="1200" dirty="0" smtClean="0"/>
              </a:br>
              <a:r>
                <a:rPr lang="ja-JP" altLang="en-US" sz="1200" dirty="0" smtClean="0"/>
                <a:t>のみ出現します</a:t>
              </a:r>
              <a:endParaRPr lang="en-US" sz="1200" dirty="0"/>
            </a:p>
          </p:txBody>
        </p: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5815" y="3261511"/>
              <a:ext cx="395066" cy="365760"/>
            </a:xfrm>
            <a:prstGeom prst="rect">
              <a:avLst/>
            </a:prstGeom>
          </p:spPr>
        </p:pic>
      </p:grpSp>
      <p:sp>
        <p:nvSpPr>
          <p:cNvPr id="80" name="Rectangle 79"/>
          <p:cNvSpPr/>
          <p:nvPr/>
        </p:nvSpPr>
        <p:spPr>
          <a:xfrm>
            <a:off x="2196269" y="2691925"/>
            <a:ext cx="700755" cy="144079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1" name="16-Point Star 80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  <p:sp>
        <p:nvSpPr>
          <p:cNvPr id="34" name="TextBox 1"/>
          <p:cNvSpPr txBox="1"/>
          <p:nvPr/>
        </p:nvSpPr>
        <p:spPr>
          <a:xfrm>
            <a:off x="7992723" y="-11017"/>
            <a:ext cx="1151277" cy="253916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050" smtClean="0">
                <a:solidFill>
                  <a:schemeClr val="bg1">
                    <a:lumMod val="95000"/>
                  </a:schemeClr>
                </a:solidFill>
              </a:rPr>
              <a:t>社内向けスライド</a:t>
            </a:r>
            <a:endParaRPr lang="en-US" sz="105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87742" y="4693388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/>
              <a:t>ボタン単体の説明にする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79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4746" y="2618343"/>
            <a:ext cx="6695296" cy="412303"/>
            <a:chOff x="581050" y="2161854"/>
            <a:chExt cx="6695296" cy="412303"/>
          </a:xfrm>
        </p:grpSpPr>
        <p:sp>
          <p:nvSpPr>
            <p:cNvPr id="10" name="Rectangle 9"/>
            <p:cNvSpPr/>
            <p:nvPr/>
          </p:nvSpPr>
          <p:spPr>
            <a:xfrm>
              <a:off x="1009252" y="2162677"/>
              <a:ext cx="6233214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230639" y="2161854"/>
              <a:ext cx="45707" cy="41148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581050" y="2162676"/>
              <a:ext cx="410802" cy="411480"/>
              <a:chOff x="481396" y="2162676"/>
              <a:chExt cx="522282" cy="523144"/>
            </a:xfrm>
          </p:grpSpPr>
          <p:sp>
            <p:nvSpPr>
              <p:cNvPr id="12" name="Flowchart: Delay 68"/>
              <p:cNvSpPr/>
              <p:nvPr/>
            </p:nvSpPr>
            <p:spPr>
              <a:xfrm rot="10800000">
                <a:off x="481396" y="2162676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3" name="Group 118"/>
              <p:cNvGrpSpPr/>
              <p:nvPr/>
            </p:nvGrpSpPr>
            <p:grpSpPr>
              <a:xfrm>
                <a:off x="549225" y="2232249"/>
                <a:ext cx="383366" cy="383998"/>
                <a:chOff x="342484" y="1608071"/>
                <a:chExt cx="383465" cy="384098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5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6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17" name="Rectangle 16"/>
            <p:cNvSpPr/>
            <p:nvPr/>
          </p:nvSpPr>
          <p:spPr>
            <a:xfrm>
              <a:off x="1092588" y="2178842"/>
              <a:ext cx="6132477" cy="384048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WLAN</a:t>
              </a:r>
              <a:r>
                <a:rPr lang="ja-JP" altLang="en-US" sz="1200" dirty="0" smtClean="0"/>
                <a:t> ごとに有効・無効の設定可能</a:t>
              </a:r>
              <a:endParaRPr lang="en-US" sz="1200" dirty="0"/>
            </a:p>
          </p:txBody>
        </p:sp>
      </p:grpSp>
      <p:sp>
        <p:nvSpPr>
          <p:cNvPr id="67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CMX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クラウド対応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44" name="Rectangle 43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プレゼンスの分析やゲストアクセスのために追加のオンプレミス </a:t>
              </a:r>
              <a:r>
                <a:rPr lang="en-US" altLang="ja-JP" sz="1400" dirty="0" smtClean="0"/>
                <a:t>CMX</a:t>
              </a:r>
              <a:r>
                <a:rPr lang="ja-JP" altLang="en-US" sz="1400" dirty="0" smtClean="0"/>
                <a:t> を置かなければならない</a:t>
              </a:r>
              <a:r>
                <a:rPr lang="en-US" altLang="ja-JP" sz="1400" dirty="0" smtClean="0"/>
                <a:t>??</a:t>
              </a:r>
              <a:endParaRPr lang="en-US" sz="1400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17234" y="1512803"/>
            <a:ext cx="8029236" cy="418316"/>
            <a:chOff x="517234" y="1512803"/>
            <a:chExt cx="8029236" cy="418316"/>
          </a:xfrm>
        </p:grpSpPr>
        <p:sp>
          <p:nvSpPr>
            <p:cNvPr id="48" name="Rectangle 47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400" dirty="0" smtClean="0"/>
                <a:t>CMX </a:t>
              </a:r>
              <a:r>
                <a:rPr lang="ja-JP" altLang="en-US" sz="1400" dirty="0" smtClean="0"/>
                <a:t>クラウドの </a:t>
              </a:r>
              <a:r>
                <a:rPr lang="en-US" altLang="ja-JP" sz="1400" dirty="0" smtClean="0"/>
                <a:t>CMX</a:t>
              </a:r>
              <a:r>
                <a:rPr lang="ja-JP" altLang="en-US" sz="1400" dirty="0" smtClean="0"/>
                <a:t> </a:t>
              </a:r>
              <a:r>
                <a:rPr lang="en-US" sz="1400" dirty="0" smtClean="0"/>
                <a:t>Connect </a:t>
              </a:r>
              <a:r>
                <a:rPr lang="ja-JP" altLang="en-US" sz="1400" dirty="0" smtClean="0"/>
                <a:t>と</a:t>
              </a:r>
              <a:r>
                <a:rPr lang="en-US" sz="1400" dirty="0" smtClean="0"/>
                <a:t> </a:t>
              </a:r>
              <a:r>
                <a:rPr lang="en-US" sz="1400" dirty="0"/>
                <a:t>Presence </a:t>
              </a:r>
              <a:r>
                <a:rPr lang="en-US" sz="1400" dirty="0" smtClean="0"/>
                <a:t>Analytics</a:t>
              </a:r>
              <a:r>
                <a:rPr lang="ja-JP" altLang="en-US" sz="1400" dirty="0" smtClean="0"/>
                <a:t> が利用できるようになりました</a:t>
              </a:r>
              <a:endParaRPr lang="en-US" sz="1400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14746" y="2068854"/>
            <a:ext cx="6695296" cy="412303"/>
            <a:chOff x="581050" y="2161854"/>
            <a:chExt cx="6695296" cy="412303"/>
          </a:xfrm>
        </p:grpSpPr>
        <p:sp>
          <p:nvSpPr>
            <p:cNvPr id="53" name="Rectangle 52"/>
            <p:cNvSpPr/>
            <p:nvPr/>
          </p:nvSpPr>
          <p:spPr>
            <a:xfrm>
              <a:off x="1009252" y="2162677"/>
              <a:ext cx="6233214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230639" y="2161854"/>
              <a:ext cx="45707" cy="41148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581050" y="2162676"/>
              <a:ext cx="410802" cy="411480"/>
              <a:chOff x="481396" y="2162676"/>
              <a:chExt cx="522282" cy="523144"/>
            </a:xfrm>
          </p:grpSpPr>
          <p:sp>
            <p:nvSpPr>
              <p:cNvPr id="57" name="Flowchart: Delay 68"/>
              <p:cNvSpPr/>
              <p:nvPr/>
            </p:nvSpPr>
            <p:spPr>
              <a:xfrm rot="10800000">
                <a:off x="481396" y="2162676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58" name="Group 118"/>
              <p:cNvGrpSpPr/>
              <p:nvPr/>
            </p:nvGrpSpPr>
            <p:grpSpPr>
              <a:xfrm>
                <a:off x="549225" y="2232249"/>
                <a:ext cx="383366" cy="383998"/>
                <a:chOff x="342484" y="1608071"/>
                <a:chExt cx="383465" cy="384098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61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56" name="Rectangle 55"/>
            <p:cNvSpPr/>
            <p:nvPr/>
          </p:nvSpPr>
          <p:spPr>
            <a:xfrm>
              <a:off x="1092588" y="2178842"/>
              <a:ext cx="6132477" cy="384048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シンプルに用意された </a:t>
              </a:r>
              <a:r>
                <a:rPr lang="en-US" altLang="ja-JP" sz="1200" dirty="0" smtClean="0"/>
                <a:t>CMX</a:t>
              </a:r>
              <a:r>
                <a:rPr lang="ja-JP" altLang="en-US" sz="1200" dirty="0" smtClean="0"/>
                <a:t> クラウド用設定項目</a:t>
              </a:r>
              <a:endParaRPr lang="en-US" sz="12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4746" y="3167832"/>
            <a:ext cx="6695296" cy="412303"/>
            <a:chOff x="581050" y="2161854"/>
            <a:chExt cx="6695296" cy="412303"/>
          </a:xfrm>
        </p:grpSpPr>
        <p:sp>
          <p:nvSpPr>
            <p:cNvPr id="63" name="Rectangle 62"/>
            <p:cNvSpPr/>
            <p:nvPr/>
          </p:nvSpPr>
          <p:spPr>
            <a:xfrm>
              <a:off x="1009252" y="2162677"/>
              <a:ext cx="6233214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230639" y="2161854"/>
              <a:ext cx="45707" cy="41148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581050" y="2162676"/>
              <a:ext cx="410802" cy="411480"/>
              <a:chOff x="481396" y="2162676"/>
              <a:chExt cx="522282" cy="523144"/>
            </a:xfrm>
          </p:grpSpPr>
          <p:sp>
            <p:nvSpPr>
              <p:cNvPr id="68" name="Flowchart: Delay 68"/>
              <p:cNvSpPr/>
              <p:nvPr/>
            </p:nvSpPr>
            <p:spPr>
              <a:xfrm rot="10800000">
                <a:off x="481396" y="2162676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93" name="Group 118"/>
              <p:cNvGrpSpPr/>
              <p:nvPr/>
            </p:nvGrpSpPr>
            <p:grpSpPr>
              <a:xfrm>
                <a:off x="549225" y="2232249"/>
                <a:ext cx="383366" cy="383998"/>
                <a:chOff x="342484" y="1608071"/>
                <a:chExt cx="383465" cy="384098"/>
              </a:xfrm>
            </p:grpSpPr>
            <p:sp>
              <p:nvSpPr>
                <p:cNvPr id="94" name="Oval 93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95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96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66" name="Rectangle 65"/>
            <p:cNvSpPr/>
            <p:nvPr/>
          </p:nvSpPr>
          <p:spPr>
            <a:xfrm>
              <a:off x="1092588" y="2178842"/>
              <a:ext cx="6132477" cy="384048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CMX Proxy </a:t>
              </a:r>
              <a:r>
                <a:rPr lang="ja-JP" altLang="en-US" sz="1200" dirty="0" smtClean="0"/>
                <a:t>不要（</a:t>
              </a:r>
              <a:r>
                <a:rPr lang="en-US" altLang="ja-JP" sz="1200" dirty="0" smtClean="0"/>
                <a:t>AireOS8.3</a:t>
              </a:r>
              <a:r>
                <a:rPr lang="ja-JP" altLang="en-US" sz="1200" dirty="0" smtClean="0"/>
                <a:t> と同様）</a:t>
              </a:r>
              <a:endParaRPr lang="en-US" sz="1200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14746" y="3717322"/>
            <a:ext cx="6695296" cy="412303"/>
            <a:chOff x="581050" y="2161854"/>
            <a:chExt cx="6695296" cy="412303"/>
          </a:xfrm>
        </p:grpSpPr>
        <p:sp>
          <p:nvSpPr>
            <p:cNvPr id="98" name="Rectangle 97"/>
            <p:cNvSpPr/>
            <p:nvPr/>
          </p:nvSpPr>
          <p:spPr>
            <a:xfrm>
              <a:off x="1009252" y="2162677"/>
              <a:ext cx="6233214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230639" y="2161854"/>
              <a:ext cx="45707" cy="41148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grpSp>
          <p:nvGrpSpPr>
            <p:cNvPr id="100" name="Group 99"/>
            <p:cNvGrpSpPr>
              <a:grpSpLocks noChangeAspect="1"/>
            </p:cNvGrpSpPr>
            <p:nvPr/>
          </p:nvGrpSpPr>
          <p:grpSpPr>
            <a:xfrm>
              <a:off x="581050" y="2162676"/>
              <a:ext cx="410802" cy="411480"/>
              <a:chOff x="481396" y="2162676"/>
              <a:chExt cx="522282" cy="523144"/>
            </a:xfrm>
          </p:grpSpPr>
          <p:sp>
            <p:nvSpPr>
              <p:cNvPr id="102" name="Flowchart: Delay 68"/>
              <p:cNvSpPr/>
              <p:nvPr/>
            </p:nvSpPr>
            <p:spPr>
              <a:xfrm rot="10800000">
                <a:off x="481396" y="2162676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03" name="Group 118"/>
              <p:cNvGrpSpPr/>
              <p:nvPr/>
            </p:nvGrpSpPr>
            <p:grpSpPr>
              <a:xfrm>
                <a:off x="549225" y="2232249"/>
                <a:ext cx="383366" cy="383998"/>
                <a:chOff x="342484" y="1608071"/>
                <a:chExt cx="383465" cy="384098"/>
              </a:xfrm>
            </p:grpSpPr>
            <p:sp>
              <p:nvSpPr>
                <p:cNvPr id="104" name="Oval 103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05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06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101" name="Rectangle 100"/>
            <p:cNvSpPr/>
            <p:nvPr/>
          </p:nvSpPr>
          <p:spPr>
            <a:xfrm>
              <a:off x="1092588" y="2178842"/>
              <a:ext cx="6132477" cy="384048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CMX</a:t>
              </a:r>
              <a:r>
                <a:rPr lang="ja-JP" altLang="en-US" sz="1200" dirty="0" smtClean="0"/>
                <a:t> クラウドアカウントは必要です</a:t>
              </a:r>
              <a:endParaRPr lang="en-US" sz="1200" dirty="0"/>
            </a:p>
          </p:txBody>
        </p:sp>
      </p:grpSp>
      <p:sp>
        <p:nvSpPr>
          <p:cNvPr id="107" name="16-Point Star 106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933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CMX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クラウドについて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2" y="985762"/>
            <a:ext cx="4365523" cy="3200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26317" y="984877"/>
            <a:ext cx="3425667" cy="372507"/>
            <a:chOff x="5126317" y="984877"/>
            <a:chExt cx="3425667" cy="372507"/>
          </a:xfrm>
        </p:grpSpPr>
        <p:sp>
          <p:nvSpPr>
            <p:cNvPr id="22" name="Rectangle 21"/>
            <p:cNvSpPr/>
            <p:nvPr/>
          </p:nvSpPr>
          <p:spPr>
            <a:xfrm>
              <a:off x="5126317" y="991624"/>
              <a:ext cx="342566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6318" y="985762"/>
              <a:ext cx="365760" cy="36576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548350" y="984877"/>
              <a:ext cx="2993618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100" dirty="0"/>
                <a:t>クラウドアカウント（ライセンス）を取得すること</a:t>
              </a:r>
              <a:r>
                <a:rPr lang="ja-JP" altLang="en-US" sz="1100" dirty="0" smtClean="0"/>
                <a:t>で</a:t>
              </a:r>
              <a:r>
                <a:rPr lang="en-US" altLang="ja-JP" sz="1100" dirty="0" smtClean="0"/>
                <a:t/>
              </a:r>
              <a:br>
                <a:rPr lang="en-US" altLang="ja-JP" sz="1100" dirty="0" smtClean="0"/>
              </a:br>
              <a:r>
                <a:rPr lang="ja-JP" altLang="en-US" sz="1100" dirty="0" smtClean="0"/>
                <a:t>設定用</a:t>
              </a:r>
              <a:r>
                <a:rPr lang="ja-JP" altLang="en-US" sz="1100" dirty="0"/>
                <a:t>の </a:t>
              </a:r>
              <a:r>
                <a:rPr lang="en-US" altLang="ja-JP" sz="1100" dirty="0"/>
                <a:t>URL </a:t>
              </a:r>
              <a:r>
                <a:rPr lang="ja-JP" altLang="en-US" sz="1100" dirty="0"/>
                <a:t>を取得することができる</a:t>
              </a:r>
              <a:endParaRPr lang="en-US" altLang="ja-JP" sz="1100" b="1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29356" y="2415870"/>
            <a:ext cx="3425667" cy="383484"/>
            <a:chOff x="5126318" y="1419410"/>
            <a:chExt cx="3425667" cy="383484"/>
          </a:xfrm>
        </p:grpSpPr>
        <p:sp>
          <p:nvSpPr>
            <p:cNvPr id="41" name="Rectangle 40"/>
            <p:cNvSpPr/>
            <p:nvPr/>
          </p:nvSpPr>
          <p:spPr>
            <a:xfrm>
              <a:off x="5126318" y="1426295"/>
              <a:ext cx="3425667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548351" y="1437134"/>
              <a:ext cx="291571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100" b="1" dirty="0" smtClean="0"/>
                <a:t>Presence</a:t>
              </a:r>
              <a:r>
                <a:rPr lang="ja-JP" altLang="en-US" sz="1100" b="1" dirty="0" smtClean="0"/>
                <a:t> 用 </a:t>
              </a:r>
              <a:r>
                <a:rPr lang="en-US" altLang="ja-JP" sz="1100" b="1" dirty="0" smtClean="0"/>
                <a:t>URL</a:t>
              </a:r>
              <a:r>
                <a:rPr lang="ja-JP" altLang="en-US" sz="1100" b="1" dirty="0" smtClean="0"/>
                <a:t> には認証用の </a:t>
              </a:r>
              <a:r>
                <a:rPr lang="en-US" altLang="ja-JP" sz="1100" b="1" dirty="0" smtClean="0"/>
                <a:t>Token</a:t>
              </a:r>
              <a:r>
                <a:rPr lang="ja-JP" altLang="en-US" sz="1100" b="1" dirty="0" smtClean="0"/>
                <a:t> あり</a:t>
              </a:r>
              <a:endParaRPr lang="en-US" sz="1100" b="1" dirty="0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6318" y="1419410"/>
              <a:ext cx="365760" cy="36576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192711" y="1471278"/>
            <a:ext cx="3362312" cy="301752"/>
            <a:chOff x="5592430" y="2197190"/>
            <a:chExt cx="3362312" cy="3017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430" y="2197190"/>
              <a:ext cx="301752" cy="301752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5934151" y="2203081"/>
              <a:ext cx="3015313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939432" y="2203081"/>
              <a:ext cx="3015310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000" dirty="0" smtClean="0"/>
                <a:t>URL</a:t>
              </a:r>
              <a:r>
                <a:rPr lang="ja-JP" altLang="en-US" sz="1000" dirty="0" smtClean="0"/>
                <a:t> は </a:t>
              </a:r>
              <a:r>
                <a:rPr lang="en-US" sz="1000" dirty="0" smtClean="0"/>
                <a:t>Presence Analytics</a:t>
              </a:r>
              <a:r>
                <a:rPr lang="ja-JP" altLang="en-US" sz="1000" dirty="0" smtClean="0"/>
                <a:t> の設定で使用する</a:t>
              </a:r>
              <a:endParaRPr lang="en-US" sz="10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184934" y="1892084"/>
            <a:ext cx="3370089" cy="303334"/>
            <a:chOff x="5584653" y="2617996"/>
            <a:chExt cx="3370089" cy="303334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4653" y="2619578"/>
              <a:ext cx="301752" cy="301752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5934151" y="2617996"/>
              <a:ext cx="3015313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39432" y="2617996"/>
              <a:ext cx="3015310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000" dirty="0" smtClean="0"/>
                <a:t>CMX Connect</a:t>
              </a:r>
              <a:r>
                <a:rPr lang="ja-JP" altLang="en-US" sz="1000" dirty="0" smtClean="0"/>
                <a:t> 用の </a:t>
              </a:r>
              <a:r>
                <a:rPr lang="en-US" altLang="ja-JP" sz="1000" dirty="0" smtClean="0"/>
                <a:t>URL </a:t>
              </a:r>
              <a:r>
                <a:rPr lang="ja-JP" altLang="en-US" sz="1000" dirty="0" smtClean="0"/>
                <a:t>は別途生成される</a:t>
              </a:r>
              <a:endParaRPr lang="en-US" sz="100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84934" y="2906736"/>
            <a:ext cx="3362312" cy="301752"/>
            <a:chOff x="5592430" y="2197190"/>
            <a:chExt cx="3362312" cy="301752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2430" y="2197190"/>
              <a:ext cx="301752" cy="301752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5934151" y="2203081"/>
              <a:ext cx="3015313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939432" y="2203081"/>
              <a:ext cx="3015310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000" dirty="0" smtClean="0"/>
                <a:t>Mobility Express</a:t>
              </a:r>
              <a:r>
                <a:rPr lang="ja-JP" altLang="en-US" sz="1000" dirty="0" smtClean="0"/>
                <a:t> 側でも </a:t>
              </a:r>
              <a:r>
                <a:rPr lang="en-US" altLang="ja-JP" sz="1000" dirty="0" smtClean="0"/>
                <a:t>Token </a:t>
              </a:r>
              <a:r>
                <a:rPr lang="ja-JP" altLang="en-US" sz="1000" dirty="0" smtClean="0"/>
                <a:t>を含めて設定する</a:t>
              </a:r>
              <a:endParaRPr lang="en-US" sz="1000" dirty="0"/>
            </a:p>
          </p:txBody>
        </p:sp>
      </p:grpSp>
      <p:sp>
        <p:nvSpPr>
          <p:cNvPr id="61" name="16-Point Star 60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37196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26" y="996406"/>
            <a:ext cx="5473392" cy="31363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13328" y="3763655"/>
            <a:ext cx="2530493" cy="301752"/>
            <a:chOff x="6113328" y="3763655"/>
            <a:chExt cx="2530493" cy="301752"/>
          </a:xfrm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3328" y="3763655"/>
              <a:ext cx="301752" cy="301752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430420" y="3769546"/>
              <a:ext cx="2213400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34995" y="3769546"/>
              <a:ext cx="2208826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000" b="1" dirty="0" smtClean="0"/>
                <a:t>Test Link </a:t>
              </a:r>
              <a:r>
                <a:rPr lang="ja-JP" altLang="en-US" sz="1000" b="1" dirty="0" smtClean="0"/>
                <a:t>をクリックすることでクラウドとの接続を確認できる</a:t>
              </a:r>
              <a:endParaRPr lang="en-US" sz="1000" dirty="0" smtClean="0"/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437766" y="18603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CMX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クラウド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Presen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e Analytics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用設定画面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86171" y="974114"/>
            <a:ext cx="2550621" cy="372460"/>
            <a:chOff x="6132111" y="993570"/>
            <a:chExt cx="2550621" cy="372460"/>
          </a:xfrm>
        </p:grpSpPr>
        <p:sp>
          <p:nvSpPr>
            <p:cNvPr id="32" name="Rectangle 31"/>
            <p:cNvSpPr/>
            <p:nvPr/>
          </p:nvSpPr>
          <p:spPr>
            <a:xfrm>
              <a:off x="6132111" y="1000270"/>
              <a:ext cx="2550621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32111" y="998247"/>
              <a:ext cx="365760" cy="36576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6546241" y="993570"/>
              <a:ext cx="213649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Advanced -&gt; CMX</a:t>
              </a:r>
              <a:r>
                <a:rPr lang="ja-JP" altLang="en-US" sz="1200" dirty="0" smtClean="0"/>
                <a:t> と進み、、</a:t>
              </a:r>
              <a:endParaRPr lang="en-US" sz="12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86171" y="1535898"/>
            <a:ext cx="2550621" cy="375488"/>
            <a:chOff x="6093199" y="1489246"/>
            <a:chExt cx="2550621" cy="375488"/>
          </a:xfrm>
        </p:grpSpPr>
        <p:grpSp>
          <p:nvGrpSpPr>
            <p:cNvPr id="52" name="Group 51"/>
            <p:cNvGrpSpPr/>
            <p:nvPr/>
          </p:nvGrpSpPr>
          <p:grpSpPr>
            <a:xfrm>
              <a:off x="6093199" y="1492274"/>
              <a:ext cx="2550621" cy="372460"/>
              <a:chOff x="6132111" y="993570"/>
              <a:chExt cx="2550621" cy="37246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6132111" y="1000270"/>
                <a:ext cx="2550621" cy="365760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546241" y="993570"/>
                <a:ext cx="2136491" cy="365760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sz="1200" dirty="0" smtClean="0"/>
                  <a:t>CMX Status</a:t>
                </a:r>
                <a:r>
                  <a:rPr lang="ja-JP" altLang="en-US" sz="1200" dirty="0" smtClean="0"/>
                  <a:t> を </a:t>
                </a:r>
                <a:r>
                  <a:rPr lang="en-US" altLang="ja-JP" sz="1200" dirty="0" smtClean="0"/>
                  <a:t>Enable </a:t>
                </a:r>
                <a:r>
                  <a:rPr lang="ja-JP" altLang="en-US" sz="1200" dirty="0" smtClean="0"/>
                  <a:t>に変更</a:t>
                </a:r>
                <a:endParaRPr lang="en-US" sz="1200" b="1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3199" y="1489246"/>
              <a:ext cx="365760" cy="36576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079143" y="2100710"/>
            <a:ext cx="2564677" cy="374631"/>
            <a:chOff x="6079143" y="2037049"/>
            <a:chExt cx="2564677" cy="374631"/>
          </a:xfrm>
        </p:grpSpPr>
        <p:grpSp>
          <p:nvGrpSpPr>
            <p:cNvPr id="56" name="Group 55"/>
            <p:cNvGrpSpPr/>
            <p:nvPr/>
          </p:nvGrpSpPr>
          <p:grpSpPr>
            <a:xfrm>
              <a:off x="6093199" y="2039220"/>
              <a:ext cx="2550621" cy="372460"/>
              <a:chOff x="6132111" y="993570"/>
              <a:chExt cx="2550621" cy="37246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6132111" y="1000270"/>
                <a:ext cx="2550621" cy="365760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546241" y="993570"/>
                <a:ext cx="2136491" cy="365760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sz="1100" dirty="0" smtClean="0"/>
                  <a:t>CMX </a:t>
                </a:r>
                <a:r>
                  <a:rPr lang="en-US" sz="1100" dirty="0"/>
                  <a:t>Server URL </a:t>
                </a:r>
                <a:r>
                  <a:rPr lang="ja-JP" altLang="en-US" sz="1100" dirty="0" smtClean="0"/>
                  <a:t>を入力</a:t>
                </a:r>
                <a:r>
                  <a:rPr lang="en-US" sz="1100" dirty="0" smtClean="0"/>
                  <a:t>(</a:t>
                </a:r>
                <a:r>
                  <a:rPr lang="en-US" sz="1100" dirty="0"/>
                  <a:t>Member host </a:t>
                </a:r>
                <a:r>
                  <a:rPr lang="en-US" sz="1100" dirty="0" smtClean="0"/>
                  <a:t>address</a:t>
                </a:r>
                <a:r>
                  <a:rPr lang="ja-JP" altLang="en-US" sz="1100" dirty="0" smtClean="0"/>
                  <a:t>とも呼ばれる</a:t>
                </a:r>
                <a:r>
                  <a:rPr lang="en-US" sz="1100" dirty="0" smtClean="0"/>
                  <a:t>)</a:t>
                </a:r>
                <a:endParaRPr lang="en-US" sz="1100" b="1" dirty="0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79143" y="2037049"/>
              <a:ext cx="365760" cy="3657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079255" y="2664665"/>
            <a:ext cx="2564452" cy="372460"/>
            <a:chOff x="6079368" y="2626687"/>
            <a:chExt cx="2564452" cy="372460"/>
          </a:xfrm>
        </p:grpSpPr>
        <p:grpSp>
          <p:nvGrpSpPr>
            <p:cNvPr id="60" name="Group 59"/>
            <p:cNvGrpSpPr/>
            <p:nvPr/>
          </p:nvGrpSpPr>
          <p:grpSpPr>
            <a:xfrm>
              <a:off x="6093199" y="2626687"/>
              <a:ext cx="2550621" cy="372460"/>
              <a:chOff x="6132111" y="993570"/>
              <a:chExt cx="2550621" cy="37246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6132111" y="1000270"/>
                <a:ext cx="2550621" cy="365760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546241" y="993570"/>
                <a:ext cx="2136491" cy="365760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altLang="ja-JP" sz="1200" dirty="0" smtClean="0"/>
                  <a:t>URL </a:t>
                </a:r>
                <a:r>
                  <a:rPr lang="ja-JP" altLang="en-US" sz="1200" dirty="0" smtClean="0"/>
                  <a:t>に対する </a:t>
                </a:r>
                <a:r>
                  <a:rPr lang="en-US" sz="1200" dirty="0" smtClean="0"/>
                  <a:t>Token</a:t>
                </a:r>
                <a:r>
                  <a:rPr lang="ja-JP" altLang="en-US" sz="1200" dirty="0" smtClean="0"/>
                  <a:t> を入力</a:t>
                </a:r>
                <a:endParaRPr lang="en-US" sz="1200" b="1" dirty="0"/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9368" y="2630234"/>
              <a:ext cx="365760" cy="3657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079255" y="3226447"/>
            <a:ext cx="2564452" cy="372460"/>
            <a:chOff x="6079368" y="3226447"/>
            <a:chExt cx="2564452" cy="372460"/>
          </a:xfrm>
        </p:grpSpPr>
        <p:grpSp>
          <p:nvGrpSpPr>
            <p:cNvPr id="64" name="Group 63"/>
            <p:cNvGrpSpPr/>
            <p:nvPr/>
          </p:nvGrpSpPr>
          <p:grpSpPr>
            <a:xfrm>
              <a:off x="6093199" y="3226447"/>
              <a:ext cx="2550621" cy="372460"/>
              <a:chOff x="6132111" y="993570"/>
              <a:chExt cx="2550621" cy="37246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6132111" y="1000270"/>
                <a:ext cx="2550621" cy="365760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546241" y="993570"/>
                <a:ext cx="2136491" cy="365760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Autofit/>
              </a:bodyPr>
              <a:lstStyle/>
              <a:p>
                <a:r>
                  <a:rPr lang="en-US" altLang="ja-JP" sz="1200" dirty="0" smtClean="0"/>
                  <a:t>Apply</a:t>
                </a:r>
                <a:r>
                  <a:rPr lang="ja-JP" altLang="en-US" sz="1200" dirty="0" smtClean="0"/>
                  <a:t> ボタンにて適用</a:t>
                </a:r>
                <a:endParaRPr lang="en-US" sz="1200" dirty="0"/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9368" y="3233147"/>
              <a:ext cx="365760" cy="365760"/>
            </a:xfrm>
            <a:prstGeom prst="rect">
              <a:avLst/>
            </a:prstGeom>
          </p:spPr>
        </p:pic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8655" y="3066456"/>
            <a:ext cx="157468" cy="15746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0510" y="3068979"/>
            <a:ext cx="157468" cy="15746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2489" y="3304979"/>
            <a:ext cx="157468" cy="15746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4509" y="3560693"/>
            <a:ext cx="155448" cy="15544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0048" y="3771341"/>
            <a:ext cx="155448" cy="155448"/>
          </a:xfrm>
          <a:prstGeom prst="rect">
            <a:avLst/>
          </a:prstGeom>
        </p:spPr>
      </p:pic>
      <p:pic>
        <p:nvPicPr>
          <p:cNvPr id="78" name="Picture 77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09" y="3258066"/>
            <a:ext cx="155448" cy="155448"/>
          </a:xfrm>
          <a:prstGeom prst="rect">
            <a:avLst/>
          </a:prstGeom>
        </p:spPr>
      </p:pic>
      <p:sp>
        <p:nvSpPr>
          <p:cNvPr id="80" name="16-Point Star 79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26347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クラウド側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Presence Analytics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画面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005" y="934743"/>
            <a:ext cx="4114800" cy="176890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064" y="2801883"/>
            <a:ext cx="4114800" cy="174738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22" y="2562533"/>
            <a:ext cx="4114800" cy="1978851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09537" y="926922"/>
            <a:ext cx="3637120" cy="52105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7838" y="926922"/>
            <a:ext cx="45707" cy="521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9" name="Flowchart: Delay 138"/>
          <p:cNvSpPr/>
          <p:nvPr/>
        </p:nvSpPr>
        <p:spPr>
          <a:xfrm rot="10800000">
            <a:off x="430665" y="926921"/>
            <a:ext cx="522282" cy="523144"/>
          </a:xfrm>
          <a:prstGeom prst="flowChartDelay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grpSp>
        <p:nvGrpSpPr>
          <p:cNvPr id="10" name="Group 118"/>
          <p:cNvGrpSpPr/>
          <p:nvPr/>
        </p:nvGrpSpPr>
        <p:grpSpPr>
          <a:xfrm>
            <a:off x="498494" y="996494"/>
            <a:ext cx="383366" cy="383998"/>
            <a:chOff x="342484" y="1608071"/>
            <a:chExt cx="383465" cy="384098"/>
          </a:xfrm>
        </p:grpSpPr>
        <p:sp>
          <p:nvSpPr>
            <p:cNvPr id="11" name="Oval 10"/>
            <p:cNvSpPr/>
            <p:nvPr/>
          </p:nvSpPr>
          <p:spPr>
            <a:xfrm>
              <a:off x="342484" y="1608071"/>
              <a:ext cx="383465" cy="38409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 flipH="1">
              <a:off x="374476" y="1638483"/>
              <a:ext cx="322739" cy="32327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399" dirty="0">
                <a:latin typeface="+mj-lt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 rot="10800000" flipH="1">
              <a:off x="493658" y="1719567"/>
              <a:ext cx="84375" cy="161107"/>
            </a:xfrm>
            <a:custGeom>
              <a:avLst/>
              <a:gdLst/>
              <a:ahLst/>
              <a:cxnLst>
                <a:cxn ang="0">
                  <a:pos x="23" y="877"/>
                </a:cxn>
                <a:cxn ang="0">
                  <a:pos x="105" y="877"/>
                </a:cxn>
                <a:cxn ang="0">
                  <a:pos x="446" y="492"/>
                </a:cxn>
                <a:cxn ang="0">
                  <a:pos x="463" y="450"/>
                </a:cxn>
                <a:cxn ang="0">
                  <a:pos x="446" y="409"/>
                </a:cxn>
                <a:cxn ang="0">
                  <a:pos x="105" y="23"/>
                </a:cxn>
                <a:cxn ang="0">
                  <a:pos x="23" y="23"/>
                </a:cxn>
                <a:cxn ang="0">
                  <a:pos x="23" y="105"/>
                </a:cxn>
                <a:cxn ang="0">
                  <a:pos x="328" y="450"/>
                </a:cxn>
                <a:cxn ang="0">
                  <a:pos x="23" y="795"/>
                </a:cxn>
                <a:cxn ang="0">
                  <a:pos x="23" y="877"/>
                </a:cxn>
                <a:cxn ang="0">
                  <a:pos x="23" y="877"/>
                </a:cxn>
                <a:cxn ang="0">
                  <a:pos x="23" y="877"/>
                </a:cxn>
              </a:cxnLst>
              <a:rect l="0" t="0" r="r" b="b"/>
              <a:pathLst>
                <a:path w="463" h="900">
                  <a:moveTo>
                    <a:pt x="23" y="877"/>
                  </a:moveTo>
                  <a:cubicBezTo>
                    <a:pt x="45" y="900"/>
                    <a:pt x="83" y="900"/>
                    <a:pt x="105" y="877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57" y="481"/>
                    <a:pt x="463" y="465"/>
                    <a:pt x="463" y="450"/>
                  </a:cubicBezTo>
                  <a:cubicBezTo>
                    <a:pt x="463" y="435"/>
                    <a:pt x="457" y="420"/>
                    <a:pt x="446" y="409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83" y="0"/>
                    <a:pt x="45" y="0"/>
                    <a:pt x="23" y="23"/>
                  </a:cubicBezTo>
                  <a:cubicBezTo>
                    <a:pt x="0" y="45"/>
                    <a:pt x="0" y="82"/>
                    <a:pt x="23" y="105"/>
                  </a:cubicBezTo>
                  <a:cubicBezTo>
                    <a:pt x="328" y="450"/>
                    <a:pt x="328" y="450"/>
                    <a:pt x="328" y="450"/>
                  </a:cubicBezTo>
                  <a:cubicBezTo>
                    <a:pt x="23" y="795"/>
                    <a:pt x="23" y="795"/>
                    <a:pt x="23" y="795"/>
                  </a:cubicBezTo>
                  <a:cubicBezTo>
                    <a:pt x="0" y="818"/>
                    <a:pt x="0" y="855"/>
                    <a:pt x="23" y="877"/>
                  </a:cubicBezTo>
                  <a:close/>
                  <a:moveTo>
                    <a:pt x="23" y="877"/>
                  </a:moveTo>
                  <a:cubicBezTo>
                    <a:pt x="23" y="877"/>
                    <a:pt x="23" y="877"/>
                    <a:pt x="23" y="87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71">
                <a:defRPr/>
              </a:pPr>
              <a:endParaRPr lang="en-US" sz="1799" kern="0" dirty="0">
                <a:solidFill>
                  <a:srgbClr val="676767"/>
                </a:solidFill>
                <a:latin typeface="+mj-lt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041857" y="945466"/>
            <a:ext cx="3438786" cy="49041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lvl="1"/>
            <a:r>
              <a:rPr lang="ja-JP" altLang="en-US" sz="1200" dirty="0" smtClean="0"/>
              <a:t>分析はサイト単位で行う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lang="ja-JP" altLang="en-US" sz="1200" dirty="0" smtClean="0"/>
              <a:t>（サイトは </a:t>
            </a:r>
            <a:r>
              <a:rPr lang="en-US" altLang="ja-JP" sz="1200" dirty="0" smtClean="0"/>
              <a:t>AP</a:t>
            </a:r>
            <a:r>
              <a:rPr lang="ja-JP" altLang="en-US" sz="1200" dirty="0" smtClean="0"/>
              <a:t> をグループ化することで設定）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909537" y="1725137"/>
            <a:ext cx="3637120" cy="52105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7838" y="1725137"/>
            <a:ext cx="45707" cy="52105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sp>
        <p:nvSpPr>
          <p:cNvPr id="17" name="Flowchart: Delay 138"/>
          <p:cNvSpPr/>
          <p:nvPr/>
        </p:nvSpPr>
        <p:spPr>
          <a:xfrm rot="10800000">
            <a:off x="430665" y="1725136"/>
            <a:ext cx="522282" cy="523144"/>
          </a:xfrm>
          <a:prstGeom prst="flowChartDelay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grpSp>
        <p:nvGrpSpPr>
          <p:cNvPr id="18" name="Group 118"/>
          <p:cNvGrpSpPr/>
          <p:nvPr/>
        </p:nvGrpSpPr>
        <p:grpSpPr>
          <a:xfrm>
            <a:off x="498494" y="1794709"/>
            <a:ext cx="383366" cy="383998"/>
            <a:chOff x="342484" y="1608071"/>
            <a:chExt cx="383465" cy="384098"/>
          </a:xfrm>
        </p:grpSpPr>
        <p:sp>
          <p:nvSpPr>
            <p:cNvPr id="19" name="Oval 18"/>
            <p:cNvSpPr/>
            <p:nvPr/>
          </p:nvSpPr>
          <p:spPr>
            <a:xfrm>
              <a:off x="342484" y="1608071"/>
              <a:ext cx="383465" cy="384098"/>
            </a:xfrm>
            <a:prstGeom prst="ellipse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auto">
            <a:xfrm flipH="1">
              <a:off x="374476" y="1638483"/>
              <a:ext cx="322739" cy="32327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399" dirty="0">
                <a:latin typeface="+mj-lt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 rot="10800000" flipH="1">
              <a:off x="493658" y="1719567"/>
              <a:ext cx="84375" cy="161107"/>
            </a:xfrm>
            <a:custGeom>
              <a:avLst/>
              <a:gdLst/>
              <a:ahLst/>
              <a:cxnLst>
                <a:cxn ang="0">
                  <a:pos x="23" y="877"/>
                </a:cxn>
                <a:cxn ang="0">
                  <a:pos x="105" y="877"/>
                </a:cxn>
                <a:cxn ang="0">
                  <a:pos x="446" y="492"/>
                </a:cxn>
                <a:cxn ang="0">
                  <a:pos x="463" y="450"/>
                </a:cxn>
                <a:cxn ang="0">
                  <a:pos x="446" y="409"/>
                </a:cxn>
                <a:cxn ang="0">
                  <a:pos x="105" y="23"/>
                </a:cxn>
                <a:cxn ang="0">
                  <a:pos x="23" y="23"/>
                </a:cxn>
                <a:cxn ang="0">
                  <a:pos x="23" y="105"/>
                </a:cxn>
                <a:cxn ang="0">
                  <a:pos x="328" y="450"/>
                </a:cxn>
                <a:cxn ang="0">
                  <a:pos x="23" y="795"/>
                </a:cxn>
                <a:cxn ang="0">
                  <a:pos x="23" y="877"/>
                </a:cxn>
                <a:cxn ang="0">
                  <a:pos x="23" y="877"/>
                </a:cxn>
                <a:cxn ang="0">
                  <a:pos x="23" y="877"/>
                </a:cxn>
              </a:cxnLst>
              <a:rect l="0" t="0" r="r" b="b"/>
              <a:pathLst>
                <a:path w="463" h="900">
                  <a:moveTo>
                    <a:pt x="23" y="877"/>
                  </a:moveTo>
                  <a:cubicBezTo>
                    <a:pt x="45" y="900"/>
                    <a:pt x="83" y="900"/>
                    <a:pt x="105" y="877"/>
                  </a:cubicBezTo>
                  <a:cubicBezTo>
                    <a:pt x="446" y="492"/>
                    <a:pt x="446" y="492"/>
                    <a:pt x="446" y="492"/>
                  </a:cubicBezTo>
                  <a:cubicBezTo>
                    <a:pt x="457" y="481"/>
                    <a:pt x="463" y="465"/>
                    <a:pt x="463" y="450"/>
                  </a:cubicBezTo>
                  <a:cubicBezTo>
                    <a:pt x="463" y="435"/>
                    <a:pt x="457" y="420"/>
                    <a:pt x="446" y="409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83" y="0"/>
                    <a:pt x="45" y="0"/>
                    <a:pt x="23" y="23"/>
                  </a:cubicBezTo>
                  <a:cubicBezTo>
                    <a:pt x="0" y="45"/>
                    <a:pt x="0" y="82"/>
                    <a:pt x="23" y="105"/>
                  </a:cubicBezTo>
                  <a:cubicBezTo>
                    <a:pt x="328" y="450"/>
                    <a:pt x="328" y="450"/>
                    <a:pt x="328" y="450"/>
                  </a:cubicBezTo>
                  <a:cubicBezTo>
                    <a:pt x="23" y="795"/>
                    <a:pt x="23" y="795"/>
                    <a:pt x="23" y="795"/>
                  </a:cubicBezTo>
                  <a:cubicBezTo>
                    <a:pt x="0" y="818"/>
                    <a:pt x="0" y="855"/>
                    <a:pt x="23" y="877"/>
                  </a:cubicBezTo>
                  <a:close/>
                  <a:moveTo>
                    <a:pt x="23" y="877"/>
                  </a:moveTo>
                  <a:cubicBezTo>
                    <a:pt x="23" y="877"/>
                    <a:pt x="23" y="877"/>
                    <a:pt x="23" y="87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71">
                <a:defRPr/>
              </a:pPr>
              <a:endParaRPr lang="en-US" sz="1799" kern="0" dirty="0">
                <a:solidFill>
                  <a:srgbClr val="676767"/>
                </a:solidFill>
                <a:latin typeface="+mj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41857" y="1743681"/>
            <a:ext cx="3438786" cy="490418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marL="0" lvl="1"/>
            <a:r>
              <a:rPr lang="ja-JP" altLang="en-US" sz="1200" dirty="0" smtClean="0"/>
              <a:t>分析結果として滞在時間や</a:t>
            </a:r>
            <a:r>
              <a:rPr lang="en-US" sz="1200" dirty="0" smtClean="0"/>
              <a:t> Visitor, Passerby, Connected </a:t>
            </a:r>
            <a:r>
              <a:rPr lang="ja-JP" altLang="en-US" sz="1200" dirty="0" smtClean="0"/>
              <a:t>のデバイス数などを表示</a:t>
            </a:r>
            <a:endParaRPr lang="en-US" sz="1200" dirty="0"/>
          </a:p>
        </p:txBody>
      </p:sp>
      <p:sp>
        <p:nvSpPr>
          <p:cNvPr id="24" name="16-Point Star 23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6162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6" y="99724"/>
            <a:ext cx="8345488" cy="731837"/>
          </a:xfrm>
        </p:spPr>
        <p:txBody>
          <a:bodyPr/>
          <a:lstStyle/>
          <a:p>
            <a:r>
              <a:rPr lang="en-US" dirty="0" err="1" smtClean="0"/>
              <a:t>FlexConnect</a:t>
            </a:r>
            <a:r>
              <a:rPr lang="en-US" dirty="0" smtClean="0"/>
              <a:t> </a:t>
            </a:r>
            <a:r>
              <a:rPr lang="ja-JP" altLang="en-US" dirty="0" smtClean="0"/>
              <a:t>グループとは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398" y="1067665"/>
            <a:ext cx="1886441" cy="16755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80808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>
              <a:solidFill>
                <a:srgbClr val="08080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8054" y="1067666"/>
            <a:ext cx="2525652" cy="16651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80808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pic>
        <p:nvPicPr>
          <p:cNvPr id="7" name="Picture 26" descr="C:\Users\ecoffey\AppData\Local\Temp\Rar$DRa0.547\Wireless LAN Controller\Png\Unknown\Wireless LAN Controller_unknown_2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1" y="2265415"/>
            <a:ext cx="664777" cy="302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C:\Users\ecoffey\AppData\Local\Temp\Rar$DRa0.160\30042_Device_layer3_switch_unkn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0" y="1405889"/>
            <a:ext cx="526958" cy="5268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61" y="1504336"/>
            <a:ext cx="609120" cy="344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3389247" y="1175731"/>
            <a:ext cx="1543450" cy="1002656"/>
          </a:xfrm>
          <a:prstGeom prst="cloud">
            <a:avLst/>
          </a:prstGeom>
          <a:solidFill>
            <a:srgbClr val="0070C0"/>
          </a:solidFill>
          <a:ln w="9525">
            <a:solidFill>
              <a:srgbClr val="080808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879505" y="1498086"/>
            <a:ext cx="888654" cy="346249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230" y="2526746"/>
            <a:ext cx="595868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/>
              <a:t>WLC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05709" y="1909330"/>
            <a:ext cx="1" cy="3327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36449" y="1669300"/>
            <a:ext cx="430608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 descr="C:\Users\ecoffey\AppData\Local\Temp\Rar$DRa0.583\Cisco Icons November\30067_Device_router_3057\Png_256\30067_Device_router_3057_unknown_25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746" y="1566682"/>
            <a:ext cx="510925" cy="288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C:\Users\ecoffey\AppData\Local\Temp\Rar$DRa0.160\30042_Device_layer3_switch_unknown_6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63" y="1405889"/>
            <a:ext cx="502533" cy="502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98" y="2045384"/>
            <a:ext cx="254643" cy="25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8026" y="1073744"/>
            <a:ext cx="1344783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/>
            <a:r>
              <a:rPr lang="ja-JP" altLang="en-US" sz="1100" b="1" dirty="0" smtClean="0"/>
              <a:t>中央オフィス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580128" y="1081537"/>
            <a:ext cx="1160395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100" b="1" dirty="0" smtClean="0"/>
              <a:t>ブランチオフィス</a:t>
            </a:r>
            <a:endParaRPr lang="en-US" sz="1100" b="1" dirty="0"/>
          </a:p>
        </p:txBody>
      </p:sp>
      <p:pic>
        <p:nvPicPr>
          <p:cNvPr id="30" name="Picture 40" descr="ip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11" y="2299962"/>
            <a:ext cx="198799" cy="25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isco-ph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523" y="2322031"/>
            <a:ext cx="212860" cy="24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1" descr="whiteparts.ai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4622">
                <a:tint val="45000"/>
                <a:satMod val="400000"/>
              </a:srgbClr>
            </a:duotone>
          </a:blip>
          <a:srcRect l="32442" t="36713" r="59637" b="59576"/>
          <a:stretch>
            <a:fillRect/>
          </a:stretch>
        </p:blipFill>
        <p:spPr bwMode="auto">
          <a:xfrm rot="17605265" flipV="1">
            <a:off x="7474958" y="2289968"/>
            <a:ext cx="318271" cy="19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31" descr="whiteparts.ai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4622">
                <a:tint val="45000"/>
                <a:satMod val="400000"/>
              </a:srgbClr>
            </a:duotone>
          </a:blip>
          <a:srcRect l="32442" t="36713" r="59637" b="59576"/>
          <a:stretch>
            <a:fillRect/>
          </a:stretch>
        </p:blipFill>
        <p:spPr bwMode="auto">
          <a:xfrm rot="15898574">
            <a:off x="6611029" y="2308623"/>
            <a:ext cx="306295" cy="18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>
            <a:off x="2072981" y="1676567"/>
            <a:ext cx="1528407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43753" y="1674804"/>
            <a:ext cx="138946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27810" y="1713770"/>
            <a:ext cx="29411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513595" y="1498086"/>
            <a:ext cx="287226" cy="1167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49" y="2045384"/>
            <a:ext cx="254643" cy="25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7404998" y="1889812"/>
            <a:ext cx="101483" cy="1886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6976950" y="1871659"/>
            <a:ext cx="165951" cy="20849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loud 54"/>
          <p:cNvSpPr/>
          <p:nvPr/>
        </p:nvSpPr>
        <p:spPr>
          <a:xfrm>
            <a:off x="4630350" y="618251"/>
            <a:ext cx="1013377" cy="615663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62" name="TextBox 61"/>
          <p:cNvSpPr txBox="1"/>
          <p:nvPr/>
        </p:nvSpPr>
        <p:spPr>
          <a:xfrm>
            <a:off x="4685784" y="761902"/>
            <a:ext cx="957943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100" dirty="0" smtClean="0"/>
              <a:t>インターネット</a:t>
            </a:r>
            <a:endParaRPr lang="en-US" sz="1100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5666269" y="759834"/>
            <a:ext cx="782328" cy="0"/>
          </a:xfrm>
          <a:prstGeom prst="line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473208" y="761902"/>
            <a:ext cx="0" cy="826332"/>
          </a:xfrm>
          <a:prstGeom prst="line">
            <a:avLst/>
          </a:prstGeom>
          <a:ln w="19050"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011412" y="2194739"/>
            <a:ext cx="444327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/>
              <a:t>LAP</a:t>
            </a:r>
          </a:p>
        </p:txBody>
      </p:sp>
      <p:sp>
        <p:nvSpPr>
          <p:cNvPr id="5134" name="Arc 5133"/>
          <p:cNvSpPr/>
          <p:nvPr/>
        </p:nvSpPr>
        <p:spPr>
          <a:xfrm>
            <a:off x="4853785" y="935182"/>
            <a:ext cx="1579093" cy="2549795"/>
          </a:xfrm>
          <a:prstGeom prst="arc">
            <a:avLst>
              <a:gd name="adj1" fmla="val 16200000"/>
              <a:gd name="adj2" fmla="val 268752"/>
            </a:avLst>
          </a:prstGeom>
          <a:ln w="19050">
            <a:solidFill>
              <a:srgbClr val="00B05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9" tIns="34295" rIns="68589" bIns="34295"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>
            <a:off x="2045298" y="1763404"/>
            <a:ext cx="479679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072981" y="1588234"/>
            <a:ext cx="4144766" cy="891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7275447" y="1874261"/>
            <a:ext cx="152937" cy="2353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8" name="Freeform 5147"/>
          <p:cNvSpPr/>
          <p:nvPr/>
        </p:nvSpPr>
        <p:spPr>
          <a:xfrm>
            <a:off x="6727261" y="1763404"/>
            <a:ext cx="271273" cy="316750"/>
          </a:xfrm>
          <a:custGeom>
            <a:avLst/>
            <a:gdLst>
              <a:gd name="connsiteX0" fmla="*/ 114300 w 290946"/>
              <a:gd name="connsiteY0" fmla="*/ 343507 h 343507"/>
              <a:gd name="connsiteX1" fmla="*/ 166255 w 290946"/>
              <a:gd name="connsiteY1" fmla="*/ 312334 h 343507"/>
              <a:gd name="connsiteX2" fmla="*/ 187036 w 290946"/>
              <a:gd name="connsiteY2" fmla="*/ 281161 h 343507"/>
              <a:gd name="connsiteX3" fmla="*/ 218209 w 290946"/>
              <a:gd name="connsiteY3" fmla="*/ 260380 h 343507"/>
              <a:gd name="connsiteX4" fmla="*/ 280555 w 290946"/>
              <a:gd name="connsiteY4" fmla="*/ 135689 h 343507"/>
              <a:gd name="connsiteX5" fmla="*/ 290946 w 290946"/>
              <a:gd name="connsiteY5" fmla="*/ 104516 h 343507"/>
              <a:gd name="connsiteX6" fmla="*/ 280555 w 290946"/>
              <a:gd name="connsiteY6" fmla="*/ 52561 h 343507"/>
              <a:gd name="connsiteX7" fmla="*/ 249382 w 290946"/>
              <a:gd name="connsiteY7" fmla="*/ 31780 h 343507"/>
              <a:gd name="connsiteX8" fmla="*/ 72736 w 290946"/>
              <a:gd name="connsiteY8" fmla="*/ 10998 h 343507"/>
              <a:gd name="connsiteX9" fmla="*/ 0 w 290946"/>
              <a:gd name="connsiteY9" fmla="*/ 607 h 34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0946" h="343507">
                <a:moveTo>
                  <a:pt x="114300" y="343507"/>
                </a:moveTo>
                <a:cubicBezTo>
                  <a:pt x="131618" y="333116"/>
                  <a:pt x="150921" y="325478"/>
                  <a:pt x="166255" y="312334"/>
                </a:cubicBezTo>
                <a:cubicBezTo>
                  <a:pt x="175737" y="304207"/>
                  <a:pt x="178205" y="289992"/>
                  <a:pt x="187036" y="281161"/>
                </a:cubicBezTo>
                <a:cubicBezTo>
                  <a:pt x="195867" y="272330"/>
                  <a:pt x="207818" y="267307"/>
                  <a:pt x="218209" y="260380"/>
                </a:cubicBezTo>
                <a:cubicBezTo>
                  <a:pt x="271924" y="179808"/>
                  <a:pt x="251875" y="221729"/>
                  <a:pt x="280555" y="135689"/>
                </a:cubicBezTo>
                <a:lnTo>
                  <a:pt x="290946" y="104516"/>
                </a:lnTo>
                <a:cubicBezTo>
                  <a:pt x="287482" y="87198"/>
                  <a:pt x="289318" y="67895"/>
                  <a:pt x="280555" y="52561"/>
                </a:cubicBezTo>
                <a:cubicBezTo>
                  <a:pt x="274359" y="41718"/>
                  <a:pt x="260552" y="37365"/>
                  <a:pt x="249382" y="31780"/>
                </a:cubicBezTo>
                <a:cubicBezTo>
                  <a:pt x="202146" y="8163"/>
                  <a:pt x="95730" y="12640"/>
                  <a:pt x="72736" y="10998"/>
                </a:cubicBezTo>
                <a:cubicBezTo>
                  <a:pt x="28420" y="-3774"/>
                  <a:pt x="52517" y="607"/>
                  <a:pt x="0" y="607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headEnd type="none" w="med" len="med"/>
            <a:tailEnd type="none" w="med" len="me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6723734" y="1630318"/>
            <a:ext cx="2486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1" name="Freeform 5150"/>
          <p:cNvSpPr/>
          <p:nvPr/>
        </p:nvSpPr>
        <p:spPr>
          <a:xfrm>
            <a:off x="981699" y="1745212"/>
            <a:ext cx="485358" cy="520203"/>
          </a:xfrm>
          <a:custGeom>
            <a:avLst/>
            <a:gdLst>
              <a:gd name="connsiteX0" fmla="*/ 624117 w 624117"/>
              <a:gd name="connsiteY0" fmla="*/ 21394 h 634458"/>
              <a:gd name="connsiteX1" fmla="*/ 551380 w 624117"/>
              <a:gd name="connsiteY1" fmla="*/ 612 h 634458"/>
              <a:gd name="connsiteX2" fmla="*/ 281217 w 624117"/>
              <a:gd name="connsiteY2" fmla="*/ 11003 h 634458"/>
              <a:gd name="connsiteX3" fmla="*/ 187699 w 624117"/>
              <a:gd name="connsiteY3" fmla="*/ 62958 h 634458"/>
              <a:gd name="connsiteX4" fmla="*/ 156526 w 624117"/>
              <a:gd name="connsiteY4" fmla="*/ 94130 h 634458"/>
              <a:gd name="connsiteX5" fmla="*/ 114962 w 624117"/>
              <a:gd name="connsiteY5" fmla="*/ 156476 h 634458"/>
              <a:gd name="connsiteX6" fmla="*/ 94180 w 624117"/>
              <a:gd name="connsiteY6" fmla="*/ 187649 h 634458"/>
              <a:gd name="connsiteX7" fmla="*/ 52617 w 624117"/>
              <a:gd name="connsiteY7" fmla="*/ 260385 h 634458"/>
              <a:gd name="connsiteX8" fmla="*/ 42226 w 624117"/>
              <a:gd name="connsiteY8" fmla="*/ 312340 h 634458"/>
              <a:gd name="connsiteX9" fmla="*/ 21444 w 624117"/>
              <a:gd name="connsiteY9" fmla="*/ 343512 h 634458"/>
              <a:gd name="connsiteX10" fmla="*/ 11053 w 624117"/>
              <a:gd name="connsiteY10" fmla="*/ 416249 h 634458"/>
              <a:gd name="connsiteX11" fmla="*/ 662 w 624117"/>
              <a:gd name="connsiteY11" fmla="*/ 634458 h 63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117" h="634458">
                <a:moveTo>
                  <a:pt x="624117" y="21394"/>
                </a:moveTo>
                <a:cubicBezTo>
                  <a:pt x="599871" y="14467"/>
                  <a:pt x="576584" y="1376"/>
                  <a:pt x="551380" y="612"/>
                </a:cubicBezTo>
                <a:cubicBezTo>
                  <a:pt x="461300" y="-2118"/>
                  <a:pt x="371124" y="4802"/>
                  <a:pt x="281217" y="11003"/>
                </a:cubicBezTo>
                <a:cubicBezTo>
                  <a:pt x="253148" y="12939"/>
                  <a:pt x="198048" y="52609"/>
                  <a:pt x="187699" y="62958"/>
                </a:cubicBezTo>
                <a:cubicBezTo>
                  <a:pt x="177308" y="73349"/>
                  <a:pt x="165548" y="82531"/>
                  <a:pt x="156526" y="94130"/>
                </a:cubicBezTo>
                <a:cubicBezTo>
                  <a:pt x="141192" y="113845"/>
                  <a:pt x="128817" y="135694"/>
                  <a:pt x="114962" y="156476"/>
                </a:cubicBezTo>
                <a:cubicBezTo>
                  <a:pt x="108035" y="166867"/>
                  <a:pt x="99765" y="176479"/>
                  <a:pt x="94180" y="187649"/>
                </a:cubicBezTo>
                <a:cubicBezTo>
                  <a:pt x="67814" y="240382"/>
                  <a:pt x="81991" y="216324"/>
                  <a:pt x="52617" y="260385"/>
                </a:cubicBezTo>
                <a:cubicBezTo>
                  <a:pt x="49153" y="277703"/>
                  <a:pt x="48427" y="295803"/>
                  <a:pt x="42226" y="312340"/>
                </a:cubicBezTo>
                <a:cubicBezTo>
                  <a:pt x="37841" y="324033"/>
                  <a:pt x="25032" y="331551"/>
                  <a:pt x="21444" y="343512"/>
                </a:cubicBezTo>
                <a:cubicBezTo>
                  <a:pt x="14406" y="366971"/>
                  <a:pt x="14091" y="391946"/>
                  <a:pt x="11053" y="416249"/>
                </a:cubicBezTo>
                <a:cubicBezTo>
                  <a:pt x="-3928" y="536096"/>
                  <a:pt x="662" y="498254"/>
                  <a:pt x="662" y="634458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890861" y="1893341"/>
            <a:ext cx="1" cy="37207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1065915" y="1570769"/>
            <a:ext cx="397946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19881" y="3143612"/>
            <a:ext cx="3109936" cy="17620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</a:rPr>
              <a:t>FlexConnect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ja-JP" altLang="en-US" sz="1400" dirty="0" smtClean="0">
                <a:solidFill>
                  <a:schemeClr val="accent6">
                    <a:lumMod val="75000"/>
                  </a:schemeClr>
                </a:solidFill>
              </a:rPr>
              <a:t>グループが共有する情報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/>
              <a:t>CCKM/OKC </a:t>
            </a:r>
            <a:r>
              <a:rPr lang="ja-JP" altLang="en-US" sz="1200" dirty="0" smtClean="0"/>
              <a:t>高速ローミング用キー</a:t>
            </a:r>
            <a:endParaRPr lang="en-US" sz="1200" dirty="0"/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200" dirty="0" smtClean="0"/>
              <a:t>ローカル</a:t>
            </a:r>
            <a:r>
              <a:rPr lang="en-US" altLang="ja-JP" sz="1200" dirty="0" smtClean="0"/>
              <a:t>/</a:t>
            </a:r>
            <a:r>
              <a:rPr lang="ja-JP" altLang="en-US" sz="1200" dirty="0" smtClean="0"/>
              <a:t>バックアップ</a:t>
            </a:r>
            <a:r>
              <a:rPr lang="en-US" sz="1200" dirty="0" smtClean="0"/>
              <a:t> RADIUS </a:t>
            </a:r>
            <a:r>
              <a:rPr lang="ja-JP" altLang="en-US" sz="1200" dirty="0" smtClean="0"/>
              <a:t>サーバ</a:t>
            </a:r>
            <a:endParaRPr lang="en-US" sz="1200" dirty="0"/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200" dirty="0" smtClean="0"/>
              <a:t>ローカル認証設定</a:t>
            </a:r>
            <a:endParaRPr lang="en-US" sz="1200" dirty="0"/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200" dirty="0" smtClean="0"/>
              <a:t>ローカル認証</a:t>
            </a:r>
            <a:r>
              <a:rPr lang="en-US" altLang="ja-JP" sz="1200" dirty="0" smtClean="0"/>
              <a:t>DB</a:t>
            </a:r>
            <a:endParaRPr lang="en-US" sz="1200" dirty="0" smtClean="0"/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00" dirty="0" smtClean="0"/>
              <a:t>AAA</a:t>
            </a:r>
            <a:r>
              <a:rPr lang="en-US" sz="1200" dirty="0"/>
              <a:t> </a:t>
            </a:r>
            <a:r>
              <a:rPr lang="en-US" sz="1200" dirty="0" err="1" smtClean="0"/>
              <a:t>overide</a:t>
            </a:r>
            <a:r>
              <a:rPr lang="en-US" sz="1200" dirty="0" smtClean="0"/>
              <a:t> </a:t>
            </a:r>
            <a:r>
              <a:rPr lang="ja-JP" altLang="en-US" sz="1200" dirty="0" smtClean="0"/>
              <a:t>向け事前定義</a:t>
            </a:r>
            <a:r>
              <a:rPr lang="en-US" altLang="ja-JP" sz="1200" dirty="0" smtClean="0"/>
              <a:t> ACL/VLAN</a:t>
            </a:r>
          </a:p>
          <a:p>
            <a:pPr marL="214341" indent="-21434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ja-JP" altLang="en-US" sz="1200" dirty="0" smtClean="0"/>
              <a:t>イメージアップグレード設定</a:t>
            </a:r>
            <a:r>
              <a:rPr lang="en-US" altLang="ja-JP" sz="1200" dirty="0"/>
              <a:t/>
            </a:r>
            <a:br>
              <a:rPr lang="en-US" altLang="ja-JP" sz="1200" dirty="0"/>
            </a:br>
            <a:r>
              <a:rPr lang="en-US" altLang="ja-JP" sz="1200" dirty="0" smtClean="0"/>
              <a:t> </a:t>
            </a:r>
            <a:br>
              <a:rPr lang="en-US" altLang="ja-JP" sz="1200" dirty="0" smtClean="0"/>
            </a:br>
            <a:r>
              <a:rPr lang="ja-JP" altLang="en-US" sz="1200" dirty="0" smtClean="0"/>
              <a:t>など</a:t>
            </a:r>
            <a:endParaRPr lang="en-US" sz="1200" dirty="0"/>
          </a:p>
        </p:txBody>
      </p:sp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71939"/>
              </p:ext>
            </p:extLst>
          </p:nvPr>
        </p:nvGraphicFramePr>
        <p:xfrm>
          <a:off x="3389247" y="3212915"/>
          <a:ext cx="5681596" cy="14706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16616"/>
                <a:gridCol w="711516"/>
                <a:gridCol w="584261"/>
                <a:gridCol w="943871"/>
                <a:gridCol w="938269"/>
                <a:gridCol w="589863"/>
                <a:gridCol w="548600"/>
                <a:gridCol w="548600"/>
              </a:tblGrid>
              <a:tr h="46938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8500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5520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vWLC</a:t>
                      </a:r>
                      <a:r>
                        <a:rPr lang="en-US" sz="1400" dirty="0" smtClean="0"/>
                        <a:t> (high VM)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vWLC</a:t>
                      </a:r>
                      <a:r>
                        <a:rPr lang="en-US" sz="1400" baseline="0" dirty="0" smtClean="0"/>
                        <a:t> (low VM)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5508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2504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Flex Connect </a:t>
                      </a:r>
                      <a:r>
                        <a:rPr lang="ja-JP" altLang="en-US" sz="1100" dirty="0" smtClean="0"/>
                        <a:t>グループ数</a:t>
                      </a:r>
                      <a:endParaRPr lang="en-US" sz="1100" b="1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2000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100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20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ja-JP" altLang="en-US" sz="1100" dirty="0" smtClean="0"/>
                        <a:t>グループごとの</a:t>
                      </a:r>
                      <a:r>
                        <a:rPr lang="en-US" altLang="ja-JP" sz="1100" dirty="0" smtClean="0"/>
                        <a:t> AP</a:t>
                      </a:r>
                      <a:r>
                        <a:rPr lang="ja-JP" altLang="en-US" sz="1100" dirty="0" smtClean="0"/>
                        <a:t>数</a:t>
                      </a:r>
                      <a:endParaRPr lang="en-US" sz="1100" b="1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100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25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/>
                        <a:t>25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98" marR="68598" marT="34290" marB="34290"/>
                </a:tc>
              </a:tr>
            </a:tbl>
          </a:graphicData>
        </a:graphic>
      </p:graphicFrame>
      <p:sp>
        <p:nvSpPr>
          <p:cNvPr id="114" name="TextBox 113"/>
          <p:cNvSpPr txBox="1"/>
          <p:nvPr/>
        </p:nvSpPr>
        <p:spPr>
          <a:xfrm>
            <a:off x="3360665" y="2880880"/>
            <a:ext cx="4981063" cy="28470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ja-JP" altLang="en-US" sz="1400" dirty="0" smtClean="0">
                <a:solidFill>
                  <a:schemeClr val="accent6">
                    <a:lumMod val="75000"/>
                  </a:schemeClr>
                </a:solidFill>
              </a:rPr>
              <a:t>スケーラビリティ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5" name="Picture 20" descr="C:\Users\ecoffey\AppData\Local\Temp\Rar$DRa0.324\30072_Device_server_unknown_6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98" y="2209782"/>
            <a:ext cx="365855" cy="365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Box 115"/>
          <p:cNvSpPr txBox="1"/>
          <p:nvPr/>
        </p:nvSpPr>
        <p:spPr>
          <a:xfrm>
            <a:off x="1244605" y="2526746"/>
            <a:ext cx="600013" cy="23853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/>
              <a:t>Radius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680511" y="2254341"/>
            <a:ext cx="600013" cy="407814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1100" dirty="0"/>
              <a:t>CCKM </a:t>
            </a:r>
            <a:r>
              <a:rPr lang="ja-JP" altLang="en-US" sz="1100" dirty="0" smtClean="0"/>
              <a:t>キー</a:t>
            </a:r>
            <a:endParaRPr lang="en-US" sz="1100" dirty="0"/>
          </a:p>
        </p:txBody>
      </p:sp>
      <p:sp>
        <p:nvSpPr>
          <p:cNvPr id="73" name="Oval 72"/>
          <p:cNvSpPr/>
          <p:nvPr/>
        </p:nvSpPr>
        <p:spPr>
          <a:xfrm>
            <a:off x="6524611" y="1975906"/>
            <a:ext cx="1261231" cy="472448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sp>
        <p:nvSpPr>
          <p:cNvPr id="76" name="Rectangle 75"/>
          <p:cNvSpPr/>
          <p:nvPr/>
        </p:nvSpPr>
        <p:spPr>
          <a:xfrm>
            <a:off x="6423272" y="2645020"/>
            <a:ext cx="1830110" cy="29300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200" dirty="0" err="1"/>
              <a:t>FlexConnect</a:t>
            </a:r>
            <a:r>
              <a:rPr lang="en-US" sz="1200" dirty="0"/>
              <a:t> </a:t>
            </a:r>
            <a:r>
              <a:rPr lang="ja-JP" altLang="en-US" sz="1200" dirty="0" smtClean="0"/>
              <a:t>グループ</a:t>
            </a:r>
            <a:r>
              <a:rPr lang="en-US" sz="1200" dirty="0" smtClean="0"/>
              <a:t> </a:t>
            </a:r>
            <a:r>
              <a:rPr lang="en-US" sz="1200" dirty="0"/>
              <a:t>1</a:t>
            </a: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120111" y="2448354"/>
            <a:ext cx="32352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7513800" y="1721449"/>
            <a:ext cx="300689" cy="1039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Picture 127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99" y="1365605"/>
            <a:ext cx="254643" cy="25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 descr="C:\Users\ecoffey\AppData\Local\Temp\Rar$DRa0.403\30001_Device_access_point_unknown_6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68" y="1713770"/>
            <a:ext cx="254643" cy="25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Oval 81"/>
          <p:cNvSpPr/>
          <p:nvPr/>
        </p:nvSpPr>
        <p:spPr>
          <a:xfrm>
            <a:off x="7740523" y="1196953"/>
            <a:ext cx="413268" cy="975720"/>
          </a:xfrm>
          <a:prstGeom prst="ellipse">
            <a:avLst/>
          </a:prstGeom>
          <a:noFill/>
          <a:ln>
            <a:solidFill>
              <a:srgbClr val="6600CC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en-US" dirty="0" smtClean="0"/>
          </a:p>
        </p:txBody>
      </p:sp>
      <p:pic>
        <p:nvPicPr>
          <p:cNvPr id="131" name="Picture 8" descr="cisco-ph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414" y="2265415"/>
            <a:ext cx="212860" cy="24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231" descr="whiteparts.ai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4622">
                <a:tint val="45000"/>
                <a:satMod val="400000"/>
              </a:srgbClr>
            </a:duotone>
          </a:blip>
          <a:srcRect l="32442" t="36713" r="59637" b="59576"/>
          <a:stretch>
            <a:fillRect/>
          </a:stretch>
        </p:blipFill>
        <p:spPr bwMode="auto">
          <a:xfrm rot="17605265" flipV="1">
            <a:off x="8031841" y="2046349"/>
            <a:ext cx="318271" cy="19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ectangle 82"/>
          <p:cNvSpPr/>
          <p:nvPr/>
        </p:nvSpPr>
        <p:spPr>
          <a:xfrm>
            <a:off x="8253382" y="1388175"/>
            <a:ext cx="817461" cy="268915"/>
          </a:xfrm>
          <a:prstGeom prst="rect">
            <a:avLst/>
          </a:prstGeom>
          <a:solidFill>
            <a:srgbClr val="6600CC"/>
          </a:soli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ja-JP" altLang="en-US" sz="1200" dirty="0" smtClean="0"/>
              <a:t>グループ</a:t>
            </a:r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35" name="Straight Connector 134"/>
          <p:cNvCxnSpPr/>
          <p:nvPr/>
        </p:nvCxnSpPr>
        <p:spPr>
          <a:xfrm flipH="1">
            <a:off x="7506481" y="1453834"/>
            <a:ext cx="274367" cy="9726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 flipV="1">
            <a:off x="7511432" y="1668558"/>
            <a:ext cx="288749" cy="12991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Key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84" y="1885578"/>
            <a:ext cx="649890" cy="446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CMX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Connect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：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ja-JP" altLang="en-US" sz="2800" dirty="0" smtClean="0">
                <a:solidFill>
                  <a:schemeClr val="bg1">
                    <a:lumMod val="50000"/>
                  </a:schemeClr>
                </a:solidFill>
              </a:rPr>
              <a:t>カスタマイズ可能なゲストポータル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2717760" y="1163610"/>
            <a:ext cx="5944849" cy="535608"/>
            <a:chOff x="2717760" y="838490"/>
            <a:chExt cx="5944849" cy="535608"/>
          </a:xfrm>
        </p:grpSpPr>
        <p:grpSp>
          <p:nvGrpSpPr>
            <p:cNvPr id="4" name="Group 3"/>
            <p:cNvGrpSpPr/>
            <p:nvPr/>
          </p:nvGrpSpPr>
          <p:grpSpPr>
            <a:xfrm>
              <a:off x="2717760" y="838490"/>
              <a:ext cx="5944849" cy="535608"/>
              <a:chOff x="2717759" y="3369364"/>
              <a:chExt cx="5944849" cy="53560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245614" y="3369365"/>
                <a:ext cx="5368547" cy="53560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616901" y="3383921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16" name="Flowchart: Delay 68"/>
              <p:cNvSpPr/>
              <p:nvPr/>
            </p:nvSpPr>
            <p:spPr>
              <a:xfrm rot="10800000">
                <a:off x="2717759" y="3369364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17" name="Group 118"/>
              <p:cNvGrpSpPr/>
              <p:nvPr/>
            </p:nvGrpSpPr>
            <p:grpSpPr>
              <a:xfrm>
                <a:off x="2785588" y="3438937"/>
                <a:ext cx="383366" cy="383998"/>
                <a:chOff x="342484" y="1608071"/>
                <a:chExt cx="383465" cy="384098"/>
              </a:xfrm>
            </p:grpSpPr>
            <p:sp>
              <p:nvSpPr>
                <p:cNvPr id="18" name="Oval 17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19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20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21" name="Rectangle 20"/>
            <p:cNvSpPr/>
            <p:nvPr/>
          </p:nvSpPr>
          <p:spPr>
            <a:xfrm>
              <a:off x="3312973" y="868666"/>
              <a:ext cx="518328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WLAN </a:t>
              </a:r>
              <a:r>
                <a:rPr lang="ja-JP" altLang="en-US" sz="1400" dirty="0" smtClean="0"/>
                <a:t>単位で設定可能</a:t>
              </a:r>
              <a:endParaRPr lang="en-US" sz="1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92" y="1163610"/>
            <a:ext cx="1995142" cy="374904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2717760" y="2129652"/>
            <a:ext cx="5944849" cy="535608"/>
            <a:chOff x="2717760" y="838490"/>
            <a:chExt cx="5944849" cy="535608"/>
          </a:xfrm>
        </p:grpSpPr>
        <p:grpSp>
          <p:nvGrpSpPr>
            <p:cNvPr id="65" name="Group 64"/>
            <p:cNvGrpSpPr/>
            <p:nvPr/>
          </p:nvGrpSpPr>
          <p:grpSpPr>
            <a:xfrm>
              <a:off x="2717760" y="838490"/>
              <a:ext cx="5944849" cy="535608"/>
              <a:chOff x="2717759" y="3369364"/>
              <a:chExt cx="5944849" cy="535608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3245614" y="3369365"/>
                <a:ext cx="5368547" cy="53560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616901" y="3383921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69" name="Flowchart: Delay 68"/>
              <p:cNvSpPr/>
              <p:nvPr/>
            </p:nvSpPr>
            <p:spPr>
              <a:xfrm rot="10800000">
                <a:off x="2717759" y="3369364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70" name="Group 118"/>
              <p:cNvGrpSpPr/>
              <p:nvPr/>
            </p:nvGrpSpPr>
            <p:grpSpPr>
              <a:xfrm>
                <a:off x="2785588" y="3438937"/>
                <a:ext cx="383366" cy="383998"/>
                <a:chOff x="342484" y="1608071"/>
                <a:chExt cx="383465" cy="384098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72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73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66" name="Rectangle 65"/>
            <p:cNvSpPr/>
            <p:nvPr/>
          </p:nvSpPr>
          <p:spPr>
            <a:xfrm>
              <a:off x="3312973" y="868666"/>
              <a:ext cx="518328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カスタマイズ可能、</a:t>
              </a:r>
              <a:r>
                <a:rPr lang="en-US" altLang="ja-JP" sz="1400" dirty="0" smtClean="0"/>
                <a:t>SNS </a:t>
              </a:r>
              <a:r>
                <a:rPr lang="ja-JP" altLang="en-US" sz="1400" dirty="0" smtClean="0"/>
                <a:t>連携もあり</a:t>
              </a:r>
              <a:r>
                <a:rPr lang="en-US" altLang="ja-JP" sz="1400" dirty="0" smtClean="0"/>
                <a:t/>
              </a:r>
              <a:br>
                <a:rPr lang="en-US" altLang="ja-JP" sz="1400" dirty="0" smtClean="0"/>
              </a:br>
              <a:r>
                <a:rPr lang="ja-JP" altLang="en-US" sz="1400" dirty="0" smtClean="0"/>
                <a:t>（</a:t>
              </a:r>
              <a:r>
                <a:rPr lang="en-US" altLang="ja-JP" sz="1400" dirty="0" smtClean="0"/>
                <a:t>Facebook, Instagram, </a:t>
              </a:r>
              <a:r>
                <a:rPr lang="en-US" altLang="ja-JP" sz="1400" dirty="0" err="1" smtClean="0"/>
                <a:t>ForeSquare</a:t>
              </a:r>
              <a:r>
                <a:rPr lang="ja-JP" altLang="en-US" sz="1400" dirty="0" smtClean="0"/>
                <a:t>）</a:t>
              </a:r>
              <a:endParaRPr lang="en-US" sz="1400" dirty="0" smtClean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717759" y="3095694"/>
            <a:ext cx="5944849" cy="535608"/>
            <a:chOff x="2717760" y="838490"/>
            <a:chExt cx="5944849" cy="535608"/>
          </a:xfrm>
        </p:grpSpPr>
        <p:grpSp>
          <p:nvGrpSpPr>
            <p:cNvPr id="75" name="Group 74"/>
            <p:cNvGrpSpPr/>
            <p:nvPr/>
          </p:nvGrpSpPr>
          <p:grpSpPr>
            <a:xfrm>
              <a:off x="2717760" y="838490"/>
              <a:ext cx="5944849" cy="535608"/>
              <a:chOff x="2717759" y="3369364"/>
              <a:chExt cx="5944849" cy="535608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3245614" y="3369365"/>
                <a:ext cx="5368547" cy="535607"/>
              </a:xfrm>
              <a:prstGeom prst="rect">
                <a:avLst/>
              </a:prstGeom>
              <a:solidFill>
                <a:schemeClr val="bg2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616901" y="3383921"/>
                <a:ext cx="45707" cy="52105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sp>
            <p:nvSpPr>
              <p:cNvPr id="79" name="Flowchart: Delay 68"/>
              <p:cNvSpPr/>
              <p:nvPr/>
            </p:nvSpPr>
            <p:spPr>
              <a:xfrm rot="10800000">
                <a:off x="2717759" y="3369364"/>
                <a:ext cx="522282" cy="523144"/>
              </a:xfrm>
              <a:prstGeom prst="flowChartDelay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>
                  <a:latin typeface="+mj-lt"/>
                </a:endParaRPr>
              </a:p>
            </p:txBody>
          </p:sp>
          <p:grpSp>
            <p:nvGrpSpPr>
              <p:cNvPr id="80" name="Group 118"/>
              <p:cNvGrpSpPr/>
              <p:nvPr/>
            </p:nvGrpSpPr>
            <p:grpSpPr>
              <a:xfrm>
                <a:off x="2785588" y="3438937"/>
                <a:ext cx="383366" cy="383998"/>
                <a:chOff x="342484" y="1608071"/>
                <a:chExt cx="383465" cy="384098"/>
              </a:xfrm>
            </p:grpSpPr>
            <p:sp>
              <p:nvSpPr>
                <p:cNvPr id="81" name="Oval 80"/>
                <p:cNvSpPr/>
                <p:nvPr/>
              </p:nvSpPr>
              <p:spPr>
                <a:xfrm>
                  <a:off x="342484" y="1608071"/>
                  <a:ext cx="383465" cy="384098"/>
                </a:xfrm>
                <a:prstGeom prst="ellipse">
                  <a:avLst/>
                </a:prstGeom>
                <a:solidFill>
                  <a:schemeClr val="bg2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82" name="Oval 6"/>
                <p:cNvSpPr>
                  <a:spLocks noChangeArrowheads="1"/>
                </p:cNvSpPr>
                <p:nvPr/>
              </p:nvSpPr>
              <p:spPr bwMode="auto">
                <a:xfrm flipH="1">
                  <a:off x="374476" y="1638483"/>
                  <a:ext cx="322739" cy="323273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 sz="2399" dirty="0">
                    <a:latin typeface="+mj-lt"/>
                  </a:endParaRPr>
                </a:p>
              </p:txBody>
            </p:sp>
            <p:sp>
              <p:nvSpPr>
                <p:cNvPr id="83" name="Freeform 8"/>
                <p:cNvSpPr>
                  <a:spLocks noEditPoints="1"/>
                </p:cNvSpPr>
                <p:nvPr/>
              </p:nvSpPr>
              <p:spPr bwMode="auto">
                <a:xfrm rot="10800000" flipH="1">
                  <a:off x="493658" y="1719567"/>
                  <a:ext cx="84375" cy="161107"/>
                </a:xfrm>
                <a:custGeom>
                  <a:avLst/>
                  <a:gdLst/>
                  <a:ahLst/>
                  <a:cxnLst>
                    <a:cxn ang="0">
                      <a:pos x="23" y="877"/>
                    </a:cxn>
                    <a:cxn ang="0">
                      <a:pos x="105" y="877"/>
                    </a:cxn>
                    <a:cxn ang="0">
                      <a:pos x="446" y="492"/>
                    </a:cxn>
                    <a:cxn ang="0">
                      <a:pos x="463" y="450"/>
                    </a:cxn>
                    <a:cxn ang="0">
                      <a:pos x="446" y="409"/>
                    </a:cxn>
                    <a:cxn ang="0">
                      <a:pos x="105" y="23"/>
                    </a:cxn>
                    <a:cxn ang="0">
                      <a:pos x="23" y="23"/>
                    </a:cxn>
                    <a:cxn ang="0">
                      <a:pos x="23" y="105"/>
                    </a:cxn>
                    <a:cxn ang="0">
                      <a:pos x="328" y="450"/>
                    </a:cxn>
                    <a:cxn ang="0">
                      <a:pos x="23" y="795"/>
                    </a:cxn>
                    <a:cxn ang="0">
                      <a:pos x="23" y="877"/>
                    </a:cxn>
                    <a:cxn ang="0">
                      <a:pos x="23" y="877"/>
                    </a:cxn>
                    <a:cxn ang="0">
                      <a:pos x="23" y="877"/>
                    </a:cxn>
                  </a:cxnLst>
                  <a:rect l="0" t="0" r="r" b="b"/>
                  <a:pathLst>
                    <a:path w="463" h="900">
                      <a:moveTo>
                        <a:pt x="23" y="877"/>
                      </a:moveTo>
                      <a:cubicBezTo>
                        <a:pt x="45" y="900"/>
                        <a:pt x="83" y="900"/>
                        <a:pt x="105" y="877"/>
                      </a:cubicBezTo>
                      <a:cubicBezTo>
                        <a:pt x="446" y="492"/>
                        <a:pt x="446" y="492"/>
                        <a:pt x="446" y="492"/>
                      </a:cubicBezTo>
                      <a:cubicBezTo>
                        <a:pt x="457" y="481"/>
                        <a:pt x="463" y="465"/>
                        <a:pt x="463" y="450"/>
                      </a:cubicBezTo>
                      <a:cubicBezTo>
                        <a:pt x="463" y="435"/>
                        <a:pt x="457" y="420"/>
                        <a:pt x="446" y="409"/>
                      </a:cubicBezTo>
                      <a:cubicBezTo>
                        <a:pt x="105" y="23"/>
                        <a:pt x="105" y="23"/>
                        <a:pt x="105" y="23"/>
                      </a:cubicBezTo>
                      <a:cubicBezTo>
                        <a:pt x="83" y="0"/>
                        <a:pt x="45" y="0"/>
                        <a:pt x="23" y="23"/>
                      </a:cubicBezTo>
                      <a:cubicBezTo>
                        <a:pt x="0" y="45"/>
                        <a:pt x="0" y="82"/>
                        <a:pt x="23" y="105"/>
                      </a:cubicBezTo>
                      <a:cubicBezTo>
                        <a:pt x="328" y="450"/>
                        <a:pt x="328" y="450"/>
                        <a:pt x="328" y="450"/>
                      </a:cubicBezTo>
                      <a:cubicBezTo>
                        <a:pt x="23" y="795"/>
                        <a:pt x="23" y="795"/>
                        <a:pt x="23" y="795"/>
                      </a:cubicBezTo>
                      <a:cubicBezTo>
                        <a:pt x="0" y="818"/>
                        <a:pt x="0" y="855"/>
                        <a:pt x="23" y="877"/>
                      </a:cubicBezTo>
                      <a:close/>
                      <a:moveTo>
                        <a:pt x="23" y="877"/>
                      </a:moveTo>
                      <a:cubicBezTo>
                        <a:pt x="23" y="877"/>
                        <a:pt x="23" y="877"/>
                        <a:pt x="23" y="877"/>
                      </a:cubicBezTo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16" tIns="45708" rIns="91416" bIns="45708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71">
                    <a:defRPr/>
                  </a:pPr>
                  <a:endParaRPr lang="en-US" sz="1799" kern="0" dirty="0">
                    <a:solidFill>
                      <a:srgbClr val="676767"/>
                    </a:solidFill>
                    <a:latin typeface="+mj-lt"/>
                  </a:endParaRPr>
                </a:p>
              </p:txBody>
            </p:sp>
          </p:grpSp>
        </p:grpSp>
        <p:sp>
          <p:nvSpPr>
            <p:cNvPr id="76" name="Rectangle 75"/>
            <p:cNvSpPr/>
            <p:nvPr/>
          </p:nvSpPr>
          <p:spPr>
            <a:xfrm>
              <a:off x="3312973" y="868666"/>
              <a:ext cx="5183284" cy="48469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AireOS8.3 </a:t>
              </a:r>
              <a:r>
                <a:rPr lang="ja-JP" altLang="en-US" sz="1400" dirty="0" smtClean="0"/>
                <a:t>実装準拠、別途の </a:t>
              </a:r>
              <a:r>
                <a:rPr lang="en-US" altLang="ja-JP" sz="1400" dirty="0" smtClean="0"/>
                <a:t>CMX Proxy</a:t>
              </a:r>
              <a:r>
                <a:rPr lang="ja-JP" altLang="en-US" sz="1400" dirty="0" smtClean="0"/>
                <a:t> は不要</a:t>
              </a:r>
              <a:endParaRPr lang="en-US" sz="1400" dirty="0"/>
            </a:p>
          </p:txBody>
        </p:sp>
      </p:grpSp>
      <p:sp>
        <p:nvSpPr>
          <p:cNvPr id="84" name="16-Point Star 83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15942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CMX 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クラウド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CMX Connect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用 設定</a:t>
            </a:r>
            <a:r>
              <a:rPr lang="ja-JP" altLang="en-US" dirty="0">
                <a:solidFill>
                  <a:schemeClr val="bg1">
                    <a:lumMod val="50000"/>
                  </a:schemeClr>
                </a:solidFill>
              </a:rPr>
              <a:t>画面</a:t>
            </a:r>
            <a:endParaRPr lang="en-US" altLang="ja-JP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54" y="1026187"/>
            <a:ext cx="4722668" cy="32918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9368" y="1032887"/>
            <a:ext cx="3383885" cy="36576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69" y="1030864"/>
            <a:ext cx="365760" cy="3657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13499" y="1026187"/>
            <a:ext cx="2523119" cy="36576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r>
              <a:rPr lang="en-US" sz="1200" dirty="0" smtClean="0"/>
              <a:t>WLAN </a:t>
            </a:r>
            <a:r>
              <a:rPr lang="ja-JP" altLang="en-US" sz="1200" dirty="0" smtClean="0"/>
              <a:t>作成画面より </a:t>
            </a:r>
            <a:r>
              <a:rPr lang="en-US" altLang="ja-JP" sz="1200" dirty="0" smtClean="0"/>
              <a:t>WLAN Security </a:t>
            </a:r>
            <a:r>
              <a:rPr lang="ja-JP" altLang="en-US" sz="1200" dirty="0" smtClean="0"/>
              <a:t>タブを開く</a:t>
            </a:r>
            <a:endParaRPr lang="en-US" sz="1200" b="1" i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99369" y="1570815"/>
            <a:ext cx="3383884" cy="375488"/>
            <a:chOff x="5402883" y="1587971"/>
            <a:chExt cx="3383884" cy="375488"/>
          </a:xfrm>
        </p:grpSpPr>
        <p:sp>
          <p:nvSpPr>
            <p:cNvPr id="21" name="Rectangle 20"/>
            <p:cNvSpPr/>
            <p:nvPr/>
          </p:nvSpPr>
          <p:spPr>
            <a:xfrm>
              <a:off x="5402883" y="1597699"/>
              <a:ext cx="3383884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17013" y="1590999"/>
              <a:ext cx="2523119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Guest Type</a:t>
              </a:r>
              <a:r>
                <a:rPr lang="ja-JP" altLang="en-US" sz="1200" dirty="0" smtClean="0"/>
                <a:t> として</a:t>
              </a:r>
              <a:r>
                <a:rPr lang="en-US" altLang="ja-JP" sz="1200" dirty="0" smtClean="0"/>
                <a:t/>
              </a:r>
              <a:br>
                <a:rPr lang="en-US" altLang="ja-JP" sz="1200" dirty="0" smtClean="0"/>
              </a:br>
              <a:r>
                <a:rPr lang="en-US" sz="1200" b="1" i="1" dirty="0" smtClean="0"/>
                <a:t>CMX Guest Connect</a:t>
              </a:r>
              <a:r>
                <a:rPr lang="ja-JP" altLang="en-US" sz="1200" b="1" i="1" dirty="0" smtClean="0"/>
                <a:t> </a:t>
              </a:r>
              <a:r>
                <a:rPr lang="ja-JP" altLang="en-US" sz="1200" dirty="0" smtClean="0"/>
                <a:t>を選択</a:t>
              </a:r>
              <a:endParaRPr lang="en-US" sz="12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02883" y="1587971"/>
              <a:ext cx="365760" cy="36576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395855" y="2118471"/>
            <a:ext cx="3387398" cy="374631"/>
            <a:chOff x="5395855" y="2152783"/>
            <a:chExt cx="3387398" cy="374631"/>
          </a:xfrm>
        </p:grpSpPr>
        <p:sp>
          <p:nvSpPr>
            <p:cNvPr id="26" name="Rectangle 25"/>
            <p:cNvSpPr/>
            <p:nvPr/>
          </p:nvSpPr>
          <p:spPr>
            <a:xfrm>
              <a:off x="5409911" y="2161654"/>
              <a:ext cx="3373342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24041" y="2154954"/>
              <a:ext cx="2959212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Site Name</a:t>
              </a:r>
              <a:r>
                <a:rPr lang="ja-JP" altLang="en-US" sz="1200" dirty="0" smtClean="0"/>
                <a:t> として </a:t>
              </a:r>
              <a:r>
                <a:rPr lang="en-US" sz="1200" b="1" i="1" dirty="0" smtClean="0"/>
                <a:t>Site URL</a:t>
              </a:r>
              <a:r>
                <a:rPr lang="ja-JP" altLang="en-US" sz="1200" dirty="0"/>
                <a:t> </a:t>
              </a:r>
              <a:r>
                <a:rPr lang="ja-JP" altLang="en-US" sz="1200" dirty="0" smtClean="0"/>
                <a:t>を入力</a:t>
              </a:r>
              <a:r>
                <a:rPr lang="en-US" altLang="ja-JP" sz="1200" dirty="0"/>
                <a:t/>
              </a:r>
              <a:br>
                <a:rPr lang="en-US" altLang="ja-JP" sz="1200" dirty="0"/>
              </a:br>
              <a:r>
                <a:rPr lang="ja-JP" altLang="en-US" sz="1200" dirty="0" smtClean="0"/>
                <a:t>（クラウド上 </a:t>
              </a:r>
              <a:r>
                <a:rPr lang="en-US" altLang="ja-JP" sz="1200" dirty="0" smtClean="0"/>
                <a:t>Connect</a:t>
              </a:r>
              <a:r>
                <a:rPr lang="ja-JP" altLang="en-US" sz="1200" dirty="0" smtClean="0"/>
                <a:t> 設定画面から入手）</a:t>
              </a:r>
              <a:endParaRPr lang="en-US" sz="1200" b="1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5855" y="2152783"/>
              <a:ext cx="365760" cy="36576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395911" y="2665270"/>
            <a:ext cx="3387342" cy="378961"/>
            <a:chOff x="5395967" y="2710237"/>
            <a:chExt cx="3387342" cy="378961"/>
          </a:xfrm>
        </p:grpSpPr>
        <p:sp>
          <p:nvSpPr>
            <p:cNvPr id="31" name="Rectangle 30"/>
            <p:cNvSpPr/>
            <p:nvPr/>
          </p:nvSpPr>
          <p:spPr>
            <a:xfrm>
              <a:off x="5409798" y="2723438"/>
              <a:ext cx="3373511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23928" y="2716738"/>
              <a:ext cx="2136491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Apply </a:t>
              </a:r>
              <a:r>
                <a:rPr lang="ja-JP" altLang="en-US" sz="1200" dirty="0" smtClean="0"/>
                <a:t>ボタンにて適用</a:t>
              </a:r>
              <a:endParaRPr lang="en-US" sz="1200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5967" y="2710237"/>
              <a:ext cx="365760" cy="36576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5402883" y="3216399"/>
            <a:ext cx="3380369" cy="375808"/>
            <a:chOff x="5409911" y="3216399"/>
            <a:chExt cx="3380369" cy="375808"/>
          </a:xfrm>
        </p:grpSpPr>
        <p:sp>
          <p:nvSpPr>
            <p:cNvPr id="47" name="Rectangle 46"/>
            <p:cNvSpPr/>
            <p:nvPr/>
          </p:nvSpPr>
          <p:spPr>
            <a:xfrm>
              <a:off x="5423742" y="3226447"/>
              <a:ext cx="3366538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837871" y="3219747"/>
              <a:ext cx="2952409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WLAN </a:t>
              </a:r>
              <a:r>
                <a:rPr lang="ja-JP" altLang="en-US" sz="1200" dirty="0" smtClean="0"/>
                <a:t>に接続したクライアントは</a:t>
              </a:r>
              <a:r>
                <a:rPr lang="en-US" altLang="ja-JP" sz="1200" dirty="0" smtClean="0"/>
                <a:t/>
              </a:r>
              <a:br>
                <a:rPr lang="en-US" altLang="ja-JP" sz="1200" dirty="0" smtClean="0"/>
              </a:br>
              <a:r>
                <a:rPr lang="ja-JP" altLang="en-US" sz="1200" dirty="0" smtClean="0"/>
                <a:t>自動でポータルにリダイレクトされるようになる</a:t>
              </a:r>
              <a:endParaRPr lang="en-US" sz="1200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09911" y="3216399"/>
              <a:ext cx="365760" cy="365760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761615" y="3716056"/>
            <a:ext cx="2842558" cy="316545"/>
            <a:chOff x="5761615" y="3716056"/>
            <a:chExt cx="2842558" cy="316545"/>
          </a:xfrm>
        </p:grpSpPr>
        <p:pic>
          <p:nvPicPr>
            <p:cNvPr id="50" name="Picture 49"/>
            <p:cNvPicPr preferRelativeResize="0"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1615" y="3716056"/>
              <a:ext cx="301752" cy="301752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6078706" y="3721947"/>
              <a:ext cx="2525467" cy="295861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093329" y="3736740"/>
              <a:ext cx="2510844" cy="295861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000" dirty="0" smtClean="0"/>
                <a:t>Pre-</a:t>
              </a:r>
              <a:r>
                <a:rPr lang="en-US" sz="1000" dirty="0" err="1" smtClean="0"/>
                <a:t>auth</a:t>
              </a:r>
              <a:r>
                <a:rPr lang="en-US" sz="1000" dirty="0" smtClean="0"/>
                <a:t> ACL </a:t>
              </a:r>
              <a:r>
                <a:rPr lang="ja-JP" altLang="en-US" sz="1000" dirty="0" smtClean="0"/>
                <a:t>は自動で生成されます</a:t>
              </a:r>
              <a:endParaRPr lang="en-US" sz="1000" dirty="0"/>
            </a:p>
          </p:txBody>
        </p:sp>
      </p:grpSp>
      <p:sp>
        <p:nvSpPr>
          <p:cNvPr id="56" name="16-Point Star 55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948" y="2596690"/>
            <a:ext cx="137160" cy="1371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061" y="2962450"/>
            <a:ext cx="137160" cy="1371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16" y="3273772"/>
            <a:ext cx="137160" cy="1371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809" y="3801545"/>
            <a:ext cx="13716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設定ファイルの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Import/Export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7" name="Rectangle 6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 smtClean="0"/>
                <a:t>コンフィグのバックアップができません！</a:t>
              </a:r>
              <a:endParaRPr lang="en-US" sz="1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17234" y="1512803"/>
            <a:ext cx="8029236" cy="418316"/>
            <a:chOff x="517234" y="1512803"/>
            <a:chExt cx="8029236" cy="418316"/>
          </a:xfrm>
        </p:grpSpPr>
        <p:sp>
          <p:nvSpPr>
            <p:cNvPr id="11" name="Rectangle 10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CLI/GUI</a:t>
              </a:r>
              <a:r>
                <a:rPr lang="ja-JP" altLang="en-US" sz="1400" dirty="0" smtClean="0"/>
                <a:t> 共にコンフィグのバックアップ</a:t>
              </a:r>
              <a:r>
                <a:rPr lang="en-US" altLang="ja-JP" sz="1400" dirty="0" smtClean="0"/>
                <a:t>/</a:t>
              </a:r>
              <a:r>
                <a:rPr lang="ja-JP" altLang="en-US" sz="1400" dirty="0" smtClean="0"/>
                <a:t>レストア</a:t>
              </a:r>
              <a:r>
                <a:rPr lang="en-US" altLang="ja-JP" sz="1400" dirty="0" smtClean="0"/>
                <a:t>(Export/Import)</a:t>
              </a:r>
              <a:r>
                <a:rPr lang="ja-JP" altLang="en-US" sz="1400" dirty="0" smtClean="0"/>
                <a:t>が可能になりました。</a:t>
              </a:r>
              <a:endParaRPr lang="en-US" sz="1400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51" y="2077646"/>
            <a:ext cx="3413760" cy="256032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90148" y="2077646"/>
            <a:ext cx="4356322" cy="376626"/>
            <a:chOff x="4190148" y="2077646"/>
            <a:chExt cx="4356322" cy="376626"/>
          </a:xfrm>
        </p:grpSpPr>
        <p:sp>
          <p:nvSpPr>
            <p:cNvPr id="17" name="Rectangle 16"/>
            <p:cNvSpPr/>
            <p:nvPr/>
          </p:nvSpPr>
          <p:spPr>
            <a:xfrm>
              <a:off x="4190148" y="2088512"/>
              <a:ext cx="4356322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0149" y="2077646"/>
              <a:ext cx="365760" cy="36576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4622064" y="2087627"/>
              <a:ext cx="3812690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100" dirty="0" smtClean="0"/>
                <a:t>Export Configuration </a:t>
              </a:r>
              <a:r>
                <a:rPr lang="ja-JP" altLang="en-US" sz="1100" dirty="0" smtClean="0"/>
                <a:t>から設定をローカル</a:t>
              </a:r>
              <a:r>
                <a:rPr lang="en-US" altLang="ja-JP" sz="1100" dirty="0" smtClean="0"/>
                <a:t>PC</a:t>
              </a:r>
              <a:r>
                <a:rPr lang="ja-JP" altLang="en-US" sz="1100" dirty="0" smtClean="0"/>
                <a:t> に保存できます</a:t>
              </a:r>
              <a:endParaRPr lang="en-US" sz="1100" dirty="0" smtClean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88527" y="2495806"/>
            <a:ext cx="4357943" cy="383535"/>
            <a:chOff x="4188527" y="2495806"/>
            <a:chExt cx="4357943" cy="383535"/>
          </a:xfrm>
        </p:grpSpPr>
        <p:sp>
          <p:nvSpPr>
            <p:cNvPr id="21" name="Rectangle 20"/>
            <p:cNvSpPr/>
            <p:nvPr/>
          </p:nvSpPr>
          <p:spPr>
            <a:xfrm>
              <a:off x="4195010" y="2513581"/>
              <a:ext cx="435146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26926" y="2495806"/>
              <a:ext cx="3807827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100" dirty="0" smtClean="0"/>
                <a:t>Import Configuration</a:t>
              </a:r>
              <a:r>
                <a:rPr lang="ja-JP" altLang="en-US" sz="1100" dirty="0" smtClean="0"/>
                <a:t> よりローカル</a:t>
              </a:r>
              <a:r>
                <a:rPr lang="en-US" altLang="ja-JP" sz="1100" dirty="0" smtClean="0"/>
                <a:t>PC</a:t>
              </a:r>
              <a:r>
                <a:rPr lang="ja-JP" altLang="en-US" sz="1100" dirty="0" smtClean="0"/>
                <a:t> から設定を投入できます</a:t>
              </a:r>
              <a:endParaRPr lang="en-US" sz="1100" b="1" dirty="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8527" y="2503616"/>
              <a:ext cx="365760" cy="36576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317" y="4301464"/>
            <a:ext cx="157468" cy="1574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8178" y="4301926"/>
            <a:ext cx="157468" cy="157468"/>
          </a:xfrm>
          <a:prstGeom prst="rect">
            <a:avLst/>
          </a:prstGeom>
        </p:spPr>
      </p:pic>
      <p:sp>
        <p:nvSpPr>
          <p:cNvPr id="28" name="16-Point Star 27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4967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7766" y="186037"/>
            <a:ext cx="8345488" cy="731837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トラブルシュートファイルの取得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7234" y="954887"/>
            <a:ext cx="8029237" cy="418225"/>
            <a:chOff x="517234" y="954887"/>
            <a:chExt cx="8029237" cy="418225"/>
          </a:xfrm>
        </p:grpSpPr>
        <p:sp>
          <p:nvSpPr>
            <p:cNvPr id="8" name="Rectangle 7"/>
            <p:cNvSpPr/>
            <p:nvPr/>
          </p:nvSpPr>
          <p:spPr>
            <a:xfrm>
              <a:off x="546139" y="961632"/>
              <a:ext cx="8000332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78882" y="966692"/>
              <a:ext cx="7502495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400" dirty="0"/>
                <a:t>トラブル時</a:t>
              </a:r>
              <a:r>
                <a:rPr lang="ja-JP" altLang="en-US" sz="1400" dirty="0" smtClean="0"/>
                <a:t>に複数</a:t>
              </a:r>
              <a:r>
                <a:rPr lang="ja-JP" altLang="en-US" sz="1400" dirty="0"/>
                <a:t>のファイルを個別</a:t>
              </a:r>
              <a:r>
                <a:rPr lang="ja-JP" altLang="en-US" sz="1400" dirty="0" smtClean="0"/>
                <a:t>に取得するのは大変です！</a:t>
              </a:r>
              <a:endParaRPr lang="en-US" altLang="ja-JP" sz="14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234" y="954887"/>
              <a:ext cx="409524" cy="4095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17234" y="1512803"/>
            <a:ext cx="8029236" cy="418316"/>
            <a:chOff x="517234" y="1512803"/>
            <a:chExt cx="8029236" cy="418316"/>
          </a:xfrm>
        </p:grpSpPr>
        <p:sp>
          <p:nvSpPr>
            <p:cNvPr id="12" name="Rectangle 11"/>
            <p:cNvSpPr/>
            <p:nvPr/>
          </p:nvSpPr>
          <p:spPr>
            <a:xfrm>
              <a:off x="533151" y="1519639"/>
              <a:ext cx="8013319" cy="41148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34" y="1512803"/>
              <a:ext cx="409524" cy="40952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78885" y="1524564"/>
              <a:ext cx="7345964" cy="4013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400" dirty="0" smtClean="0"/>
                <a:t>Support Bundle Files</a:t>
              </a:r>
              <a:r>
                <a:rPr lang="ja-JP" altLang="en-US" sz="1400" dirty="0" smtClean="0"/>
                <a:t>として一括取得することが可能になりました（</a:t>
              </a:r>
              <a:r>
                <a:rPr lang="en-US" altLang="ja-JP" sz="1400" dirty="0" err="1" smtClean="0"/>
                <a:t>tftp</a:t>
              </a:r>
              <a:r>
                <a:rPr lang="en-US" altLang="ja-JP" sz="1400" dirty="0" smtClean="0"/>
                <a:t>/ftp </a:t>
              </a:r>
              <a:r>
                <a:rPr lang="ja-JP" altLang="en-US" sz="1400" dirty="0" smtClean="0"/>
                <a:t>経由でのアップロード）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8253" y="1998478"/>
            <a:ext cx="4841950" cy="320040"/>
            <a:chOff x="918253" y="1998478"/>
            <a:chExt cx="4841950" cy="320040"/>
          </a:xfrm>
        </p:grpSpPr>
        <p:sp>
          <p:nvSpPr>
            <p:cNvPr id="19" name="Rectangle 18"/>
            <p:cNvSpPr/>
            <p:nvPr/>
          </p:nvSpPr>
          <p:spPr>
            <a:xfrm>
              <a:off x="949075" y="2020679"/>
              <a:ext cx="481112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         (</a:t>
              </a:r>
              <a:r>
                <a:rPr lang="en-US" sz="1200" dirty="0"/>
                <a:t>Cisco Controller) &gt;transfer upload datatype support-bundle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8253" y="1998478"/>
              <a:ext cx="398272" cy="320040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844403" y="2391364"/>
            <a:ext cx="47246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What all does it collect from Controller?</a:t>
            </a:r>
          </a:p>
          <a:p>
            <a:endParaRPr lang="en-US" sz="800" dirty="0" smtClean="0"/>
          </a:p>
          <a:p>
            <a:r>
              <a:rPr lang="en-US" sz="800" dirty="0" err="1" smtClean="0"/>
              <a:t>ap</a:t>
            </a:r>
            <a:r>
              <a:rPr lang="en-US" sz="800" dirty="0" smtClean="0"/>
              <a:t>-crash-data 	Upload </a:t>
            </a:r>
            <a:r>
              <a:rPr lang="en-US" sz="800" dirty="0"/>
              <a:t>the </a:t>
            </a:r>
            <a:r>
              <a:rPr lang="en-US" sz="800" dirty="0" err="1"/>
              <a:t>ap</a:t>
            </a:r>
            <a:r>
              <a:rPr lang="en-US" sz="800" dirty="0"/>
              <a:t>-crash files.</a:t>
            </a:r>
          </a:p>
          <a:p>
            <a:r>
              <a:rPr lang="en-US" sz="800" dirty="0" err="1"/>
              <a:t>config</a:t>
            </a:r>
            <a:r>
              <a:rPr lang="en-US" sz="800" dirty="0"/>
              <a:t>        </a:t>
            </a:r>
            <a:r>
              <a:rPr lang="en-US" sz="800" dirty="0" smtClean="0"/>
              <a:t>	Upload </a:t>
            </a:r>
            <a:r>
              <a:rPr lang="en-US" sz="800" dirty="0"/>
              <a:t>the system's configuration file.</a:t>
            </a:r>
          </a:p>
          <a:p>
            <a:r>
              <a:rPr lang="en-US" sz="800" dirty="0" err="1"/>
              <a:t>coredump</a:t>
            </a:r>
            <a:r>
              <a:rPr lang="en-US" sz="800" dirty="0"/>
              <a:t>       </a:t>
            </a:r>
            <a:r>
              <a:rPr lang="en-US" sz="800" dirty="0" smtClean="0"/>
              <a:t>	Upload </a:t>
            </a:r>
            <a:r>
              <a:rPr lang="en-US" sz="800" dirty="0"/>
              <a:t>the system's Core Dump.</a:t>
            </a:r>
          </a:p>
          <a:p>
            <a:r>
              <a:rPr lang="en-US" sz="800" dirty="0" err="1"/>
              <a:t>crashfile</a:t>
            </a:r>
            <a:r>
              <a:rPr lang="en-US" sz="800" dirty="0"/>
              <a:t>      </a:t>
            </a:r>
            <a:r>
              <a:rPr lang="en-US" sz="800" dirty="0" smtClean="0"/>
              <a:t>	Upload </a:t>
            </a:r>
            <a:r>
              <a:rPr lang="en-US" sz="800" dirty="0"/>
              <a:t>the system's crash file.</a:t>
            </a:r>
          </a:p>
          <a:p>
            <a:r>
              <a:rPr lang="en-US" sz="800" dirty="0"/>
              <a:t>debug-file     </a:t>
            </a:r>
            <a:r>
              <a:rPr lang="en-US" sz="800" dirty="0" smtClean="0"/>
              <a:t>	Upload </a:t>
            </a:r>
            <a:r>
              <a:rPr lang="en-US" sz="800" dirty="0"/>
              <a:t>the system's debug log file</a:t>
            </a:r>
          </a:p>
          <a:p>
            <a:r>
              <a:rPr lang="en-US" sz="800" dirty="0"/>
              <a:t>run-</a:t>
            </a:r>
            <a:r>
              <a:rPr lang="en-US" sz="800" dirty="0" err="1"/>
              <a:t>config</a:t>
            </a:r>
            <a:r>
              <a:rPr lang="en-US" sz="800" dirty="0"/>
              <a:t>     </a:t>
            </a:r>
            <a:r>
              <a:rPr lang="en-US" sz="800" dirty="0" smtClean="0"/>
              <a:t>	Upload </a:t>
            </a:r>
            <a:r>
              <a:rPr lang="en-US" sz="800" dirty="0"/>
              <a:t>the controller's running configuration</a:t>
            </a:r>
          </a:p>
          <a:p>
            <a:r>
              <a:rPr lang="en-US" sz="800" dirty="0" err="1"/>
              <a:t>systemtrace</a:t>
            </a:r>
            <a:r>
              <a:rPr lang="en-US" sz="800" dirty="0"/>
              <a:t>    </a:t>
            </a:r>
            <a:r>
              <a:rPr lang="en-US" sz="800" dirty="0" smtClean="0"/>
              <a:t>	Upload </a:t>
            </a:r>
            <a:r>
              <a:rPr lang="en-US" sz="800" dirty="0"/>
              <a:t>the system's trace file.</a:t>
            </a:r>
          </a:p>
          <a:p>
            <a:r>
              <a:rPr lang="en-US" sz="800" dirty="0" err="1"/>
              <a:t>traplog</a:t>
            </a:r>
            <a:r>
              <a:rPr lang="en-US" sz="800" dirty="0"/>
              <a:t>        </a:t>
            </a:r>
            <a:r>
              <a:rPr lang="en-US" sz="800" dirty="0" smtClean="0"/>
              <a:t>	Upload </a:t>
            </a:r>
            <a:r>
              <a:rPr lang="en-US" sz="800" dirty="0"/>
              <a:t>the system's </a:t>
            </a:r>
            <a:r>
              <a:rPr lang="en-US" sz="800" dirty="0" err="1"/>
              <a:t>msglog</a:t>
            </a:r>
            <a:r>
              <a:rPr lang="en-US" sz="800" dirty="0"/>
              <a:t> and </a:t>
            </a:r>
            <a:r>
              <a:rPr lang="en-US" sz="800" dirty="0" err="1"/>
              <a:t>traplog</a:t>
            </a:r>
            <a:r>
              <a:rPr lang="en-US" sz="800" dirty="0"/>
              <a:t> collected before previous system reset.</a:t>
            </a:r>
          </a:p>
          <a:p>
            <a:r>
              <a:rPr lang="en-US" sz="800" dirty="0" err="1"/>
              <a:t>errorlog</a:t>
            </a:r>
            <a:r>
              <a:rPr lang="en-US" sz="800" dirty="0"/>
              <a:t>       </a:t>
            </a:r>
            <a:r>
              <a:rPr lang="en-US" sz="800" dirty="0" smtClean="0"/>
              <a:t>	Upload </a:t>
            </a:r>
            <a:r>
              <a:rPr lang="en-US" sz="800" dirty="0"/>
              <a:t>the system's error log.</a:t>
            </a:r>
          </a:p>
          <a:p>
            <a:r>
              <a:rPr lang="en-US" sz="800" dirty="0"/>
              <a:t>radio-core-dump </a:t>
            </a:r>
            <a:r>
              <a:rPr lang="en-US" sz="800" dirty="0" smtClean="0"/>
              <a:t>	Upload </a:t>
            </a:r>
            <a:r>
              <a:rPr lang="en-US" sz="800" dirty="0"/>
              <a:t>the </a:t>
            </a:r>
            <a:r>
              <a:rPr lang="en-US" sz="800" dirty="0" err="1"/>
              <a:t>ap</a:t>
            </a:r>
            <a:r>
              <a:rPr lang="en-US" sz="800" dirty="0"/>
              <a:t>-radio core dump files</a:t>
            </a:r>
            <a:r>
              <a:rPr lang="en-US" sz="800" dirty="0" smtClean="0"/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625882" y="2387238"/>
            <a:ext cx="2920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What </a:t>
            </a:r>
            <a:r>
              <a:rPr lang="en-US" sz="1200" dirty="0"/>
              <a:t>all does it collect from </a:t>
            </a:r>
            <a:r>
              <a:rPr lang="en-US" sz="1200" dirty="0" smtClean="0"/>
              <a:t>the AP?</a:t>
            </a:r>
            <a:endParaRPr lang="en-US" sz="1200" dirty="0"/>
          </a:p>
          <a:p>
            <a:endParaRPr lang="en-US" sz="800" dirty="0" smtClean="0"/>
          </a:p>
          <a:p>
            <a:r>
              <a:rPr lang="en-US" sz="800" dirty="0" smtClean="0"/>
              <a:t>show </a:t>
            </a:r>
            <a:r>
              <a:rPr lang="en-US" sz="800" dirty="0"/>
              <a:t>tech-support</a:t>
            </a:r>
          </a:p>
          <a:p>
            <a:r>
              <a:rPr lang="en-US" sz="800" dirty="0"/>
              <a:t>/</a:t>
            </a:r>
            <a:r>
              <a:rPr lang="en-US" sz="800" dirty="0" err="1"/>
              <a:t>var</a:t>
            </a:r>
            <a:r>
              <a:rPr lang="en-US" sz="800" dirty="0"/>
              <a:t>/log/messages</a:t>
            </a:r>
          </a:p>
          <a:p>
            <a:r>
              <a:rPr lang="en-US" sz="800" dirty="0"/>
              <a:t>/</a:t>
            </a:r>
            <a:r>
              <a:rPr lang="en-US" sz="800" dirty="0" err="1"/>
              <a:t>var</a:t>
            </a:r>
            <a:r>
              <a:rPr lang="en-US" sz="800" dirty="0"/>
              <a:t>/log/messages.0</a:t>
            </a:r>
          </a:p>
          <a:p>
            <a:r>
              <a:rPr lang="en-US" sz="800" dirty="0"/>
              <a:t>/</a:t>
            </a:r>
            <a:r>
              <a:rPr lang="en-US" sz="800" dirty="0" err="1"/>
              <a:t>var</a:t>
            </a:r>
            <a:r>
              <a:rPr lang="en-US" sz="800" dirty="0"/>
              <a:t>/log/</a:t>
            </a:r>
            <a:r>
              <a:rPr lang="en-US" sz="800" dirty="0" err="1"/>
              <a:t>crash_log</a:t>
            </a:r>
            <a:endParaRPr lang="en-US" sz="800" dirty="0"/>
          </a:p>
          <a:p>
            <a:r>
              <a:rPr lang="en-US" sz="800" dirty="0"/>
              <a:t>/storage/</a:t>
            </a:r>
            <a:r>
              <a:rPr lang="en-US" sz="800" dirty="0" err="1"/>
              <a:t>base_capwap_cfg_info</a:t>
            </a:r>
            <a:endParaRPr lang="en-US" sz="800" dirty="0"/>
          </a:p>
          <a:p>
            <a:r>
              <a:rPr lang="en-US" sz="800" dirty="0"/>
              <a:t>/storage/config.*</a:t>
            </a:r>
          </a:p>
          <a:p>
            <a:r>
              <a:rPr lang="en-US" sz="800" dirty="0"/>
              <a:t>/proc/</a:t>
            </a:r>
            <a:r>
              <a:rPr lang="en-US" sz="800" dirty="0" err="1"/>
              <a:t>meminfo</a:t>
            </a:r>
            <a:endParaRPr lang="en-US" sz="800" dirty="0"/>
          </a:p>
          <a:p>
            <a:r>
              <a:rPr lang="en-US" sz="800" dirty="0"/>
              <a:t>/proc/*/status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19519" y="4190851"/>
            <a:ext cx="5302520" cy="369395"/>
            <a:chOff x="3243946" y="4305673"/>
            <a:chExt cx="5302520" cy="369395"/>
          </a:xfrm>
        </p:grpSpPr>
        <p:sp>
          <p:nvSpPr>
            <p:cNvPr id="41" name="Rectangle 40"/>
            <p:cNvSpPr/>
            <p:nvPr/>
          </p:nvSpPr>
          <p:spPr>
            <a:xfrm>
              <a:off x="3251116" y="4305673"/>
              <a:ext cx="529535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64164" y="4305673"/>
              <a:ext cx="4527658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現在 </a:t>
              </a:r>
              <a:r>
                <a:rPr lang="en-US" altLang="ja-JP" sz="1200" dirty="0" smtClean="0"/>
                <a:t>CLI </a:t>
              </a:r>
              <a:r>
                <a:rPr lang="ja-JP" altLang="en-US" sz="1200" dirty="0" smtClean="0"/>
                <a:t>のみサポート</a:t>
              </a:r>
              <a:endParaRPr lang="en-US" sz="120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43946" y="4309308"/>
              <a:ext cx="365760" cy="365760"/>
            </a:xfrm>
            <a:prstGeom prst="rect">
              <a:avLst/>
            </a:prstGeom>
          </p:spPr>
        </p:pic>
      </p:grpSp>
      <p:sp>
        <p:nvSpPr>
          <p:cNvPr id="44" name="16-Point Star 43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343529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9654" y="181416"/>
            <a:ext cx="8345488" cy="731837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upport bundle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50000"/>
                  </a:schemeClr>
                </a:solidFill>
              </a:rPr>
              <a:t>Files</a:t>
            </a:r>
            <a:r>
              <a:rPr lang="ja-JP" altLang="en-US" dirty="0" smtClean="0">
                <a:solidFill>
                  <a:schemeClr val="bg1">
                    <a:lumMod val="50000"/>
                  </a:schemeClr>
                </a:solidFill>
              </a:rPr>
              <a:t>の取得手順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21179" y="1015691"/>
            <a:ext cx="4004030" cy="376626"/>
            <a:chOff x="446990" y="1015691"/>
            <a:chExt cx="4004030" cy="376626"/>
          </a:xfrm>
        </p:grpSpPr>
        <p:sp>
          <p:nvSpPr>
            <p:cNvPr id="17" name="Rectangle 16"/>
            <p:cNvSpPr/>
            <p:nvPr/>
          </p:nvSpPr>
          <p:spPr>
            <a:xfrm>
              <a:off x="446990" y="1026557"/>
              <a:ext cx="4004030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991" y="1015691"/>
              <a:ext cx="365760" cy="36576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878906" y="1019810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100" b="1" i="1" dirty="0" smtClean="0"/>
                <a:t>datatype</a:t>
              </a:r>
              <a:r>
                <a:rPr lang="en-US" sz="1100" dirty="0" smtClean="0"/>
                <a:t> </a:t>
              </a:r>
              <a:r>
                <a:rPr lang="ja-JP" altLang="en-US" sz="1100" dirty="0" smtClean="0"/>
                <a:t>として</a:t>
              </a:r>
              <a:r>
                <a:rPr lang="en-US" sz="1100" dirty="0" smtClean="0"/>
                <a:t> </a:t>
              </a:r>
              <a:r>
                <a:rPr lang="en-US" sz="1100" b="1" i="1" dirty="0" smtClean="0"/>
                <a:t>support-bundle</a:t>
              </a:r>
              <a:r>
                <a:rPr lang="en-US" sz="1100" dirty="0" smtClean="0"/>
                <a:t> </a:t>
              </a:r>
              <a:r>
                <a:rPr lang="ja-JP" altLang="en-US" sz="1100" dirty="0" smtClean="0"/>
                <a:t>を指定</a:t>
              </a:r>
              <a:endParaRPr lang="en-US" sz="11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9558" y="1433851"/>
            <a:ext cx="4007272" cy="383535"/>
            <a:chOff x="4403908" y="1656711"/>
            <a:chExt cx="4007272" cy="383535"/>
          </a:xfrm>
        </p:grpSpPr>
        <p:sp>
          <p:nvSpPr>
            <p:cNvPr id="22" name="Rectangle 21"/>
            <p:cNvSpPr/>
            <p:nvPr/>
          </p:nvSpPr>
          <p:spPr>
            <a:xfrm>
              <a:off x="4410391" y="1674486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42308" y="1656711"/>
              <a:ext cx="3279620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b="1" i="1" dirty="0" smtClean="0"/>
                <a:t>mode </a:t>
              </a:r>
              <a:r>
                <a:rPr lang="ja-JP" altLang="en-US" sz="1200" dirty="0" smtClean="0"/>
                <a:t>を</a:t>
              </a:r>
              <a:r>
                <a:rPr lang="en-US" sz="1200" dirty="0" smtClean="0"/>
                <a:t> </a:t>
              </a:r>
              <a:r>
                <a:rPr lang="en-US" sz="1200" b="1" i="1" dirty="0" err="1" smtClean="0"/>
                <a:t>tftp</a:t>
              </a:r>
              <a:r>
                <a:rPr lang="ja-JP" altLang="en-US" sz="1200" b="1" i="1" dirty="0" smtClean="0"/>
                <a:t> </a:t>
              </a:r>
              <a:r>
                <a:rPr lang="ja-JP" altLang="en-US" sz="1200" dirty="0" smtClean="0"/>
                <a:t>に指定</a:t>
              </a:r>
              <a:r>
                <a:rPr lang="en-US" altLang="ja-JP" sz="1200" dirty="0" smtClean="0"/>
                <a:t>(</a:t>
              </a:r>
              <a:r>
                <a:rPr lang="en-US" altLang="ja-JP" sz="1200" dirty="0" err="1" smtClean="0"/>
                <a:t>tftp</a:t>
              </a:r>
              <a:r>
                <a:rPr lang="ja-JP" altLang="en-US" sz="1200" dirty="0" smtClean="0"/>
                <a:t>の場合）</a:t>
              </a:r>
              <a:endParaRPr lang="en-US" sz="1200" dirty="0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3908" y="1664521"/>
              <a:ext cx="365760" cy="36576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20235" y="1853058"/>
            <a:ext cx="4005918" cy="382839"/>
            <a:chOff x="4411745" y="2334407"/>
            <a:chExt cx="4005918" cy="382839"/>
          </a:xfrm>
        </p:grpSpPr>
        <p:sp>
          <p:nvSpPr>
            <p:cNvPr id="30" name="Rectangle 29"/>
            <p:cNvSpPr/>
            <p:nvPr/>
          </p:nvSpPr>
          <p:spPr>
            <a:xfrm>
              <a:off x="4416874" y="2351486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48790" y="2334407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sz="1200" dirty="0" smtClean="0"/>
                <a:t>TFTP</a:t>
              </a:r>
              <a:r>
                <a:rPr lang="ja-JP" altLang="en-US" sz="1200" dirty="0" smtClean="0"/>
                <a:t> の</a:t>
              </a:r>
              <a:r>
                <a:rPr lang="en-US" sz="1200" b="1" i="1" dirty="0" smtClean="0"/>
                <a:t> server </a:t>
              </a:r>
              <a:r>
                <a:rPr lang="en-US" sz="1200" b="1" i="1" dirty="0" err="1" smtClean="0"/>
                <a:t>ip</a:t>
              </a:r>
              <a:r>
                <a:rPr lang="ja-JP" altLang="en-US" sz="1200" b="1" i="1" dirty="0" smtClean="0"/>
                <a:t> </a:t>
              </a:r>
              <a:r>
                <a:rPr lang="ja-JP" altLang="en-US" sz="1200" dirty="0" smtClean="0"/>
                <a:t>を指定</a:t>
              </a:r>
              <a:endParaRPr lang="en-US" sz="12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1745" y="2341154"/>
              <a:ext cx="365760" cy="36576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422105" y="2277431"/>
            <a:ext cx="4002179" cy="377673"/>
            <a:chOff x="4411745" y="3022123"/>
            <a:chExt cx="4002179" cy="377673"/>
          </a:xfrm>
        </p:grpSpPr>
        <p:sp>
          <p:nvSpPr>
            <p:cNvPr id="34" name="Rectangle 33"/>
            <p:cNvSpPr/>
            <p:nvPr/>
          </p:nvSpPr>
          <p:spPr>
            <a:xfrm>
              <a:off x="4413135" y="3034036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11745" y="3022250"/>
              <a:ext cx="365760" cy="36576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4845051" y="3022123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Files</a:t>
              </a:r>
              <a:r>
                <a:rPr lang="ja-JP" altLang="en-US" sz="1200" dirty="0" smtClean="0"/>
                <a:t>の場所を </a:t>
              </a:r>
              <a:r>
                <a:rPr lang="en-US" sz="1200" b="1" i="1" dirty="0" smtClean="0"/>
                <a:t>path </a:t>
              </a:r>
              <a:r>
                <a:rPr lang="ja-JP" altLang="en-US" sz="1200" dirty="0" smtClean="0"/>
                <a:t>として指定</a:t>
              </a:r>
              <a:endParaRPr lang="en-US" sz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22083" y="2696638"/>
            <a:ext cx="4002222" cy="377673"/>
            <a:chOff x="4394861" y="3709839"/>
            <a:chExt cx="4002222" cy="377673"/>
          </a:xfrm>
        </p:grpSpPr>
        <p:sp>
          <p:nvSpPr>
            <p:cNvPr id="38" name="Rectangle 37"/>
            <p:cNvSpPr/>
            <p:nvPr/>
          </p:nvSpPr>
          <p:spPr>
            <a:xfrm>
              <a:off x="4396294" y="3721752"/>
              <a:ext cx="4000789" cy="36576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4861" y="3713074"/>
              <a:ext cx="365760" cy="36576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>
              <a:off x="4828210" y="3709839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ja-JP" altLang="en-US" sz="1200" dirty="0" smtClean="0"/>
                <a:t>保存するファイル名を </a:t>
              </a:r>
              <a:r>
                <a:rPr lang="en-US" sz="1200" b="1" i="1" dirty="0" smtClean="0"/>
                <a:t>file name</a:t>
              </a:r>
              <a:r>
                <a:rPr lang="ja-JP" altLang="en-US" sz="1200" b="1" i="1" dirty="0" smtClean="0"/>
                <a:t> </a:t>
              </a:r>
              <a:r>
                <a:rPr lang="ja-JP" altLang="en-US" sz="1200" dirty="0" smtClean="0"/>
                <a:t>として指定</a:t>
              </a:r>
              <a:endParaRPr lang="en-US" sz="1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95095" y="1062480"/>
            <a:ext cx="4217915" cy="293914"/>
            <a:chOff x="4492398" y="1062480"/>
            <a:chExt cx="4217915" cy="293914"/>
          </a:xfrm>
        </p:grpSpPr>
        <p:sp>
          <p:nvSpPr>
            <p:cNvPr id="42" name="Rectangle 41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         (</a:t>
              </a:r>
              <a:r>
                <a:rPr lang="en-US" sz="1100" dirty="0"/>
                <a:t>Cisco Controller) &gt;transfer upload datatype support-bundle</a:t>
              </a:r>
            </a:p>
          </p:txBody>
        </p:sp>
        <p:pic>
          <p:nvPicPr>
            <p:cNvPr id="43" name="Picture 42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4495095" y="1478868"/>
            <a:ext cx="4217915" cy="293914"/>
            <a:chOff x="4492398" y="1062480"/>
            <a:chExt cx="4217915" cy="293914"/>
          </a:xfrm>
        </p:grpSpPr>
        <p:sp>
          <p:nvSpPr>
            <p:cNvPr id="45" name="Rectangle 44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         (</a:t>
              </a:r>
              <a:r>
                <a:rPr lang="en-US" sz="1100" dirty="0"/>
                <a:t>Cisco Controller) &gt;transfer upload mode </a:t>
              </a:r>
              <a:r>
                <a:rPr lang="en-US" sz="1100" dirty="0" err="1"/>
                <a:t>tftp</a:t>
              </a:r>
              <a:r>
                <a:rPr lang="en-US" sz="1100" dirty="0"/>
                <a:t> </a:t>
              </a:r>
            </a:p>
          </p:txBody>
        </p:sp>
        <p:pic>
          <p:nvPicPr>
            <p:cNvPr id="46" name="Picture 45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495095" y="2311644"/>
            <a:ext cx="4217915" cy="293914"/>
            <a:chOff x="4492398" y="1062480"/>
            <a:chExt cx="4217915" cy="293914"/>
          </a:xfrm>
        </p:grpSpPr>
        <p:sp>
          <p:nvSpPr>
            <p:cNvPr id="48" name="Rectangle 47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         (</a:t>
              </a:r>
              <a:r>
                <a:rPr lang="en-US" sz="1100" dirty="0"/>
                <a:t>Cisco Controller) &gt;transfer upload path </a:t>
              </a:r>
              <a:r>
                <a:rPr lang="en-US" sz="1100" dirty="0" smtClean="0"/>
                <a:t>&lt;</a:t>
              </a:r>
              <a:r>
                <a:rPr lang="en-US" sz="1100" dirty="0" err="1" smtClean="0"/>
                <a:t>tftp</a:t>
              </a:r>
              <a:r>
                <a:rPr lang="en-US" sz="1100" dirty="0" smtClean="0"/>
                <a:t> path&gt;</a:t>
              </a:r>
              <a:endParaRPr lang="en-US" sz="1100" dirty="0"/>
            </a:p>
          </p:txBody>
        </p:sp>
        <p:pic>
          <p:nvPicPr>
            <p:cNvPr id="49" name="Picture 48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4495095" y="1895256"/>
            <a:ext cx="4217915" cy="293914"/>
            <a:chOff x="4492398" y="1062480"/>
            <a:chExt cx="4217915" cy="293914"/>
          </a:xfrm>
        </p:grpSpPr>
        <p:sp>
          <p:nvSpPr>
            <p:cNvPr id="51" name="Rectangle 50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         (</a:t>
              </a:r>
              <a:r>
                <a:rPr lang="en-US" sz="1100" dirty="0"/>
                <a:t>Cisco Controller) &gt;transfer upload </a:t>
              </a:r>
              <a:r>
                <a:rPr lang="en-US" sz="1100" dirty="0" err="1"/>
                <a:t>serverip</a:t>
              </a:r>
              <a:r>
                <a:rPr lang="en-US" sz="1100" dirty="0"/>
                <a:t> </a:t>
              </a:r>
              <a:r>
                <a:rPr lang="en-US" sz="1100" dirty="0" smtClean="0"/>
                <a:t>&lt;server </a:t>
              </a:r>
              <a:r>
                <a:rPr lang="en-US" sz="1100" dirty="0" err="1" smtClean="0"/>
                <a:t>ip</a:t>
              </a:r>
              <a:r>
                <a:rPr lang="en-US" sz="1100" dirty="0"/>
                <a:t>&gt;</a:t>
              </a:r>
              <a:r>
                <a:rPr lang="en-US" sz="1100" dirty="0" smtClean="0"/>
                <a:t> </a:t>
              </a:r>
              <a:endParaRPr lang="en-US" sz="1100" dirty="0"/>
            </a:p>
          </p:txBody>
        </p:sp>
        <p:pic>
          <p:nvPicPr>
            <p:cNvPr id="52" name="Picture 51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4495095" y="2728032"/>
            <a:ext cx="4217915" cy="293914"/>
            <a:chOff x="4492398" y="1062480"/>
            <a:chExt cx="4217915" cy="293914"/>
          </a:xfrm>
        </p:grpSpPr>
        <p:sp>
          <p:nvSpPr>
            <p:cNvPr id="54" name="Rectangle 53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(        (Cisco </a:t>
              </a:r>
              <a:r>
                <a:rPr lang="en-US" sz="1100" dirty="0"/>
                <a:t>Controller) &gt;transfer upload filename </a:t>
              </a:r>
              <a:r>
                <a:rPr lang="en-US" sz="1100" dirty="0" smtClean="0"/>
                <a:t>&lt;file name&gt;</a:t>
              </a:r>
              <a:endParaRPr lang="en-US" sz="1100" dirty="0"/>
            </a:p>
          </p:txBody>
        </p:sp>
        <p:pic>
          <p:nvPicPr>
            <p:cNvPr id="55" name="Picture 54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4495095" y="3144422"/>
            <a:ext cx="4217915" cy="293914"/>
            <a:chOff x="4492398" y="1062480"/>
            <a:chExt cx="4217915" cy="293914"/>
          </a:xfrm>
        </p:grpSpPr>
        <p:sp>
          <p:nvSpPr>
            <p:cNvPr id="57" name="Rectangle 56"/>
            <p:cNvSpPr/>
            <p:nvPr/>
          </p:nvSpPr>
          <p:spPr>
            <a:xfrm>
              <a:off x="4492398" y="1078155"/>
              <a:ext cx="4217915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 smtClean="0"/>
                <a:t>         (</a:t>
              </a:r>
              <a:r>
                <a:rPr lang="en-US" sz="1100" dirty="0"/>
                <a:t>Cisco Controller) &gt;transfer upload start</a:t>
              </a:r>
            </a:p>
          </p:txBody>
        </p:sp>
        <p:pic>
          <p:nvPicPr>
            <p:cNvPr id="58" name="Picture 57"/>
            <p:cNvPicPr preferRelativeResize="0"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8654" y="1062480"/>
              <a:ext cx="365760" cy="29391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13494" y="3110677"/>
            <a:ext cx="4019400" cy="369997"/>
            <a:chOff x="407316" y="3110677"/>
            <a:chExt cx="4019400" cy="369997"/>
          </a:xfrm>
        </p:grpSpPr>
        <p:sp>
          <p:nvSpPr>
            <p:cNvPr id="63" name="Rectangle 62"/>
            <p:cNvSpPr/>
            <p:nvPr/>
          </p:nvSpPr>
          <p:spPr>
            <a:xfrm>
              <a:off x="421644" y="3127088"/>
              <a:ext cx="4005072" cy="347472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latin typeface="+mj-lt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316" y="3114914"/>
              <a:ext cx="365760" cy="365760"/>
            </a:xfrm>
            <a:prstGeom prst="rect">
              <a:avLst/>
            </a:prstGeom>
          </p:spPr>
        </p:pic>
        <p:sp>
          <p:nvSpPr>
            <p:cNvPr id="65" name="Rectangle 64"/>
            <p:cNvSpPr/>
            <p:nvPr/>
          </p:nvSpPr>
          <p:spPr>
            <a:xfrm>
              <a:off x="880350" y="3110677"/>
              <a:ext cx="3448903" cy="365760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r>
                <a:rPr lang="en-US" altLang="ja-JP" sz="1200" dirty="0" smtClean="0"/>
                <a:t>Upload</a:t>
              </a:r>
              <a:r>
                <a:rPr lang="ja-JP" altLang="en-US" sz="1200" dirty="0" smtClean="0"/>
                <a:t> を開始</a:t>
              </a:r>
              <a:endParaRPr lang="en-US" sz="1200" b="1" dirty="0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1351" y="3575809"/>
            <a:ext cx="3578877" cy="914400"/>
          </a:xfrm>
          <a:prstGeom prst="rect">
            <a:avLst/>
          </a:prstGeom>
        </p:spPr>
      </p:pic>
      <p:sp>
        <p:nvSpPr>
          <p:cNvPr id="68" name="16-Point Star 67"/>
          <p:cNvSpPr/>
          <p:nvPr/>
        </p:nvSpPr>
        <p:spPr>
          <a:xfrm>
            <a:off x="8396288" y="0"/>
            <a:ext cx="747712" cy="253401"/>
          </a:xfrm>
          <a:prstGeom prst="star16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+mj-lt"/>
              </a:rPr>
              <a:t>8.3</a:t>
            </a:r>
          </a:p>
        </p:txBody>
      </p:sp>
    </p:spTree>
    <p:extLst>
      <p:ext uri="{BB962C8B-B14F-4D97-AF65-F5344CB8AC3E}">
        <p14:creationId xmlns:p14="http://schemas.microsoft.com/office/powerpoint/2010/main" val="2160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 </a:t>
            </a:r>
            <a:r>
              <a:rPr kumimoji="1" lang="en-US" altLang="ja-JP" dirty="0" smtClean="0"/>
              <a:t>Software </a:t>
            </a:r>
            <a:r>
              <a:rPr kumimoji="1" lang="en-US" altLang="ja-JP" dirty="0" err="1" smtClean="0"/>
              <a:t>Updare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sz="4000" dirty="0"/>
              <a:t>ISE </a:t>
            </a:r>
            <a:r>
              <a:rPr kumimoji="1" lang="ja-JP" altLang="en-US" sz="4000" dirty="0"/>
              <a:t>設定 簡素化機能ご紹介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19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Network Device Profile</a:t>
            </a:r>
          </a:p>
          <a:p>
            <a:r>
              <a:rPr kumimoji="1" lang="ja-JP" altLang="en-US" dirty="0" smtClean="0"/>
              <a:t>組み込み </a:t>
            </a:r>
            <a:r>
              <a:rPr kumimoji="1" lang="en-US" altLang="ja-JP" dirty="0" smtClean="0"/>
              <a:t>Profile</a:t>
            </a:r>
            <a:r>
              <a:rPr kumimoji="1" lang="ja-JP" altLang="en-US" dirty="0" smtClean="0"/>
              <a:t> （</a:t>
            </a:r>
            <a:r>
              <a:rPr kumimoji="1" lang="en-US" altLang="ja-JP" dirty="0" smtClean="0"/>
              <a:t>Guest/BYOD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ゲストセットアップ </a:t>
            </a:r>
            <a:r>
              <a:rPr kumimoji="1" lang="en-US" altLang="ja-JP" dirty="0" smtClean="0"/>
              <a:t>Wizard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ISE </a:t>
            </a:r>
            <a:r>
              <a:rPr kumimoji="1" lang="ja-JP" altLang="en-US" dirty="0" smtClean="0"/>
              <a:t>設定 簡素化機能ご紹介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800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98" y="1679909"/>
            <a:ext cx="7832932" cy="150633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4889" y="720208"/>
            <a:ext cx="8696916" cy="330526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/>
          </a:p>
          <a:p>
            <a:pPr marL="257209" indent="-257209">
              <a:lnSpc>
                <a:spcPct val="100000"/>
              </a:lnSpc>
              <a:spcBef>
                <a:spcPts val="0"/>
              </a:spcBef>
            </a:pPr>
            <a:r>
              <a:rPr lang="ja-JP" altLang="en-US" sz="1500" dirty="0" smtClean="0"/>
              <a:t>登録 </a:t>
            </a:r>
            <a:r>
              <a:rPr lang="en-US" altLang="ja-JP" sz="1500" dirty="0" smtClean="0"/>
              <a:t>NAD </a:t>
            </a:r>
            <a:r>
              <a:rPr lang="ja-JP" altLang="en-US" sz="1500" dirty="0" smtClean="0"/>
              <a:t>ごとに </a:t>
            </a:r>
            <a:r>
              <a:rPr lang="en-US" altLang="ja-JP" sz="1500" dirty="0" smtClean="0"/>
              <a:t>Profile </a:t>
            </a:r>
            <a:r>
              <a:rPr lang="ja-JP" altLang="en-US" sz="1500" dirty="0" smtClean="0"/>
              <a:t>を適用することが出来るようになりました</a:t>
            </a:r>
            <a:endParaRPr lang="en-US" sz="13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9742" y="284202"/>
            <a:ext cx="6381007" cy="460858"/>
          </a:xfrm>
        </p:spPr>
        <p:txBody>
          <a:bodyPr/>
          <a:lstStyle/>
          <a:p>
            <a:r>
              <a:rPr lang="en-US" sz="2800" dirty="0" smtClean="0"/>
              <a:t>Network Device Profile </a:t>
            </a:r>
            <a:r>
              <a:rPr lang="ja-JP" altLang="en-US" sz="2800" dirty="0" smtClean="0"/>
              <a:t>による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設定の簡略化</a:t>
            </a:r>
            <a:endParaRPr lang="en-US" sz="2800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1037616" y="2404256"/>
            <a:ext cx="5933282" cy="157145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21" indent="-298349" algn="l" defTabSz="914209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700" b="0" i="0" kern="120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677103" indent="-287768" algn="l" defTabSz="914209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2400" b="0" i="0" kern="120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2pPr>
            <a:lvl3pPr marL="996611" indent="-228523" algn="l" defTabSz="914209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2100" b="0" i="0" kern="120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3pPr>
            <a:lvl4pPr marL="1214551" indent="-228523" algn="l" defTabSz="914209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900" b="0" i="0" kern="120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4pPr>
            <a:lvl5pPr marL="1443074" indent="-224290" algn="l" defTabSz="914209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 kern="120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5pPr>
            <a:lvl6pPr marL="1151606" indent="-228553" algn="l" defTabSz="914209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574" indent="-228523" algn="l" defTabSz="914209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33" indent="0" algn="l" defTabSz="914209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391" indent="-228553" algn="l" defTabSz="9142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653248" y="2866242"/>
            <a:ext cx="1466809" cy="1595896"/>
            <a:chOff x="653248" y="2866242"/>
            <a:chExt cx="1466809" cy="1595896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653248" y="2866242"/>
              <a:ext cx="1466809" cy="313491"/>
            </a:xfrm>
            <a:prstGeom prst="roundRect">
              <a:avLst>
                <a:gd name="adj" fmla="val 4435"/>
              </a:avLst>
            </a:prstGeom>
            <a:noFill/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cxnSp>
          <p:nvCxnSpPr>
            <p:cNvPr id="27" name="Elbow Connector 26"/>
            <p:cNvCxnSpPr/>
            <p:nvPr/>
          </p:nvCxnSpPr>
          <p:spPr>
            <a:xfrm rot="16200000" flipV="1">
              <a:off x="1191289" y="3396325"/>
              <a:ext cx="512537" cy="99862"/>
            </a:xfrm>
            <a:prstGeom prst="bentConnector4">
              <a:avLst>
                <a:gd name="adj1" fmla="val 54426"/>
                <a:gd name="adj2" fmla="val 107739"/>
              </a:avLst>
            </a:prstGeom>
            <a:noFill/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8850" y="3652340"/>
              <a:ext cx="837277" cy="809798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447515" y="4225973"/>
            <a:ext cx="6185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Cisco NAD Compatibility List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www.cisco.com</a:t>
            </a:r>
            <a:r>
              <a:rPr lang="en-US" sz="1200" dirty="0"/>
              <a:t>/c/en/us/td/docs/security/</a:t>
            </a:r>
            <a:r>
              <a:rPr lang="en-US" sz="1200" dirty="0" err="1"/>
              <a:t>ise</a:t>
            </a:r>
            <a:r>
              <a:rPr lang="en-US" sz="1200" dirty="0"/>
              <a:t>/2-0/compatibility/</a:t>
            </a:r>
            <a:r>
              <a:rPr lang="en-US" sz="1200" dirty="0" err="1"/>
              <a:t>ise_sdt.html</a:t>
            </a:r>
            <a:endParaRPr lang="en-US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3248" y="2528824"/>
            <a:ext cx="5346270" cy="1606767"/>
            <a:chOff x="653248" y="2528824"/>
            <a:chExt cx="5346270" cy="1606767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653248" y="2528824"/>
              <a:ext cx="1466810" cy="337418"/>
            </a:xfrm>
            <a:prstGeom prst="roundRect">
              <a:avLst>
                <a:gd name="adj" fmla="val 4435"/>
              </a:avLst>
            </a:prstGeom>
            <a:noFill/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cxnSp>
          <p:nvCxnSpPr>
            <p:cNvPr id="16" name="Elbow Connector 15"/>
            <p:cNvCxnSpPr/>
            <p:nvPr/>
          </p:nvCxnSpPr>
          <p:spPr>
            <a:xfrm rot="10800000">
              <a:off x="2120059" y="2719656"/>
              <a:ext cx="2644307" cy="808106"/>
            </a:xfrm>
            <a:prstGeom prst="bentConnector3">
              <a:avLst>
                <a:gd name="adj1" fmla="val 92356"/>
              </a:avLst>
            </a:prstGeom>
            <a:noFill/>
            <a:ln w="190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1278" y="3139733"/>
              <a:ext cx="2508240" cy="995858"/>
            </a:xfrm>
            <a:prstGeom prst="rect">
              <a:avLst/>
            </a:prstGeom>
          </p:spPr>
        </p:pic>
      </p:grpSp>
      <p:sp>
        <p:nvSpPr>
          <p:cNvPr id="12" name="正方形/長方形 11"/>
          <p:cNvSpPr/>
          <p:nvPr/>
        </p:nvSpPr>
        <p:spPr>
          <a:xfrm>
            <a:off x="3695208" y="2203760"/>
            <a:ext cx="1434164" cy="94118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84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 smtClean="0"/>
              <a:t>設定簡略化例：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en-US" altLang="ja-JP" sz="2400" dirty="0" smtClean="0"/>
              <a:t>SSID</a:t>
            </a:r>
            <a:r>
              <a:rPr kumimoji="1" lang="ja-JP" altLang="en-US" sz="2400" dirty="0" smtClean="0"/>
              <a:t> に基づいた認証処理設定について</a:t>
            </a:r>
            <a:endParaRPr kumimoji="1" lang="ja-JP" altLang="en-US" sz="2400" dirty="0"/>
          </a:p>
        </p:txBody>
      </p:sp>
      <p:grpSp>
        <p:nvGrpSpPr>
          <p:cNvPr id="7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10" name="TextBox 21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11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3" y="1231421"/>
            <a:ext cx="6088284" cy="29467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3" b="16347"/>
          <a:stretch/>
        </p:blipFill>
        <p:spPr>
          <a:xfrm>
            <a:off x="4209376" y="3147125"/>
            <a:ext cx="4284428" cy="1189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3" y="4554324"/>
            <a:ext cx="5461000" cy="48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4563265" y="3893838"/>
            <a:ext cx="1536593" cy="2689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7" name="正方形/長方形 16"/>
          <p:cNvSpPr/>
          <p:nvPr/>
        </p:nvSpPr>
        <p:spPr>
          <a:xfrm>
            <a:off x="437766" y="4728081"/>
            <a:ext cx="1536593" cy="268962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641797" y="1751684"/>
            <a:ext cx="2566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NAD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 がどの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Attribute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 で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1600" dirty="0" smtClean="0">
                <a:solidFill>
                  <a:srgbClr val="FF0000"/>
                </a:solidFill>
              </a:rPr>
            </a:br>
            <a:r>
              <a:rPr kumimoji="1" lang="en-US" altLang="ja-JP" sz="1600" dirty="0" smtClean="0">
                <a:solidFill>
                  <a:srgbClr val="FF0000"/>
                </a:solidFill>
              </a:rPr>
              <a:t>SSID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 情報を送るか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1600" dirty="0" smtClean="0">
                <a:solidFill>
                  <a:srgbClr val="FF0000"/>
                </a:solidFill>
              </a:rPr>
            </a:br>
            <a:r>
              <a:rPr kumimoji="1" lang="ja-JP" altLang="en-US" sz="1600" dirty="0" smtClean="0">
                <a:solidFill>
                  <a:srgbClr val="FF0000"/>
                </a:solidFill>
              </a:rPr>
              <a:t>把握する必要がある</a:t>
            </a: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ja-JP" altLang="en-US" sz="1200" dirty="0" smtClean="0">
                <a:solidFill>
                  <a:srgbClr val="FF0000"/>
                </a:solidFill>
              </a:rPr>
              <a:t>（注：機器やベンダーによって異なる）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6180881" y="2767347"/>
            <a:ext cx="792463" cy="107464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099858" y="4474043"/>
            <a:ext cx="2121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ISE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上で 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SSID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：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Guest</a:t>
            </a:r>
            <a:r>
              <a:rPr kumimoji="1" lang="ja-JP" altLang="en-US" sz="1400" dirty="0" smtClean="0">
                <a:solidFill>
                  <a:srgbClr val="FF0000"/>
                </a:solidFill>
              </a:rPr>
              <a:t> に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1400" dirty="0" smtClean="0">
                <a:solidFill>
                  <a:srgbClr val="FF0000"/>
                </a:solidFill>
              </a:rPr>
            </a:br>
            <a:r>
              <a:rPr kumimoji="1" lang="ja-JP" altLang="en-US" sz="1400" dirty="0" smtClean="0">
                <a:solidFill>
                  <a:srgbClr val="FF0000"/>
                </a:solidFill>
              </a:rPr>
              <a:t>マッチする条件を設定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>
            <a:stCxn id="25" idx="1"/>
          </p:cNvCxnSpPr>
          <p:nvPr/>
        </p:nvCxnSpPr>
        <p:spPr>
          <a:xfrm flipH="1">
            <a:off x="4573448" y="4735653"/>
            <a:ext cx="1526410" cy="12690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 dirty="0"/>
              <a:t>設定簡略化例：</a:t>
            </a:r>
            <a:r>
              <a:rPr kumimoji="1" lang="en-US" altLang="ja-JP" sz="3600" dirty="0"/>
              <a:t/>
            </a:r>
            <a:br>
              <a:rPr kumimoji="1" lang="en-US" altLang="ja-JP" sz="3600" dirty="0"/>
            </a:br>
            <a:r>
              <a:rPr kumimoji="1" lang="en-US" altLang="ja-JP" sz="2400" dirty="0"/>
              <a:t>Device Profile </a:t>
            </a:r>
            <a:r>
              <a:rPr kumimoji="1" lang="ja-JP" altLang="en-US" sz="2400" dirty="0"/>
              <a:t>を</a:t>
            </a:r>
            <a:r>
              <a:rPr kumimoji="1" lang="ja-JP" altLang="en-US" sz="2400" dirty="0" smtClean="0"/>
              <a:t>用いた簡略化された設定方法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7922" r="23684"/>
          <a:stretch/>
        </p:blipFill>
        <p:spPr>
          <a:xfrm>
            <a:off x="221381" y="1347788"/>
            <a:ext cx="8138606" cy="316821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954956" y="2387065"/>
            <a:ext cx="1260909" cy="22138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6851583" y="3107355"/>
            <a:ext cx="1260909" cy="22138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grpSp>
        <p:nvGrpSpPr>
          <p:cNvPr id="7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10" name="TextBox 21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11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8" y="225291"/>
            <a:ext cx="8229600" cy="857250"/>
          </a:xfrm>
        </p:spPr>
        <p:txBody>
          <a:bodyPr/>
          <a:lstStyle/>
          <a:p>
            <a:r>
              <a:rPr lang="en-US" altLang="ja-JP" dirty="0" err="1" smtClean="0"/>
              <a:t>FlexConnect</a:t>
            </a:r>
            <a:r>
              <a:rPr lang="en-US" altLang="ja-JP" dirty="0"/>
              <a:t> </a:t>
            </a:r>
            <a:r>
              <a:rPr lang="en-US" altLang="ja-JP" dirty="0" smtClean="0"/>
              <a:t>AP</a:t>
            </a:r>
            <a:r>
              <a:rPr lang="ja-JP" altLang="en-US" dirty="0" smtClean="0"/>
              <a:t> 設定の問題点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36149844"/>
              </p:ext>
            </p:extLst>
          </p:nvPr>
        </p:nvGraphicFramePr>
        <p:xfrm>
          <a:off x="853824" y="795794"/>
          <a:ext cx="7265101" cy="4062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24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Device Profile </a:t>
            </a:r>
            <a:r>
              <a:rPr kumimoji="1" lang="ja-JP" altLang="en-US" dirty="0" smtClean="0"/>
              <a:t>中の </a:t>
            </a:r>
            <a:r>
              <a:rPr kumimoji="1" lang="en-US" altLang="ja-JP" dirty="0" smtClean="0"/>
              <a:t>“SSID”</a:t>
            </a:r>
            <a:r>
              <a:rPr kumimoji="1" lang="ja-JP" altLang="en-US" dirty="0" smtClean="0"/>
              <a:t> 設定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7" y="3260457"/>
            <a:ext cx="3886200" cy="8382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7"/>
          <a:stretch/>
        </p:blipFill>
        <p:spPr>
          <a:xfrm>
            <a:off x="92386" y="1219499"/>
            <a:ext cx="4421863" cy="100406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4" b="52959"/>
          <a:stretch/>
        </p:blipFill>
        <p:spPr>
          <a:xfrm>
            <a:off x="4514249" y="3679557"/>
            <a:ext cx="4421863" cy="100102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75" y="1833477"/>
            <a:ext cx="3734637" cy="780181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2" name="直線矢印コネクタ 11"/>
          <p:cNvCxnSpPr/>
          <p:nvPr/>
        </p:nvCxnSpPr>
        <p:spPr>
          <a:xfrm flipH="1">
            <a:off x="2110812" y="2369917"/>
            <a:ext cx="9625" cy="7801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960340" y="2756517"/>
            <a:ext cx="9625" cy="78018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111636" y="1908948"/>
            <a:ext cx="1370654" cy="14123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6" name="正方形/長方形 15"/>
          <p:cNvSpPr/>
          <p:nvPr/>
        </p:nvSpPr>
        <p:spPr>
          <a:xfrm>
            <a:off x="4610510" y="4381036"/>
            <a:ext cx="1559284" cy="13321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120437" y="2557346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Cisco 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の場合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51327" y="3004653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rgbClr val="FF0000"/>
                </a:solidFill>
              </a:rPr>
              <a:t>ArubaNetworks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dirty="0" smtClean="0">
                <a:solidFill>
                  <a:srgbClr val="FF0000"/>
                </a:solidFill>
              </a:rPr>
              <a:t>の場合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Device Profile </a:t>
            </a:r>
            <a:r>
              <a:rPr kumimoji="1" lang="ja-JP" altLang="en-US" dirty="0" smtClean="0"/>
              <a:t>中 </a:t>
            </a:r>
            <a:r>
              <a:rPr kumimoji="1" lang="en-US" altLang="ja-JP" dirty="0" smtClean="0"/>
              <a:t>Wired/Wireless</a:t>
            </a:r>
            <a:r>
              <a:rPr kumimoji="1" lang="ja-JP" altLang="en-US" dirty="0" smtClean="0"/>
              <a:t> 判定条件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646290" y="7010948"/>
            <a:ext cx="1559284" cy="13321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2"/>
          <a:stretch/>
        </p:blipFill>
        <p:spPr>
          <a:xfrm>
            <a:off x="541493" y="977736"/>
            <a:ext cx="2007500" cy="23607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86"/>
          <a:stretch/>
        </p:blipFill>
        <p:spPr>
          <a:xfrm>
            <a:off x="3301874" y="1002109"/>
            <a:ext cx="2421026" cy="21169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8"/>
          <a:stretch/>
        </p:blipFill>
        <p:spPr>
          <a:xfrm>
            <a:off x="6429256" y="1000828"/>
            <a:ext cx="2421026" cy="21169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2023009" y="1021156"/>
            <a:ext cx="493616" cy="17646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19" name="正方形/長方形 18"/>
          <p:cNvSpPr/>
          <p:nvPr/>
        </p:nvSpPr>
        <p:spPr>
          <a:xfrm>
            <a:off x="4659662" y="1012090"/>
            <a:ext cx="1063237" cy="18553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20" name="正方形/長方形 19"/>
          <p:cNvSpPr/>
          <p:nvPr/>
        </p:nvSpPr>
        <p:spPr>
          <a:xfrm>
            <a:off x="7856112" y="1012091"/>
            <a:ext cx="1063237" cy="18553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" y="1328905"/>
            <a:ext cx="2946682" cy="370693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43" y="1328905"/>
            <a:ext cx="2916004" cy="313484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68" y="1328905"/>
            <a:ext cx="2939402" cy="317277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25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17" name="TextBox 21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18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7" y="864294"/>
            <a:ext cx="9144000" cy="8722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Guest Web</a:t>
            </a:r>
            <a:r>
              <a:rPr lang="ja-JP" altLang="en-US" dirty="0" smtClean="0"/>
              <a:t>認証向け</a:t>
            </a:r>
            <a:r>
              <a:rPr lang="ja-JP" altLang="en-US" dirty="0"/>
              <a:t> </a:t>
            </a:r>
            <a:r>
              <a:rPr lang="ja-JP" altLang="en-US" dirty="0" smtClean="0"/>
              <a:t>組み込みプロファイル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57117" y="864294"/>
            <a:ext cx="3612401" cy="1567424"/>
            <a:chOff x="2050070" y="3073067"/>
            <a:chExt cx="4815280" cy="2089898"/>
          </a:xfrm>
        </p:grpSpPr>
        <p:sp>
          <p:nvSpPr>
            <p:cNvPr id="10" name="TextBox 9"/>
            <p:cNvSpPr txBox="1"/>
            <p:nvPr/>
          </p:nvSpPr>
          <p:spPr>
            <a:xfrm>
              <a:off x="4818652" y="4793633"/>
              <a:ext cx="2046698" cy="369332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/>
              <a:r>
                <a:rPr lang="en-US" sz="1200" b="1" dirty="0"/>
                <a:t>Pre-Canned Policy 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050070" y="3073067"/>
              <a:ext cx="2591196" cy="1136129"/>
            </a:xfrm>
            <a:prstGeom prst="roundRect">
              <a:avLst>
                <a:gd name="adj" fmla="val 4435"/>
              </a:avLst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cxnSp>
          <p:nvCxnSpPr>
            <p:cNvPr id="12" name="Elbow Connector 11"/>
            <p:cNvCxnSpPr>
              <a:endCxn id="11" idx="2"/>
            </p:cNvCxnSpPr>
            <p:nvPr/>
          </p:nvCxnSpPr>
          <p:spPr>
            <a:xfrm rot="10800000">
              <a:off x="3345668" y="4209196"/>
              <a:ext cx="1472984" cy="755664"/>
            </a:xfrm>
            <a:prstGeom prst="bentConnector2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" y="1424487"/>
            <a:ext cx="656637" cy="854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" y="882766"/>
            <a:ext cx="656637" cy="854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47" y="920616"/>
            <a:ext cx="190500" cy="20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47" y="1447891"/>
            <a:ext cx="190500" cy="203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16527" y="1415218"/>
            <a:ext cx="7790291" cy="3158051"/>
            <a:chOff x="1235209" y="1903181"/>
            <a:chExt cx="7790291" cy="31580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3749" y="2512348"/>
              <a:ext cx="4852309" cy="140706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5209" y="3947225"/>
              <a:ext cx="7790291" cy="103058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 bwMode="auto">
            <a:xfrm>
              <a:off x="7555303" y="1903181"/>
              <a:ext cx="1172449" cy="312064"/>
            </a:xfrm>
            <a:prstGeom prst="roundRect">
              <a:avLst>
                <a:gd name="adj" fmla="val 4435"/>
              </a:avLst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1235209" y="2484537"/>
              <a:ext cx="7771751" cy="2576695"/>
            </a:xfrm>
            <a:prstGeom prst="roundRect">
              <a:avLst>
                <a:gd name="adj" fmla="val 4435"/>
              </a:avLst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cxnSp>
          <p:nvCxnSpPr>
            <p:cNvPr id="23" name="Elbow Connector 22"/>
            <p:cNvCxnSpPr/>
            <p:nvPr/>
          </p:nvCxnSpPr>
          <p:spPr>
            <a:xfrm rot="5400000" flipH="1" flipV="1">
              <a:off x="7934078" y="2243377"/>
              <a:ext cx="280182" cy="202139"/>
            </a:xfrm>
            <a:prstGeom prst="bentConnector3">
              <a:avLst>
                <a:gd name="adj1" fmla="val 50000"/>
              </a:avLst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5" name="Rounded Rectangle 24"/>
          <p:cNvSpPr/>
          <p:nvPr/>
        </p:nvSpPr>
        <p:spPr bwMode="auto">
          <a:xfrm>
            <a:off x="4346524" y="4219848"/>
            <a:ext cx="1840852" cy="243957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685891"/>
            <a:endParaRPr lang="en-US" sz="3300">
              <a:solidFill>
                <a:schemeClr val="tx2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30352" y="2162876"/>
            <a:ext cx="3315310" cy="1201676"/>
            <a:chOff x="4159845" y="862324"/>
            <a:chExt cx="3315310" cy="12016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59845" y="862324"/>
              <a:ext cx="1201676" cy="12016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278091" y="1158536"/>
              <a:ext cx="2197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ゲスト設定はこれで完了！</a:t>
              </a:r>
              <a:endParaRPr lang="en-US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664642" y="4730149"/>
            <a:ext cx="78390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※</a:t>
            </a:r>
            <a:r>
              <a:rPr kumimoji="1" lang="ja-JP" altLang="en-US" dirty="0" smtClean="0">
                <a:solidFill>
                  <a:srgbClr val="FF0000"/>
                </a:solidFill>
              </a:rPr>
              <a:t> 注意！ 組み込みプロファイルは新規インストールのみ利用可能となります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30" y="1091975"/>
            <a:ext cx="8870085" cy="7048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    </a:t>
            </a:r>
            <a:r>
              <a:rPr lang="en-US" altLang="ja-JP" dirty="0" smtClean="0"/>
              <a:t>BY</a:t>
            </a:r>
            <a:r>
              <a:rPr lang="en-US" dirty="0" smtClean="0"/>
              <a:t>OD </a:t>
            </a:r>
            <a:r>
              <a:rPr lang="ja-JP" altLang="en-US" dirty="0" smtClean="0"/>
              <a:t>向け組み込みプロファイル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70569" y="1122161"/>
            <a:ext cx="3562006" cy="1547264"/>
            <a:chOff x="2117245" y="3099947"/>
            <a:chExt cx="4748105" cy="2063018"/>
          </a:xfrm>
        </p:grpSpPr>
        <p:sp>
          <p:nvSpPr>
            <p:cNvPr id="10" name="TextBox 9"/>
            <p:cNvSpPr txBox="1"/>
            <p:nvPr/>
          </p:nvSpPr>
          <p:spPr>
            <a:xfrm>
              <a:off x="4818652" y="4793633"/>
              <a:ext cx="2046698" cy="369332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lvl="0"/>
              <a:r>
                <a:rPr lang="en-US" sz="1200" b="1" dirty="0"/>
                <a:t>Pre-Canned Policy 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117245" y="3099947"/>
              <a:ext cx="2396785" cy="835975"/>
            </a:xfrm>
            <a:prstGeom prst="roundRect">
              <a:avLst>
                <a:gd name="adj" fmla="val 4435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cxnSp>
          <p:nvCxnSpPr>
            <p:cNvPr id="12" name="Elbow Connector 11"/>
            <p:cNvCxnSpPr>
              <a:stCxn id="10" idx="1"/>
              <a:endCxn id="11" idx="2"/>
            </p:cNvCxnSpPr>
            <p:nvPr/>
          </p:nvCxnSpPr>
          <p:spPr>
            <a:xfrm rot="10800000">
              <a:off x="3315638" y="3935921"/>
              <a:ext cx="1503014" cy="1042378"/>
            </a:xfrm>
            <a:prstGeom prst="bentConnector2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8" y="1480763"/>
            <a:ext cx="656637" cy="8542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58" y="1110924"/>
            <a:ext cx="656637" cy="8542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00" y="1148774"/>
            <a:ext cx="190500" cy="20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00" y="1504167"/>
            <a:ext cx="190500" cy="20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5" y="121409"/>
            <a:ext cx="685324" cy="6853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68670" y="2192316"/>
            <a:ext cx="7351905" cy="2264554"/>
            <a:chOff x="1593984" y="4027759"/>
            <a:chExt cx="7351905" cy="22645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9256" y="4027759"/>
              <a:ext cx="7326633" cy="14478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3984" y="5606513"/>
              <a:ext cx="6707347" cy="6858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55221" y="1477554"/>
            <a:ext cx="6432091" cy="2891006"/>
            <a:chOff x="1910846" y="1727810"/>
            <a:chExt cx="6432091" cy="2891006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910846" y="4338923"/>
              <a:ext cx="6432091" cy="279893"/>
            </a:xfrm>
            <a:prstGeom prst="roundRect">
              <a:avLst>
                <a:gd name="adj" fmla="val 0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9" tIns="34295" rIns="68589" bIns="3429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7400183" y="1727810"/>
              <a:ext cx="933206" cy="271588"/>
            </a:xfrm>
            <a:prstGeom prst="roundRect">
              <a:avLst>
                <a:gd name="adj" fmla="val 4435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9" tIns="34295" rIns="68589" bIns="3429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664343" y="2960735"/>
              <a:ext cx="2386880" cy="271588"/>
            </a:xfrm>
            <a:prstGeom prst="roundRect">
              <a:avLst>
                <a:gd name="adj" fmla="val 4435"/>
              </a:avLst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9" tIns="34295" rIns="68589" bIns="3429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91"/>
              <a:endParaRPr lang="en-US" sz="3300">
                <a:solidFill>
                  <a:schemeClr val="tx2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986042" y="287474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6042" y="247474"/>
            <a:ext cx="487762" cy="3676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270049" y="1965190"/>
            <a:ext cx="3305761" cy="1201676"/>
            <a:chOff x="4169394" y="862324"/>
            <a:chExt cx="3305761" cy="120167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9394" y="862324"/>
              <a:ext cx="1201676" cy="120167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78091" y="1158536"/>
              <a:ext cx="21970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BYOD</a:t>
              </a:r>
              <a:r>
                <a:rPr lang="ja-JP" altLang="en-US" dirty="0" smtClean="0"/>
                <a:t> 設定は</a:t>
              </a:r>
              <a:endParaRPr lang="en-US" altLang="ja-JP" dirty="0" smtClean="0"/>
            </a:p>
            <a:p>
              <a:r>
                <a:rPr lang="ja-JP" altLang="en-US" dirty="0" smtClean="0"/>
                <a:t>これ</a:t>
              </a:r>
              <a:r>
                <a:rPr lang="ja-JP" altLang="en-US" dirty="0"/>
                <a:t>で完了！</a:t>
              </a:r>
              <a:endParaRPr lang="en-US" altLang="ja-JP" dirty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664642" y="4730149"/>
            <a:ext cx="78390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※</a:t>
            </a:r>
            <a:r>
              <a:rPr kumimoji="1" lang="ja-JP" altLang="en-US" dirty="0" smtClean="0">
                <a:solidFill>
                  <a:srgbClr val="FF0000"/>
                </a:solidFill>
              </a:rPr>
              <a:t> 注意！ 組み込みプロファイルは新規インストールのみ利用可能となります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2301" y="1089544"/>
            <a:ext cx="4876053" cy="3478212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altLang="ja-JP" sz="1800" dirty="0" smtClean="0"/>
              <a:t>1</a:t>
            </a:r>
            <a:r>
              <a:rPr lang="ja-JP" altLang="en-US" sz="1800" dirty="0" smtClean="0"/>
              <a:t>ツールで </a:t>
            </a:r>
            <a:r>
              <a:rPr lang="en-US" sz="1800" dirty="0" smtClean="0"/>
              <a:t>ISE / WLC </a:t>
            </a:r>
            <a:r>
              <a:rPr lang="ja-JP" altLang="en-US" sz="1800" dirty="0" smtClean="0"/>
              <a:t>を同時に設定</a:t>
            </a:r>
            <a:endParaRPr lang="en-US" sz="1800" dirty="0" smtClean="0"/>
          </a:p>
          <a:p>
            <a:pPr>
              <a:spcBef>
                <a:spcPts val="800"/>
              </a:spcBef>
            </a:pPr>
            <a:r>
              <a:rPr lang="en-US" sz="1800" dirty="0" smtClean="0"/>
              <a:t>Self-Registered </a:t>
            </a:r>
            <a:r>
              <a:rPr lang="ja-JP" altLang="en-US" sz="1800" dirty="0" smtClean="0"/>
              <a:t>や</a:t>
            </a:r>
            <a:r>
              <a:rPr lang="en-US" sz="1800" dirty="0" smtClean="0"/>
              <a:t> Sponsor </a:t>
            </a:r>
            <a:r>
              <a:rPr lang="ja-JP" altLang="en-US" sz="1800" dirty="0" smtClean="0"/>
              <a:t>サービスの</a:t>
            </a:r>
            <a:r>
              <a:rPr lang="en-US" altLang="ja-JP" sz="1800" dirty="0" smtClean="0"/>
              <a:t/>
            </a:r>
            <a:br>
              <a:rPr lang="en-US" altLang="ja-JP" sz="1800" dirty="0" smtClean="0"/>
            </a:br>
            <a:r>
              <a:rPr lang="ja-JP" altLang="en-US" sz="1800" dirty="0" smtClean="0"/>
              <a:t>設定が可能</a:t>
            </a:r>
            <a:endParaRPr lang="en-US" sz="1800" dirty="0" smtClean="0"/>
          </a:p>
          <a:p>
            <a:pPr>
              <a:spcBef>
                <a:spcPts val="800"/>
              </a:spcBef>
            </a:pPr>
            <a:r>
              <a:rPr lang="ja-JP" altLang="en-US" sz="1800" dirty="0" smtClean="0"/>
              <a:t>ゲストポータルのカスタマイズも対応</a:t>
            </a: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21" y="42099"/>
            <a:ext cx="8345488" cy="731837"/>
          </a:xfrm>
        </p:spPr>
        <p:txBody>
          <a:bodyPr/>
          <a:lstStyle/>
          <a:p>
            <a:r>
              <a:rPr lang="en-US" dirty="0" smtClean="0"/>
              <a:t>Guest </a:t>
            </a:r>
            <a:r>
              <a:rPr lang="ja-JP" altLang="en-US" dirty="0" smtClean="0"/>
              <a:t>セットアップ ウィザード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sz="2000" dirty="0" smtClean="0"/>
              <a:t>ISE / WLC </a:t>
            </a:r>
            <a:r>
              <a:rPr lang="ja-JP" altLang="en-US" sz="2000" dirty="0" smtClean="0"/>
              <a:t>を同時に設定可能</a:t>
            </a:r>
            <a:endParaRPr lang="en-US" sz="2000" dirty="0"/>
          </a:p>
        </p:txBody>
      </p:sp>
      <p:pic>
        <p:nvPicPr>
          <p:cNvPr id="7" name="Picture 6" descr="Untitled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015" y="923106"/>
            <a:ext cx="3120846" cy="381108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554376" y="-44926"/>
            <a:ext cx="1591286" cy="345018"/>
            <a:chOff x="7554376" y="-44926"/>
            <a:chExt cx="1591286" cy="34501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7554376" y="-1731"/>
              <a:ext cx="1591286" cy="301823"/>
            </a:xfrm>
            <a:custGeom>
              <a:avLst/>
              <a:gdLst/>
              <a:ahLst/>
              <a:cxnLst>
                <a:cxn ang="0">
                  <a:pos x="1817" y="338"/>
                </a:cxn>
                <a:cxn ang="0">
                  <a:pos x="181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1" y="1"/>
                </a:cxn>
                <a:cxn ang="0">
                  <a:pos x="21" y="2"/>
                </a:cxn>
                <a:cxn ang="0">
                  <a:pos x="30" y="6"/>
                </a:cxn>
                <a:cxn ang="0">
                  <a:pos x="38" y="9"/>
                </a:cxn>
                <a:cxn ang="0">
                  <a:pos x="45" y="12"/>
                </a:cxn>
                <a:cxn ang="0">
                  <a:pos x="51" y="18"/>
                </a:cxn>
                <a:cxn ang="0">
                  <a:pos x="55" y="23"/>
                </a:cxn>
                <a:cxn ang="0">
                  <a:pos x="59" y="29"/>
                </a:cxn>
                <a:cxn ang="0">
                  <a:pos x="63" y="34"/>
                </a:cxn>
                <a:cxn ang="0">
                  <a:pos x="65" y="41"/>
                </a:cxn>
                <a:cxn ang="0">
                  <a:pos x="68" y="54"/>
                </a:cxn>
                <a:cxn ang="0">
                  <a:pos x="69" y="68"/>
                </a:cxn>
                <a:cxn ang="0">
                  <a:pos x="70" y="80"/>
                </a:cxn>
                <a:cxn ang="0">
                  <a:pos x="70" y="179"/>
                </a:cxn>
                <a:cxn ang="0">
                  <a:pos x="70" y="179"/>
                </a:cxn>
                <a:cxn ang="0">
                  <a:pos x="70" y="190"/>
                </a:cxn>
                <a:cxn ang="0">
                  <a:pos x="72" y="199"/>
                </a:cxn>
                <a:cxn ang="0">
                  <a:pos x="74" y="208"/>
                </a:cxn>
                <a:cxn ang="0">
                  <a:pos x="76" y="216"/>
                </a:cxn>
                <a:cxn ang="0">
                  <a:pos x="79" y="222"/>
                </a:cxn>
                <a:cxn ang="0">
                  <a:pos x="84" y="229"/>
                </a:cxn>
                <a:cxn ang="0">
                  <a:pos x="88" y="235"/>
                </a:cxn>
                <a:cxn ang="0">
                  <a:pos x="93" y="239"/>
                </a:cxn>
                <a:cxn ang="0">
                  <a:pos x="98" y="243"/>
                </a:cxn>
                <a:cxn ang="0">
                  <a:pos x="105" y="247"/>
                </a:cxn>
                <a:cxn ang="0">
                  <a:pos x="111" y="250"/>
                </a:cxn>
                <a:cxn ang="0">
                  <a:pos x="118" y="252"/>
                </a:cxn>
                <a:cxn ang="0">
                  <a:pos x="133" y="256"/>
                </a:cxn>
                <a:cxn ang="0">
                  <a:pos x="150" y="257"/>
                </a:cxn>
                <a:cxn ang="0">
                  <a:pos x="1708" y="257"/>
                </a:cxn>
                <a:cxn ang="0">
                  <a:pos x="1708" y="257"/>
                </a:cxn>
                <a:cxn ang="0">
                  <a:pos x="1729" y="258"/>
                </a:cxn>
                <a:cxn ang="0">
                  <a:pos x="1749" y="261"/>
                </a:cxn>
                <a:cxn ang="0">
                  <a:pos x="1759" y="263"/>
                </a:cxn>
                <a:cxn ang="0">
                  <a:pos x="1768" y="267"/>
                </a:cxn>
                <a:cxn ang="0">
                  <a:pos x="1777" y="271"/>
                </a:cxn>
                <a:cxn ang="0">
                  <a:pos x="1785" y="275"/>
                </a:cxn>
                <a:cxn ang="0">
                  <a:pos x="1791" y="280"/>
                </a:cxn>
                <a:cxn ang="0">
                  <a:pos x="1798" y="287"/>
                </a:cxn>
                <a:cxn ang="0">
                  <a:pos x="1804" y="293"/>
                </a:cxn>
                <a:cxn ang="0">
                  <a:pos x="1808" y="301"/>
                </a:cxn>
                <a:cxn ang="0">
                  <a:pos x="1812" y="309"/>
                </a:cxn>
                <a:cxn ang="0">
                  <a:pos x="1815" y="317"/>
                </a:cxn>
                <a:cxn ang="0">
                  <a:pos x="1817" y="327"/>
                </a:cxn>
                <a:cxn ang="0">
                  <a:pos x="1817" y="338"/>
                </a:cxn>
                <a:cxn ang="0">
                  <a:pos x="1817" y="338"/>
                </a:cxn>
              </a:cxnLst>
              <a:rect l="0" t="0" r="r" b="b"/>
              <a:pathLst>
                <a:path w="1817" h="338">
                  <a:moveTo>
                    <a:pt x="1817" y="338"/>
                  </a:moveTo>
                  <a:lnTo>
                    <a:pt x="181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" y="1"/>
                  </a:lnTo>
                  <a:lnTo>
                    <a:pt x="21" y="2"/>
                  </a:lnTo>
                  <a:lnTo>
                    <a:pt x="30" y="6"/>
                  </a:lnTo>
                  <a:lnTo>
                    <a:pt x="38" y="9"/>
                  </a:lnTo>
                  <a:lnTo>
                    <a:pt x="45" y="12"/>
                  </a:lnTo>
                  <a:lnTo>
                    <a:pt x="51" y="18"/>
                  </a:lnTo>
                  <a:lnTo>
                    <a:pt x="55" y="23"/>
                  </a:lnTo>
                  <a:lnTo>
                    <a:pt x="59" y="29"/>
                  </a:lnTo>
                  <a:lnTo>
                    <a:pt x="63" y="34"/>
                  </a:lnTo>
                  <a:lnTo>
                    <a:pt x="65" y="41"/>
                  </a:lnTo>
                  <a:lnTo>
                    <a:pt x="68" y="54"/>
                  </a:lnTo>
                  <a:lnTo>
                    <a:pt x="69" y="68"/>
                  </a:lnTo>
                  <a:lnTo>
                    <a:pt x="70" y="80"/>
                  </a:lnTo>
                  <a:lnTo>
                    <a:pt x="70" y="179"/>
                  </a:lnTo>
                  <a:lnTo>
                    <a:pt x="70" y="179"/>
                  </a:lnTo>
                  <a:lnTo>
                    <a:pt x="70" y="190"/>
                  </a:lnTo>
                  <a:lnTo>
                    <a:pt x="72" y="199"/>
                  </a:lnTo>
                  <a:lnTo>
                    <a:pt x="74" y="208"/>
                  </a:lnTo>
                  <a:lnTo>
                    <a:pt x="76" y="216"/>
                  </a:lnTo>
                  <a:lnTo>
                    <a:pt x="79" y="222"/>
                  </a:lnTo>
                  <a:lnTo>
                    <a:pt x="84" y="229"/>
                  </a:lnTo>
                  <a:lnTo>
                    <a:pt x="88" y="235"/>
                  </a:lnTo>
                  <a:lnTo>
                    <a:pt x="93" y="239"/>
                  </a:lnTo>
                  <a:lnTo>
                    <a:pt x="98" y="243"/>
                  </a:lnTo>
                  <a:lnTo>
                    <a:pt x="105" y="247"/>
                  </a:lnTo>
                  <a:lnTo>
                    <a:pt x="111" y="250"/>
                  </a:lnTo>
                  <a:lnTo>
                    <a:pt x="118" y="252"/>
                  </a:lnTo>
                  <a:lnTo>
                    <a:pt x="133" y="256"/>
                  </a:lnTo>
                  <a:lnTo>
                    <a:pt x="150" y="257"/>
                  </a:lnTo>
                  <a:lnTo>
                    <a:pt x="1708" y="257"/>
                  </a:lnTo>
                  <a:lnTo>
                    <a:pt x="1708" y="257"/>
                  </a:lnTo>
                  <a:lnTo>
                    <a:pt x="1729" y="258"/>
                  </a:lnTo>
                  <a:lnTo>
                    <a:pt x="1749" y="261"/>
                  </a:lnTo>
                  <a:lnTo>
                    <a:pt x="1759" y="263"/>
                  </a:lnTo>
                  <a:lnTo>
                    <a:pt x="1768" y="267"/>
                  </a:lnTo>
                  <a:lnTo>
                    <a:pt x="1777" y="271"/>
                  </a:lnTo>
                  <a:lnTo>
                    <a:pt x="1785" y="275"/>
                  </a:lnTo>
                  <a:lnTo>
                    <a:pt x="1791" y="280"/>
                  </a:lnTo>
                  <a:lnTo>
                    <a:pt x="1798" y="287"/>
                  </a:lnTo>
                  <a:lnTo>
                    <a:pt x="1804" y="293"/>
                  </a:lnTo>
                  <a:lnTo>
                    <a:pt x="1808" y="301"/>
                  </a:lnTo>
                  <a:lnTo>
                    <a:pt x="1812" y="309"/>
                  </a:lnTo>
                  <a:lnTo>
                    <a:pt x="1815" y="317"/>
                  </a:lnTo>
                  <a:lnTo>
                    <a:pt x="1817" y="327"/>
                  </a:lnTo>
                  <a:lnTo>
                    <a:pt x="1817" y="338"/>
                  </a:lnTo>
                  <a:lnTo>
                    <a:pt x="1817" y="338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  <a:headEnd/>
              <a:tailEnd/>
            </a:ln>
            <a:effectLst>
              <a:innerShdw blurRad="63500" dist="50800" dir="13500000">
                <a:schemeClr val="accent4">
                  <a:lumMod val="40000"/>
                  <a:lumOff val="60000"/>
                  <a:alpha val="50000"/>
                </a:scheme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2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93642" y="-44926"/>
              <a:ext cx="154171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 defTabSz="914362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Arial"/>
                  <a:ea typeface="Apple LiGothic Medium"/>
                  <a:cs typeface="Apple LiGothic Medium"/>
                </a:rPr>
                <a:t>Simplification</a:t>
              </a:r>
              <a:endParaRPr lang="en-US" sz="1400" kern="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441" y="1283047"/>
            <a:ext cx="1450789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4352" y="1259936"/>
            <a:ext cx="1720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ISE Guest Setup Wizard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7986042" y="298491"/>
            <a:ext cx="1541718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algn="ctr" defTabSz="914362">
              <a:defRPr/>
            </a:pPr>
            <a:r>
              <a:rPr lang="en-US" sz="1400" kern="0" dirty="0" smtClean="0">
                <a:solidFill>
                  <a:schemeClr val="accent1">
                    <a:lumMod val="50000"/>
                  </a:schemeClr>
                </a:solidFill>
                <a:latin typeface="Arial"/>
                <a:ea typeface="Apple LiGothic Medium"/>
                <a:cs typeface="Apple LiGothic Medium"/>
              </a:rPr>
              <a:t>ISE 2.0</a:t>
            </a:r>
            <a:endParaRPr lang="en-US" sz="1400" kern="0" dirty="0">
              <a:solidFill>
                <a:schemeClr val="accent1">
                  <a:lumMod val="50000"/>
                </a:schemeClr>
              </a:solidFill>
              <a:latin typeface="Arial"/>
              <a:ea typeface="Apple LiGothic Medium"/>
              <a:cs typeface="Apple LiGothic Medium"/>
            </a:endParaRPr>
          </a:p>
        </p:txBody>
      </p:sp>
      <p:pic>
        <p:nvPicPr>
          <p:cNvPr id="12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042" y="258491"/>
            <a:ext cx="487762" cy="36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smtClean="0"/>
              <a:t>緊急追加：</a:t>
            </a:r>
            <a:r>
              <a:rPr kumimoji="1" lang="en-US" altLang="ja-JP" sz="4000" smtClean="0"/>
              <a:t>Apple </a:t>
            </a:r>
            <a:r>
              <a:rPr kumimoji="1" lang="ja-JP" altLang="en-US" sz="4000" dirty="0" smtClean="0"/>
              <a:t>協業</a:t>
            </a:r>
            <a:r>
              <a:rPr kumimoji="1" lang="en-US" altLang="ja-JP" sz="4000" dirty="0"/>
              <a:t/>
            </a:r>
            <a:br>
              <a:rPr kumimoji="1" lang="en-US" altLang="ja-JP" sz="4000" dirty="0"/>
            </a:br>
            <a:r>
              <a:rPr kumimoji="1" lang="en-US" altLang="ja-JP" sz="3600" dirty="0" smtClean="0"/>
              <a:t>Fast </a:t>
            </a:r>
            <a:r>
              <a:rPr kumimoji="1" lang="en-US" altLang="ja-JP" sz="3600" dirty="0"/>
              <a:t>Tracking The Mobile </a:t>
            </a:r>
            <a:r>
              <a:rPr kumimoji="1" lang="en-US" altLang="ja-JP" sz="3600" dirty="0" smtClean="0"/>
              <a:t>Enterprise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3756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9" y="633069"/>
            <a:ext cx="8322197" cy="274023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711879" y="3799990"/>
            <a:ext cx="77781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>
                <a:hlinkClick r:id="rId3"/>
              </a:rPr>
              <a:t>http://www.apple.com/jp/pr/library/2015/08/31Apple-and-Cisco-Partner-to-Deliver-Fast-Lane-for-iOS-Enterprise-Users.html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691389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0" y="203506"/>
            <a:ext cx="6479990" cy="458713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2216552" y="4848511"/>
            <a:ext cx="511022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1100" dirty="0">
                <a:hlinkClick r:id="rId3"/>
              </a:rPr>
              <a:t>https://www.cisco.com/E-Learning/bulk/SC_SALES_HUBS/AC/index.html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194522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36" indent="-457200">
              <a:buFont typeface="+mj-lt"/>
              <a:buAutoNum type="arabicPeriod"/>
            </a:pPr>
            <a:r>
              <a:rPr kumimoji="1" lang="en-US" altLang="ja-JP" dirty="0" err="1"/>
              <a:t>AireOS</a:t>
            </a:r>
            <a:r>
              <a:rPr kumimoji="1" lang="en-US" altLang="ja-JP" dirty="0"/>
              <a:t> 8.3 </a:t>
            </a:r>
            <a:r>
              <a:rPr kumimoji="1" lang="en-US" altLang="ja-JP" dirty="0" smtClean="0"/>
              <a:t>Update</a:t>
            </a:r>
            <a:br>
              <a:rPr kumimoji="1" lang="en-US" altLang="ja-JP" dirty="0" smtClean="0"/>
            </a:br>
            <a:r>
              <a:rPr kumimoji="1" lang="ja-JP" altLang="en-US" dirty="0" smtClean="0"/>
              <a:t>→ 継続的な機能の改善がメイン </a:t>
            </a:r>
            <a:endParaRPr kumimoji="1" lang="en-US" altLang="ja-JP" dirty="0"/>
          </a:p>
          <a:p>
            <a:pPr marL="514336" indent="-457200">
              <a:buFont typeface="+mj-lt"/>
              <a:buAutoNum type="arabicPeriod"/>
            </a:pPr>
            <a:r>
              <a:rPr kumimoji="1" lang="en-US" altLang="ja-JP" dirty="0"/>
              <a:t>Mobility Express 8.3 </a:t>
            </a:r>
            <a:r>
              <a:rPr kumimoji="1" lang="en-US" altLang="ja-JP" dirty="0" smtClean="0"/>
              <a:t>Update</a:t>
            </a:r>
            <a:br>
              <a:rPr kumimoji="1" lang="en-US" altLang="ja-JP" dirty="0" smtClean="0"/>
            </a:br>
            <a:r>
              <a:rPr kumimoji="1" lang="ja-JP" altLang="en-US" dirty="0" smtClean="0"/>
              <a:t>→ 未だ機能を随時拡大中</a:t>
            </a:r>
            <a:endParaRPr kumimoji="1" lang="en-US" altLang="ja-JP" dirty="0"/>
          </a:p>
          <a:p>
            <a:pPr marL="514336" indent="-457200">
              <a:buFont typeface="+mj-lt"/>
              <a:buAutoNum type="arabicPeriod"/>
            </a:pPr>
            <a:r>
              <a:rPr kumimoji="1" lang="ja-JP" altLang="en-US" dirty="0"/>
              <a:t>その他</a:t>
            </a:r>
            <a:r>
              <a:rPr kumimoji="1" lang="en-US" altLang="ja-JP" dirty="0"/>
              <a:t> Software </a:t>
            </a:r>
            <a:r>
              <a:rPr kumimoji="1" lang="en-US" altLang="ja-JP" dirty="0" smtClean="0"/>
              <a:t>Update</a:t>
            </a:r>
            <a:br>
              <a:rPr kumimoji="1" lang="en-US" altLang="ja-JP" dirty="0" smtClean="0"/>
            </a:br>
            <a:r>
              <a:rPr kumimoji="1" lang="ja-JP" altLang="en-US" dirty="0" smtClean="0"/>
              <a:t>→ </a:t>
            </a:r>
            <a:r>
              <a:rPr kumimoji="1" lang="en-US" altLang="ja-JP" dirty="0" smtClean="0"/>
              <a:t>ISE</a:t>
            </a:r>
            <a:r>
              <a:rPr kumimoji="1" lang="ja-JP" altLang="en-US" dirty="0" smtClean="0"/>
              <a:t> との連携強化（特に設定の簡易化面）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2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</Template>
  <TotalTime>90240</TotalTime>
  <Words>4586</Words>
  <Application>Microsoft Macintosh PowerPoint</Application>
  <PresentationFormat>画面に合わせる (16:9)</PresentationFormat>
  <Paragraphs>1145</Paragraphs>
  <Slides>99</Slides>
  <Notes>51</Notes>
  <HiddenSlides>7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99</vt:i4>
      </vt:variant>
    </vt:vector>
  </HeadingPairs>
  <TitlesOfParts>
    <vt:vector size="116" baseType="lpstr">
      <vt:lpstr>Apple LiGothic Medium</vt:lpstr>
      <vt:lpstr>Arial Narrow</vt:lpstr>
      <vt:lpstr>Broadway</vt:lpstr>
      <vt:lpstr>Calibri</vt:lpstr>
      <vt:lpstr>Ciscolight</vt:lpstr>
      <vt:lpstr>CiscoSans</vt:lpstr>
      <vt:lpstr>CiscoSans ExtraLight</vt:lpstr>
      <vt:lpstr>CiscoSans Thin</vt:lpstr>
      <vt:lpstr>CiscoSans-ExtraLight</vt:lpstr>
      <vt:lpstr>CiscoSansTT</vt:lpstr>
      <vt:lpstr>Courier</vt:lpstr>
      <vt:lpstr>MS PGothic</vt:lpstr>
      <vt:lpstr>ＭＳ Ｐゴシック</vt:lpstr>
      <vt:lpstr>Wingdings</vt:lpstr>
      <vt:lpstr>Arial</vt:lpstr>
      <vt:lpstr>Blue theme 2014 16x9</vt:lpstr>
      <vt:lpstr>Blue theme 2016 16x9</vt:lpstr>
      <vt:lpstr>AireOS / Mobility Express 8.3  アップデート</vt:lpstr>
      <vt:lpstr>参考資料</vt:lpstr>
      <vt:lpstr>アジェンダ</vt:lpstr>
      <vt:lpstr>1. AireOS 8.3 Update</vt:lpstr>
      <vt:lpstr>AireOS 8.3 ご紹介機能</vt:lpstr>
      <vt:lpstr>FlexConnect 設定簡素化</vt:lpstr>
      <vt:lpstr>Simplicity:  FlexConnect 設定簡素化の履歴</vt:lpstr>
      <vt:lpstr>FlexConnect グループとは</vt:lpstr>
      <vt:lpstr>FlexConnect AP 設定の問題点</vt:lpstr>
      <vt:lpstr>New! デフォルト FlexConnect グループ</vt:lpstr>
      <vt:lpstr>デフォルト FlexConnect グループ 注意点</vt:lpstr>
      <vt:lpstr>New! Network PnP FlexConnect Group への拡張</vt:lpstr>
      <vt:lpstr>AP プラグアンドプレイ ワークフロー 例</vt:lpstr>
      <vt:lpstr>PnP を使った導入例</vt:lpstr>
      <vt:lpstr>Day0 設定動作例</vt:lpstr>
      <vt:lpstr>Day0 設定動作例</vt:lpstr>
      <vt:lpstr>AVC 機能拡張</vt:lpstr>
      <vt:lpstr>Visibility: AVC の機能進化</vt:lpstr>
      <vt:lpstr>前回 CTU 「WLAN-2 8.2 Update」 より 〜コントローラと Flow Collector との連携動作</vt:lpstr>
      <vt:lpstr>New! AVC による動的 URL フィルタリング</vt:lpstr>
      <vt:lpstr>URL ACL による実装</vt:lpstr>
      <vt:lpstr>ロールベースアクセスコントロール</vt:lpstr>
      <vt:lpstr>注意点</vt:lpstr>
      <vt:lpstr>NBAR2 プロトコルパック 16</vt:lpstr>
      <vt:lpstr>URL ACL GUI 設定例（1/3）</vt:lpstr>
      <vt:lpstr>URL ACL GUI 設定例（2/3）</vt:lpstr>
      <vt:lpstr>URL ACL GUI 設定例（3/3）</vt:lpstr>
      <vt:lpstr>Mesh Fast Convergence</vt:lpstr>
      <vt:lpstr>Fast Convergence: Mesh の機能進化</vt:lpstr>
      <vt:lpstr>バックグラウンド AP スキャンの実装</vt:lpstr>
      <vt:lpstr>バックグラウンドスキャンによるオフチャネルリストの作成</vt:lpstr>
      <vt:lpstr>前々回 Redelivery 「AireOS 8.1 アップデート パート2」より 8.1 Mesh Fast Convergence の仕組み</vt:lpstr>
      <vt:lpstr>New! 8.3 バックグラウンドスキャンと CCN</vt:lpstr>
      <vt:lpstr>Mesh Fast Convergence</vt:lpstr>
      <vt:lpstr>EoGRE 機能拡張</vt:lpstr>
      <vt:lpstr>WLC トンネリング機能拡張履歴</vt:lpstr>
      <vt:lpstr>WLC トンネリング機能拡張履歴（詳細）</vt:lpstr>
      <vt:lpstr>トンネルを利用する背景</vt:lpstr>
      <vt:lpstr>New! WLC IPv6 によるトンネル終端</vt:lpstr>
      <vt:lpstr>FlexConnect AP IPv6 によるトンネル終端（将来予定）</vt:lpstr>
      <vt:lpstr>その他 機能拡張あれこれ（Tips)</vt:lpstr>
      <vt:lpstr>New! CWA with PSK 対応 8.2 &lt;-&gt; 8.3比較</vt:lpstr>
      <vt:lpstr>Express UI 日本語化</vt:lpstr>
      <vt:lpstr>Express UI トラブルシューティングツール</vt:lpstr>
      <vt:lpstr>クライアントテスト用 新メニュー</vt:lpstr>
      <vt:lpstr>パケットキャプチャ</vt:lpstr>
      <vt:lpstr>パケットキャプチャ</vt:lpstr>
      <vt:lpstr>パケットキャプチャ</vt:lpstr>
      <vt:lpstr>コネクションテストツール</vt:lpstr>
      <vt:lpstr>コネクションテストツール</vt:lpstr>
      <vt:lpstr>イベントログツール</vt:lpstr>
      <vt:lpstr>イベントログツール</vt:lpstr>
      <vt:lpstr>イベントログツール</vt:lpstr>
      <vt:lpstr>2.Mobility Express  8.3 Update</vt:lpstr>
      <vt:lpstr>Mobility Express の機能進化</vt:lpstr>
      <vt:lpstr>Mobility Express 概要（再掲載）</vt:lpstr>
      <vt:lpstr>Cisco Aironet 802.11ac Wave 2 ポートフォリオ</vt:lpstr>
      <vt:lpstr>Mobility Express 8.3 紹介機能</vt:lpstr>
      <vt:lpstr>これ以降のアイコンの見方</vt:lpstr>
      <vt:lpstr>Day 0 Wizard オートリダイレクト</vt:lpstr>
      <vt:lpstr>DHCP サーバサポート</vt:lpstr>
      <vt:lpstr>Web GUI 上 DHCP サーバ設定</vt:lpstr>
      <vt:lpstr>DHCP プール設定</vt:lpstr>
      <vt:lpstr>RF Optimization の変更</vt:lpstr>
      <vt:lpstr>SNMP v3 サポート</vt:lpstr>
      <vt:lpstr>SNMP v3 設定画面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Cisco.com ソフトウェア更新 Master AP の変更</vt:lpstr>
      <vt:lpstr>PowerPoint プレゼンテーション</vt:lpstr>
      <vt:lpstr>CMX クラウドについて</vt:lpstr>
      <vt:lpstr>PowerPoint プレゼンテーション</vt:lpstr>
      <vt:lpstr>クラウド側 Presence Analytics 画面</vt:lpstr>
      <vt:lpstr>CMX Connect： カスタマイズ可能なゲストポータル</vt:lpstr>
      <vt:lpstr>CMX クラウド CMX Connect用 設定画面</vt:lpstr>
      <vt:lpstr>設定ファイルの Import/Export </vt:lpstr>
      <vt:lpstr>トラブルシュートファイルの取得</vt:lpstr>
      <vt:lpstr>Support bundle Filesの取得手順</vt:lpstr>
      <vt:lpstr>その他 Software Updare ISE 設定 簡素化機能ご紹介</vt:lpstr>
      <vt:lpstr>ISE 設定 簡素化機能ご紹介</vt:lpstr>
      <vt:lpstr>Network Device Profile による 設定の簡略化</vt:lpstr>
      <vt:lpstr>設定簡略化例： SSID に基づいた認証処理設定について</vt:lpstr>
      <vt:lpstr>設定簡略化例： Device Profile を用いた簡略化された設定方法</vt:lpstr>
      <vt:lpstr>Device Profile 中の “SSID” 設定</vt:lpstr>
      <vt:lpstr>Device Profile 中 Wired/Wireless 判定条件</vt:lpstr>
      <vt:lpstr>Guest Web認証向け 組み込みプロファイル</vt:lpstr>
      <vt:lpstr>     BYOD 向け組み込みプロファイル</vt:lpstr>
      <vt:lpstr>Guest セットアップ ウィザード ISE / WLC を同時に設定可能</vt:lpstr>
      <vt:lpstr>緊急追加：Apple 協業 Fast Tracking The Mobile Enterprise</vt:lpstr>
      <vt:lpstr>PowerPoint プレゼンテーション</vt:lpstr>
      <vt:lpstr>PowerPoint プレゼンテーション</vt:lpstr>
      <vt:lpstr>まとめ</vt:lpstr>
      <vt:lpstr>PowerPoint プレゼンテーション</vt:lpstr>
    </vt:vector>
  </TitlesOfParts>
  <Company>Cisco Systems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latest and greatest</dc:title>
  <dc:creator>Kirsten Lemmons</dc:creator>
  <cp:lastModifiedBy>Microsoft Office ユーザー</cp:lastModifiedBy>
  <cp:revision>662</cp:revision>
  <cp:lastPrinted>2016-01-05T16:55:54Z</cp:lastPrinted>
  <dcterms:created xsi:type="dcterms:W3CDTF">2014-12-11T18:27:23Z</dcterms:created>
  <dcterms:modified xsi:type="dcterms:W3CDTF">2016-07-07T11:34:23Z</dcterms:modified>
</cp:coreProperties>
</file>