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xml" ContentType="application/vnd.openxmlformats-officedocument.drawingml.chart+xml"/>
  <Override PartName="/ppt/notesSlides/notesSlide29.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 id="2147483925" r:id="rId2"/>
  </p:sldMasterIdLst>
  <p:notesMasterIdLst>
    <p:notesMasterId r:id="rId96"/>
  </p:notesMasterIdLst>
  <p:handoutMasterIdLst>
    <p:handoutMasterId r:id="rId97"/>
  </p:handoutMasterIdLst>
  <p:sldIdLst>
    <p:sldId id="459" r:id="rId3"/>
    <p:sldId id="511" r:id="rId4"/>
    <p:sldId id="656" r:id="rId5"/>
    <p:sldId id="514" r:id="rId6"/>
    <p:sldId id="657" r:id="rId7"/>
    <p:sldId id="670" r:id="rId8"/>
    <p:sldId id="517" r:id="rId9"/>
    <p:sldId id="676" r:id="rId10"/>
    <p:sldId id="680" r:id="rId11"/>
    <p:sldId id="681" r:id="rId12"/>
    <p:sldId id="521" r:id="rId13"/>
    <p:sldId id="560" r:id="rId14"/>
    <p:sldId id="660" r:id="rId15"/>
    <p:sldId id="523" r:id="rId16"/>
    <p:sldId id="636" r:id="rId17"/>
    <p:sldId id="525" r:id="rId18"/>
    <p:sldId id="661" r:id="rId19"/>
    <p:sldId id="584" r:id="rId20"/>
    <p:sldId id="585" r:id="rId21"/>
    <p:sldId id="528" r:id="rId22"/>
    <p:sldId id="527" r:id="rId23"/>
    <p:sldId id="587" r:id="rId24"/>
    <p:sldId id="684" r:id="rId25"/>
    <p:sldId id="535" r:id="rId26"/>
    <p:sldId id="532" r:id="rId27"/>
    <p:sldId id="662" r:id="rId28"/>
    <p:sldId id="589" r:id="rId29"/>
    <p:sldId id="536" r:id="rId30"/>
    <p:sldId id="541" r:id="rId31"/>
    <p:sldId id="682" r:id="rId32"/>
    <p:sldId id="544" r:id="rId33"/>
    <p:sldId id="545" r:id="rId34"/>
    <p:sldId id="542" r:id="rId35"/>
    <p:sldId id="546" r:id="rId36"/>
    <p:sldId id="561" r:id="rId37"/>
    <p:sldId id="675" r:id="rId38"/>
    <p:sldId id="635" r:id="rId39"/>
    <p:sldId id="592" r:id="rId40"/>
    <p:sldId id="595" r:id="rId41"/>
    <p:sldId id="685" r:id="rId42"/>
    <p:sldId id="690" r:id="rId43"/>
    <p:sldId id="596" r:id="rId44"/>
    <p:sldId id="597" r:id="rId45"/>
    <p:sldId id="689" r:id="rId46"/>
    <p:sldId id="651" r:id="rId47"/>
    <p:sldId id="652" r:id="rId48"/>
    <p:sldId id="653" r:id="rId49"/>
    <p:sldId id="654" r:id="rId50"/>
    <p:sldId id="655" r:id="rId51"/>
    <p:sldId id="598" r:id="rId52"/>
    <p:sldId id="599" r:id="rId53"/>
    <p:sldId id="601" r:id="rId54"/>
    <p:sldId id="602" r:id="rId55"/>
    <p:sldId id="688" r:id="rId56"/>
    <p:sldId id="600" r:id="rId57"/>
    <p:sldId id="604" r:id="rId58"/>
    <p:sldId id="603" r:id="rId59"/>
    <p:sldId id="605" r:id="rId60"/>
    <p:sldId id="606" r:id="rId61"/>
    <p:sldId id="607" r:id="rId62"/>
    <p:sldId id="608" r:id="rId63"/>
    <p:sldId id="609" r:id="rId64"/>
    <p:sldId id="610" r:id="rId65"/>
    <p:sldId id="611" r:id="rId66"/>
    <p:sldId id="612" r:id="rId67"/>
    <p:sldId id="616" r:id="rId68"/>
    <p:sldId id="617" r:id="rId69"/>
    <p:sldId id="633" r:id="rId70"/>
    <p:sldId id="692" r:id="rId71"/>
    <p:sldId id="691" r:id="rId72"/>
    <p:sldId id="618" r:id="rId73"/>
    <p:sldId id="619" r:id="rId74"/>
    <p:sldId id="620" r:id="rId75"/>
    <p:sldId id="621" r:id="rId76"/>
    <p:sldId id="622" r:id="rId77"/>
    <p:sldId id="623" r:id="rId78"/>
    <p:sldId id="624" r:id="rId79"/>
    <p:sldId id="625" r:id="rId80"/>
    <p:sldId id="626" r:id="rId81"/>
    <p:sldId id="627" r:id="rId82"/>
    <p:sldId id="629" r:id="rId83"/>
    <p:sldId id="630" r:id="rId84"/>
    <p:sldId id="683" r:id="rId85"/>
    <p:sldId id="669" r:id="rId86"/>
    <p:sldId id="631" r:id="rId87"/>
    <p:sldId id="693" r:id="rId88"/>
    <p:sldId id="694" r:id="rId89"/>
    <p:sldId id="695" r:id="rId90"/>
    <p:sldId id="696" r:id="rId91"/>
    <p:sldId id="697" r:id="rId92"/>
    <p:sldId id="698" r:id="rId93"/>
    <p:sldId id="699" r:id="rId94"/>
    <p:sldId id="700" r:id="rId95"/>
  </p:sldIdLst>
  <p:sldSz cx="9144000" cy="5143500" type="screen16x9"/>
  <p:notesSz cx="7315200" cy="96012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307">
          <p15:clr>
            <a:srgbClr val="A4A3A4"/>
          </p15:clr>
        </p15:guide>
        <p15:guide id="2" orient="horz" pos="3053">
          <p15:clr>
            <a:srgbClr val="A4A3A4"/>
          </p15:clr>
        </p15:guide>
        <p15:guide id="3" pos="2741">
          <p15:clr>
            <a:srgbClr val="A4A3A4"/>
          </p15:clr>
        </p15:guide>
        <p15:guide id="4" pos="2453">
          <p15:clr>
            <a:srgbClr val="A4A3A4"/>
          </p15:clr>
        </p15:guide>
        <p15:guide id="5" pos="5558">
          <p15:clr>
            <a:srgbClr val="A4A3A4"/>
          </p15:clr>
        </p15:guide>
        <p15:guide id="6" pos="399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68AF"/>
    <a:srgbClr val="676767"/>
    <a:srgbClr val="000000"/>
    <a:srgbClr val="F3F8AC"/>
    <a:srgbClr val="FF8000"/>
    <a:srgbClr val="545454"/>
    <a:srgbClr val="AB0810"/>
    <a:srgbClr val="FDBE24"/>
    <a:srgbClr val="FA661C"/>
    <a:srgbClr val="90BDD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37" autoAdjust="0"/>
    <p:restoredTop sz="84186" autoAdjust="0"/>
  </p:normalViewPr>
  <p:slideViewPr>
    <p:cSldViewPr snapToGrid="0" snapToObjects="1" showGuides="1">
      <p:cViewPr>
        <p:scale>
          <a:sx n="125" d="100"/>
          <a:sy n="125" d="100"/>
        </p:scale>
        <p:origin x="-80" y="-80"/>
      </p:cViewPr>
      <p:guideLst>
        <p:guide orient="horz" pos="307"/>
        <p:guide orient="horz" pos="3053"/>
        <p:guide pos="2741"/>
        <p:guide pos="2453"/>
        <p:guide pos="5558"/>
        <p:guide pos="3998"/>
      </p:guideLst>
    </p:cSldViewPr>
  </p:slid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viewProps" Target="viewProps.xml"/><Relationship Id="rId102" Type="http://schemas.openxmlformats.org/officeDocument/2006/relationships/theme" Target="theme/theme1.xml"/><Relationship Id="rId10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notesMaster" Target="notesMasters/notesMaster1.xml"/><Relationship Id="rId97" Type="http://schemas.openxmlformats.org/officeDocument/2006/relationships/handoutMaster" Target="handoutMasters/handoutMaster1.xml"/><Relationship Id="rId98" Type="http://schemas.openxmlformats.org/officeDocument/2006/relationships/printerSettings" Target="printerSettings/printerSettings1.bin"/><Relationship Id="rId99" Type="http://schemas.openxmlformats.org/officeDocument/2006/relationships/commentAuthors" Target="commentAuthor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00" Type="http://schemas.openxmlformats.org/officeDocument/2006/relationships/presProps" Target="presProps.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localhost\Users\wepurvis\Documents\Docs\Barbados-Wave2-Data-v4.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rahtiwar:Documents:Testing:Cisco%20Wallplate%20AP(Hydra):1810W%20vs%20205H_v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rahtiwar:Documents:Testing:Cisco%20Wallplate%20AP(Hydra):1810W%20vs%20205H.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rahtiwar:Documents:Testing:Cisco%20Wallplate%20AP(Hydra):1810W%20vs%20205H.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dirty="0" smtClean="0"/>
              <a:t>複数クライアントのパフォーマンス</a:t>
            </a:r>
            <a:r>
              <a:rPr lang="en-US" dirty="0" smtClean="0"/>
              <a:t>– </a:t>
            </a:r>
            <a:r>
              <a:rPr lang="en-US" dirty="0"/>
              <a:t>TCP Down</a:t>
            </a:r>
          </a:p>
        </c:rich>
      </c:tx>
      <c:layout/>
      <c:overlay val="0"/>
      <c:spPr>
        <a:noFill/>
        <a:ln>
          <a:noFill/>
        </a:ln>
        <a:effectLst/>
      </c:spPr>
    </c:title>
    <c:autoTitleDeleted val="0"/>
    <c:plotArea>
      <c:layout/>
      <c:lineChart>
        <c:grouping val="standard"/>
        <c:varyColors val="0"/>
        <c:ser>
          <c:idx val="2"/>
          <c:order val="0"/>
          <c:tx>
            <c:strRef>
              <c:f>'100 Client Test'!$D$2</c:f>
              <c:strCache>
                <c:ptCount val="1"/>
                <c:pt idx="0">
                  <c:v>Cisco 3800i</c:v>
                </c:pt>
              </c:strCache>
            </c:strRef>
          </c:tx>
          <c:spPr>
            <a:ln w="28575" cap="rnd">
              <a:solidFill>
                <a:schemeClr val="accent5"/>
              </a:solidFill>
              <a:round/>
            </a:ln>
            <a:effectLst/>
          </c:spPr>
          <c:marker>
            <c:symbol val="none"/>
          </c:marker>
          <c:cat>
            <c:numRef>
              <c:f>'100 Client Test'!$A$3:$A$12</c:f>
              <c:numCache>
                <c:formatCode>General</c:formatCode>
                <c:ptCount val="10"/>
                <c:pt idx="0">
                  <c:v>10.0</c:v>
                </c:pt>
                <c:pt idx="1">
                  <c:v>20.0</c:v>
                </c:pt>
                <c:pt idx="2">
                  <c:v>30.0</c:v>
                </c:pt>
                <c:pt idx="3">
                  <c:v>40.0</c:v>
                </c:pt>
                <c:pt idx="4">
                  <c:v>50.0</c:v>
                </c:pt>
                <c:pt idx="5">
                  <c:v>60.0</c:v>
                </c:pt>
                <c:pt idx="6">
                  <c:v>70.0</c:v>
                </c:pt>
                <c:pt idx="7">
                  <c:v>80.0</c:v>
                </c:pt>
                <c:pt idx="8">
                  <c:v>90.0</c:v>
                </c:pt>
                <c:pt idx="9">
                  <c:v>100.0</c:v>
                </c:pt>
              </c:numCache>
            </c:numRef>
          </c:cat>
          <c:val>
            <c:numRef>
              <c:f>'100 Client Test'!$D$3:$D$12</c:f>
              <c:numCache>
                <c:formatCode>0</c:formatCode>
                <c:ptCount val="10"/>
                <c:pt idx="0">
                  <c:v>502.3333333333333</c:v>
                </c:pt>
                <c:pt idx="1">
                  <c:v>517.6666666666666</c:v>
                </c:pt>
                <c:pt idx="2">
                  <c:v>480.6666666666666</c:v>
                </c:pt>
                <c:pt idx="3">
                  <c:v>460.6666666666666</c:v>
                </c:pt>
                <c:pt idx="4">
                  <c:v>412.6666666666666</c:v>
                </c:pt>
                <c:pt idx="5">
                  <c:v>380.0</c:v>
                </c:pt>
                <c:pt idx="6">
                  <c:v>362.6666666666666</c:v>
                </c:pt>
                <c:pt idx="7">
                  <c:v>353.6666666666666</c:v>
                </c:pt>
                <c:pt idx="8">
                  <c:v>340.0</c:v>
                </c:pt>
                <c:pt idx="9">
                  <c:v>330.0</c:v>
                </c:pt>
              </c:numCache>
            </c:numRef>
          </c:val>
          <c:smooth val="0"/>
          <c:extLst xmlns:c16r2="http://schemas.microsoft.com/office/drawing/2015/06/chart">
            <c:ext xmlns:c16="http://schemas.microsoft.com/office/drawing/2014/chart" uri="{C3380CC4-5D6E-409C-BE32-E72D297353CC}">
              <c16:uniqueId val="{00000000-E137-423C-B50F-4AF7E58A9FFB}"/>
            </c:ext>
          </c:extLst>
        </c:ser>
        <c:ser>
          <c:idx val="4"/>
          <c:order val="1"/>
          <c:tx>
            <c:strRef>
              <c:f>'100 Client Test'!$F$2</c:f>
              <c:strCache>
                <c:ptCount val="1"/>
                <c:pt idx="0">
                  <c:v>Cisco 3700i</c:v>
                </c:pt>
              </c:strCache>
            </c:strRef>
          </c:tx>
          <c:spPr>
            <a:ln w="28575" cap="rnd">
              <a:solidFill>
                <a:schemeClr val="accent5"/>
              </a:solidFill>
              <a:prstDash val="dash"/>
              <a:round/>
            </a:ln>
            <a:effectLst/>
          </c:spPr>
          <c:marker>
            <c:symbol val="none"/>
          </c:marker>
          <c:cat>
            <c:numRef>
              <c:f>'100 Client Test'!$A$3:$A$12</c:f>
              <c:numCache>
                <c:formatCode>General</c:formatCode>
                <c:ptCount val="10"/>
                <c:pt idx="0">
                  <c:v>10.0</c:v>
                </c:pt>
                <c:pt idx="1">
                  <c:v>20.0</c:v>
                </c:pt>
                <c:pt idx="2">
                  <c:v>30.0</c:v>
                </c:pt>
                <c:pt idx="3">
                  <c:v>40.0</c:v>
                </c:pt>
                <c:pt idx="4">
                  <c:v>50.0</c:v>
                </c:pt>
                <c:pt idx="5">
                  <c:v>60.0</c:v>
                </c:pt>
                <c:pt idx="6">
                  <c:v>70.0</c:v>
                </c:pt>
                <c:pt idx="7">
                  <c:v>80.0</c:v>
                </c:pt>
                <c:pt idx="8">
                  <c:v>90.0</c:v>
                </c:pt>
                <c:pt idx="9">
                  <c:v>100.0</c:v>
                </c:pt>
              </c:numCache>
            </c:numRef>
          </c:cat>
          <c:val>
            <c:numRef>
              <c:f>'100 Client Test'!$F$3:$F$12</c:f>
              <c:numCache>
                <c:formatCode>0</c:formatCode>
                <c:ptCount val="10"/>
                <c:pt idx="0">
                  <c:v>416.6666666666666</c:v>
                </c:pt>
                <c:pt idx="1">
                  <c:v>405.0</c:v>
                </c:pt>
                <c:pt idx="2">
                  <c:v>396.3333333333333</c:v>
                </c:pt>
                <c:pt idx="3">
                  <c:v>397.3333333333333</c:v>
                </c:pt>
                <c:pt idx="4">
                  <c:v>391.0</c:v>
                </c:pt>
                <c:pt idx="5">
                  <c:v>370.3333333333333</c:v>
                </c:pt>
                <c:pt idx="6">
                  <c:v>355.6666666666666</c:v>
                </c:pt>
                <c:pt idx="7">
                  <c:v>332.6666666666666</c:v>
                </c:pt>
                <c:pt idx="8">
                  <c:v>324.6666666666666</c:v>
                </c:pt>
                <c:pt idx="9">
                  <c:v>328.3333333333333</c:v>
                </c:pt>
              </c:numCache>
            </c:numRef>
          </c:val>
          <c:smooth val="0"/>
          <c:extLst xmlns:c16r2="http://schemas.microsoft.com/office/drawing/2015/06/chart">
            <c:ext xmlns:c16="http://schemas.microsoft.com/office/drawing/2014/chart" uri="{C3380CC4-5D6E-409C-BE32-E72D297353CC}">
              <c16:uniqueId val="{00000001-E137-423C-B50F-4AF7E58A9FFB}"/>
            </c:ext>
          </c:extLst>
        </c:ser>
        <c:ser>
          <c:idx val="1"/>
          <c:order val="2"/>
          <c:tx>
            <c:strRef>
              <c:f>'100 Client Test'!$C$2</c:f>
              <c:strCache>
                <c:ptCount val="1"/>
                <c:pt idx="0">
                  <c:v>Ruckus R710</c:v>
                </c:pt>
              </c:strCache>
            </c:strRef>
          </c:tx>
          <c:spPr>
            <a:ln w="28575" cap="rnd">
              <a:solidFill>
                <a:schemeClr val="tx1"/>
              </a:solidFill>
              <a:round/>
            </a:ln>
            <a:effectLst/>
          </c:spPr>
          <c:marker>
            <c:symbol val="none"/>
          </c:marker>
          <c:cat>
            <c:numRef>
              <c:f>'100 Client Test'!$A$3:$A$12</c:f>
              <c:numCache>
                <c:formatCode>General</c:formatCode>
                <c:ptCount val="10"/>
                <c:pt idx="0">
                  <c:v>10.0</c:v>
                </c:pt>
                <c:pt idx="1">
                  <c:v>20.0</c:v>
                </c:pt>
                <c:pt idx="2">
                  <c:v>30.0</c:v>
                </c:pt>
                <c:pt idx="3">
                  <c:v>40.0</c:v>
                </c:pt>
                <c:pt idx="4">
                  <c:v>50.0</c:v>
                </c:pt>
                <c:pt idx="5">
                  <c:v>60.0</c:v>
                </c:pt>
                <c:pt idx="6">
                  <c:v>70.0</c:v>
                </c:pt>
                <c:pt idx="7">
                  <c:v>80.0</c:v>
                </c:pt>
                <c:pt idx="8">
                  <c:v>90.0</c:v>
                </c:pt>
                <c:pt idx="9">
                  <c:v>100.0</c:v>
                </c:pt>
              </c:numCache>
            </c:numRef>
          </c:cat>
          <c:val>
            <c:numRef>
              <c:f>'100 Client Test'!$C$3:$C$12</c:f>
              <c:numCache>
                <c:formatCode>0</c:formatCode>
                <c:ptCount val="10"/>
                <c:pt idx="0">
                  <c:v>359.6666666666666</c:v>
                </c:pt>
                <c:pt idx="1">
                  <c:v>356.6666666666666</c:v>
                </c:pt>
                <c:pt idx="2">
                  <c:v>328.3333333333333</c:v>
                </c:pt>
                <c:pt idx="3">
                  <c:v>305.6666666666666</c:v>
                </c:pt>
                <c:pt idx="4">
                  <c:v>292.6666666666666</c:v>
                </c:pt>
                <c:pt idx="5">
                  <c:v>277.6666666666666</c:v>
                </c:pt>
                <c:pt idx="6">
                  <c:v>257.3333333333333</c:v>
                </c:pt>
                <c:pt idx="7">
                  <c:v>242.6666666666667</c:v>
                </c:pt>
                <c:pt idx="8">
                  <c:v>232.3333333333333</c:v>
                </c:pt>
                <c:pt idx="9">
                  <c:v>220.6666666666667</c:v>
                </c:pt>
              </c:numCache>
            </c:numRef>
          </c:val>
          <c:smooth val="0"/>
          <c:extLst xmlns:c16r2="http://schemas.microsoft.com/office/drawing/2015/06/chart">
            <c:ext xmlns:c16="http://schemas.microsoft.com/office/drawing/2014/chart" uri="{C3380CC4-5D6E-409C-BE32-E72D297353CC}">
              <c16:uniqueId val="{00000002-E137-423C-B50F-4AF7E58A9FFB}"/>
            </c:ext>
          </c:extLst>
        </c:ser>
        <c:ser>
          <c:idx val="3"/>
          <c:order val="3"/>
          <c:tx>
            <c:strRef>
              <c:f>'100 Client Test'!$E$2</c:f>
              <c:strCache>
                <c:ptCount val="1"/>
                <c:pt idx="0">
                  <c:v>Aruba AP-325</c:v>
                </c:pt>
              </c:strCache>
            </c:strRef>
          </c:tx>
          <c:spPr>
            <a:ln w="28575" cap="rnd">
              <a:solidFill>
                <a:schemeClr val="accent2"/>
              </a:solidFill>
              <a:round/>
            </a:ln>
            <a:effectLst/>
          </c:spPr>
          <c:marker>
            <c:symbol val="none"/>
          </c:marker>
          <c:cat>
            <c:numRef>
              <c:f>'100 Client Test'!$A$3:$A$12</c:f>
              <c:numCache>
                <c:formatCode>General</c:formatCode>
                <c:ptCount val="10"/>
                <c:pt idx="0">
                  <c:v>10.0</c:v>
                </c:pt>
                <c:pt idx="1">
                  <c:v>20.0</c:v>
                </c:pt>
                <c:pt idx="2">
                  <c:v>30.0</c:v>
                </c:pt>
                <c:pt idx="3">
                  <c:v>40.0</c:v>
                </c:pt>
                <c:pt idx="4">
                  <c:v>50.0</c:v>
                </c:pt>
                <c:pt idx="5">
                  <c:v>60.0</c:v>
                </c:pt>
                <c:pt idx="6">
                  <c:v>70.0</c:v>
                </c:pt>
                <c:pt idx="7">
                  <c:v>80.0</c:v>
                </c:pt>
                <c:pt idx="8">
                  <c:v>90.0</c:v>
                </c:pt>
                <c:pt idx="9">
                  <c:v>100.0</c:v>
                </c:pt>
              </c:numCache>
            </c:numRef>
          </c:cat>
          <c:val>
            <c:numRef>
              <c:f>'100 Client Test'!$E$3:$E$12</c:f>
              <c:numCache>
                <c:formatCode>0</c:formatCode>
                <c:ptCount val="10"/>
                <c:pt idx="0">
                  <c:v>432.3333333333333</c:v>
                </c:pt>
                <c:pt idx="1">
                  <c:v>327.6666666666666</c:v>
                </c:pt>
                <c:pt idx="2">
                  <c:v>263.0</c:v>
                </c:pt>
                <c:pt idx="3">
                  <c:v>266.3333333333333</c:v>
                </c:pt>
                <c:pt idx="4">
                  <c:v>232.0</c:v>
                </c:pt>
                <c:pt idx="5">
                  <c:v>228.3333333333333</c:v>
                </c:pt>
                <c:pt idx="6">
                  <c:v>200.3333333333333</c:v>
                </c:pt>
                <c:pt idx="7">
                  <c:v>209.3333333333333</c:v>
                </c:pt>
                <c:pt idx="8">
                  <c:v>182.0</c:v>
                </c:pt>
                <c:pt idx="9">
                  <c:v>179.0</c:v>
                </c:pt>
              </c:numCache>
            </c:numRef>
          </c:val>
          <c:smooth val="0"/>
          <c:extLst xmlns:c16r2="http://schemas.microsoft.com/office/drawing/2015/06/chart">
            <c:ext xmlns:c16="http://schemas.microsoft.com/office/drawing/2014/chart" uri="{C3380CC4-5D6E-409C-BE32-E72D297353CC}">
              <c16:uniqueId val="{00000003-E137-423C-B50F-4AF7E58A9FFB}"/>
            </c:ext>
          </c:extLst>
        </c:ser>
        <c:dLbls>
          <c:showLegendKey val="0"/>
          <c:showVal val="0"/>
          <c:showCatName val="0"/>
          <c:showSerName val="0"/>
          <c:showPercent val="0"/>
          <c:showBubbleSize val="0"/>
        </c:dLbls>
        <c:marker val="1"/>
        <c:smooth val="0"/>
        <c:axId val="1787840664"/>
        <c:axId val="-2071063896"/>
      </c:lineChart>
      <c:catAx>
        <c:axId val="178784066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Clients</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1063896"/>
        <c:crosses val="autoZero"/>
        <c:auto val="1"/>
        <c:lblAlgn val="ctr"/>
        <c:lblOffset val="100"/>
        <c:noMultiLvlLbl val="0"/>
      </c:catAx>
      <c:valAx>
        <c:axId val="-20710638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Throughput (Mbps)</a:t>
                </a:r>
              </a:p>
            </c:rich>
          </c:tx>
          <c:layout/>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87840664"/>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dirty="0" smtClean="0">
                <a:solidFill>
                  <a:schemeClr val="tx1">
                    <a:lumMod val="60000"/>
                    <a:lumOff val="40000"/>
                  </a:schemeClr>
                </a:solidFill>
              </a:rPr>
              <a:t>60</a:t>
            </a:r>
            <a:r>
              <a:rPr lang="ja-JP" altLang="en-US" sz="1600" baseline="0" dirty="0" smtClean="0">
                <a:solidFill>
                  <a:schemeClr val="tx1">
                    <a:lumMod val="60000"/>
                    <a:lumOff val="40000"/>
                  </a:schemeClr>
                </a:solidFill>
              </a:rPr>
              <a:t>クライアント</a:t>
            </a:r>
            <a:r>
              <a:rPr lang="en-US" sz="1600" dirty="0" smtClean="0">
                <a:solidFill>
                  <a:schemeClr val="tx1">
                    <a:lumMod val="60000"/>
                    <a:lumOff val="40000"/>
                  </a:schemeClr>
                </a:solidFill>
              </a:rPr>
              <a:t> </a:t>
            </a:r>
            <a:r>
              <a:rPr lang="en-US" sz="1600" dirty="0">
                <a:solidFill>
                  <a:schemeClr val="tx1">
                    <a:lumMod val="60000"/>
                    <a:lumOff val="40000"/>
                  </a:schemeClr>
                </a:solidFill>
              </a:rPr>
              <a:t>TCP </a:t>
            </a:r>
            <a:r>
              <a:rPr lang="ja-JP" altLang="en-US" sz="1600" dirty="0" smtClean="0">
                <a:solidFill>
                  <a:schemeClr val="tx1">
                    <a:lumMod val="60000"/>
                    <a:lumOff val="40000"/>
                  </a:schemeClr>
                </a:solidFill>
              </a:rPr>
              <a:t>ダウンリンク</a:t>
            </a:r>
            <a:endParaRPr lang="en-US" sz="1600" dirty="0">
              <a:solidFill>
                <a:schemeClr val="tx1">
                  <a:lumMod val="60000"/>
                  <a:lumOff val="40000"/>
                </a:schemeClr>
              </a:solidFill>
            </a:endParaRPr>
          </a:p>
        </c:rich>
      </c:tx>
      <c:layout/>
      <c:overlay val="0"/>
      <c:spPr>
        <a:noFill/>
        <a:ln>
          <a:noFill/>
        </a:ln>
        <a:effectLst/>
      </c:spPr>
    </c:title>
    <c:autoTitleDeleted val="0"/>
    <c:plotArea>
      <c:layout>
        <c:manualLayout>
          <c:layoutTarget val="inner"/>
          <c:xMode val="edge"/>
          <c:yMode val="edge"/>
          <c:x val="0.122210961100156"/>
          <c:y val="0.147607330015941"/>
          <c:w val="0.643437805186025"/>
          <c:h val="0.768350678044706"/>
        </c:manualLayout>
      </c:layout>
      <c:lineChart>
        <c:grouping val="standard"/>
        <c:varyColors val="0"/>
        <c:ser>
          <c:idx val="0"/>
          <c:order val="0"/>
          <c:tx>
            <c:strRef>
              <c:f>'100 Client Test'!$B$2</c:f>
              <c:strCache>
                <c:ptCount val="1"/>
                <c:pt idx="0">
                  <c:v>Cisco 1810W</c:v>
                </c:pt>
              </c:strCache>
            </c:strRef>
          </c:tx>
          <c:spPr>
            <a:ln w="28575" cap="rnd">
              <a:solidFill>
                <a:schemeClr val="tx2">
                  <a:lumMod val="60000"/>
                  <a:lumOff val="40000"/>
                </a:schemeClr>
              </a:solidFill>
              <a:round/>
            </a:ln>
            <a:effectLst/>
          </c:spPr>
          <c:marker>
            <c:symbol val="none"/>
          </c:marker>
          <c:cat>
            <c:numRef>
              <c:f>'100 Client Test'!$A$3:$A$8</c:f>
              <c:numCache>
                <c:formatCode>General</c:formatCode>
                <c:ptCount val="6"/>
                <c:pt idx="0">
                  <c:v>10.0</c:v>
                </c:pt>
                <c:pt idx="1">
                  <c:v>20.0</c:v>
                </c:pt>
                <c:pt idx="2">
                  <c:v>30.0</c:v>
                </c:pt>
                <c:pt idx="3">
                  <c:v>40.0</c:v>
                </c:pt>
                <c:pt idx="4">
                  <c:v>50.0</c:v>
                </c:pt>
                <c:pt idx="5">
                  <c:v>60.0</c:v>
                </c:pt>
              </c:numCache>
            </c:numRef>
          </c:cat>
          <c:val>
            <c:numRef>
              <c:f>'100 Client Test'!$B$3:$B$8</c:f>
              <c:numCache>
                <c:formatCode>0</c:formatCode>
                <c:ptCount val="6"/>
                <c:pt idx="0">
                  <c:v>380.3333333333333</c:v>
                </c:pt>
                <c:pt idx="1">
                  <c:v>366.0</c:v>
                </c:pt>
                <c:pt idx="2">
                  <c:v>328.3333333333333</c:v>
                </c:pt>
                <c:pt idx="3">
                  <c:v>319.0</c:v>
                </c:pt>
                <c:pt idx="4">
                  <c:v>306.0</c:v>
                </c:pt>
                <c:pt idx="5">
                  <c:v>286.6666666666666</c:v>
                </c:pt>
              </c:numCache>
            </c:numRef>
          </c:val>
          <c:smooth val="0"/>
          <c:extLst xmlns:c16r2="http://schemas.microsoft.com/office/drawing/2015/06/chart">
            <c:ext xmlns:c16="http://schemas.microsoft.com/office/drawing/2014/chart" uri="{C3380CC4-5D6E-409C-BE32-E72D297353CC}">
              <c16:uniqueId val="{00000000-6D9D-49A0-AD67-9C3912FD317E}"/>
            </c:ext>
          </c:extLst>
        </c:ser>
        <c:ser>
          <c:idx val="2"/>
          <c:order val="1"/>
          <c:tx>
            <c:strRef>
              <c:f>'100 Client Test'!$C$2</c:f>
              <c:strCache>
                <c:ptCount val="1"/>
                <c:pt idx="0">
                  <c:v>Aruba 205H</c:v>
                </c:pt>
              </c:strCache>
            </c:strRef>
          </c:tx>
          <c:spPr>
            <a:ln>
              <a:solidFill>
                <a:srgbClr val="FDA938"/>
              </a:solidFill>
            </a:ln>
          </c:spPr>
          <c:marker>
            <c:symbol val="none"/>
          </c:marker>
          <c:cat>
            <c:numRef>
              <c:f>'100 Client Test'!$A$3:$A$8</c:f>
              <c:numCache>
                <c:formatCode>General</c:formatCode>
                <c:ptCount val="6"/>
                <c:pt idx="0">
                  <c:v>10.0</c:v>
                </c:pt>
                <c:pt idx="1">
                  <c:v>20.0</c:v>
                </c:pt>
                <c:pt idx="2">
                  <c:v>30.0</c:v>
                </c:pt>
                <c:pt idx="3">
                  <c:v>40.0</c:v>
                </c:pt>
                <c:pt idx="4">
                  <c:v>50.0</c:v>
                </c:pt>
                <c:pt idx="5">
                  <c:v>60.0</c:v>
                </c:pt>
              </c:numCache>
            </c:numRef>
          </c:cat>
          <c:val>
            <c:numRef>
              <c:f>'100 Client Test'!$C$3:$C$8</c:f>
              <c:numCache>
                <c:formatCode>0</c:formatCode>
                <c:ptCount val="6"/>
                <c:pt idx="0">
                  <c:v>301.6666666666666</c:v>
                </c:pt>
                <c:pt idx="1">
                  <c:v>295.6666666666666</c:v>
                </c:pt>
                <c:pt idx="2">
                  <c:v>286.6666666666666</c:v>
                </c:pt>
                <c:pt idx="3">
                  <c:v>278.6666666666666</c:v>
                </c:pt>
                <c:pt idx="4">
                  <c:v>226.3333333333333</c:v>
                </c:pt>
                <c:pt idx="5">
                  <c:v>202.3333333333333</c:v>
                </c:pt>
              </c:numCache>
            </c:numRef>
          </c:val>
          <c:smooth val="0"/>
          <c:extLst xmlns:c16r2="http://schemas.microsoft.com/office/drawing/2015/06/chart">
            <c:ext xmlns:c16="http://schemas.microsoft.com/office/drawing/2014/chart" uri="{C3380CC4-5D6E-409C-BE32-E72D297353CC}">
              <c16:uniqueId val="{00000001-6D9D-49A0-AD67-9C3912FD317E}"/>
            </c:ext>
          </c:extLst>
        </c:ser>
        <c:dLbls>
          <c:showLegendKey val="0"/>
          <c:showVal val="0"/>
          <c:showCatName val="0"/>
          <c:showSerName val="0"/>
          <c:showPercent val="0"/>
          <c:showBubbleSize val="0"/>
        </c:dLbls>
        <c:marker val="1"/>
        <c:smooth val="0"/>
        <c:axId val="1909853960"/>
        <c:axId val="1628688760"/>
      </c:lineChart>
      <c:catAx>
        <c:axId val="1909853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28688760"/>
        <c:crosses val="autoZero"/>
        <c:auto val="1"/>
        <c:lblAlgn val="ctr"/>
        <c:lblOffset val="100"/>
        <c:noMultiLvlLbl val="0"/>
      </c:catAx>
      <c:valAx>
        <c:axId val="1628688760"/>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b="0" dirty="0">
                    <a:solidFill>
                      <a:srgbClr val="A4A4A4"/>
                    </a:solidFill>
                  </a:rPr>
                  <a:t>Throughput (Mbps)</a:t>
                </a:r>
              </a:p>
            </c:rich>
          </c:tx>
          <c:layout>
            <c:manualLayout>
              <c:xMode val="edge"/>
              <c:yMode val="edge"/>
              <c:x val="0.0200872486040417"/>
              <c:y val="0.367100445876638"/>
            </c:manualLayout>
          </c:layout>
          <c:overlay val="0"/>
        </c:title>
        <c:numFmt formatCode="0" sourceLinked="1"/>
        <c:majorTickMark val="none"/>
        <c:minorTickMark val="none"/>
        <c:tickLblPos val="nextTo"/>
        <c:spPr>
          <a:noFill/>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09853960"/>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ja-JP" altLang="en-US" sz="1600" dirty="0" smtClean="0"/>
              <a:t>無線</a:t>
            </a:r>
            <a:r>
              <a:rPr lang="en-US" sz="1600" dirty="0" smtClean="0"/>
              <a:t> </a:t>
            </a:r>
            <a:r>
              <a:rPr lang="en-US" sz="1600" dirty="0"/>
              <a:t>2SS </a:t>
            </a:r>
            <a:r>
              <a:rPr lang="en-US" sz="1600" dirty="0" smtClean="0"/>
              <a:t>MacBook </a:t>
            </a:r>
            <a:r>
              <a:rPr lang="en-US" sz="1600" dirty="0"/>
              <a:t>Air</a:t>
            </a:r>
          </a:p>
        </c:rich>
      </c:tx>
      <c:layout>
        <c:manualLayout>
          <c:xMode val="edge"/>
          <c:yMode val="edge"/>
          <c:x val="0.157059919278315"/>
          <c:y val="0.00251802247758643"/>
        </c:manualLayout>
      </c:layout>
      <c:overlay val="0"/>
    </c:title>
    <c:autoTitleDeleted val="0"/>
    <c:plotArea>
      <c:layout/>
      <c:barChart>
        <c:barDir val="col"/>
        <c:grouping val="clustered"/>
        <c:varyColors val="0"/>
        <c:ser>
          <c:idx val="1"/>
          <c:order val="0"/>
          <c:tx>
            <c:strRef>
              <c:f>'OEAP Encrypted throughput'!$A$5</c:f>
              <c:strCache>
                <c:ptCount val="1"/>
                <c:pt idx="0">
                  <c:v>Cisco 1810 OEAP</c:v>
                </c:pt>
              </c:strCache>
            </c:strRef>
          </c:tx>
          <c:spPr>
            <a:solidFill>
              <a:schemeClr val="tx2">
                <a:lumMod val="60000"/>
                <a:lumOff val="40000"/>
              </a:schemeClr>
            </a:solidFill>
          </c:spPr>
          <c:invertIfNegative val="0"/>
          <c:cat>
            <c:strRef>
              <c:f>'OEAP Encrypted throughput'!$B$4:$C$4</c:f>
              <c:strCache>
                <c:ptCount val="2"/>
                <c:pt idx="0">
                  <c:v> TCP Up</c:v>
                </c:pt>
                <c:pt idx="1">
                  <c:v> TCP Down</c:v>
                </c:pt>
              </c:strCache>
            </c:strRef>
          </c:cat>
          <c:val>
            <c:numRef>
              <c:f>'OEAP Encrypted throughput'!$B$5:$C$5</c:f>
              <c:numCache>
                <c:formatCode>General</c:formatCode>
                <c:ptCount val="2"/>
                <c:pt idx="0">
                  <c:v>51.0</c:v>
                </c:pt>
                <c:pt idx="1">
                  <c:v>82.0</c:v>
                </c:pt>
              </c:numCache>
            </c:numRef>
          </c:val>
        </c:ser>
        <c:ser>
          <c:idx val="2"/>
          <c:order val="1"/>
          <c:tx>
            <c:strRef>
              <c:f>'OEAP Encrypted throughput'!$A$6</c:f>
              <c:strCache>
                <c:ptCount val="1"/>
                <c:pt idx="0">
                  <c:v>Aruba 205H</c:v>
                </c:pt>
              </c:strCache>
            </c:strRef>
          </c:tx>
          <c:spPr>
            <a:solidFill>
              <a:srgbClr val="FDA938"/>
            </a:solidFill>
          </c:spPr>
          <c:invertIfNegative val="0"/>
          <c:cat>
            <c:strRef>
              <c:f>'OEAP Encrypted throughput'!$B$4:$C$4</c:f>
              <c:strCache>
                <c:ptCount val="2"/>
                <c:pt idx="0">
                  <c:v> TCP Up</c:v>
                </c:pt>
                <c:pt idx="1">
                  <c:v> TCP Down</c:v>
                </c:pt>
              </c:strCache>
            </c:strRef>
          </c:cat>
          <c:val>
            <c:numRef>
              <c:f>'OEAP Encrypted throughput'!$B$6:$C$6</c:f>
              <c:numCache>
                <c:formatCode>General</c:formatCode>
                <c:ptCount val="2"/>
                <c:pt idx="0">
                  <c:v>30.0</c:v>
                </c:pt>
                <c:pt idx="1">
                  <c:v>15.0</c:v>
                </c:pt>
              </c:numCache>
            </c:numRef>
          </c:val>
        </c:ser>
        <c:dLbls>
          <c:dLblPos val="inEnd"/>
          <c:showLegendKey val="0"/>
          <c:showVal val="1"/>
          <c:showCatName val="0"/>
          <c:showSerName val="0"/>
          <c:showPercent val="0"/>
          <c:showBubbleSize val="0"/>
        </c:dLbls>
        <c:gapWidth val="150"/>
        <c:axId val="1861251704"/>
        <c:axId val="1906386232"/>
      </c:barChart>
      <c:catAx>
        <c:axId val="1861251704"/>
        <c:scaling>
          <c:orientation val="minMax"/>
        </c:scaling>
        <c:delete val="0"/>
        <c:axPos val="b"/>
        <c:numFmt formatCode="General" sourceLinked="1"/>
        <c:majorTickMark val="out"/>
        <c:minorTickMark val="none"/>
        <c:tickLblPos val="nextTo"/>
        <c:crossAx val="1906386232"/>
        <c:crosses val="autoZero"/>
        <c:auto val="1"/>
        <c:lblAlgn val="ctr"/>
        <c:lblOffset val="100"/>
        <c:noMultiLvlLbl val="0"/>
      </c:catAx>
      <c:valAx>
        <c:axId val="1906386232"/>
        <c:scaling>
          <c:orientation val="minMax"/>
          <c:min val="0.0"/>
        </c:scaling>
        <c:delete val="0"/>
        <c:axPos val="l"/>
        <c:majorGridlines/>
        <c:title>
          <c:tx>
            <c:rich>
              <a:bodyPr rot="-5400000" vert="horz"/>
              <a:lstStyle/>
              <a:p>
                <a:pPr>
                  <a:defRPr/>
                </a:pPr>
                <a:r>
                  <a:rPr lang="en-US"/>
                  <a:t>Throughput</a:t>
                </a:r>
                <a:r>
                  <a:rPr lang="en-US" baseline="0"/>
                  <a:t> (Mbps)</a:t>
                </a:r>
                <a:endParaRPr lang="en-US"/>
              </a:p>
            </c:rich>
          </c:tx>
          <c:layout/>
          <c:overlay val="0"/>
        </c:title>
        <c:numFmt formatCode="General" sourceLinked="1"/>
        <c:majorTickMark val="out"/>
        <c:minorTickMark val="none"/>
        <c:tickLblPos val="nextTo"/>
        <c:crossAx val="1861251704"/>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600"/>
            </a:pPr>
            <a:r>
              <a:rPr lang="ja-JP" altLang="en-US" sz="1600" dirty="0" smtClean="0"/>
              <a:t>有線</a:t>
            </a:r>
            <a:r>
              <a:rPr lang="en-US" sz="1600" dirty="0" smtClean="0"/>
              <a:t> 1 </a:t>
            </a:r>
            <a:r>
              <a:rPr lang="en-US" sz="1600" baseline="0" dirty="0" smtClean="0"/>
              <a:t>Gbps Dell </a:t>
            </a:r>
            <a:r>
              <a:rPr lang="ja-JP" altLang="en-US" sz="1600" baseline="0" dirty="0" smtClean="0"/>
              <a:t>ラップトップ</a:t>
            </a:r>
            <a:endParaRPr lang="en-US" sz="1600" dirty="0"/>
          </a:p>
        </c:rich>
      </c:tx>
      <c:layout>
        <c:manualLayout>
          <c:xMode val="edge"/>
          <c:yMode val="edge"/>
          <c:x val="0.141078863576536"/>
          <c:y val="0.0"/>
        </c:manualLayout>
      </c:layout>
      <c:overlay val="0"/>
    </c:title>
    <c:autoTitleDeleted val="0"/>
    <c:plotArea>
      <c:layout/>
      <c:barChart>
        <c:barDir val="col"/>
        <c:grouping val="clustered"/>
        <c:varyColors val="0"/>
        <c:ser>
          <c:idx val="1"/>
          <c:order val="0"/>
          <c:tx>
            <c:strRef>
              <c:f>'OEAP Encrypted throughput'!$H$5</c:f>
              <c:strCache>
                <c:ptCount val="1"/>
                <c:pt idx="0">
                  <c:v>Cisco 1810 OEAP</c:v>
                </c:pt>
              </c:strCache>
            </c:strRef>
          </c:tx>
          <c:spPr>
            <a:solidFill>
              <a:schemeClr val="tx2">
                <a:lumMod val="60000"/>
                <a:lumOff val="40000"/>
              </a:schemeClr>
            </a:solidFill>
          </c:spPr>
          <c:invertIfNegative val="0"/>
          <c:cat>
            <c:strRef>
              <c:f>'OEAP Encrypted throughput'!$I$4:$J$4</c:f>
              <c:strCache>
                <c:ptCount val="2"/>
                <c:pt idx="0">
                  <c:v> TCP Up</c:v>
                </c:pt>
                <c:pt idx="1">
                  <c:v> TCP Down</c:v>
                </c:pt>
              </c:strCache>
            </c:strRef>
          </c:cat>
          <c:val>
            <c:numRef>
              <c:f>'OEAP Encrypted throughput'!$I$5:$J$5</c:f>
              <c:numCache>
                <c:formatCode>General</c:formatCode>
                <c:ptCount val="2"/>
                <c:pt idx="0">
                  <c:v>68.0</c:v>
                </c:pt>
                <c:pt idx="1">
                  <c:v>82.0</c:v>
                </c:pt>
              </c:numCache>
            </c:numRef>
          </c:val>
        </c:ser>
        <c:ser>
          <c:idx val="2"/>
          <c:order val="1"/>
          <c:tx>
            <c:strRef>
              <c:f>'OEAP Encrypted throughput'!$H$6</c:f>
              <c:strCache>
                <c:ptCount val="1"/>
                <c:pt idx="0">
                  <c:v>Aruba 205H</c:v>
                </c:pt>
              </c:strCache>
            </c:strRef>
          </c:tx>
          <c:spPr>
            <a:solidFill>
              <a:srgbClr val="FDA938"/>
            </a:solidFill>
          </c:spPr>
          <c:invertIfNegative val="0"/>
          <c:cat>
            <c:strRef>
              <c:f>'OEAP Encrypted throughput'!$I$4:$J$4</c:f>
              <c:strCache>
                <c:ptCount val="2"/>
                <c:pt idx="0">
                  <c:v> TCP Up</c:v>
                </c:pt>
                <c:pt idx="1">
                  <c:v> TCP Down</c:v>
                </c:pt>
              </c:strCache>
            </c:strRef>
          </c:cat>
          <c:val>
            <c:numRef>
              <c:f>'OEAP Encrypted throughput'!$I$6:$J$6</c:f>
              <c:numCache>
                <c:formatCode>General</c:formatCode>
                <c:ptCount val="2"/>
                <c:pt idx="0">
                  <c:v>36.0</c:v>
                </c:pt>
                <c:pt idx="1">
                  <c:v>21.0</c:v>
                </c:pt>
              </c:numCache>
            </c:numRef>
          </c:val>
        </c:ser>
        <c:dLbls>
          <c:dLblPos val="inEnd"/>
          <c:showLegendKey val="0"/>
          <c:showVal val="1"/>
          <c:showCatName val="0"/>
          <c:showSerName val="0"/>
          <c:showPercent val="0"/>
          <c:showBubbleSize val="0"/>
        </c:dLbls>
        <c:gapWidth val="150"/>
        <c:axId val="-2051740600"/>
        <c:axId val="-2051236872"/>
      </c:barChart>
      <c:catAx>
        <c:axId val="-2051740600"/>
        <c:scaling>
          <c:orientation val="minMax"/>
        </c:scaling>
        <c:delete val="0"/>
        <c:axPos val="b"/>
        <c:numFmt formatCode="General" sourceLinked="1"/>
        <c:majorTickMark val="out"/>
        <c:minorTickMark val="none"/>
        <c:tickLblPos val="nextTo"/>
        <c:crossAx val="-2051236872"/>
        <c:crosses val="autoZero"/>
        <c:auto val="1"/>
        <c:lblAlgn val="ctr"/>
        <c:lblOffset val="100"/>
        <c:noMultiLvlLbl val="0"/>
      </c:catAx>
      <c:valAx>
        <c:axId val="-2051236872"/>
        <c:scaling>
          <c:orientation val="minMax"/>
          <c:min val="0.0"/>
        </c:scaling>
        <c:delete val="0"/>
        <c:axPos val="l"/>
        <c:majorGridlines/>
        <c:title>
          <c:tx>
            <c:rich>
              <a:bodyPr rot="-5400000" vert="horz"/>
              <a:lstStyle/>
              <a:p>
                <a:pPr>
                  <a:defRPr/>
                </a:pPr>
                <a:r>
                  <a:rPr lang="en-US"/>
                  <a:t>Throughput</a:t>
                </a:r>
                <a:r>
                  <a:rPr lang="en-US" baseline="0"/>
                  <a:t> (Mbps)</a:t>
                </a:r>
                <a:endParaRPr lang="en-US"/>
              </a:p>
            </c:rich>
          </c:tx>
          <c:layout/>
          <c:overlay val="0"/>
        </c:title>
        <c:numFmt formatCode="General" sourceLinked="1"/>
        <c:majorTickMark val="out"/>
        <c:minorTickMark val="none"/>
        <c:tickLblPos val="nextTo"/>
        <c:crossAx val="-2051740600"/>
        <c:crosses val="autoZero"/>
        <c:crossBetween val="between"/>
      </c:valAx>
    </c:plotArea>
    <c:legend>
      <c:legendPos val="r"/>
      <c:layout/>
      <c:overlay val="0"/>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6" tIns="48328" rIns="96656" bIns="48328"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4143588" y="1"/>
            <a:ext cx="3169920" cy="480060"/>
          </a:xfrm>
          <a:prstGeom prst="rect">
            <a:avLst/>
          </a:prstGeom>
        </p:spPr>
        <p:txBody>
          <a:bodyPr vert="horz" lIns="96656" tIns="48328" rIns="96656" bIns="48328"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16/07/13</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6" tIns="48328" rIns="96656" bIns="48328"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143588" y="9119474"/>
            <a:ext cx="3169920" cy="480060"/>
          </a:xfrm>
          <a:prstGeom prst="rect">
            <a:avLst/>
          </a:prstGeom>
        </p:spPr>
        <p:txBody>
          <a:bodyPr vert="horz" lIns="96656" tIns="48328" rIns="96656" bIns="48328"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6" tIns="48328" rIns="96656" bIns="48328"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4143588" y="1"/>
            <a:ext cx="3169920" cy="480060"/>
          </a:xfrm>
          <a:prstGeom prst="rect">
            <a:avLst/>
          </a:prstGeom>
        </p:spPr>
        <p:txBody>
          <a:bodyPr vert="horz" lIns="96656" tIns="48328" rIns="96656" bIns="48328"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16/07/13</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56" tIns="48328" rIns="96656" bIns="48328" rtlCol="0" anchor="ctr"/>
          <a:lstStyle/>
          <a:p>
            <a:pPr lvl="0"/>
            <a:endParaRPr lang="en-US" noProof="0"/>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656" tIns="48328" rIns="96656" bIns="48328"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9119474"/>
            <a:ext cx="3169920" cy="480060"/>
          </a:xfrm>
          <a:prstGeom prst="rect">
            <a:avLst/>
          </a:prstGeom>
        </p:spPr>
        <p:txBody>
          <a:bodyPr vert="horz" lIns="96656" tIns="48328" rIns="96656" bIns="48328"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3588" y="9119474"/>
            <a:ext cx="3169920" cy="480060"/>
          </a:xfrm>
          <a:prstGeom prst="rect">
            <a:avLst/>
          </a:prstGeom>
        </p:spPr>
        <p:txBody>
          <a:bodyPr vert="horz" lIns="96656" tIns="48328" rIns="96656" bIns="48328"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a:t>
            </a:fld>
            <a:endParaRPr lang="en-US"/>
          </a:p>
        </p:txBody>
      </p:sp>
    </p:spTree>
    <p:extLst>
      <p:ext uri="{BB962C8B-B14F-4D97-AF65-F5344CB8AC3E}">
        <p14:creationId xmlns:p14="http://schemas.microsoft.com/office/powerpoint/2010/main" val="702527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17</a:t>
            </a:fld>
            <a:endParaRPr lang="en-US"/>
          </a:p>
        </p:txBody>
      </p:sp>
    </p:spTree>
    <p:extLst>
      <p:ext uri="{BB962C8B-B14F-4D97-AF65-F5344CB8AC3E}">
        <p14:creationId xmlns:p14="http://schemas.microsoft.com/office/powerpoint/2010/main" val="2781097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20</a:t>
            </a:fld>
            <a:endParaRPr lang="en-US"/>
          </a:p>
        </p:txBody>
      </p:sp>
    </p:spTree>
    <p:extLst>
      <p:ext uri="{BB962C8B-B14F-4D97-AF65-F5344CB8AC3E}">
        <p14:creationId xmlns:p14="http://schemas.microsoft.com/office/powerpoint/2010/main" val="1390359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21</a:t>
            </a:fld>
            <a:endParaRPr lang="en-US"/>
          </a:p>
        </p:txBody>
      </p:sp>
    </p:spTree>
    <p:extLst>
      <p:ext uri="{BB962C8B-B14F-4D97-AF65-F5344CB8AC3E}">
        <p14:creationId xmlns:p14="http://schemas.microsoft.com/office/powerpoint/2010/main" val="31642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24</a:t>
            </a:fld>
            <a:endParaRPr lang="en-US"/>
          </a:p>
        </p:txBody>
      </p:sp>
    </p:spTree>
    <p:extLst>
      <p:ext uri="{BB962C8B-B14F-4D97-AF65-F5344CB8AC3E}">
        <p14:creationId xmlns:p14="http://schemas.microsoft.com/office/powerpoint/2010/main" val="1526721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AFEF4-5403-4AD3-911F-A253EFB6EE0E}" type="slidenum">
              <a:rPr lang="en-US" smtClean="0"/>
              <a:pPr/>
              <a:t>26</a:t>
            </a:fld>
            <a:endParaRPr lang="en-US" dirty="0"/>
          </a:p>
        </p:txBody>
      </p:sp>
    </p:spTree>
    <p:extLst>
      <p:ext uri="{BB962C8B-B14F-4D97-AF65-F5344CB8AC3E}">
        <p14:creationId xmlns:p14="http://schemas.microsoft.com/office/powerpoint/2010/main" val="1228297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27</a:t>
            </a:fld>
            <a:endParaRPr lang="en-US"/>
          </a:p>
        </p:txBody>
      </p:sp>
    </p:spTree>
    <p:extLst>
      <p:ext uri="{BB962C8B-B14F-4D97-AF65-F5344CB8AC3E}">
        <p14:creationId xmlns:p14="http://schemas.microsoft.com/office/powerpoint/2010/main" val="1318961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28</a:t>
            </a:fld>
            <a:endParaRPr lang="en-US"/>
          </a:p>
        </p:txBody>
      </p:sp>
    </p:spTree>
    <p:extLst>
      <p:ext uri="{BB962C8B-B14F-4D97-AF65-F5344CB8AC3E}">
        <p14:creationId xmlns:p14="http://schemas.microsoft.com/office/powerpoint/2010/main" val="2227013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30</a:t>
            </a:fld>
            <a:endParaRPr lang="en-US"/>
          </a:p>
        </p:txBody>
      </p:sp>
    </p:spTree>
    <p:extLst>
      <p:ext uri="{BB962C8B-B14F-4D97-AF65-F5344CB8AC3E}">
        <p14:creationId xmlns:p14="http://schemas.microsoft.com/office/powerpoint/2010/main" val="1526721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31</a:t>
            </a:fld>
            <a:endParaRPr lang="en-US"/>
          </a:p>
        </p:txBody>
      </p:sp>
    </p:spTree>
    <p:extLst>
      <p:ext uri="{BB962C8B-B14F-4D97-AF65-F5344CB8AC3E}">
        <p14:creationId xmlns:p14="http://schemas.microsoft.com/office/powerpoint/2010/main" val="2734143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32</a:t>
            </a:fld>
            <a:endParaRPr lang="en-US"/>
          </a:p>
        </p:txBody>
      </p:sp>
    </p:spTree>
    <p:extLst>
      <p:ext uri="{BB962C8B-B14F-4D97-AF65-F5344CB8AC3E}">
        <p14:creationId xmlns:p14="http://schemas.microsoft.com/office/powerpoint/2010/main" val="1526721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smtClean="0">
              <a:latin typeface="Arial" charset="0"/>
            </a:endParaRPr>
          </a:p>
        </p:txBody>
      </p:sp>
      <p:sp>
        <p:nvSpPr>
          <p:cNvPr id="4" name="Slide Number Placeholder 3"/>
          <p:cNvSpPr>
            <a:spLocks noGrp="1"/>
          </p:cNvSpPr>
          <p:nvPr>
            <p:ph type="sldNum" sz="quarter" idx="10"/>
          </p:nvPr>
        </p:nvSpPr>
        <p:spPr/>
        <p:txBody>
          <a:bodyPr/>
          <a:lstStyle/>
          <a:p>
            <a:fld id="{7B2FCB79-2C0C-F84D-A224-30C295992FCE}" type="slidenum">
              <a:rPr lang="en-US" smtClean="0"/>
              <a:t>2</a:t>
            </a:fld>
            <a:endParaRPr lang="en-US"/>
          </a:p>
        </p:txBody>
      </p:sp>
    </p:spTree>
    <p:extLst>
      <p:ext uri="{BB962C8B-B14F-4D97-AF65-F5344CB8AC3E}">
        <p14:creationId xmlns:p14="http://schemas.microsoft.com/office/powerpoint/2010/main" val="3809152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33</a:t>
            </a:fld>
            <a:endParaRPr lang="en-US"/>
          </a:p>
        </p:txBody>
      </p:sp>
    </p:spTree>
    <p:extLst>
      <p:ext uri="{BB962C8B-B14F-4D97-AF65-F5344CB8AC3E}">
        <p14:creationId xmlns:p14="http://schemas.microsoft.com/office/powerpoint/2010/main" val="2734143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34</a:t>
            </a:fld>
            <a:endParaRPr lang="en-US"/>
          </a:p>
        </p:txBody>
      </p:sp>
    </p:spTree>
    <p:extLst>
      <p:ext uri="{BB962C8B-B14F-4D97-AF65-F5344CB8AC3E}">
        <p14:creationId xmlns:p14="http://schemas.microsoft.com/office/powerpoint/2010/main" val="2209097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smtClean="0">
              <a:latin typeface="Arial" charset="0"/>
            </a:endParaRPr>
          </a:p>
        </p:txBody>
      </p:sp>
      <p:sp>
        <p:nvSpPr>
          <p:cNvPr id="4" name="Slide Number Placeholder 3"/>
          <p:cNvSpPr>
            <a:spLocks noGrp="1"/>
          </p:cNvSpPr>
          <p:nvPr>
            <p:ph type="sldNum" sz="quarter" idx="10"/>
          </p:nvPr>
        </p:nvSpPr>
        <p:spPr/>
        <p:txBody>
          <a:bodyPr/>
          <a:lstStyle/>
          <a:p>
            <a:fld id="{7B2FCB79-2C0C-F84D-A224-30C295992FCE}" type="slidenum">
              <a:rPr lang="en-US" smtClean="0"/>
              <a:t>37</a:t>
            </a:fld>
            <a:endParaRPr lang="en-US"/>
          </a:p>
        </p:txBody>
      </p:sp>
    </p:spTree>
    <p:extLst>
      <p:ext uri="{BB962C8B-B14F-4D97-AF65-F5344CB8AC3E}">
        <p14:creationId xmlns:p14="http://schemas.microsoft.com/office/powerpoint/2010/main" val="26201755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38</a:t>
            </a:fld>
            <a:endParaRPr lang="en-US"/>
          </a:p>
        </p:txBody>
      </p:sp>
    </p:spTree>
    <p:extLst>
      <p:ext uri="{BB962C8B-B14F-4D97-AF65-F5344CB8AC3E}">
        <p14:creationId xmlns:p14="http://schemas.microsoft.com/office/powerpoint/2010/main" val="40237358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latin typeface="Arial" panose="020B0604020202020204" pitchFamily="34" charset="0"/>
                <a:cs typeface="Arial" panose="020B0604020202020204" pitchFamily="34" charset="0"/>
              </a:rPr>
              <a:t>700</a:t>
            </a:r>
            <a:r>
              <a:rPr lang="en-US" altLang="ja-JP" sz="1100" dirty="0" smtClean="0">
                <a:latin typeface="Arial" panose="020B0604020202020204" pitchFamily="34" charset="0"/>
                <a:cs typeface="Arial" panose="020B0604020202020204" pitchFamily="34" charset="0"/>
              </a:rPr>
              <a:t>W</a:t>
            </a:r>
            <a:r>
              <a:rPr lang="ja-JP" altLang="en-US" sz="1100" dirty="0" smtClean="0">
                <a:latin typeface="Arial" panose="020B0604020202020204" pitchFamily="34" charset="0"/>
                <a:cs typeface="Arial" panose="020B0604020202020204" pitchFamily="34" charset="0"/>
              </a:rPr>
              <a:t>との違い</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B2FCB79-2C0C-F84D-A224-30C295992FCE}" type="slidenum">
              <a:rPr lang="en-US" smtClean="0">
                <a:latin typeface="Arial" panose="020B0604020202020204" pitchFamily="34" charset="0"/>
                <a:cs typeface="Arial" panose="020B0604020202020204" pitchFamily="34" charset="0"/>
              </a:rPr>
              <a:pPr/>
              <a:t>39</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1168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3522">
              <a:defRPr/>
            </a:pP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42</a:t>
            </a:fld>
            <a:endParaRPr lang="en-US" dirty="0"/>
          </a:p>
        </p:txBody>
      </p:sp>
    </p:spTree>
    <p:extLst>
      <p:ext uri="{BB962C8B-B14F-4D97-AF65-F5344CB8AC3E}">
        <p14:creationId xmlns:p14="http://schemas.microsoft.com/office/powerpoint/2010/main" val="2993539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B2FCB79-2C0C-F84D-A224-30C295992FCE}" type="slidenum">
              <a:rPr lang="en-US" smtClean="0">
                <a:latin typeface="Arial" panose="020B0604020202020204" pitchFamily="34" charset="0"/>
                <a:cs typeface="Arial" panose="020B0604020202020204" pitchFamily="34" charset="0"/>
              </a:rPr>
              <a:pPr/>
              <a:t>43</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13192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xfrm>
            <a:off x="23813" y="250825"/>
            <a:ext cx="7327900" cy="4122738"/>
          </a:xfrm>
          <a:ln/>
        </p:spPr>
      </p:sp>
      <p:sp>
        <p:nvSpPr>
          <p:cNvPr id="99331" name="Rectangle 3"/>
          <p:cNvSpPr>
            <a:spLocks noGrp="1" noChangeArrowheads="1"/>
          </p:cNvSpPr>
          <p:nvPr>
            <p:ph type="body" idx="1"/>
          </p:nvPr>
        </p:nvSpPr>
        <p:spPr>
          <a:noFill/>
          <a:ln/>
        </p:spPr>
        <p:txBody>
          <a:bodyPr/>
          <a:lstStyle/>
          <a:p>
            <a:endParaRPr lang="ja-JP" altLang="en-US" dirty="0" smtClean="0">
              <a:latin typeface="Arial" pitchFamily="34" charset="0"/>
              <a:ea typeface="ヒラギノ角ゴ Pro W3"/>
              <a:cs typeface="ヒラギノ角ゴ Pro W3"/>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45</a:t>
            </a:fld>
            <a:endParaRPr lang="en-US"/>
          </a:p>
        </p:txBody>
      </p:sp>
    </p:spTree>
    <p:extLst>
      <p:ext uri="{BB962C8B-B14F-4D97-AF65-F5344CB8AC3E}">
        <p14:creationId xmlns:p14="http://schemas.microsoft.com/office/powerpoint/2010/main" val="42248327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49</a:t>
            </a:fld>
            <a:endParaRPr lang="en-US"/>
          </a:p>
        </p:txBody>
      </p:sp>
    </p:spTree>
    <p:extLst>
      <p:ext uri="{BB962C8B-B14F-4D97-AF65-F5344CB8AC3E}">
        <p14:creationId xmlns:p14="http://schemas.microsoft.com/office/powerpoint/2010/main" val="2935536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a:t>
            </a:fld>
            <a:endParaRPr lang="en-US"/>
          </a:p>
        </p:txBody>
      </p:sp>
    </p:spTree>
    <p:extLst>
      <p:ext uri="{BB962C8B-B14F-4D97-AF65-F5344CB8AC3E}">
        <p14:creationId xmlns:p14="http://schemas.microsoft.com/office/powerpoint/2010/main" val="2299843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51</a:t>
            </a:fld>
            <a:endParaRPr lang="en-US"/>
          </a:p>
        </p:txBody>
      </p:sp>
    </p:spTree>
    <p:extLst>
      <p:ext uri="{BB962C8B-B14F-4D97-AF65-F5344CB8AC3E}">
        <p14:creationId xmlns:p14="http://schemas.microsoft.com/office/powerpoint/2010/main" val="27099230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52</a:t>
            </a:fld>
            <a:endParaRPr lang="en-US"/>
          </a:p>
        </p:txBody>
      </p:sp>
    </p:spTree>
    <p:extLst>
      <p:ext uri="{BB962C8B-B14F-4D97-AF65-F5344CB8AC3E}">
        <p14:creationId xmlns:p14="http://schemas.microsoft.com/office/powerpoint/2010/main" val="29366667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53</a:t>
            </a:fld>
            <a:endParaRPr lang="en-US"/>
          </a:p>
        </p:txBody>
      </p:sp>
    </p:spTree>
    <p:extLst>
      <p:ext uri="{BB962C8B-B14F-4D97-AF65-F5344CB8AC3E}">
        <p14:creationId xmlns:p14="http://schemas.microsoft.com/office/powerpoint/2010/main" val="15138390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55</a:t>
            </a:fld>
            <a:endParaRPr lang="en-US"/>
          </a:p>
        </p:txBody>
      </p:sp>
    </p:spTree>
    <p:extLst>
      <p:ext uri="{BB962C8B-B14F-4D97-AF65-F5344CB8AC3E}">
        <p14:creationId xmlns:p14="http://schemas.microsoft.com/office/powerpoint/2010/main" val="28848671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56</a:t>
            </a:fld>
            <a:endParaRPr lang="en-US"/>
          </a:p>
        </p:txBody>
      </p:sp>
    </p:spTree>
    <p:extLst>
      <p:ext uri="{BB962C8B-B14F-4D97-AF65-F5344CB8AC3E}">
        <p14:creationId xmlns:p14="http://schemas.microsoft.com/office/powerpoint/2010/main" val="21437697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57</a:t>
            </a:fld>
            <a:endParaRPr lang="en-US"/>
          </a:p>
        </p:txBody>
      </p:sp>
    </p:spTree>
    <p:extLst>
      <p:ext uri="{BB962C8B-B14F-4D97-AF65-F5344CB8AC3E}">
        <p14:creationId xmlns:p14="http://schemas.microsoft.com/office/powerpoint/2010/main" val="29746249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59</a:t>
            </a:fld>
            <a:endParaRPr lang="en-US"/>
          </a:p>
        </p:txBody>
      </p:sp>
    </p:spTree>
    <p:extLst>
      <p:ext uri="{BB962C8B-B14F-4D97-AF65-F5344CB8AC3E}">
        <p14:creationId xmlns:p14="http://schemas.microsoft.com/office/powerpoint/2010/main" val="34717974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60</a:t>
            </a:fld>
            <a:endParaRPr lang="en-US"/>
          </a:p>
        </p:txBody>
      </p:sp>
    </p:spTree>
    <p:extLst>
      <p:ext uri="{BB962C8B-B14F-4D97-AF65-F5344CB8AC3E}">
        <p14:creationId xmlns:p14="http://schemas.microsoft.com/office/powerpoint/2010/main" val="10282894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61</a:t>
            </a:fld>
            <a:endParaRPr lang="en-US"/>
          </a:p>
        </p:txBody>
      </p:sp>
    </p:spTree>
    <p:extLst>
      <p:ext uri="{BB962C8B-B14F-4D97-AF65-F5344CB8AC3E}">
        <p14:creationId xmlns:p14="http://schemas.microsoft.com/office/powerpoint/2010/main" val="4906413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63</a:t>
            </a:fld>
            <a:endParaRPr lang="en-US"/>
          </a:p>
        </p:txBody>
      </p:sp>
    </p:spTree>
    <p:extLst>
      <p:ext uri="{BB962C8B-B14F-4D97-AF65-F5344CB8AC3E}">
        <p14:creationId xmlns:p14="http://schemas.microsoft.com/office/powerpoint/2010/main" val="3283930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a:t>
            </a:fld>
            <a:endParaRPr lang="en-US"/>
          </a:p>
        </p:txBody>
      </p:sp>
    </p:spTree>
    <p:extLst>
      <p:ext uri="{BB962C8B-B14F-4D97-AF65-F5344CB8AC3E}">
        <p14:creationId xmlns:p14="http://schemas.microsoft.com/office/powerpoint/2010/main" val="27617182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64</a:t>
            </a:fld>
            <a:endParaRPr lang="en-US"/>
          </a:p>
        </p:txBody>
      </p:sp>
    </p:spTree>
    <p:extLst>
      <p:ext uri="{BB962C8B-B14F-4D97-AF65-F5344CB8AC3E}">
        <p14:creationId xmlns:p14="http://schemas.microsoft.com/office/powerpoint/2010/main" val="7235515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65</a:t>
            </a:fld>
            <a:endParaRPr lang="en-US"/>
          </a:p>
        </p:txBody>
      </p:sp>
    </p:spTree>
    <p:extLst>
      <p:ext uri="{BB962C8B-B14F-4D97-AF65-F5344CB8AC3E}">
        <p14:creationId xmlns:p14="http://schemas.microsoft.com/office/powerpoint/2010/main" val="18217183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67</a:t>
            </a:fld>
            <a:endParaRPr lang="en-US"/>
          </a:p>
        </p:txBody>
      </p:sp>
    </p:spTree>
    <p:extLst>
      <p:ext uri="{BB962C8B-B14F-4D97-AF65-F5344CB8AC3E}">
        <p14:creationId xmlns:p14="http://schemas.microsoft.com/office/powerpoint/2010/main" val="28456514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68</a:t>
            </a:fld>
            <a:endParaRPr lang="en-US"/>
          </a:p>
        </p:txBody>
      </p:sp>
    </p:spTree>
    <p:extLst>
      <p:ext uri="{BB962C8B-B14F-4D97-AF65-F5344CB8AC3E}">
        <p14:creationId xmlns:p14="http://schemas.microsoft.com/office/powerpoint/2010/main" val="29573511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70</a:t>
            </a:fld>
            <a:endParaRPr lang="en-US"/>
          </a:p>
        </p:txBody>
      </p:sp>
    </p:spTree>
    <p:extLst>
      <p:ext uri="{BB962C8B-B14F-4D97-AF65-F5344CB8AC3E}">
        <p14:creationId xmlns:p14="http://schemas.microsoft.com/office/powerpoint/2010/main" val="34896092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71</a:t>
            </a:fld>
            <a:endParaRPr lang="en-US"/>
          </a:p>
        </p:txBody>
      </p:sp>
    </p:spTree>
    <p:extLst>
      <p:ext uri="{BB962C8B-B14F-4D97-AF65-F5344CB8AC3E}">
        <p14:creationId xmlns:p14="http://schemas.microsoft.com/office/powerpoint/2010/main" val="38533139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72</a:t>
            </a:fld>
            <a:endParaRPr lang="en-US"/>
          </a:p>
        </p:txBody>
      </p:sp>
    </p:spTree>
    <p:extLst>
      <p:ext uri="{BB962C8B-B14F-4D97-AF65-F5344CB8AC3E}">
        <p14:creationId xmlns:p14="http://schemas.microsoft.com/office/powerpoint/2010/main" val="37466485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73</a:t>
            </a:fld>
            <a:endParaRPr lang="en-US"/>
          </a:p>
        </p:txBody>
      </p:sp>
    </p:spTree>
    <p:extLst>
      <p:ext uri="{BB962C8B-B14F-4D97-AF65-F5344CB8AC3E}">
        <p14:creationId xmlns:p14="http://schemas.microsoft.com/office/powerpoint/2010/main" val="25993038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74</a:t>
            </a:fld>
            <a:endParaRPr lang="en-US"/>
          </a:p>
        </p:txBody>
      </p:sp>
    </p:spTree>
    <p:extLst>
      <p:ext uri="{BB962C8B-B14F-4D97-AF65-F5344CB8AC3E}">
        <p14:creationId xmlns:p14="http://schemas.microsoft.com/office/powerpoint/2010/main" val="29467294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75</a:t>
            </a:fld>
            <a:endParaRPr lang="en-US"/>
          </a:p>
        </p:txBody>
      </p:sp>
    </p:spTree>
    <p:extLst>
      <p:ext uri="{BB962C8B-B14F-4D97-AF65-F5344CB8AC3E}">
        <p14:creationId xmlns:p14="http://schemas.microsoft.com/office/powerpoint/2010/main" val="40799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7</a:t>
            </a:fld>
            <a:endParaRPr lang="en-US"/>
          </a:p>
        </p:txBody>
      </p:sp>
    </p:spTree>
    <p:extLst>
      <p:ext uri="{BB962C8B-B14F-4D97-AF65-F5344CB8AC3E}">
        <p14:creationId xmlns:p14="http://schemas.microsoft.com/office/powerpoint/2010/main" val="15267219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76</a:t>
            </a:fld>
            <a:endParaRPr lang="en-US"/>
          </a:p>
        </p:txBody>
      </p:sp>
    </p:spTree>
    <p:extLst>
      <p:ext uri="{BB962C8B-B14F-4D97-AF65-F5344CB8AC3E}">
        <p14:creationId xmlns:p14="http://schemas.microsoft.com/office/powerpoint/2010/main" val="33870909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77</a:t>
            </a:fld>
            <a:endParaRPr lang="en-US"/>
          </a:p>
        </p:txBody>
      </p:sp>
    </p:spTree>
    <p:extLst>
      <p:ext uri="{BB962C8B-B14F-4D97-AF65-F5344CB8AC3E}">
        <p14:creationId xmlns:p14="http://schemas.microsoft.com/office/powerpoint/2010/main" val="1131768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78</a:t>
            </a:fld>
            <a:endParaRPr lang="en-US"/>
          </a:p>
        </p:txBody>
      </p:sp>
    </p:spTree>
    <p:extLst>
      <p:ext uri="{BB962C8B-B14F-4D97-AF65-F5344CB8AC3E}">
        <p14:creationId xmlns:p14="http://schemas.microsoft.com/office/powerpoint/2010/main" val="31049376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79</a:t>
            </a:fld>
            <a:endParaRPr lang="en-US"/>
          </a:p>
        </p:txBody>
      </p:sp>
    </p:spTree>
    <p:extLst>
      <p:ext uri="{BB962C8B-B14F-4D97-AF65-F5344CB8AC3E}">
        <p14:creationId xmlns:p14="http://schemas.microsoft.com/office/powerpoint/2010/main" val="12735129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80</a:t>
            </a:fld>
            <a:endParaRPr lang="en-US"/>
          </a:p>
        </p:txBody>
      </p:sp>
    </p:spTree>
    <p:extLst>
      <p:ext uri="{BB962C8B-B14F-4D97-AF65-F5344CB8AC3E}">
        <p14:creationId xmlns:p14="http://schemas.microsoft.com/office/powerpoint/2010/main" val="23993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81</a:t>
            </a:fld>
            <a:endParaRPr lang="en-US"/>
          </a:p>
        </p:txBody>
      </p:sp>
    </p:spTree>
    <p:extLst>
      <p:ext uri="{BB962C8B-B14F-4D97-AF65-F5344CB8AC3E}">
        <p14:creationId xmlns:p14="http://schemas.microsoft.com/office/powerpoint/2010/main" val="6277631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82</a:t>
            </a:fld>
            <a:endParaRPr lang="en-US"/>
          </a:p>
        </p:txBody>
      </p:sp>
    </p:spTree>
    <p:extLst>
      <p:ext uri="{BB962C8B-B14F-4D97-AF65-F5344CB8AC3E}">
        <p14:creationId xmlns:p14="http://schemas.microsoft.com/office/powerpoint/2010/main" val="40163861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86</a:t>
            </a:fld>
            <a:endParaRPr lang="en-US"/>
          </a:p>
        </p:txBody>
      </p:sp>
    </p:spTree>
    <p:extLst>
      <p:ext uri="{BB962C8B-B14F-4D97-AF65-F5344CB8AC3E}">
        <p14:creationId xmlns:p14="http://schemas.microsoft.com/office/powerpoint/2010/main" val="15267219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87</a:t>
            </a:fld>
            <a:endParaRPr lang="en-US"/>
          </a:p>
        </p:txBody>
      </p:sp>
    </p:spTree>
    <p:extLst>
      <p:ext uri="{BB962C8B-B14F-4D97-AF65-F5344CB8AC3E}">
        <p14:creationId xmlns:p14="http://schemas.microsoft.com/office/powerpoint/2010/main" val="15267219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88</a:t>
            </a:fld>
            <a:endParaRPr lang="en-US"/>
          </a:p>
        </p:txBody>
      </p:sp>
    </p:spTree>
    <p:extLst>
      <p:ext uri="{BB962C8B-B14F-4D97-AF65-F5344CB8AC3E}">
        <p14:creationId xmlns:p14="http://schemas.microsoft.com/office/powerpoint/2010/main" val="2274923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9</a:t>
            </a:fld>
            <a:endParaRPr lang="en-US"/>
          </a:p>
        </p:txBody>
      </p:sp>
    </p:spTree>
    <p:extLst>
      <p:ext uri="{BB962C8B-B14F-4D97-AF65-F5344CB8AC3E}">
        <p14:creationId xmlns:p14="http://schemas.microsoft.com/office/powerpoint/2010/main" val="42239008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89</a:t>
            </a:fld>
            <a:endParaRPr lang="en-US"/>
          </a:p>
        </p:txBody>
      </p:sp>
    </p:spTree>
    <p:extLst>
      <p:ext uri="{BB962C8B-B14F-4D97-AF65-F5344CB8AC3E}">
        <p14:creationId xmlns:p14="http://schemas.microsoft.com/office/powerpoint/2010/main" val="21644253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93</a:t>
            </a:fld>
            <a:endParaRPr lang="en-US"/>
          </a:p>
        </p:txBody>
      </p:sp>
    </p:spTree>
    <p:extLst>
      <p:ext uri="{BB962C8B-B14F-4D97-AF65-F5344CB8AC3E}">
        <p14:creationId xmlns:p14="http://schemas.microsoft.com/office/powerpoint/2010/main" val="2734143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10</a:t>
            </a:fld>
            <a:endParaRPr lang="en-US"/>
          </a:p>
        </p:txBody>
      </p:sp>
    </p:spTree>
    <p:extLst>
      <p:ext uri="{BB962C8B-B14F-4D97-AF65-F5344CB8AC3E}">
        <p14:creationId xmlns:p14="http://schemas.microsoft.com/office/powerpoint/2010/main" val="4027265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14</a:t>
            </a:fld>
            <a:endParaRPr lang="en-US" dirty="0"/>
          </a:p>
        </p:txBody>
      </p:sp>
    </p:spTree>
    <p:extLst>
      <p:ext uri="{BB962C8B-B14F-4D97-AF65-F5344CB8AC3E}">
        <p14:creationId xmlns:p14="http://schemas.microsoft.com/office/powerpoint/2010/main" val="371869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4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274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charset="0"/>
                <a:ea typeface="ＭＳ Ｐゴシック" pitchFamily="34" charset="-128"/>
              </a:defRPr>
            </a:lvl1pPr>
            <a:lvl2pPr marL="785325" indent="-302047">
              <a:defRPr sz="2500">
                <a:solidFill>
                  <a:schemeClr val="tx1"/>
                </a:solidFill>
                <a:latin typeface="Arial" charset="0"/>
                <a:ea typeface="ＭＳ Ｐゴシック" pitchFamily="34" charset="-128"/>
              </a:defRPr>
            </a:lvl2pPr>
            <a:lvl3pPr marL="1208192" indent="-241638">
              <a:defRPr sz="2500">
                <a:solidFill>
                  <a:schemeClr val="tx1"/>
                </a:solidFill>
                <a:latin typeface="Arial" charset="0"/>
                <a:ea typeface="ＭＳ Ｐゴシック" pitchFamily="34" charset="-128"/>
              </a:defRPr>
            </a:lvl3pPr>
            <a:lvl4pPr marL="1691468" indent="-241638">
              <a:defRPr sz="2500">
                <a:solidFill>
                  <a:schemeClr val="tx1"/>
                </a:solidFill>
                <a:latin typeface="Arial" charset="0"/>
                <a:ea typeface="ＭＳ Ｐゴシック" pitchFamily="34" charset="-128"/>
              </a:defRPr>
            </a:lvl4pPr>
            <a:lvl5pPr marL="2174744" indent="-241638">
              <a:defRPr sz="2500">
                <a:solidFill>
                  <a:schemeClr val="tx1"/>
                </a:solidFill>
                <a:latin typeface="Arial" charset="0"/>
                <a:ea typeface="ＭＳ Ｐゴシック" pitchFamily="34" charset="-128"/>
              </a:defRPr>
            </a:lvl5pPr>
            <a:lvl6pPr marL="2658022" indent="-241638" defTabSz="483276" eaLnBrk="0" fontAlgn="base" hangingPunct="0">
              <a:spcBef>
                <a:spcPct val="0"/>
              </a:spcBef>
              <a:spcAft>
                <a:spcPct val="0"/>
              </a:spcAft>
              <a:defRPr sz="2500">
                <a:solidFill>
                  <a:schemeClr val="tx1"/>
                </a:solidFill>
                <a:latin typeface="Arial" charset="0"/>
                <a:ea typeface="ＭＳ Ｐゴシック" pitchFamily="34" charset="-128"/>
              </a:defRPr>
            </a:lvl6pPr>
            <a:lvl7pPr marL="3141298" indent="-241638" defTabSz="483276" eaLnBrk="0" fontAlgn="base" hangingPunct="0">
              <a:spcBef>
                <a:spcPct val="0"/>
              </a:spcBef>
              <a:spcAft>
                <a:spcPct val="0"/>
              </a:spcAft>
              <a:defRPr sz="2500">
                <a:solidFill>
                  <a:schemeClr val="tx1"/>
                </a:solidFill>
                <a:latin typeface="Arial" charset="0"/>
                <a:ea typeface="ＭＳ Ｐゴシック" pitchFamily="34" charset="-128"/>
              </a:defRPr>
            </a:lvl7pPr>
            <a:lvl8pPr marL="3624574" indent="-241638" defTabSz="483276" eaLnBrk="0" fontAlgn="base" hangingPunct="0">
              <a:spcBef>
                <a:spcPct val="0"/>
              </a:spcBef>
              <a:spcAft>
                <a:spcPct val="0"/>
              </a:spcAft>
              <a:defRPr sz="2500">
                <a:solidFill>
                  <a:schemeClr val="tx1"/>
                </a:solidFill>
                <a:latin typeface="Arial" charset="0"/>
                <a:ea typeface="ＭＳ Ｐゴシック" pitchFamily="34" charset="-128"/>
              </a:defRPr>
            </a:lvl8pPr>
            <a:lvl9pPr marL="4107851" indent="-241638" defTabSz="483276" eaLnBrk="0" fontAlgn="base" hangingPunct="0">
              <a:spcBef>
                <a:spcPct val="0"/>
              </a:spcBef>
              <a:spcAft>
                <a:spcPct val="0"/>
              </a:spcAft>
              <a:defRPr sz="2500">
                <a:solidFill>
                  <a:schemeClr val="tx1"/>
                </a:solidFill>
                <a:latin typeface="Arial" charset="0"/>
                <a:ea typeface="ＭＳ Ｐゴシック" pitchFamily="34" charset="-128"/>
              </a:defRPr>
            </a:lvl9pPr>
          </a:lstStyle>
          <a:p>
            <a:fld id="{54ACB293-F68D-484F-8590-6D65F61C5458}" type="slidenum">
              <a:rPr lang="en-US" altLang="en-US" sz="1200">
                <a:latin typeface="Calibri" pitchFamily="34" charset="0"/>
              </a:rPr>
              <a:pPr/>
              <a:t>16</a:t>
            </a:fld>
            <a:endParaRPr lang="en-US" altLang="en-US" sz="1200">
              <a:latin typeface="Calibri" pitchFamily="34" charset="0"/>
            </a:endParaRPr>
          </a:p>
        </p:txBody>
      </p:sp>
    </p:spTree>
    <p:extLst>
      <p:ext uri="{BB962C8B-B14F-4D97-AF65-F5344CB8AC3E}">
        <p14:creationId xmlns:p14="http://schemas.microsoft.com/office/powerpoint/2010/main" val="2069724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emf"/><Relationship Id="rId3" Type="http://schemas.openxmlformats.org/officeDocument/2006/relationships/image" Target="../media/image10.em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emf"/></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eg"/><Relationship Id="rId3" Type="http://schemas.openxmlformats.org/officeDocument/2006/relationships/image" Target="../media/image1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 Id="rId3" Type="http://schemas.openxmlformats.org/officeDocument/2006/relationships/image" Target="../media/image12.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4.png"/><Relationship Id="rId5" Type="http://schemas.openxmlformats.org/officeDocument/2006/relationships/image" Target="../media/image18.png"/><Relationship Id="rId1" Type="http://schemas.openxmlformats.org/officeDocument/2006/relationships/slideMaster" Target="../slideMasters/slideMaster2.xml"/><Relationship Id="rId2" Type="http://schemas.openxmlformats.org/officeDocument/2006/relationships/image" Target="../media/image16.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5366" y="4690921"/>
            <a:ext cx="1537194" cy="289637"/>
          </a:xfrm>
          <a:prstGeom prst="rect">
            <a:avLst/>
          </a:prstGeom>
        </p:spPr>
      </p:pic>
      <p:pic>
        <p:nvPicPr>
          <p:cNvPr id="7" name="Picture 6" descr="logo_black.ai"/>
          <p:cNvPicPr>
            <a:picLocks noChangeAspect="1"/>
          </p:cNvPicPr>
          <p:nvPr/>
        </p:nvPicPr>
        <p:blipFill>
          <a:blip r:embed="rId3">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2122942396"/>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31644334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15532668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404760000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414725828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latin typeface="+mj-lt"/>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08147761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89672446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1"/>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21291401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0"/>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2961399751"/>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93950320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70256367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13"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14"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
        <p:nvSpPr>
          <p:cNvPr id="15"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676767"/>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6"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7"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8" name="Rectangle 17"/>
          <p:cNvSpPr/>
          <p:nvPr userDrawn="1"/>
        </p:nvSpPr>
        <p:spPr>
          <a:xfrm>
            <a:off x="-8626" y="0"/>
            <a:ext cx="7502697" cy="1846053"/>
          </a:xfrm>
          <a:prstGeom prst="rect">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smtClean="0"/>
          </a:p>
        </p:txBody>
      </p:sp>
      <p:pic>
        <p:nvPicPr>
          <p:cNvPr id="7" name="Picture 3"/>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5842315" y="0"/>
            <a:ext cx="3301675" cy="184719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066" y="133350"/>
            <a:ext cx="672860" cy="355270"/>
          </a:xfrm>
          <a:prstGeom prst="rect">
            <a:avLst/>
          </a:prstGeom>
        </p:spPr>
      </p:pic>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188" y="1230828"/>
            <a:ext cx="3412389" cy="599050"/>
          </a:xfrm>
          <a:prstGeom prst="rect">
            <a:avLst/>
          </a:prstGeom>
        </p:spPr>
      </p:pic>
    </p:spTree>
    <p:extLst>
      <p:ext uri="{BB962C8B-B14F-4D97-AF65-F5344CB8AC3E}">
        <p14:creationId xmlns:p14="http://schemas.microsoft.com/office/powerpoint/2010/main" val="88500548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US" noProof="0" smtClean="0"/>
              <a:t>Click icon to add chart</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68129543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picture</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56983574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17" name="Text Placeholder 17"/>
          <p:cNvSpPr>
            <a:spLocks noGrp="1"/>
          </p:cNvSpPr>
          <p:nvPr>
            <p:ph type="body" sz="quarter" idx="11" hasCustomPrompt="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137882026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Oval 43"/>
          <p:cNvSpPr/>
          <p:nvPr userDrawn="1"/>
        </p:nvSpPr>
        <p:spPr>
          <a:xfrm>
            <a:off x="342284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5" name="Oval 44"/>
          <p:cNvSpPr/>
          <p:nvPr userDrawn="1"/>
        </p:nvSpPr>
        <p:spPr>
          <a:xfrm>
            <a:off x="6087359"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251962953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Click icon to add picture</a:t>
            </a:r>
            <a:endParaRPr lang="en-US" noProof="0" dirty="0"/>
          </a:p>
        </p:txBody>
      </p:sp>
      <p:sp>
        <p:nvSpPr>
          <p:cNvPr id="6" name="Text Placeholder 2"/>
          <p:cNvSpPr>
            <a:spLocks noGrp="1"/>
          </p:cNvSpPr>
          <p:nvPr>
            <p:ph type="body" sz="quarter" idx="11" hasCustomPrompt="1"/>
          </p:nvPr>
        </p:nvSpPr>
        <p:spPr bwMode="auto">
          <a:xfrm>
            <a:off x="500063" y="3486478"/>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1172492827"/>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08013" y="301037"/>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US" noProof="0" dirty="0" smtClean="0"/>
              <a:t>Click icon to add program identity image</a:t>
            </a:r>
            <a:endParaRPr lang="en-US" noProof="0" dirty="0"/>
          </a:p>
        </p:txBody>
      </p:sp>
      <p:sp>
        <p:nvSpPr>
          <p:cNvPr id="4" name="Text Placeholder 3"/>
          <p:cNvSpPr>
            <a:spLocks noGrp="1"/>
          </p:cNvSpPr>
          <p:nvPr>
            <p:ph type="body" sz="quarter" idx="11" hasCustomPrompt="1"/>
          </p:nvPr>
        </p:nvSpPr>
        <p:spPr>
          <a:xfrm>
            <a:off x="448785" y="3054518"/>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3473071393"/>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1712124705"/>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427897133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4218626708"/>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0"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smtClean="0"/>
              <a:t>Click icon to add picture</a:t>
            </a:r>
            <a:endParaRPr lang="en-US" noProof="0" dirty="0"/>
          </a:p>
        </p:txBody>
      </p:sp>
      <p:sp>
        <p:nvSpPr>
          <p:cNvPr id="9" name="Title 8"/>
          <p:cNvSpPr>
            <a:spLocks noGrp="1"/>
          </p:cNvSpPr>
          <p:nvPr>
            <p:ph type="title" hasCustomPrompt="1"/>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1525520392"/>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7" name="Title 1"/>
          <p:cNvSpPr>
            <a:spLocks noGrp="1"/>
          </p:cNvSpPr>
          <p:nvPr>
            <p:ph type="ctrTitle" hasCustomPrompt="1"/>
          </p:nvPr>
        </p:nvSpPr>
        <p:spPr>
          <a:xfrm>
            <a:off x="226644" y="2061713"/>
            <a:ext cx="7598042" cy="759125"/>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Session Title</a:t>
            </a:r>
            <a:endParaRPr lang="en-US" dirty="0"/>
          </a:p>
        </p:txBody>
      </p:sp>
      <p:sp>
        <p:nvSpPr>
          <p:cNvPr id="5" name="Rectangle 3"/>
          <p:cNvSpPr>
            <a:spLocks noChangeArrowheads="1"/>
          </p:cNvSpPr>
          <p:nvPr userDrawn="1"/>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6" name="Rectangle 3"/>
          <p:cNvSpPr>
            <a:spLocks noChangeArrowheads="1"/>
          </p:cNvSpPr>
          <p:nvPr userDrawn="1"/>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8" name="Rectangle 7"/>
          <p:cNvSpPr/>
          <p:nvPr userDrawn="1"/>
        </p:nvSpPr>
        <p:spPr>
          <a:xfrm>
            <a:off x="-8626" y="0"/>
            <a:ext cx="7502697" cy="1846053"/>
          </a:xfrm>
          <a:prstGeom prst="rect">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smtClean="0"/>
          </a:p>
        </p:txBody>
      </p:sp>
      <p:pic>
        <p:nvPicPr>
          <p:cNvPr id="9" name="Picture 3"/>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5842315" y="0"/>
            <a:ext cx="3301675" cy="18471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066" y="133350"/>
            <a:ext cx="672860" cy="355270"/>
          </a:xfrm>
          <a:prstGeom prst="rect">
            <a:avLst/>
          </a:prstGeom>
        </p:spPr>
      </p:pic>
      <p:sp>
        <p:nvSpPr>
          <p:cNvPr id="12" name="Text Placeholder 2"/>
          <p:cNvSpPr>
            <a:spLocks noGrp="1"/>
          </p:cNvSpPr>
          <p:nvPr>
            <p:ph type="body" sz="quarter" idx="13" hasCustomPrompt="1"/>
          </p:nvPr>
        </p:nvSpPr>
        <p:spPr>
          <a:xfrm>
            <a:off x="220440" y="3099325"/>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13" name="Subtitle 2"/>
          <p:cNvSpPr>
            <a:spLocks noGrp="1"/>
          </p:cNvSpPr>
          <p:nvPr>
            <p:ph type="subTitle" idx="1" hasCustomPrompt="1"/>
          </p:nvPr>
        </p:nvSpPr>
        <p:spPr>
          <a:xfrm>
            <a:off x="226644" y="3681060"/>
            <a:ext cx="8296421" cy="288131"/>
          </a:xfrm>
          <a:prstGeom prst="rect">
            <a:avLst/>
          </a:prstGeom>
        </p:spPr>
        <p:txBody>
          <a:bodyPr lIns="91420" tIns="45710" rIns="91420" bIns="45710" anchor="b" anchorCtr="0">
            <a:noAutofit/>
          </a:bodyPr>
          <a:lstStyle>
            <a:lvl1pPr marL="0" indent="0" algn="l">
              <a:buNone/>
              <a:defRPr sz="1400" b="0" i="0">
                <a:solidFill>
                  <a:srgbClr val="676767"/>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4" name="Text Placeholder 38"/>
          <p:cNvSpPr>
            <a:spLocks noGrp="1"/>
          </p:cNvSpPr>
          <p:nvPr>
            <p:ph type="body" sz="quarter" idx="11" hasCustomPrompt="1"/>
          </p:nvPr>
        </p:nvSpPr>
        <p:spPr>
          <a:xfrm>
            <a:off x="226644" y="3921057"/>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5" name="Text Placeholder 40"/>
          <p:cNvSpPr>
            <a:spLocks noGrp="1"/>
          </p:cNvSpPr>
          <p:nvPr>
            <p:ph type="body" sz="quarter" idx="12" hasCustomPrompt="1"/>
          </p:nvPr>
        </p:nvSpPr>
        <p:spPr>
          <a:xfrm>
            <a:off x="226644" y="4161054"/>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188" y="1230828"/>
            <a:ext cx="3412389" cy="599050"/>
          </a:xfrm>
          <a:prstGeom prst="rect">
            <a:avLst/>
          </a:prstGeom>
        </p:spPr>
      </p:pic>
    </p:spTree>
    <p:extLst>
      <p:ext uri="{BB962C8B-B14F-4D97-AF65-F5344CB8AC3E}">
        <p14:creationId xmlns:p14="http://schemas.microsoft.com/office/powerpoint/2010/main" val="371219151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7"/>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9" name="Title 8"/>
          <p:cNvSpPr>
            <a:spLocks noGrp="1"/>
          </p:cNvSpPr>
          <p:nvPr>
            <p:ph type="title" hasCustomPrompt="1"/>
          </p:nvPr>
        </p:nvSpPr>
        <p:spPr>
          <a:xfrm>
            <a:off x="437669" y="546734"/>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3528887019"/>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1602761312"/>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686166"/>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1682704720"/>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531989282"/>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8" y="1643063"/>
            <a:ext cx="87598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8759565"/>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5640" y="1140619"/>
            <a:ext cx="7940675" cy="2678906"/>
          </a:xfrm>
          <a:prstGeom prst="rect">
            <a:avLst/>
          </a:prstGeom>
        </p:spPr>
        <p:txBody>
          <a:bodyPr lIns="68589" tIns="34295" rIns="68589" bIns="3429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21515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Closing Slide-red thank you">
    <p:bg>
      <p:bgRef idx="1001">
        <a:schemeClr val="bg2"/>
      </p:bgRef>
    </p:bg>
    <p:spTree>
      <p:nvGrpSpPr>
        <p:cNvPr id="1" name=""/>
        <p:cNvGrpSpPr/>
        <p:nvPr/>
      </p:nvGrpSpPr>
      <p:grpSpPr>
        <a:xfrm>
          <a:off x="0" y="0"/>
          <a:ext cx="0" cy="0"/>
          <a:chOff x="0" y="0"/>
          <a:chExt cx="0" cy="0"/>
        </a:xfrm>
      </p:grpSpPr>
      <p:sp>
        <p:nvSpPr>
          <p:cNvPr id="20" name="TextBox 19"/>
          <p:cNvSpPr txBox="1"/>
          <p:nvPr userDrawn="1"/>
        </p:nvSpPr>
        <p:spPr>
          <a:xfrm>
            <a:off x="626132" y="2300042"/>
            <a:ext cx="2467342" cy="646331"/>
          </a:xfrm>
          <a:prstGeom prst="rect">
            <a:avLst/>
          </a:prstGeom>
          <a:noFill/>
        </p:spPr>
        <p:txBody>
          <a:bodyPr wrap="none" lIns="91320" tIns="45660" rIns="91320" bIns="45660" rtlCol="0">
            <a:spAutoFit/>
          </a:bodyPr>
          <a:lstStyle/>
          <a:p>
            <a:r>
              <a:rPr lang="en-US" sz="3600" dirty="0" smtClean="0">
                <a:solidFill>
                  <a:srgbClr val="FFFFFF"/>
                </a:solidFill>
                <a:latin typeface="+mj-lt"/>
              </a:rPr>
              <a:t>Thank you.</a:t>
            </a:r>
            <a:endParaRPr lang="en-US" sz="3600" dirty="0">
              <a:solidFill>
                <a:srgbClr val="FFFFFF"/>
              </a:solidFill>
              <a:latin typeface="+mj-lt"/>
            </a:endParaRPr>
          </a:p>
        </p:txBody>
      </p:sp>
      <p:sp>
        <p:nvSpPr>
          <p:cNvPr id="21" name="Rectangle 20"/>
          <p:cNvSpPr>
            <a:spLocks noChangeArrowheads="1"/>
          </p:cNvSpPr>
          <p:nvPr userDrawn="1"/>
        </p:nvSpPr>
        <p:spPr bwMode="black">
          <a:xfrm>
            <a:off x="6286242" y="2851203"/>
            <a:ext cx="116616" cy="441827"/>
          </a:xfrm>
          <a:prstGeom prst="rect">
            <a:avLst/>
          </a:prstGeom>
          <a:solidFill>
            <a:schemeClr val="tx1"/>
          </a:solidFill>
          <a:ln w="9525">
            <a:noFill/>
            <a:miter lim="800000"/>
            <a:headEnd/>
            <a:tailEnd/>
          </a:ln>
        </p:spPr>
        <p:txBody>
          <a:bodyPr lIns="91320" tIns="45660" rIns="91320" bIns="45660"/>
          <a:lstStyle/>
          <a:p>
            <a:endParaRPr lang="en-US">
              <a:solidFill>
                <a:srgbClr val="0096D6"/>
              </a:solidFill>
              <a:latin typeface="+mj-lt"/>
            </a:endParaRPr>
          </a:p>
        </p:txBody>
      </p:sp>
      <p:sp>
        <p:nvSpPr>
          <p:cNvPr id="22" name="Freeform 21"/>
          <p:cNvSpPr>
            <a:spLocks/>
          </p:cNvSpPr>
          <p:nvPr userDrawn="1"/>
        </p:nvSpPr>
        <p:spPr bwMode="black">
          <a:xfrm>
            <a:off x="6965595" y="2840186"/>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91320" tIns="45660" rIns="91320" bIns="45660"/>
          <a:lstStyle/>
          <a:p>
            <a:endParaRPr lang="en-US">
              <a:solidFill>
                <a:srgbClr val="0096D6"/>
              </a:solidFill>
              <a:latin typeface="+mj-lt"/>
            </a:endParaRPr>
          </a:p>
        </p:txBody>
      </p:sp>
      <p:sp>
        <p:nvSpPr>
          <p:cNvPr id="23" name="Freeform 22"/>
          <p:cNvSpPr>
            <a:spLocks/>
          </p:cNvSpPr>
          <p:nvPr userDrawn="1"/>
        </p:nvSpPr>
        <p:spPr bwMode="black">
          <a:xfrm>
            <a:off x="5798084" y="2840186"/>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91320" tIns="45660" rIns="91320" bIns="45660"/>
          <a:lstStyle/>
          <a:p>
            <a:endParaRPr lang="en-US">
              <a:solidFill>
                <a:srgbClr val="0096D6"/>
              </a:solidFill>
              <a:latin typeface="+mj-lt"/>
            </a:endParaRPr>
          </a:p>
        </p:txBody>
      </p:sp>
      <p:sp>
        <p:nvSpPr>
          <p:cNvPr id="40" name="Freeform 39"/>
          <p:cNvSpPr>
            <a:spLocks noEditPoints="1"/>
          </p:cNvSpPr>
          <p:nvPr userDrawn="1"/>
        </p:nvSpPr>
        <p:spPr bwMode="black">
          <a:xfrm>
            <a:off x="7425276" y="2840186"/>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91320" tIns="45660" rIns="91320" bIns="45660"/>
          <a:lstStyle/>
          <a:p>
            <a:endParaRPr lang="en-US">
              <a:solidFill>
                <a:srgbClr val="0096D6"/>
              </a:solidFill>
              <a:latin typeface="+mj-lt"/>
            </a:endParaRPr>
          </a:p>
        </p:txBody>
      </p:sp>
      <p:sp>
        <p:nvSpPr>
          <p:cNvPr id="41" name="Freeform 40"/>
          <p:cNvSpPr>
            <a:spLocks/>
          </p:cNvSpPr>
          <p:nvPr userDrawn="1"/>
        </p:nvSpPr>
        <p:spPr bwMode="black">
          <a:xfrm>
            <a:off x="6553371" y="2840186"/>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91320" tIns="45660" rIns="91320" bIns="45660"/>
          <a:lstStyle/>
          <a:p>
            <a:endParaRPr lang="en-US">
              <a:solidFill>
                <a:srgbClr val="0096D6"/>
              </a:solidFill>
              <a:latin typeface="+mj-lt"/>
            </a:endParaRPr>
          </a:p>
        </p:txBody>
      </p:sp>
      <p:sp>
        <p:nvSpPr>
          <p:cNvPr id="42" name="Freeform 41"/>
          <p:cNvSpPr>
            <a:spLocks/>
          </p:cNvSpPr>
          <p:nvPr userDrawn="1"/>
        </p:nvSpPr>
        <p:spPr bwMode="black">
          <a:xfrm>
            <a:off x="5566238" y="222501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91320" tIns="45660" rIns="91320" bIns="45660"/>
          <a:lstStyle/>
          <a:p>
            <a:endParaRPr lang="en-US">
              <a:solidFill>
                <a:srgbClr val="0096D6"/>
              </a:solidFill>
              <a:latin typeface="+mj-lt"/>
            </a:endParaRPr>
          </a:p>
        </p:txBody>
      </p:sp>
      <p:sp>
        <p:nvSpPr>
          <p:cNvPr id="43" name="Freeform 42"/>
          <p:cNvSpPr>
            <a:spLocks/>
          </p:cNvSpPr>
          <p:nvPr userDrawn="1"/>
        </p:nvSpPr>
        <p:spPr bwMode="black">
          <a:xfrm>
            <a:off x="5874047" y="2072780"/>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91320" tIns="45660" rIns="91320" bIns="45660"/>
          <a:lstStyle/>
          <a:p>
            <a:endParaRPr lang="en-US">
              <a:solidFill>
                <a:srgbClr val="0096D6"/>
              </a:solidFill>
              <a:latin typeface="+mj-lt"/>
            </a:endParaRPr>
          </a:p>
        </p:txBody>
      </p:sp>
      <p:sp>
        <p:nvSpPr>
          <p:cNvPr id="44" name="Freeform 43"/>
          <p:cNvSpPr>
            <a:spLocks/>
          </p:cNvSpPr>
          <p:nvPr userDrawn="1"/>
        </p:nvSpPr>
        <p:spPr bwMode="black">
          <a:xfrm>
            <a:off x="6176437" y="1863422"/>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91320" tIns="45660" rIns="91320" bIns="45660"/>
          <a:lstStyle/>
          <a:p>
            <a:endParaRPr lang="en-US">
              <a:solidFill>
                <a:srgbClr val="0096D6"/>
              </a:solidFill>
              <a:latin typeface="+mj-lt"/>
            </a:endParaRPr>
          </a:p>
        </p:txBody>
      </p:sp>
      <p:sp>
        <p:nvSpPr>
          <p:cNvPr id="45" name="Freeform 44"/>
          <p:cNvSpPr>
            <a:spLocks/>
          </p:cNvSpPr>
          <p:nvPr userDrawn="1"/>
        </p:nvSpPr>
        <p:spPr bwMode="black">
          <a:xfrm>
            <a:off x="6484246" y="2072752"/>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91320" tIns="45660" rIns="91320" bIns="45660"/>
          <a:lstStyle/>
          <a:p>
            <a:endParaRPr lang="en-US">
              <a:solidFill>
                <a:srgbClr val="0096D6"/>
              </a:solidFill>
              <a:latin typeface="+mj-lt"/>
            </a:endParaRPr>
          </a:p>
        </p:txBody>
      </p:sp>
      <p:sp>
        <p:nvSpPr>
          <p:cNvPr id="46" name="Freeform 45"/>
          <p:cNvSpPr>
            <a:spLocks/>
          </p:cNvSpPr>
          <p:nvPr userDrawn="1"/>
        </p:nvSpPr>
        <p:spPr bwMode="black">
          <a:xfrm>
            <a:off x="6785247" y="2225012"/>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91320" tIns="45660" rIns="91320" bIns="45660"/>
          <a:lstStyle/>
          <a:p>
            <a:endParaRPr lang="en-US">
              <a:solidFill>
                <a:srgbClr val="0096D6"/>
              </a:solidFill>
              <a:latin typeface="+mj-lt"/>
            </a:endParaRPr>
          </a:p>
        </p:txBody>
      </p:sp>
      <p:sp>
        <p:nvSpPr>
          <p:cNvPr id="47" name="Freeform 46"/>
          <p:cNvSpPr>
            <a:spLocks/>
          </p:cNvSpPr>
          <p:nvPr userDrawn="1"/>
        </p:nvSpPr>
        <p:spPr bwMode="black">
          <a:xfrm>
            <a:off x="7093060"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91320" tIns="45660" rIns="91320" bIns="45660"/>
          <a:lstStyle/>
          <a:p>
            <a:endParaRPr lang="en-US">
              <a:solidFill>
                <a:srgbClr val="0096D6"/>
              </a:solidFill>
              <a:latin typeface="+mj-lt"/>
            </a:endParaRPr>
          </a:p>
        </p:txBody>
      </p:sp>
      <p:sp>
        <p:nvSpPr>
          <p:cNvPr id="48" name="Freeform 47"/>
          <p:cNvSpPr>
            <a:spLocks/>
          </p:cNvSpPr>
          <p:nvPr userDrawn="1"/>
        </p:nvSpPr>
        <p:spPr bwMode="black">
          <a:xfrm>
            <a:off x="7400872" y="186339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91320" tIns="45660" rIns="91320" bIns="45660"/>
          <a:lstStyle/>
          <a:p>
            <a:endParaRPr lang="en-US">
              <a:solidFill>
                <a:srgbClr val="0096D6"/>
              </a:solidFill>
              <a:latin typeface="+mj-lt"/>
            </a:endParaRPr>
          </a:p>
        </p:txBody>
      </p:sp>
      <p:sp>
        <p:nvSpPr>
          <p:cNvPr id="49" name="Freeform 48"/>
          <p:cNvSpPr>
            <a:spLocks/>
          </p:cNvSpPr>
          <p:nvPr userDrawn="1"/>
        </p:nvSpPr>
        <p:spPr bwMode="black">
          <a:xfrm>
            <a:off x="7703257"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91320" tIns="45660" rIns="91320" bIns="45660"/>
          <a:lstStyle/>
          <a:p>
            <a:endParaRPr lang="en-US">
              <a:solidFill>
                <a:srgbClr val="0096D6"/>
              </a:solidFill>
              <a:latin typeface="+mj-lt"/>
            </a:endParaRPr>
          </a:p>
        </p:txBody>
      </p:sp>
      <p:sp>
        <p:nvSpPr>
          <p:cNvPr id="50" name="Freeform 49"/>
          <p:cNvSpPr>
            <a:spLocks/>
          </p:cNvSpPr>
          <p:nvPr userDrawn="1"/>
        </p:nvSpPr>
        <p:spPr bwMode="black">
          <a:xfrm>
            <a:off x="8011068" y="2225012"/>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91320" tIns="45660" rIns="91320" bIns="45660"/>
          <a:lstStyle/>
          <a:p>
            <a:endParaRPr lang="en-US">
              <a:solidFill>
                <a:srgbClr val="0096D6"/>
              </a:solidFill>
              <a:latin typeface="+mj-lt"/>
            </a:endParaRPr>
          </a:p>
        </p:txBody>
      </p:sp>
    </p:spTree>
    <p:extLst>
      <p:ext uri="{BB962C8B-B14F-4D97-AF65-F5344CB8AC3E}">
        <p14:creationId xmlns:p14="http://schemas.microsoft.com/office/powerpoint/2010/main" val="17768471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700"/>
                                        <p:tgtEl>
                                          <p:spTgt spid="42"/>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700"/>
                                        <p:tgtEl>
                                          <p:spTgt spid="43"/>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700"/>
                                        <p:tgtEl>
                                          <p:spTgt spid="44"/>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700"/>
                                        <p:tgtEl>
                                          <p:spTgt spid="45"/>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700"/>
                                        <p:tgtEl>
                                          <p:spTgt spid="46"/>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700"/>
                                        <p:tgtEl>
                                          <p:spTgt spid="47"/>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700"/>
                                        <p:tgtEl>
                                          <p:spTgt spid="4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700"/>
                                        <p:tgtEl>
                                          <p:spTgt spid="49"/>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700"/>
                                        <p:tgtEl>
                                          <p:spTgt spid="50"/>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42"/>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4"/>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6"/>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8"/>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50"/>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3"/>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5"/>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7"/>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9"/>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700"/>
                                        <p:tgtEl>
                                          <p:spTgt spid="23"/>
                                        </p:tgtEl>
                                      </p:cBhvr>
                                    </p:animEffect>
                                  </p:childTnLst>
                                </p:cTn>
                              </p:par>
                              <p:par>
                                <p:cTn id="58" presetID="10" presetClass="entr" presetSubtype="0" fill="hold" nodeType="withEffect">
                                  <p:stCondLst>
                                    <p:cond delay="10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700"/>
                                        <p:tgtEl>
                                          <p:spTgt spid="21"/>
                                        </p:tgtEl>
                                      </p:cBhvr>
                                    </p:animEffect>
                                  </p:childTnLst>
                                </p:cTn>
                              </p:par>
                              <p:par>
                                <p:cTn id="61" presetID="10" presetClass="entr" presetSubtype="0" fill="hold" nodeType="withEffect">
                                  <p:stCondLst>
                                    <p:cond delay="20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700"/>
                                        <p:tgtEl>
                                          <p:spTgt spid="41"/>
                                        </p:tgtEl>
                                      </p:cBhvr>
                                    </p:animEffect>
                                  </p:childTnLst>
                                </p:cTn>
                              </p:par>
                              <p:par>
                                <p:cTn id="64" presetID="10" presetClass="entr" presetSubtype="0" fill="hold" nodeType="withEffect">
                                  <p:stCondLst>
                                    <p:cond delay="30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700"/>
                                        <p:tgtEl>
                                          <p:spTgt spid="22"/>
                                        </p:tgtEl>
                                      </p:cBhvr>
                                    </p:animEffect>
                                  </p:childTnLst>
                                </p:cTn>
                              </p:par>
                              <p:par>
                                <p:cTn id="67" presetID="10" presetClass="entr" presetSubtype="0" fill="hold" nodeType="withEffect">
                                  <p:stCondLst>
                                    <p:cond delay="40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7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Placeholder 3"/>
          <p:cNvSpPr>
            <a:spLocks noGrp="1"/>
          </p:cNvSpPr>
          <p:nvPr>
            <p:ph type="title"/>
          </p:nvPr>
        </p:nvSpPr>
        <p:spPr>
          <a:xfrm>
            <a:off x="217708" y="181485"/>
            <a:ext cx="8229600" cy="857250"/>
          </a:xfrm>
          <a:prstGeom prst="rect">
            <a:avLst/>
          </a:prstGeom>
        </p:spPr>
        <p:txBody>
          <a:bodyPr vert="horz" lIns="91336" tIns="45668" rIns="91336" bIns="45668" rtlCol="0" anchor="t" anchorCtr="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42308433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smtClean="0"/>
              <a:t>マスター テキストの書式設定</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425846273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760134"/>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Why are we here today?</a:t>
            </a:r>
            <a:endParaRPr lang="en-US" dirty="0"/>
          </a:p>
        </p:txBody>
      </p:sp>
      <p:sp>
        <p:nvSpPr>
          <p:cNvPr id="8" name="Rectangle 4"/>
          <p:cNvSpPr>
            <a:spLocks noChangeArrowheads="1"/>
          </p:cNvSpPr>
          <p:nvPr userDrawn="1"/>
        </p:nvSpPr>
        <p:spPr bwMode="ltGray">
          <a:xfrm>
            <a:off x="2822449" y="4741653"/>
            <a:ext cx="2658018" cy="154518"/>
          </a:xfrm>
          <a:prstGeom prst="rect">
            <a:avLst/>
          </a:prstGeom>
          <a:noFill/>
          <a:ln w="9525">
            <a:noFill/>
            <a:miter lim="800000"/>
            <a:headEnd/>
            <a:tailEnd/>
          </a:ln>
          <a:effectLst/>
        </p:spPr>
        <p:txBody>
          <a:bodyPr lIns="61586" tIns="30792" rIns="61586" bIns="30792" anchor="b">
            <a:spAutoFit/>
          </a:bodyPr>
          <a:lstStyle/>
          <a:p>
            <a:pPr algn="l" defTabSz="610744" fontAlgn="auto">
              <a:spcBef>
                <a:spcPts val="0"/>
              </a:spcBef>
              <a:spcAft>
                <a:spcPts val="0"/>
              </a:spcAft>
              <a:defRPr/>
            </a:pPr>
            <a:r>
              <a:rPr lang="en-US" sz="600" dirty="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2015  </a:t>
            </a:r>
            <a:r>
              <a:rPr lang="en-US" sz="600" dirty="0">
                <a:solidFill>
                  <a:schemeClr val="bg1">
                    <a:alpha val="60000"/>
                  </a:schemeClr>
                </a:solidFill>
                <a:latin typeface="+mn-lt"/>
                <a:ea typeface="+mn-ea"/>
                <a:cs typeface="CiscoSans Thin"/>
              </a:rPr>
              <a:t>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65366" y="4690921"/>
            <a:ext cx="1537194" cy="289637"/>
          </a:xfrm>
          <a:prstGeom prst="rect">
            <a:avLst/>
          </a:prstGeom>
        </p:spPr>
      </p:pic>
    </p:spTree>
    <p:extLst>
      <p:ext uri="{BB962C8B-B14F-4D97-AF65-F5344CB8AC3E}">
        <p14:creationId xmlns:p14="http://schemas.microsoft.com/office/powerpoint/2010/main" val="243105922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tx1"/>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ja-JP" altLang="en-US" smtClean="0"/>
              <a:t>マスター サブタイトルの書式設定</a:t>
            </a:r>
            <a:endParaRPr lang="en-US" dirty="0"/>
          </a:p>
        </p:txBody>
      </p:sp>
      <p:sp>
        <p:nvSpPr>
          <p:cNvPr id="2" name="Title 1"/>
          <p:cNvSpPr>
            <a:spLocks noGrp="1"/>
          </p:cNvSpPr>
          <p:nvPr>
            <p:ph type="ctrTitle"/>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chemeClr val="accent1"/>
                </a:solidFill>
                <a:latin typeface="+mj-lt"/>
                <a:ea typeface="+mj-ea"/>
                <a:cs typeface="+mj-cs"/>
              </a:defRPr>
            </a:lvl1pPr>
          </a:lstStyle>
          <a:p>
            <a:r>
              <a:rPr lang="ja-JP" altLang="en-US" smtClean="0"/>
              <a:t>マスター タイトルの書式設定</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tx1"/>
                </a:solidFill>
                <a:latin typeface="+mj-lt"/>
              </a:defRPr>
            </a:lvl1pPr>
          </a:lstStyle>
          <a:p>
            <a:pPr lvl="0"/>
            <a:r>
              <a:rPr lang="ja-JP" altLang="en-US" noProof="0" smtClean="0"/>
              <a:t>図を追加</a:t>
            </a:r>
            <a:endParaRPr lang="en-US" noProof="0" dirty="0"/>
          </a:p>
        </p:txBody>
      </p:sp>
    </p:spTree>
    <p:extLst>
      <p:ext uri="{BB962C8B-B14F-4D97-AF65-F5344CB8AC3E}">
        <p14:creationId xmlns:p14="http://schemas.microsoft.com/office/powerpoint/2010/main" val="342737381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
        <p:nvSpPr>
          <p:cNvPr id="3" name="Rectangle 7"/>
          <p:cNvSpPr>
            <a:spLocks noChangeArrowheads="1"/>
          </p:cNvSpPr>
          <p:nvPr/>
        </p:nvSpPr>
        <p:spPr bwMode="ltGray">
          <a:xfrm>
            <a:off x="8422194" y="4650574"/>
            <a:ext cx="311927" cy="246851"/>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1200">
                <a:solidFill>
                  <a:srgbClr val="FFFFFF">
                    <a:alpha val="60000"/>
                  </a:srgbClr>
                </a:solidFill>
                <a:latin typeface="Arial"/>
                <a:ea typeface="ＭＳ Ｐゴシック" pitchFamily="34" charset="-128"/>
                <a:cs typeface="CiscoSans Thin"/>
              </a:rPr>
              <a:pPr algn="r" defTabSz="610744" fontAlgn="auto">
                <a:spcBef>
                  <a:spcPts val="0"/>
                </a:spcBef>
                <a:spcAft>
                  <a:spcPts val="0"/>
                </a:spcAft>
                <a:defRPr/>
              </a:pPr>
              <a:t>‹#›</a:t>
            </a:fld>
            <a:endParaRPr lang="en-US" sz="1200" dirty="0">
              <a:solidFill>
                <a:srgbClr val="FFFFFF">
                  <a:alpha val="60000"/>
                </a:srgbClr>
              </a:solidFill>
              <a:latin typeface="Arial"/>
              <a:ea typeface="ＭＳ Ｐゴシック" pitchFamily="34" charset="-128"/>
              <a:cs typeface="CiscoSans Thin"/>
            </a:endParaRPr>
          </a:p>
        </p:txBody>
      </p:sp>
      <p:sp>
        <p:nvSpPr>
          <p:cNvPr id="4"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ＭＳ Ｐゴシック" pitchFamily="34" charset="-128"/>
                <a:cs typeface="CiscoSans Thin"/>
              </a:rPr>
              <a:t>© </a:t>
            </a:r>
            <a:r>
              <a:rPr lang="en-US" sz="600" dirty="0" smtClean="0">
                <a:solidFill>
                  <a:srgbClr val="FFFFFF">
                    <a:alpha val="60000"/>
                  </a:srgbClr>
                </a:solidFill>
                <a:latin typeface="Arial"/>
                <a:ea typeface="ＭＳ Ｐゴシック" pitchFamily="34" charset="-128"/>
                <a:cs typeface="CiscoSans Thin"/>
              </a:rPr>
              <a:t>2016  </a:t>
            </a:r>
            <a:r>
              <a:rPr lang="en-US" sz="600" dirty="0">
                <a:solidFill>
                  <a:srgbClr val="FFFFFF">
                    <a:alpha val="60000"/>
                  </a:srgbClr>
                </a:solidFill>
                <a:latin typeface="Arial"/>
                <a:ea typeface="ＭＳ Ｐゴシック" pitchFamily="34" charset="-128"/>
                <a:cs typeface="CiscoSans Thin"/>
              </a:rPr>
              <a:t>Cisco and/or its affiliates. All rights reserved.   Cisco Confidential</a:t>
            </a:r>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ja-JP" altLang="en-US" smtClean="0"/>
              <a:t>マスター タイトルの書式設定</a:t>
            </a:r>
            <a:endParaRPr lang="en-US" dirty="0"/>
          </a:p>
        </p:txBody>
      </p:sp>
      <p:pic>
        <p:nvPicPr>
          <p:cNvPr id="10" name="Picture 2"/>
          <p:cNvPicPr>
            <a:picLocks noChangeAspect="1" noChangeArrowheads="1"/>
          </p:cNvPicPr>
          <p:nvPr userDrawn="1"/>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0079726"/>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Segue">
    <p:bg>
      <p:bgPr>
        <a:solidFill>
          <a:srgbClr val="39393B"/>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422194" y="4650574"/>
            <a:ext cx="311927" cy="246851"/>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1200">
                <a:solidFill>
                  <a:srgbClr val="FFFFFF">
                    <a:alpha val="60000"/>
                  </a:srgbClr>
                </a:solidFill>
                <a:latin typeface="Arial"/>
                <a:ea typeface="ＭＳ Ｐゴシック" pitchFamily="34" charset="-128"/>
                <a:cs typeface="CiscoSans Thin"/>
              </a:rPr>
              <a:pPr algn="r" defTabSz="610744" fontAlgn="auto">
                <a:spcBef>
                  <a:spcPts val="0"/>
                </a:spcBef>
                <a:spcAft>
                  <a:spcPts val="0"/>
                </a:spcAft>
                <a:defRPr/>
              </a:pPr>
              <a:t>‹#›</a:t>
            </a:fld>
            <a:endParaRPr lang="en-US" sz="1200" dirty="0">
              <a:solidFill>
                <a:srgbClr val="FFFFFF">
                  <a:alpha val="60000"/>
                </a:srgbClr>
              </a:solidFill>
              <a:latin typeface="Arial"/>
              <a:ea typeface="ＭＳ Ｐゴシック" pitchFamily="34" charset="-128"/>
              <a:cs typeface="CiscoSans Thin"/>
            </a:endParaRPr>
          </a:p>
        </p:txBody>
      </p:sp>
      <p:sp>
        <p:nvSpPr>
          <p:cNvPr id="8"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ＭＳ Ｐゴシック" pitchFamily="34" charset="-128"/>
                <a:cs typeface="CiscoSans Thin"/>
              </a:rPr>
              <a:t>© </a:t>
            </a:r>
            <a:r>
              <a:rPr lang="en-US" sz="600" dirty="0" smtClean="0">
                <a:solidFill>
                  <a:srgbClr val="FFFFFF">
                    <a:alpha val="60000"/>
                  </a:srgbClr>
                </a:solidFill>
                <a:latin typeface="Arial"/>
                <a:ea typeface="ＭＳ Ｐゴシック" pitchFamily="34" charset="-128"/>
                <a:cs typeface="CiscoSans Thin"/>
              </a:rPr>
              <a:t>2016  </a:t>
            </a:r>
            <a:r>
              <a:rPr lang="en-US" sz="600" dirty="0">
                <a:solidFill>
                  <a:srgbClr val="FFFFFF">
                    <a:alpha val="60000"/>
                  </a:srgbClr>
                </a:solidFill>
                <a:latin typeface="Arial"/>
                <a:ea typeface="ＭＳ Ｐゴシック" pitchFamily="34" charset="-128"/>
                <a:cs typeface="CiscoSans Thin"/>
              </a:rPr>
              <a:t>Cisco and/or its affiliates. All rights reserved.   Cisco Confidential</a:t>
            </a:r>
          </a:p>
        </p:txBody>
      </p:sp>
      <p:pic>
        <p:nvPicPr>
          <p:cNvPr id="9" name="Picture 2"/>
          <p:cNvPicPr>
            <a:picLocks noChangeAspect="1" noChangeArrowheads="1"/>
          </p:cNvPicPr>
          <p:nvPr userDrawn="1"/>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065449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7"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1"/>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161208118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lvl="0"/>
            <a:r>
              <a:rPr lang="ja-JP" altLang="en-US" smtClean="0"/>
              <a:t>マスター テキストの書式設定</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258089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ja-JP" altLang="en-US" smtClean="0"/>
              <a:t>マスター テキストの書式設定</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4065693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ja-JP" altLang="en-US" smtClean="0"/>
              <a:t>マスター テキストの書式設定</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70979401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ja-JP" altLang="en-US" smtClean="0"/>
              <a:t>マスター テキストの書式設定</a:t>
            </a:r>
          </a:p>
        </p:txBody>
      </p:sp>
    </p:spTree>
    <p:extLst>
      <p:ext uri="{BB962C8B-B14F-4D97-AF65-F5344CB8AC3E}">
        <p14:creationId xmlns:p14="http://schemas.microsoft.com/office/powerpoint/2010/main" val="35984340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ja-JP" altLang="en-US" smtClean="0"/>
              <a:t>マスター テキストの書式設定</a:t>
            </a:r>
          </a:p>
        </p:txBody>
      </p:sp>
    </p:spTree>
    <p:extLst>
      <p:ext uri="{BB962C8B-B14F-4D97-AF65-F5344CB8AC3E}">
        <p14:creationId xmlns:p14="http://schemas.microsoft.com/office/powerpoint/2010/main" val="118171637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298019121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a:lvl1pPr>
          </a:lstStyle>
          <a:p>
            <a:pPr lvl="0"/>
            <a:r>
              <a:rPr lang="en-US" dirty="0" smtClean="0"/>
              <a:t>Why are we here today?</a:t>
            </a:r>
            <a:endParaRPr lang="en-GB" dirty="0"/>
          </a:p>
        </p:txBody>
      </p:sp>
    </p:spTree>
    <p:extLst>
      <p:ext uri="{BB962C8B-B14F-4D97-AF65-F5344CB8AC3E}">
        <p14:creationId xmlns:p14="http://schemas.microsoft.com/office/powerpoint/2010/main" val="374916705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8" name="Text Placeholder 3"/>
          <p:cNvSpPr>
            <a:spLocks noGrp="1"/>
          </p:cNvSpPr>
          <p:nvPr>
            <p:ph type="body" sz="quarter" idx="1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baseline="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94455313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650"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chemeClr val="tx2"/>
                </a:solidFill>
                <a:latin typeface="+mj-lt"/>
                <a:ea typeface="+mj-ea"/>
                <a:cs typeface="CiscoSans Thin"/>
              </a:defRPr>
            </a:lvl1pPr>
          </a:lstStyle>
          <a:p>
            <a:r>
              <a:rPr lang="ja-JP" altLang="en-US" smtClean="0"/>
              <a:t>マスター タイトルの書式設定</a:t>
            </a:r>
            <a:endParaRPr lang="en-US" dirty="0"/>
          </a:p>
        </p:txBody>
      </p:sp>
      <p:sp>
        <p:nvSpPr>
          <p:cNvPr id="16" name="Text Placeholder 15"/>
          <p:cNvSpPr>
            <a:spLocks noGrp="1"/>
          </p:cNvSpPr>
          <p:nvPr>
            <p:ph type="body" sz="quarter" idx="13"/>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chemeClr val="tx2"/>
                </a:solidFill>
                <a:latin typeface="+mj-lt"/>
                <a:ea typeface="+mj-ea"/>
                <a:cs typeface="CiscoSans Thin"/>
              </a:defRPr>
            </a:lvl1pPr>
          </a:lstStyle>
          <a:p>
            <a:pPr lvl="0"/>
            <a:r>
              <a:rPr lang="ja-JP" altLang="en-US" smtClean="0"/>
              <a:t>マスター テキストの書式設定</a:t>
            </a:r>
          </a:p>
        </p:txBody>
      </p:sp>
      <p:sp>
        <p:nvSpPr>
          <p:cNvPr id="8" name="Text Placeholder 3"/>
          <p:cNvSpPr>
            <a:spLocks noGrp="1"/>
          </p:cNvSpPr>
          <p:nvPr>
            <p:ph type="body" sz="quarter" idx="10"/>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12" name="Text Placeholder 3"/>
          <p:cNvSpPr>
            <a:spLocks noGrp="1"/>
          </p:cNvSpPr>
          <p:nvPr>
            <p:ph type="body" sz="quarter" idx="14"/>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Tree>
    <p:extLst>
      <p:ext uri="{BB962C8B-B14F-4D97-AF65-F5344CB8AC3E}">
        <p14:creationId xmlns:p14="http://schemas.microsoft.com/office/powerpoint/2010/main" val="84028504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ja-JP" altLang="en-US" smtClean="0"/>
              <a:t>マスター テキストの書式設定</a:t>
            </a:r>
          </a:p>
        </p:txBody>
      </p:sp>
      <p:sp>
        <p:nvSpPr>
          <p:cNvPr id="10" name="Text Placeholder 17"/>
          <p:cNvSpPr>
            <a:spLocks noGrp="1"/>
          </p:cNvSpPr>
          <p:nvPr>
            <p:ph type="body" sz="quarter" idx="22"/>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ja-JP" altLang="en-US" smtClean="0"/>
              <a:t>マスター テキストの書式設定</a:t>
            </a:r>
          </a:p>
        </p:txBody>
      </p:sp>
      <p:sp>
        <p:nvSpPr>
          <p:cNvPr id="14" name="Text Placeholder 17"/>
          <p:cNvSpPr>
            <a:spLocks noGrp="1"/>
          </p:cNvSpPr>
          <p:nvPr>
            <p:ph type="body" sz="quarter" idx="24"/>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ja-JP" altLang="en-US" smtClean="0"/>
              <a:t>マスター テキストの書式設定</a:t>
            </a:r>
          </a:p>
        </p:txBody>
      </p:sp>
      <p:sp>
        <p:nvSpPr>
          <p:cNvPr id="13" name="Text Placeholder 3"/>
          <p:cNvSpPr>
            <a:spLocks noGrp="1"/>
          </p:cNvSpPr>
          <p:nvPr>
            <p:ph type="body" sz="quarter" idx="1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16" name="Text Placeholder 3"/>
          <p:cNvSpPr>
            <a:spLocks noGrp="1"/>
          </p:cNvSpPr>
          <p:nvPr>
            <p:ph type="body" sz="quarter" idx="26"/>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17" name="Text Placeholder 3"/>
          <p:cNvSpPr>
            <a:spLocks noGrp="1"/>
          </p:cNvSpPr>
          <p:nvPr>
            <p:ph type="body" sz="quarter" idx="27"/>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Tree>
    <p:extLst>
      <p:ext uri="{BB962C8B-B14F-4D97-AF65-F5344CB8AC3E}">
        <p14:creationId xmlns:p14="http://schemas.microsoft.com/office/powerpoint/2010/main" val="198607868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5"/>
            <a:ext cx="3713163" cy="3101975"/>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solidFill>
                <a:srgbClr val="58585B"/>
              </a:solidFill>
              <a:latin typeface="Arial"/>
            </a:endParaRPr>
          </a:p>
        </p:txBody>
      </p:sp>
      <p:sp>
        <p:nvSpPr>
          <p:cNvPr id="12" name="Text Placeholder 11"/>
          <p:cNvSpPr>
            <a:spLocks noGrp="1"/>
          </p:cNvSpPr>
          <p:nvPr>
            <p:ph type="body" sz="quarter" idx="1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ja-JP" altLang="en-US" smtClean="0"/>
              <a:t>マスター テキストの書式設定</a:t>
            </a:r>
          </a:p>
        </p:txBody>
      </p:sp>
      <p:sp>
        <p:nvSpPr>
          <p:cNvPr id="19" name="Text Placeholder 18"/>
          <p:cNvSpPr>
            <a:spLocks noGrp="1"/>
          </p:cNvSpPr>
          <p:nvPr>
            <p:ph type="body" sz="quarter" idx="14"/>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ja-JP" altLang="en-US" smtClean="0"/>
              <a:t>マスター テキストの書式設定</a:t>
            </a:r>
          </a:p>
        </p:txBody>
      </p:sp>
      <p:sp>
        <p:nvSpPr>
          <p:cNvPr id="9"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404165086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41317411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ja-JP" altLang="en-US" smtClean="0"/>
              <a:t>マスター テキストの書式設定</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600" b="0" i="1" spc="0" baseline="0">
                <a:solidFill>
                  <a:schemeClr val="accent1"/>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115698456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00" y="609600"/>
            <a:ext cx="0" cy="3984625"/>
          </a:xfrm>
          <a:prstGeom prst="line">
            <a:avLst/>
          </a:prstGeom>
          <a:ln w="38100" cap="flat" cmpd="sng">
            <a:solidFill>
              <a:srgbClr val="004BAF"/>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463763" y="1439060"/>
            <a:ext cx="3820348" cy="2265389"/>
          </a:xfrm>
        </p:spPr>
        <p:txBody>
          <a:bodyPr lIns="61715" tIns="34288" rIns="61715" bIns="34288" rtlCol="0">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chemeClr val="accent1"/>
                </a:solidFill>
                <a:latin typeface="+mj-lt"/>
                <a:ea typeface="+mj-ea"/>
                <a:cs typeface="+mj-cs"/>
              </a:defRPr>
            </a:lvl1pPr>
          </a:lstStyle>
          <a:p>
            <a:r>
              <a:rPr lang="ja-JP" altLang="en-US" smtClean="0"/>
              <a:t>マスター タイトルの書式設定</a:t>
            </a:r>
            <a:endParaRPr lang="en-US" dirty="0"/>
          </a:p>
        </p:txBody>
      </p:sp>
      <p:sp>
        <p:nvSpPr>
          <p:cNvPr id="9" name="Text Placeholder 3"/>
          <p:cNvSpPr>
            <a:spLocks noGrp="1"/>
          </p:cNvSpPr>
          <p:nvPr>
            <p:ph type="body" sz="quarter" idx="1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2"/>
                </a:solidFill>
                <a:latin typeface="+mn-lt"/>
              </a:defRPr>
            </a:lvl1pPr>
            <a:lvl2pPr>
              <a:defRPr sz="1500"/>
            </a:lvl2pPr>
            <a:lvl3pPr>
              <a:defRPr sz="1500"/>
            </a:lvl3pPr>
            <a:lvl4pPr>
              <a:defRPr sz="1500"/>
            </a:lvl4pPr>
            <a:lvl5pPr>
              <a:defRPr sz="1500"/>
            </a:lvl5pPr>
          </a:lstStyle>
          <a:p>
            <a:pPr lvl="0"/>
            <a:r>
              <a:rPr lang="ja-JP" altLang="en-US" smtClean="0"/>
              <a:t>マスター テキストの書式設定</a:t>
            </a:r>
          </a:p>
        </p:txBody>
      </p:sp>
    </p:spTree>
    <p:extLst>
      <p:ext uri="{BB962C8B-B14F-4D97-AF65-F5344CB8AC3E}">
        <p14:creationId xmlns:p14="http://schemas.microsoft.com/office/powerpoint/2010/main" val="794644679"/>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2"/>
                </a:solidFill>
                <a:latin typeface="+mn-lt"/>
              </a:defRPr>
            </a:lvl1pPr>
          </a:lstStyle>
          <a:p>
            <a:pPr lvl="0"/>
            <a:r>
              <a:rPr lang="ja-JP" altLang="en-US" noProof="0" smtClean="0"/>
              <a:t>表を追加</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ja-JP" altLang="en-US" smtClean="0"/>
              <a:t>マスター テキストの書式設定</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55345013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タイトルとグラフ">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2"/>
                </a:solidFill>
                <a:latin typeface="+mn-lt"/>
                <a:cs typeface="CiscoSans ExtraLight"/>
              </a:defRPr>
            </a:lvl1pPr>
          </a:lstStyle>
          <a:p>
            <a:pPr lvl="0"/>
            <a:r>
              <a:rPr lang="ja-JP" altLang="en-US" noProof="0" smtClean="0"/>
              <a:t>グラフを追加</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ja-JP" altLang="en-US" smtClean="0"/>
              <a:t>マスター テキストの書式設定</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01177701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2"/>
                </a:solidFill>
                <a:latin typeface="+mn-lt"/>
                <a:cs typeface="CiscoSans ExtraLight"/>
              </a:defRPr>
            </a:lvl1pPr>
          </a:lstStyle>
          <a:p>
            <a:pPr lvl="0"/>
            <a:r>
              <a:rPr lang="ja-JP" altLang="en-US" noProof="0" smtClean="0"/>
              <a:t>グラフを追加</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75806076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7830112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2"/>
                </a:solidFill>
                <a:latin typeface="+mn-lt"/>
                <a:cs typeface="CiscoSans ExtraLight"/>
              </a:defRPr>
            </a:lvl1pPr>
          </a:lstStyle>
          <a:p>
            <a:pPr lvl="0"/>
            <a:r>
              <a:rPr lang="ja-JP" altLang="en-US" noProof="0" smtClean="0"/>
              <a:t>図を追加</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70679181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9" name="Oval 8"/>
          <p:cNvSpPr/>
          <p:nvPr/>
        </p:nvSpPr>
        <p:spPr>
          <a:xfrm>
            <a:off x="6084888" y="1622425"/>
            <a:ext cx="2319337" cy="231775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cs typeface="Arial"/>
            </a:endParaRPr>
          </a:p>
        </p:txBody>
      </p:sp>
      <p:sp>
        <p:nvSpPr>
          <p:cNvPr id="10" name="Oval 9"/>
          <p:cNvSpPr/>
          <p:nvPr/>
        </p:nvSpPr>
        <p:spPr>
          <a:xfrm>
            <a:off x="3422650" y="1622425"/>
            <a:ext cx="2319338" cy="231775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cs typeface="Arial"/>
            </a:endParaRPr>
          </a:p>
        </p:txBody>
      </p:sp>
      <p:sp>
        <p:nvSpPr>
          <p:cNvPr id="11" name="Oval 10"/>
          <p:cNvSpPr/>
          <p:nvPr/>
        </p:nvSpPr>
        <p:spPr>
          <a:xfrm>
            <a:off x="763588" y="1622425"/>
            <a:ext cx="2319337" cy="2317750"/>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cs typeface="Arial"/>
            </a:endParaRPr>
          </a:p>
        </p:txBody>
      </p:sp>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17" name="Text Placeholder 17"/>
          <p:cNvSpPr>
            <a:spLocks noGrp="1"/>
          </p:cNvSpPr>
          <p:nvPr>
            <p:ph type="body" sz="quarter" idx="1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8" name="Text Placeholder 17"/>
          <p:cNvSpPr>
            <a:spLocks noGrp="1"/>
          </p:cNvSpPr>
          <p:nvPr>
            <p:ph type="body" sz="quarter" idx="12"/>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9" name="Text Placeholder 17"/>
          <p:cNvSpPr>
            <a:spLocks noGrp="1"/>
          </p:cNvSpPr>
          <p:nvPr>
            <p:ph type="body" sz="quarter" idx="13"/>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4" name="Picture Placeholder 5"/>
          <p:cNvSpPr>
            <a:spLocks noGrp="1"/>
          </p:cNvSpPr>
          <p:nvPr>
            <p:ph type="pic" sz="quarter" idx="14"/>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pPr lvl="0"/>
            <a:r>
              <a:rPr lang="ja-JP" altLang="en-US" noProof="0" smtClean="0"/>
              <a:t>図を追加</a:t>
            </a:r>
            <a:endParaRPr lang="en-US" noProof="0" dirty="0"/>
          </a:p>
        </p:txBody>
      </p:sp>
      <p:sp>
        <p:nvSpPr>
          <p:cNvPr id="16" name="Picture Placeholder 5"/>
          <p:cNvSpPr>
            <a:spLocks noGrp="1"/>
          </p:cNvSpPr>
          <p:nvPr>
            <p:ph type="pic" sz="quarter" idx="15"/>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pPr lvl="0"/>
            <a:r>
              <a:rPr lang="ja-JP" altLang="en-US" noProof="0" smtClean="0"/>
              <a:t>図を追加</a:t>
            </a:r>
            <a:endParaRPr lang="en-US" noProof="0" dirty="0"/>
          </a:p>
        </p:txBody>
      </p:sp>
      <p:sp>
        <p:nvSpPr>
          <p:cNvPr id="21" name="Picture Placeholder 5"/>
          <p:cNvSpPr>
            <a:spLocks noGrp="1"/>
          </p:cNvSpPr>
          <p:nvPr>
            <p:ph type="pic" sz="quarter" idx="16"/>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pPr lvl="0"/>
            <a:r>
              <a:rPr lang="ja-JP" altLang="en-US" noProof="0" smtClean="0"/>
              <a:t>図を追加</a:t>
            </a:r>
            <a:endParaRPr lang="en-US" noProof="0" dirty="0"/>
          </a:p>
        </p:txBody>
      </p:sp>
    </p:spTree>
    <p:extLst>
      <p:ext uri="{BB962C8B-B14F-4D97-AF65-F5344CB8AC3E}">
        <p14:creationId xmlns:p14="http://schemas.microsoft.com/office/powerpoint/2010/main" val="1227455236"/>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2" name="Oval 5"/>
          <p:cNvSpPr>
            <a:spLocks noChangeArrowheads="1"/>
          </p:cNvSpPr>
          <p:nvPr/>
        </p:nvSpPr>
        <p:spPr bwMode="auto">
          <a:xfrm>
            <a:off x="774700" y="1622425"/>
            <a:ext cx="2306638"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cs typeface="+mn-cs"/>
            </a:endParaRPr>
          </a:p>
        </p:txBody>
      </p:sp>
      <p:sp>
        <p:nvSpPr>
          <p:cNvPr id="13" name="Oval 7"/>
          <p:cNvSpPr>
            <a:spLocks noChangeArrowheads="1"/>
          </p:cNvSpPr>
          <p:nvPr/>
        </p:nvSpPr>
        <p:spPr bwMode="auto">
          <a:xfrm>
            <a:off x="3422650" y="1622425"/>
            <a:ext cx="2306638"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cs typeface="+mn-cs"/>
            </a:endParaRPr>
          </a:p>
        </p:txBody>
      </p:sp>
      <p:sp>
        <p:nvSpPr>
          <p:cNvPr id="14" name="Oval 8"/>
          <p:cNvSpPr>
            <a:spLocks noChangeArrowheads="1"/>
          </p:cNvSpPr>
          <p:nvPr/>
        </p:nvSpPr>
        <p:spPr bwMode="auto">
          <a:xfrm>
            <a:off x="6088063" y="1622425"/>
            <a:ext cx="2305050"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cs typeface="+mn-cs"/>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ja-JP" altLang="en-US" smtClean="0"/>
              <a:t>マスター タイトルの書式設定</a:t>
            </a:r>
            <a:endParaRPr lang="en-GB" dirty="0"/>
          </a:p>
        </p:txBody>
      </p:sp>
      <p:sp>
        <p:nvSpPr>
          <p:cNvPr id="35" name="Picture Placeholder 25"/>
          <p:cNvSpPr>
            <a:spLocks noGrp="1"/>
          </p:cNvSpPr>
          <p:nvPr>
            <p:ph type="pic" sz="quarter" idx="10"/>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ja-JP" altLang="en-US" noProof="0" smtClean="0"/>
              <a:t>図を追加</a:t>
            </a:r>
            <a:endParaRPr lang="en-US" noProof="0" dirty="0"/>
          </a:p>
        </p:txBody>
      </p:sp>
      <p:sp>
        <p:nvSpPr>
          <p:cNvPr id="37" name="Picture Placeholder 25"/>
          <p:cNvSpPr>
            <a:spLocks noGrp="1"/>
          </p:cNvSpPr>
          <p:nvPr>
            <p:ph type="pic" sz="quarter" idx="1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ja-JP" altLang="en-US" noProof="0" smtClean="0"/>
              <a:t>図を追加</a:t>
            </a:r>
            <a:endParaRPr lang="en-US" noProof="0" dirty="0"/>
          </a:p>
        </p:txBody>
      </p:sp>
      <p:sp>
        <p:nvSpPr>
          <p:cNvPr id="39" name="Picture Placeholder 25"/>
          <p:cNvSpPr>
            <a:spLocks noGrp="1"/>
          </p:cNvSpPr>
          <p:nvPr>
            <p:ph type="pic" sz="quarter" idx="12"/>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ja-JP" altLang="en-US" noProof="0" smtClean="0"/>
              <a:t>図を追加</a:t>
            </a:r>
            <a:endParaRPr lang="en-US" noProof="0" dirty="0"/>
          </a:p>
        </p:txBody>
      </p:sp>
      <p:sp>
        <p:nvSpPr>
          <p:cNvPr id="9" name="Text Placeholder 17"/>
          <p:cNvSpPr>
            <a:spLocks noGrp="1"/>
          </p:cNvSpPr>
          <p:nvPr>
            <p:ph type="body" sz="quarter" idx="13"/>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0" name="Text Placeholder 17"/>
          <p:cNvSpPr>
            <a:spLocks noGrp="1"/>
          </p:cNvSpPr>
          <p:nvPr>
            <p:ph type="body" sz="quarter" idx="14"/>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1" name="Text Placeholder 17"/>
          <p:cNvSpPr>
            <a:spLocks noGrp="1"/>
          </p:cNvSpPr>
          <p:nvPr>
            <p:ph type="body" sz="quarter" idx="15"/>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Tree>
    <p:extLst>
      <p:ext uri="{BB962C8B-B14F-4D97-AF65-F5344CB8AC3E}">
        <p14:creationId xmlns:p14="http://schemas.microsoft.com/office/powerpoint/2010/main" val="400650766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ja-JP" altLang="en-US" smtClean="0"/>
              <a:t>マスター タイトルの書式設定</a:t>
            </a:r>
            <a:endParaRPr lang="en-US" dirty="0"/>
          </a:p>
        </p:txBody>
      </p:sp>
      <p:sp>
        <p:nvSpPr>
          <p:cNvPr id="12" name="Oval 11"/>
          <p:cNvSpPr/>
          <p:nvPr userDrawn="1"/>
        </p:nvSpPr>
        <p:spPr>
          <a:xfrm>
            <a:off x="575610" y="2552550"/>
            <a:ext cx="698624" cy="698624"/>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049FD9"/>
              </a:solidFill>
              <a:latin typeface="Arial"/>
              <a:cs typeface="Arial"/>
            </a:endParaRPr>
          </a:p>
        </p:txBody>
      </p:sp>
      <p:sp>
        <p:nvSpPr>
          <p:cNvPr id="15" name="Oval 14"/>
          <p:cNvSpPr/>
          <p:nvPr userDrawn="1"/>
        </p:nvSpPr>
        <p:spPr>
          <a:xfrm>
            <a:off x="575610" y="1426607"/>
            <a:ext cx="698624" cy="698624"/>
          </a:xfrm>
          <a:prstGeom prst="ellipse">
            <a:avLst/>
          </a:prstGeom>
          <a:no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rgbClr val="049FD9"/>
                </a:solidFill>
              </a:ln>
              <a:solidFill>
                <a:srgbClr val="049FD9"/>
              </a:solidFill>
              <a:latin typeface="Arial"/>
              <a:cs typeface="Arial"/>
            </a:endParaRPr>
          </a:p>
        </p:txBody>
      </p:sp>
      <p:sp>
        <p:nvSpPr>
          <p:cNvPr id="22" name="Oval 21"/>
          <p:cNvSpPr/>
          <p:nvPr userDrawn="1"/>
        </p:nvSpPr>
        <p:spPr>
          <a:xfrm>
            <a:off x="575610" y="3653093"/>
            <a:ext cx="698624" cy="698624"/>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049FD9"/>
              </a:solidFill>
              <a:latin typeface="Aria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7" name="Text Placeholder 17"/>
          <p:cNvSpPr>
            <a:spLocks noGrp="1"/>
          </p:cNvSpPr>
          <p:nvPr>
            <p:ph type="body" sz="quarter" idx="16" hasCustomPrompt="1"/>
          </p:nvPr>
        </p:nvSpPr>
        <p:spPr>
          <a:xfrm>
            <a:off x="575611" y="1425201"/>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13" name="Text Placeholder 17"/>
          <p:cNvSpPr>
            <a:spLocks noGrp="1"/>
          </p:cNvSpPr>
          <p:nvPr>
            <p:ph type="body" sz="quarter" idx="17" hasCustomPrompt="1"/>
          </p:nvPr>
        </p:nvSpPr>
        <p:spPr>
          <a:xfrm>
            <a:off x="575610" y="2541687"/>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14" name="Text Placeholder 17"/>
          <p:cNvSpPr>
            <a:spLocks noGrp="1"/>
          </p:cNvSpPr>
          <p:nvPr>
            <p:ph type="body" sz="quarter" idx="18" hasCustomPrompt="1"/>
          </p:nvPr>
        </p:nvSpPr>
        <p:spPr>
          <a:xfrm>
            <a:off x="575611" y="3658336"/>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Tree>
    <p:extLst>
      <p:ext uri="{BB962C8B-B14F-4D97-AF65-F5344CB8AC3E}">
        <p14:creationId xmlns:p14="http://schemas.microsoft.com/office/powerpoint/2010/main" val="2509758586"/>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ja-JP" altLang="en-US" smtClean="0"/>
              <a:t>マスター タイトルの書式設定</a:t>
            </a:r>
            <a:endParaRPr lang="en-US"/>
          </a:p>
        </p:txBody>
      </p:sp>
      <p:sp>
        <p:nvSpPr>
          <p:cNvPr id="12" name="Oval 11"/>
          <p:cNvSpPr/>
          <p:nvPr userDrawn="1"/>
        </p:nvSpPr>
        <p:spPr>
          <a:xfrm>
            <a:off x="575610" y="2552550"/>
            <a:ext cx="698624" cy="698624"/>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FFFFFF"/>
              </a:solidFill>
              <a:latin typeface="Arial"/>
              <a:cs typeface="Arial"/>
            </a:endParaRPr>
          </a:p>
        </p:txBody>
      </p:sp>
      <p:sp>
        <p:nvSpPr>
          <p:cNvPr id="15" name="Oval 14"/>
          <p:cNvSpPr/>
          <p:nvPr userDrawn="1"/>
        </p:nvSpPr>
        <p:spPr>
          <a:xfrm>
            <a:off x="575610" y="1426607"/>
            <a:ext cx="698624" cy="698624"/>
          </a:xfrm>
          <a:prstGeom prst="ellipse">
            <a:avLst/>
          </a:prstGeom>
          <a:solidFill>
            <a:schemeClr val="bg2"/>
          </a:solid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rgbClr val="049FD9"/>
                </a:solidFill>
              </a:ln>
              <a:solidFill>
                <a:srgbClr val="FFFFFF"/>
              </a:solidFill>
              <a:latin typeface="Arial"/>
              <a:cs typeface="Arial"/>
            </a:endParaRPr>
          </a:p>
        </p:txBody>
      </p:sp>
      <p:sp>
        <p:nvSpPr>
          <p:cNvPr id="22" name="Oval 21"/>
          <p:cNvSpPr/>
          <p:nvPr userDrawn="1"/>
        </p:nvSpPr>
        <p:spPr>
          <a:xfrm>
            <a:off x="575610" y="3653093"/>
            <a:ext cx="698624" cy="698624"/>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049FD9"/>
              </a:solidFill>
              <a:latin typeface="Aria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Tree>
    <p:extLst>
      <p:ext uri="{BB962C8B-B14F-4D97-AF65-F5344CB8AC3E}">
        <p14:creationId xmlns:p14="http://schemas.microsoft.com/office/powerpoint/2010/main" val="3864863675"/>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ja-JP" altLang="en-US" smtClean="0"/>
              <a:t>マスター タイトルの書式設定</a:t>
            </a:r>
            <a:endParaRPr lang="en-US" dirty="0"/>
          </a:p>
        </p:txBody>
      </p:sp>
      <p:sp>
        <p:nvSpPr>
          <p:cNvPr id="12" name="Oval 11"/>
          <p:cNvSpPr/>
          <p:nvPr userDrawn="1"/>
        </p:nvSpPr>
        <p:spPr>
          <a:xfrm>
            <a:off x="575611" y="197931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rgbClr val="049FD9"/>
                </a:solidFill>
              </a:ln>
              <a:solidFill>
                <a:srgbClr val="049FD9"/>
              </a:solidFill>
              <a:latin typeface="Arial"/>
              <a:cs typeface="Arial"/>
            </a:endParaRPr>
          </a:p>
        </p:txBody>
      </p:sp>
      <p:sp>
        <p:nvSpPr>
          <p:cNvPr id="15" name="Oval 14"/>
          <p:cNvSpPr/>
          <p:nvPr userDrawn="1"/>
        </p:nvSpPr>
        <p:spPr>
          <a:xfrm>
            <a:off x="575610" y="132892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rgbClr val="049FD9"/>
                </a:solidFill>
              </a:ln>
              <a:solidFill>
                <a:srgbClr val="049FD9"/>
              </a:solidFill>
              <a:latin typeface="Arial"/>
              <a:cs typeface="Arial"/>
            </a:endParaRPr>
          </a:p>
        </p:txBody>
      </p:sp>
      <p:sp>
        <p:nvSpPr>
          <p:cNvPr id="22" name="Oval 21"/>
          <p:cNvSpPr/>
          <p:nvPr userDrawn="1"/>
        </p:nvSpPr>
        <p:spPr>
          <a:xfrm>
            <a:off x="575611" y="262744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rgbClr val="049FD9"/>
                </a:solidFill>
              </a:ln>
              <a:solidFill>
                <a:srgbClr val="049FD9"/>
              </a:solidFill>
              <a:latin typeface="Aria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7" name="Text Placeholder 17"/>
          <p:cNvSpPr>
            <a:spLocks noGrp="1"/>
          </p:cNvSpPr>
          <p:nvPr>
            <p:ph type="body" sz="quarter" idx="16" hasCustomPrompt="1"/>
          </p:nvPr>
        </p:nvSpPr>
        <p:spPr>
          <a:xfrm>
            <a:off x="575611" y="1327521"/>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28" name="Text Placeholder 17"/>
          <p:cNvSpPr>
            <a:spLocks noGrp="1"/>
          </p:cNvSpPr>
          <p:nvPr>
            <p:ph type="body" sz="quarter" idx="17" hasCustomPrompt="1"/>
          </p:nvPr>
        </p:nvSpPr>
        <p:spPr>
          <a:xfrm>
            <a:off x="575611" y="197931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2" y="262549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Oval 12"/>
          <p:cNvSpPr/>
          <p:nvPr userDrawn="1"/>
        </p:nvSpPr>
        <p:spPr>
          <a:xfrm>
            <a:off x="575612" y="3274581"/>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rgbClr val="049FD9"/>
                </a:solidFill>
              </a:ln>
              <a:solidFill>
                <a:srgbClr val="049FD9"/>
              </a:solidFill>
              <a:latin typeface="Aria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6" name="Text Placeholder 17"/>
          <p:cNvSpPr>
            <a:spLocks noGrp="1"/>
          </p:cNvSpPr>
          <p:nvPr>
            <p:ph type="body" sz="quarter" idx="20" hasCustomPrompt="1"/>
          </p:nvPr>
        </p:nvSpPr>
        <p:spPr>
          <a:xfrm>
            <a:off x="575613" y="327262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17" name="Oval 16"/>
          <p:cNvSpPr/>
          <p:nvPr userDrawn="1"/>
        </p:nvSpPr>
        <p:spPr>
          <a:xfrm>
            <a:off x="575613" y="392171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rgbClr val="049FD9"/>
                </a:solidFill>
              </a:ln>
              <a:solidFill>
                <a:srgbClr val="049FD9"/>
              </a:solidFill>
              <a:latin typeface="Aria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Tree>
    <p:extLst>
      <p:ext uri="{BB962C8B-B14F-4D97-AF65-F5344CB8AC3E}">
        <p14:creationId xmlns:p14="http://schemas.microsoft.com/office/powerpoint/2010/main" val="2976939437"/>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ja-JP" altLang="en-US" smtClean="0"/>
              <a:t>マスター タイトルの書式設定</a:t>
            </a:r>
            <a:endParaRPr lang="en-US"/>
          </a:p>
        </p:txBody>
      </p:sp>
      <p:sp>
        <p:nvSpPr>
          <p:cNvPr id="12" name="Oval 11"/>
          <p:cNvSpPr/>
          <p:nvPr userDrawn="1"/>
        </p:nvSpPr>
        <p:spPr>
          <a:xfrm>
            <a:off x="575611" y="1979318"/>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rgbClr val="049FD9"/>
                </a:solidFill>
              </a:ln>
              <a:solidFill>
                <a:srgbClr val="049FD9"/>
              </a:solidFill>
              <a:latin typeface="Arial"/>
              <a:cs typeface="Arial"/>
            </a:endParaRPr>
          </a:p>
        </p:txBody>
      </p:sp>
      <p:sp>
        <p:nvSpPr>
          <p:cNvPr id="15" name="Oval 14"/>
          <p:cNvSpPr/>
          <p:nvPr userDrawn="1"/>
        </p:nvSpPr>
        <p:spPr>
          <a:xfrm>
            <a:off x="575610" y="132892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rgbClr val="049FD9"/>
                </a:solidFill>
              </a:ln>
              <a:solidFill>
                <a:srgbClr val="049FD9"/>
              </a:solidFill>
              <a:latin typeface="Arial"/>
              <a:cs typeface="Arial"/>
            </a:endParaRPr>
          </a:p>
        </p:txBody>
      </p:sp>
      <p:sp>
        <p:nvSpPr>
          <p:cNvPr id="22" name="Oval 21"/>
          <p:cNvSpPr/>
          <p:nvPr userDrawn="1"/>
        </p:nvSpPr>
        <p:spPr>
          <a:xfrm>
            <a:off x="575611" y="262744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rgbClr val="049FD9"/>
                </a:solidFill>
              </a:ln>
              <a:solidFill>
                <a:srgbClr val="049FD9"/>
              </a:solidFill>
              <a:latin typeface="Aria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7" name="Text Placeholder 17"/>
          <p:cNvSpPr>
            <a:spLocks noGrp="1"/>
          </p:cNvSpPr>
          <p:nvPr>
            <p:ph type="body" sz="quarter" idx="16" hasCustomPrompt="1"/>
          </p:nvPr>
        </p:nvSpPr>
        <p:spPr>
          <a:xfrm>
            <a:off x="575611" y="1327521"/>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28" name="Text Placeholder 17"/>
          <p:cNvSpPr>
            <a:spLocks noGrp="1"/>
          </p:cNvSpPr>
          <p:nvPr>
            <p:ph type="body" sz="quarter" idx="17" hasCustomPrompt="1"/>
          </p:nvPr>
        </p:nvSpPr>
        <p:spPr>
          <a:xfrm>
            <a:off x="575611" y="197931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2" y="262549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Oval 12"/>
          <p:cNvSpPr/>
          <p:nvPr userDrawn="1"/>
        </p:nvSpPr>
        <p:spPr>
          <a:xfrm>
            <a:off x="575612" y="3274581"/>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rgbClr val="049FD9"/>
                </a:solidFill>
              </a:ln>
              <a:solidFill>
                <a:srgbClr val="049FD9"/>
              </a:solidFill>
              <a:latin typeface="Aria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6" name="Text Placeholder 17"/>
          <p:cNvSpPr>
            <a:spLocks noGrp="1"/>
          </p:cNvSpPr>
          <p:nvPr>
            <p:ph type="body" sz="quarter" idx="20" hasCustomPrompt="1"/>
          </p:nvPr>
        </p:nvSpPr>
        <p:spPr>
          <a:xfrm>
            <a:off x="575613" y="327262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17" name="Oval 16"/>
          <p:cNvSpPr/>
          <p:nvPr userDrawn="1"/>
        </p:nvSpPr>
        <p:spPr>
          <a:xfrm>
            <a:off x="575613" y="392171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rgbClr val="049FD9"/>
                </a:solidFill>
              </a:ln>
              <a:solidFill>
                <a:srgbClr val="049FD9"/>
              </a:solidFill>
              <a:latin typeface="Aria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Tree>
    <p:extLst>
      <p:ext uri="{BB962C8B-B14F-4D97-AF65-F5344CB8AC3E}">
        <p14:creationId xmlns:p14="http://schemas.microsoft.com/office/powerpoint/2010/main" val="197262893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ja-JP" altLang="en-US" smtClean="0"/>
              <a:t>マスター タイトルの書式設定</a:t>
            </a:r>
            <a:endParaRPr lang="en-US"/>
          </a:p>
        </p:txBody>
      </p:sp>
      <p:sp>
        <p:nvSpPr>
          <p:cNvPr id="12" name="Oval 11"/>
          <p:cNvSpPr/>
          <p:nvPr userDrawn="1"/>
        </p:nvSpPr>
        <p:spPr>
          <a:xfrm>
            <a:off x="575611" y="197931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rgbClr val="049FD9"/>
                </a:solidFill>
              </a:ln>
              <a:solidFill>
                <a:srgbClr val="049FD9"/>
              </a:solidFill>
              <a:latin typeface="Arial"/>
              <a:cs typeface="Arial"/>
            </a:endParaRPr>
          </a:p>
        </p:txBody>
      </p:sp>
      <p:sp>
        <p:nvSpPr>
          <p:cNvPr id="15" name="Oval 14"/>
          <p:cNvSpPr/>
          <p:nvPr userDrawn="1"/>
        </p:nvSpPr>
        <p:spPr>
          <a:xfrm>
            <a:off x="575610" y="132892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rgbClr val="049FD9"/>
                </a:solidFill>
              </a:ln>
              <a:solidFill>
                <a:srgbClr val="049FD9"/>
              </a:solidFill>
              <a:latin typeface="Arial"/>
              <a:cs typeface="Arial"/>
            </a:endParaRPr>
          </a:p>
        </p:txBody>
      </p:sp>
      <p:sp>
        <p:nvSpPr>
          <p:cNvPr id="22" name="Oval 21"/>
          <p:cNvSpPr/>
          <p:nvPr userDrawn="1"/>
        </p:nvSpPr>
        <p:spPr>
          <a:xfrm>
            <a:off x="575611" y="262744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rgbClr val="049FD9"/>
                </a:solidFill>
              </a:ln>
              <a:solidFill>
                <a:srgbClr val="049FD9"/>
              </a:solidFill>
              <a:latin typeface="Arial"/>
              <a:cs typeface="Arial"/>
            </a:endParaRPr>
          </a:p>
        </p:txBody>
      </p:sp>
      <p:sp>
        <p:nvSpPr>
          <p:cNvPr id="24"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5"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6"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Oval 12"/>
          <p:cNvSpPr/>
          <p:nvPr userDrawn="1"/>
        </p:nvSpPr>
        <p:spPr>
          <a:xfrm>
            <a:off x="575612" y="3274581"/>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rgbClr val="049FD9"/>
                </a:solidFill>
              </a:ln>
              <a:solidFill>
                <a:srgbClr val="049FD9"/>
              </a:solidFill>
              <a:latin typeface="Arial"/>
              <a:cs typeface="Arial"/>
            </a:endParaRPr>
          </a:p>
        </p:txBody>
      </p:sp>
      <p:sp>
        <p:nvSpPr>
          <p:cNvPr id="14"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17" name="Oval 16"/>
          <p:cNvSpPr/>
          <p:nvPr userDrawn="1"/>
        </p:nvSpPr>
        <p:spPr>
          <a:xfrm>
            <a:off x="575613" y="392171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rgbClr val="049FD9"/>
                </a:solidFill>
              </a:ln>
              <a:solidFill>
                <a:srgbClr val="049FD9"/>
              </a:solidFill>
              <a:latin typeface="Arial"/>
              <a:cs typeface="Arial"/>
            </a:endParaRPr>
          </a:p>
        </p:txBody>
      </p:sp>
      <p:sp>
        <p:nvSpPr>
          <p:cNvPr id="18"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9"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
        <p:nvSpPr>
          <p:cNvPr id="20" name="Oval 19"/>
          <p:cNvSpPr/>
          <p:nvPr userDrawn="1"/>
        </p:nvSpPr>
        <p:spPr>
          <a:xfrm>
            <a:off x="4414576" y="1983084"/>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rgbClr val="049FD9"/>
                </a:solidFill>
              </a:ln>
              <a:solidFill>
                <a:srgbClr val="049FD9"/>
              </a:solidFill>
              <a:latin typeface="Arial"/>
              <a:cs typeface="Arial"/>
            </a:endParaRPr>
          </a:p>
        </p:txBody>
      </p:sp>
      <p:sp>
        <p:nvSpPr>
          <p:cNvPr id="21" name="Oval 20"/>
          <p:cNvSpPr/>
          <p:nvPr userDrawn="1"/>
        </p:nvSpPr>
        <p:spPr>
          <a:xfrm>
            <a:off x="4414575" y="1332693"/>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rgbClr val="049FD9"/>
                </a:solidFill>
              </a:ln>
              <a:solidFill>
                <a:srgbClr val="049FD9"/>
              </a:solidFill>
              <a:latin typeface="Arial"/>
              <a:cs typeface="Arial"/>
            </a:endParaRPr>
          </a:p>
        </p:txBody>
      </p:sp>
      <p:sp>
        <p:nvSpPr>
          <p:cNvPr id="23" name="Oval 22"/>
          <p:cNvSpPr/>
          <p:nvPr userDrawn="1"/>
        </p:nvSpPr>
        <p:spPr>
          <a:xfrm>
            <a:off x="4414576" y="2631212"/>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rgbClr val="049FD9"/>
                </a:solidFill>
              </a:ln>
              <a:solidFill>
                <a:srgbClr val="049FD9"/>
              </a:solidFill>
              <a:latin typeface="Arial"/>
              <a:cs typeface="Arial"/>
            </a:endParaRPr>
          </a:p>
        </p:txBody>
      </p:sp>
      <p:sp>
        <p:nvSpPr>
          <p:cNvPr id="3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3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3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3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6</a:t>
            </a:r>
          </a:p>
        </p:txBody>
      </p:sp>
      <p:sp>
        <p:nvSpPr>
          <p:cNvPr id="3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7</a:t>
            </a:r>
          </a:p>
        </p:txBody>
      </p:sp>
      <p:sp>
        <p:nvSpPr>
          <p:cNvPr id="3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8</a:t>
            </a:r>
          </a:p>
        </p:txBody>
      </p:sp>
      <p:sp>
        <p:nvSpPr>
          <p:cNvPr id="36" name="Oval 35"/>
          <p:cNvSpPr/>
          <p:nvPr userDrawn="1"/>
        </p:nvSpPr>
        <p:spPr>
          <a:xfrm>
            <a:off x="4414577" y="327834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rgbClr val="049FD9"/>
                </a:solidFill>
              </a:ln>
              <a:solidFill>
                <a:srgbClr val="049FD9"/>
              </a:solidFill>
              <a:latin typeface="Arial"/>
              <a:cs typeface="Arial"/>
            </a:endParaRPr>
          </a:p>
        </p:txBody>
      </p:sp>
      <p:sp>
        <p:nvSpPr>
          <p:cNvPr id="3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3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9</a:t>
            </a:r>
          </a:p>
        </p:txBody>
      </p:sp>
      <p:sp>
        <p:nvSpPr>
          <p:cNvPr id="39" name="Oval 38"/>
          <p:cNvSpPr/>
          <p:nvPr userDrawn="1"/>
        </p:nvSpPr>
        <p:spPr>
          <a:xfrm>
            <a:off x="4414578" y="3925482"/>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rgbClr val="049FD9"/>
                </a:solidFill>
              </a:ln>
              <a:solidFill>
                <a:srgbClr val="049FD9"/>
              </a:solidFill>
              <a:latin typeface="Arial"/>
              <a:cs typeface="Arial"/>
            </a:endParaRPr>
          </a:p>
        </p:txBody>
      </p:sp>
      <p:sp>
        <p:nvSpPr>
          <p:cNvPr id="4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4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10</a:t>
            </a:r>
          </a:p>
        </p:txBody>
      </p:sp>
    </p:spTree>
    <p:extLst>
      <p:ext uri="{BB962C8B-B14F-4D97-AF65-F5344CB8AC3E}">
        <p14:creationId xmlns:p14="http://schemas.microsoft.com/office/powerpoint/2010/main" val="837363501"/>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ja-JP" altLang="en-US" smtClean="0"/>
              <a:t>マスター タイトルの書式設定</a:t>
            </a:r>
            <a:endParaRPr lang="en-US"/>
          </a:p>
        </p:txBody>
      </p:sp>
      <p:sp>
        <p:nvSpPr>
          <p:cNvPr id="42" name="Oval 41"/>
          <p:cNvSpPr/>
          <p:nvPr userDrawn="1"/>
        </p:nvSpPr>
        <p:spPr>
          <a:xfrm>
            <a:off x="575611" y="1979318"/>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rgbClr val="049FD9"/>
                </a:solidFill>
              </a:ln>
              <a:solidFill>
                <a:srgbClr val="049FD9"/>
              </a:solidFill>
              <a:latin typeface="Arial"/>
              <a:cs typeface="Arial"/>
            </a:endParaRPr>
          </a:p>
        </p:txBody>
      </p:sp>
      <p:sp>
        <p:nvSpPr>
          <p:cNvPr id="43" name="Oval 42"/>
          <p:cNvSpPr/>
          <p:nvPr userDrawn="1"/>
        </p:nvSpPr>
        <p:spPr>
          <a:xfrm>
            <a:off x="575610" y="1328927"/>
            <a:ext cx="464815" cy="464815"/>
          </a:xfrm>
          <a:prstGeom prst="ellipse">
            <a:avLst/>
          </a:prstGeom>
          <a:solidFill>
            <a:schemeClr val="bg2"/>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rgbClr val="049FD9"/>
                </a:solidFill>
              </a:ln>
              <a:solidFill>
                <a:srgbClr val="FFFFFF"/>
              </a:solidFill>
              <a:latin typeface="Arial"/>
              <a:cs typeface="Arial"/>
            </a:endParaRPr>
          </a:p>
        </p:txBody>
      </p:sp>
      <p:sp>
        <p:nvSpPr>
          <p:cNvPr id="44" name="Oval 43"/>
          <p:cNvSpPr/>
          <p:nvPr userDrawn="1"/>
        </p:nvSpPr>
        <p:spPr>
          <a:xfrm>
            <a:off x="575611" y="262744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rgbClr val="049FD9"/>
                </a:solidFill>
              </a:ln>
              <a:solidFill>
                <a:srgbClr val="049FD9"/>
              </a:solidFill>
              <a:latin typeface="Aria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51" name="Oval 50"/>
          <p:cNvSpPr/>
          <p:nvPr userDrawn="1"/>
        </p:nvSpPr>
        <p:spPr>
          <a:xfrm>
            <a:off x="575612" y="3274581"/>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rgbClr val="049FD9"/>
                </a:solidFill>
              </a:ln>
              <a:solidFill>
                <a:srgbClr val="049FD9"/>
              </a:solidFill>
              <a:latin typeface="Aria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54" name="Oval 53"/>
          <p:cNvSpPr/>
          <p:nvPr userDrawn="1"/>
        </p:nvSpPr>
        <p:spPr>
          <a:xfrm>
            <a:off x="575613" y="392171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rgbClr val="049FD9"/>
                </a:solidFill>
              </a:ln>
              <a:solidFill>
                <a:srgbClr val="049FD9"/>
              </a:solidFill>
              <a:latin typeface="Aria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
        <p:nvSpPr>
          <p:cNvPr id="57" name="Oval 56"/>
          <p:cNvSpPr/>
          <p:nvPr userDrawn="1"/>
        </p:nvSpPr>
        <p:spPr>
          <a:xfrm>
            <a:off x="4414576" y="1983084"/>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rgbClr val="049FD9"/>
                </a:solidFill>
              </a:ln>
              <a:solidFill>
                <a:srgbClr val="049FD9"/>
              </a:solidFill>
              <a:latin typeface="Arial"/>
              <a:cs typeface="Arial"/>
            </a:endParaRPr>
          </a:p>
        </p:txBody>
      </p:sp>
      <p:sp>
        <p:nvSpPr>
          <p:cNvPr id="58" name="Oval 57"/>
          <p:cNvSpPr/>
          <p:nvPr userDrawn="1"/>
        </p:nvSpPr>
        <p:spPr>
          <a:xfrm>
            <a:off x="4414575" y="1332693"/>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rgbClr val="049FD9"/>
                </a:solidFill>
              </a:ln>
              <a:solidFill>
                <a:srgbClr val="049FD9"/>
              </a:solidFill>
              <a:latin typeface="Arial"/>
              <a:cs typeface="Arial"/>
            </a:endParaRPr>
          </a:p>
        </p:txBody>
      </p:sp>
      <p:sp>
        <p:nvSpPr>
          <p:cNvPr id="59" name="Oval 58"/>
          <p:cNvSpPr/>
          <p:nvPr userDrawn="1"/>
        </p:nvSpPr>
        <p:spPr>
          <a:xfrm>
            <a:off x="4414576" y="2631212"/>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rgbClr val="049FD9"/>
                </a:solidFill>
              </a:ln>
              <a:solidFill>
                <a:srgbClr val="049FD9"/>
              </a:solidFill>
              <a:latin typeface="Aria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8</a:t>
            </a:r>
          </a:p>
        </p:txBody>
      </p:sp>
      <p:sp>
        <p:nvSpPr>
          <p:cNvPr id="66" name="Oval 65"/>
          <p:cNvSpPr/>
          <p:nvPr userDrawn="1"/>
        </p:nvSpPr>
        <p:spPr>
          <a:xfrm>
            <a:off x="4414577" y="327834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rgbClr val="049FD9"/>
                </a:solidFill>
              </a:ln>
              <a:solidFill>
                <a:srgbClr val="049FD9"/>
              </a:solidFill>
              <a:latin typeface="Aria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9</a:t>
            </a:r>
          </a:p>
        </p:txBody>
      </p:sp>
      <p:sp>
        <p:nvSpPr>
          <p:cNvPr id="69" name="Oval 68"/>
          <p:cNvSpPr/>
          <p:nvPr userDrawn="1"/>
        </p:nvSpPr>
        <p:spPr>
          <a:xfrm>
            <a:off x="4414578" y="3925482"/>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rgbClr val="049FD9"/>
                </a:solidFill>
              </a:ln>
              <a:solidFill>
                <a:srgbClr val="049FD9"/>
              </a:solidFill>
              <a:latin typeface="Aria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10</a:t>
            </a:r>
          </a:p>
        </p:txBody>
      </p:sp>
    </p:spTree>
    <p:extLst>
      <p:ext uri="{BB962C8B-B14F-4D97-AF65-F5344CB8AC3E}">
        <p14:creationId xmlns:p14="http://schemas.microsoft.com/office/powerpoint/2010/main" val="342024843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ja-JP" altLang="en-US" noProof="0" smtClean="0"/>
              <a:t>図を追加</a:t>
            </a:r>
            <a:endParaRPr lang="en-US" noProof="0" dirty="0"/>
          </a:p>
        </p:txBody>
      </p:sp>
      <p:sp>
        <p:nvSpPr>
          <p:cNvPr id="6" name="Text Placeholder 2"/>
          <p:cNvSpPr>
            <a:spLocks noGrp="1"/>
          </p:cNvSpPr>
          <p:nvPr>
            <p:ph type="body" sz="quarter" idx="11"/>
          </p:nvPr>
        </p:nvSpPr>
        <p:spPr bwMode="auto">
          <a:xfrm>
            <a:off x="500063" y="3476647"/>
            <a:ext cx="8139112" cy="520655"/>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solidFill>
                  <a:srgbClr val="58585B"/>
                </a:solidFill>
              </a:defRPr>
            </a:lvl1pPr>
          </a:lstStyle>
          <a:p>
            <a:pPr lvl="0"/>
            <a:r>
              <a:rPr lang="ja-JP" altLang="en-US" smtClean="0"/>
              <a:t>マスター テキストの書式設定</a:t>
            </a:r>
          </a:p>
        </p:txBody>
      </p:sp>
    </p:spTree>
    <p:extLst>
      <p:ext uri="{BB962C8B-B14F-4D97-AF65-F5344CB8AC3E}">
        <p14:creationId xmlns:p14="http://schemas.microsoft.com/office/powerpoint/2010/main" val="236088287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91442556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ja-JP" altLang="en-US" noProof="0" smtClean="0"/>
              <a:t>図を追加</a:t>
            </a:r>
            <a:endParaRPr lang="en-US" noProof="0" dirty="0"/>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rgbClr val="58585B"/>
                </a:solidFill>
              </a:defRPr>
            </a:lvl1pPr>
          </a:lstStyle>
          <a:p>
            <a:pPr lvl="0"/>
            <a:r>
              <a:rPr lang="ja-JP" altLang="en-US" smtClean="0"/>
              <a:t>マスター テキストの書式設定</a:t>
            </a:r>
          </a:p>
        </p:txBody>
      </p:sp>
    </p:spTree>
    <p:extLst>
      <p:ext uri="{BB962C8B-B14F-4D97-AF65-F5344CB8AC3E}">
        <p14:creationId xmlns:p14="http://schemas.microsoft.com/office/powerpoint/2010/main" val="79198018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ja-JP" altLang="en-US" noProof="0" smtClean="0"/>
              <a:t>図を追加</a:t>
            </a:r>
            <a:endParaRPr lang="en-US" noProof="0" dirty="0"/>
          </a:p>
        </p:txBody>
      </p:sp>
    </p:spTree>
    <p:extLst>
      <p:ext uri="{BB962C8B-B14F-4D97-AF65-F5344CB8AC3E}">
        <p14:creationId xmlns:p14="http://schemas.microsoft.com/office/powerpoint/2010/main" val="56684667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20_Full bleed photo">
    <p:spTree>
      <p:nvGrpSpPr>
        <p:cNvPr id="1" name=""/>
        <p:cNvGrpSpPr/>
        <p:nvPr/>
      </p:nvGrpSpPr>
      <p:grpSpPr>
        <a:xfrm>
          <a:off x="0" y="0"/>
          <a:ext cx="0" cy="0"/>
          <a:chOff x="0" y="0"/>
          <a:chExt cx="0" cy="0"/>
        </a:xfrm>
      </p:grpSpPr>
      <p:pic>
        <p:nvPicPr>
          <p:cNvPr id="3" name="Picture Placeholder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71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ltGray">
          <a:xfrm>
            <a:off x="8422194" y="4650574"/>
            <a:ext cx="311927" cy="246851"/>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E6ADCC75-5E05-4D7E-970D-6B4505B4F777}" type="slidenum">
              <a:rPr lang="en-US" sz="1200">
                <a:solidFill>
                  <a:srgbClr val="FFFFFF">
                    <a:alpha val="60000"/>
                  </a:srgbClr>
                </a:solidFill>
                <a:latin typeface="Arial"/>
                <a:ea typeface="ＭＳ Ｐゴシック" pitchFamily="34" charset="-128"/>
                <a:cs typeface="CiscoSans Thin"/>
              </a:rPr>
              <a:pPr algn="r" defTabSz="610744" fontAlgn="auto">
                <a:spcBef>
                  <a:spcPts val="0"/>
                </a:spcBef>
                <a:spcAft>
                  <a:spcPts val="0"/>
                </a:spcAft>
                <a:defRPr/>
              </a:pPr>
              <a:t>‹#›</a:t>
            </a:fld>
            <a:endParaRPr lang="en-US" sz="1200" dirty="0">
              <a:solidFill>
                <a:srgbClr val="FFFFFF">
                  <a:alpha val="60000"/>
                </a:srgbClr>
              </a:solidFill>
              <a:latin typeface="Arial"/>
              <a:ea typeface="ＭＳ Ｐゴシック" pitchFamily="34" charset="-128"/>
              <a:cs typeface="CiscoSans Thin"/>
            </a:endParaRPr>
          </a:p>
        </p:txBody>
      </p:sp>
      <p:sp>
        <p:nvSpPr>
          <p:cNvPr id="6"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ＭＳ Ｐゴシック" pitchFamily="34" charset="-128"/>
                <a:cs typeface="CiscoSans Thin"/>
              </a:rPr>
              <a:t>© </a:t>
            </a:r>
            <a:r>
              <a:rPr lang="en-US" sz="600" dirty="0" smtClean="0">
                <a:solidFill>
                  <a:srgbClr val="FFFFFF">
                    <a:alpha val="60000"/>
                  </a:srgbClr>
                </a:solidFill>
                <a:latin typeface="Arial"/>
                <a:ea typeface="ＭＳ Ｐゴシック" pitchFamily="34" charset="-128"/>
                <a:cs typeface="CiscoSans Thin"/>
              </a:rPr>
              <a:t>2016  </a:t>
            </a:r>
            <a:r>
              <a:rPr lang="en-US" sz="600" dirty="0">
                <a:solidFill>
                  <a:srgbClr val="FFFFFF">
                    <a:alpha val="60000"/>
                  </a:srgbClr>
                </a:solidFill>
                <a:latin typeface="Arial"/>
                <a:ea typeface="ＭＳ Ｐゴシック" pitchFamily="34" charset="-128"/>
                <a:cs typeface="CiscoSans Thin"/>
              </a:rPr>
              <a:t>Cisco and/or its affiliates. All rights reserved.   Cisco Confidential</a:t>
            </a:r>
          </a:p>
        </p:txBody>
      </p:sp>
      <p:sp>
        <p:nvSpPr>
          <p:cNvPr id="14" name="Text Placeholder 2"/>
          <p:cNvSpPr>
            <a:spLocks noGrp="1"/>
          </p:cNvSpPr>
          <p:nvPr>
            <p:ph type="body" sz="quarter" idx="12"/>
          </p:nvPr>
        </p:nvSpPr>
        <p:spPr bwMode="auto">
          <a:xfrm>
            <a:off x="500063" y="3466598"/>
            <a:ext cx="8139112" cy="521510"/>
          </a:xfrm>
          <a:prstGeom prst="rect">
            <a:avLst/>
          </a:prstGeom>
          <a:solidFill>
            <a:schemeClr val="bg1">
              <a:alpha val="70000"/>
            </a:schemeClr>
          </a:solidFill>
          <a:extLst/>
        </p:spPr>
        <p:txBody>
          <a:bodyPr wrap="square" lIns="108000" tIns="0" rIns="91440" bIns="45720" numCol="1" anchor="b" anchorCtr="0" compatLnSpc="1">
            <a:prstTxWarp prst="textNoShape">
              <a:avLst/>
            </a:prstTxWarp>
            <a:spAutoFit/>
          </a:bodyPr>
          <a:lstStyle>
            <a:lvl1pPr marL="172800" indent="-180000">
              <a:lnSpc>
                <a:spcPts val="3680"/>
              </a:lnSpc>
              <a:spcBef>
                <a:spcPts val="0"/>
              </a:spcBef>
              <a:buNone/>
              <a:defRPr sz="3200" i="1">
                <a:solidFill>
                  <a:srgbClr val="58585B"/>
                </a:solidFill>
              </a:defRPr>
            </a:lvl1pPr>
          </a:lstStyle>
          <a:p>
            <a:pPr lvl="0"/>
            <a:r>
              <a:rPr lang="ja-JP" altLang="en-US" smtClean="0"/>
              <a:t>マスター テキストの書式設定</a:t>
            </a:r>
          </a:p>
        </p:txBody>
      </p:sp>
      <p:pic>
        <p:nvPicPr>
          <p:cNvPr id="11" name="Picture 2"/>
          <p:cNvPicPr>
            <a:picLocks noChangeAspect="1" noChangeArrowheads="1"/>
          </p:cNvPicPr>
          <p:nvPr userDrawn="1"/>
        </p:nvPicPr>
        <p:blipFill>
          <a:blip r:embed="rId3">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828820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solidFill>
                  <a:schemeClr val="tx2"/>
                </a:solidFill>
                <a:latin typeface="+mn-lt"/>
                <a:cs typeface="CiscoSans ExtraLight"/>
              </a:defRPr>
            </a:lvl1pPr>
          </a:lstStyle>
          <a:p>
            <a:pPr lvl="0"/>
            <a:r>
              <a:rPr lang="ja-JP" altLang="en-US" noProof="0" smtClean="0"/>
              <a:t>図を追加</a:t>
            </a:r>
            <a:endParaRPr lang="en-US" noProof="0" dirty="0"/>
          </a:p>
        </p:txBody>
      </p:sp>
    </p:spTree>
    <p:extLst>
      <p:ext uri="{BB962C8B-B14F-4D97-AF65-F5344CB8AC3E}">
        <p14:creationId xmlns:p14="http://schemas.microsoft.com/office/powerpoint/2010/main" val="347654281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latin typeface="Arial"/>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latin typeface="Arial"/>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ja-JP" altLang="en-US" noProof="0" smtClean="0"/>
              <a:t>図を追加</a:t>
            </a:r>
            <a:endParaRPr lang="en-US" noProof="0" dirty="0"/>
          </a:p>
        </p:txBody>
      </p:sp>
      <p:sp>
        <p:nvSpPr>
          <p:cNvPr id="11" name="Title 10"/>
          <p:cNvSpPr>
            <a:spLocks noGrp="1"/>
          </p:cNvSpPr>
          <p:nvPr>
            <p:ph type="title"/>
          </p:nvPr>
        </p:nvSpPr>
        <p:spPr>
          <a:xfrm>
            <a:off x="2065871" y="3655079"/>
            <a:ext cx="5074070" cy="628650"/>
          </a:xfrm>
        </p:spPr>
        <p:txBody>
          <a:bodyPr/>
          <a:lstStyle>
            <a:lvl1pPr>
              <a:defRPr sz="2000">
                <a:solidFill>
                  <a:srgbClr val="58585B"/>
                </a:solidFill>
                <a:latin typeface="+mj-lt"/>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2122506902"/>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275"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latin typeface="Arial"/>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ja-JP" altLang="en-US" noProof="0" smtClean="0"/>
              <a:t>図を追加</a:t>
            </a:r>
            <a:endParaRPr lang="en-US" noProof="0" dirty="0"/>
          </a:p>
        </p:txBody>
      </p:sp>
      <p:sp>
        <p:nvSpPr>
          <p:cNvPr id="9" name="Title 8"/>
          <p:cNvSpPr>
            <a:spLocks noGrp="1"/>
          </p:cNvSpPr>
          <p:nvPr>
            <p:ph type="title"/>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58585B"/>
                </a:solidFill>
                <a:latin typeface="+mj-lt"/>
              </a:defRPr>
            </a:lvl1pPr>
          </a:lstStyle>
          <a:p>
            <a:r>
              <a:rPr lang="ja-JP" altLang="en-US" smtClean="0"/>
              <a:t>マスター タイトルの書式設定</a:t>
            </a:r>
            <a:endParaRPr lang="en-US" dirty="0" smtClean="0"/>
          </a:p>
        </p:txBody>
      </p:sp>
    </p:spTree>
    <p:extLst>
      <p:ext uri="{BB962C8B-B14F-4D97-AF65-F5344CB8AC3E}">
        <p14:creationId xmlns:p14="http://schemas.microsoft.com/office/powerpoint/2010/main" val="3819745783"/>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100"/>
            <a:ext cx="3630612" cy="38703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latin typeface="Arial"/>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ja-JP" altLang="en-US" noProof="0" smtClean="0"/>
              <a:t>図を追加</a:t>
            </a:r>
            <a:endParaRPr lang="en-US" noProof="0" dirty="0"/>
          </a:p>
        </p:txBody>
      </p:sp>
      <p:sp>
        <p:nvSpPr>
          <p:cNvPr id="9" name="Title 8"/>
          <p:cNvSpPr>
            <a:spLocks noGrp="1"/>
          </p:cNvSpPr>
          <p:nvPr>
            <p:ph type="title"/>
          </p:nvPr>
        </p:nvSpPr>
        <p:spPr>
          <a:xfrm>
            <a:off x="437669" y="546734"/>
            <a:ext cx="4349918" cy="813985"/>
          </a:xfrm>
        </p:spPr>
        <p:txBody>
          <a:bodyPr wrap="none" anchor="t">
            <a:noAutofit/>
          </a:bodyPr>
          <a:lstStyle>
            <a:lvl1pPr>
              <a:lnSpc>
                <a:spcPct val="90000"/>
              </a:lnSpc>
              <a:defRPr sz="2500">
                <a:solidFill>
                  <a:srgbClr val="58585B"/>
                </a:solidFill>
                <a:latin typeface="+mj-lt"/>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1735886789"/>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1"/>
                </a:solidFill>
                <a:latin typeface="+mn-lt"/>
                <a:ea typeface="+mn-ea"/>
                <a:cs typeface="Broadway" panose="04040905080B02020502" pitchFamily="82" charset="0"/>
              </a:defRPr>
            </a:lvl1pPr>
          </a:lstStyle>
          <a:p>
            <a:pPr lvl="0"/>
            <a:r>
              <a:rPr lang="ja-JP" altLang="en-US" noProof="0" smtClean="0"/>
              <a:t>図を追加</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ja-JP" altLang="en-US" noProof="0" smtClean="0"/>
              <a:t>図を追加</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ja-JP" altLang="en-US" noProof="0" smtClean="0"/>
              <a:t>図を追加</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ja-JP" altLang="en-US" noProof="0" smtClean="0"/>
              <a:t>図を追加</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ja-JP" altLang="en-US" noProof="0" smtClean="0"/>
              <a:t>図を追加</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ja-JP" altLang="en-US" noProof="0" smtClean="0"/>
              <a:t>図を追加</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ja-JP" altLang="en-US" noProof="0" smtClean="0"/>
              <a:t>図を追加</a:t>
            </a:r>
            <a:endParaRPr lang="en-US" noProof="0" dirty="0"/>
          </a:p>
        </p:txBody>
      </p:sp>
    </p:spTree>
    <p:extLst>
      <p:ext uri="{BB962C8B-B14F-4D97-AF65-F5344CB8AC3E}">
        <p14:creationId xmlns:p14="http://schemas.microsoft.com/office/powerpoint/2010/main" val="2369569523"/>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369308"/>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ja-JP" altLang="en-US" noProof="0" smtClean="0"/>
              <a:t>メディアを追加</a:t>
            </a:r>
            <a:endParaRPr lang="en-US" noProof="0" dirty="0"/>
          </a:p>
        </p:txBody>
      </p:sp>
    </p:spTree>
    <p:extLst>
      <p:ext uri="{BB962C8B-B14F-4D97-AF65-F5344CB8AC3E}">
        <p14:creationId xmlns:p14="http://schemas.microsoft.com/office/powerpoint/2010/main" val="438174132"/>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411040712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ja-JP" altLang="en-US" noProof="0" smtClean="0"/>
              <a:t>メディアを追加</a:t>
            </a:r>
            <a:endParaRPr lang="en-US" noProof="0" dirty="0"/>
          </a:p>
        </p:txBody>
      </p:sp>
    </p:spTree>
    <p:extLst>
      <p:ext uri="{BB962C8B-B14F-4D97-AF65-F5344CB8AC3E}">
        <p14:creationId xmlns:p14="http://schemas.microsoft.com/office/powerpoint/2010/main" val="4230112547"/>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6638" y="1646238"/>
            <a:ext cx="19907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588379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solidFill>
                <a:srgbClr val="58585B"/>
              </a:solidFill>
              <a:ea typeface="ＭＳ Ｐゴシック" pitchFamily="34" charset="-128"/>
              <a:cs typeface="+mn-cs"/>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solidFill>
                <a:srgbClr val="58585B"/>
              </a:solidFill>
              <a:ea typeface="ＭＳ Ｐゴシック" pitchFamily="34" charset="-128"/>
              <a:cs typeface="+mn-cs"/>
            </a:endParaRPr>
          </a:p>
        </p:txBody>
      </p:sp>
      <p:sp>
        <p:nvSpPr>
          <p:cNvPr id="7" name="Title 1"/>
          <p:cNvSpPr>
            <a:spLocks noGrp="1"/>
          </p:cNvSpPr>
          <p:nvPr>
            <p:ph type="ctrTitle" hasCustomPrompt="1"/>
          </p:nvPr>
        </p:nvSpPr>
        <p:spPr>
          <a:xfrm>
            <a:off x="226644" y="2061713"/>
            <a:ext cx="7598042" cy="759125"/>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Session Title</a:t>
            </a:r>
            <a:endParaRPr lang="en-US" dirty="0"/>
          </a:p>
        </p:txBody>
      </p:sp>
      <p:sp>
        <p:nvSpPr>
          <p:cNvPr id="5" name="Rectangle 3"/>
          <p:cNvSpPr>
            <a:spLocks noChangeArrowheads="1"/>
          </p:cNvSpPr>
          <p:nvPr userDrawn="1"/>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solidFill>
                <a:srgbClr val="58585B"/>
              </a:solidFill>
              <a:ea typeface="ＭＳ Ｐゴシック" pitchFamily="34" charset="-128"/>
              <a:cs typeface="+mn-cs"/>
            </a:endParaRPr>
          </a:p>
        </p:txBody>
      </p:sp>
      <p:sp>
        <p:nvSpPr>
          <p:cNvPr id="6" name="Rectangle 3"/>
          <p:cNvSpPr>
            <a:spLocks noChangeArrowheads="1"/>
          </p:cNvSpPr>
          <p:nvPr userDrawn="1"/>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solidFill>
                <a:srgbClr val="58585B"/>
              </a:solidFill>
              <a:ea typeface="ＭＳ Ｐゴシック" pitchFamily="34" charset="-128"/>
              <a:cs typeface="+mn-cs"/>
            </a:endParaRPr>
          </a:p>
        </p:txBody>
      </p:sp>
      <p:sp>
        <p:nvSpPr>
          <p:cNvPr id="8" name="Rectangle 7"/>
          <p:cNvSpPr/>
          <p:nvPr userDrawn="1"/>
        </p:nvSpPr>
        <p:spPr>
          <a:xfrm>
            <a:off x="-8626" y="0"/>
            <a:ext cx="7502697" cy="1846053"/>
          </a:xfrm>
          <a:prstGeom prst="rect">
            <a:avLst/>
          </a:prstGeom>
          <a:gradFill>
            <a:gsLst>
              <a:gs pos="0">
                <a:schemeClr val="accent1">
                  <a:lumMod val="60000"/>
                  <a:lumOff val="40000"/>
                </a:schemeClr>
              </a:gs>
              <a:gs pos="100000">
                <a:schemeClr val="accent1"/>
              </a:gs>
            </a:gsLst>
          </a:gradFill>
          <a:ln>
            <a:noFill/>
          </a:ln>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pic>
        <p:nvPicPr>
          <p:cNvPr id="9" name="Picture 3"/>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5842315" y="0"/>
            <a:ext cx="3301675" cy="18471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066" y="133350"/>
            <a:ext cx="672860" cy="355270"/>
          </a:xfrm>
          <a:prstGeom prst="rect">
            <a:avLst/>
          </a:prstGeom>
        </p:spPr>
      </p:pic>
      <p:sp>
        <p:nvSpPr>
          <p:cNvPr id="12" name="Text Placeholder 2"/>
          <p:cNvSpPr>
            <a:spLocks noGrp="1"/>
          </p:cNvSpPr>
          <p:nvPr>
            <p:ph type="body" sz="quarter" idx="13" hasCustomPrompt="1"/>
          </p:nvPr>
        </p:nvSpPr>
        <p:spPr>
          <a:xfrm>
            <a:off x="220440" y="3099325"/>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13" name="Subtitle 2"/>
          <p:cNvSpPr>
            <a:spLocks noGrp="1"/>
          </p:cNvSpPr>
          <p:nvPr>
            <p:ph type="subTitle" idx="1" hasCustomPrompt="1"/>
          </p:nvPr>
        </p:nvSpPr>
        <p:spPr>
          <a:xfrm>
            <a:off x="226644" y="3681060"/>
            <a:ext cx="8296421" cy="288131"/>
          </a:xfrm>
          <a:prstGeom prst="rect">
            <a:avLst/>
          </a:prstGeom>
        </p:spPr>
        <p:txBody>
          <a:bodyPr lIns="91420" tIns="45710" rIns="91420" bIns="45710" anchor="b" anchorCtr="0">
            <a:noAutofit/>
          </a:bodyPr>
          <a:lstStyle>
            <a:lvl1pPr marL="0" indent="0" algn="l">
              <a:buNone/>
              <a:defRPr sz="1400" b="0" i="0">
                <a:solidFill>
                  <a:srgbClr val="676767"/>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4" name="Text Placeholder 38"/>
          <p:cNvSpPr>
            <a:spLocks noGrp="1"/>
          </p:cNvSpPr>
          <p:nvPr>
            <p:ph type="body" sz="quarter" idx="11" hasCustomPrompt="1"/>
          </p:nvPr>
        </p:nvSpPr>
        <p:spPr>
          <a:xfrm>
            <a:off x="226644" y="3921057"/>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5" name="Text Placeholder 40"/>
          <p:cNvSpPr>
            <a:spLocks noGrp="1"/>
          </p:cNvSpPr>
          <p:nvPr>
            <p:ph type="body" sz="quarter" idx="12" hasCustomPrompt="1"/>
          </p:nvPr>
        </p:nvSpPr>
        <p:spPr>
          <a:xfrm>
            <a:off x="226644" y="4161054"/>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188" y="1230828"/>
            <a:ext cx="3412389" cy="599050"/>
          </a:xfrm>
          <a:prstGeom prst="rect">
            <a:avLst/>
          </a:prstGeom>
        </p:spPr>
      </p:pic>
    </p:spTree>
    <p:extLst>
      <p:ext uri="{BB962C8B-B14F-4D97-AF65-F5344CB8AC3E}">
        <p14:creationId xmlns:p14="http://schemas.microsoft.com/office/powerpoint/2010/main" val="344881588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5640" y="1140619"/>
            <a:ext cx="7940675" cy="2678906"/>
          </a:xfrm>
          <a:prstGeom prst="rect">
            <a:avLst/>
          </a:prstGeom>
        </p:spPr>
        <p:txBody>
          <a:bodyPr lIns="68589" tIns="34295" rIns="68589" bIns="3429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333277"/>
      </p:ext>
    </p:extLst>
  </p:cSld>
  <p:clrMapOvr>
    <a:masterClrMapping/>
  </p:clrMapOvr>
  <p:timing>
    <p:tnLst>
      <p:par>
        <p:cTn xmlns:p14="http://schemas.microsoft.com/office/powerpoint/2010/mai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5_Title Slide-animated gradient">
    <p:bg>
      <p:bgRef idx="1001">
        <a:schemeClr val="bg1"/>
      </p:bgRef>
    </p:bg>
    <p:spTree>
      <p:nvGrpSpPr>
        <p:cNvPr id="1" name=""/>
        <p:cNvGrpSpPr/>
        <p:nvPr/>
      </p:nvGrpSpPr>
      <p:grpSpPr>
        <a:xfrm>
          <a:off x="0" y="0"/>
          <a:ext cx="0" cy="0"/>
          <a:chOff x="0" y="0"/>
          <a:chExt cx="0" cy="0"/>
        </a:xfrm>
      </p:grpSpPr>
      <p:pic>
        <p:nvPicPr>
          <p:cNvPr id="9" name="Picture 8" descr="offset_comp_30693_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smtClean="0"/>
              <a:t>マスター テキストの書式設定</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748077413"/>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2_Closing Slide">
    <p:bg>
      <p:bgRef idx="1001">
        <a:schemeClr val="bg1"/>
      </p:bgRef>
    </p:bg>
    <p:spTree>
      <p:nvGrpSpPr>
        <p:cNvPr id="1" name=""/>
        <p:cNvGrpSpPr/>
        <p:nvPr/>
      </p:nvGrpSpPr>
      <p:grpSpPr>
        <a:xfrm>
          <a:off x="0" y="0"/>
          <a:ext cx="0" cy="0"/>
          <a:chOff x="0" y="0"/>
          <a:chExt cx="0" cy="0"/>
        </a:xfrm>
      </p:grpSpPr>
      <p:pic>
        <p:nvPicPr>
          <p:cNvPr id="4" name="Picture 3" descr="offset_comp_30711_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amazing.png"/>
          <p:cNvPicPr>
            <a:picLocks noChangeAspect="1"/>
          </p:cNvPicPr>
          <p:nvPr userDrawn="1"/>
        </p:nvPicPr>
        <p:blipFill rotWithShape="1">
          <a:blip r:embed="rId3">
            <a:extLst>
              <a:ext uri="{28A0092B-C50C-407E-A947-70E740481C1C}">
                <a14:useLocalDpi xmlns:a14="http://schemas.microsoft.com/office/drawing/2010/main" val="0"/>
              </a:ext>
            </a:extLst>
          </a:blip>
          <a:srcRect t="31525" b="27614"/>
          <a:stretch/>
        </p:blipFill>
        <p:spPr>
          <a:xfrm>
            <a:off x="2401156" y="2651136"/>
            <a:ext cx="4326749" cy="513813"/>
          </a:xfrm>
          <a:prstGeom prst="rect">
            <a:avLst/>
          </a:prstGeom>
        </p:spPr>
      </p:pic>
      <p:pic>
        <p:nvPicPr>
          <p:cNvPr id="6"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4120044" y="3937355"/>
            <a:ext cx="899770" cy="83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NBABT_A.png"/>
          <p:cNvPicPr>
            <a:picLocks noChangeAspect="1"/>
          </p:cNvPicPr>
          <p:nvPr userDrawn="1"/>
        </p:nvPicPr>
        <p:blipFill rotWithShape="1">
          <a:blip r:embed="rId5">
            <a:extLst>
              <a:ext uri="{28A0092B-C50C-407E-A947-70E740481C1C}">
                <a14:useLocalDpi xmlns:a14="http://schemas.microsoft.com/office/drawing/2010/main" val="0"/>
              </a:ext>
            </a:extLst>
          </a:blip>
          <a:srcRect t="30081" b="31105"/>
          <a:stretch/>
        </p:blipFill>
        <p:spPr>
          <a:xfrm>
            <a:off x="1871350" y="1632059"/>
            <a:ext cx="5413248" cy="1181868"/>
          </a:xfrm>
          <a:prstGeom prst="rect">
            <a:avLst/>
          </a:prstGeom>
        </p:spPr>
      </p:pic>
    </p:spTree>
    <p:extLst>
      <p:ext uri="{BB962C8B-B14F-4D97-AF65-F5344CB8AC3E}">
        <p14:creationId xmlns:p14="http://schemas.microsoft.com/office/powerpoint/2010/main" val="2289275134"/>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7413717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theme" Target="../theme/theme1.xml"/><Relationship Id="rId40" Type="http://schemas.openxmlformats.org/officeDocument/2006/relationships/image" Target="../media/image1.png"/><Relationship Id="rId41"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46" Type="http://schemas.openxmlformats.org/officeDocument/2006/relationships/slideLayout" Target="../slideLayouts/slideLayout84.xml"/><Relationship Id="rId47" Type="http://schemas.openxmlformats.org/officeDocument/2006/relationships/slideLayout" Target="../slideLayouts/slideLayout85.xml"/><Relationship Id="rId48" Type="http://schemas.openxmlformats.org/officeDocument/2006/relationships/theme" Target="../theme/theme2.xml"/><Relationship Id="rId49" Type="http://schemas.openxmlformats.org/officeDocument/2006/relationships/image" Target="../media/image11.png"/><Relationship Id="rId20" Type="http://schemas.openxmlformats.org/officeDocument/2006/relationships/slideLayout" Target="../slideLayouts/slideLayout58.xml"/><Relationship Id="rId21" Type="http://schemas.openxmlformats.org/officeDocument/2006/relationships/slideLayout" Target="../slideLayouts/slideLayout59.xml"/><Relationship Id="rId22" Type="http://schemas.openxmlformats.org/officeDocument/2006/relationships/slideLayout" Target="../slideLayouts/slideLayout60.xml"/><Relationship Id="rId23" Type="http://schemas.openxmlformats.org/officeDocument/2006/relationships/slideLayout" Target="../slideLayouts/slideLayout61.xml"/><Relationship Id="rId24" Type="http://schemas.openxmlformats.org/officeDocument/2006/relationships/slideLayout" Target="../slideLayouts/slideLayout62.xml"/><Relationship Id="rId25" Type="http://schemas.openxmlformats.org/officeDocument/2006/relationships/slideLayout" Target="../slideLayouts/slideLayout63.xml"/><Relationship Id="rId26" Type="http://schemas.openxmlformats.org/officeDocument/2006/relationships/slideLayout" Target="../slideLayouts/slideLayout64.xml"/><Relationship Id="rId27" Type="http://schemas.openxmlformats.org/officeDocument/2006/relationships/slideLayout" Target="../slideLayouts/slideLayout65.xml"/><Relationship Id="rId28" Type="http://schemas.openxmlformats.org/officeDocument/2006/relationships/slideLayout" Target="../slideLayouts/slideLayout66.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30" Type="http://schemas.openxmlformats.org/officeDocument/2006/relationships/slideLayout" Target="../slideLayouts/slideLayout68.xml"/><Relationship Id="rId31" Type="http://schemas.openxmlformats.org/officeDocument/2006/relationships/slideLayout" Target="../slideLayouts/slideLayout69.xml"/><Relationship Id="rId32" Type="http://schemas.openxmlformats.org/officeDocument/2006/relationships/slideLayout" Target="../slideLayouts/slideLayout70.xml"/><Relationship Id="rId9" Type="http://schemas.openxmlformats.org/officeDocument/2006/relationships/slideLayout" Target="../slideLayouts/slideLayout47.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33" Type="http://schemas.openxmlformats.org/officeDocument/2006/relationships/slideLayout" Target="../slideLayouts/slideLayout71.xml"/><Relationship Id="rId34" Type="http://schemas.openxmlformats.org/officeDocument/2006/relationships/slideLayout" Target="../slideLayouts/slideLayout72.xml"/><Relationship Id="rId35" Type="http://schemas.openxmlformats.org/officeDocument/2006/relationships/slideLayout" Target="../slideLayouts/slideLayout73.xml"/><Relationship Id="rId36" Type="http://schemas.openxmlformats.org/officeDocument/2006/relationships/slideLayout" Target="../slideLayouts/slideLayout74.xml"/><Relationship Id="rId10" Type="http://schemas.openxmlformats.org/officeDocument/2006/relationships/slideLayout" Target="../slideLayouts/slideLayout48.xml"/><Relationship Id="rId11" Type="http://schemas.openxmlformats.org/officeDocument/2006/relationships/slideLayout" Target="../slideLayouts/slideLayout49.xml"/><Relationship Id="rId12" Type="http://schemas.openxmlformats.org/officeDocument/2006/relationships/slideLayout" Target="../slideLayouts/slideLayout50.xml"/><Relationship Id="rId13" Type="http://schemas.openxmlformats.org/officeDocument/2006/relationships/slideLayout" Target="../slideLayouts/slideLayout51.xml"/><Relationship Id="rId14" Type="http://schemas.openxmlformats.org/officeDocument/2006/relationships/slideLayout" Target="../slideLayouts/slideLayout52.xml"/><Relationship Id="rId15" Type="http://schemas.openxmlformats.org/officeDocument/2006/relationships/slideLayout" Target="../slideLayouts/slideLayout53.xml"/><Relationship Id="rId16" Type="http://schemas.openxmlformats.org/officeDocument/2006/relationships/slideLayout" Target="../slideLayouts/slideLayout54.xml"/><Relationship Id="rId17" Type="http://schemas.openxmlformats.org/officeDocument/2006/relationships/slideLayout" Target="../slideLayouts/slideLayout55.xml"/><Relationship Id="rId18" Type="http://schemas.openxmlformats.org/officeDocument/2006/relationships/slideLayout" Target="../slideLayouts/slideLayout56.xml"/><Relationship Id="rId19" Type="http://schemas.openxmlformats.org/officeDocument/2006/relationships/slideLayout" Target="../slideLayouts/slideLayout57.xml"/><Relationship Id="rId37" Type="http://schemas.openxmlformats.org/officeDocument/2006/relationships/slideLayout" Target="../slideLayouts/slideLayout75.xml"/><Relationship Id="rId38" Type="http://schemas.openxmlformats.org/officeDocument/2006/relationships/slideLayout" Target="../slideLayouts/slideLayout76.xml"/><Relationship Id="rId39" Type="http://schemas.openxmlformats.org/officeDocument/2006/relationships/slideLayout" Target="../slideLayouts/slideLayout77.xml"/><Relationship Id="rId40" Type="http://schemas.openxmlformats.org/officeDocument/2006/relationships/slideLayout" Target="../slideLayouts/slideLayout78.xml"/><Relationship Id="rId41" Type="http://schemas.openxmlformats.org/officeDocument/2006/relationships/slideLayout" Target="../slideLayouts/slideLayout79.xml"/><Relationship Id="rId42" Type="http://schemas.openxmlformats.org/officeDocument/2006/relationships/slideLayout" Target="../slideLayouts/slideLayout80.xml"/><Relationship Id="rId43" Type="http://schemas.openxmlformats.org/officeDocument/2006/relationships/slideLayout" Target="../slideLayouts/slideLayout81.xml"/><Relationship Id="rId44" Type="http://schemas.openxmlformats.org/officeDocument/2006/relationships/slideLayout" Target="../slideLayouts/slideLayout82.xml"/><Relationship Id="rId45"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0">
            <a:extLst>
              <a:ext uri="{28A0092B-C50C-407E-A947-70E740481C1C}">
                <a14:useLocalDpi xmlns:a14="http://schemas.microsoft.com/office/drawing/2010/main" val="0"/>
              </a:ext>
            </a:extLst>
          </a:blip>
          <a:stretch>
            <a:fillRect/>
          </a:stretch>
        </p:blipFill>
        <p:spPr>
          <a:xfrm>
            <a:off x="7625751" y="4697113"/>
            <a:ext cx="1466491" cy="257445"/>
          </a:xfrm>
          <a:prstGeom prst="rect">
            <a:avLst/>
          </a:prstGeom>
        </p:spPr>
      </p:pic>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3" name="Rectangle 4"/>
          <p:cNvSpPr>
            <a:spLocks noChangeArrowheads="1"/>
          </p:cNvSpPr>
          <p:nvPr/>
        </p:nvSpPr>
        <p:spPr bwMode="ltGray">
          <a:xfrm>
            <a:off x="2806259" y="4736431"/>
            <a:ext cx="2658018" cy="154518"/>
          </a:xfrm>
          <a:prstGeom prst="rect">
            <a:avLst/>
          </a:prstGeom>
          <a:noFill/>
          <a:ln w="9525">
            <a:noFill/>
            <a:miter lim="800000"/>
            <a:headEnd/>
            <a:tailEnd/>
          </a:ln>
          <a:effectLst/>
        </p:spPr>
        <p:txBody>
          <a:bodyPr lIns="61586" tIns="30792" rIns="61586" bIns="30792" anchor="b">
            <a:spAutoFit/>
          </a:bodyPr>
          <a:lstStyle/>
          <a:p>
            <a:pPr algn="ct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2015  </a:t>
            </a:r>
            <a:r>
              <a:rPr lang="en-US" sz="600" dirty="0">
                <a:solidFill>
                  <a:srgbClr val="000000">
                    <a:alpha val="25000"/>
                  </a:srgbClr>
                </a:solidFill>
                <a:latin typeface="+mn-lt"/>
                <a:ea typeface="+mn-ea"/>
                <a:cs typeface="CiscoSans Thin"/>
              </a:rPr>
              <a:t>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41" cstate="print">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81" r:id="rId6"/>
    <p:sldLayoutId id="2147483880" r:id="rId7"/>
    <p:sldLayoutId id="2147483905" r:id="rId8"/>
    <p:sldLayoutId id="2147483906" r:id="rId9"/>
    <p:sldLayoutId id="2147483879" r:id="rId10"/>
    <p:sldLayoutId id="2147483883" r:id="rId11"/>
    <p:sldLayoutId id="2147483886" r:id="rId12"/>
    <p:sldLayoutId id="2147483887" r:id="rId13"/>
    <p:sldLayoutId id="2147483884" r:id="rId14"/>
    <p:sldLayoutId id="2147483885" r:id="rId15"/>
    <p:sldLayoutId id="2147483907" r:id="rId16"/>
    <p:sldLayoutId id="2147483889" r:id="rId17"/>
    <p:sldLayoutId id="2147483890" r:id="rId18"/>
    <p:sldLayoutId id="2147483891" r:id="rId19"/>
    <p:sldLayoutId id="2147483892" r:id="rId20"/>
    <p:sldLayoutId id="2147483893" r:id="rId21"/>
    <p:sldLayoutId id="2147483917" r:id="rId22"/>
    <p:sldLayoutId id="2147483918" r:id="rId23"/>
    <p:sldLayoutId id="2147483895" r:id="rId24"/>
    <p:sldLayoutId id="2147483871" r:id="rId25"/>
    <p:sldLayoutId id="2147483898" r:id="rId26"/>
    <p:sldLayoutId id="2147483908" r:id="rId27"/>
    <p:sldLayoutId id="2147483909" r:id="rId28"/>
    <p:sldLayoutId id="2147483910" r:id="rId29"/>
    <p:sldLayoutId id="2147483911" r:id="rId30"/>
    <p:sldLayoutId id="2147483914" r:id="rId31"/>
    <p:sldLayoutId id="2147483896" r:id="rId32"/>
    <p:sldLayoutId id="2147483912" r:id="rId33"/>
    <p:sldLayoutId id="2147483913" r:id="rId34"/>
    <p:sldLayoutId id="2147483897" r:id="rId35"/>
    <p:sldLayoutId id="2147483921" r:id="rId36"/>
    <p:sldLayoutId id="2147483923" r:id="rId37"/>
    <p:sldLayoutId id="2147483973" r:id="rId38"/>
  </p:sldLayoutIdLst>
  <p:transition xmlns:p14="http://schemas.microsoft.com/office/powerpoint/2010/main" spd="slow">
    <p:wipe/>
  </p:transition>
  <p:timing>
    <p:tnLst>
      <p:par>
        <p:cTn xmlns:p14="http://schemas.microsoft.com/office/powerpoint/2010/main" id="1" dur="indefinite" restart="never" nodeType="tmRoot"/>
      </p:par>
    </p:tnLst>
  </p:timing>
  <p:txStyles>
    <p:title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smtClean="0"/>
              <a:t>Title Goes Here</a:t>
            </a:r>
          </a:p>
        </p:txBody>
      </p:sp>
      <p:sp>
        <p:nvSpPr>
          <p:cNvPr id="12" name="Rectangle 7"/>
          <p:cNvSpPr>
            <a:spLocks noChangeArrowheads="1"/>
          </p:cNvSpPr>
          <p:nvPr/>
        </p:nvSpPr>
        <p:spPr bwMode="ltGray">
          <a:xfrm>
            <a:off x="8422194" y="4650574"/>
            <a:ext cx="311927" cy="246851"/>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1200">
                <a:solidFill>
                  <a:srgbClr val="000000">
                    <a:alpha val="25000"/>
                  </a:srgbClr>
                </a:solidFill>
                <a:latin typeface="Arial"/>
                <a:ea typeface="ＭＳ Ｐゴシック" pitchFamily="34" charset="-128"/>
                <a:cs typeface="CiscoSans Thin"/>
              </a:rPr>
              <a:pPr algn="r" defTabSz="610744" fontAlgn="auto">
                <a:spcBef>
                  <a:spcPts val="0"/>
                </a:spcBef>
                <a:spcAft>
                  <a:spcPts val="0"/>
                </a:spcAft>
                <a:defRPr/>
              </a:pPr>
              <a:t>‹#›</a:t>
            </a:fld>
            <a:endParaRPr lang="en-US" sz="1200" dirty="0">
              <a:solidFill>
                <a:srgbClr val="000000">
                  <a:alpha val="25000"/>
                </a:srgbClr>
              </a:solidFill>
              <a:latin typeface="Arial"/>
              <a:ea typeface="ＭＳ Ｐゴシック" pitchFamily="34" charset="-128"/>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Arial"/>
                <a:ea typeface="ＭＳ Ｐゴシック" pitchFamily="34" charset="-128"/>
                <a:cs typeface="CiscoSans Thin"/>
              </a:rPr>
              <a:t>© </a:t>
            </a:r>
            <a:r>
              <a:rPr lang="en-US" sz="600" dirty="0" smtClean="0">
                <a:solidFill>
                  <a:srgbClr val="000000">
                    <a:alpha val="25000"/>
                  </a:srgbClr>
                </a:solidFill>
                <a:latin typeface="Arial"/>
                <a:ea typeface="ＭＳ Ｐゴシック" pitchFamily="34" charset="-128"/>
                <a:cs typeface="CiscoSans Thin"/>
              </a:rPr>
              <a:t>2016  </a:t>
            </a:r>
            <a:r>
              <a:rPr lang="en-US" sz="600" dirty="0">
                <a:solidFill>
                  <a:srgbClr val="000000">
                    <a:alpha val="25000"/>
                  </a:srgbClr>
                </a:solidFill>
                <a:latin typeface="Arial"/>
                <a:ea typeface="ＭＳ Ｐゴシック" pitchFamily="34" charset="-128"/>
                <a:cs typeface="CiscoSans Thin"/>
              </a:rPr>
              <a:t>Cisco and/or its affiliates. All rights reserved.   Cisco Confidential</a:t>
            </a:r>
          </a:p>
        </p:txBody>
      </p:sp>
      <p:pic>
        <p:nvPicPr>
          <p:cNvPr id="1029" name="Picture 2"/>
          <p:cNvPicPr>
            <a:picLocks noChangeAspect="1" noChangeArrowheads="1"/>
          </p:cNvPicPr>
          <p:nvPr/>
        </p:nvPicPr>
        <p:blipFill>
          <a:blip r:embed="rId49">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6717259"/>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 id="2147483941" r:id="rId16"/>
    <p:sldLayoutId id="2147483942" r:id="rId17"/>
    <p:sldLayoutId id="2147483943" r:id="rId18"/>
    <p:sldLayoutId id="2147483944" r:id="rId19"/>
    <p:sldLayoutId id="2147483945" r:id="rId20"/>
    <p:sldLayoutId id="2147483946" r:id="rId21"/>
    <p:sldLayoutId id="2147483947" r:id="rId22"/>
    <p:sldLayoutId id="2147483948" r:id="rId23"/>
    <p:sldLayoutId id="2147483949" r:id="rId24"/>
    <p:sldLayoutId id="2147483950" r:id="rId25"/>
    <p:sldLayoutId id="2147483951" r:id="rId26"/>
    <p:sldLayoutId id="2147483952" r:id="rId27"/>
    <p:sldLayoutId id="2147483953" r:id="rId28"/>
    <p:sldLayoutId id="2147483954" r:id="rId29"/>
    <p:sldLayoutId id="2147483955" r:id="rId30"/>
    <p:sldLayoutId id="2147483956" r:id="rId31"/>
    <p:sldLayoutId id="2147483957" r:id="rId32"/>
    <p:sldLayoutId id="2147483958" r:id="rId33"/>
    <p:sldLayoutId id="2147483959" r:id="rId34"/>
    <p:sldLayoutId id="2147483960" r:id="rId35"/>
    <p:sldLayoutId id="2147483961" r:id="rId36"/>
    <p:sldLayoutId id="2147483962" r:id="rId37"/>
    <p:sldLayoutId id="2147483963" r:id="rId38"/>
    <p:sldLayoutId id="2147483964" r:id="rId39"/>
    <p:sldLayoutId id="2147483965" r:id="rId40"/>
    <p:sldLayoutId id="2147483966" r:id="rId41"/>
    <p:sldLayoutId id="2147483967" r:id="rId42"/>
    <p:sldLayoutId id="2147483968" r:id="rId43"/>
    <p:sldLayoutId id="2147483969" r:id="rId44"/>
    <p:sldLayoutId id="2147483970" r:id="rId45"/>
    <p:sldLayoutId id="2147483971" r:id="rId46"/>
    <p:sldLayoutId id="2147483972" r:id="rId47"/>
  </p:sldLayoutIdLst>
  <p:transition xmlns:p14="http://schemas.microsoft.com/office/powerpoint/2010/main" spd="slow">
    <p:wipe/>
  </p:transition>
  <p:timing>
    <p:tnLst>
      <p:par>
        <p:cTn xmlns:p14="http://schemas.microsoft.com/office/powerpoint/2010/main" id="1" dur="indefinite" restart="never" nodeType="tmRoot"/>
      </p:par>
    </p:tnLst>
  </p:timing>
  <p:txStyles>
    <p:titleStyle>
      <a:lvl1pPr algn="l" defTabSz="684213" rtl="0" eaLnBrk="1" fontAlgn="base" hangingPunct="1">
        <a:lnSpc>
          <a:spcPct val="80000"/>
        </a:lnSpc>
        <a:spcBef>
          <a:spcPct val="0"/>
        </a:spcBef>
        <a:spcAft>
          <a:spcPct val="0"/>
        </a:spcAft>
        <a:defRPr kumimoji="1" lang="en-US" sz="3200" kern="1200" dirty="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chart" Target="../charts/char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7.png"/><Relationship Id="rId3" Type="http://schemas.openxmlformats.org/officeDocument/2006/relationships/image" Target="../media/image4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9.xml"/><Relationship Id="rId3"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47.png"/><Relationship Id="rId7" Type="http://schemas.openxmlformats.org/officeDocument/2006/relationships/image" Target="../media/image48.png"/><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png"/><Relationship Id="rId1" Type="http://schemas.openxmlformats.org/officeDocument/2006/relationships/slideLayout" Target="../slideLayouts/slideLayout6.xml"/><Relationship Id="rId2" Type="http://schemas.openxmlformats.org/officeDocument/2006/relationships/image" Target="../media/image5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49.png"/><Relationship Id="rId1" Type="http://schemas.openxmlformats.org/officeDocument/2006/relationships/slideLayout" Target="../slideLayouts/slideLayout36.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59.png"/><Relationship Id="rId5" Type="http://schemas.openxmlformats.org/officeDocument/2006/relationships/image" Target="../media/image49.png"/><Relationship Id="rId1" Type="http://schemas.openxmlformats.org/officeDocument/2006/relationships/slideLayout" Target="../slideLayouts/slideLayout36.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jpeg"/><Relationship Id="rId5" Type="http://schemas.openxmlformats.org/officeDocument/2006/relationships/image" Target="../media/image49.png"/><Relationship Id="rId1" Type="http://schemas.openxmlformats.org/officeDocument/2006/relationships/slideLayout" Target="../slideLayouts/slideLayout38.xml"/><Relationship Id="rId2"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36.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jpeg"/><Relationship Id="rId7" Type="http://schemas.openxmlformats.org/officeDocument/2006/relationships/image" Target="../media/image70.png"/><Relationship Id="rId1" Type="http://schemas.openxmlformats.org/officeDocument/2006/relationships/slideLayout" Target="../slideLayouts/slideLayout36.xml"/><Relationship Id="rId2" Type="http://schemas.openxmlformats.org/officeDocument/2006/relationships/image" Target="../media/image4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11" Type="http://schemas.openxmlformats.org/officeDocument/2006/relationships/image" Target="../media/image70.png"/><Relationship Id="rId12" Type="http://schemas.openxmlformats.org/officeDocument/2006/relationships/image" Target="../media/image65.png"/><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image" Target="../media/image77.jpeg"/><Relationship Id="rId6" Type="http://schemas.openxmlformats.org/officeDocument/2006/relationships/image" Target="../media/image69.jpeg"/><Relationship Id="rId7" Type="http://schemas.openxmlformats.org/officeDocument/2006/relationships/image" Target="../media/image78.jpeg"/><Relationship Id="rId8" Type="http://schemas.openxmlformats.org/officeDocument/2006/relationships/image" Target="../media/image79.jpeg"/><Relationship Id="rId9" Type="http://schemas.openxmlformats.org/officeDocument/2006/relationships/image" Target="../media/image80.jpeg"/><Relationship Id="rId10" Type="http://schemas.openxmlformats.org/officeDocument/2006/relationships/image" Target="../media/image8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microsoft.com/office/2007/relationships/hdphoto" Target="../media/hdphoto1.wdp"/><Relationship Id="rId9" Type="http://schemas.openxmlformats.org/officeDocument/2006/relationships/image" Target="../media/image25.png"/><Relationship Id="rId1" Type="http://schemas.openxmlformats.org/officeDocument/2006/relationships/slideLayout" Target="../slideLayouts/slideLayout15.xml"/><Relationship Id="rId2"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7" Type="http://schemas.openxmlformats.org/officeDocument/2006/relationships/image" Target="../media/image86.png"/><Relationship Id="rId8" Type="http://schemas.openxmlformats.org/officeDocument/2006/relationships/image" Target="../media/image87.png"/><Relationship Id="rId1" Type="http://schemas.openxmlformats.org/officeDocument/2006/relationships/slideLayout" Target="../slideLayouts/slideLayout36.xml"/><Relationship Id="rId2"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image" Target="../media/image92.png"/><Relationship Id="rId8" Type="http://schemas.openxmlformats.org/officeDocument/2006/relationships/image" Target="../media/image93.png"/><Relationship Id="rId9" Type="http://schemas.openxmlformats.org/officeDocument/2006/relationships/image" Target="../media/image94.png"/><Relationship Id="rId10" Type="http://schemas.openxmlformats.org/officeDocument/2006/relationships/image" Target="../media/image95.png"/><Relationship Id="rId1" Type="http://schemas.openxmlformats.org/officeDocument/2006/relationships/slideLayout" Target="../slideLayouts/slideLayout19.xml"/><Relationship Id="rId2"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hyperlink" Target="http://www.cisco.com/c/en/us/products/collateral/wireless/aironet-antennas-accessories/eos-eol-notice-c51-737338.html" TargetMode="External"/><Relationship Id="rId1" Type="http://schemas.openxmlformats.org/officeDocument/2006/relationships/slideLayout" Target="../slideLayouts/slideLayout36.xml"/><Relationship Id="rId2" Type="http://schemas.openxmlformats.org/officeDocument/2006/relationships/notesSlide" Target="../notesSlides/notesSlide19.xml"/></Relationships>
</file>

<file path=ppt/slides/_rels/slide33.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84.png"/><Relationship Id="rId6" Type="http://schemas.openxmlformats.org/officeDocument/2006/relationships/image" Target="../media/image99.png"/><Relationship Id="rId1" Type="http://schemas.openxmlformats.org/officeDocument/2006/relationships/slideLayout" Target="../slideLayouts/slideLayout19.xml"/><Relationship Id="rId2" Type="http://schemas.openxmlformats.org/officeDocument/2006/relationships/notesSlide" Target="../notesSlides/notesSlide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104.png"/><Relationship Id="rId7" Type="http://schemas.openxmlformats.org/officeDocument/2006/relationships/image" Target="../media/image105.png"/><Relationship Id="rId8" Type="http://schemas.openxmlformats.org/officeDocument/2006/relationships/image" Target="../media/image106.png"/><Relationship Id="rId1" Type="http://schemas.openxmlformats.org/officeDocument/2006/relationships/slideLayout" Target="../slideLayouts/slideLayout15.xml"/><Relationship Id="rId2" Type="http://schemas.openxmlformats.org/officeDocument/2006/relationships/image" Target="../media/image100.png"/></Relationships>
</file>

<file path=ppt/slides/_rels/slide37.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1" Type="http://schemas.openxmlformats.org/officeDocument/2006/relationships/slideLayout" Target="../slideLayouts/slideLayout10.xml"/><Relationship Id="rId2" Type="http://schemas.openxmlformats.org/officeDocument/2006/relationships/notesSlide" Target="../notesSlides/notesSlide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 Id="rId3" Type="http://schemas.openxmlformats.org/officeDocument/2006/relationships/image" Target="../media/image109.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2.png"/><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10.png"/><Relationship Id="rId3" Type="http://schemas.openxmlformats.org/officeDocument/2006/relationships/image" Target="../media/image11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12.png"/><Relationship Id="rId3" Type="http://schemas.openxmlformats.org/officeDocument/2006/relationships/image" Target="../media/image113.png"/></Relationships>
</file>

<file path=ppt/slides/_rels/slide42.xml.rels><?xml version="1.0" encoding="UTF-8" standalone="yes"?>
<Relationships xmlns="http://schemas.openxmlformats.org/package/2006/relationships"><Relationship Id="rId3" Type="http://schemas.openxmlformats.org/officeDocument/2006/relationships/image" Target="../media/image114.tiff"/><Relationship Id="rId4" Type="http://schemas.openxmlformats.org/officeDocument/2006/relationships/image" Target="../media/image115.tiff"/><Relationship Id="rId5" Type="http://schemas.openxmlformats.org/officeDocument/2006/relationships/image" Target="../media/image116.tiff"/><Relationship Id="rId6" Type="http://schemas.openxmlformats.org/officeDocument/2006/relationships/image" Target="../media/image117.tiff"/><Relationship Id="rId7" Type="http://schemas.openxmlformats.org/officeDocument/2006/relationships/image" Target="../media/image30.png"/><Relationship Id="rId1" Type="http://schemas.openxmlformats.org/officeDocument/2006/relationships/slideLayout" Target="../slideLayouts/slideLayout15.xml"/><Relationship Id="rId2" Type="http://schemas.openxmlformats.org/officeDocument/2006/relationships/notesSlide" Target="../notesSlides/notesSlide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 Id="rId3" Type="http://schemas.openxmlformats.org/officeDocument/2006/relationships/image" Target="../media/image118.png"/></Relationships>
</file>

<file path=ppt/slides/_rels/slide44.xml.rels><?xml version="1.0" encoding="UTF-8" standalone="yes"?>
<Relationships xmlns="http://schemas.openxmlformats.org/package/2006/relationships"><Relationship Id="rId3" Type="http://schemas.openxmlformats.org/officeDocument/2006/relationships/hyperlink" Target="http://www.zcover.com/store/catalog/product_info.php?cPath=101_67_68&amp;products_id=210&amp;osCsid=767" TargetMode="External"/><Relationship Id="rId4" Type="http://schemas.openxmlformats.org/officeDocument/2006/relationships/image" Target="../media/image119.jpeg"/><Relationship Id="rId5" Type="http://schemas.openxmlformats.org/officeDocument/2006/relationships/image" Target="../media/image120.wmf"/><Relationship Id="rId6" Type="http://schemas.openxmlformats.org/officeDocument/2006/relationships/image" Target="../media/image121.wmf"/><Relationship Id="rId7" Type="http://schemas.openxmlformats.org/officeDocument/2006/relationships/image" Target="../media/image122.wmf"/><Relationship Id="rId8" Type="http://schemas.openxmlformats.org/officeDocument/2006/relationships/image" Target="../media/image123.png"/><Relationship Id="rId9" Type="http://schemas.openxmlformats.org/officeDocument/2006/relationships/image" Target="../media/image124.png"/><Relationship Id="rId10" Type="http://schemas.openxmlformats.org/officeDocument/2006/relationships/image" Target="../media/image125.png"/><Relationship Id="rId11" Type="http://schemas.openxmlformats.org/officeDocument/2006/relationships/image" Target="../media/image126.png"/><Relationship Id="rId1" Type="http://schemas.openxmlformats.org/officeDocument/2006/relationships/slideLayout" Target="../slideLayouts/slideLayout36.xml"/><Relationship Id="rId2" Type="http://schemas.openxmlformats.org/officeDocument/2006/relationships/notesSlide" Target="../notesSlides/notesSlide2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 Id="rId3" Type="http://schemas.openxmlformats.org/officeDocument/2006/relationships/image" Target="../media/image127.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28.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chart" Target="../charts/chart2.xml"/></Relationships>
</file>

<file path=ppt/slides/_rels/slide49.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chart" Target="../charts/chart4.xml"/><Relationship Id="rId5" Type="http://schemas.openxmlformats.org/officeDocument/2006/relationships/image" Target="../media/image129.png"/><Relationship Id="rId1" Type="http://schemas.openxmlformats.org/officeDocument/2006/relationships/slideLayout" Target="../slideLayouts/slideLayout10.xml"/><Relationship Id="rId2" Type="http://schemas.openxmlformats.org/officeDocument/2006/relationships/notesSlide" Target="../notesSlides/notesSlide29.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1.png"/><Relationship Id="rId5" Type="http://schemas.openxmlformats.org/officeDocument/2006/relationships/image" Target="../media/image132.jpg"/><Relationship Id="rId6" Type="http://schemas.openxmlformats.org/officeDocument/2006/relationships/image" Target="../media/image133.jpg"/><Relationship Id="rId7" Type="http://schemas.openxmlformats.org/officeDocument/2006/relationships/image" Target="../media/image134.png"/><Relationship Id="rId8" Type="http://schemas.openxmlformats.org/officeDocument/2006/relationships/image" Target="../media/image135.png"/><Relationship Id="rId9" Type="http://schemas.openxmlformats.org/officeDocument/2006/relationships/image" Target="../media/image136.jpg"/><Relationship Id="rId10" Type="http://schemas.openxmlformats.org/officeDocument/2006/relationships/image" Target="../media/image137.png"/><Relationship Id="rId1" Type="http://schemas.openxmlformats.org/officeDocument/2006/relationships/slideLayout" Target="../slideLayouts/slideLayout36.xml"/><Relationship Id="rId2" Type="http://schemas.openxmlformats.org/officeDocument/2006/relationships/notesSlide" Target="../notesSlides/notesSlide30.xml"/></Relationships>
</file>

<file path=ppt/slides/_rels/slide52.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9.png"/><Relationship Id="rId5" Type="http://schemas.openxmlformats.org/officeDocument/2006/relationships/image" Target="../media/image140.png"/><Relationship Id="rId1" Type="http://schemas.openxmlformats.org/officeDocument/2006/relationships/slideLayout" Target="../slideLayouts/slideLayout36.xml"/><Relationship Id="rId2" Type="http://schemas.openxmlformats.org/officeDocument/2006/relationships/notesSlide" Target="../notesSlides/notesSlide31.xml"/></Relationships>
</file>

<file path=ppt/slides/_rels/slide53.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140.png"/><Relationship Id="rId5" Type="http://schemas.openxmlformats.org/officeDocument/2006/relationships/image" Target="../media/image139.png"/><Relationship Id="rId1" Type="http://schemas.openxmlformats.org/officeDocument/2006/relationships/slideLayout" Target="../slideLayouts/slideLayout36.xml"/><Relationship Id="rId2" Type="http://schemas.openxmlformats.org/officeDocument/2006/relationships/notesSlide" Target="../notesSlides/notesSlide32.xml"/></Relationships>
</file>

<file path=ppt/slides/_rels/slide54.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image" Target="../media/image146.png"/><Relationship Id="rId7" Type="http://schemas.openxmlformats.org/officeDocument/2006/relationships/image" Target="../media/image147.png"/><Relationship Id="rId8" Type="http://schemas.openxmlformats.org/officeDocument/2006/relationships/image" Target="../media/image148.png"/><Relationship Id="rId9" Type="http://schemas.openxmlformats.org/officeDocument/2006/relationships/image" Target="../media/image149.png"/><Relationship Id="rId1" Type="http://schemas.openxmlformats.org/officeDocument/2006/relationships/slideLayout" Target="../slideLayouts/slideLayout6.xml"/><Relationship Id="rId2" Type="http://schemas.openxmlformats.org/officeDocument/2006/relationships/image" Target="../media/image142.png"/></Relationships>
</file>

<file path=ppt/slides/_rels/slide55.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32.jpg"/><Relationship Id="rId5" Type="http://schemas.openxmlformats.org/officeDocument/2006/relationships/image" Target="../media/image133.jpg"/><Relationship Id="rId6" Type="http://schemas.openxmlformats.org/officeDocument/2006/relationships/image" Target="../media/image134.png"/><Relationship Id="rId7" Type="http://schemas.openxmlformats.org/officeDocument/2006/relationships/image" Target="../media/image135.png"/><Relationship Id="rId8" Type="http://schemas.openxmlformats.org/officeDocument/2006/relationships/image" Target="../media/image136.jpg"/><Relationship Id="rId9" Type="http://schemas.openxmlformats.org/officeDocument/2006/relationships/image" Target="../media/image151.png"/><Relationship Id="rId1" Type="http://schemas.openxmlformats.org/officeDocument/2006/relationships/slideLayout" Target="../slideLayouts/slideLayout36.xml"/><Relationship Id="rId2" Type="http://schemas.openxmlformats.org/officeDocument/2006/relationships/notesSlide" Target="../notesSlides/notesSlide33.xml"/></Relationships>
</file>

<file path=ppt/slides/_rels/slide56.xml.rels><?xml version="1.0" encoding="UTF-8" standalone="yes"?>
<Relationships xmlns="http://schemas.openxmlformats.org/package/2006/relationships"><Relationship Id="rId3" Type="http://schemas.openxmlformats.org/officeDocument/2006/relationships/image" Target="../media/image152.png"/><Relationship Id="rId4" Type="http://schemas.openxmlformats.org/officeDocument/2006/relationships/image" Target="../media/image153.png"/><Relationship Id="rId5" Type="http://schemas.openxmlformats.org/officeDocument/2006/relationships/image" Target="../media/image148.png"/><Relationship Id="rId1" Type="http://schemas.openxmlformats.org/officeDocument/2006/relationships/slideLayout" Target="../slideLayouts/slideLayout36.xml"/><Relationship Id="rId2" Type="http://schemas.openxmlformats.org/officeDocument/2006/relationships/notesSlide" Target="../notesSlides/notesSlide34.xml"/></Relationships>
</file>

<file path=ppt/slides/_rels/slide57.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52.png"/><Relationship Id="rId5" Type="http://schemas.openxmlformats.org/officeDocument/2006/relationships/image" Target="../media/image154.jpg"/><Relationship Id="rId1" Type="http://schemas.openxmlformats.org/officeDocument/2006/relationships/slideLayout" Target="../slideLayouts/slideLayout36.xml"/><Relationship Id="rId2" Type="http://schemas.openxmlformats.org/officeDocument/2006/relationships/notesSlide" Target="../notesSlides/notesSlide3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55.jpeg"/><Relationship Id="rId4" Type="http://schemas.openxmlformats.org/officeDocument/2006/relationships/image" Target="../media/image156.jpeg"/><Relationship Id="rId5" Type="http://schemas.openxmlformats.org/officeDocument/2006/relationships/image" Target="../media/image143.png"/><Relationship Id="rId6" Type="http://schemas.openxmlformats.org/officeDocument/2006/relationships/image" Target="../media/image144.png"/><Relationship Id="rId7" Type="http://schemas.openxmlformats.org/officeDocument/2006/relationships/image" Target="../media/image145.png"/><Relationship Id="rId8" Type="http://schemas.openxmlformats.org/officeDocument/2006/relationships/image" Target="../media/image146.png"/><Relationship Id="rId9" Type="http://schemas.openxmlformats.org/officeDocument/2006/relationships/image" Target="../media/image157.png"/><Relationship Id="rId10" Type="http://schemas.openxmlformats.org/officeDocument/2006/relationships/image" Target="../media/image158.png"/><Relationship Id="rId1" Type="http://schemas.openxmlformats.org/officeDocument/2006/relationships/slideLayout" Target="../slideLayouts/slideLayout36.xml"/><Relationship Id="rId2" Type="http://schemas.openxmlformats.org/officeDocument/2006/relationships/notesSlide" Target="../notesSlides/notesSlide36.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8.png"/><Relationship Id="rId5" Type="http://schemas.openxmlformats.org/officeDocument/2006/relationships/image" Target="../media/image39.jpeg"/><Relationship Id="rId6" Type="http://schemas.openxmlformats.org/officeDocument/2006/relationships/image" Target="../media/image40.jpeg"/><Relationship Id="rId1" Type="http://schemas.openxmlformats.org/officeDocument/2006/relationships/slideLayout" Target="../slideLayouts/slideLayout15.xml"/><Relationship Id="rId2" Type="http://schemas.openxmlformats.org/officeDocument/2006/relationships/image" Target="../media/image3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59.png"/><Relationship Id="rId4" Type="http://schemas.openxmlformats.org/officeDocument/2006/relationships/image" Target="../media/image160.png"/><Relationship Id="rId1" Type="http://schemas.openxmlformats.org/officeDocument/2006/relationships/slideLayout" Target="../slideLayouts/slideLayout19.xml"/><Relationship Id="rId2" Type="http://schemas.openxmlformats.org/officeDocument/2006/relationships/notesSlide" Target="../notesSlides/notesSlide39.xml"/></Relationships>
</file>

<file path=ppt/slides/_rels/slide64.xml.rels><?xml version="1.0" encoding="UTF-8" standalone="yes"?>
<Relationships xmlns="http://schemas.openxmlformats.org/package/2006/relationships"><Relationship Id="rId3" Type="http://schemas.openxmlformats.org/officeDocument/2006/relationships/image" Target="../media/image161.png"/><Relationship Id="rId4" Type="http://schemas.openxmlformats.org/officeDocument/2006/relationships/image" Target="../media/image162.png"/><Relationship Id="rId5" Type="http://schemas.openxmlformats.org/officeDocument/2006/relationships/image" Target="../media/image136.jpg"/><Relationship Id="rId1" Type="http://schemas.openxmlformats.org/officeDocument/2006/relationships/slideLayout" Target="../slideLayouts/slideLayout19.xml"/><Relationship Id="rId2" Type="http://schemas.openxmlformats.org/officeDocument/2006/relationships/notesSlide" Target="../notesSlides/notesSlide40.xml"/></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image" Target="../media/image92.png"/><Relationship Id="rId8" Type="http://schemas.openxmlformats.org/officeDocument/2006/relationships/image" Target="../media/image93.png"/><Relationship Id="rId9" Type="http://schemas.openxmlformats.org/officeDocument/2006/relationships/image" Target="../media/image94.png"/><Relationship Id="rId10" Type="http://schemas.openxmlformats.org/officeDocument/2006/relationships/image" Target="../media/image95.png"/><Relationship Id="rId1" Type="http://schemas.openxmlformats.org/officeDocument/2006/relationships/slideLayout" Target="../slideLayouts/slideLayout19.xml"/><Relationship Id="rId2" Type="http://schemas.openxmlformats.org/officeDocument/2006/relationships/notesSlide" Target="../notesSlides/notesSlide4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3.xml"/></Relationships>
</file>

<file path=ppt/slides/_rels/slide69.xml.rels><?xml version="1.0" encoding="UTF-8" standalone="yes"?>
<Relationships xmlns="http://schemas.openxmlformats.org/package/2006/relationships"><Relationship Id="rId3" Type="http://schemas.openxmlformats.org/officeDocument/2006/relationships/image" Target="../media/image164.png"/><Relationship Id="rId4" Type="http://schemas.openxmlformats.org/officeDocument/2006/relationships/image" Target="../media/image165.png"/><Relationship Id="rId5" Type="http://schemas.openxmlformats.org/officeDocument/2006/relationships/image" Target="../media/image166.png"/><Relationship Id="rId6" Type="http://schemas.openxmlformats.org/officeDocument/2006/relationships/image" Target="../media/image167.png"/><Relationship Id="rId1" Type="http://schemas.openxmlformats.org/officeDocument/2006/relationships/slideLayout" Target="../slideLayouts/slideLayout6.xml"/><Relationship Id="rId2" Type="http://schemas.openxmlformats.org/officeDocument/2006/relationships/image" Target="../media/image163.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36.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3" Type="http://schemas.openxmlformats.org/officeDocument/2006/relationships/image" Target="../media/image168.png"/><Relationship Id="rId4" Type="http://schemas.openxmlformats.org/officeDocument/2006/relationships/image" Target="../media/image169.png"/><Relationship Id="rId5" Type="http://schemas.openxmlformats.org/officeDocument/2006/relationships/image" Target="../media/image170.png"/><Relationship Id="rId6" Type="http://schemas.openxmlformats.org/officeDocument/2006/relationships/image" Target="../media/image171.png"/><Relationship Id="rId1" Type="http://schemas.openxmlformats.org/officeDocument/2006/relationships/slideLayout" Target="../slideLayouts/slideLayout19.xml"/><Relationship Id="rId2" Type="http://schemas.openxmlformats.org/officeDocument/2006/relationships/notesSlide" Target="../notesSlides/notesSlide44.xml"/></Relationships>
</file>

<file path=ppt/slides/_rels/slide71.xml.rels><?xml version="1.0" encoding="UTF-8" standalone="yes"?>
<Relationships xmlns="http://schemas.openxmlformats.org/package/2006/relationships"><Relationship Id="rId3" Type="http://schemas.openxmlformats.org/officeDocument/2006/relationships/image" Target="../media/image159.png"/><Relationship Id="rId4" Type="http://schemas.openxmlformats.org/officeDocument/2006/relationships/image" Target="../media/image160.png"/><Relationship Id="rId1" Type="http://schemas.openxmlformats.org/officeDocument/2006/relationships/slideLayout" Target="../slideLayouts/slideLayout19.xml"/><Relationship Id="rId2" Type="http://schemas.openxmlformats.org/officeDocument/2006/relationships/notesSlide" Target="../notesSlides/notesSlide45.xml"/></Relationships>
</file>

<file path=ppt/slides/_rels/slide72.xml.rels><?xml version="1.0" encoding="UTF-8" standalone="yes"?>
<Relationships xmlns="http://schemas.openxmlformats.org/package/2006/relationships"><Relationship Id="rId3" Type="http://schemas.openxmlformats.org/officeDocument/2006/relationships/image" Target="../media/image172.png"/><Relationship Id="rId4" Type="http://schemas.openxmlformats.org/officeDocument/2006/relationships/image" Target="../media/image171.png"/><Relationship Id="rId5" Type="http://schemas.openxmlformats.org/officeDocument/2006/relationships/image" Target="../media/image169.png"/><Relationship Id="rId6" Type="http://schemas.openxmlformats.org/officeDocument/2006/relationships/image" Target="../media/image170.png"/><Relationship Id="rId1" Type="http://schemas.openxmlformats.org/officeDocument/2006/relationships/slideLayout" Target="../slideLayouts/slideLayout19.xml"/><Relationship Id="rId2" Type="http://schemas.openxmlformats.org/officeDocument/2006/relationships/notesSlide" Target="../notesSlides/notesSlide46.xml"/></Relationships>
</file>

<file path=ppt/slides/_rels/slide73.xml.rels><?xml version="1.0" encoding="UTF-8" standalone="yes"?>
<Relationships xmlns="http://schemas.openxmlformats.org/package/2006/relationships"><Relationship Id="rId3" Type="http://schemas.openxmlformats.org/officeDocument/2006/relationships/image" Target="../media/image169.png"/><Relationship Id="rId4" Type="http://schemas.openxmlformats.org/officeDocument/2006/relationships/image" Target="../media/image170.png"/><Relationship Id="rId5" Type="http://schemas.openxmlformats.org/officeDocument/2006/relationships/image" Target="../media/image171.png"/><Relationship Id="rId6" Type="http://schemas.openxmlformats.org/officeDocument/2006/relationships/image" Target="../media/image173.png"/><Relationship Id="rId7" Type="http://schemas.openxmlformats.org/officeDocument/2006/relationships/image" Target="../media/image172.png"/><Relationship Id="rId8" Type="http://schemas.openxmlformats.org/officeDocument/2006/relationships/image" Target="../media/image174.png"/><Relationship Id="rId9" Type="http://schemas.openxmlformats.org/officeDocument/2006/relationships/image" Target="../media/image175.png"/><Relationship Id="rId10" Type="http://schemas.openxmlformats.org/officeDocument/2006/relationships/image" Target="../media/image176.png"/><Relationship Id="rId11" Type="http://schemas.openxmlformats.org/officeDocument/2006/relationships/image" Target="../media/image177.png"/><Relationship Id="rId1" Type="http://schemas.openxmlformats.org/officeDocument/2006/relationships/slideLayout" Target="../slideLayouts/slideLayout19.xml"/><Relationship Id="rId2" Type="http://schemas.openxmlformats.org/officeDocument/2006/relationships/notesSlide" Target="../notesSlides/notesSlide47.xml"/></Relationships>
</file>

<file path=ppt/slides/_rels/slide74.xml.rels><?xml version="1.0" encoding="UTF-8" standalone="yes"?>
<Relationships xmlns="http://schemas.openxmlformats.org/package/2006/relationships"><Relationship Id="rId3" Type="http://schemas.openxmlformats.org/officeDocument/2006/relationships/image" Target="../media/image178.png"/><Relationship Id="rId4" Type="http://schemas.openxmlformats.org/officeDocument/2006/relationships/image" Target="../media/image169.png"/><Relationship Id="rId5" Type="http://schemas.openxmlformats.org/officeDocument/2006/relationships/image" Target="../media/image170.png"/><Relationship Id="rId6" Type="http://schemas.openxmlformats.org/officeDocument/2006/relationships/image" Target="../media/image179.png"/><Relationship Id="rId7" Type="http://schemas.openxmlformats.org/officeDocument/2006/relationships/image" Target="../media/image171.png"/><Relationship Id="rId8" Type="http://schemas.openxmlformats.org/officeDocument/2006/relationships/image" Target="../media/image172.png"/><Relationship Id="rId9" Type="http://schemas.openxmlformats.org/officeDocument/2006/relationships/image" Target="../media/image175.png"/><Relationship Id="rId1" Type="http://schemas.openxmlformats.org/officeDocument/2006/relationships/slideLayout" Target="../slideLayouts/slideLayout19.xml"/><Relationship Id="rId2" Type="http://schemas.openxmlformats.org/officeDocument/2006/relationships/notesSlide" Target="../notesSlides/notesSlide48.xml"/></Relationships>
</file>

<file path=ppt/slides/_rels/slide75.xml.rels><?xml version="1.0" encoding="UTF-8" standalone="yes"?>
<Relationships xmlns="http://schemas.openxmlformats.org/package/2006/relationships"><Relationship Id="rId3" Type="http://schemas.openxmlformats.org/officeDocument/2006/relationships/image" Target="../media/image180.png"/><Relationship Id="rId4" Type="http://schemas.openxmlformats.org/officeDocument/2006/relationships/image" Target="../media/image181.png"/><Relationship Id="rId5" Type="http://schemas.openxmlformats.org/officeDocument/2006/relationships/image" Target="../media/image169.png"/><Relationship Id="rId6" Type="http://schemas.openxmlformats.org/officeDocument/2006/relationships/image" Target="../media/image170.png"/><Relationship Id="rId7" Type="http://schemas.openxmlformats.org/officeDocument/2006/relationships/image" Target="../media/image171.png"/><Relationship Id="rId8" Type="http://schemas.openxmlformats.org/officeDocument/2006/relationships/image" Target="../media/image172.png"/><Relationship Id="rId9" Type="http://schemas.openxmlformats.org/officeDocument/2006/relationships/image" Target="../media/image175.png"/><Relationship Id="rId10" Type="http://schemas.openxmlformats.org/officeDocument/2006/relationships/image" Target="../media/image136.jpg"/><Relationship Id="rId1" Type="http://schemas.openxmlformats.org/officeDocument/2006/relationships/slideLayout" Target="../slideLayouts/slideLayout19.xml"/><Relationship Id="rId2" Type="http://schemas.openxmlformats.org/officeDocument/2006/relationships/notesSlide" Target="../notesSlides/notesSlide49.xml"/></Relationships>
</file>

<file path=ppt/slides/_rels/slide76.xml.rels><?xml version="1.0" encoding="UTF-8" standalone="yes"?>
<Relationships xmlns="http://schemas.openxmlformats.org/package/2006/relationships"><Relationship Id="rId3" Type="http://schemas.openxmlformats.org/officeDocument/2006/relationships/image" Target="../media/image182.png"/><Relationship Id="rId4" Type="http://schemas.openxmlformats.org/officeDocument/2006/relationships/image" Target="../media/image169.png"/><Relationship Id="rId5" Type="http://schemas.openxmlformats.org/officeDocument/2006/relationships/image" Target="../media/image170.png"/><Relationship Id="rId6" Type="http://schemas.openxmlformats.org/officeDocument/2006/relationships/image" Target="../media/image171.png"/><Relationship Id="rId7" Type="http://schemas.openxmlformats.org/officeDocument/2006/relationships/image" Target="../media/image136.jpg"/><Relationship Id="rId8" Type="http://schemas.openxmlformats.org/officeDocument/2006/relationships/image" Target="../media/image172.png"/><Relationship Id="rId1" Type="http://schemas.openxmlformats.org/officeDocument/2006/relationships/slideLayout" Target="../slideLayouts/slideLayout19.xml"/><Relationship Id="rId2" Type="http://schemas.openxmlformats.org/officeDocument/2006/relationships/notesSlide" Target="../notesSlides/notesSlide50.xml"/></Relationships>
</file>

<file path=ppt/slides/_rels/slide77.xml.rels><?xml version="1.0" encoding="UTF-8" standalone="yes"?>
<Relationships xmlns="http://schemas.openxmlformats.org/package/2006/relationships"><Relationship Id="rId3" Type="http://schemas.openxmlformats.org/officeDocument/2006/relationships/image" Target="../media/image183.png"/><Relationship Id="rId4" Type="http://schemas.openxmlformats.org/officeDocument/2006/relationships/image" Target="../media/image170.png"/><Relationship Id="rId5" Type="http://schemas.openxmlformats.org/officeDocument/2006/relationships/image" Target="../media/image169.png"/><Relationship Id="rId1" Type="http://schemas.openxmlformats.org/officeDocument/2006/relationships/slideLayout" Target="../slideLayouts/slideLayout19.xml"/><Relationship Id="rId2" Type="http://schemas.openxmlformats.org/officeDocument/2006/relationships/notesSlide" Target="../notesSlides/notesSlide51.xml"/></Relationships>
</file>

<file path=ppt/slides/_rels/slide78.xml.rels><?xml version="1.0" encoding="UTF-8" standalone="yes"?>
<Relationships xmlns="http://schemas.openxmlformats.org/package/2006/relationships"><Relationship Id="rId3" Type="http://schemas.openxmlformats.org/officeDocument/2006/relationships/image" Target="../media/image184.png"/><Relationship Id="rId4" Type="http://schemas.openxmlformats.org/officeDocument/2006/relationships/image" Target="../media/image169.png"/><Relationship Id="rId5" Type="http://schemas.openxmlformats.org/officeDocument/2006/relationships/image" Target="../media/image170.png"/><Relationship Id="rId1" Type="http://schemas.openxmlformats.org/officeDocument/2006/relationships/slideLayout" Target="../slideLayouts/slideLayout19.xml"/><Relationship Id="rId2" Type="http://schemas.openxmlformats.org/officeDocument/2006/relationships/notesSlide" Target="../notesSlides/notesSlide52.xml"/></Relationships>
</file>

<file path=ppt/slides/_rels/slide79.xml.rels><?xml version="1.0" encoding="UTF-8" standalone="yes"?>
<Relationships xmlns="http://schemas.openxmlformats.org/package/2006/relationships"><Relationship Id="rId3" Type="http://schemas.openxmlformats.org/officeDocument/2006/relationships/image" Target="../media/image169.png"/><Relationship Id="rId4" Type="http://schemas.openxmlformats.org/officeDocument/2006/relationships/image" Target="../media/image170.png"/><Relationship Id="rId5" Type="http://schemas.openxmlformats.org/officeDocument/2006/relationships/image" Target="../media/image171.png"/><Relationship Id="rId6" Type="http://schemas.openxmlformats.org/officeDocument/2006/relationships/image" Target="../media/image172.png"/><Relationship Id="rId7" Type="http://schemas.openxmlformats.org/officeDocument/2006/relationships/image" Target="../media/image136.jpg"/><Relationship Id="rId8" Type="http://schemas.openxmlformats.org/officeDocument/2006/relationships/image" Target="../media/image175.png"/><Relationship Id="rId1" Type="http://schemas.openxmlformats.org/officeDocument/2006/relationships/slideLayout" Target="../slideLayouts/slideLayout19.xml"/><Relationship Id="rId2" Type="http://schemas.openxmlformats.org/officeDocument/2006/relationships/notesSlide" Target="../notesSlides/notesSlide53.xm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54.xml"/><Relationship Id="rId2" Type="http://schemas.openxmlformats.org/officeDocument/2006/relationships/image" Target="../media/image43.png"/></Relationships>
</file>

<file path=ppt/slides/_rels/slide80.xml.rels><?xml version="1.0" encoding="UTF-8" standalone="yes"?>
<Relationships xmlns="http://schemas.openxmlformats.org/package/2006/relationships"><Relationship Id="rId3" Type="http://schemas.openxmlformats.org/officeDocument/2006/relationships/image" Target="../media/image169.png"/><Relationship Id="rId4" Type="http://schemas.openxmlformats.org/officeDocument/2006/relationships/image" Target="../media/image170.png"/><Relationship Id="rId5" Type="http://schemas.openxmlformats.org/officeDocument/2006/relationships/image" Target="../media/image171.png"/><Relationship Id="rId6" Type="http://schemas.openxmlformats.org/officeDocument/2006/relationships/hyperlink" Target="http://10.0.0.1/" TargetMode="External"/><Relationship Id="rId7" Type="http://schemas.openxmlformats.org/officeDocument/2006/relationships/image" Target="../media/image172.png"/><Relationship Id="rId8" Type="http://schemas.openxmlformats.org/officeDocument/2006/relationships/image" Target="../media/image185.png"/><Relationship Id="rId9" Type="http://schemas.openxmlformats.org/officeDocument/2006/relationships/image" Target="../media/image136.jpg"/><Relationship Id="rId1" Type="http://schemas.openxmlformats.org/officeDocument/2006/relationships/slideLayout" Target="../slideLayouts/slideLayout19.xml"/><Relationship Id="rId2" Type="http://schemas.openxmlformats.org/officeDocument/2006/relationships/notesSlide" Target="../notesSlides/notesSlide54.xml"/></Relationships>
</file>

<file path=ppt/slides/_rels/slide81.xml.rels><?xml version="1.0" encoding="UTF-8" standalone="yes"?>
<Relationships xmlns="http://schemas.openxmlformats.org/package/2006/relationships"><Relationship Id="rId3" Type="http://schemas.openxmlformats.org/officeDocument/2006/relationships/image" Target="../media/image186.png"/><Relationship Id="rId4" Type="http://schemas.openxmlformats.org/officeDocument/2006/relationships/image" Target="../media/image169.png"/><Relationship Id="rId5" Type="http://schemas.openxmlformats.org/officeDocument/2006/relationships/image" Target="../media/image170.png"/><Relationship Id="rId6" Type="http://schemas.openxmlformats.org/officeDocument/2006/relationships/image" Target="../media/image187.png"/><Relationship Id="rId7" Type="http://schemas.openxmlformats.org/officeDocument/2006/relationships/image" Target="../media/image171.png"/><Relationship Id="rId1" Type="http://schemas.openxmlformats.org/officeDocument/2006/relationships/slideLayout" Target="../slideLayouts/slideLayout19.xml"/><Relationship Id="rId2" Type="http://schemas.openxmlformats.org/officeDocument/2006/relationships/notesSlide" Target="../notesSlides/notesSlide55.xml"/></Relationships>
</file>

<file path=ppt/slides/_rels/slide82.xml.rels><?xml version="1.0" encoding="UTF-8" standalone="yes"?>
<Relationships xmlns="http://schemas.openxmlformats.org/package/2006/relationships"><Relationship Id="rId3" Type="http://schemas.openxmlformats.org/officeDocument/2006/relationships/hyperlink" Target="http://www.cisco.com/c/en/us/products/collateral/wireless/aironet-1810w-series-access-points/datasheet-c78-736869.html" TargetMode="External"/><Relationship Id="rId4" Type="http://schemas.openxmlformats.org/officeDocument/2006/relationships/hyperlink" Target="http://www.cisco.com/c/en/us/products/collateral/wireless/aironet-1810-series-officeextend-access-points/datasheet-c78-736868.html" TargetMode="External"/><Relationship Id="rId5" Type="http://schemas.openxmlformats.org/officeDocument/2006/relationships/hyperlink" Target="http://www.cisco.com/c/en/us/products/wireless/aironet-1810w-series-access-points/index.html" TargetMode="External"/><Relationship Id="rId6" Type="http://schemas.openxmlformats.org/officeDocument/2006/relationships/hyperlink" Target="http://www.cisco.com/c/en/us/products/wireless/aironet-1810-series-officeextend-access-points/index.html" TargetMode="External"/><Relationship Id="rId7" Type="http://schemas.openxmlformats.org/officeDocument/2006/relationships/hyperlink" Target="http://www.cisco.com/c/en/us/td/docs/wireless/access_point/1810/quick/guide/ap1810wgetstart.html" TargetMode="External"/><Relationship Id="rId8" Type="http://schemas.openxmlformats.org/officeDocument/2006/relationships/hyperlink" Target="http://www.cisco.com/c/en/us/td/docs/wireless/access_point/1810/quick/guide/oeap1810getstart.html" TargetMode="External"/><Relationship Id="rId9" Type="http://schemas.openxmlformats.org/officeDocument/2006/relationships/hyperlink" Target="http://www.cisco.com/c/en/us/td/docs/wireless/controller/technotes/8-3/b_AIR_AP_1810W_Wall_Plate_Deployment_Guides.html" TargetMode="External"/><Relationship Id="rId10" Type="http://schemas.openxmlformats.org/officeDocument/2006/relationships/hyperlink" Target="http://www.cisco.com/c/en/us/td/docs/wireless/controller/technotes/8-3/b_Cisco_OfficeExtend_Access_Point_.html" TargetMode="External"/><Relationship Id="rId1" Type="http://schemas.openxmlformats.org/officeDocument/2006/relationships/slideLayout" Target="../slideLayouts/slideLayout19.xml"/><Relationship Id="rId2" Type="http://schemas.openxmlformats.org/officeDocument/2006/relationships/notesSlide" Target="../notesSlides/notesSlide56.xml"/></Relationships>
</file>

<file path=ppt/slides/_rels/slide83.xml.rels><?xml version="1.0" encoding="UTF-8" standalone="yes"?>
<Relationships xmlns="http://schemas.openxmlformats.org/package/2006/relationships"><Relationship Id="rId3" Type="http://schemas.openxmlformats.org/officeDocument/2006/relationships/hyperlink" Target="http://www.cisco.com/c/en/us/products/collateral/wireless/aironet-2600-series/eos-eol-notice-c51-737512.html" TargetMode="External"/><Relationship Id="rId4" Type="http://schemas.openxmlformats.org/officeDocument/2006/relationships/hyperlink" Target="http://www.cisco.com/c/en/us/products/collateral/wireless/aironet-3600-series/eos-eol-notice-c51-737511.html" TargetMode="External"/><Relationship Id="rId1" Type="http://schemas.openxmlformats.org/officeDocument/2006/relationships/slideLayout" Target="../slideLayouts/slideLayout6.xml"/><Relationship Id="rId2" Type="http://schemas.openxmlformats.org/officeDocument/2006/relationships/hyperlink" Target="http://www.cisco.com/c/en/us/products/collateral/wireless/aironet-1600-series/eos-eol-notice-c51-737506.html"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6.xml.rels><?xml version="1.0" encoding="UTF-8" standalone="yes"?>
<Relationships xmlns="http://schemas.openxmlformats.org/package/2006/relationships"><Relationship Id="rId3" Type="http://schemas.openxmlformats.org/officeDocument/2006/relationships/image" Target="../media/image189.png"/><Relationship Id="rId4" Type="http://schemas.openxmlformats.org/officeDocument/2006/relationships/image" Target="../media/image190.png"/><Relationship Id="rId1" Type="http://schemas.openxmlformats.org/officeDocument/2006/relationships/slideLayout" Target="../slideLayouts/slideLayout36.xml"/><Relationship Id="rId2" Type="http://schemas.openxmlformats.org/officeDocument/2006/relationships/notesSlide" Target="../notesSlides/notesSlide57.xml"/></Relationships>
</file>

<file path=ppt/slides/_rels/slide87.xml.rels><?xml version="1.0" encoding="UTF-8" standalone="yes"?>
<Relationships xmlns="http://schemas.openxmlformats.org/package/2006/relationships"><Relationship Id="rId3" Type="http://schemas.openxmlformats.org/officeDocument/2006/relationships/image" Target="../media/image189.png"/><Relationship Id="rId4" Type="http://schemas.openxmlformats.org/officeDocument/2006/relationships/image" Target="../media/image190.png"/><Relationship Id="rId1" Type="http://schemas.openxmlformats.org/officeDocument/2006/relationships/slideLayout" Target="../slideLayouts/slideLayout36.xml"/><Relationship Id="rId2" Type="http://schemas.openxmlformats.org/officeDocument/2006/relationships/notesSlide" Target="../notesSlides/notesSlide58.xml"/></Relationships>
</file>

<file path=ppt/slides/_rels/slide88.xml.rels><?xml version="1.0" encoding="UTF-8" standalone="yes"?>
<Relationships xmlns="http://schemas.openxmlformats.org/package/2006/relationships"><Relationship Id="rId3" Type="http://schemas.openxmlformats.org/officeDocument/2006/relationships/image" Target="../media/image191.png"/><Relationship Id="rId4" Type="http://schemas.openxmlformats.org/officeDocument/2006/relationships/image" Target="../media/image192.png"/><Relationship Id="rId5" Type="http://schemas.openxmlformats.org/officeDocument/2006/relationships/image" Target="../media/image193.png"/><Relationship Id="rId6" Type="http://schemas.openxmlformats.org/officeDocument/2006/relationships/image" Target="../media/image194.png"/><Relationship Id="rId1" Type="http://schemas.openxmlformats.org/officeDocument/2006/relationships/slideLayout" Target="../slideLayouts/slideLayout36.xml"/><Relationship Id="rId2" Type="http://schemas.openxmlformats.org/officeDocument/2006/relationships/notesSlide" Target="../notesSlides/notesSlide59.xml"/></Relationships>
</file>

<file path=ppt/slides/_rels/slide89.xml.rels><?xml version="1.0" encoding="UTF-8" standalone="yes"?>
<Relationships xmlns="http://schemas.openxmlformats.org/package/2006/relationships"><Relationship Id="rId3" Type="http://schemas.openxmlformats.org/officeDocument/2006/relationships/image" Target="../media/image195.png"/><Relationship Id="rId4" Type="http://schemas.openxmlformats.org/officeDocument/2006/relationships/image" Target="../media/image196.png"/><Relationship Id="rId1" Type="http://schemas.openxmlformats.org/officeDocument/2006/relationships/slideLayout" Target="../slideLayouts/slideLayout15.xml"/><Relationship Id="rId2" Type="http://schemas.openxmlformats.org/officeDocument/2006/relationships/notesSlide" Target="../notesSlides/notesSlide6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46.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hyperlink" Target="http://www.oberonwireless.com/selection-guide.php" TargetMode="External"/><Relationship Id="rId3" Type="http://schemas.openxmlformats.org/officeDocument/2006/relationships/image" Target="../media/image197.png"/></Relationships>
</file>

<file path=ppt/slides/_rels/slide91.xml.rels><?xml version="1.0" encoding="UTF-8" standalone="yes"?>
<Relationships xmlns="http://schemas.openxmlformats.org/package/2006/relationships"><Relationship Id="rId3" Type="http://schemas.openxmlformats.org/officeDocument/2006/relationships/hyperlink" Target="http://www.oberonwireless.com/" TargetMode="External"/><Relationship Id="rId4" Type="http://schemas.openxmlformats.org/officeDocument/2006/relationships/image" Target="../media/image199.png"/><Relationship Id="rId5" Type="http://schemas.openxmlformats.org/officeDocument/2006/relationships/image" Target="../media/image200.jpeg"/><Relationship Id="rId1" Type="http://schemas.openxmlformats.org/officeDocument/2006/relationships/slideLayout" Target="../slideLayouts/slideLayout36.xml"/><Relationship Id="rId2" Type="http://schemas.openxmlformats.org/officeDocument/2006/relationships/image" Target="../media/image198.png"/></Relationships>
</file>

<file path=ppt/slides/_rels/slide92.xml.rels><?xml version="1.0" encoding="UTF-8" standalone="yes"?>
<Relationships xmlns="http://schemas.openxmlformats.org/package/2006/relationships"><Relationship Id="rId3" Type="http://schemas.openxmlformats.org/officeDocument/2006/relationships/image" Target="../media/image201.jpeg"/><Relationship Id="rId4" Type="http://schemas.openxmlformats.org/officeDocument/2006/relationships/image" Target="../media/image202.png"/><Relationship Id="rId1" Type="http://schemas.openxmlformats.org/officeDocument/2006/relationships/slideLayout" Target="../slideLayouts/slideLayout36.xml"/><Relationship Id="rId2" Type="http://schemas.openxmlformats.org/officeDocument/2006/relationships/hyperlink" Target="http://www.oberonwireless.com/"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png"/><Relationship Id="rId1" Type="http://schemas.openxmlformats.org/officeDocument/2006/relationships/slideLayout" Target="../slideLayouts/slideLayout19.xml"/><Relationship Id="rId2" Type="http://schemas.openxmlformats.org/officeDocument/2006/relationships/notesSlide" Target="../notesSlides/notesSlide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ja-JP" altLang="en-US" dirty="0" smtClean="0">
                <a:solidFill>
                  <a:srgbClr val="3E6BB4"/>
                </a:solidFill>
              </a:rPr>
              <a:t>新</a:t>
            </a:r>
            <a:r>
              <a:rPr lang="en-US" altLang="ja-JP" dirty="0" smtClean="0">
                <a:solidFill>
                  <a:srgbClr val="3E6BB4"/>
                </a:solidFill>
              </a:rPr>
              <a:t>AP</a:t>
            </a:r>
            <a:r>
              <a:rPr lang="en-US" dirty="0" smtClean="0">
                <a:solidFill>
                  <a:srgbClr val="3E6BB4"/>
                </a:solidFill>
              </a:rPr>
              <a:t>2802 </a:t>
            </a:r>
            <a:r>
              <a:rPr lang="ja-JP" altLang="en-US" dirty="0" smtClean="0">
                <a:solidFill>
                  <a:srgbClr val="3E6BB4"/>
                </a:solidFill>
              </a:rPr>
              <a:t>＆</a:t>
            </a:r>
            <a:r>
              <a:rPr lang="en-US" dirty="0" smtClean="0">
                <a:solidFill>
                  <a:srgbClr val="3E6BB4"/>
                </a:solidFill>
              </a:rPr>
              <a:t> 3802 </a:t>
            </a:r>
            <a:r>
              <a:rPr lang="ja-JP" altLang="en-US" dirty="0" smtClean="0">
                <a:solidFill>
                  <a:srgbClr val="3E6BB4"/>
                </a:solidFill>
              </a:rPr>
              <a:t>シリーズ＆</a:t>
            </a:r>
            <a:r>
              <a:rPr lang="en-US" dirty="0" smtClean="0">
                <a:solidFill>
                  <a:srgbClr val="3E6BB4"/>
                </a:solidFill>
              </a:rPr>
              <a:t>1810 </a:t>
            </a:r>
            <a:r>
              <a:rPr lang="ja-JP" altLang="en-US" dirty="0" smtClean="0">
                <a:solidFill>
                  <a:srgbClr val="3E6BB4"/>
                </a:solidFill>
              </a:rPr>
              <a:t>シリーズ</a:t>
            </a:r>
            <a:endParaRPr lang="en-US" dirty="0">
              <a:solidFill>
                <a:srgbClr val="3E6BB4"/>
              </a:solidFill>
            </a:endParaRPr>
          </a:p>
        </p:txBody>
      </p:sp>
      <p:sp>
        <p:nvSpPr>
          <p:cNvPr id="3" name="Title 2"/>
          <p:cNvSpPr>
            <a:spLocks noGrp="1"/>
          </p:cNvSpPr>
          <p:nvPr>
            <p:ph type="ctrTitle"/>
          </p:nvPr>
        </p:nvSpPr>
        <p:spPr/>
        <p:txBody>
          <a:bodyPr/>
          <a:lstStyle/>
          <a:p>
            <a:r>
              <a:rPr lang="ja-JP" altLang="en-US" sz="3200" b="1" dirty="0">
                <a:solidFill>
                  <a:srgbClr val="3E6BB4"/>
                </a:solidFill>
              </a:rPr>
              <a:t>屋内型 </a:t>
            </a:r>
            <a:r>
              <a:rPr lang="en-US" altLang="ja-JP" sz="3200" b="1" dirty="0">
                <a:solidFill>
                  <a:srgbClr val="3E6BB4"/>
                </a:solidFill>
              </a:rPr>
              <a:t>Wave2</a:t>
            </a:r>
            <a:r>
              <a:rPr lang="ja-JP" altLang="en-US" sz="3200" b="1" dirty="0">
                <a:solidFill>
                  <a:srgbClr val="3E6BB4"/>
                </a:solidFill>
              </a:rPr>
              <a:t>対応</a:t>
            </a:r>
            <a:r>
              <a:rPr lang="en-US" altLang="ja-JP" sz="3200" b="1" dirty="0">
                <a:solidFill>
                  <a:srgbClr val="3E6BB4"/>
                </a:solidFill>
              </a:rPr>
              <a:t>AP</a:t>
            </a:r>
            <a:r>
              <a:rPr lang="ja-JP" altLang="en-US" sz="3200" b="1" dirty="0">
                <a:solidFill>
                  <a:srgbClr val="3E6BB4"/>
                </a:solidFill>
              </a:rPr>
              <a:t>製品 最新アップデート</a:t>
            </a:r>
            <a:endParaRPr lang="en-US" sz="3200" dirty="0">
              <a:solidFill>
                <a:srgbClr val="3E6BB4"/>
              </a:solidFill>
            </a:endParaRPr>
          </a:p>
        </p:txBody>
      </p:sp>
      <p:sp>
        <p:nvSpPr>
          <p:cNvPr id="4" name="Subtitle 3"/>
          <p:cNvSpPr>
            <a:spLocks noGrp="1"/>
          </p:cNvSpPr>
          <p:nvPr>
            <p:ph type="subTitle" idx="1"/>
          </p:nvPr>
        </p:nvSpPr>
        <p:spPr>
          <a:noFill/>
        </p:spPr>
        <p:txBody>
          <a:bodyPr/>
          <a:lstStyle/>
          <a:p>
            <a:r>
              <a:rPr lang="en-US" dirty="0" smtClean="0"/>
              <a:t>Natsuko Ohno</a:t>
            </a:r>
            <a:endParaRPr lang="en-US" dirty="0"/>
          </a:p>
        </p:txBody>
      </p:sp>
      <p:sp>
        <p:nvSpPr>
          <p:cNvPr id="5" name="Text Placeholder 4"/>
          <p:cNvSpPr>
            <a:spLocks noGrp="1"/>
          </p:cNvSpPr>
          <p:nvPr>
            <p:ph type="body" sz="quarter" idx="11"/>
          </p:nvPr>
        </p:nvSpPr>
        <p:spPr/>
        <p:txBody>
          <a:bodyPr/>
          <a:lstStyle/>
          <a:p>
            <a:r>
              <a:rPr lang="ja-JP" altLang="en-US" dirty="0" smtClean="0"/>
              <a:t>パートナーシステムエンジニア</a:t>
            </a:r>
            <a:endParaRPr lang="en-US" dirty="0"/>
          </a:p>
        </p:txBody>
      </p:sp>
      <p:sp>
        <p:nvSpPr>
          <p:cNvPr id="6" name="Text Placeholder 5"/>
          <p:cNvSpPr>
            <a:spLocks noGrp="1"/>
          </p:cNvSpPr>
          <p:nvPr>
            <p:ph type="body" sz="quarter" idx="12"/>
          </p:nvPr>
        </p:nvSpPr>
        <p:spPr/>
        <p:txBody>
          <a:bodyPr/>
          <a:lstStyle/>
          <a:p>
            <a:r>
              <a:rPr lang="en-US" dirty="0" smtClean="0"/>
              <a:t>June 2016                                                                                                                      </a:t>
            </a:r>
            <a:endParaRPr lang="en-US" sz="1000" dirty="0"/>
          </a:p>
        </p:txBody>
      </p:sp>
    </p:spTree>
    <p:extLst>
      <p:ext uri="{BB962C8B-B14F-4D97-AF65-F5344CB8AC3E}">
        <p14:creationId xmlns:p14="http://schemas.microsoft.com/office/powerpoint/2010/main" val="2516876304"/>
      </p:ext>
    </p:extLst>
  </p:cSld>
  <p:clrMapOvr>
    <a:masterClrMapping/>
  </p:clrMapOvr>
  <mc:AlternateContent xmlns:mc="http://schemas.openxmlformats.org/markup-compatibility/2006" xmlns:p14="http://schemas.microsoft.com/office/powerpoint/2010/main">
    <mc:Choice Requires="p14">
      <p:transition spd="slow" p14:dur="28750">
        <p:wipe/>
      </p:transition>
    </mc:Choice>
    <mc:Fallback xmlns="">
      <p:transition spd="slow">
        <p:wip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46584" y="1249964"/>
            <a:ext cx="3892384" cy="3266034"/>
          </a:xfrm>
        </p:spPr>
        <p:txBody>
          <a:bodyPr/>
          <a:lstStyle/>
          <a:p>
            <a:r>
              <a:rPr lang="en-US" dirty="0" smtClean="0"/>
              <a:t>AP3800 </a:t>
            </a:r>
            <a:r>
              <a:rPr lang="ja-JP" altLang="en-US" dirty="0" smtClean="0"/>
              <a:t>は、</a:t>
            </a:r>
            <a:r>
              <a:rPr lang="en-US" dirty="0" smtClean="0"/>
              <a:t>40</a:t>
            </a:r>
            <a:r>
              <a:rPr lang="ja-JP" altLang="en-US" dirty="0" smtClean="0"/>
              <a:t>クライアント</a:t>
            </a:r>
            <a:r>
              <a:rPr lang="en-US" altLang="ja-JP" dirty="0" smtClean="0"/>
              <a:t/>
            </a:r>
            <a:br>
              <a:rPr lang="en-US" altLang="ja-JP" dirty="0" smtClean="0"/>
            </a:br>
            <a:r>
              <a:rPr lang="ja-JP" altLang="en-US" dirty="0" smtClean="0"/>
              <a:t>までは</a:t>
            </a:r>
            <a:r>
              <a:rPr lang="en-US" dirty="0" smtClean="0"/>
              <a:t>AP3700</a:t>
            </a:r>
            <a:r>
              <a:rPr lang="ja-JP" altLang="en-US" dirty="0" smtClean="0"/>
              <a:t>よりも</a:t>
            </a:r>
            <a:r>
              <a:rPr lang="en-US" altLang="ja-JP" dirty="0" smtClean="0"/>
              <a:t>1.3</a:t>
            </a:r>
            <a:r>
              <a:rPr lang="ja-JP" altLang="en-US" dirty="0" smtClean="0"/>
              <a:t>倍の</a:t>
            </a:r>
            <a:r>
              <a:rPr lang="en-US" altLang="ja-JP" dirty="0" smtClean="0"/>
              <a:t/>
            </a:r>
            <a:br>
              <a:rPr lang="en-US" altLang="ja-JP" dirty="0" smtClean="0"/>
            </a:br>
            <a:r>
              <a:rPr lang="ja-JP" altLang="en-US" dirty="0" smtClean="0"/>
              <a:t>パフォーマンスを発揮</a:t>
            </a:r>
            <a:endParaRPr lang="en-US" dirty="0"/>
          </a:p>
          <a:p>
            <a:r>
              <a:rPr lang="en-US" dirty="0" smtClean="0"/>
              <a:t>50</a:t>
            </a:r>
            <a:r>
              <a:rPr lang="en-US" dirty="0"/>
              <a:t>-100 </a:t>
            </a:r>
            <a:r>
              <a:rPr lang="ja-JP" altLang="en-US" dirty="0" smtClean="0"/>
              <a:t>クライアントの場合は</a:t>
            </a:r>
            <a:r>
              <a:rPr lang="en-US" dirty="0" smtClean="0"/>
              <a:t>AP3700</a:t>
            </a:r>
            <a:r>
              <a:rPr lang="ja-JP" altLang="en-US" dirty="0" smtClean="0"/>
              <a:t>と、ほぼ同様の</a:t>
            </a:r>
            <a:r>
              <a:rPr lang="en-US" altLang="ja-JP" dirty="0" smtClean="0"/>
              <a:t/>
            </a:r>
            <a:br>
              <a:rPr lang="en-US" altLang="ja-JP" dirty="0" smtClean="0"/>
            </a:br>
            <a:r>
              <a:rPr lang="ja-JP" altLang="en-US" dirty="0" smtClean="0"/>
              <a:t>パフォーマンス</a:t>
            </a:r>
            <a:endParaRPr lang="en-US" dirty="0" smtClean="0"/>
          </a:p>
          <a:p>
            <a:r>
              <a:rPr lang="ja-JP" altLang="en-US" dirty="0" smtClean="0"/>
              <a:t>競合との比較</a:t>
            </a:r>
            <a:endParaRPr lang="en-US" dirty="0" smtClean="0"/>
          </a:p>
          <a:p>
            <a:pPr lvl="1"/>
            <a:r>
              <a:rPr lang="en-US" altLang="ja-JP" dirty="0" smtClean="0"/>
              <a:t>H</a:t>
            </a:r>
            <a:r>
              <a:rPr lang="ja-JP" altLang="en-US" dirty="0" smtClean="0"/>
              <a:t>社よりも</a:t>
            </a:r>
            <a:r>
              <a:rPr lang="en-US" dirty="0"/>
              <a:t>1.7</a:t>
            </a:r>
            <a:r>
              <a:rPr lang="ja-JP" altLang="en-US" dirty="0" smtClean="0"/>
              <a:t>倍</a:t>
            </a:r>
            <a:endParaRPr lang="en-US" dirty="0"/>
          </a:p>
          <a:p>
            <a:pPr lvl="1"/>
            <a:r>
              <a:rPr lang="en-US" altLang="ja-JP" dirty="0" smtClean="0"/>
              <a:t>R</a:t>
            </a:r>
            <a:r>
              <a:rPr lang="ja-JP" altLang="en-US" dirty="0" smtClean="0"/>
              <a:t>社よりも</a:t>
            </a:r>
            <a:r>
              <a:rPr lang="en-US" altLang="ja-JP" dirty="0" smtClean="0"/>
              <a:t>1.4</a:t>
            </a:r>
            <a:r>
              <a:rPr lang="ja-JP" altLang="en-US" dirty="0" smtClean="0"/>
              <a:t>倍</a:t>
            </a:r>
            <a:endParaRPr lang="en-US" dirty="0"/>
          </a:p>
          <a:p>
            <a:pPr lvl="1"/>
            <a:endParaRPr lang="en-US" dirty="0"/>
          </a:p>
        </p:txBody>
      </p:sp>
      <p:sp>
        <p:nvSpPr>
          <p:cNvPr id="3" name="Title 2"/>
          <p:cNvSpPr>
            <a:spLocks noGrp="1"/>
          </p:cNvSpPr>
          <p:nvPr>
            <p:ph type="ctrTitle"/>
          </p:nvPr>
        </p:nvSpPr>
        <p:spPr/>
        <p:txBody>
          <a:bodyPr/>
          <a:lstStyle/>
          <a:p>
            <a:r>
              <a:rPr lang="ja-JP" altLang="en-US" dirty="0" smtClean="0"/>
              <a:t>複数クライアントパフォーマンス</a:t>
            </a:r>
            <a:endParaRPr lang="en-US" dirty="0"/>
          </a:p>
        </p:txBody>
      </p:sp>
      <p:graphicFrame>
        <p:nvGraphicFramePr>
          <p:cNvPr id="9" name="Chart 8"/>
          <p:cNvGraphicFramePr>
            <a:graphicFrameLocks/>
          </p:cNvGraphicFramePr>
          <p:nvPr>
            <p:extLst>
              <p:ext uri="{D42A27DB-BD31-4B8C-83A1-F6EECF244321}">
                <p14:modId xmlns:p14="http://schemas.microsoft.com/office/powerpoint/2010/main" val="1100317441"/>
              </p:ext>
            </p:extLst>
          </p:nvPr>
        </p:nvGraphicFramePr>
        <p:xfrm>
          <a:off x="3988400" y="833377"/>
          <a:ext cx="5154410" cy="4214430"/>
        </p:xfrm>
        <a:graphic>
          <a:graphicData uri="http://schemas.openxmlformats.org/drawingml/2006/chart">
            <c:chart xmlns:c="http://schemas.openxmlformats.org/drawingml/2006/chart" xmlns:r="http://schemas.openxmlformats.org/officeDocument/2006/relationships" r:id="rId3"/>
          </a:graphicData>
        </a:graphic>
      </p:graphicFrame>
      <p:sp>
        <p:nvSpPr>
          <p:cNvPr id="5" name="Freeform 4"/>
          <p:cNvSpPr/>
          <p:nvPr/>
        </p:nvSpPr>
        <p:spPr>
          <a:xfrm>
            <a:off x="4801011" y="1793924"/>
            <a:ext cx="1391971" cy="660903"/>
          </a:xfrm>
          <a:custGeom>
            <a:avLst/>
            <a:gdLst>
              <a:gd name="connsiteX0" fmla="*/ 0 w 1186004"/>
              <a:gd name="connsiteY0" fmla="*/ 461726 h 660903"/>
              <a:gd name="connsiteX1" fmla="*/ 552261 w 1186004"/>
              <a:gd name="connsiteY1" fmla="*/ 579421 h 660903"/>
              <a:gd name="connsiteX2" fmla="*/ 860079 w 1186004"/>
              <a:gd name="connsiteY2" fmla="*/ 570368 h 660903"/>
              <a:gd name="connsiteX3" fmla="*/ 1186004 w 1186004"/>
              <a:gd name="connsiteY3" fmla="*/ 660903 h 660903"/>
              <a:gd name="connsiteX4" fmla="*/ 769544 w 1186004"/>
              <a:gd name="connsiteY4" fmla="*/ 280657 h 660903"/>
              <a:gd name="connsiteX5" fmla="*/ 497940 w 1186004"/>
              <a:gd name="connsiteY5" fmla="*/ 199176 h 660903"/>
              <a:gd name="connsiteX6" fmla="*/ 262550 w 1186004"/>
              <a:gd name="connsiteY6" fmla="*/ 0 h 660903"/>
              <a:gd name="connsiteX7" fmla="*/ 0 w 1186004"/>
              <a:gd name="connsiteY7" fmla="*/ 99588 h 660903"/>
              <a:gd name="connsiteX8" fmla="*/ 0 w 1186004"/>
              <a:gd name="connsiteY8" fmla="*/ 461726 h 66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004" h="660903">
                <a:moveTo>
                  <a:pt x="0" y="461726"/>
                </a:moveTo>
                <a:lnTo>
                  <a:pt x="552261" y="579421"/>
                </a:lnTo>
                <a:lnTo>
                  <a:pt x="860079" y="570368"/>
                </a:lnTo>
                <a:lnTo>
                  <a:pt x="1186004" y="660903"/>
                </a:lnTo>
                <a:lnTo>
                  <a:pt x="769544" y="280657"/>
                </a:lnTo>
                <a:lnTo>
                  <a:pt x="497940" y="199176"/>
                </a:lnTo>
                <a:lnTo>
                  <a:pt x="262550" y="0"/>
                </a:lnTo>
                <a:lnTo>
                  <a:pt x="0" y="99588"/>
                </a:lnTo>
                <a:lnTo>
                  <a:pt x="0" y="461726"/>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30%</a:t>
            </a:r>
          </a:p>
        </p:txBody>
      </p:sp>
      <p:sp>
        <p:nvSpPr>
          <p:cNvPr id="4" name="TextBox 3"/>
          <p:cNvSpPr txBox="1"/>
          <p:nvPr/>
        </p:nvSpPr>
        <p:spPr>
          <a:xfrm>
            <a:off x="8280764" y="3107094"/>
            <a:ext cx="766154" cy="246221"/>
          </a:xfrm>
          <a:prstGeom prst="rect">
            <a:avLst/>
          </a:prstGeom>
          <a:solidFill>
            <a:srgbClr val="FFFFFF"/>
          </a:solidFill>
        </p:spPr>
        <p:txBody>
          <a:bodyPr wrap="square" rtlCol="0">
            <a:spAutoFit/>
          </a:bodyPr>
          <a:lstStyle/>
          <a:p>
            <a:r>
              <a:rPr lang="en-US" altLang="ja-JP" sz="1000" dirty="0" smtClean="0"/>
              <a:t>R</a:t>
            </a:r>
            <a:r>
              <a:rPr lang="ja-JP" altLang="en-US" sz="1000" dirty="0" smtClean="0"/>
              <a:t>社</a:t>
            </a:r>
            <a:endParaRPr lang="en-US" sz="1000" dirty="0"/>
          </a:p>
        </p:txBody>
      </p:sp>
      <p:sp>
        <p:nvSpPr>
          <p:cNvPr id="7" name="TextBox 6"/>
          <p:cNvSpPr txBox="1"/>
          <p:nvPr/>
        </p:nvSpPr>
        <p:spPr>
          <a:xfrm>
            <a:off x="8280764" y="3382604"/>
            <a:ext cx="766154" cy="246221"/>
          </a:xfrm>
          <a:prstGeom prst="rect">
            <a:avLst/>
          </a:prstGeom>
          <a:solidFill>
            <a:srgbClr val="FFFFFF"/>
          </a:solidFill>
        </p:spPr>
        <p:txBody>
          <a:bodyPr wrap="square" rtlCol="0">
            <a:spAutoFit/>
          </a:bodyPr>
          <a:lstStyle/>
          <a:p>
            <a:r>
              <a:rPr lang="en-US" altLang="ja-JP" sz="1000" dirty="0" smtClean="0"/>
              <a:t>H</a:t>
            </a:r>
            <a:r>
              <a:rPr lang="ja-JP" altLang="en-US" sz="1000" dirty="0" smtClean="0"/>
              <a:t>社</a:t>
            </a:r>
            <a:endParaRPr lang="en-US" sz="1000" dirty="0"/>
          </a:p>
        </p:txBody>
      </p:sp>
    </p:spTree>
    <p:extLst>
      <p:ext uri="{BB962C8B-B14F-4D97-AF65-F5344CB8AC3E}">
        <p14:creationId xmlns:p14="http://schemas.microsoft.com/office/powerpoint/2010/main" val="33986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66154" y="1173193"/>
            <a:ext cx="8301718" cy="3416060"/>
          </a:xfrm>
        </p:spPr>
        <p:txBody>
          <a:bodyPr/>
          <a:lstStyle/>
          <a:p>
            <a:r>
              <a:rPr lang="en-US" dirty="0" smtClean="0"/>
              <a:t>Flexible Radio Architecture</a:t>
            </a:r>
            <a:br>
              <a:rPr lang="en-US" dirty="0" smtClean="0"/>
            </a:br>
            <a:r>
              <a:rPr lang="en-US" sz="2400" dirty="0" smtClean="0"/>
              <a:t/>
            </a:r>
            <a:br>
              <a:rPr lang="en-US" sz="2400" dirty="0" smtClean="0"/>
            </a:br>
            <a:r>
              <a:rPr lang="en-US" sz="3300" dirty="0" smtClean="0"/>
              <a:t/>
            </a:r>
            <a:br>
              <a:rPr lang="en-US" sz="3300" dirty="0" smtClean="0"/>
            </a:br>
            <a:r>
              <a:rPr lang="en-US" sz="3300" dirty="0" smtClean="0"/>
              <a:t/>
            </a:r>
            <a:br>
              <a:rPr lang="en-US" sz="3300" dirty="0" smtClean="0"/>
            </a:br>
            <a:r>
              <a:rPr lang="en-US" sz="2000" dirty="0" smtClean="0"/>
              <a:t/>
            </a:r>
            <a:br>
              <a:rPr lang="en-US" sz="2000" dirty="0" smtClean="0"/>
            </a:br>
            <a:r>
              <a:rPr lang="ja-JP" altLang="en-US" sz="2000" dirty="0"/>
              <a:t>注記</a:t>
            </a:r>
            <a:r>
              <a:rPr lang="en-US" sz="2000" dirty="0"/>
              <a:t>: </a:t>
            </a:r>
            <a:r>
              <a:rPr lang="en-US" sz="2000" dirty="0" smtClean="0"/>
              <a:t/>
            </a:r>
            <a:br>
              <a:rPr lang="en-US" sz="2000" dirty="0" smtClean="0"/>
            </a:br>
            <a:r>
              <a:rPr lang="en-US" sz="1800" dirty="0" smtClean="0"/>
              <a:t>RRM</a:t>
            </a:r>
            <a:r>
              <a:rPr lang="ja-JP" altLang="en-US" sz="1800" dirty="0" smtClean="0"/>
              <a:t>を含む詳細は“</a:t>
            </a:r>
            <a:r>
              <a:rPr lang="en-US" altLang="ja-JP" sz="1800" dirty="0" smtClean="0"/>
              <a:t>FRA</a:t>
            </a:r>
            <a:r>
              <a:rPr lang="ja-JP" altLang="en-US" sz="1800" dirty="0"/>
              <a:t>と新しい</a:t>
            </a:r>
            <a:r>
              <a:rPr lang="en-US" altLang="ja-JP" sz="1800" dirty="0"/>
              <a:t>RRM</a:t>
            </a:r>
            <a:r>
              <a:rPr lang="ja-JP" altLang="en-US" sz="1800" dirty="0" smtClean="0"/>
              <a:t>について”セッションにてカバーされます。</a:t>
            </a:r>
            <a:endParaRPr lang="en-US" sz="1800" dirty="0"/>
          </a:p>
        </p:txBody>
      </p:sp>
    </p:spTree>
    <p:extLst>
      <p:ext uri="{BB962C8B-B14F-4D97-AF65-F5344CB8AC3E}">
        <p14:creationId xmlns:p14="http://schemas.microsoft.com/office/powerpoint/2010/main" val="1882522018"/>
      </p:ext>
    </p:extLst>
  </p:cSld>
  <p:clrMapOvr>
    <a:masterClrMapping/>
  </p:clrMapOvr>
  <mc:AlternateContent xmlns:mc="http://schemas.openxmlformats.org/markup-compatibility/2006" xmlns:p14="http://schemas.microsoft.com/office/powerpoint/2010/main">
    <mc:Choice Requires="p14">
      <p:transition spd="slow" p14:dur="28750">
        <p:fade/>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99010" y="1042646"/>
            <a:ext cx="8386347" cy="3486222"/>
          </a:xfrm>
        </p:spPr>
        <p:txBody>
          <a:bodyPr>
            <a:noAutofit/>
          </a:bodyPr>
          <a:lstStyle/>
          <a:p>
            <a:pPr marL="471540" indent="-428682">
              <a:buFont typeface="Arial"/>
              <a:buChar char="•"/>
            </a:pPr>
            <a:r>
              <a:rPr lang="ja-JP" altLang="en-US" sz="2000" dirty="0" smtClean="0"/>
              <a:t>同じシリコン上で</a:t>
            </a:r>
            <a:r>
              <a:rPr lang="en-US" sz="2000" dirty="0" smtClean="0"/>
              <a:t>2.4 GHz </a:t>
            </a:r>
            <a:r>
              <a:rPr lang="ja-JP" altLang="en-US" sz="2000" dirty="0" smtClean="0"/>
              <a:t>及び</a:t>
            </a:r>
            <a:r>
              <a:rPr lang="en-US" sz="2000" dirty="0" smtClean="0"/>
              <a:t> 5 GHz </a:t>
            </a:r>
            <a:r>
              <a:rPr lang="ja-JP" altLang="en-US" sz="2000" dirty="0" smtClean="0"/>
              <a:t>をサポート</a:t>
            </a:r>
            <a:endParaRPr lang="en-US" sz="2000" dirty="0" smtClean="0"/>
          </a:p>
          <a:p>
            <a:pPr marL="471540" indent="-428682">
              <a:buFont typeface="Arial"/>
              <a:buChar char="•"/>
            </a:pPr>
            <a:r>
              <a:rPr lang="en-US" sz="2000" dirty="0" smtClean="0"/>
              <a:t>2.4 GHz </a:t>
            </a:r>
            <a:r>
              <a:rPr lang="ja-JP" altLang="en-US" sz="2000" dirty="0" smtClean="0"/>
              <a:t>または</a:t>
            </a:r>
            <a:r>
              <a:rPr lang="en-US" sz="2000" dirty="0" smtClean="0"/>
              <a:t> 5 GHz </a:t>
            </a:r>
            <a:r>
              <a:rPr lang="ja-JP" altLang="en-US" sz="2000" dirty="0" smtClean="0"/>
              <a:t>を選択して、クライアントに提供</a:t>
            </a:r>
            <a:r>
              <a:rPr lang="en-US" altLang="ja-JP" sz="2000" dirty="0" smtClean="0"/>
              <a:t/>
            </a:r>
            <a:br>
              <a:rPr lang="en-US" altLang="ja-JP" sz="2000" dirty="0" smtClean="0"/>
            </a:br>
            <a:r>
              <a:rPr lang="en-US" sz="2000" dirty="0" smtClean="0"/>
              <a:t>(</a:t>
            </a:r>
            <a:r>
              <a:rPr lang="ja-JP" altLang="en-US" sz="2000" dirty="0" smtClean="0"/>
              <a:t>デフォルトは</a:t>
            </a:r>
            <a:r>
              <a:rPr lang="en-US" sz="2000" dirty="0" smtClean="0"/>
              <a:t>2.4 GHz)</a:t>
            </a:r>
          </a:p>
          <a:p>
            <a:pPr marL="471540" indent="-428682">
              <a:buFont typeface="Arial"/>
              <a:buChar char="•"/>
            </a:pPr>
            <a:r>
              <a:rPr lang="en-US" sz="2000" dirty="0" smtClean="0"/>
              <a:t>2.4/ 5 GHz </a:t>
            </a:r>
            <a:r>
              <a:rPr lang="ja-JP" altLang="en-US" sz="2000" dirty="0" smtClean="0"/>
              <a:t>チャネルの連続スキャニングを実施</a:t>
            </a:r>
            <a:r>
              <a:rPr lang="en-US" altLang="ja-JP" sz="2000" dirty="0" smtClean="0"/>
              <a:t/>
            </a:r>
            <a:br>
              <a:rPr lang="en-US" altLang="ja-JP" sz="2000" dirty="0" smtClean="0"/>
            </a:br>
            <a:r>
              <a:rPr lang="en-US" sz="2000" dirty="0" smtClean="0"/>
              <a:t>(</a:t>
            </a:r>
            <a:r>
              <a:rPr lang="ja-JP" altLang="en-US" sz="2000" dirty="0" smtClean="0"/>
              <a:t>モニター</a:t>
            </a:r>
            <a:r>
              <a:rPr lang="en-US" sz="2000" dirty="0" smtClean="0"/>
              <a:t> “WSM” </a:t>
            </a:r>
            <a:r>
              <a:rPr lang="ja-JP" altLang="en-US" sz="2000" dirty="0" smtClean="0"/>
              <a:t>モードにて実施</a:t>
            </a:r>
            <a:r>
              <a:rPr lang="en-US" sz="2000" dirty="0" smtClean="0"/>
              <a:t>)</a:t>
            </a:r>
          </a:p>
          <a:p>
            <a:pPr marL="471540" indent="-428682">
              <a:buFont typeface="Arial"/>
              <a:buChar char="•"/>
            </a:pPr>
            <a:r>
              <a:rPr lang="en-US" sz="2000" dirty="0" smtClean="0"/>
              <a:t>Role </a:t>
            </a:r>
            <a:r>
              <a:rPr lang="ja-JP" altLang="en-US" sz="2000" dirty="0" smtClean="0"/>
              <a:t>選択は</a:t>
            </a:r>
            <a:r>
              <a:rPr lang="en-US" sz="2000" dirty="0" smtClean="0"/>
              <a:t> </a:t>
            </a:r>
            <a:r>
              <a:rPr lang="ja-JP" altLang="en-US" sz="2000" dirty="0" smtClean="0"/>
              <a:t>手動または自動</a:t>
            </a:r>
            <a:r>
              <a:rPr lang="en-US" sz="2000" dirty="0" smtClean="0"/>
              <a:t>– RRM</a:t>
            </a:r>
            <a:br>
              <a:rPr lang="en-US" sz="2000" dirty="0" smtClean="0"/>
            </a:br>
            <a:r>
              <a:rPr lang="en-US" altLang="ja-JP" sz="2000" dirty="0" smtClean="0"/>
              <a:t>→</a:t>
            </a:r>
            <a:r>
              <a:rPr lang="ja-JP" altLang="en-US" sz="1600" u="sng" dirty="0"/>
              <a:t>“</a:t>
            </a:r>
            <a:r>
              <a:rPr lang="en-US" altLang="ja-JP" sz="1600" u="sng" dirty="0"/>
              <a:t>FRA</a:t>
            </a:r>
            <a:r>
              <a:rPr lang="ja-JP" altLang="en-US" sz="1600" u="sng" dirty="0"/>
              <a:t>と新しい</a:t>
            </a:r>
            <a:r>
              <a:rPr lang="en-US" altLang="ja-JP" sz="1600" u="sng" dirty="0"/>
              <a:t>RRM</a:t>
            </a:r>
            <a:r>
              <a:rPr lang="ja-JP" altLang="en-US" sz="1600" u="sng" dirty="0"/>
              <a:t>について”</a:t>
            </a:r>
            <a:r>
              <a:rPr lang="ja-JP" altLang="en-US" sz="1600" u="sng" dirty="0" smtClean="0"/>
              <a:t>セッションを参照</a:t>
            </a:r>
            <a:endParaRPr lang="en-US" sz="100" u="sng" dirty="0" smtClean="0"/>
          </a:p>
          <a:p>
            <a:pPr marL="471540" indent="-428682">
              <a:buFont typeface="Arial"/>
              <a:buChar char="•"/>
            </a:pPr>
            <a:r>
              <a:rPr lang="ja-JP" altLang="en-US" sz="2000" dirty="0" smtClean="0"/>
              <a:t>今までの</a:t>
            </a:r>
            <a:r>
              <a:rPr lang="en-US" altLang="ja-JP" sz="2000" dirty="0" smtClean="0"/>
              <a:t>3700</a:t>
            </a:r>
            <a:r>
              <a:rPr lang="ja-JP" altLang="en-US" sz="2000" dirty="0" smtClean="0"/>
              <a:t>用</a:t>
            </a:r>
            <a:r>
              <a:rPr lang="en-US" sz="2000" dirty="0" smtClean="0"/>
              <a:t>(WSSI/WSM </a:t>
            </a:r>
            <a:r>
              <a:rPr lang="ja-JP" altLang="en-US" sz="2000" dirty="0" smtClean="0"/>
              <a:t>モジュール</a:t>
            </a:r>
            <a:r>
              <a:rPr lang="en-US" sz="2000" dirty="0" smtClean="0"/>
              <a:t>) </a:t>
            </a:r>
            <a:r>
              <a:rPr lang="ja-JP" altLang="en-US" sz="2000" dirty="0" smtClean="0"/>
              <a:t>は、</a:t>
            </a:r>
            <a:r>
              <a:rPr lang="en-US" sz="2000" dirty="0" smtClean="0"/>
              <a:t>XOR </a:t>
            </a:r>
            <a:r>
              <a:rPr lang="ja-JP" altLang="en-US" sz="2000" dirty="0" smtClean="0"/>
              <a:t>のデザイン</a:t>
            </a:r>
            <a:r>
              <a:rPr lang="en-US" altLang="ja-JP" sz="2000" dirty="0" smtClean="0"/>
              <a:t/>
            </a:r>
            <a:br>
              <a:rPr lang="en-US" altLang="ja-JP" sz="2000" dirty="0" smtClean="0"/>
            </a:br>
            <a:r>
              <a:rPr lang="en-US" sz="2000" dirty="0" smtClean="0"/>
              <a:t>2800/3800</a:t>
            </a:r>
            <a:r>
              <a:rPr lang="ja-JP" altLang="en-US" sz="2000" dirty="0" smtClean="0"/>
              <a:t>は</a:t>
            </a:r>
            <a:r>
              <a:rPr lang="en-US" altLang="ja-JP" sz="2000" dirty="0" smtClean="0"/>
              <a:t>XOR</a:t>
            </a:r>
            <a:r>
              <a:rPr lang="ja-JP" altLang="en-US" sz="2000" dirty="0" smtClean="0"/>
              <a:t>を内蔵</a:t>
            </a:r>
            <a:endParaRPr lang="en-US" sz="2000" dirty="0"/>
          </a:p>
        </p:txBody>
      </p:sp>
      <p:sp>
        <p:nvSpPr>
          <p:cNvPr id="3" name="Title 2"/>
          <p:cNvSpPr>
            <a:spLocks noGrp="1"/>
          </p:cNvSpPr>
          <p:nvPr>
            <p:ph type="title"/>
          </p:nvPr>
        </p:nvSpPr>
        <p:spPr/>
        <p:txBody>
          <a:bodyPr/>
          <a:lstStyle/>
          <a:p>
            <a:r>
              <a:rPr lang="en-US" dirty="0" smtClean="0"/>
              <a:t>Flexible Radio (XOR)</a:t>
            </a:r>
            <a:r>
              <a:rPr lang="ja-JP" altLang="en-US" dirty="0" smtClean="0"/>
              <a:t>とは何か</a:t>
            </a:r>
            <a:r>
              <a:rPr lang="en-US" dirty="0" smtClean="0"/>
              <a:t>?</a:t>
            </a:r>
            <a:endParaRPr lang="en-US" dirty="0"/>
          </a:p>
        </p:txBody>
      </p:sp>
    </p:spTree>
    <p:extLst>
      <p:ext uri="{BB962C8B-B14F-4D97-AF65-F5344CB8AC3E}">
        <p14:creationId xmlns:p14="http://schemas.microsoft.com/office/powerpoint/2010/main" val="2866588025"/>
      </p:ext>
    </p:extLst>
  </p:cSld>
  <p:clrMapOvr>
    <a:masterClrMapping/>
  </p:clrMapOvr>
  <mc:AlternateContent xmlns:mc="http://schemas.openxmlformats.org/markup-compatibility/2006" xmlns:p14="http://schemas.microsoft.com/office/powerpoint/2010/main">
    <mc:Choice Requires="p14">
      <p:transition spd="slow" p14:dur="28750">
        <p:fade/>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6533" y="1347788"/>
            <a:ext cx="5143965" cy="3168210"/>
          </a:xfrm>
        </p:spPr>
        <p:txBody>
          <a:bodyPr/>
          <a:lstStyle/>
          <a:p>
            <a:pPr>
              <a:spcBef>
                <a:spcPts val="600"/>
              </a:spcBef>
            </a:pPr>
            <a:r>
              <a:rPr lang="ja-JP" altLang="en-US" dirty="0" smtClean="0"/>
              <a:t>新しい技術ではなく、携帯の世界では長年実装済</a:t>
            </a:r>
            <a:endParaRPr lang="en-US" dirty="0" smtClean="0"/>
          </a:p>
          <a:p>
            <a:pPr>
              <a:spcBef>
                <a:spcPts val="600"/>
              </a:spcBef>
            </a:pPr>
            <a:r>
              <a:rPr lang="ja-JP" altLang="en-US" dirty="0" smtClean="0"/>
              <a:t>非線形のトラフィック要件の対処方法</a:t>
            </a:r>
            <a:endParaRPr lang="en-US" dirty="0" smtClean="0"/>
          </a:p>
          <a:p>
            <a:pPr>
              <a:spcBef>
                <a:spcPts val="600"/>
              </a:spcBef>
            </a:pPr>
            <a:r>
              <a:rPr lang="ja-JP" altLang="ja-JP" dirty="0" smtClean="0"/>
              <a:t>より</a:t>
            </a:r>
            <a:r>
              <a:rPr lang="ja-JP" altLang="en-US" dirty="0" smtClean="0"/>
              <a:t>広い</a:t>
            </a:r>
            <a:r>
              <a:rPr lang="ja-JP" altLang="ja-JP" dirty="0" smtClean="0"/>
              <a:t>帯域</a:t>
            </a:r>
            <a:r>
              <a:rPr lang="ja-JP" altLang="en-US" dirty="0" smtClean="0"/>
              <a:t>とより良い</a:t>
            </a:r>
            <a:r>
              <a:rPr lang="ja-JP" altLang="ja-JP" dirty="0" smtClean="0"/>
              <a:t>効率</a:t>
            </a:r>
            <a:r>
              <a:rPr lang="ja-JP" altLang="en-US" dirty="0" smtClean="0"/>
              <a:t>を、より</a:t>
            </a:r>
            <a:r>
              <a:rPr lang="ja-JP" altLang="ja-JP" dirty="0" smtClean="0"/>
              <a:t>大きな</a:t>
            </a:r>
            <a:r>
              <a:rPr lang="en-US" altLang="ja-JP" dirty="0" smtClean="0"/>
              <a:t/>
            </a:r>
            <a:br>
              <a:rPr lang="en-US" altLang="ja-JP" dirty="0" smtClean="0"/>
            </a:br>
            <a:r>
              <a:rPr lang="ja-JP" altLang="ja-JP" dirty="0" smtClean="0"/>
              <a:t>カバレッジセル内</a:t>
            </a:r>
            <a:r>
              <a:rPr lang="ja-JP" altLang="ja-JP" dirty="0"/>
              <a:t>の領域に</a:t>
            </a:r>
            <a:r>
              <a:rPr lang="ja-JP" altLang="ja-JP" dirty="0" smtClean="0"/>
              <a:t>適用</a:t>
            </a:r>
            <a:endParaRPr lang="en-US" altLang="ja-JP" dirty="0" smtClean="0"/>
          </a:p>
          <a:p>
            <a:pPr>
              <a:spcBef>
                <a:spcPts val="600"/>
              </a:spcBef>
            </a:pPr>
            <a:r>
              <a:rPr lang="en-US" dirty="0" smtClean="0"/>
              <a:t>2800/3800</a:t>
            </a:r>
            <a:r>
              <a:rPr lang="ja-JP" altLang="en-US" dirty="0" smtClean="0"/>
              <a:t>は単一の</a:t>
            </a:r>
            <a:r>
              <a:rPr lang="en-US" altLang="ja-JP" dirty="0" smtClean="0"/>
              <a:t>AP</a:t>
            </a:r>
            <a:r>
              <a:rPr lang="ja-JP" altLang="en-US" dirty="0" smtClean="0"/>
              <a:t>で</a:t>
            </a:r>
            <a:r>
              <a:rPr lang="en-US" dirty="0" smtClean="0"/>
              <a:t>“</a:t>
            </a:r>
            <a:r>
              <a:rPr lang="ja-JP" altLang="en-US" dirty="0" smtClean="0"/>
              <a:t>デュアル</a:t>
            </a:r>
            <a:r>
              <a:rPr lang="en-US" dirty="0" smtClean="0"/>
              <a:t>5GHz”</a:t>
            </a:r>
            <a:r>
              <a:rPr lang="ja-JP" altLang="en-US" dirty="0" smtClean="0"/>
              <a:t>をサポート </a:t>
            </a:r>
            <a:r>
              <a:rPr lang="en-US" dirty="0" smtClean="0"/>
              <a:t>– </a:t>
            </a:r>
            <a:r>
              <a:rPr lang="ja-JP" altLang="en-US" dirty="0" smtClean="0"/>
              <a:t>通信時間の効率と容量</a:t>
            </a:r>
            <a:endParaRPr lang="en-US" altLang="ja-JP" dirty="0" smtClean="0"/>
          </a:p>
          <a:p>
            <a:pPr>
              <a:spcBef>
                <a:spcPts val="600"/>
              </a:spcBef>
            </a:pPr>
            <a:r>
              <a:rPr lang="ja-JP" altLang="en-US" dirty="0" smtClean="0"/>
              <a:t>ケーブルの設置や初期設定を減らすことでコスト削減が可能</a:t>
            </a:r>
            <a:endParaRPr lang="en-US" dirty="0" smtClean="0"/>
          </a:p>
        </p:txBody>
      </p:sp>
      <p:sp>
        <p:nvSpPr>
          <p:cNvPr id="3" name="Title 2"/>
          <p:cNvSpPr>
            <a:spLocks noGrp="1"/>
          </p:cNvSpPr>
          <p:nvPr>
            <p:ph type="title"/>
          </p:nvPr>
        </p:nvSpPr>
        <p:spPr/>
        <p:txBody>
          <a:bodyPr/>
          <a:lstStyle/>
          <a:p>
            <a:r>
              <a:rPr lang="ja-JP" altLang="en-US" smtClean="0"/>
              <a:t>マイクロ</a:t>
            </a:r>
            <a:r>
              <a:rPr lang="en-US" smtClean="0"/>
              <a:t>/</a:t>
            </a:r>
            <a:r>
              <a:rPr lang="ja-JP" altLang="en-US" smtClean="0"/>
              <a:t>マクロセルの構造</a:t>
            </a:r>
            <a:endParaRPr lang="en-US" dirty="0"/>
          </a:p>
        </p:txBody>
      </p:sp>
      <p:grpSp>
        <p:nvGrpSpPr>
          <p:cNvPr id="10" name="グループ化 9"/>
          <p:cNvGrpSpPr>
            <a:grpSpLocks noChangeAspect="1"/>
          </p:cNvGrpSpPr>
          <p:nvPr/>
        </p:nvGrpSpPr>
        <p:grpSpPr>
          <a:xfrm>
            <a:off x="5450498" y="1347788"/>
            <a:ext cx="3369652" cy="3168650"/>
            <a:chOff x="5596480" y="1023256"/>
            <a:chExt cx="3281130" cy="3085408"/>
          </a:xfrm>
        </p:grpSpPr>
        <p:pic>
          <p:nvPicPr>
            <p:cNvPr id="8" name="Picture 4" descr="3d_macro_micro_overla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6480" y="1023256"/>
              <a:ext cx="3281130" cy="3085408"/>
            </a:xfrm>
            <a:prstGeom prst="rect">
              <a:avLst/>
            </a:prstGeom>
            <a:ln>
              <a:solidFill>
                <a:schemeClr val="tx1"/>
              </a:solidFill>
            </a:ln>
          </p:spPr>
        </p:pic>
        <p:sp>
          <p:nvSpPr>
            <p:cNvPr id="9" name="Freeform 3"/>
            <p:cNvSpPr/>
            <p:nvPr/>
          </p:nvSpPr>
          <p:spPr>
            <a:xfrm>
              <a:off x="6223000" y="2163233"/>
              <a:ext cx="1811867" cy="1536700"/>
            </a:xfrm>
            <a:custGeom>
              <a:avLst/>
              <a:gdLst>
                <a:gd name="connsiteX0" fmla="*/ 262467 w 1811867"/>
                <a:gd name="connsiteY0" fmla="*/ 25400 h 1536700"/>
                <a:gd name="connsiteX1" fmla="*/ 220133 w 1811867"/>
                <a:gd name="connsiteY1" fmla="*/ 50800 h 1536700"/>
                <a:gd name="connsiteX2" fmla="*/ 211667 w 1811867"/>
                <a:gd name="connsiteY2" fmla="*/ 63500 h 1536700"/>
                <a:gd name="connsiteX3" fmla="*/ 203200 w 1811867"/>
                <a:gd name="connsiteY3" fmla="*/ 84667 h 1536700"/>
                <a:gd name="connsiteX4" fmla="*/ 198967 w 1811867"/>
                <a:gd name="connsiteY4" fmla="*/ 97367 h 1536700"/>
                <a:gd name="connsiteX5" fmla="*/ 186267 w 1811867"/>
                <a:gd name="connsiteY5" fmla="*/ 118534 h 1536700"/>
                <a:gd name="connsiteX6" fmla="*/ 173567 w 1811867"/>
                <a:gd name="connsiteY6" fmla="*/ 148167 h 1536700"/>
                <a:gd name="connsiteX7" fmla="*/ 148167 w 1811867"/>
                <a:gd name="connsiteY7" fmla="*/ 169334 h 1536700"/>
                <a:gd name="connsiteX8" fmla="*/ 131233 w 1811867"/>
                <a:gd name="connsiteY8" fmla="*/ 203200 h 1536700"/>
                <a:gd name="connsiteX9" fmla="*/ 122767 w 1811867"/>
                <a:gd name="connsiteY9" fmla="*/ 220134 h 1536700"/>
                <a:gd name="connsiteX10" fmla="*/ 105833 w 1811867"/>
                <a:gd name="connsiteY10" fmla="*/ 245534 h 1536700"/>
                <a:gd name="connsiteX11" fmla="*/ 80433 w 1811867"/>
                <a:gd name="connsiteY11" fmla="*/ 313267 h 1536700"/>
                <a:gd name="connsiteX12" fmla="*/ 67733 w 1811867"/>
                <a:gd name="connsiteY12" fmla="*/ 338667 h 1536700"/>
                <a:gd name="connsiteX13" fmla="*/ 59267 w 1811867"/>
                <a:gd name="connsiteY13" fmla="*/ 364067 h 1536700"/>
                <a:gd name="connsiteX14" fmla="*/ 42333 w 1811867"/>
                <a:gd name="connsiteY14" fmla="*/ 393700 h 1536700"/>
                <a:gd name="connsiteX15" fmla="*/ 29633 w 1811867"/>
                <a:gd name="connsiteY15" fmla="*/ 419100 h 1536700"/>
                <a:gd name="connsiteX16" fmla="*/ 21167 w 1811867"/>
                <a:gd name="connsiteY16" fmla="*/ 444500 h 1536700"/>
                <a:gd name="connsiteX17" fmla="*/ 12700 w 1811867"/>
                <a:gd name="connsiteY17" fmla="*/ 461434 h 1536700"/>
                <a:gd name="connsiteX18" fmla="*/ 21167 w 1811867"/>
                <a:gd name="connsiteY18" fmla="*/ 592667 h 1536700"/>
                <a:gd name="connsiteX19" fmla="*/ 8467 w 1811867"/>
                <a:gd name="connsiteY19" fmla="*/ 668867 h 1536700"/>
                <a:gd name="connsiteX20" fmla="*/ 0 w 1811867"/>
                <a:gd name="connsiteY20" fmla="*/ 745067 h 1536700"/>
                <a:gd name="connsiteX21" fmla="*/ 4233 w 1811867"/>
                <a:gd name="connsiteY21" fmla="*/ 833967 h 1536700"/>
                <a:gd name="connsiteX22" fmla="*/ 12700 w 1811867"/>
                <a:gd name="connsiteY22" fmla="*/ 859367 h 1536700"/>
                <a:gd name="connsiteX23" fmla="*/ 29633 w 1811867"/>
                <a:gd name="connsiteY23" fmla="*/ 889000 h 1536700"/>
                <a:gd name="connsiteX24" fmla="*/ 42333 w 1811867"/>
                <a:gd name="connsiteY24" fmla="*/ 931334 h 1536700"/>
                <a:gd name="connsiteX25" fmla="*/ 50800 w 1811867"/>
                <a:gd name="connsiteY25" fmla="*/ 965200 h 1536700"/>
                <a:gd name="connsiteX26" fmla="*/ 55033 w 1811867"/>
                <a:gd name="connsiteY26" fmla="*/ 982134 h 1536700"/>
                <a:gd name="connsiteX27" fmla="*/ 63500 w 1811867"/>
                <a:gd name="connsiteY27" fmla="*/ 1003300 h 1536700"/>
                <a:gd name="connsiteX28" fmla="*/ 71967 w 1811867"/>
                <a:gd name="connsiteY28" fmla="*/ 1032934 h 1536700"/>
                <a:gd name="connsiteX29" fmla="*/ 97367 w 1811867"/>
                <a:gd name="connsiteY29" fmla="*/ 1071034 h 1536700"/>
                <a:gd name="connsiteX30" fmla="*/ 114300 w 1811867"/>
                <a:gd name="connsiteY30" fmla="*/ 1083734 h 1536700"/>
                <a:gd name="connsiteX31" fmla="*/ 131233 w 1811867"/>
                <a:gd name="connsiteY31" fmla="*/ 1130300 h 1536700"/>
                <a:gd name="connsiteX32" fmla="*/ 139700 w 1811867"/>
                <a:gd name="connsiteY32" fmla="*/ 1143000 h 1536700"/>
                <a:gd name="connsiteX33" fmla="*/ 152400 w 1811867"/>
                <a:gd name="connsiteY33" fmla="*/ 1176867 h 1536700"/>
                <a:gd name="connsiteX34" fmla="*/ 156633 w 1811867"/>
                <a:gd name="connsiteY34" fmla="*/ 1193800 h 1536700"/>
                <a:gd name="connsiteX35" fmla="*/ 207433 w 1811867"/>
                <a:gd name="connsiteY35" fmla="*/ 1240367 h 1536700"/>
                <a:gd name="connsiteX36" fmla="*/ 220133 w 1811867"/>
                <a:gd name="connsiteY36" fmla="*/ 1253067 h 1536700"/>
                <a:gd name="connsiteX37" fmla="*/ 232833 w 1811867"/>
                <a:gd name="connsiteY37" fmla="*/ 1261534 h 1536700"/>
                <a:gd name="connsiteX38" fmla="*/ 249767 w 1811867"/>
                <a:gd name="connsiteY38" fmla="*/ 1274234 h 1536700"/>
                <a:gd name="connsiteX39" fmla="*/ 262467 w 1811867"/>
                <a:gd name="connsiteY39" fmla="*/ 1286934 h 1536700"/>
                <a:gd name="connsiteX40" fmla="*/ 296333 w 1811867"/>
                <a:gd name="connsiteY40" fmla="*/ 1316567 h 1536700"/>
                <a:gd name="connsiteX41" fmla="*/ 309033 w 1811867"/>
                <a:gd name="connsiteY41" fmla="*/ 1329267 h 1536700"/>
                <a:gd name="connsiteX42" fmla="*/ 338667 w 1811867"/>
                <a:gd name="connsiteY42" fmla="*/ 1350434 h 1536700"/>
                <a:gd name="connsiteX43" fmla="*/ 368300 w 1811867"/>
                <a:gd name="connsiteY43" fmla="*/ 1371600 h 1536700"/>
                <a:gd name="connsiteX44" fmla="*/ 381000 w 1811867"/>
                <a:gd name="connsiteY44" fmla="*/ 1384300 h 1536700"/>
                <a:gd name="connsiteX45" fmla="*/ 393700 w 1811867"/>
                <a:gd name="connsiteY45" fmla="*/ 1388534 h 1536700"/>
                <a:gd name="connsiteX46" fmla="*/ 436033 w 1811867"/>
                <a:gd name="connsiteY46" fmla="*/ 1392767 h 1536700"/>
                <a:gd name="connsiteX47" fmla="*/ 465667 w 1811867"/>
                <a:gd name="connsiteY47" fmla="*/ 1401234 h 1536700"/>
                <a:gd name="connsiteX48" fmla="*/ 503767 w 1811867"/>
                <a:gd name="connsiteY48" fmla="*/ 1418167 h 1536700"/>
                <a:gd name="connsiteX49" fmla="*/ 524933 w 1811867"/>
                <a:gd name="connsiteY49" fmla="*/ 1430867 h 1536700"/>
                <a:gd name="connsiteX50" fmla="*/ 541867 w 1811867"/>
                <a:gd name="connsiteY50" fmla="*/ 1439334 h 1536700"/>
                <a:gd name="connsiteX51" fmla="*/ 567267 w 1811867"/>
                <a:gd name="connsiteY51" fmla="*/ 1456267 h 1536700"/>
                <a:gd name="connsiteX52" fmla="*/ 601133 w 1811867"/>
                <a:gd name="connsiteY52" fmla="*/ 1464734 h 1536700"/>
                <a:gd name="connsiteX53" fmla="*/ 613833 w 1811867"/>
                <a:gd name="connsiteY53" fmla="*/ 1473200 h 1536700"/>
                <a:gd name="connsiteX54" fmla="*/ 626533 w 1811867"/>
                <a:gd name="connsiteY54" fmla="*/ 1477434 h 1536700"/>
                <a:gd name="connsiteX55" fmla="*/ 660400 w 1811867"/>
                <a:gd name="connsiteY55" fmla="*/ 1498600 h 1536700"/>
                <a:gd name="connsiteX56" fmla="*/ 698500 w 1811867"/>
                <a:gd name="connsiteY56" fmla="*/ 1532467 h 1536700"/>
                <a:gd name="connsiteX57" fmla="*/ 711200 w 1811867"/>
                <a:gd name="connsiteY57" fmla="*/ 1536700 h 1536700"/>
                <a:gd name="connsiteX58" fmla="*/ 935567 w 1811867"/>
                <a:gd name="connsiteY58" fmla="*/ 1532467 h 1536700"/>
                <a:gd name="connsiteX59" fmla="*/ 939800 w 1811867"/>
                <a:gd name="connsiteY59" fmla="*/ 1515534 h 1536700"/>
                <a:gd name="connsiteX60" fmla="*/ 1079500 w 1811867"/>
                <a:gd name="connsiteY60" fmla="*/ 1511300 h 1536700"/>
                <a:gd name="connsiteX61" fmla="*/ 1159933 w 1811867"/>
                <a:gd name="connsiteY61" fmla="*/ 1502834 h 1536700"/>
                <a:gd name="connsiteX62" fmla="*/ 1176867 w 1811867"/>
                <a:gd name="connsiteY62" fmla="*/ 1494367 h 1536700"/>
                <a:gd name="connsiteX63" fmla="*/ 1223433 w 1811867"/>
                <a:gd name="connsiteY63" fmla="*/ 1473200 h 1536700"/>
                <a:gd name="connsiteX64" fmla="*/ 1257300 w 1811867"/>
                <a:gd name="connsiteY64" fmla="*/ 1456267 h 1536700"/>
                <a:gd name="connsiteX65" fmla="*/ 1291167 w 1811867"/>
                <a:gd name="connsiteY65" fmla="*/ 1435100 h 1536700"/>
                <a:gd name="connsiteX66" fmla="*/ 1308100 w 1811867"/>
                <a:gd name="connsiteY66" fmla="*/ 1430867 h 1536700"/>
                <a:gd name="connsiteX67" fmla="*/ 1341967 w 1811867"/>
                <a:gd name="connsiteY67" fmla="*/ 1409700 h 1536700"/>
                <a:gd name="connsiteX68" fmla="*/ 1354667 w 1811867"/>
                <a:gd name="connsiteY68" fmla="*/ 1401234 h 1536700"/>
                <a:gd name="connsiteX69" fmla="*/ 1367367 w 1811867"/>
                <a:gd name="connsiteY69" fmla="*/ 1397000 h 1536700"/>
                <a:gd name="connsiteX70" fmla="*/ 1409700 w 1811867"/>
                <a:gd name="connsiteY70" fmla="*/ 1363134 h 1536700"/>
                <a:gd name="connsiteX71" fmla="*/ 1426633 w 1811867"/>
                <a:gd name="connsiteY71" fmla="*/ 1354667 h 1536700"/>
                <a:gd name="connsiteX72" fmla="*/ 1452033 w 1811867"/>
                <a:gd name="connsiteY72" fmla="*/ 1329267 h 1536700"/>
                <a:gd name="connsiteX73" fmla="*/ 1485900 w 1811867"/>
                <a:gd name="connsiteY73" fmla="*/ 1303867 h 1536700"/>
                <a:gd name="connsiteX74" fmla="*/ 1498600 w 1811867"/>
                <a:gd name="connsiteY74" fmla="*/ 1278467 h 1536700"/>
                <a:gd name="connsiteX75" fmla="*/ 1511300 w 1811867"/>
                <a:gd name="connsiteY75" fmla="*/ 1261534 h 1536700"/>
                <a:gd name="connsiteX76" fmla="*/ 1528233 w 1811867"/>
                <a:gd name="connsiteY76" fmla="*/ 1253067 h 1536700"/>
                <a:gd name="connsiteX77" fmla="*/ 1562100 w 1811867"/>
                <a:gd name="connsiteY77" fmla="*/ 1206500 h 1536700"/>
                <a:gd name="connsiteX78" fmla="*/ 1566333 w 1811867"/>
                <a:gd name="connsiteY78" fmla="*/ 1193800 h 1536700"/>
                <a:gd name="connsiteX79" fmla="*/ 1574800 w 1811867"/>
                <a:gd name="connsiteY79" fmla="*/ 1176867 h 1536700"/>
                <a:gd name="connsiteX80" fmla="*/ 1579033 w 1811867"/>
                <a:gd name="connsiteY80" fmla="*/ 1117600 h 1536700"/>
                <a:gd name="connsiteX81" fmla="*/ 1583267 w 1811867"/>
                <a:gd name="connsiteY81" fmla="*/ 1100667 h 1536700"/>
                <a:gd name="connsiteX82" fmla="*/ 1591733 w 1811867"/>
                <a:gd name="connsiteY82" fmla="*/ 1087967 h 1536700"/>
                <a:gd name="connsiteX83" fmla="*/ 1600200 w 1811867"/>
                <a:gd name="connsiteY83" fmla="*/ 1071034 h 1536700"/>
                <a:gd name="connsiteX84" fmla="*/ 1604433 w 1811867"/>
                <a:gd name="connsiteY84" fmla="*/ 1058334 h 1536700"/>
                <a:gd name="connsiteX85" fmla="*/ 1617133 w 1811867"/>
                <a:gd name="connsiteY85" fmla="*/ 1054100 h 1536700"/>
                <a:gd name="connsiteX86" fmla="*/ 1634067 w 1811867"/>
                <a:gd name="connsiteY86" fmla="*/ 1045634 h 1536700"/>
                <a:gd name="connsiteX87" fmla="*/ 1672167 w 1811867"/>
                <a:gd name="connsiteY87" fmla="*/ 1016000 h 1536700"/>
                <a:gd name="connsiteX88" fmla="*/ 1680633 w 1811867"/>
                <a:gd name="connsiteY88" fmla="*/ 986367 h 1536700"/>
                <a:gd name="connsiteX89" fmla="*/ 1727200 w 1811867"/>
                <a:gd name="connsiteY89" fmla="*/ 935567 h 1536700"/>
                <a:gd name="connsiteX90" fmla="*/ 1752600 w 1811867"/>
                <a:gd name="connsiteY90" fmla="*/ 918634 h 1536700"/>
                <a:gd name="connsiteX91" fmla="*/ 1761067 w 1811867"/>
                <a:gd name="connsiteY91" fmla="*/ 901700 h 1536700"/>
                <a:gd name="connsiteX92" fmla="*/ 1782233 w 1811867"/>
                <a:gd name="connsiteY92" fmla="*/ 880534 h 1536700"/>
                <a:gd name="connsiteX93" fmla="*/ 1786467 w 1811867"/>
                <a:gd name="connsiteY93" fmla="*/ 867834 h 1536700"/>
                <a:gd name="connsiteX94" fmla="*/ 1794933 w 1811867"/>
                <a:gd name="connsiteY94" fmla="*/ 833967 h 1536700"/>
                <a:gd name="connsiteX95" fmla="*/ 1799167 w 1811867"/>
                <a:gd name="connsiteY95" fmla="*/ 817034 h 1536700"/>
                <a:gd name="connsiteX96" fmla="*/ 1811867 w 1811867"/>
                <a:gd name="connsiteY96" fmla="*/ 804334 h 1536700"/>
                <a:gd name="connsiteX97" fmla="*/ 1807633 w 1811867"/>
                <a:gd name="connsiteY97" fmla="*/ 512234 h 1536700"/>
                <a:gd name="connsiteX98" fmla="*/ 1799167 w 1811867"/>
                <a:gd name="connsiteY98" fmla="*/ 499534 h 1536700"/>
                <a:gd name="connsiteX99" fmla="*/ 1794933 w 1811867"/>
                <a:gd name="connsiteY99" fmla="*/ 486834 h 1536700"/>
                <a:gd name="connsiteX100" fmla="*/ 1786467 w 1811867"/>
                <a:gd name="connsiteY100" fmla="*/ 457200 h 1536700"/>
                <a:gd name="connsiteX101" fmla="*/ 1773767 w 1811867"/>
                <a:gd name="connsiteY101" fmla="*/ 440267 h 1536700"/>
                <a:gd name="connsiteX102" fmla="*/ 1769533 w 1811867"/>
                <a:gd name="connsiteY102" fmla="*/ 427567 h 1536700"/>
                <a:gd name="connsiteX103" fmla="*/ 1761067 w 1811867"/>
                <a:gd name="connsiteY103" fmla="*/ 397934 h 1536700"/>
                <a:gd name="connsiteX104" fmla="*/ 1752600 w 1811867"/>
                <a:gd name="connsiteY104" fmla="*/ 376767 h 1536700"/>
                <a:gd name="connsiteX105" fmla="*/ 1739900 w 1811867"/>
                <a:gd name="connsiteY105" fmla="*/ 364067 h 1536700"/>
                <a:gd name="connsiteX106" fmla="*/ 1735667 w 1811867"/>
                <a:gd name="connsiteY106" fmla="*/ 347134 h 1536700"/>
                <a:gd name="connsiteX107" fmla="*/ 1718733 w 1811867"/>
                <a:gd name="connsiteY107" fmla="*/ 321734 h 1536700"/>
                <a:gd name="connsiteX108" fmla="*/ 1701800 w 1811867"/>
                <a:gd name="connsiteY108" fmla="*/ 296334 h 1536700"/>
                <a:gd name="connsiteX109" fmla="*/ 1684867 w 1811867"/>
                <a:gd name="connsiteY109" fmla="*/ 275167 h 1536700"/>
                <a:gd name="connsiteX110" fmla="*/ 1676400 w 1811867"/>
                <a:gd name="connsiteY110" fmla="*/ 262467 h 1536700"/>
                <a:gd name="connsiteX111" fmla="*/ 1629833 w 1811867"/>
                <a:gd name="connsiteY111" fmla="*/ 224367 h 1536700"/>
                <a:gd name="connsiteX112" fmla="*/ 1617133 w 1811867"/>
                <a:gd name="connsiteY112" fmla="*/ 207434 h 1536700"/>
                <a:gd name="connsiteX113" fmla="*/ 1595967 w 1811867"/>
                <a:gd name="connsiteY113" fmla="*/ 177800 h 1536700"/>
                <a:gd name="connsiteX114" fmla="*/ 1583267 w 1811867"/>
                <a:gd name="connsiteY114" fmla="*/ 169334 h 1536700"/>
                <a:gd name="connsiteX115" fmla="*/ 1570567 w 1811867"/>
                <a:gd name="connsiteY115" fmla="*/ 156634 h 1536700"/>
                <a:gd name="connsiteX116" fmla="*/ 1557867 w 1811867"/>
                <a:gd name="connsiteY116" fmla="*/ 152400 h 1536700"/>
                <a:gd name="connsiteX117" fmla="*/ 1532467 w 1811867"/>
                <a:gd name="connsiteY117" fmla="*/ 135467 h 1536700"/>
                <a:gd name="connsiteX118" fmla="*/ 1507067 w 1811867"/>
                <a:gd name="connsiteY118" fmla="*/ 127000 h 1536700"/>
                <a:gd name="connsiteX119" fmla="*/ 1490133 w 1811867"/>
                <a:gd name="connsiteY119" fmla="*/ 101600 h 1536700"/>
                <a:gd name="connsiteX120" fmla="*/ 1481667 w 1811867"/>
                <a:gd name="connsiteY120" fmla="*/ 88900 h 1536700"/>
                <a:gd name="connsiteX121" fmla="*/ 1468967 w 1811867"/>
                <a:gd name="connsiteY121" fmla="*/ 80434 h 1536700"/>
                <a:gd name="connsiteX122" fmla="*/ 1464733 w 1811867"/>
                <a:gd name="connsiteY122" fmla="*/ 63500 h 1536700"/>
                <a:gd name="connsiteX123" fmla="*/ 1452033 w 1811867"/>
                <a:gd name="connsiteY123" fmla="*/ 25400 h 1536700"/>
                <a:gd name="connsiteX124" fmla="*/ 1447800 w 1811867"/>
                <a:gd name="connsiteY124" fmla="*/ 12700 h 1536700"/>
                <a:gd name="connsiteX125" fmla="*/ 1439333 w 1811867"/>
                <a:gd name="connsiteY125" fmla="*/ 0 h 153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811867" h="1536700">
                  <a:moveTo>
                    <a:pt x="262467" y="25400"/>
                  </a:moveTo>
                  <a:cubicBezTo>
                    <a:pt x="248356" y="33867"/>
                    <a:pt x="229261" y="37107"/>
                    <a:pt x="220133" y="50800"/>
                  </a:cubicBezTo>
                  <a:cubicBezTo>
                    <a:pt x="217311" y="55033"/>
                    <a:pt x="213942" y="58949"/>
                    <a:pt x="211667" y="63500"/>
                  </a:cubicBezTo>
                  <a:cubicBezTo>
                    <a:pt x="208269" y="70297"/>
                    <a:pt x="205868" y="77552"/>
                    <a:pt x="203200" y="84667"/>
                  </a:cubicBezTo>
                  <a:cubicBezTo>
                    <a:pt x="201633" y="88845"/>
                    <a:pt x="200963" y="93376"/>
                    <a:pt x="198967" y="97367"/>
                  </a:cubicBezTo>
                  <a:cubicBezTo>
                    <a:pt x="195287" y="104727"/>
                    <a:pt x="190500" y="111478"/>
                    <a:pt x="186267" y="118534"/>
                  </a:cubicBezTo>
                  <a:cubicBezTo>
                    <a:pt x="183028" y="131486"/>
                    <a:pt x="183311" y="138423"/>
                    <a:pt x="173567" y="148167"/>
                  </a:cubicBezTo>
                  <a:cubicBezTo>
                    <a:pt x="159421" y="162314"/>
                    <a:pt x="160305" y="150261"/>
                    <a:pt x="148167" y="169334"/>
                  </a:cubicBezTo>
                  <a:cubicBezTo>
                    <a:pt x="141391" y="179982"/>
                    <a:pt x="136877" y="191911"/>
                    <a:pt x="131233" y="203200"/>
                  </a:cubicBezTo>
                  <a:cubicBezTo>
                    <a:pt x="128411" y="208845"/>
                    <a:pt x="126268" y="214883"/>
                    <a:pt x="122767" y="220134"/>
                  </a:cubicBezTo>
                  <a:lnTo>
                    <a:pt x="105833" y="245534"/>
                  </a:lnTo>
                  <a:cubicBezTo>
                    <a:pt x="96126" y="274657"/>
                    <a:pt x="94611" y="280861"/>
                    <a:pt x="80433" y="313267"/>
                  </a:cubicBezTo>
                  <a:cubicBezTo>
                    <a:pt x="76639" y="321939"/>
                    <a:pt x="71374" y="329929"/>
                    <a:pt x="67733" y="338667"/>
                  </a:cubicBezTo>
                  <a:cubicBezTo>
                    <a:pt x="64301" y="346905"/>
                    <a:pt x="62581" y="355781"/>
                    <a:pt x="59267" y="364067"/>
                  </a:cubicBezTo>
                  <a:cubicBezTo>
                    <a:pt x="53897" y="377492"/>
                    <a:pt x="49969" y="382246"/>
                    <a:pt x="42333" y="393700"/>
                  </a:cubicBezTo>
                  <a:cubicBezTo>
                    <a:pt x="26895" y="440016"/>
                    <a:pt x="51516" y="369862"/>
                    <a:pt x="29633" y="419100"/>
                  </a:cubicBezTo>
                  <a:cubicBezTo>
                    <a:pt x="26008" y="427255"/>
                    <a:pt x="25158" y="436518"/>
                    <a:pt x="21167" y="444500"/>
                  </a:cubicBezTo>
                  <a:lnTo>
                    <a:pt x="12700" y="461434"/>
                  </a:lnTo>
                  <a:cubicBezTo>
                    <a:pt x="15522" y="505178"/>
                    <a:pt x="21167" y="548832"/>
                    <a:pt x="21167" y="592667"/>
                  </a:cubicBezTo>
                  <a:cubicBezTo>
                    <a:pt x="21167" y="623113"/>
                    <a:pt x="12633" y="641789"/>
                    <a:pt x="8467" y="668867"/>
                  </a:cubicBezTo>
                  <a:cubicBezTo>
                    <a:pt x="5040" y="691142"/>
                    <a:pt x="2166" y="723403"/>
                    <a:pt x="0" y="745067"/>
                  </a:cubicBezTo>
                  <a:cubicBezTo>
                    <a:pt x="1411" y="774700"/>
                    <a:pt x="957" y="804482"/>
                    <a:pt x="4233" y="833967"/>
                  </a:cubicBezTo>
                  <a:cubicBezTo>
                    <a:pt x="5219" y="842837"/>
                    <a:pt x="8709" y="851385"/>
                    <a:pt x="12700" y="859367"/>
                  </a:cubicBezTo>
                  <a:cubicBezTo>
                    <a:pt x="23442" y="880851"/>
                    <a:pt x="17667" y="871049"/>
                    <a:pt x="29633" y="889000"/>
                  </a:cubicBezTo>
                  <a:cubicBezTo>
                    <a:pt x="40484" y="954096"/>
                    <a:pt x="25927" y="882114"/>
                    <a:pt x="42333" y="931334"/>
                  </a:cubicBezTo>
                  <a:cubicBezTo>
                    <a:pt x="46013" y="942373"/>
                    <a:pt x="47978" y="953911"/>
                    <a:pt x="50800" y="965200"/>
                  </a:cubicBezTo>
                  <a:cubicBezTo>
                    <a:pt x="52211" y="970845"/>
                    <a:pt x="52872" y="976732"/>
                    <a:pt x="55033" y="982134"/>
                  </a:cubicBezTo>
                  <a:cubicBezTo>
                    <a:pt x="57855" y="989189"/>
                    <a:pt x="61097" y="996091"/>
                    <a:pt x="63500" y="1003300"/>
                  </a:cubicBezTo>
                  <a:cubicBezTo>
                    <a:pt x="66216" y="1011448"/>
                    <a:pt x="67886" y="1024773"/>
                    <a:pt x="71967" y="1032934"/>
                  </a:cubicBezTo>
                  <a:cubicBezTo>
                    <a:pt x="75997" y="1040994"/>
                    <a:pt x="90278" y="1063945"/>
                    <a:pt x="97367" y="1071034"/>
                  </a:cubicBezTo>
                  <a:cubicBezTo>
                    <a:pt x="102356" y="1076023"/>
                    <a:pt x="108656" y="1079501"/>
                    <a:pt x="114300" y="1083734"/>
                  </a:cubicBezTo>
                  <a:cubicBezTo>
                    <a:pt x="118250" y="1095582"/>
                    <a:pt x="125345" y="1118524"/>
                    <a:pt x="131233" y="1130300"/>
                  </a:cubicBezTo>
                  <a:cubicBezTo>
                    <a:pt x="133508" y="1134851"/>
                    <a:pt x="136878" y="1138767"/>
                    <a:pt x="139700" y="1143000"/>
                  </a:cubicBezTo>
                  <a:cubicBezTo>
                    <a:pt x="150565" y="1186464"/>
                    <a:pt x="135798" y="1132596"/>
                    <a:pt x="152400" y="1176867"/>
                  </a:cubicBezTo>
                  <a:cubicBezTo>
                    <a:pt x="154443" y="1182315"/>
                    <a:pt x="153807" y="1188714"/>
                    <a:pt x="156633" y="1193800"/>
                  </a:cubicBezTo>
                  <a:cubicBezTo>
                    <a:pt x="172902" y="1223084"/>
                    <a:pt x="181143" y="1214077"/>
                    <a:pt x="207433" y="1240367"/>
                  </a:cubicBezTo>
                  <a:cubicBezTo>
                    <a:pt x="211666" y="1244600"/>
                    <a:pt x="215534" y="1249234"/>
                    <a:pt x="220133" y="1253067"/>
                  </a:cubicBezTo>
                  <a:cubicBezTo>
                    <a:pt x="224042" y="1256324"/>
                    <a:pt x="228693" y="1258577"/>
                    <a:pt x="232833" y="1261534"/>
                  </a:cubicBezTo>
                  <a:cubicBezTo>
                    <a:pt x="238574" y="1265635"/>
                    <a:pt x="244410" y="1269642"/>
                    <a:pt x="249767" y="1274234"/>
                  </a:cubicBezTo>
                  <a:cubicBezTo>
                    <a:pt x="254313" y="1278130"/>
                    <a:pt x="258037" y="1282907"/>
                    <a:pt x="262467" y="1286934"/>
                  </a:cubicBezTo>
                  <a:cubicBezTo>
                    <a:pt x="273566" y="1297024"/>
                    <a:pt x="285234" y="1306477"/>
                    <a:pt x="296333" y="1316567"/>
                  </a:cubicBezTo>
                  <a:cubicBezTo>
                    <a:pt x="300763" y="1320594"/>
                    <a:pt x="304434" y="1325434"/>
                    <a:pt x="309033" y="1329267"/>
                  </a:cubicBezTo>
                  <a:cubicBezTo>
                    <a:pt x="356459" y="1368790"/>
                    <a:pt x="277646" y="1297042"/>
                    <a:pt x="338667" y="1350434"/>
                  </a:cubicBezTo>
                  <a:cubicBezTo>
                    <a:pt x="363392" y="1372068"/>
                    <a:pt x="345435" y="1363979"/>
                    <a:pt x="368300" y="1371600"/>
                  </a:cubicBezTo>
                  <a:cubicBezTo>
                    <a:pt x="372533" y="1375833"/>
                    <a:pt x="376019" y="1380979"/>
                    <a:pt x="381000" y="1384300"/>
                  </a:cubicBezTo>
                  <a:cubicBezTo>
                    <a:pt x="384713" y="1386775"/>
                    <a:pt x="389289" y="1387855"/>
                    <a:pt x="393700" y="1388534"/>
                  </a:cubicBezTo>
                  <a:cubicBezTo>
                    <a:pt x="407716" y="1390690"/>
                    <a:pt x="421922" y="1391356"/>
                    <a:pt x="436033" y="1392767"/>
                  </a:cubicBezTo>
                  <a:cubicBezTo>
                    <a:pt x="445911" y="1395589"/>
                    <a:pt x="455921" y="1397985"/>
                    <a:pt x="465667" y="1401234"/>
                  </a:cubicBezTo>
                  <a:cubicBezTo>
                    <a:pt x="477443" y="1405159"/>
                    <a:pt x="492701" y="1412019"/>
                    <a:pt x="503767" y="1418167"/>
                  </a:cubicBezTo>
                  <a:cubicBezTo>
                    <a:pt x="510959" y="1422163"/>
                    <a:pt x="517741" y="1426871"/>
                    <a:pt x="524933" y="1430867"/>
                  </a:cubicBezTo>
                  <a:cubicBezTo>
                    <a:pt x="530450" y="1433932"/>
                    <a:pt x="536455" y="1436087"/>
                    <a:pt x="541867" y="1439334"/>
                  </a:cubicBezTo>
                  <a:cubicBezTo>
                    <a:pt x="550593" y="1444569"/>
                    <a:pt x="557395" y="1453799"/>
                    <a:pt x="567267" y="1456267"/>
                  </a:cubicBezTo>
                  <a:lnTo>
                    <a:pt x="601133" y="1464734"/>
                  </a:lnTo>
                  <a:cubicBezTo>
                    <a:pt x="605366" y="1467556"/>
                    <a:pt x="609282" y="1470925"/>
                    <a:pt x="613833" y="1473200"/>
                  </a:cubicBezTo>
                  <a:cubicBezTo>
                    <a:pt x="617824" y="1475196"/>
                    <a:pt x="622542" y="1475438"/>
                    <a:pt x="626533" y="1477434"/>
                  </a:cubicBezTo>
                  <a:cubicBezTo>
                    <a:pt x="627431" y="1477883"/>
                    <a:pt x="656084" y="1494764"/>
                    <a:pt x="660400" y="1498600"/>
                  </a:cubicBezTo>
                  <a:cubicBezTo>
                    <a:pt x="674823" y="1511420"/>
                    <a:pt x="682031" y="1524232"/>
                    <a:pt x="698500" y="1532467"/>
                  </a:cubicBezTo>
                  <a:cubicBezTo>
                    <a:pt x="702491" y="1534463"/>
                    <a:pt x="706967" y="1535289"/>
                    <a:pt x="711200" y="1536700"/>
                  </a:cubicBezTo>
                  <a:lnTo>
                    <a:pt x="935567" y="1532467"/>
                  </a:lnTo>
                  <a:cubicBezTo>
                    <a:pt x="941360" y="1531931"/>
                    <a:pt x="934044" y="1516381"/>
                    <a:pt x="939800" y="1515534"/>
                  </a:cubicBezTo>
                  <a:cubicBezTo>
                    <a:pt x="985892" y="1508756"/>
                    <a:pt x="1032933" y="1512711"/>
                    <a:pt x="1079500" y="1511300"/>
                  </a:cubicBezTo>
                  <a:cubicBezTo>
                    <a:pt x="1106311" y="1508478"/>
                    <a:pt x="1133373" y="1507453"/>
                    <a:pt x="1159933" y="1502834"/>
                  </a:cubicBezTo>
                  <a:cubicBezTo>
                    <a:pt x="1166151" y="1501753"/>
                    <a:pt x="1171066" y="1496853"/>
                    <a:pt x="1176867" y="1494367"/>
                  </a:cubicBezTo>
                  <a:cubicBezTo>
                    <a:pt x="1207446" y="1481262"/>
                    <a:pt x="1168873" y="1505936"/>
                    <a:pt x="1223433" y="1473200"/>
                  </a:cubicBezTo>
                  <a:cubicBezTo>
                    <a:pt x="1248426" y="1458204"/>
                    <a:pt x="1236794" y="1463102"/>
                    <a:pt x="1257300" y="1456267"/>
                  </a:cubicBezTo>
                  <a:cubicBezTo>
                    <a:pt x="1265798" y="1450602"/>
                    <a:pt x="1283505" y="1438505"/>
                    <a:pt x="1291167" y="1435100"/>
                  </a:cubicBezTo>
                  <a:cubicBezTo>
                    <a:pt x="1296484" y="1432737"/>
                    <a:pt x="1302456" y="1432278"/>
                    <a:pt x="1308100" y="1430867"/>
                  </a:cubicBezTo>
                  <a:cubicBezTo>
                    <a:pt x="1337100" y="1411533"/>
                    <a:pt x="1301148" y="1435211"/>
                    <a:pt x="1341967" y="1409700"/>
                  </a:cubicBezTo>
                  <a:cubicBezTo>
                    <a:pt x="1346281" y="1407004"/>
                    <a:pt x="1350116" y="1403509"/>
                    <a:pt x="1354667" y="1401234"/>
                  </a:cubicBezTo>
                  <a:cubicBezTo>
                    <a:pt x="1358658" y="1399238"/>
                    <a:pt x="1363134" y="1398411"/>
                    <a:pt x="1367367" y="1397000"/>
                  </a:cubicBezTo>
                  <a:cubicBezTo>
                    <a:pt x="1383118" y="1381249"/>
                    <a:pt x="1388337" y="1373816"/>
                    <a:pt x="1409700" y="1363134"/>
                  </a:cubicBezTo>
                  <a:cubicBezTo>
                    <a:pt x="1415344" y="1360312"/>
                    <a:pt x="1421705" y="1358609"/>
                    <a:pt x="1426633" y="1354667"/>
                  </a:cubicBezTo>
                  <a:cubicBezTo>
                    <a:pt x="1435983" y="1347187"/>
                    <a:pt x="1442454" y="1336451"/>
                    <a:pt x="1452033" y="1329267"/>
                  </a:cubicBezTo>
                  <a:lnTo>
                    <a:pt x="1485900" y="1303867"/>
                  </a:lnTo>
                  <a:cubicBezTo>
                    <a:pt x="1491142" y="1288139"/>
                    <a:pt x="1488341" y="1292829"/>
                    <a:pt x="1498600" y="1278467"/>
                  </a:cubicBezTo>
                  <a:cubicBezTo>
                    <a:pt x="1502701" y="1272726"/>
                    <a:pt x="1505943" y="1266126"/>
                    <a:pt x="1511300" y="1261534"/>
                  </a:cubicBezTo>
                  <a:cubicBezTo>
                    <a:pt x="1516091" y="1257427"/>
                    <a:pt x="1522589" y="1255889"/>
                    <a:pt x="1528233" y="1253067"/>
                  </a:cubicBezTo>
                  <a:cubicBezTo>
                    <a:pt x="1550179" y="1220149"/>
                    <a:pt x="1538810" y="1235613"/>
                    <a:pt x="1562100" y="1206500"/>
                  </a:cubicBezTo>
                  <a:cubicBezTo>
                    <a:pt x="1563511" y="1202267"/>
                    <a:pt x="1564575" y="1197901"/>
                    <a:pt x="1566333" y="1193800"/>
                  </a:cubicBezTo>
                  <a:cubicBezTo>
                    <a:pt x="1568819" y="1188000"/>
                    <a:pt x="1573763" y="1183092"/>
                    <a:pt x="1574800" y="1176867"/>
                  </a:cubicBezTo>
                  <a:cubicBezTo>
                    <a:pt x="1578056" y="1157330"/>
                    <a:pt x="1576846" y="1137285"/>
                    <a:pt x="1579033" y="1117600"/>
                  </a:cubicBezTo>
                  <a:cubicBezTo>
                    <a:pt x="1579676" y="1111817"/>
                    <a:pt x="1580975" y="1106015"/>
                    <a:pt x="1583267" y="1100667"/>
                  </a:cubicBezTo>
                  <a:cubicBezTo>
                    <a:pt x="1585271" y="1095991"/>
                    <a:pt x="1589209" y="1092384"/>
                    <a:pt x="1591733" y="1087967"/>
                  </a:cubicBezTo>
                  <a:cubicBezTo>
                    <a:pt x="1594864" y="1082488"/>
                    <a:pt x="1597714" y="1076834"/>
                    <a:pt x="1600200" y="1071034"/>
                  </a:cubicBezTo>
                  <a:cubicBezTo>
                    <a:pt x="1601958" y="1066933"/>
                    <a:pt x="1601278" y="1061489"/>
                    <a:pt x="1604433" y="1058334"/>
                  </a:cubicBezTo>
                  <a:cubicBezTo>
                    <a:pt x="1607588" y="1055179"/>
                    <a:pt x="1613031" y="1055858"/>
                    <a:pt x="1617133" y="1054100"/>
                  </a:cubicBezTo>
                  <a:cubicBezTo>
                    <a:pt x="1622934" y="1051614"/>
                    <a:pt x="1628656" y="1048881"/>
                    <a:pt x="1634067" y="1045634"/>
                  </a:cubicBezTo>
                  <a:cubicBezTo>
                    <a:pt x="1659382" y="1030445"/>
                    <a:pt x="1655252" y="1032915"/>
                    <a:pt x="1672167" y="1016000"/>
                  </a:cubicBezTo>
                  <a:cubicBezTo>
                    <a:pt x="1674989" y="1006122"/>
                    <a:pt x="1676382" y="995719"/>
                    <a:pt x="1680633" y="986367"/>
                  </a:cubicBezTo>
                  <a:cubicBezTo>
                    <a:pt x="1686586" y="973270"/>
                    <a:pt x="1725287" y="936843"/>
                    <a:pt x="1727200" y="935567"/>
                  </a:cubicBezTo>
                  <a:lnTo>
                    <a:pt x="1752600" y="918634"/>
                  </a:lnTo>
                  <a:cubicBezTo>
                    <a:pt x="1755422" y="912989"/>
                    <a:pt x="1757027" y="906548"/>
                    <a:pt x="1761067" y="901700"/>
                  </a:cubicBezTo>
                  <a:cubicBezTo>
                    <a:pt x="1782236" y="876297"/>
                    <a:pt x="1766709" y="911582"/>
                    <a:pt x="1782233" y="880534"/>
                  </a:cubicBezTo>
                  <a:cubicBezTo>
                    <a:pt x="1784229" y="876543"/>
                    <a:pt x="1785293" y="872139"/>
                    <a:pt x="1786467" y="867834"/>
                  </a:cubicBezTo>
                  <a:cubicBezTo>
                    <a:pt x="1789529" y="856608"/>
                    <a:pt x="1792111" y="845256"/>
                    <a:pt x="1794933" y="833967"/>
                  </a:cubicBezTo>
                  <a:cubicBezTo>
                    <a:pt x="1796344" y="828323"/>
                    <a:pt x="1795053" y="821148"/>
                    <a:pt x="1799167" y="817034"/>
                  </a:cubicBezTo>
                  <a:lnTo>
                    <a:pt x="1811867" y="804334"/>
                  </a:lnTo>
                  <a:cubicBezTo>
                    <a:pt x="1810456" y="706967"/>
                    <a:pt x="1811687" y="609526"/>
                    <a:pt x="1807633" y="512234"/>
                  </a:cubicBezTo>
                  <a:cubicBezTo>
                    <a:pt x="1807421" y="507151"/>
                    <a:pt x="1801442" y="504085"/>
                    <a:pt x="1799167" y="499534"/>
                  </a:cubicBezTo>
                  <a:cubicBezTo>
                    <a:pt x="1797171" y="495543"/>
                    <a:pt x="1796159" y="491125"/>
                    <a:pt x="1794933" y="486834"/>
                  </a:cubicBezTo>
                  <a:cubicBezTo>
                    <a:pt x="1793755" y="482710"/>
                    <a:pt x="1789367" y="462275"/>
                    <a:pt x="1786467" y="457200"/>
                  </a:cubicBezTo>
                  <a:cubicBezTo>
                    <a:pt x="1782967" y="451074"/>
                    <a:pt x="1778000" y="445911"/>
                    <a:pt x="1773767" y="440267"/>
                  </a:cubicBezTo>
                  <a:cubicBezTo>
                    <a:pt x="1772356" y="436034"/>
                    <a:pt x="1770759" y="431858"/>
                    <a:pt x="1769533" y="427567"/>
                  </a:cubicBezTo>
                  <a:cubicBezTo>
                    <a:pt x="1764195" y="408885"/>
                    <a:pt x="1767157" y="414174"/>
                    <a:pt x="1761067" y="397934"/>
                  </a:cubicBezTo>
                  <a:cubicBezTo>
                    <a:pt x="1758399" y="390819"/>
                    <a:pt x="1756628" y="383211"/>
                    <a:pt x="1752600" y="376767"/>
                  </a:cubicBezTo>
                  <a:cubicBezTo>
                    <a:pt x="1749427" y="371690"/>
                    <a:pt x="1744133" y="368300"/>
                    <a:pt x="1739900" y="364067"/>
                  </a:cubicBezTo>
                  <a:cubicBezTo>
                    <a:pt x="1738489" y="358423"/>
                    <a:pt x="1738269" y="352338"/>
                    <a:pt x="1735667" y="347134"/>
                  </a:cubicBezTo>
                  <a:cubicBezTo>
                    <a:pt x="1731116" y="338033"/>
                    <a:pt x="1724378" y="330201"/>
                    <a:pt x="1718733" y="321734"/>
                  </a:cubicBezTo>
                  <a:cubicBezTo>
                    <a:pt x="1718726" y="321723"/>
                    <a:pt x="1701808" y="296344"/>
                    <a:pt x="1701800" y="296334"/>
                  </a:cubicBezTo>
                  <a:cubicBezTo>
                    <a:pt x="1696156" y="289278"/>
                    <a:pt x="1690288" y="282395"/>
                    <a:pt x="1684867" y="275167"/>
                  </a:cubicBezTo>
                  <a:cubicBezTo>
                    <a:pt x="1681814" y="271097"/>
                    <a:pt x="1680263" y="265778"/>
                    <a:pt x="1676400" y="262467"/>
                  </a:cubicBezTo>
                  <a:cubicBezTo>
                    <a:pt x="1643008" y="233846"/>
                    <a:pt x="1663901" y="269790"/>
                    <a:pt x="1629833" y="224367"/>
                  </a:cubicBezTo>
                  <a:cubicBezTo>
                    <a:pt x="1625600" y="218723"/>
                    <a:pt x="1620872" y="213417"/>
                    <a:pt x="1617133" y="207434"/>
                  </a:cubicBezTo>
                  <a:cubicBezTo>
                    <a:pt x="1604107" y="186592"/>
                    <a:pt x="1614915" y="193590"/>
                    <a:pt x="1595967" y="177800"/>
                  </a:cubicBezTo>
                  <a:cubicBezTo>
                    <a:pt x="1592058" y="174543"/>
                    <a:pt x="1587176" y="172591"/>
                    <a:pt x="1583267" y="169334"/>
                  </a:cubicBezTo>
                  <a:cubicBezTo>
                    <a:pt x="1578668" y="165501"/>
                    <a:pt x="1575548" y="159955"/>
                    <a:pt x="1570567" y="156634"/>
                  </a:cubicBezTo>
                  <a:cubicBezTo>
                    <a:pt x="1566854" y="154159"/>
                    <a:pt x="1561768" y="154567"/>
                    <a:pt x="1557867" y="152400"/>
                  </a:cubicBezTo>
                  <a:cubicBezTo>
                    <a:pt x="1548972" y="147458"/>
                    <a:pt x="1542120" y="138685"/>
                    <a:pt x="1532467" y="135467"/>
                  </a:cubicBezTo>
                  <a:lnTo>
                    <a:pt x="1507067" y="127000"/>
                  </a:lnTo>
                  <a:lnTo>
                    <a:pt x="1490133" y="101600"/>
                  </a:lnTo>
                  <a:cubicBezTo>
                    <a:pt x="1487311" y="97367"/>
                    <a:pt x="1485900" y="91722"/>
                    <a:pt x="1481667" y="88900"/>
                  </a:cubicBezTo>
                  <a:lnTo>
                    <a:pt x="1468967" y="80434"/>
                  </a:lnTo>
                  <a:cubicBezTo>
                    <a:pt x="1467556" y="74789"/>
                    <a:pt x="1466405" y="69073"/>
                    <a:pt x="1464733" y="63500"/>
                  </a:cubicBezTo>
                  <a:cubicBezTo>
                    <a:pt x="1464708" y="63415"/>
                    <a:pt x="1454164" y="31792"/>
                    <a:pt x="1452033" y="25400"/>
                  </a:cubicBezTo>
                  <a:cubicBezTo>
                    <a:pt x="1450622" y="21167"/>
                    <a:pt x="1450275" y="16413"/>
                    <a:pt x="1447800" y="12700"/>
                  </a:cubicBezTo>
                  <a:lnTo>
                    <a:pt x="1439333" y="0"/>
                  </a:lnTo>
                </a:path>
              </a:pathLst>
            </a:custGeom>
            <a:ln>
              <a:solidFill>
                <a:srgbClr val="D81F28"/>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grpSp>
      <p:sp>
        <p:nvSpPr>
          <p:cNvPr id="4" name="フリーフォーム 3"/>
          <p:cNvSpPr/>
          <p:nvPr/>
        </p:nvSpPr>
        <p:spPr>
          <a:xfrm>
            <a:off x="5756275" y="2470150"/>
            <a:ext cx="2463800" cy="1447800"/>
          </a:xfrm>
          <a:custGeom>
            <a:avLst/>
            <a:gdLst>
              <a:gd name="connsiteX0" fmla="*/ 76200 w 2463800"/>
              <a:gd name="connsiteY0" fmla="*/ 82550 h 1447800"/>
              <a:gd name="connsiteX1" fmla="*/ 66675 w 2463800"/>
              <a:gd name="connsiteY1" fmla="*/ 98425 h 1447800"/>
              <a:gd name="connsiteX2" fmla="*/ 60325 w 2463800"/>
              <a:gd name="connsiteY2" fmla="*/ 107950 h 1447800"/>
              <a:gd name="connsiteX3" fmla="*/ 57150 w 2463800"/>
              <a:gd name="connsiteY3" fmla="*/ 117475 h 1447800"/>
              <a:gd name="connsiteX4" fmla="*/ 47625 w 2463800"/>
              <a:gd name="connsiteY4" fmla="*/ 136525 h 1447800"/>
              <a:gd name="connsiteX5" fmla="*/ 44450 w 2463800"/>
              <a:gd name="connsiteY5" fmla="*/ 190500 h 1447800"/>
              <a:gd name="connsiteX6" fmla="*/ 38100 w 2463800"/>
              <a:gd name="connsiteY6" fmla="*/ 209550 h 1447800"/>
              <a:gd name="connsiteX7" fmla="*/ 28575 w 2463800"/>
              <a:gd name="connsiteY7" fmla="*/ 228600 h 1447800"/>
              <a:gd name="connsiteX8" fmla="*/ 19050 w 2463800"/>
              <a:gd name="connsiteY8" fmla="*/ 292100 h 1447800"/>
              <a:gd name="connsiteX9" fmla="*/ 12700 w 2463800"/>
              <a:gd name="connsiteY9" fmla="*/ 317500 h 1447800"/>
              <a:gd name="connsiteX10" fmla="*/ 6350 w 2463800"/>
              <a:gd name="connsiteY10" fmla="*/ 393700 h 1447800"/>
              <a:gd name="connsiteX11" fmla="*/ 3175 w 2463800"/>
              <a:gd name="connsiteY11" fmla="*/ 498475 h 1447800"/>
              <a:gd name="connsiteX12" fmla="*/ 0 w 2463800"/>
              <a:gd name="connsiteY12" fmla="*/ 520700 h 1447800"/>
              <a:gd name="connsiteX13" fmla="*/ 3175 w 2463800"/>
              <a:gd name="connsiteY13" fmla="*/ 558800 h 1447800"/>
              <a:gd name="connsiteX14" fmla="*/ 9525 w 2463800"/>
              <a:gd name="connsiteY14" fmla="*/ 581025 h 1447800"/>
              <a:gd name="connsiteX15" fmla="*/ 12700 w 2463800"/>
              <a:gd name="connsiteY15" fmla="*/ 596900 h 1447800"/>
              <a:gd name="connsiteX16" fmla="*/ 15875 w 2463800"/>
              <a:gd name="connsiteY16" fmla="*/ 638175 h 1447800"/>
              <a:gd name="connsiteX17" fmla="*/ 19050 w 2463800"/>
              <a:gd name="connsiteY17" fmla="*/ 711200 h 1447800"/>
              <a:gd name="connsiteX18" fmla="*/ 28575 w 2463800"/>
              <a:gd name="connsiteY18" fmla="*/ 758825 h 1447800"/>
              <a:gd name="connsiteX19" fmla="*/ 31750 w 2463800"/>
              <a:gd name="connsiteY19" fmla="*/ 768350 h 1447800"/>
              <a:gd name="connsiteX20" fmla="*/ 41275 w 2463800"/>
              <a:gd name="connsiteY20" fmla="*/ 774700 h 1447800"/>
              <a:gd name="connsiteX21" fmla="*/ 47625 w 2463800"/>
              <a:gd name="connsiteY21" fmla="*/ 793750 h 1447800"/>
              <a:gd name="connsiteX22" fmla="*/ 53975 w 2463800"/>
              <a:gd name="connsiteY22" fmla="*/ 803275 h 1447800"/>
              <a:gd name="connsiteX23" fmla="*/ 60325 w 2463800"/>
              <a:gd name="connsiteY23" fmla="*/ 822325 h 1447800"/>
              <a:gd name="connsiteX24" fmla="*/ 69850 w 2463800"/>
              <a:gd name="connsiteY24" fmla="*/ 841375 h 1447800"/>
              <a:gd name="connsiteX25" fmla="*/ 76200 w 2463800"/>
              <a:gd name="connsiteY25" fmla="*/ 850900 h 1447800"/>
              <a:gd name="connsiteX26" fmla="*/ 88900 w 2463800"/>
              <a:gd name="connsiteY26" fmla="*/ 879475 h 1447800"/>
              <a:gd name="connsiteX27" fmla="*/ 98425 w 2463800"/>
              <a:gd name="connsiteY27" fmla="*/ 889000 h 1447800"/>
              <a:gd name="connsiteX28" fmla="*/ 101600 w 2463800"/>
              <a:gd name="connsiteY28" fmla="*/ 901700 h 1447800"/>
              <a:gd name="connsiteX29" fmla="*/ 120650 w 2463800"/>
              <a:gd name="connsiteY29" fmla="*/ 920750 h 1447800"/>
              <a:gd name="connsiteX30" fmla="*/ 142875 w 2463800"/>
              <a:gd name="connsiteY30" fmla="*/ 936625 h 1447800"/>
              <a:gd name="connsiteX31" fmla="*/ 146050 w 2463800"/>
              <a:gd name="connsiteY31" fmla="*/ 946150 h 1447800"/>
              <a:gd name="connsiteX32" fmla="*/ 161925 w 2463800"/>
              <a:gd name="connsiteY32" fmla="*/ 965200 h 1447800"/>
              <a:gd name="connsiteX33" fmla="*/ 171450 w 2463800"/>
              <a:gd name="connsiteY33" fmla="*/ 971550 h 1447800"/>
              <a:gd name="connsiteX34" fmla="*/ 180975 w 2463800"/>
              <a:gd name="connsiteY34" fmla="*/ 974725 h 1447800"/>
              <a:gd name="connsiteX35" fmla="*/ 184150 w 2463800"/>
              <a:gd name="connsiteY35" fmla="*/ 984250 h 1447800"/>
              <a:gd name="connsiteX36" fmla="*/ 212725 w 2463800"/>
              <a:gd name="connsiteY36" fmla="*/ 996950 h 1447800"/>
              <a:gd name="connsiteX37" fmla="*/ 231775 w 2463800"/>
              <a:gd name="connsiteY37" fmla="*/ 1006475 h 1447800"/>
              <a:gd name="connsiteX38" fmla="*/ 250825 w 2463800"/>
              <a:gd name="connsiteY38" fmla="*/ 1012825 h 1447800"/>
              <a:gd name="connsiteX39" fmla="*/ 260350 w 2463800"/>
              <a:gd name="connsiteY39" fmla="*/ 1019175 h 1447800"/>
              <a:gd name="connsiteX40" fmla="*/ 282575 w 2463800"/>
              <a:gd name="connsiteY40" fmla="*/ 1025525 h 1447800"/>
              <a:gd name="connsiteX41" fmla="*/ 292100 w 2463800"/>
              <a:gd name="connsiteY41" fmla="*/ 1031875 h 1447800"/>
              <a:gd name="connsiteX42" fmla="*/ 304800 w 2463800"/>
              <a:gd name="connsiteY42" fmla="*/ 1038225 h 1447800"/>
              <a:gd name="connsiteX43" fmla="*/ 314325 w 2463800"/>
              <a:gd name="connsiteY43" fmla="*/ 1047750 h 1447800"/>
              <a:gd name="connsiteX44" fmla="*/ 323850 w 2463800"/>
              <a:gd name="connsiteY44" fmla="*/ 1050925 h 1447800"/>
              <a:gd name="connsiteX45" fmla="*/ 342900 w 2463800"/>
              <a:gd name="connsiteY45" fmla="*/ 1063625 h 1447800"/>
              <a:gd name="connsiteX46" fmla="*/ 352425 w 2463800"/>
              <a:gd name="connsiteY46" fmla="*/ 1069975 h 1447800"/>
              <a:gd name="connsiteX47" fmla="*/ 361950 w 2463800"/>
              <a:gd name="connsiteY47" fmla="*/ 1073150 h 1447800"/>
              <a:gd name="connsiteX48" fmla="*/ 393700 w 2463800"/>
              <a:gd name="connsiteY48" fmla="*/ 1095375 h 1447800"/>
              <a:gd name="connsiteX49" fmla="*/ 403225 w 2463800"/>
              <a:gd name="connsiteY49" fmla="*/ 1104900 h 1447800"/>
              <a:gd name="connsiteX50" fmla="*/ 431800 w 2463800"/>
              <a:gd name="connsiteY50" fmla="*/ 1120775 h 1447800"/>
              <a:gd name="connsiteX51" fmla="*/ 447675 w 2463800"/>
              <a:gd name="connsiteY51" fmla="*/ 1143000 h 1447800"/>
              <a:gd name="connsiteX52" fmla="*/ 460375 w 2463800"/>
              <a:gd name="connsiteY52" fmla="*/ 1187450 h 1447800"/>
              <a:gd name="connsiteX53" fmla="*/ 469900 w 2463800"/>
              <a:gd name="connsiteY53" fmla="*/ 1212850 h 1447800"/>
              <a:gd name="connsiteX54" fmla="*/ 476250 w 2463800"/>
              <a:gd name="connsiteY54" fmla="*/ 1225550 h 1447800"/>
              <a:gd name="connsiteX55" fmla="*/ 488950 w 2463800"/>
              <a:gd name="connsiteY55" fmla="*/ 1244600 h 1447800"/>
              <a:gd name="connsiteX56" fmla="*/ 501650 w 2463800"/>
              <a:gd name="connsiteY56" fmla="*/ 1263650 h 1447800"/>
              <a:gd name="connsiteX57" fmla="*/ 511175 w 2463800"/>
              <a:gd name="connsiteY57" fmla="*/ 1292225 h 1447800"/>
              <a:gd name="connsiteX58" fmla="*/ 514350 w 2463800"/>
              <a:gd name="connsiteY58" fmla="*/ 1301750 h 1447800"/>
              <a:gd name="connsiteX59" fmla="*/ 523875 w 2463800"/>
              <a:gd name="connsiteY59" fmla="*/ 1311275 h 1447800"/>
              <a:gd name="connsiteX60" fmla="*/ 536575 w 2463800"/>
              <a:gd name="connsiteY60" fmla="*/ 1330325 h 1447800"/>
              <a:gd name="connsiteX61" fmla="*/ 546100 w 2463800"/>
              <a:gd name="connsiteY61" fmla="*/ 1336675 h 1447800"/>
              <a:gd name="connsiteX62" fmla="*/ 565150 w 2463800"/>
              <a:gd name="connsiteY62" fmla="*/ 1355725 h 1447800"/>
              <a:gd name="connsiteX63" fmla="*/ 584200 w 2463800"/>
              <a:gd name="connsiteY63" fmla="*/ 1368425 h 1447800"/>
              <a:gd name="connsiteX64" fmla="*/ 593725 w 2463800"/>
              <a:gd name="connsiteY64" fmla="*/ 1374775 h 1447800"/>
              <a:gd name="connsiteX65" fmla="*/ 615950 w 2463800"/>
              <a:gd name="connsiteY65" fmla="*/ 1381125 h 1447800"/>
              <a:gd name="connsiteX66" fmla="*/ 635000 w 2463800"/>
              <a:gd name="connsiteY66" fmla="*/ 1387475 h 1447800"/>
              <a:gd name="connsiteX67" fmla="*/ 663575 w 2463800"/>
              <a:gd name="connsiteY67" fmla="*/ 1393825 h 1447800"/>
              <a:gd name="connsiteX68" fmla="*/ 682625 w 2463800"/>
              <a:gd name="connsiteY68" fmla="*/ 1400175 h 1447800"/>
              <a:gd name="connsiteX69" fmla="*/ 692150 w 2463800"/>
              <a:gd name="connsiteY69" fmla="*/ 1403350 h 1447800"/>
              <a:gd name="connsiteX70" fmla="*/ 723900 w 2463800"/>
              <a:gd name="connsiteY70" fmla="*/ 1406525 h 1447800"/>
              <a:gd name="connsiteX71" fmla="*/ 736600 w 2463800"/>
              <a:gd name="connsiteY71" fmla="*/ 1409700 h 1447800"/>
              <a:gd name="connsiteX72" fmla="*/ 755650 w 2463800"/>
              <a:gd name="connsiteY72" fmla="*/ 1419225 h 1447800"/>
              <a:gd name="connsiteX73" fmla="*/ 777875 w 2463800"/>
              <a:gd name="connsiteY73" fmla="*/ 1422400 h 1447800"/>
              <a:gd name="connsiteX74" fmla="*/ 800100 w 2463800"/>
              <a:gd name="connsiteY74" fmla="*/ 1428750 h 1447800"/>
              <a:gd name="connsiteX75" fmla="*/ 835025 w 2463800"/>
              <a:gd name="connsiteY75" fmla="*/ 1441450 h 1447800"/>
              <a:gd name="connsiteX76" fmla="*/ 898525 w 2463800"/>
              <a:gd name="connsiteY76" fmla="*/ 1447800 h 1447800"/>
              <a:gd name="connsiteX77" fmla="*/ 1006475 w 2463800"/>
              <a:gd name="connsiteY77" fmla="*/ 1444625 h 1447800"/>
              <a:gd name="connsiteX78" fmla="*/ 1016000 w 2463800"/>
              <a:gd name="connsiteY78" fmla="*/ 1441450 h 1447800"/>
              <a:gd name="connsiteX79" fmla="*/ 1047750 w 2463800"/>
              <a:gd name="connsiteY79" fmla="*/ 1435100 h 1447800"/>
              <a:gd name="connsiteX80" fmla="*/ 1066800 w 2463800"/>
              <a:gd name="connsiteY80" fmla="*/ 1428750 h 1447800"/>
              <a:gd name="connsiteX81" fmla="*/ 1076325 w 2463800"/>
              <a:gd name="connsiteY81" fmla="*/ 1425575 h 1447800"/>
              <a:gd name="connsiteX82" fmla="*/ 1092200 w 2463800"/>
              <a:gd name="connsiteY82" fmla="*/ 1422400 h 1447800"/>
              <a:gd name="connsiteX83" fmla="*/ 1111250 w 2463800"/>
              <a:gd name="connsiteY83" fmla="*/ 1416050 h 1447800"/>
              <a:gd name="connsiteX84" fmla="*/ 1127125 w 2463800"/>
              <a:gd name="connsiteY84" fmla="*/ 1397000 h 1447800"/>
              <a:gd name="connsiteX85" fmla="*/ 1143000 w 2463800"/>
              <a:gd name="connsiteY85" fmla="*/ 1381125 h 1447800"/>
              <a:gd name="connsiteX86" fmla="*/ 1155700 w 2463800"/>
              <a:gd name="connsiteY86" fmla="*/ 1362075 h 1447800"/>
              <a:gd name="connsiteX87" fmla="*/ 1171575 w 2463800"/>
              <a:gd name="connsiteY87" fmla="*/ 1346200 h 1447800"/>
              <a:gd name="connsiteX88" fmla="*/ 1181100 w 2463800"/>
              <a:gd name="connsiteY88" fmla="*/ 1343025 h 1447800"/>
              <a:gd name="connsiteX89" fmla="*/ 1196975 w 2463800"/>
              <a:gd name="connsiteY89" fmla="*/ 1339850 h 1447800"/>
              <a:gd name="connsiteX90" fmla="*/ 1228725 w 2463800"/>
              <a:gd name="connsiteY90" fmla="*/ 1343025 h 1447800"/>
              <a:gd name="connsiteX91" fmla="*/ 1241425 w 2463800"/>
              <a:gd name="connsiteY91" fmla="*/ 1346200 h 1447800"/>
              <a:gd name="connsiteX92" fmla="*/ 1263650 w 2463800"/>
              <a:gd name="connsiteY92" fmla="*/ 1349375 h 1447800"/>
              <a:gd name="connsiteX93" fmla="*/ 1282700 w 2463800"/>
              <a:gd name="connsiteY93" fmla="*/ 1355725 h 1447800"/>
              <a:gd name="connsiteX94" fmla="*/ 1292225 w 2463800"/>
              <a:gd name="connsiteY94" fmla="*/ 1362075 h 1447800"/>
              <a:gd name="connsiteX95" fmla="*/ 1311275 w 2463800"/>
              <a:gd name="connsiteY95" fmla="*/ 1368425 h 1447800"/>
              <a:gd name="connsiteX96" fmla="*/ 1323975 w 2463800"/>
              <a:gd name="connsiteY96" fmla="*/ 1374775 h 1447800"/>
              <a:gd name="connsiteX97" fmla="*/ 1333500 w 2463800"/>
              <a:gd name="connsiteY97" fmla="*/ 1377950 h 1447800"/>
              <a:gd name="connsiteX98" fmla="*/ 1355725 w 2463800"/>
              <a:gd name="connsiteY98" fmla="*/ 1390650 h 1447800"/>
              <a:gd name="connsiteX99" fmla="*/ 1374775 w 2463800"/>
              <a:gd name="connsiteY99" fmla="*/ 1397000 h 1447800"/>
              <a:gd name="connsiteX100" fmla="*/ 1384300 w 2463800"/>
              <a:gd name="connsiteY100" fmla="*/ 1400175 h 1447800"/>
              <a:gd name="connsiteX101" fmla="*/ 1409700 w 2463800"/>
              <a:gd name="connsiteY101" fmla="*/ 1409700 h 1447800"/>
              <a:gd name="connsiteX102" fmla="*/ 1422400 w 2463800"/>
              <a:gd name="connsiteY102" fmla="*/ 1412875 h 1447800"/>
              <a:gd name="connsiteX103" fmla="*/ 1441450 w 2463800"/>
              <a:gd name="connsiteY103" fmla="*/ 1422400 h 1447800"/>
              <a:gd name="connsiteX104" fmla="*/ 1470025 w 2463800"/>
              <a:gd name="connsiteY104" fmla="*/ 1428750 h 1447800"/>
              <a:gd name="connsiteX105" fmla="*/ 1489075 w 2463800"/>
              <a:gd name="connsiteY105" fmla="*/ 1435100 h 1447800"/>
              <a:gd name="connsiteX106" fmla="*/ 1501775 w 2463800"/>
              <a:gd name="connsiteY106" fmla="*/ 1438275 h 1447800"/>
              <a:gd name="connsiteX107" fmla="*/ 1644650 w 2463800"/>
              <a:gd name="connsiteY107" fmla="*/ 1435100 h 1447800"/>
              <a:gd name="connsiteX108" fmla="*/ 1663700 w 2463800"/>
              <a:gd name="connsiteY108" fmla="*/ 1416050 h 1447800"/>
              <a:gd name="connsiteX109" fmla="*/ 1682750 w 2463800"/>
              <a:gd name="connsiteY109" fmla="*/ 1406525 h 1447800"/>
              <a:gd name="connsiteX110" fmla="*/ 1692275 w 2463800"/>
              <a:gd name="connsiteY110" fmla="*/ 1397000 h 1447800"/>
              <a:gd name="connsiteX111" fmla="*/ 1701800 w 2463800"/>
              <a:gd name="connsiteY111" fmla="*/ 1393825 h 1447800"/>
              <a:gd name="connsiteX112" fmla="*/ 1714500 w 2463800"/>
              <a:gd name="connsiteY112" fmla="*/ 1387475 h 1447800"/>
              <a:gd name="connsiteX113" fmla="*/ 1724025 w 2463800"/>
              <a:gd name="connsiteY113" fmla="*/ 1384300 h 1447800"/>
              <a:gd name="connsiteX114" fmla="*/ 1733550 w 2463800"/>
              <a:gd name="connsiteY114" fmla="*/ 1377950 h 1447800"/>
              <a:gd name="connsiteX115" fmla="*/ 1752600 w 2463800"/>
              <a:gd name="connsiteY115" fmla="*/ 1371600 h 1447800"/>
              <a:gd name="connsiteX116" fmla="*/ 1762125 w 2463800"/>
              <a:gd name="connsiteY116" fmla="*/ 1368425 h 1447800"/>
              <a:gd name="connsiteX117" fmla="*/ 1787525 w 2463800"/>
              <a:gd name="connsiteY117" fmla="*/ 1371600 h 1447800"/>
              <a:gd name="connsiteX118" fmla="*/ 1812925 w 2463800"/>
              <a:gd name="connsiteY118" fmla="*/ 1377950 h 1447800"/>
              <a:gd name="connsiteX119" fmla="*/ 1835150 w 2463800"/>
              <a:gd name="connsiteY119" fmla="*/ 1384300 h 1447800"/>
              <a:gd name="connsiteX120" fmla="*/ 1857375 w 2463800"/>
              <a:gd name="connsiteY120" fmla="*/ 1387475 h 1447800"/>
              <a:gd name="connsiteX121" fmla="*/ 1911350 w 2463800"/>
              <a:gd name="connsiteY121" fmla="*/ 1393825 h 1447800"/>
              <a:gd name="connsiteX122" fmla="*/ 1936750 w 2463800"/>
              <a:gd name="connsiteY122" fmla="*/ 1397000 h 1447800"/>
              <a:gd name="connsiteX123" fmla="*/ 1981200 w 2463800"/>
              <a:gd name="connsiteY123" fmla="*/ 1393825 h 1447800"/>
              <a:gd name="connsiteX124" fmla="*/ 2012950 w 2463800"/>
              <a:gd name="connsiteY124" fmla="*/ 1387475 h 1447800"/>
              <a:gd name="connsiteX125" fmla="*/ 2022475 w 2463800"/>
              <a:gd name="connsiteY125" fmla="*/ 1384300 h 1447800"/>
              <a:gd name="connsiteX126" fmla="*/ 2032000 w 2463800"/>
              <a:gd name="connsiteY126" fmla="*/ 1374775 h 1447800"/>
              <a:gd name="connsiteX127" fmla="*/ 2038350 w 2463800"/>
              <a:gd name="connsiteY127" fmla="*/ 1365250 h 1447800"/>
              <a:gd name="connsiteX128" fmla="*/ 2057400 w 2463800"/>
              <a:gd name="connsiteY128" fmla="*/ 1352550 h 1447800"/>
              <a:gd name="connsiteX129" fmla="*/ 2076450 w 2463800"/>
              <a:gd name="connsiteY129" fmla="*/ 1343025 h 1447800"/>
              <a:gd name="connsiteX130" fmla="*/ 2085975 w 2463800"/>
              <a:gd name="connsiteY130" fmla="*/ 1333500 h 1447800"/>
              <a:gd name="connsiteX131" fmla="*/ 2095500 w 2463800"/>
              <a:gd name="connsiteY131" fmla="*/ 1330325 h 1447800"/>
              <a:gd name="connsiteX132" fmla="*/ 2114550 w 2463800"/>
              <a:gd name="connsiteY132" fmla="*/ 1317625 h 1447800"/>
              <a:gd name="connsiteX133" fmla="*/ 2124075 w 2463800"/>
              <a:gd name="connsiteY133" fmla="*/ 1311275 h 1447800"/>
              <a:gd name="connsiteX134" fmla="*/ 2133600 w 2463800"/>
              <a:gd name="connsiteY134" fmla="*/ 1304925 h 1447800"/>
              <a:gd name="connsiteX135" fmla="*/ 2146300 w 2463800"/>
              <a:gd name="connsiteY135" fmla="*/ 1285875 h 1447800"/>
              <a:gd name="connsiteX136" fmla="*/ 2149475 w 2463800"/>
              <a:gd name="connsiteY136" fmla="*/ 1276350 h 1447800"/>
              <a:gd name="connsiteX137" fmla="*/ 2155825 w 2463800"/>
              <a:gd name="connsiteY137" fmla="*/ 1250950 h 1447800"/>
              <a:gd name="connsiteX138" fmla="*/ 2162175 w 2463800"/>
              <a:gd name="connsiteY138" fmla="*/ 1231900 h 1447800"/>
              <a:gd name="connsiteX139" fmla="*/ 2168525 w 2463800"/>
              <a:gd name="connsiteY139" fmla="*/ 1222375 h 1447800"/>
              <a:gd name="connsiteX140" fmla="*/ 2171700 w 2463800"/>
              <a:gd name="connsiteY140" fmla="*/ 1212850 h 1447800"/>
              <a:gd name="connsiteX141" fmla="*/ 2190750 w 2463800"/>
              <a:gd name="connsiteY141" fmla="*/ 1200150 h 1447800"/>
              <a:gd name="connsiteX142" fmla="*/ 2222500 w 2463800"/>
              <a:gd name="connsiteY142" fmla="*/ 1181100 h 1447800"/>
              <a:gd name="connsiteX143" fmla="*/ 2232025 w 2463800"/>
              <a:gd name="connsiteY143" fmla="*/ 1171575 h 1447800"/>
              <a:gd name="connsiteX144" fmla="*/ 2251075 w 2463800"/>
              <a:gd name="connsiteY144" fmla="*/ 1158875 h 1447800"/>
              <a:gd name="connsiteX145" fmla="*/ 2260600 w 2463800"/>
              <a:gd name="connsiteY145" fmla="*/ 1149350 h 1447800"/>
              <a:gd name="connsiteX146" fmla="*/ 2266950 w 2463800"/>
              <a:gd name="connsiteY146" fmla="*/ 1139825 h 1447800"/>
              <a:gd name="connsiteX147" fmla="*/ 2286000 w 2463800"/>
              <a:gd name="connsiteY147" fmla="*/ 1133475 h 1447800"/>
              <a:gd name="connsiteX148" fmla="*/ 2298700 w 2463800"/>
              <a:gd name="connsiteY148" fmla="*/ 1123950 h 1447800"/>
              <a:gd name="connsiteX149" fmla="*/ 2311400 w 2463800"/>
              <a:gd name="connsiteY149" fmla="*/ 1104900 h 1447800"/>
              <a:gd name="connsiteX150" fmla="*/ 2317750 w 2463800"/>
              <a:gd name="connsiteY150" fmla="*/ 1095375 h 1447800"/>
              <a:gd name="connsiteX151" fmla="*/ 2324100 w 2463800"/>
              <a:gd name="connsiteY151" fmla="*/ 1082675 h 1447800"/>
              <a:gd name="connsiteX152" fmla="*/ 2336800 w 2463800"/>
              <a:gd name="connsiteY152" fmla="*/ 1063625 h 1447800"/>
              <a:gd name="connsiteX153" fmla="*/ 2343150 w 2463800"/>
              <a:gd name="connsiteY153" fmla="*/ 1054100 h 1447800"/>
              <a:gd name="connsiteX154" fmla="*/ 2352675 w 2463800"/>
              <a:gd name="connsiteY154" fmla="*/ 1035050 h 1447800"/>
              <a:gd name="connsiteX155" fmla="*/ 2355850 w 2463800"/>
              <a:gd name="connsiteY155" fmla="*/ 1025525 h 1447800"/>
              <a:gd name="connsiteX156" fmla="*/ 2365375 w 2463800"/>
              <a:gd name="connsiteY156" fmla="*/ 1019175 h 1447800"/>
              <a:gd name="connsiteX157" fmla="*/ 2371725 w 2463800"/>
              <a:gd name="connsiteY157" fmla="*/ 1009650 h 1447800"/>
              <a:gd name="connsiteX158" fmla="*/ 2381250 w 2463800"/>
              <a:gd name="connsiteY158" fmla="*/ 996950 h 1447800"/>
              <a:gd name="connsiteX159" fmla="*/ 2387600 w 2463800"/>
              <a:gd name="connsiteY159" fmla="*/ 984250 h 1447800"/>
              <a:gd name="connsiteX160" fmla="*/ 2390775 w 2463800"/>
              <a:gd name="connsiteY160" fmla="*/ 965200 h 1447800"/>
              <a:gd name="connsiteX161" fmla="*/ 2393950 w 2463800"/>
              <a:gd name="connsiteY161" fmla="*/ 952500 h 1447800"/>
              <a:gd name="connsiteX162" fmla="*/ 2400300 w 2463800"/>
              <a:gd name="connsiteY162" fmla="*/ 920750 h 1447800"/>
              <a:gd name="connsiteX163" fmla="*/ 2406650 w 2463800"/>
              <a:gd name="connsiteY163" fmla="*/ 911225 h 1447800"/>
              <a:gd name="connsiteX164" fmla="*/ 2413000 w 2463800"/>
              <a:gd name="connsiteY164" fmla="*/ 889000 h 1447800"/>
              <a:gd name="connsiteX165" fmla="*/ 2422525 w 2463800"/>
              <a:gd name="connsiteY165" fmla="*/ 860425 h 1447800"/>
              <a:gd name="connsiteX166" fmla="*/ 2425700 w 2463800"/>
              <a:gd name="connsiteY166" fmla="*/ 850900 h 1447800"/>
              <a:gd name="connsiteX167" fmla="*/ 2428875 w 2463800"/>
              <a:gd name="connsiteY167" fmla="*/ 841375 h 1447800"/>
              <a:gd name="connsiteX168" fmla="*/ 2438400 w 2463800"/>
              <a:gd name="connsiteY168" fmla="*/ 815975 h 1447800"/>
              <a:gd name="connsiteX169" fmla="*/ 2441575 w 2463800"/>
              <a:gd name="connsiteY169" fmla="*/ 781050 h 1447800"/>
              <a:gd name="connsiteX170" fmla="*/ 2447925 w 2463800"/>
              <a:gd name="connsiteY170" fmla="*/ 771525 h 1447800"/>
              <a:gd name="connsiteX171" fmla="*/ 2451100 w 2463800"/>
              <a:gd name="connsiteY171" fmla="*/ 762000 h 1447800"/>
              <a:gd name="connsiteX172" fmla="*/ 2454275 w 2463800"/>
              <a:gd name="connsiteY172" fmla="*/ 739775 h 1447800"/>
              <a:gd name="connsiteX173" fmla="*/ 2451100 w 2463800"/>
              <a:gd name="connsiteY173" fmla="*/ 717550 h 1447800"/>
              <a:gd name="connsiteX174" fmla="*/ 2447925 w 2463800"/>
              <a:gd name="connsiteY174" fmla="*/ 685800 h 1447800"/>
              <a:gd name="connsiteX175" fmla="*/ 2444750 w 2463800"/>
              <a:gd name="connsiteY175" fmla="*/ 673100 h 1447800"/>
              <a:gd name="connsiteX176" fmla="*/ 2441575 w 2463800"/>
              <a:gd name="connsiteY176" fmla="*/ 657225 h 1447800"/>
              <a:gd name="connsiteX177" fmla="*/ 2444750 w 2463800"/>
              <a:gd name="connsiteY177" fmla="*/ 609600 h 1447800"/>
              <a:gd name="connsiteX178" fmla="*/ 2447925 w 2463800"/>
              <a:gd name="connsiteY178" fmla="*/ 600075 h 1447800"/>
              <a:gd name="connsiteX179" fmla="*/ 2454275 w 2463800"/>
              <a:gd name="connsiteY179" fmla="*/ 574675 h 1447800"/>
              <a:gd name="connsiteX180" fmla="*/ 2457450 w 2463800"/>
              <a:gd name="connsiteY180" fmla="*/ 539750 h 1447800"/>
              <a:gd name="connsiteX181" fmla="*/ 2463800 w 2463800"/>
              <a:gd name="connsiteY181" fmla="*/ 485775 h 1447800"/>
              <a:gd name="connsiteX182" fmla="*/ 2460625 w 2463800"/>
              <a:gd name="connsiteY182" fmla="*/ 450850 h 1447800"/>
              <a:gd name="connsiteX183" fmla="*/ 2457450 w 2463800"/>
              <a:gd name="connsiteY183" fmla="*/ 333375 h 1447800"/>
              <a:gd name="connsiteX184" fmla="*/ 2451100 w 2463800"/>
              <a:gd name="connsiteY184" fmla="*/ 323850 h 1447800"/>
              <a:gd name="connsiteX185" fmla="*/ 2444750 w 2463800"/>
              <a:gd name="connsiteY185" fmla="*/ 311150 h 1447800"/>
              <a:gd name="connsiteX186" fmla="*/ 2438400 w 2463800"/>
              <a:gd name="connsiteY186" fmla="*/ 247650 h 1447800"/>
              <a:gd name="connsiteX187" fmla="*/ 2432050 w 2463800"/>
              <a:gd name="connsiteY187" fmla="*/ 228600 h 1447800"/>
              <a:gd name="connsiteX188" fmla="*/ 2425700 w 2463800"/>
              <a:gd name="connsiteY188" fmla="*/ 161925 h 1447800"/>
              <a:gd name="connsiteX189" fmla="*/ 2422525 w 2463800"/>
              <a:gd name="connsiteY189" fmla="*/ 136525 h 1447800"/>
              <a:gd name="connsiteX190" fmla="*/ 2403475 w 2463800"/>
              <a:gd name="connsiteY190" fmla="*/ 127000 h 1447800"/>
              <a:gd name="connsiteX191" fmla="*/ 2397125 w 2463800"/>
              <a:gd name="connsiteY191" fmla="*/ 117475 h 1447800"/>
              <a:gd name="connsiteX192" fmla="*/ 2390775 w 2463800"/>
              <a:gd name="connsiteY192" fmla="*/ 73025 h 1447800"/>
              <a:gd name="connsiteX193" fmla="*/ 2384425 w 2463800"/>
              <a:gd name="connsiteY193" fmla="*/ 63500 h 1447800"/>
              <a:gd name="connsiteX194" fmla="*/ 2378075 w 2463800"/>
              <a:gd name="connsiteY194" fmla="*/ 44450 h 1447800"/>
              <a:gd name="connsiteX195" fmla="*/ 2352675 w 2463800"/>
              <a:gd name="connsiteY195" fmla="*/ 19050 h 1447800"/>
              <a:gd name="connsiteX196" fmla="*/ 2343150 w 2463800"/>
              <a:gd name="connsiteY196" fmla="*/ 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2463800" h="1447800">
                <a:moveTo>
                  <a:pt x="76200" y="82550"/>
                </a:moveTo>
                <a:cubicBezTo>
                  <a:pt x="73025" y="87842"/>
                  <a:pt x="69946" y="93192"/>
                  <a:pt x="66675" y="98425"/>
                </a:cubicBezTo>
                <a:cubicBezTo>
                  <a:pt x="64653" y="101661"/>
                  <a:pt x="62032" y="104537"/>
                  <a:pt x="60325" y="107950"/>
                </a:cubicBezTo>
                <a:cubicBezTo>
                  <a:pt x="58828" y="110943"/>
                  <a:pt x="58647" y="114482"/>
                  <a:pt x="57150" y="117475"/>
                </a:cubicBezTo>
                <a:cubicBezTo>
                  <a:pt x="44840" y="142094"/>
                  <a:pt x="55605" y="112584"/>
                  <a:pt x="47625" y="136525"/>
                </a:cubicBezTo>
                <a:cubicBezTo>
                  <a:pt x="46567" y="154517"/>
                  <a:pt x="46781" y="172629"/>
                  <a:pt x="44450" y="190500"/>
                </a:cubicBezTo>
                <a:cubicBezTo>
                  <a:pt x="43584" y="197137"/>
                  <a:pt x="41813" y="203981"/>
                  <a:pt x="38100" y="209550"/>
                </a:cubicBezTo>
                <a:cubicBezTo>
                  <a:pt x="31892" y="218862"/>
                  <a:pt x="31204" y="218084"/>
                  <a:pt x="28575" y="228600"/>
                </a:cubicBezTo>
                <a:cubicBezTo>
                  <a:pt x="23360" y="249461"/>
                  <a:pt x="23255" y="271075"/>
                  <a:pt x="19050" y="292100"/>
                </a:cubicBezTo>
                <a:cubicBezTo>
                  <a:pt x="17338" y="300658"/>
                  <a:pt x="13782" y="308840"/>
                  <a:pt x="12700" y="317500"/>
                </a:cubicBezTo>
                <a:cubicBezTo>
                  <a:pt x="7421" y="359735"/>
                  <a:pt x="10057" y="334384"/>
                  <a:pt x="6350" y="393700"/>
                </a:cubicBezTo>
                <a:cubicBezTo>
                  <a:pt x="5292" y="428625"/>
                  <a:pt x="4920" y="463578"/>
                  <a:pt x="3175" y="498475"/>
                </a:cubicBezTo>
                <a:cubicBezTo>
                  <a:pt x="2801" y="505949"/>
                  <a:pt x="0" y="513216"/>
                  <a:pt x="0" y="520700"/>
                </a:cubicBezTo>
                <a:cubicBezTo>
                  <a:pt x="0" y="533444"/>
                  <a:pt x="1594" y="546154"/>
                  <a:pt x="3175" y="558800"/>
                </a:cubicBezTo>
                <a:cubicBezTo>
                  <a:pt x="4660" y="570678"/>
                  <a:pt x="6889" y="570481"/>
                  <a:pt x="9525" y="581025"/>
                </a:cubicBezTo>
                <a:cubicBezTo>
                  <a:pt x="10834" y="586260"/>
                  <a:pt x="11642" y="591608"/>
                  <a:pt x="12700" y="596900"/>
                </a:cubicBezTo>
                <a:cubicBezTo>
                  <a:pt x="13758" y="610658"/>
                  <a:pt x="15110" y="624397"/>
                  <a:pt x="15875" y="638175"/>
                </a:cubicBezTo>
                <a:cubicBezTo>
                  <a:pt x="17227" y="662502"/>
                  <a:pt x="17530" y="686883"/>
                  <a:pt x="19050" y="711200"/>
                </a:cubicBezTo>
                <a:cubicBezTo>
                  <a:pt x="20857" y="740105"/>
                  <a:pt x="20666" y="735099"/>
                  <a:pt x="28575" y="758825"/>
                </a:cubicBezTo>
                <a:cubicBezTo>
                  <a:pt x="29633" y="762000"/>
                  <a:pt x="28965" y="766494"/>
                  <a:pt x="31750" y="768350"/>
                </a:cubicBezTo>
                <a:lnTo>
                  <a:pt x="41275" y="774700"/>
                </a:lnTo>
                <a:cubicBezTo>
                  <a:pt x="43392" y="781050"/>
                  <a:pt x="43912" y="788181"/>
                  <a:pt x="47625" y="793750"/>
                </a:cubicBezTo>
                <a:cubicBezTo>
                  <a:pt x="49742" y="796925"/>
                  <a:pt x="52425" y="799788"/>
                  <a:pt x="53975" y="803275"/>
                </a:cubicBezTo>
                <a:cubicBezTo>
                  <a:pt x="56693" y="809392"/>
                  <a:pt x="56612" y="816756"/>
                  <a:pt x="60325" y="822325"/>
                </a:cubicBezTo>
                <a:cubicBezTo>
                  <a:pt x="78523" y="849622"/>
                  <a:pt x="56705" y="815085"/>
                  <a:pt x="69850" y="841375"/>
                </a:cubicBezTo>
                <a:cubicBezTo>
                  <a:pt x="71557" y="844788"/>
                  <a:pt x="74650" y="847413"/>
                  <a:pt x="76200" y="850900"/>
                </a:cubicBezTo>
                <a:cubicBezTo>
                  <a:pt x="84111" y="868700"/>
                  <a:pt x="78635" y="867157"/>
                  <a:pt x="88900" y="879475"/>
                </a:cubicBezTo>
                <a:cubicBezTo>
                  <a:pt x="91775" y="882924"/>
                  <a:pt x="95250" y="885825"/>
                  <a:pt x="98425" y="889000"/>
                </a:cubicBezTo>
                <a:cubicBezTo>
                  <a:pt x="99483" y="893233"/>
                  <a:pt x="99649" y="897797"/>
                  <a:pt x="101600" y="901700"/>
                </a:cubicBezTo>
                <a:cubicBezTo>
                  <a:pt x="108004" y="914508"/>
                  <a:pt x="110624" y="913588"/>
                  <a:pt x="120650" y="920750"/>
                </a:cubicBezTo>
                <a:cubicBezTo>
                  <a:pt x="148217" y="940441"/>
                  <a:pt x="120427" y="921660"/>
                  <a:pt x="142875" y="936625"/>
                </a:cubicBezTo>
                <a:cubicBezTo>
                  <a:pt x="143933" y="939800"/>
                  <a:pt x="144553" y="943157"/>
                  <a:pt x="146050" y="946150"/>
                </a:cubicBezTo>
                <a:cubicBezTo>
                  <a:pt x="149618" y="953286"/>
                  <a:pt x="155906" y="960184"/>
                  <a:pt x="161925" y="965200"/>
                </a:cubicBezTo>
                <a:cubicBezTo>
                  <a:pt x="164856" y="967643"/>
                  <a:pt x="168037" y="969843"/>
                  <a:pt x="171450" y="971550"/>
                </a:cubicBezTo>
                <a:cubicBezTo>
                  <a:pt x="174443" y="973047"/>
                  <a:pt x="177800" y="973667"/>
                  <a:pt x="180975" y="974725"/>
                </a:cubicBezTo>
                <a:cubicBezTo>
                  <a:pt x="182033" y="977900"/>
                  <a:pt x="182059" y="981637"/>
                  <a:pt x="184150" y="984250"/>
                </a:cubicBezTo>
                <a:cubicBezTo>
                  <a:pt x="189639" y="991111"/>
                  <a:pt x="206904" y="995010"/>
                  <a:pt x="212725" y="996950"/>
                </a:cubicBezTo>
                <a:cubicBezTo>
                  <a:pt x="247463" y="1008529"/>
                  <a:pt x="194846" y="990062"/>
                  <a:pt x="231775" y="1006475"/>
                </a:cubicBezTo>
                <a:cubicBezTo>
                  <a:pt x="237892" y="1009193"/>
                  <a:pt x="245256" y="1009112"/>
                  <a:pt x="250825" y="1012825"/>
                </a:cubicBezTo>
                <a:cubicBezTo>
                  <a:pt x="254000" y="1014942"/>
                  <a:pt x="256937" y="1017468"/>
                  <a:pt x="260350" y="1019175"/>
                </a:cubicBezTo>
                <a:cubicBezTo>
                  <a:pt x="264905" y="1021452"/>
                  <a:pt x="278506" y="1024508"/>
                  <a:pt x="282575" y="1025525"/>
                </a:cubicBezTo>
                <a:cubicBezTo>
                  <a:pt x="285750" y="1027642"/>
                  <a:pt x="288787" y="1029982"/>
                  <a:pt x="292100" y="1031875"/>
                </a:cubicBezTo>
                <a:cubicBezTo>
                  <a:pt x="296209" y="1034223"/>
                  <a:pt x="300949" y="1035474"/>
                  <a:pt x="304800" y="1038225"/>
                </a:cubicBezTo>
                <a:cubicBezTo>
                  <a:pt x="308454" y="1040835"/>
                  <a:pt x="310589" y="1045259"/>
                  <a:pt x="314325" y="1047750"/>
                </a:cubicBezTo>
                <a:cubicBezTo>
                  <a:pt x="317110" y="1049606"/>
                  <a:pt x="320924" y="1049300"/>
                  <a:pt x="323850" y="1050925"/>
                </a:cubicBezTo>
                <a:cubicBezTo>
                  <a:pt x="330521" y="1054631"/>
                  <a:pt x="336550" y="1059392"/>
                  <a:pt x="342900" y="1063625"/>
                </a:cubicBezTo>
                <a:cubicBezTo>
                  <a:pt x="346075" y="1065742"/>
                  <a:pt x="348805" y="1068768"/>
                  <a:pt x="352425" y="1069975"/>
                </a:cubicBezTo>
                <a:cubicBezTo>
                  <a:pt x="355600" y="1071033"/>
                  <a:pt x="359024" y="1071525"/>
                  <a:pt x="361950" y="1073150"/>
                </a:cubicBezTo>
                <a:cubicBezTo>
                  <a:pt x="367127" y="1076026"/>
                  <a:pt x="387567" y="1090118"/>
                  <a:pt x="393700" y="1095375"/>
                </a:cubicBezTo>
                <a:cubicBezTo>
                  <a:pt x="397109" y="1098297"/>
                  <a:pt x="399489" y="1102409"/>
                  <a:pt x="403225" y="1104900"/>
                </a:cubicBezTo>
                <a:cubicBezTo>
                  <a:pt x="418798" y="1115282"/>
                  <a:pt x="412685" y="1095288"/>
                  <a:pt x="431800" y="1120775"/>
                </a:cubicBezTo>
                <a:cubicBezTo>
                  <a:pt x="433079" y="1122481"/>
                  <a:pt x="445987" y="1139201"/>
                  <a:pt x="447675" y="1143000"/>
                </a:cubicBezTo>
                <a:cubicBezTo>
                  <a:pt x="455829" y="1161346"/>
                  <a:pt x="453648" y="1167269"/>
                  <a:pt x="460375" y="1187450"/>
                </a:cubicBezTo>
                <a:cubicBezTo>
                  <a:pt x="463866" y="1197923"/>
                  <a:pt x="464838" y="1201461"/>
                  <a:pt x="469900" y="1212850"/>
                </a:cubicBezTo>
                <a:cubicBezTo>
                  <a:pt x="471822" y="1217175"/>
                  <a:pt x="473815" y="1221491"/>
                  <a:pt x="476250" y="1225550"/>
                </a:cubicBezTo>
                <a:cubicBezTo>
                  <a:pt x="480177" y="1232094"/>
                  <a:pt x="486537" y="1237360"/>
                  <a:pt x="488950" y="1244600"/>
                </a:cubicBezTo>
                <a:cubicBezTo>
                  <a:pt x="493545" y="1258385"/>
                  <a:pt x="489758" y="1251758"/>
                  <a:pt x="501650" y="1263650"/>
                </a:cubicBezTo>
                <a:lnTo>
                  <a:pt x="511175" y="1292225"/>
                </a:lnTo>
                <a:cubicBezTo>
                  <a:pt x="512233" y="1295400"/>
                  <a:pt x="511983" y="1299383"/>
                  <a:pt x="514350" y="1301750"/>
                </a:cubicBezTo>
                <a:cubicBezTo>
                  <a:pt x="517525" y="1304925"/>
                  <a:pt x="521118" y="1307731"/>
                  <a:pt x="523875" y="1311275"/>
                </a:cubicBezTo>
                <a:cubicBezTo>
                  <a:pt x="528560" y="1317299"/>
                  <a:pt x="530225" y="1326092"/>
                  <a:pt x="536575" y="1330325"/>
                </a:cubicBezTo>
                <a:cubicBezTo>
                  <a:pt x="539750" y="1332442"/>
                  <a:pt x="543248" y="1334140"/>
                  <a:pt x="546100" y="1336675"/>
                </a:cubicBezTo>
                <a:cubicBezTo>
                  <a:pt x="552812" y="1342641"/>
                  <a:pt x="557678" y="1350744"/>
                  <a:pt x="565150" y="1355725"/>
                </a:cubicBezTo>
                <a:lnTo>
                  <a:pt x="584200" y="1368425"/>
                </a:lnTo>
                <a:cubicBezTo>
                  <a:pt x="587375" y="1370542"/>
                  <a:pt x="590105" y="1373568"/>
                  <a:pt x="593725" y="1374775"/>
                </a:cubicBezTo>
                <a:cubicBezTo>
                  <a:pt x="625736" y="1385445"/>
                  <a:pt x="576083" y="1369165"/>
                  <a:pt x="615950" y="1381125"/>
                </a:cubicBezTo>
                <a:cubicBezTo>
                  <a:pt x="622361" y="1383048"/>
                  <a:pt x="628589" y="1385552"/>
                  <a:pt x="635000" y="1387475"/>
                </a:cubicBezTo>
                <a:cubicBezTo>
                  <a:pt x="663511" y="1396028"/>
                  <a:pt x="630342" y="1384761"/>
                  <a:pt x="663575" y="1393825"/>
                </a:cubicBezTo>
                <a:cubicBezTo>
                  <a:pt x="670033" y="1395586"/>
                  <a:pt x="676275" y="1398058"/>
                  <a:pt x="682625" y="1400175"/>
                </a:cubicBezTo>
                <a:cubicBezTo>
                  <a:pt x="685800" y="1401233"/>
                  <a:pt x="688820" y="1403017"/>
                  <a:pt x="692150" y="1403350"/>
                </a:cubicBezTo>
                <a:lnTo>
                  <a:pt x="723900" y="1406525"/>
                </a:lnTo>
                <a:cubicBezTo>
                  <a:pt x="728133" y="1407583"/>
                  <a:pt x="732548" y="1408079"/>
                  <a:pt x="736600" y="1409700"/>
                </a:cubicBezTo>
                <a:cubicBezTo>
                  <a:pt x="743192" y="1412337"/>
                  <a:pt x="748864" y="1417137"/>
                  <a:pt x="755650" y="1419225"/>
                </a:cubicBezTo>
                <a:cubicBezTo>
                  <a:pt x="762803" y="1421426"/>
                  <a:pt x="770558" y="1420832"/>
                  <a:pt x="777875" y="1422400"/>
                </a:cubicBezTo>
                <a:cubicBezTo>
                  <a:pt x="785409" y="1424014"/>
                  <a:pt x="792791" y="1426314"/>
                  <a:pt x="800100" y="1428750"/>
                </a:cubicBezTo>
                <a:cubicBezTo>
                  <a:pt x="807677" y="1431276"/>
                  <a:pt x="827613" y="1440709"/>
                  <a:pt x="835025" y="1441450"/>
                </a:cubicBezTo>
                <a:lnTo>
                  <a:pt x="898525" y="1447800"/>
                </a:lnTo>
                <a:cubicBezTo>
                  <a:pt x="934508" y="1446742"/>
                  <a:pt x="970529" y="1446568"/>
                  <a:pt x="1006475" y="1444625"/>
                </a:cubicBezTo>
                <a:cubicBezTo>
                  <a:pt x="1009817" y="1444444"/>
                  <a:pt x="1012782" y="1442369"/>
                  <a:pt x="1016000" y="1441450"/>
                </a:cubicBezTo>
                <a:cubicBezTo>
                  <a:pt x="1052937" y="1430896"/>
                  <a:pt x="997852" y="1447574"/>
                  <a:pt x="1047750" y="1435100"/>
                </a:cubicBezTo>
                <a:cubicBezTo>
                  <a:pt x="1054244" y="1433477"/>
                  <a:pt x="1060450" y="1430867"/>
                  <a:pt x="1066800" y="1428750"/>
                </a:cubicBezTo>
                <a:cubicBezTo>
                  <a:pt x="1069975" y="1427692"/>
                  <a:pt x="1073043" y="1426231"/>
                  <a:pt x="1076325" y="1425575"/>
                </a:cubicBezTo>
                <a:cubicBezTo>
                  <a:pt x="1081617" y="1424517"/>
                  <a:pt x="1086994" y="1423820"/>
                  <a:pt x="1092200" y="1422400"/>
                </a:cubicBezTo>
                <a:cubicBezTo>
                  <a:pt x="1098658" y="1420639"/>
                  <a:pt x="1111250" y="1416050"/>
                  <a:pt x="1111250" y="1416050"/>
                </a:cubicBezTo>
                <a:cubicBezTo>
                  <a:pt x="1127016" y="1392401"/>
                  <a:pt x="1106753" y="1421446"/>
                  <a:pt x="1127125" y="1397000"/>
                </a:cubicBezTo>
                <a:cubicBezTo>
                  <a:pt x="1140354" y="1381125"/>
                  <a:pt x="1125538" y="1392767"/>
                  <a:pt x="1143000" y="1381125"/>
                </a:cubicBezTo>
                <a:lnTo>
                  <a:pt x="1155700" y="1362075"/>
                </a:lnTo>
                <a:cubicBezTo>
                  <a:pt x="1162050" y="1352550"/>
                  <a:pt x="1160992" y="1351492"/>
                  <a:pt x="1171575" y="1346200"/>
                </a:cubicBezTo>
                <a:cubicBezTo>
                  <a:pt x="1174568" y="1344703"/>
                  <a:pt x="1177853" y="1343837"/>
                  <a:pt x="1181100" y="1343025"/>
                </a:cubicBezTo>
                <a:cubicBezTo>
                  <a:pt x="1186335" y="1341716"/>
                  <a:pt x="1191683" y="1340908"/>
                  <a:pt x="1196975" y="1339850"/>
                </a:cubicBezTo>
                <a:cubicBezTo>
                  <a:pt x="1207558" y="1340908"/>
                  <a:pt x="1218196" y="1341521"/>
                  <a:pt x="1228725" y="1343025"/>
                </a:cubicBezTo>
                <a:cubicBezTo>
                  <a:pt x="1233045" y="1343642"/>
                  <a:pt x="1237132" y="1345419"/>
                  <a:pt x="1241425" y="1346200"/>
                </a:cubicBezTo>
                <a:cubicBezTo>
                  <a:pt x="1248788" y="1347539"/>
                  <a:pt x="1256242" y="1348317"/>
                  <a:pt x="1263650" y="1349375"/>
                </a:cubicBezTo>
                <a:cubicBezTo>
                  <a:pt x="1270000" y="1351492"/>
                  <a:pt x="1277131" y="1352012"/>
                  <a:pt x="1282700" y="1355725"/>
                </a:cubicBezTo>
                <a:cubicBezTo>
                  <a:pt x="1285875" y="1357842"/>
                  <a:pt x="1288738" y="1360525"/>
                  <a:pt x="1292225" y="1362075"/>
                </a:cubicBezTo>
                <a:cubicBezTo>
                  <a:pt x="1298342" y="1364793"/>
                  <a:pt x="1305288" y="1365432"/>
                  <a:pt x="1311275" y="1368425"/>
                </a:cubicBezTo>
                <a:cubicBezTo>
                  <a:pt x="1315508" y="1370542"/>
                  <a:pt x="1319625" y="1372911"/>
                  <a:pt x="1323975" y="1374775"/>
                </a:cubicBezTo>
                <a:cubicBezTo>
                  <a:pt x="1327051" y="1376093"/>
                  <a:pt x="1330507" y="1376453"/>
                  <a:pt x="1333500" y="1377950"/>
                </a:cubicBezTo>
                <a:cubicBezTo>
                  <a:pt x="1356411" y="1389405"/>
                  <a:pt x="1327893" y="1379517"/>
                  <a:pt x="1355725" y="1390650"/>
                </a:cubicBezTo>
                <a:cubicBezTo>
                  <a:pt x="1361940" y="1393136"/>
                  <a:pt x="1368425" y="1394883"/>
                  <a:pt x="1374775" y="1397000"/>
                </a:cubicBezTo>
                <a:cubicBezTo>
                  <a:pt x="1377950" y="1398058"/>
                  <a:pt x="1381193" y="1398932"/>
                  <a:pt x="1384300" y="1400175"/>
                </a:cubicBezTo>
                <a:cubicBezTo>
                  <a:pt x="1392687" y="1403530"/>
                  <a:pt x="1400990" y="1407211"/>
                  <a:pt x="1409700" y="1409700"/>
                </a:cubicBezTo>
                <a:cubicBezTo>
                  <a:pt x="1413896" y="1410899"/>
                  <a:pt x="1418204" y="1411676"/>
                  <a:pt x="1422400" y="1412875"/>
                </a:cubicBezTo>
                <a:cubicBezTo>
                  <a:pt x="1449157" y="1420520"/>
                  <a:pt x="1413620" y="1410473"/>
                  <a:pt x="1441450" y="1422400"/>
                </a:cubicBezTo>
                <a:cubicBezTo>
                  <a:pt x="1446440" y="1424538"/>
                  <a:pt x="1465881" y="1427620"/>
                  <a:pt x="1470025" y="1428750"/>
                </a:cubicBezTo>
                <a:cubicBezTo>
                  <a:pt x="1476483" y="1430511"/>
                  <a:pt x="1482581" y="1433477"/>
                  <a:pt x="1489075" y="1435100"/>
                </a:cubicBezTo>
                <a:lnTo>
                  <a:pt x="1501775" y="1438275"/>
                </a:lnTo>
                <a:cubicBezTo>
                  <a:pt x="1549400" y="1437217"/>
                  <a:pt x="1597456" y="1441578"/>
                  <a:pt x="1644650" y="1435100"/>
                </a:cubicBezTo>
                <a:cubicBezTo>
                  <a:pt x="1653547" y="1433879"/>
                  <a:pt x="1656228" y="1421031"/>
                  <a:pt x="1663700" y="1416050"/>
                </a:cubicBezTo>
                <a:cubicBezTo>
                  <a:pt x="1676010" y="1407844"/>
                  <a:pt x="1669605" y="1410907"/>
                  <a:pt x="1682750" y="1406525"/>
                </a:cubicBezTo>
                <a:cubicBezTo>
                  <a:pt x="1685925" y="1403350"/>
                  <a:pt x="1688539" y="1399491"/>
                  <a:pt x="1692275" y="1397000"/>
                </a:cubicBezTo>
                <a:cubicBezTo>
                  <a:pt x="1695060" y="1395144"/>
                  <a:pt x="1698724" y="1395143"/>
                  <a:pt x="1701800" y="1393825"/>
                </a:cubicBezTo>
                <a:cubicBezTo>
                  <a:pt x="1706150" y="1391961"/>
                  <a:pt x="1710150" y="1389339"/>
                  <a:pt x="1714500" y="1387475"/>
                </a:cubicBezTo>
                <a:cubicBezTo>
                  <a:pt x="1717576" y="1386157"/>
                  <a:pt x="1721032" y="1385797"/>
                  <a:pt x="1724025" y="1384300"/>
                </a:cubicBezTo>
                <a:cubicBezTo>
                  <a:pt x="1727438" y="1382593"/>
                  <a:pt x="1730063" y="1379500"/>
                  <a:pt x="1733550" y="1377950"/>
                </a:cubicBezTo>
                <a:cubicBezTo>
                  <a:pt x="1739667" y="1375232"/>
                  <a:pt x="1746250" y="1373717"/>
                  <a:pt x="1752600" y="1371600"/>
                </a:cubicBezTo>
                <a:lnTo>
                  <a:pt x="1762125" y="1368425"/>
                </a:lnTo>
                <a:cubicBezTo>
                  <a:pt x="1770592" y="1369483"/>
                  <a:pt x="1779139" y="1370028"/>
                  <a:pt x="1787525" y="1371600"/>
                </a:cubicBezTo>
                <a:cubicBezTo>
                  <a:pt x="1796103" y="1373208"/>
                  <a:pt x="1804646" y="1375190"/>
                  <a:pt x="1812925" y="1377950"/>
                </a:cubicBezTo>
                <a:cubicBezTo>
                  <a:pt x="1821086" y="1380670"/>
                  <a:pt x="1826379" y="1382705"/>
                  <a:pt x="1835150" y="1384300"/>
                </a:cubicBezTo>
                <a:cubicBezTo>
                  <a:pt x="1842513" y="1385639"/>
                  <a:pt x="1849957" y="1386486"/>
                  <a:pt x="1857375" y="1387475"/>
                </a:cubicBezTo>
                <a:cubicBezTo>
                  <a:pt x="1887485" y="1391490"/>
                  <a:pt x="1879685" y="1390100"/>
                  <a:pt x="1911350" y="1393825"/>
                </a:cubicBezTo>
                <a:lnTo>
                  <a:pt x="1936750" y="1397000"/>
                </a:lnTo>
                <a:cubicBezTo>
                  <a:pt x="1951567" y="1395942"/>
                  <a:pt x="1966419" y="1395303"/>
                  <a:pt x="1981200" y="1393825"/>
                </a:cubicBezTo>
                <a:cubicBezTo>
                  <a:pt x="1990796" y="1392865"/>
                  <a:pt x="2003331" y="1390223"/>
                  <a:pt x="2012950" y="1387475"/>
                </a:cubicBezTo>
                <a:cubicBezTo>
                  <a:pt x="2016168" y="1386556"/>
                  <a:pt x="2019300" y="1385358"/>
                  <a:pt x="2022475" y="1384300"/>
                </a:cubicBezTo>
                <a:cubicBezTo>
                  <a:pt x="2025650" y="1381125"/>
                  <a:pt x="2029125" y="1378224"/>
                  <a:pt x="2032000" y="1374775"/>
                </a:cubicBezTo>
                <a:cubicBezTo>
                  <a:pt x="2034443" y="1371844"/>
                  <a:pt x="2035478" y="1367763"/>
                  <a:pt x="2038350" y="1365250"/>
                </a:cubicBezTo>
                <a:cubicBezTo>
                  <a:pt x="2044093" y="1360224"/>
                  <a:pt x="2051050" y="1356783"/>
                  <a:pt x="2057400" y="1352550"/>
                </a:cubicBezTo>
                <a:cubicBezTo>
                  <a:pt x="2069710" y="1344344"/>
                  <a:pt x="2063305" y="1347407"/>
                  <a:pt x="2076450" y="1343025"/>
                </a:cubicBezTo>
                <a:cubicBezTo>
                  <a:pt x="2079625" y="1339850"/>
                  <a:pt x="2082239" y="1335991"/>
                  <a:pt x="2085975" y="1333500"/>
                </a:cubicBezTo>
                <a:cubicBezTo>
                  <a:pt x="2088760" y="1331644"/>
                  <a:pt x="2092574" y="1331950"/>
                  <a:pt x="2095500" y="1330325"/>
                </a:cubicBezTo>
                <a:cubicBezTo>
                  <a:pt x="2102171" y="1326619"/>
                  <a:pt x="2108200" y="1321858"/>
                  <a:pt x="2114550" y="1317625"/>
                </a:cubicBezTo>
                <a:lnTo>
                  <a:pt x="2124075" y="1311275"/>
                </a:lnTo>
                <a:lnTo>
                  <a:pt x="2133600" y="1304925"/>
                </a:lnTo>
                <a:cubicBezTo>
                  <a:pt x="2137833" y="1298575"/>
                  <a:pt x="2143887" y="1293115"/>
                  <a:pt x="2146300" y="1285875"/>
                </a:cubicBezTo>
                <a:cubicBezTo>
                  <a:pt x="2147358" y="1282700"/>
                  <a:pt x="2148594" y="1279579"/>
                  <a:pt x="2149475" y="1276350"/>
                </a:cubicBezTo>
                <a:cubicBezTo>
                  <a:pt x="2151771" y="1267930"/>
                  <a:pt x="2153065" y="1259229"/>
                  <a:pt x="2155825" y="1250950"/>
                </a:cubicBezTo>
                <a:cubicBezTo>
                  <a:pt x="2157942" y="1244600"/>
                  <a:pt x="2158462" y="1237469"/>
                  <a:pt x="2162175" y="1231900"/>
                </a:cubicBezTo>
                <a:cubicBezTo>
                  <a:pt x="2164292" y="1228725"/>
                  <a:pt x="2166818" y="1225788"/>
                  <a:pt x="2168525" y="1222375"/>
                </a:cubicBezTo>
                <a:cubicBezTo>
                  <a:pt x="2170022" y="1219382"/>
                  <a:pt x="2169333" y="1215217"/>
                  <a:pt x="2171700" y="1212850"/>
                </a:cubicBezTo>
                <a:cubicBezTo>
                  <a:pt x="2177096" y="1207454"/>
                  <a:pt x="2183924" y="1203563"/>
                  <a:pt x="2190750" y="1200150"/>
                </a:cubicBezTo>
                <a:cubicBezTo>
                  <a:pt x="2200772" y="1195139"/>
                  <a:pt x="2214837" y="1188763"/>
                  <a:pt x="2222500" y="1181100"/>
                </a:cubicBezTo>
                <a:cubicBezTo>
                  <a:pt x="2225675" y="1177925"/>
                  <a:pt x="2228481" y="1174332"/>
                  <a:pt x="2232025" y="1171575"/>
                </a:cubicBezTo>
                <a:cubicBezTo>
                  <a:pt x="2238049" y="1166890"/>
                  <a:pt x="2245679" y="1164271"/>
                  <a:pt x="2251075" y="1158875"/>
                </a:cubicBezTo>
                <a:cubicBezTo>
                  <a:pt x="2254250" y="1155700"/>
                  <a:pt x="2257725" y="1152799"/>
                  <a:pt x="2260600" y="1149350"/>
                </a:cubicBezTo>
                <a:cubicBezTo>
                  <a:pt x="2263043" y="1146419"/>
                  <a:pt x="2263714" y="1141847"/>
                  <a:pt x="2266950" y="1139825"/>
                </a:cubicBezTo>
                <a:cubicBezTo>
                  <a:pt x="2272626" y="1136277"/>
                  <a:pt x="2286000" y="1133475"/>
                  <a:pt x="2286000" y="1133475"/>
                </a:cubicBezTo>
                <a:cubicBezTo>
                  <a:pt x="2290233" y="1130300"/>
                  <a:pt x="2295184" y="1127905"/>
                  <a:pt x="2298700" y="1123950"/>
                </a:cubicBezTo>
                <a:cubicBezTo>
                  <a:pt x="2303770" y="1118246"/>
                  <a:pt x="2307167" y="1111250"/>
                  <a:pt x="2311400" y="1104900"/>
                </a:cubicBezTo>
                <a:cubicBezTo>
                  <a:pt x="2313517" y="1101725"/>
                  <a:pt x="2316043" y="1098788"/>
                  <a:pt x="2317750" y="1095375"/>
                </a:cubicBezTo>
                <a:cubicBezTo>
                  <a:pt x="2319867" y="1091142"/>
                  <a:pt x="2321665" y="1086734"/>
                  <a:pt x="2324100" y="1082675"/>
                </a:cubicBezTo>
                <a:cubicBezTo>
                  <a:pt x="2328027" y="1076131"/>
                  <a:pt x="2332567" y="1069975"/>
                  <a:pt x="2336800" y="1063625"/>
                </a:cubicBezTo>
                <a:cubicBezTo>
                  <a:pt x="2338917" y="1060450"/>
                  <a:pt x="2341943" y="1057720"/>
                  <a:pt x="2343150" y="1054100"/>
                </a:cubicBezTo>
                <a:cubicBezTo>
                  <a:pt x="2351130" y="1030159"/>
                  <a:pt x="2340365" y="1059669"/>
                  <a:pt x="2352675" y="1035050"/>
                </a:cubicBezTo>
                <a:cubicBezTo>
                  <a:pt x="2354172" y="1032057"/>
                  <a:pt x="2353759" y="1028138"/>
                  <a:pt x="2355850" y="1025525"/>
                </a:cubicBezTo>
                <a:cubicBezTo>
                  <a:pt x="2358234" y="1022545"/>
                  <a:pt x="2362200" y="1021292"/>
                  <a:pt x="2365375" y="1019175"/>
                </a:cubicBezTo>
                <a:cubicBezTo>
                  <a:pt x="2367492" y="1016000"/>
                  <a:pt x="2369507" y="1012755"/>
                  <a:pt x="2371725" y="1009650"/>
                </a:cubicBezTo>
                <a:cubicBezTo>
                  <a:pt x="2374801" y="1005344"/>
                  <a:pt x="2378445" y="1001437"/>
                  <a:pt x="2381250" y="996950"/>
                </a:cubicBezTo>
                <a:cubicBezTo>
                  <a:pt x="2383758" y="992936"/>
                  <a:pt x="2385483" y="988483"/>
                  <a:pt x="2387600" y="984250"/>
                </a:cubicBezTo>
                <a:cubicBezTo>
                  <a:pt x="2388658" y="977900"/>
                  <a:pt x="2389512" y="971513"/>
                  <a:pt x="2390775" y="965200"/>
                </a:cubicBezTo>
                <a:cubicBezTo>
                  <a:pt x="2391631" y="960921"/>
                  <a:pt x="2393094" y="956779"/>
                  <a:pt x="2393950" y="952500"/>
                </a:cubicBezTo>
                <a:cubicBezTo>
                  <a:pt x="2394935" y="947576"/>
                  <a:pt x="2397534" y="927203"/>
                  <a:pt x="2400300" y="920750"/>
                </a:cubicBezTo>
                <a:cubicBezTo>
                  <a:pt x="2401803" y="917243"/>
                  <a:pt x="2404943" y="914638"/>
                  <a:pt x="2406650" y="911225"/>
                </a:cubicBezTo>
                <a:cubicBezTo>
                  <a:pt x="2409318" y="905890"/>
                  <a:pt x="2411474" y="894086"/>
                  <a:pt x="2413000" y="889000"/>
                </a:cubicBezTo>
                <a:lnTo>
                  <a:pt x="2422525" y="860425"/>
                </a:lnTo>
                <a:lnTo>
                  <a:pt x="2425700" y="850900"/>
                </a:lnTo>
                <a:cubicBezTo>
                  <a:pt x="2426758" y="847725"/>
                  <a:pt x="2427378" y="844368"/>
                  <a:pt x="2428875" y="841375"/>
                </a:cubicBezTo>
                <a:cubicBezTo>
                  <a:pt x="2437176" y="824772"/>
                  <a:pt x="2434077" y="833267"/>
                  <a:pt x="2438400" y="815975"/>
                </a:cubicBezTo>
                <a:cubicBezTo>
                  <a:pt x="2439458" y="804333"/>
                  <a:pt x="2439126" y="792480"/>
                  <a:pt x="2441575" y="781050"/>
                </a:cubicBezTo>
                <a:cubicBezTo>
                  <a:pt x="2442375" y="777319"/>
                  <a:pt x="2446218" y="774938"/>
                  <a:pt x="2447925" y="771525"/>
                </a:cubicBezTo>
                <a:cubicBezTo>
                  <a:pt x="2449422" y="768532"/>
                  <a:pt x="2450042" y="765175"/>
                  <a:pt x="2451100" y="762000"/>
                </a:cubicBezTo>
                <a:cubicBezTo>
                  <a:pt x="2452158" y="754592"/>
                  <a:pt x="2454275" y="747259"/>
                  <a:pt x="2454275" y="739775"/>
                </a:cubicBezTo>
                <a:cubicBezTo>
                  <a:pt x="2454275" y="732291"/>
                  <a:pt x="2451974" y="724982"/>
                  <a:pt x="2451100" y="717550"/>
                </a:cubicBezTo>
                <a:cubicBezTo>
                  <a:pt x="2449857" y="706987"/>
                  <a:pt x="2449429" y="696329"/>
                  <a:pt x="2447925" y="685800"/>
                </a:cubicBezTo>
                <a:cubicBezTo>
                  <a:pt x="2447308" y="681480"/>
                  <a:pt x="2445697" y="677360"/>
                  <a:pt x="2444750" y="673100"/>
                </a:cubicBezTo>
                <a:cubicBezTo>
                  <a:pt x="2443579" y="667832"/>
                  <a:pt x="2442633" y="662517"/>
                  <a:pt x="2441575" y="657225"/>
                </a:cubicBezTo>
                <a:cubicBezTo>
                  <a:pt x="2442633" y="641350"/>
                  <a:pt x="2442993" y="625413"/>
                  <a:pt x="2444750" y="609600"/>
                </a:cubicBezTo>
                <a:cubicBezTo>
                  <a:pt x="2445120" y="606274"/>
                  <a:pt x="2447113" y="603322"/>
                  <a:pt x="2447925" y="600075"/>
                </a:cubicBezTo>
                <a:lnTo>
                  <a:pt x="2454275" y="574675"/>
                </a:lnTo>
                <a:cubicBezTo>
                  <a:pt x="2455333" y="563033"/>
                  <a:pt x="2456518" y="551402"/>
                  <a:pt x="2457450" y="539750"/>
                </a:cubicBezTo>
                <a:cubicBezTo>
                  <a:pt x="2461402" y="490345"/>
                  <a:pt x="2455806" y="509756"/>
                  <a:pt x="2463800" y="485775"/>
                </a:cubicBezTo>
                <a:cubicBezTo>
                  <a:pt x="2462742" y="474133"/>
                  <a:pt x="2461112" y="462530"/>
                  <a:pt x="2460625" y="450850"/>
                </a:cubicBezTo>
                <a:cubicBezTo>
                  <a:pt x="2458994" y="411711"/>
                  <a:pt x="2460380" y="372438"/>
                  <a:pt x="2457450" y="333375"/>
                </a:cubicBezTo>
                <a:cubicBezTo>
                  <a:pt x="2457165" y="329570"/>
                  <a:pt x="2452993" y="327163"/>
                  <a:pt x="2451100" y="323850"/>
                </a:cubicBezTo>
                <a:cubicBezTo>
                  <a:pt x="2448752" y="319741"/>
                  <a:pt x="2446867" y="315383"/>
                  <a:pt x="2444750" y="311150"/>
                </a:cubicBezTo>
                <a:cubicBezTo>
                  <a:pt x="2443910" y="300224"/>
                  <a:pt x="2441949" y="263029"/>
                  <a:pt x="2438400" y="247650"/>
                </a:cubicBezTo>
                <a:cubicBezTo>
                  <a:pt x="2436895" y="241128"/>
                  <a:pt x="2432050" y="228600"/>
                  <a:pt x="2432050" y="228600"/>
                </a:cubicBezTo>
                <a:cubicBezTo>
                  <a:pt x="2429933" y="206375"/>
                  <a:pt x="2428469" y="184078"/>
                  <a:pt x="2425700" y="161925"/>
                </a:cubicBezTo>
                <a:cubicBezTo>
                  <a:pt x="2424642" y="153458"/>
                  <a:pt x="2425694" y="144447"/>
                  <a:pt x="2422525" y="136525"/>
                </a:cubicBezTo>
                <a:cubicBezTo>
                  <a:pt x="2420631" y="131791"/>
                  <a:pt x="2407485" y="128337"/>
                  <a:pt x="2403475" y="127000"/>
                </a:cubicBezTo>
                <a:cubicBezTo>
                  <a:pt x="2401358" y="123825"/>
                  <a:pt x="2398628" y="120982"/>
                  <a:pt x="2397125" y="117475"/>
                </a:cubicBezTo>
                <a:cubicBezTo>
                  <a:pt x="2391971" y="105448"/>
                  <a:pt x="2392921" y="82326"/>
                  <a:pt x="2390775" y="73025"/>
                </a:cubicBezTo>
                <a:cubicBezTo>
                  <a:pt x="2389917" y="69307"/>
                  <a:pt x="2385975" y="66987"/>
                  <a:pt x="2384425" y="63500"/>
                </a:cubicBezTo>
                <a:cubicBezTo>
                  <a:pt x="2381707" y="57383"/>
                  <a:pt x="2382808" y="49183"/>
                  <a:pt x="2378075" y="44450"/>
                </a:cubicBezTo>
                <a:lnTo>
                  <a:pt x="2352675" y="19050"/>
                </a:lnTo>
                <a:cubicBezTo>
                  <a:pt x="2348774" y="3446"/>
                  <a:pt x="2352586" y="9436"/>
                  <a:pt x="2343150" y="0"/>
                </a:cubicBezTo>
              </a:path>
            </a:pathLst>
          </a:custGeom>
          <a:no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5480476" y="4177213"/>
            <a:ext cx="1226890" cy="307777"/>
          </a:xfrm>
          <a:prstGeom prst="rect">
            <a:avLst/>
          </a:prstGeom>
          <a:solidFill>
            <a:schemeClr val="bg1"/>
          </a:solidFill>
          <a:ln w="12700">
            <a:solidFill>
              <a:srgbClr val="D81F28"/>
            </a:solidFill>
          </a:ln>
        </p:spPr>
        <p:txBody>
          <a:bodyPr wrap="square" rtlCol="0">
            <a:spAutoFit/>
          </a:bodyPr>
          <a:lstStyle/>
          <a:p>
            <a:pPr algn="ctr"/>
            <a:r>
              <a:rPr kumimoji="1" lang="ja-JP" altLang="en-US" sz="1400" smtClean="0"/>
              <a:t>マイクロセル</a:t>
            </a:r>
            <a:endParaRPr kumimoji="1" lang="en-US" altLang="ja-JP" sz="1400" smtClean="0"/>
          </a:p>
        </p:txBody>
      </p:sp>
      <p:cxnSp>
        <p:nvCxnSpPr>
          <p:cNvPr id="12" name="直線コネクタ 11"/>
          <p:cNvCxnSpPr>
            <a:stCxn id="9" idx="52"/>
            <a:endCxn id="11" idx="0"/>
          </p:cNvCxnSpPr>
          <p:nvPr/>
        </p:nvCxnSpPr>
        <p:spPr>
          <a:xfrm flipH="1">
            <a:off x="6093921" y="4022772"/>
            <a:ext cx="617351" cy="154441"/>
          </a:xfrm>
          <a:prstGeom prst="line">
            <a:avLst/>
          </a:prstGeom>
          <a:ln w="12700">
            <a:solidFill>
              <a:srgbClr val="D81F28"/>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7544341" y="4162831"/>
            <a:ext cx="1226890" cy="307777"/>
          </a:xfrm>
          <a:prstGeom prst="rect">
            <a:avLst/>
          </a:prstGeom>
          <a:solidFill>
            <a:schemeClr val="bg1"/>
          </a:solidFill>
          <a:ln w="12700">
            <a:solidFill>
              <a:srgbClr val="002060"/>
            </a:solidFill>
          </a:ln>
        </p:spPr>
        <p:txBody>
          <a:bodyPr wrap="square" rtlCol="0">
            <a:spAutoFit/>
          </a:bodyPr>
          <a:lstStyle/>
          <a:p>
            <a:pPr algn="ctr"/>
            <a:r>
              <a:rPr kumimoji="1" lang="ja-JP" altLang="en-US" sz="1400" smtClean="0"/>
              <a:t>マクロセル</a:t>
            </a:r>
            <a:endParaRPr kumimoji="1" lang="en-US" altLang="ja-JP" sz="1400" smtClean="0"/>
          </a:p>
        </p:txBody>
      </p:sp>
      <p:cxnSp>
        <p:nvCxnSpPr>
          <p:cNvPr id="15" name="直線コネクタ 14"/>
          <p:cNvCxnSpPr>
            <a:stCxn id="4" idx="136"/>
            <a:endCxn id="14" idx="0"/>
          </p:cNvCxnSpPr>
          <p:nvPr/>
        </p:nvCxnSpPr>
        <p:spPr>
          <a:xfrm>
            <a:off x="7905750" y="3746500"/>
            <a:ext cx="252036" cy="416331"/>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3" name="Group 16"/>
          <p:cNvGrpSpPr>
            <a:grpSpLocks noChangeAspect="1"/>
          </p:cNvGrpSpPr>
          <p:nvPr/>
        </p:nvGrpSpPr>
        <p:grpSpPr>
          <a:xfrm>
            <a:off x="6707316" y="2576579"/>
            <a:ext cx="633960" cy="185922"/>
            <a:chOff x="2465480" y="1382345"/>
            <a:chExt cx="1234620" cy="362079"/>
          </a:xfrm>
        </p:grpSpPr>
        <p:pic>
          <p:nvPicPr>
            <p:cNvPr id="16" name="Picture 18"/>
            <p:cNvPicPr>
              <a:picLocks noChangeAspect="1"/>
            </p:cNvPicPr>
            <p:nvPr/>
          </p:nvPicPr>
          <p:blipFill rotWithShape="1">
            <a:blip r:embed="rId3">
              <a:extLst>
                <a:ext uri="{28A0092B-C50C-407E-A947-70E740481C1C}">
                  <a14:useLocalDpi xmlns:a14="http://schemas.microsoft.com/office/drawing/2010/main" val="0"/>
                </a:ext>
              </a:extLst>
            </a:blip>
            <a:srcRect t="32037" b="31304"/>
            <a:stretch/>
          </p:blipFill>
          <p:spPr>
            <a:xfrm flipV="1">
              <a:off x="2465480" y="1382345"/>
              <a:ext cx="1234620" cy="362079"/>
            </a:xfrm>
            <a:prstGeom prst="rect">
              <a:avLst/>
            </a:prstGeom>
          </p:spPr>
        </p:pic>
        <p:sp>
          <p:nvSpPr>
            <p:cNvPr id="17" name="Rectangle 19"/>
            <p:cNvSpPr/>
            <p:nvPr/>
          </p:nvSpPr>
          <p:spPr>
            <a:xfrm>
              <a:off x="2555020" y="1478967"/>
              <a:ext cx="1050131" cy="148735"/>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Tree>
    <p:extLst>
      <p:ext uri="{BB962C8B-B14F-4D97-AF65-F5344CB8AC3E}">
        <p14:creationId xmlns:p14="http://schemas.microsoft.com/office/powerpoint/2010/main" val="380910835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46230" y="4460768"/>
            <a:ext cx="8797770" cy="682732"/>
          </a:xfrm>
          <a:prstGeom prst="rect">
            <a:avLst/>
          </a:prstGeom>
          <a:solidFill>
            <a:schemeClr val="bg1"/>
          </a:solidFill>
        </p:spPr>
        <p:txBody>
          <a:bodyPr wrap="square" rtlCol="0">
            <a:spAutoFit/>
          </a:bodyPr>
          <a:lstStyle/>
          <a:p>
            <a:endParaRPr lang="en-US"/>
          </a:p>
        </p:txBody>
      </p:sp>
      <p:sp>
        <p:nvSpPr>
          <p:cNvPr id="2" name="Text Placeholder 1"/>
          <p:cNvSpPr>
            <a:spLocks noGrp="1"/>
          </p:cNvSpPr>
          <p:nvPr>
            <p:ph type="body" sz="quarter" idx="10"/>
          </p:nvPr>
        </p:nvSpPr>
        <p:spPr>
          <a:xfrm>
            <a:off x="3638490" y="902246"/>
            <a:ext cx="4779425" cy="727779"/>
          </a:xfrm>
        </p:spPr>
        <p:txBody>
          <a:bodyPr/>
          <a:lstStyle/>
          <a:p>
            <a:pPr marL="571476" indent="-571476" defTabSz="914362">
              <a:lnSpc>
                <a:spcPct val="100000"/>
              </a:lnSpc>
              <a:spcBef>
                <a:spcPts val="0"/>
              </a:spcBef>
              <a:buClrTx/>
              <a:buSzTx/>
            </a:pPr>
            <a:r>
              <a:rPr lang="ja-JP" altLang="en-US" sz="1400" dirty="0" smtClean="0"/>
              <a:t>広く浸透している</a:t>
            </a:r>
            <a:r>
              <a:rPr lang="en-US" sz="1400" dirty="0" smtClean="0"/>
              <a:t>2.4GHz </a:t>
            </a:r>
            <a:r>
              <a:rPr lang="ja-JP" altLang="en-US" sz="1400" dirty="0" smtClean="0"/>
              <a:t>及び</a:t>
            </a:r>
            <a:r>
              <a:rPr lang="en-US" sz="1400" dirty="0" smtClean="0"/>
              <a:t> </a:t>
            </a:r>
            <a:r>
              <a:rPr lang="en-US" sz="1400" dirty="0"/>
              <a:t>5GHz </a:t>
            </a:r>
            <a:r>
              <a:rPr lang="ja-JP" altLang="en-US" sz="1400" dirty="0" smtClean="0"/>
              <a:t>カバレッジ</a:t>
            </a:r>
            <a:endParaRPr lang="en-US" altLang="ja-JP" sz="1400" dirty="0" smtClean="0"/>
          </a:p>
          <a:p>
            <a:pPr marL="571476" indent="-571476" defTabSz="914362">
              <a:lnSpc>
                <a:spcPct val="100000"/>
              </a:lnSpc>
              <a:spcBef>
                <a:spcPts val="0"/>
              </a:spcBef>
              <a:buClrTx/>
              <a:buSzTx/>
            </a:pPr>
            <a:r>
              <a:rPr lang="ja-JP" altLang="en-US" sz="1400" dirty="0" smtClean="0"/>
              <a:t>デフォルトの動作モード</a:t>
            </a:r>
            <a:endParaRPr lang="en-US" sz="1400" dirty="0"/>
          </a:p>
        </p:txBody>
      </p:sp>
      <p:sp>
        <p:nvSpPr>
          <p:cNvPr id="3" name="Title 2"/>
          <p:cNvSpPr>
            <a:spLocks noGrp="1"/>
          </p:cNvSpPr>
          <p:nvPr>
            <p:ph type="title"/>
          </p:nvPr>
        </p:nvSpPr>
        <p:spPr>
          <a:xfrm>
            <a:off x="437766" y="37479"/>
            <a:ext cx="8345488" cy="731837"/>
          </a:xfrm>
        </p:spPr>
        <p:txBody>
          <a:bodyPr/>
          <a:lstStyle/>
          <a:p>
            <a:r>
              <a:rPr lang="en-US" dirty="0" smtClean="0"/>
              <a:t>Flexible Radio Assignment</a:t>
            </a:r>
            <a:endParaRPr lang="en-US" dirty="0"/>
          </a:p>
        </p:txBody>
      </p:sp>
      <p:grpSp>
        <p:nvGrpSpPr>
          <p:cNvPr id="16" name="Group 15"/>
          <p:cNvGrpSpPr/>
          <p:nvPr/>
        </p:nvGrpSpPr>
        <p:grpSpPr>
          <a:xfrm>
            <a:off x="827610" y="835250"/>
            <a:ext cx="2807524" cy="675297"/>
            <a:chOff x="-41093" y="1054661"/>
            <a:chExt cx="3166027" cy="87959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29" y="1141923"/>
              <a:ext cx="1725270" cy="792328"/>
            </a:xfrm>
            <a:prstGeom prst="rect">
              <a:avLst/>
            </a:prstGeom>
          </p:spPr>
        </p:pic>
        <p:grpSp>
          <p:nvGrpSpPr>
            <p:cNvPr id="5" name="Group 4"/>
            <p:cNvGrpSpPr/>
            <p:nvPr/>
          </p:nvGrpSpPr>
          <p:grpSpPr>
            <a:xfrm>
              <a:off x="-41093" y="1054661"/>
              <a:ext cx="834761" cy="728507"/>
              <a:chOff x="31928" y="1437067"/>
              <a:chExt cx="752860" cy="1020200"/>
            </a:xfrm>
          </p:grpSpPr>
          <p:sp>
            <p:nvSpPr>
              <p:cNvPr id="6" name="Freeform 27"/>
              <p:cNvSpPr>
                <a:spLocks noEditPoints="1"/>
              </p:cNvSpPr>
              <p:nvPr/>
            </p:nvSpPr>
            <p:spPr bwMode="auto">
              <a:xfrm>
                <a:off x="237444" y="1437067"/>
                <a:ext cx="368028" cy="252186"/>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tx2"/>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 name="TextBox 6"/>
              <p:cNvSpPr txBox="1"/>
              <p:nvPr/>
            </p:nvSpPr>
            <p:spPr>
              <a:xfrm>
                <a:off x="31928" y="1727445"/>
                <a:ext cx="752860" cy="729822"/>
              </a:xfrm>
              <a:prstGeom prst="rect">
                <a:avLst/>
              </a:prstGeom>
              <a:noFill/>
            </p:spPr>
            <p:txBody>
              <a:bodyPr wrap="square" rtlCol="0">
                <a:spAutoFit/>
              </a:bodyPr>
              <a:lstStyle/>
              <a:p>
                <a:pPr algn="ctr"/>
                <a:r>
                  <a:rPr lang="en-US" sz="1000" b="1" dirty="0">
                    <a:solidFill>
                      <a:schemeClr val="tx2"/>
                    </a:solidFill>
                  </a:rPr>
                  <a:t>5GHz</a:t>
                </a:r>
              </a:p>
              <a:p>
                <a:pPr algn="ctr"/>
                <a:r>
                  <a:rPr lang="en-US" sz="1000" b="1" dirty="0">
                    <a:solidFill>
                      <a:schemeClr val="tx2"/>
                    </a:solidFill>
                  </a:rPr>
                  <a:t>Serving </a:t>
                </a:r>
              </a:p>
            </p:txBody>
          </p:sp>
        </p:grpSp>
        <p:grpSp>
          <p:nvGrpSpPr>
            <p:cNvPr id="8" name="Group 7"/>
            <p:cNvGrpSpPr/>
            <p:nvPr/>
          </p:nvGrpSpPr>
          <p:grpSpPr>
            <a:xfrm>
              <a:off x="2290174" y="1059916"/>
              <a:ext cx="834760" cy="728508"/>
              <a:chOff x="4801686" y="1444429"/>
              <a:chExt cx="752859" cy="1020202"/>
            </a:xfrm>
          </p:grpSpPr>
          <p:sp>
            <p:nvSpPr>
              <p:cNvPr id="9" name="Freeform 27"/>
              <p:cNvSpPr>
                <a:spLocks noEditPoints="1"/>
              </p:cNvSpPr>
              <p:nvPr/>
            </p:nvSpPr>
            <p:spPr bwMode="auto">
              <a:xfrm>
                <a:off x="5007203" y="1444429"/>
                <a:ext cx="368028" cy="252185"/>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tx2"/>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0" name="TextBox 9"/>
              <p:cNvSpPr txBox="1"/>
              <p:nvPr/>
            </p:nvSpPr>
            <p:spPr>
              <a:xfrm>
                <a:off x="4801686" y="1734809"/>
                <a:ext cx="752859" cy="729822"/>
              </a:xfrm>
              <a:prstGeom prst="rect">
                <a:avLst/>
              </a:prstGeom>
              <a:noFill/>
            </p:spPr>
            <p:txBody>
              <a:bodyPr wrap="square" rtlCol="0">
                <a:spAutoFit/>
              </a:bodyPr>
              <a:lstStyle/>
              <a:p>
                <a:pPr algn="ctr"/>
                <a:r>
                  <a:rPr lang="en-US" sz="1000" b="1" dirty="0">
                    <a:solidFill>
                      <a:schemeClr val="tx2"/>
                    </a:solidFill>
                  </a:rPr>
                  <a:t>2.4GHz</a:t>
                </a:r>
              </a:p>
              <a:p>
                <a:pPr algn="ctr"/>
                <a:r>
                  <a:rPr lang="en-US" sz="1000" b="1" dirty="0">
                    <a:solidFill>
                      <a:schemeClr val="tx2"/>
                    </a:solidFill>
                  </a:rPr>
                  <a:t>Serving </a:t>
                </a:r>
              </a:p>
            </p:txBody>
          </p:sp>
        </p:grpSp>
      </p:grpSp>
      <p:cxnSp>
        <p:nvCxnSpPr>
          <p:cNvPr id="12" name="Straight Connector 11"/>
          <p:cNvCxnSpPr/>
          <p:nvPr/>
        </p:nvCxnSpPr>
        <p:spPr>
          <a:xfrm flipV="1">
            <a:off x="346230" y="708619"/>
            <a:ext cx="7608163" cy="443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19592" y="1533604"/>
            <a:ext cx="7608163" cy="443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19595" y="2389332"/>
            <a:ext cx="7608163" cy="443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19594" y="3350631"/>
            <a:ext cx="7608163" cy="44388"/>
          </a:xfrm>
          <a:prstGeom prst="line">
            <a:avLst/>
          </a:prstGeom>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12275" y="1689071"/>
            <a:ext cx="1529910" cy="608303"/>
          </a:xfrm>
          <a:prstGeom prst="rect">
            <a:avLst/>
          </a:prstGeom>
        </p:spPr>
      </p:pic>
      <p:grpSp>
        <p:nvGrpSpPr>
          <p:cNvPr id="33" name="Group 32"/>
          <p:cNvGrpSpPr/>
          <p:nvPr/>
        </p:nvGrpSpPr>
        <p:grpSpPr>
          <a:xfrm>
            <a:off x="1412274" y="2504129"/>
            <a:ext cx="2222859" cy="713627"/>
            <a:chOff x="585730" y="1285975"/>
            <a:chExt cx="2506704" cy="929511"/>
          </a:xfrm>
        </p:grpSpPr>
        <p:pic>
          <p:nvPicPr>
            <p:cNvPr id="34" name="Picture 3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5730" y="1423157"/>
              <a:ext cx="1725270" cy="792329"/>
            </a:xfrm>
            <a:prstGeom prst="rect">
              <a:avLst/>
            </a:prstGeom>
          </p:spPr>
        </p:pic>
        <p:grpSp>
          <p:nvGrpSpPr>
            <p:cNvPr id="36" name="Group 35"/>
            <p:cNvGrpSpPr/>
            <p:nvPr/>
          </p:nvGrpSpPr>
          <p:grpSpPr>
            <a:xfrm>
              <a:off x="2257674" y="1285975"/>
              <a:ext cx="834760" cy="872232"/>
              <a:chOff x="4772375" y="1761006"/>
              <a:chExt cx="752859" cy="1221476"/>
            </a:xfrm>
          </p:grpSpPr>
          <p:sp>
            <p:nvSpPr>
              <p:cNvPr id="37" name="Freeform 27"/>
              <p:cNvSpPr>
                <a:spLocks noEditPoints="1"/>
              </p:cNvSpPr>
              <p:nvPr/>
            </p:nvSpPr>
            <p:spPr bwMode="auto">
              <a:xfrm>
                <a:off x="4977892" y="1761006"/>
                <a:ext cx="368028" cy="252184"/>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tx2"/>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8" name="TextBox 37"/>
              <p:cNvSpPr txBox="1"/>
              <p:nvPr/>
            </p:nvSpPr>
            <p:spPr>
              <a:xfrm>
                <a:off x="4772375" y="1971964"/>
                <a:ext cx="752859" cy="1010518"/>
              </a:xfrm>
              <a:prstGeom prst="rect">
                <a:avLst/>
              </a:prstGeom>
              <a:noFill/>
            </p:spPr>
            <p:txBody>
              <a:bodyPr wrap="square" rtlCol="0">
                <a:spAutoFit/>
              </a:bodyPr>
              <a:lstStyle/>
              <a:p>
                <a:pPr algn="ctr"/>
                <a:r>
                  <a:rPr lang="en-US" sz="1000" b="1" dirty="0">
                    <a:solidFill>
                      <a:schemeClr val="tx2"/>
                    </a:solidFill>
                  </a:rPr>
                  <a:t>Wireless </a:t>
                </a:r>
                <a:r>
                  <a:rPr lang="en-US" sz="1000" b="1">
                    <a:solidFill>
                      <a:schemeClr val="tx2"/>
                    </a:solidFill>
                  </a:rPr>
                  <a:t>Security Monitor </a:t>
                </a:r>
                <a:endParaRPr lang="en-US" sz="1000" b="1" dirty="0">
                  <a:solidFill>
                    <a:schemeClr val="tx2"/>
                  </a:solidFill>
                </a:endParaRPr>
              </a:p>
            </p:txBody>
          </p:sp>
        </p:grpSp>
      </p:grpSp>
      <p:grpSp>
        <p:nvGrpSpPr>
          <p:cNvPr id="41" name="Group 40"/>
          <p:cNvGrpSpPr/>
          <p:nvPr/>
        </p:nvGrpSpPr>
        <p:grpSpPr>
          <a:xfrm>
            <a:off x="1367056" y="3485036"/>
            <a:ext cx="2336044" cy="743971"/>
            <a:chOff x="585730" y="1473647"/>
            <a:chExt cx="2634343" cy="969034"/>
          </a:xfrm>
        </p:grpSpPr>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5730" y="1526078"/>
              <a:ext cx="1725271" cy="792329"/>
            </a:xfrm>
            <a:prstGeom prst="rect">
              <a:avLst/>
            </a:prstGeom>
          </p:spPr>
        </p:pic>
        <p:grpSp>
          <p:nvGrpSpPr>
            <p:cNvPr id="44" name="Group 43"/>
            <p:cNvGrpSpPr/>
            <p:nvPr/>
          </p:nvGrpSpPr>
          <p:grpSpPr>
            <a:xfrm>
              <a:off x="2215253" y="1473647"/>
              <a:ext cx="1004820" cy="969034"/>
              <a:chOff x="4734118" y="2023817"/>
              <a:chExt cx="906234" cy="1357037"/>
            </a:xfrm>
          </p:grpSpPr>
          <p:sp>
            <p:nvSpPr>
              <p:cNvPr id="45" name="Freeform 27"/>
              <p:cNvSpPr>
                <a:spLocks noEditPoints="1"/>
              </p:cNvSpPr>
              <p:nvPr/>
            </p:nvSpPr>
            <p:spPr bwMode="auto">
              <a:xfrm>
                <a:off x="5047020" y="2023817"/>
                <a:ext cx="368028" cy="252184"/>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tx2"/>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46" name="TextBox 45"/>
              <p:cNvSpPr txBox="1"/>
              <p:nvPr/>
            </p:nvSpPr>
            <p:spPr>
              <a:xfrm>
                <a:off x="4734118" y="2314196"/>
                <a:ext cx="906234" cy="1066658"/>
              </a:xfrm>
              <a:prstGeom prst="rect">
                <a:avLst/>
              </a:prstGeom>
              <a:noFill/>
            </p:spPr>
            <p:txBody>
              <a:bodyPr wrap="square" rtlCol="0">
                <a:spAutoFit/>
              </a:bodyPr>
              <a:lstStyle/>
              <a:p>
                <a:pPr algn="ctr"/>
                <a:r>
                  <a:rPr lang="en-US" sz="1000" b="1" dirty="0">
                    <a:solidFill>
                      <a:schemeClr val="tx2"/>
                    </a:solidFill>
                  </a:rPr>
                  <a:t>Wireless Service Assurance</a:t>
                </a:r>
                <a:r>
                  <a:rPr lang="en-US" sz="1200" b="1" dirty="0">
                    <a:solidFill>
                      <a:srgbClr val="FF8000"/>
                    </a:solidFill>
                  </a:rPr>
                  <a:t>*</a:t>
                </a:r>
                <a:endParaRPr lang="en-US" sz="1000" b="1" dirty="0">
                  <a:solidFill>
                    <a:srgbClr val="FF8000"/>
                  </a:solidFill>
                </a:endParaRPr>
              </a:p>
            </p:txBody>
          </p:sp>
        </p:grpSp>
      </p:grpSp>
      <p:sp>
        <p:nvSpPr>
          <p:cNvPr id="49" name="Text Placeholder 1"/>
          <p:cNvSpPr txBox="1">
            <a:spLocks/>
          </p:cNvSpPr>
          <p:nvPr/>
        </p:nvSpPr>
        <p:spPr>
          <a:xfrm>
            <a:off x="3638490" y="1597694"/>
            <a:ext cx="5256129" cy="727779"/>
          </a:xfrm>
          <a:prstGeom prst="rect">
            <a:avLst/>
          </a:prstGeom>
        </p:spPr>
        <p:txBody>
          <a:bodyPr lIns="91416" tIns="45708" rIns="91416" bIns="45708">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37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476" indent="-571476" defTabSz="914362" fontAlgn="auto">
              <a:lnSpc>
                <a:spcPct val="100000"/>
              </a:lnSpc>
              <a:spcBef>
                <a:spcPts val="0"/>
              </a:spcBef>
              <a:spcAft>
                <a:spcPts val="0"/>
              </a:spcAft>
              <a:buClrTx/>
              <a:buSzTx/>
            </a:pPr>
            <a:r>
              <a:rPr lang="ja-JP" altLang="en-US" sz="1400" dirty="0" smtClean="0"/>
              <a:t>ネットワークの容量やパフォーマンスを増加</a:t>
            </a:r>
            <a:endParaRPr lang="en-US" sz="1400" dirty="0"/>
          </a:p>
          <a:p>
            <a:pPr marL="571476" indent="-571476" defTabSz="914362" fontAlgn="auto">
              <a:lnSpc>
                <a:spcPct val="100000"/>
              </a:lnSpc>
              <a:spcBef>
                <a:spcPts val="0"/>
              </a:spcBef>
              <a:spcAft>
                <a:spcPts val="0"/>
              </a:spcAft>
              <a:buClrTx/>
              <a:buSzTx/>
            </a:pPr>
            <a:r>
              <a:rPr lang="ja-JP" altLang="en-US" sz="1400" dirty="0" smtClean="0"/>
              <a:t>最大</a:t>
            </a:r>
            <a:r>
              <a:rPr lang="en-US" sz="1400" dirty="0" smtClean="0"/>
              <a:t>5.2Gbps</a:t>
            </a:r>
            <a:r>
              <a:rPr lang="ja-JP" altLang="en-US" sz="1400" dirty="0" smtClean="0"/>
              <a:t>までのデータレート</a:t>
            </a:r>
            <a:endParaRPr lang="en-US" sz="1400" dirty="0"/>
          </a:p>
          <a:p>
            <a:pPr marL="571476" indent="-571476" defTabSz="914362" fontAlgn="auto">
              <a:lnSpc>
                <a:spcPct val="100000"/>
              </a:lnSpc>
              <a:spcBef>
                <a:spcPts val="0"/>
              </a:spcBef>
              <a:spcAft>
                <a:spcPts val="0"/>
              </a:spcAft>
              <a:buClrTx/>
              <a:buSzTx/>
            </a:pPr>
            <a:r>
              <a:rPr lang="ja-JP" altLang="en-US" sz="1400" dirty="0" smtClean="0"/>
              <a:t>高密度クライアントのパフォーマンス向上</a:t>
            </a:r>
            <a:endParaRPr lang="en-US" sz="1400" dirty="0"/>
          </a:p>
        </p:txBody>
      </p:sp>
      <p:sp>
        <p:nvSpPr>
          <p:cNvPr id="50" name="Text Placeholder 1"/>
          <p:cNvSpPr txBox="1">
            <a:spLocks/>
          </p:cNvSpPr>
          <p:nvPr/>
        </p:nvSpPr>
        <p:spPr>
          <a:xfrm>
            <a:off x="3638488" y="2538815"/>
            <a:ext cx="5144766" cy="727779"/>
          </a:xfrm>
          <a:prstGeom prst="rect">
            <a:avLst/>
          </a:prstGeom>
        </p:spPr>
        <p:txBody>
          <a:bodyPr lIns="91416" tIns="45708" rIns="91416" bIns="45708">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37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476" indent="-571476" defTabSz="914362" fontAlgn="auto">
              <a:lnSpc>
                <a:spcPct val="100000"/>
              </a:lnSpc>
              <a:spcBef>
                <a:spcPts val="0"/>
              </a:spcBef>
              <a:spcAft>
                <a:spcPts val="0"/>
              </a:spcAft>
              <a:buClrTx/>
              <a:buSzTx/>
            </a:pPr>
            <a:r>
              <a:rPr lang="ja-JP" altLang="en-US" sz="1400" dirty="0" smtClean="0"/>
              <a:t>非</a:t>
            </a:r>
            <a:r>
              <a:rPr lang="en-US" sz="1400" dirty="0" smtClean="0"/>
              <a:t>Wi</a:t>
            </a:r>
            <a:r>
              <a:rPr lang="en-US" sz="1400" dirty="0"/>
              <a:t>-</a:t>
            </a:r>
            <a:r>
              <a:rPr lang="en-US" sz="1400" dirty="0" smtClean="0"/>
              <a:t>Fi</a:t>
            </a:r>
            <a:r>
              <a:rPr lang="ja-JP" altLang="en-US" sz="1400" dirty="0" smtClean="0"/>
              <a:t>干渉源、</a:t>
            </a:r>
            <a:r>
              <a:rPr lang="en-US" sz="1400" dirty="0" err="1" smtClean="0"/>
              <a:t>wIPS</a:t>
            </a:r>
            <a:r>
              <a:rPr lang="ja-JP" altLang="en-US" sz="1400" dirty="0" smtClean="0"/>
              <a:t>アタッカー、不正クライアント</a:t>
            </a:r>
            <a:r>
              <a:rPr lang="en-US" sz="1400" dirty="0" smtClean="0"/>
              <a:t>/</a:t>
            </a:r>
            <a:br>
              <a:rPr lang="en-US" sz="1400" dirty="0" smtClean="0"/>
            </a:br>
            <a:r>
              <a:rPr lang="ja-JP" altLang="en-US" sz="1400" dirty="0" smtClean="0"/>
              <a:t>アクセスポイントに対する安全なネットワーク</a:t>
            </a:r>
            <a:endParaRPr lang="en-US" altLang="ja-JP" sz="1400" dirty="0" smtClean="0"/>
          </a:p>
          <a:p>
            <a:pPr marL="571476" indent="-571476" defTabSz="914362" fontAlgn="auto">
              <a:lnSpc>
                <a:spcPct val="100000"/>
              </a:lnSpc>
              <a:spcBef>
                <a:spcPts val="0"/>
              </a:spcBef>
              <a:spcAft>
                <a:spcPts val="0"/>
              </a:spcAft>
              <a:buClrTx/>
              <a:buSzTx/>
            </a:pPr>
            <a:r>
              <a:rPr lang="ja-JP" altLang="en-US" sz="1400" dirty="0" smtClean="0"/>
              <a:t>セキュリティ脅威対策として</a:t>
            </a:r>
            <a:r>
              <a:rPr lang="en-US" sz="1400" dirty="0" smtClean="0"/>
              <a:t>2.4GHz </a:t>
            </a:r>
            <a:r>
              <a:rPr lang="ja-JP" altLang="en-US" sz="1400" dirty="0" smtClean="0"/>
              <a:t>及び</a:t>
            </a:r>
            <a:r>
              <a:rPr lang="en-US" sz="1400" dirty="0" smtClean="0"/>
              <a:t> 5GHz</a:t>
            </a:r>
            <a:r>
              <a:rPr lang="ja-JP" altLang="en-US" sz="1400" dirty="0" smtClean="0"/>
              <a:t>をスキャン</a:t>
            </a:r>
            <a:endParaRPr lang="en-US" sz="1400" dirty="0"/>
          </a:p>
        </p:txBody>
      </p:sp>
      <p:sp>
        <p:nvSpPr>
          <p:cNvPr id="51" name="Text Placeholder 1"/>
          <p:cNvSpPr txBox="1">
            <a:spLocks/>
          </p:cNvSpPr>
          <p:nvPr/>
        </p:nvSpPr>
        <p:spPr>
          <a:xfrm>
            <a:off x="3638489" y="3426345"/>
            <a:ext cx="4779425" cy="727779"/>
          </a:xfrm>
          <a:prstGeom prst="rect">
            <a:avLst/>
          </a:prstGeom>
        </p:spPr>
        <p:txBody>
          <a:bodyPr lIns="91416" tIns="45708" rIns="91416" bIns="45708">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37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476" indent="-571476" defTabSz="914362" fontAlgn="auto">
              <a:lnSpc>
                <a:spcPct val="100000"/>
              </a:lnSpc>
              <a:spcBef>
                <a:spcPts val="0"/>
              </a:spcBef>
              <a:spcAft>
                <a:spcPts val="0"/>
              </a:spcAft>
              <a:buClrTx/>
              <a:buSzTx/>
            </a:pPr>
            <a:r>
              <a:rPr lang="ja-JP" altLang="en-US" sz="1400" dirty="0" smtClean="0"/>
              <a:t>ネットワークのパフォーマンスを積極的にモニタ</a:t>
            </a:r>
            <a:endParaRPr lang="en-US" altLang="ja-JP" sz="1400" dirty="0" smtClean="0"/>
          </a:p>
          <a:p>
            <a:pPr marL="571476" indent="-571476" defTabSz="914362" fontAlgn="auto">
              <a:lnSpc>
                <a:spcPct val="100000"/>
              </a:lnSpc>
              <a:spcBef>
                <a:spcPts val="0"/>
              </a:spcBef>
              <a:spcAft>
                <a:spcPts val="0"/>
              </a:spcAft>
              <a:buClrTx/>
              <a:buSzTx/>
            </a:pPr>
            <a:r>
              <a:rPr lang="ja-JP" altLang="en-US" sz="1400" dirty="0" smtClean="0"/>
              <a:t>全体的なネットワークパフォーマンスを調整</a:t>
            </a:r>
            <a:endParaRPr lang="en-US" altLang="ja-JP" sz="1400" dirty="0" smtClean="0"/>
          </a:p>
          <a:p>
            <a:pPr marL="571476" indent="-571476" defTabSz="914362" fontAlgn="auto">
              <a:lnSpc>
                <a:spcPct val="100000"/>
              </a:lnSpc>
              <a:spcBef>
                <a:spcPts val="0"/>
              </a:spcBef>
              <a:spcAft>
                <a:spcPts val="0"/>
              </a:spcAft>
              <a:buClrTx/>
              <a:buSzTx/>
            </a:pPr>
            <a:r>
              <a:rPr lang="ja-JP" altLang="en-US" sz="1400" dirty="0" smtClean="0"/>
              <a:t>パフォーマンス低下要因を追跡＆修正</a:t>
            </a:r>
            <a:endParaRPr lang="en-US" sz="1400" dirty="0"/>
          </a:p>
        </p:txBody>
      </p:sp>
      <p:sp>
        <p:nvSpPr>
          <p:cNvPr id="52" name="TextBox 51"/>
          <p:cNvSpPr txBox="1"/>
          <p:nvPr/>
        </p:nvSpPr>
        <p:spPr>
          <a:xfrm>
            <a:off x="4123673" y="4784162"/>
            <a:ext cx="3238013" cy="276995"/>
          </a:xfrm>
          <a:prstGeom prst="rect">
            <a:avLst/>
          </a:prstGeom>
          <a:noFill/>
        </p:spPr>
        <p:txBody>
          <a:bodyPr wrap="square" lIns="91436" tIns="45718" rIns="91436" bIns="45718" rtlCol="0">
            <a:spAutoFit/>
          </a:bodyPr>
          <a:lstStyle/>
          <a:p>
            <a:r>
              <a:rPr lang="en-US" sz="1200" i="1" dirty="0">
                <a:solidFill>
                  <a:srgbClr val="FF8000"/>
                </a:solidFill>
              </a:rPr>
              <a:t>* </a:t>
            </a:r>
            <a:r>
              <a:rPr lang="ja-JP" altLang="en-US" sz="1100" i="1" dirty="0" smtClean="0">
                <a:solidFill>
                  <a:srgbClr val="FF8000"/>
                </a:solidFill>
              </a:rPr>
              <a:t>今後の（</a:t>
            </a:r>
            <a:r>
              <a:rPr lang="en-US" altLang="ja-JP" sz="1100" i="1" dirty="0" smtClean="0">
                <a:solidFill>
                  <a:srgbClr val="FF8000"/>
                </a:solidFill>
              </a:rPr>
              <a:t>FCS</a:t>
            </a:r>
            <a:r>
              <a:rPr lang="ja-JP" altLang="en-US" sz="1100" i="1" dirty="0" smtClean="0">
                <a:solidFill>
                  <a:srgbClr val="FF8000"/>
                </a:solidFill>
              </a:rPr>
              <a:t>後の）リリースでサポート予定</a:t>
            </a:r>
            <a:endParaRPr lang="en-US" sz="1100" i="1" dirty="0">
              <a:solidFill>
                <a:srgbClr val="FF8000"/>
              </a:solidFill>
            </a:endParaRPr>
          </a:p>
        </p:txBody>
      </p:sp>
      <p:grpSp>
        <p:nvGrpSpPr>
          <p:cNvPr id="11" name="Group 10"/>
          <p:cNvGrpSpPr/>
          <p:nvPr/>
        </p:nvGrpSpPr>
        <p:grpSpPr>
          <a:xfrm>
            <a:off x="827610" y="1698410"/>
            <a:ext cx="740237" cy="559304"/>
            <a:chOff x="936579" y="2104999"/>
            <a:chExt cx="740237" cy="559304"/>
          </a:xfrm>
        </p:grpSpPr>
        <p:sp>
          <p:nvSpPr>
            <p:cNvPr id="53" name="Freeform 27"/>
            <p:cNvSpPr>
              <a:spLocks noEditPoints="1"/>
            </p:cNvSpPr>
            <p:nvPr/>
          </p:nvSpPr>
          <p:spPr bwMode="auto">
            <a:xfrm>
              <a:off x="1138649" y="2104999"/>
              <a:ext cx="361857" cy="138256"/>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tx2"/>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4" name="TextBox 53"/>
            <p:cNvSpPr txBox="1"/>
            <p:nvPr/>
          </p:nvSpPr>
          <p:spPr>
            <a:xfrm>
              <a:off x="936579" y="2264193"/>
              <a:ext cx="740237" cy="400110"/>
            </a:xfrm>
            <a:prstGeom prst="rect">
              <a:avLst/>
            </a:prstGeom>
            <a:noFill/>
          </p:spPr>
          <p:txBody>
            <a:bodyPr wrap="square" rtlCol="0">
              <a:spAutoFit/>
            </a:bodyPr>
            <a:lstStyle/>
            <a:p>
              <a:pPr algn="ctr"/>
              <a:r>
                <a:rPr lang="en-US" sz="1000" b="1" dirty="0">
                  <a:solidFill>
                    <a:schemeClr val="tx2"/>
                  </a:solidFill>
                </a:rPr>
                <a:t>5GHz</a:t>
              </a:r>
            </a:p>
            <a:p>
              <a:pPr algn="ctr"/>
              <a:r>
                <a:rPr lang="en-US" sz="1000" b="1" dirty="0">
                  <a:solidFill>
                    <a:schemeClr val="tx2"/>
                  </a:solidFill>
                </a:rPr>
                <a:t>Serving </a:t>
              </a:r>
            </a:p>
          </p:txBody>
        </p:sp>
      </p:grpSp>
      <p:grpSp>
        <p:nvGrpSpPr>
          <p:cNvPr id="55" name="Group 54"/>
          <p:cNvGrpSpPr/>
          <p:nvPr/>
        </p:nvGrpSpPr>
        <p:grpSpPr>
          <a:xfrm>
            <a:off x="827610" y="2509910"/>
            <a:ext cx="740237" cy="559304"/>
            <a:chOff x="936579" y="2104999"/>
            <a:chExt cx="740237" cy="559304"/>
          </a:xfrm>
        </p:grpSpPr>
        <p:sp>
          <p:nvSpPr>
            <p:cNvPr id="56" name="Freeform 27"/>
            <p:cNvSpPr>
              <a:spLocks noEditPoints="1"/>
            </p:cNvSpPr>
            <p:nvPr/>
          </p:nvSpPr>
          <p:spPr bwMode="auto">
            <a:xfrm>
              <a:off x="1138649" y="2104999"/>
              <a:ext cx="361857" cy="138256"/>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tx2"/>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7" name="TextBox 56"/>
            <p:cNvSpPr txBox="1"/>
            <p:nvPr/>
          </p:nvSpPr>
          <p:spPr>
            <a:xfrm>
              <a:off x="936579" y="2264193"/>
              <a:ext cx="740237" cy="400110"/>
            </a:xfrm>
            <a:prstGeom prst="rect">
              <a:avLst/>
            </a:prstGeom>
            <a:noFill/>
          </p:spPr>
          <p:txBody>
            <a:bodyPr wrap="square" rtlCol="0">
              <a:spAutoFit/>
            </a:bodyPr>
            <a:lstStyle/>
            <a:p>
              <a:pPr algn="ctr"/>
              <a:r>
                <a:rPr lang="en-US" sz="1000" b="1" dirty="0">
                  <a:solidFill>
                    <a:schemeClr val="tx2"/>
                  </a:solidFill>
                </a:rPr>
                <a:t>5GHz</a:t>
              </a:r>
            </a:p>
            <a:p>
              <a:pPr algn="ctr"/>
              <a:r>
                <a:rPr lang="en-US" sz="1000" b="1" dirty="0">
                  <a:solidFill>
                    <a:schemeClr val="tx2"/>
                  </a:solidFill>
                </a:rPr>
                <a:t>Serving </a:t>
              </a:r>
            </a:p>
          </p:txBody>
        </p:sp>
      </p:grpSp>
      <p:grpSp>
        <p:nvGrpSpPr>
          <p:cNvPr id="58" name="Group 57"/>
          <p:cNvGrpSpPr/>
          <p:nvPr/>
        </p:nvGrpSpPr>
        <p:grpSpPr>
          <a:xfrm>
            <a:off x="2895580" y="1701389"/>
            <a:ext cx="740237" cy="559304"/>
            <a:chOff x="936579" y="2104999"/>
            <a:chExt cx="740237" cy="559304"/>
          </a:xfrm>
        </p:grpSpPr>
        <p:sp>
          <p:nvSpPr>
            <p:cNvPr id="59" name="Freeform 27"/>
            <p:cNvSpPr>
              <a:spLocks noEditPoints="1"/>
            </p:cNvSpPr>
            <p:nvPr/>
          </p:nvSpPr>
          <p:spPr bwMode="auto">
            <a:xfrm>
              <a:off x="1138649" y="2104999"/>
              <a:ext cx="361857" cy="138256"/>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tx2"/>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0" name="TextBox 59"/>
            <p:cNvSpPr txBox="1"/>
            <p:nvPr/>
          </p:nvSpPr>
          <p:spPr>
            <a:xfrm>
              <a:off x="936579" y="2264193"/>
              <a:ext cx="740237" cy="400110"/>
            </a:xfrm>
            <a:prstGeom prst="rect">
              <a:avLst/>
            </a:prstGeom>
            <a:noFill/>
          </p:spPr>
          <p:txBody>
            <a:bodyPr wrap="square" rtlCol="0">
              <a:spAutoFit/>
            </a:bodyPr>
            <a:lstStyle/>
            <a:p>
              <a:pPr algn="ctr"/>
              <a:r>
                <a:rPr lang="en-US" sz="1000" b="1" dirty="0">
                  <a:solidFill>
                    <a:schemeClr val="tx2"/>
                  </a:solidFill>
                </a:rPr>
                <a:t>5GHz</a:t>
              </a:r>
            </a:p>
            <a:p>
              <a:pPr algn="ctr"/>
              <a:r>
                <a:rPr lang="en-US" sz="1000" b="1" dirty="0">
                  <a:solidFill>
                    <a:schemeClr val="tx2"/>
                  </a:solidFill>
                </a:rPr>
                <a:t>Serving </a:t>
              </a:r>
            </a:p>
          </p:txBody>
        </p:sp>
      </p:grpSp>
      <p:grpSp>
        <p:nvGrpSpPr>
          <p:cNvPr id="61" name="Group 60"/>
          <p:cNvGrpSpPr/>
          <p:nvPr/>
        </p:nvGrpSpPr>
        <p:grpSpPr>
          <a:xfrm>
            <a:off x="827610" y="3529022"/>
            <a:ext cx="740237" cy="559304"/>
            <a:chOff x="936579" y="2104999"/>
            <a:chExt cx="740237" cy="559304"/>
          </a:xfrm>
        </p:grpSpPr>
        <p:sp>
          <p:nvSpPr>
            <p:cNvPr id="62" name="Freeform 27"/>
            <p:cNvSpPr>
              <a:spLocks noEditPoints="1"/>
            </p:cNvSpPr>
            <p:nvPr/>
          </p:nvSpPr>
          <p:spPr bwMode="auto">
            <a:xfrm>
              <a:off x="1138649" y="2104999"/>
              <a:ext cx="361857" cy="138256"/>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tx2"/>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3" name="TextBox 62"/>
            <p:cNvSpPr txBox="1"/>
            <p:nvPr/>
          </p:nvSpPr>
          <p:spPr>
            <a:xfrm>
              <a:off x="936579" y="2264193"/>
              <a:ext cx="740237" cy="400110"/>
            </a:xfrm>
            <a:prstGeom prst="rect">
              <a:avLst/>
            </a:prstGeom>
            <a:noFill/>
          </p:spPr>
          <p:txBody>
            <a:bodyPr wrap="square" rtlCol="0">
              <a:spAutoFit/>
            </a:bodyPr>
            <a:lstStyle/>
            <a:p>
              <a:pPr algn="ctr"/>
              <a:r>
                <a:rPr lang="en-US" sz="1000" b="1" dirty="0">
                  <a:solidFill>
                    <a:schemeClr val="tx2"/>
                  </a:solidFill>
                </a:rPr>
                <a:t>5GHz</a:t>
              </a:r>
            </a:p>
            <a:p>
              <a:pPr algn="ctr"/>
              <a:r>
                <a:rPr lang="en-US" sz="1000" b="1" dirty="0">
                  <a:solidFill>
                    <a:schemeClr val="tx2"/>
                  </a:solidFill>
                </a:rPr>
                <a:t>Serving </a:t>
              </a:r>
            </a:p>
          </p:txBody>
        </p:sp>
      </p:grpSp>
      <p:cxnSp>
        <p:nvCxnSpPr>
          <p:cNvPr id="43" name="Straight Connector 42"/>
          <p:cNvCxnSpPr/>
          <p:nvPr/>
        </p:nvCxnSpPr>
        <p:spPr>
          <a:xfrm flipV="1">
            <a:off x="437766" y="4186852"/>
            <a:ext cx="7608163" cy="44388"/>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19592" y="4413632"/>
            <a:ext cx="891016" cy="33529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smtClean="0"/>
          </a:p>
        </p:txBody>
      </p:sp>
      <p:grpSp>
        <p:nvGrpSpPr>
          <p:cNvPr id="47" name="Group 46"/>
          <p:cNvGrpSpPr/>
          <p:nvPr/>
        </p:nvGrpSpPr>
        <p:grpSpPr>
          <a:xfrm>
            <a:off x="1338705" y="4301571"/>
            <a:ext cx="2336044" cy="615314"/>
            <a:chOff x="585730" y="1516954"/>
            <a:chExt cx="2634343" cy="801453"/>
          </a:xfrm>
        </p:grpSpPr>
        <p:pic>
          <p:nvPicPr>
            <p:cNvPr id="48" name="Picture 4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5730" y="1526078"/>
              <a:ext cx="1725271" cy="792329"/>
            </a:xfrm>
            <a:prstGeom prst="rect">
              <a:avLst/>
            </a:prstGeom>
          </p:spPr>
        </p:pic>
        <p:grpSp>
          <p:nvGrpSpPr>
            <p:cNvPr id="64" name="Group 63"/>
            <p:cNvGrpSpPr/>
            <p:nvPr/>
          </p:nvGrpSpPr>
          <p:grpSpPr>
            <a:xfrm>
              <a:off x="2215253" y="1516954"/>
              <a:ext cx="1004820" cy="768590"/>
              <a:chOff x="4734118" y="2084469"/>
              <a:chExt cx="906234" cy="1076338"/>
            </a:xfrm>
          </p:grpSpPr>
          <p:sp>
            <p:nvSpPr>
              <p:cNvPr id="65" name="Freeform 27"/>
              <p:cNvSpPr>
                <a:spLocks noEditPoints="1"/>
              </p:cNvSpPr>
              <p:nvPr/>
            </p:nvSpPr>
            <p:spPr bwMode="auto">
              <a:xfrm>
                <a:off x="5047020" y="2084469"/>
                <a:ext cx="368028" cy="252183"/>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tx2"/>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66" name="TextBox 65"/>
              <p:cNvSpPr txBox="1"/>
              <p:nvPr/>
            </p:nvSpPr>
            <p:spPr>
              <a:xfrm>
                <a:off x="4734118" y="2374851"/>
                <a:ext cx="906234" cy="785956"/>
              </a:xfrm>
              <a:prstGeom prst="rect">
                <a:avLst/>
              </a:prstGeom>
              <a:noFill/>
            </p:spPr>
            <p:txBody>
              <a:bodyPr wrap="square" rtlCol="0">
                <a:spAutoFit/>
              </a:bodyPr>
              <a:lstStyle/>
              <a:p>
                <a:pPr algn="ctr"/>
                <a:r>
                  <a:rPr lang="en-US" sz="1000" b="1" dirty="0">
                    <a:solidFill>
                      <a:schemeClr val="tx2"/>
                    </a:solidFill>
                  </a:rPr>
                  <a:t>Enhanced Location</a:t>
                </a:r>
                <a:r>
                  <a:rPr lang="en-US" sz="1200" b="1" dirty="0">
                    <a:solidFill>
                      <a:srgbClr val="FF8000"/>
                    </a:solidFill>
                  </a:rPr>
                  <a:t>*</a:t>
                </a:r>
                <a:endParaRPr lang="en-US" sz="1000" b="1" dirty="0">
                  <a:solidFill>
                    <a:srgbClr val="FF8000"/>
                  </a:solidFill>
                </a:endParaRPr>
              </a:p>
            </p:txBody>
          </p:sp>
        </p:grpSp>
      </p:grpSp>
      <p:sp>
        <p:nvSpPr>
          <p:cNvPr id="67" name="Text Placeholder 1"/>
          <p:cNvSpPr txBox="1">
            <a:spLocks/>
          </p:cNvSpPr>
          <p:nvPr/>
        </p:nvSpPr>
        <p:spPr>
          <a:xfrm>
            <a:off x="3635077" y="4226255"/>
            <a:ext cx="4779425" cy="727779"/>
          </a:xfrm>
          <a:prstGeom prst="rect">
            <a:avLst/>
          </a:prstGeom>
        </p:spPr>
        <p:txBody>
          <a:bodyPr lIns="91416" tIns="45708" rIns="91416" bIns="45708">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37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476" indent="-571476" defTabSz="914362" fontAlgn="auto">
              <a:lnSpc>
                <a:spcPct val="100000"/>
              </a:lnSpc>
              <a:spcBef>
                <a:spcPts val="0"/>
              </a:spcBef>
              <a:spcAft>
                <a:spcPts val="0"/>
              </a:spcAft>
              <a:buClrTx/>
              <a:buSzTx/>
            </a:pPr>
            <a:r>
              <a:rPr lang="ja-JP" altLang="en-US" sz="1400" dirty="0" smtClean="0"/>
              <a:t>クライアントのロケーション精度の向上</a:t>
            </a:r>
            <a:endParaRPr lang="en-US" sz="1400" dirty="0"/>
          </a:p>
          <a:p>
            <a:pPr marL="571476" indent="-571476" defTabSz="914362" fontAlgn="auto">
              <a:lnSpc>
                <a:spcPct val="100000"/>
              </a:lnSpc>
              <a:spcBef>
                <a:spcPts val="0"/>
              </a:spcBef>
              <a:spcAft>
                <a:spcPts val="0"/>
              </a:spcAft>
              <a:buClrTx/>
              <a:buSzTx/>
            </a:pPr>
            <a:r>
              <a:rPr lang="ja-JP" altLang="en-US" sz="1400" dirty="0" smtClean="0"/>
              <a:t>クライアントへの</a:t>
            </a:r>
            <a:r>
              <a:rPr lang="en-US" sz="1400" dirty="0" smtClean="0"/>
              <a:t>5GHz</a:t>
            </a:r>
            <a:r>
              <a:rPr lang="ja-JP" altLang="en-US" sz="1400" dirty="0" smtClean="0"/>
              <a:t>提供</a:t>
            </a:r>
            <a:endParaRPr lang="en-US" altLang="ja-JP" sz="1400" dirty="0" smtClean="0"/>
          </a:p>
          <a:p>
            <a:pPr marL="571476" indent="-571476" defTabSz="914362" fontAlgn="auto">
              <a:lnSpc>
                <a:spcPct val="100000"/>
              </a:lnSpc>
              <a:spcBef>
                <a:spcPts val="0"/>
              </a:spcBef>
              <a:spcAft>
                <a:spcPts val="0"/>
              </a:spcAft>
              <a:buClrTx/>
              <a:buSzTx/>
            </a:pPr>
            <a:r>
              <a:rPr lang="ja-JP" altLang="en-US" sz="1400" dirty="0" smtClean="0"/>
              <a:t>外部アンテナ使用</a:t>
            </a:r>
            <a:endParaRPr lang="en-US" sz="1400" dirty="0"/>
          </a:p>
        </p:txBody>
      </p:sp>
      <p:grpSp>
        <p:nvGrpSpPr>
          <p:cNvPr id="68" name="Group 67"/>
          <p:cNvGrpSpPr/>
          <p:nvPr/>
        </p:nvGrpSpPr>
        <p:grpSpPr>
          <a:xfrm>
            <a:off x="766007" y="4303992"/>
            <a:ext cx="740237" cy="559304"/>
            <a:chOff x="936579" y="2104999"/>
            <a:chExt cx="740237" cy="559304"/>
          </a:xfrm>
        </p:grpSpPr>
        <p:sp>
          <p:nvSpPr>
            <p:cNvPr id="69" name="Freeform 27"/>
            <p:cNvSpPr>
              <a:spLocks noEditPoints="1"/>
            </p:cNvSpPr>
            <p:nvPr/>
          </p:nvSpPr>
          <p:spPr bwMode="auto">
            <a:xfrm>
              <a:off x="1138649" y="2104999"/>
              <a:ext cx="361857" cy="138256"/>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tx2"/>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0" name="TextBox 69"/>
            <p:cNvSpPr txBox="1"/>
            <p:nvPr/>
          </p:nvSpPr>
          <p:spPr>
            <a:xfrm>
              <a:off x="936579" y="2264193"/>
              <a:ext cx="740237" cy="400110"/>
            </a:xfrm>
            <a:prstGeom prst="rect">
              <a:avLst/>
            </a:prstGeom>
            <a:noFill/>
          </p:spPr>
          <p:txBody>
            <a:bodyPr wrap="square" rtlCol="0">
              <a:spAutoFit/>
            </a:bodyPr>
            <a:lstStyle/>
            <a:p>
              <a:pPr algn="ctr"/>
              <a:r>
                <a:rPr lang="en-US" sz="1000" b="1" dirty="0">
                  <a:solidFill>
                    <a:schemeClr val="tx2"/>
                  </a:solidFill>
                </a:rPr>
                <a:t>5GHz</a:t>
              </a:r>
            </a:p>
            <a:p>
              <a:pPr algn="ctr"/>
              <a:r>
                <a:rPr lang="en-US" sz="1000" b="1" dirty="0">
                  <a:solidFill>
                    <a:schemeClr val="tx2"/>
                  </a:solidFill>
                </a:rPr>
                <a:t>Serving </a:t>
              </a:r>
            </a:p>
          </p:txBody>
        </p:sp>
      </p:grpSp>
    </p:spTree>
    <p:extLst>
      <p:ext uri="{BB962C8B-B14F-4D97-AF65-F5344CB8AC3E}">
        <p14:creationId xmlns:p14="http://schemas.microsoft.com/office/powerpoint/2010/main" val="3300477243"/>
      </p:ext>
    </p:extLst>
  </p:cSld>
  <p:clrMapOvr>
    <a:masterClrMapping/>
  </p:clrMapOvr>
  <mc:AlternateContent xmlns:mc="http://schemas.openxmlformats.org/markup-compatibility/2006" xmlns:p14="http://schemas.microsoft.com/office/powerpoint/2010/main">
    <mc:Choice Requires="p14">
      <p:transition spd="slow" p14:dur="28750">
        <p:fade/>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66154" y="1173193"/>
            <a:ext cx="8301718" cy="3416060"/>
          </a:xfrm>
        </p:spPr>
        <p:txBody>
          <a:bodyPr/>
          <a:lstStyle/>
          <a:p>
            <a:r>
              <a:rPr lang="en-US" dirty="0" smtClean="0"/>
              <a:t>Flexible Radio Architecture</a:t>
            </a:r>
            <a:br>
              <a:rPr lang="en-US" dirty="0" smtClean="0"/>
            </a:br>
            <a:r>
              <a:rPr lang="en-US" sz="2400" dirty="0" smtClean="0"/>
              <a:t/>
            </a:r>
            <a:br>
              <a:rPr lang="en-US" sz="2400" dirty="0" smtClean="0"/>
            </a:br>
            <a:r>
              <a:rPr lang="en-US" sz="2400" dirty="0" smtClean="0"/>
              <a:t>RF</a:t>
            </a:r>
            <a:r>
              <a:rPr lang="ja-JP" altLang="en-US" sz="2400" dirty="0" smtClean="0"/>
              <a:t>スイッチング</a:t>
            </a:r>
            <a:r>
              <a:rPr lang="en-US" sz="2400" dirty="0" smtClean="0"/>
              <a:t>/ </a:t>
            </a:r>
            <a:r>
              <a:rPr lang="ja-JP" altLang="en-US" sz="2400" dirty="0" smtClean="0">
                <a:solidFill>
                  <a:srgbClr val="FF8000"/>
                </a:solidFill>
              </a:rPr>
              <a:t>内蔵</a:t>
            </a:r>
            <a:r>
              <a:rPr lang="ja-JP" altLang="en-US" sz="2400" dirty="0" smtClean="0"/>
              <a:t>アンテナデザイン</a:t>
            </a:r>
            <a:r>
              <a:rPr lang="en-US" sz="3300" dirty="0" smtClean="0"/>
              <a:t/>
            </a:r>
            <a:br>
              <a:rPr lang="en-US" sz="3300" dirty="0" smtClean="0"/>
            </a:br>
            <a:r>
              <a:rPr lang="en-US" sz="3300" dirty="0" smtClean="0"/>
              <a:t/>
            </a:r>
            <a:br>
              <a:rPr lang="en-US" sz="3300" dirty="0" smtClean="0"/>
            </a:br>
            <a:r>
              <a:rPr lang="en-US" sz="2000" dirty="0" smtClean="0"/>
              <a:t/>
            </a:r>
            <a:br>
              <a:rPr lang="en-US" sz="2000" dirty="0" smtClean="0"/>
            </a:br>
            <a:r>
              <a:rPr lang="ja-JP" altLang="en-US" sz="2400" dirty="0"/>
              <a:t>注記</a:t>
            </a:r>
            <a:r>
              <a:rPr lang="en-US" sz="2400" dirty="0"/>
              <a:t>: </a:t>
            </a:r>
            <a:br>
              <a:rPr lang="en-US" sz="2400" dirty="0"/>
            </a:br>
            <a:r>
              <a:rPr lang="en-US" sz="1800" dirty="0"/>
              <a:t>RRM</a:t>
            </a:r>
            <a:r>
              <a:rPr lang="ja-JP" altLang="en-US" sz="1800" dirty="0"/>
              <a:t>を含む詳細は“</a:t>
            </a:r>
            <a:r>
              <a:rPr lang="en-US" altLang="ja-JP" sz="1800" dirty="0"/>
              <a:t>FRA</a:t>
            </a:r>
            <a:r>
              <a:rPr lang="ja-JP" altLang="en-US" sz="1800" dirty="0"/>
              <a:t>と新しい</a:t>
            </a:r>
            <a:r>
              <a:rPr lang="en-US" altLang="ja-JP" sz="1800" dirty="0"/>
              <a:t>RRM</a:t>
            </a:r>
            <a:r>
              <a:rPr lang="ja-JP" altLang="en-US" sz="1800" dirty="0"/>
              <a:t>について”セッションにてカバーされます。</a:t>
            </a:r>
            <a:endParaRPr lang="en-US" sz="2000" dirty="0"/>
          </a:p>
        </p:txBody>
      </p:sp>
    </p:spTree>
    <p:extLst>
      <p:ext uri="{BB962C8B-B14F-4D97-AF65-F5344CB8AC3E}">
        <p14:creationId xmlns:p14="http://schemas.microsoft.com/office/powerpoint/2010/main" val="1583448410"/>
      </p:ext>
    </p:extLst>
  </p:cSld>
  <p:clrMapOvr>
    <a:masterClrMapping/>
  </p:clrMapOvr>
  <mc:AlternateContent xmlns:mc="http://schemas.openxmlformats.org/markup-compatibility/2006" xmlns:p14="http://schemas.microsoft.com/office/powerpoint/2010/main">
    <mc:Choice Requires="p14">
      <p:transition spd="slow" p14:dur="28750">
        <p:fade/>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6444" y="4453552"/>
            <a:ext cx="4236479" cy="64094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63842" name="Title 4"/>
          <p:cNvSpPr>
            <a:spLocks noGrp="1"/>
          </p:cNvSpPr>
          <p:nvPr>
            <p:ph type="title"/>
          </p:nvPr>
        </p:nvSpPr>
        <p:spPr>
          <a:xfrm>
            <a:off x="412390" y="6350"/>
            <a:ext cx="8731610" cy="731838"/>
          </a:xfrm>
        </p:spPr>
        <p:txBody>
          <a:bodyPr/>
          <a:lstStyle/>
          <a:p>
            <a:r>
              <a:rPr altLang="en-US" sz="2400" dirty="0" smtClean="0"/>
              <a:t>AP2800/3800 “I” </a:t>
            </a:r>
            <a:r>
              <a:rPr lang="ja-JP" altLang="en-US" sz="2400" dirty="0" smtClean="0"/>
              <a:t>シリーズアンテナシステム</a:t>
            </a:r>
            <a:r>
              <a:rPr altLang="en-US" sz="2400" dirty="0" smtClean="0"/>
              <a:t> (</a:t>
            </a:r>
            <a:r>
              <a:rPr lang="ja-JP" altLang="en-US" sz="2400" dirty="0" smtClean="0"/>
              <a:t>カバーを外した写真</a:t>
            </a:r>
            <a:r>
              <a:rPr altLang="en-US" sz="2400" dirty="0" smtClean="0"/>
              <a:t>)</a:t>
            </a:r>
          </a:p>
        </p:txBody>
      </p:sp>
      <p:sp>
        <p:nvSpPr>
          <p:cNvPr id="2" name="Rectangle 1"/>
          <p:cNvSpPr/>
          <p:nvPr/>
        </p:nvSpPr>
        <p:spPr>
          <a:xfrm>
            <a:off x="4288347" y="611338"/>
            <a:ext cx="4855653" cy="4255021"/>
          </a:xfrm>
          <a:prstGeom prst="rect">
            <a:avLst/>
          </a:prstGeom>
        </p:spPr>
        <p:txBody>
          <a:bodyPr wrap="square" lIns="68589" tIns="34295" rIns="68589" bIns="34295">
            <a:spAutoFit/>
          </a:bodyPr>
          <a:lstStyle/>
          <a:p>
            <a:pPr>
              <a:defRPr/>
            </a:pPr>
            <a:r>
              <a:rPr lang="ja-JP" altLang="en-US" sz="1600" b="1" dirty="0" smtClean="0">
                <a:solidFill>
                  <a:srgbClr val="0070C0"/>
                </a:solidFill>
                <a:latin typeface="Arial" pitchFamily="34" charset="0"/>
                <a:ea typeface="MS PGothic" pitchFamily="34" charset="-128"/>
              </a:rPr>
              <a:t>これまでの</a:t>
            </a:r>
            <a:r>
              <a:rPr lang="en-US" sz="1600" b="1" dirty="0" smtClean="0">
                <a:solidFill>
                  <a:srgbClr val="0070C0"/>
                </a:solidFill>
                <a:latin typeface="Arial" pitchFamily="34" charset="0"/>
                <a:ea typeface="MS PGothic" pitchFamily="34" charset="-128"/>
              </a:rPr>
              <a:t>XOR</a:t>
            </a:r>
            <a:r>
              <a:rPr lang="ja-JP" altLang="en-US" sz="1600" b="1" dirty="0" smtClean="0">
                <a:solidFill>
                  <a:srgbClr val="0070C0"/>
                </a:solidFill>
                <a:latin typeface="Arial" pitchFamily="34" charset="0"/>
                <a:ea typeface="MS PGothic" pitchFamily="34" charset="-128"/>
              </a:rPr>
              <a:t>テクノロジではない</a:t>
            </a:r>
            <a:r>
              <a:rPr lang="en-US" sz="1600" b="1" dirty="0" smtClean="0">
                <a:solidFill>
                  <a:srgbClr val="0070C0"/>
                </a:solidFill>
                <a:latin typeface="Arial" pitchFamily="34" charset="0"/>
                <a:ea typeface="MS PGothic" pitchFamily="34" charset="-128"/>
              </a:rPr>
              <a:t>2700/3700</a:t>
            </a:r>
            <a:r>
              <a:rPr lang="ja-JP" altLang="en-US" sz="1600" b="1" dirty="0" smtClean="0">
                <a:solidFill>
                  <a:srgbClr val="0070C0"/>
                </a:solidFill>
                <a:latin typeface="Arial" pitchFamily="34" charset="0"/>
                <a:ea typeface="MS PGothic" pitchFamily="34" charset="-128"/>
              </a:rPr>
              <a:t>の場合</a:t>
            </a:r>
            <a:endParaRPr lang="en-US" sz="1600" b="1" dirty="0" smtClean="0">
              <a:solidFill>
                <a:srgbClr val="0070C0"/>
              </a:solidFill>
              <a:latin typeface="Arial" pitchFamily="34" charset="0"/>
              <a:ea typeface="MS PGothic" pitchFamily="34" charset="-128"/>
            </a:endParaRPr>
          </a:p>
          <a:p>
            <a:pPr>
              <a:defRPr/>
            </a:pPr>
            <a:r>
              <a:rPr lang="en-US" sz="1600" dirty="0" smtClean="0">
                <a:solidFill>
                  <a:srgbClr val="676767"/>
                </a:solidFill>
                <a:latin typeface="Arial" pitchFamily="34" charset="0"/>
                <a:ea typeface="MS PGothic" pitchFamily="34" charset="-128"/>
              </a:rPr>
              <a:t>Radio </a:t>
            </a:r>
            <a:r>
              <a:rPr lang="en-US" sz="1600" dirty="0">
                <a:solidFill>
                  <a:srgbClr val="676767"/>
                </a:solidFill>
                <a:latin typeface="Arial" pitchFamily="34" charset="0"/>
                <a:ea typeface="MS PGothic" pitchFamily="34" charset="-128"/>
              </a:rPr>
              <a:t>0 = 2.4 GHz </a:t>
            </a:r>
          </a:p>
          <a:p>
            <a:pPr>
              <a:defRPr/>
            </a:pPr>
            <a:r>
              <a:rPr lang="en-US" sz="1600" dirty="0" smtClean="0">
                <a:solidFill>
                  <a:srgbClr val="676767"/>
                </a:solidFill>
                <a:latin typeface="Arial" pitchFamily="34" charset="0"/>
                <a:ea typeface="MS PGothic" pitchFamily="34" charset="-128"/>
              </a:rPr>
              <a:t>Radio </a:t>
            </a:r>
            <a:r>
              <a:rPr lang="en-US" sz="1600" dirty="0">
                <a:solidFill>
                  <a:srgbClr val="676767"/>
                </a:solidFill>
                <a:latin typeface="Arial" pitchFamily="34" charset="0"/>
                <a:ea typeface="MS PGothic" pitchFamily="34" charset="-128"/>
              </a:rPr>
              <a:t>1 = 5.0 GHz </a:t>
            </a:r>
            <a:endParaRPr lang="en-US" sz="1600" dirty="0" smtClean="0">
              <a:solidFill>
                <a:srgbClr val="676767"/>
              </a:solidFill>
              <a:latin typeface="Arial" pitchFamily="34" charset="0"/>
              <a:ea typeface="MS PGothic" pitchFamily="34" charset="-128"/>
            </a:endParaRPr>
          </a:p>
          <a:p>
            <a:pPr>
              <a:defRPr/>
            </a:pPr>
            <a:endParaRPr lang="en-US" sz="1600" dirty="0">
              <a:solidFill>
                <a:schemeClr val="tx1">
                  <a:lumMod val="50000"/>
                </a:schemeClr>
              </a:solidFill>
              <a:latin typeface="Arial" pitchFamily="34" charset="0"/>
              <a:ea typeface="MS PGothic" pitchFamily="34" charset="-128"/>
            </a:endParaRPr>
          </a:p>
          <a:p>
            <a:pPr>
              <a:defRPr/>
            </a:pPr>
            <a:r>
              <a:rPr lang="ja-JP" altLang="en-US" sz="1600" b="1" dirty="0" smtClean="0">
                <a:solidFill>
                  <a:srgbClr val="0070C0"/>
                </a:solidFill>
                <a:latin typeface="Arial" pitchFamily="34" charset="0"/>
                <a:ea typeface="MS PGothic" pitchFamily="34" charset="-128"/>
              </a:rPr>
              <a:t>新規に</a:t>
            </a:r>
            <a:r>
              <a:rPr lang="en-US" sz="1600" b="1" dirty="0" smtClean="0">
                <a:solidFill>
                  <a:srgbClr val="0070C0"/>
                </a:solidFill>
                <a:latin typeface="Arial" pitchFamily="34" charset="0"/>
                <a:ea typeface="MS PGothic" pitchFamily="34" charset="-128"/>
              </a:rPr>
              <a:t>2800/3800</a:t>
            </a:r>
            <a:r>
              <a:rPr lang="ja-JP" altLang="en-US" sz="1600" b="1" dirty="0" smtClean="0">
                <a:solidFill>
                  <a:srgbClr val="0070C0"/>
                </a:solidFill>
                <a:latin typeface="Arial" pitchFamily="34" charset="0"/>
                <a:ea typeface="MS PGothic" pitchFamily="34" charset="-128"/>
              </a:rPr>
              <a:t>でクライアントをサポートする場合</a:t>
            </a:r>
            <a:endParaRPr lang="en-US" altLang="ja-JP" sz="1600" b="1" dirty="0">
              <a:solidFill>
                <a:srgbClr val="0070C0"/>
              </a:solidFill>
              <a:latin typeface="Arial" pitchFamily="34" charset="0"/>
              <a:ea typeface="MS PGothic" pitchFamily="34" charset="-128"/>
            </a:endParaRPr>
          </a:p>
          <a:p>
            <a:pPr>
              <a:defRPr/>
            </a:pPr>
            <a:r>
              <a:rPr lang="en-US" sz="1600" dirty="0" smtClean="0">
                <a:solidFill>
                  <a:srgbClr val="676767"/>
                </a:solidFill>
                <a:latin typeface="Arial" pitchFamily="34" charset="0"/>
                <a:ea typeface="MS PGothic" pitchFamily="34" charset="-128"/>
              </a:rPr>
              <a:t>Radio </a:t>
            </a:r>
            <a:r>
              <a:rPr lang="en-US" sz="1600" dirty="0">
                <a:solidFill>
                  <a:srgbClr val="676767"/>
                </a:solidFill>
                <a:latin typeface="Arial" pitchFamily="34" charset="0"/>
                <a:ea typeface="MS PGothic" pitchFamily="34" charset="-128"/>
              </a:rPr>
              <a:t>0 = 2.4 GHz </a:t>
            </a:r>
            <a:r>
              <a:rPr lang="en-US" sz="1600" dirty="0" smtClean="0">
                <a:solidFill>
                  <a:srgbClr val="676767"/>
                </a:solidFill>
                <a:latin typeface="Arial" pitchFamily="34" charset="0"/>
                <a:ea typeface="MS PGothic" pitchFamily="34" charset="-128"/>
              </a:rPr>
              <a:t>or 5.0 GHz </a:t>
            </a:r>
            <a:r>
              <a:rPr lang="ja-JP" altLang="en-US" sz="1600" dirty="0" smtClean="0">
                <a:solidFill>
                  <a:srgbClr val="0070C0"/>
                </a:solidFill>
                <a:latin typeface="Arial" pitchFamily="34" charset="0"/>
                <a:ea typeface="MS PGothic" pitchFamily="34" charset="-128"/>
              </a:rPr>
              <a:t>（</a:t>
            </a:r>
            <a:r>
              <a:rPr lang="en-US" sz="1600" dirty="0" smtClean="0">
                <a:solidFill>
                  <a:srgbClr val="0070C0"/>
                </a:solidFill>
                <a:latin typeface="Arial" pitchFamily="34" charset="0"/>
                <a:ea typeface="MS PGothic" pitchFamily="34" charset="-128"/>
              </a:rPr>
              <a:t>XOR)</a:t>
            </a:r>
            <a:endParaRPr lang="en-US" sz="1600" dirty="0">
              <a:solidFill>
                <a:srgbClr val="0070C0"/>
              </a:solidFill>
              <a:latin typeface="Arial" pitchFamily="34" charset="0"/>
              <a:ea typeface="MS PGothic" pitchFamily="34" charset="-128"/>
            </a:endParaRPr>
          </a:p>
          <a:p>
            <a:pPr>
              <a:defRPr/>
            </a:pPr>
            <a:r>
              <a:rPr lang="en-US" sz="1600" dirty="0">
                <a:solidFill>
                  <a:srgbClr val="676767"/>
                </a:solidFill>
                <a:latin typeface="Arial" pitchFamily="34" charset="0"/>
                <a:ea typeface="MS PGothic" pitchFamily="34" charset="-128"/>
              </a:rPr>
              <a:t>Radio 1 = 5.0 GHz </a:t>
            </a:r>
            <a:r>
              <a:rPr lang="ja-JP" altLang="en-US" sz="1600" dirty="0" smtClean="0">
                <a:solidFill>
                  <a:srgbClr val="676767"/>
                </a:solidFill>
                <a:latin typeface="Arial" pitchFamily="34" charset="0"/>
                <a:ea typeface="MS PGothic" pitchFamily="34" charset="-128"/>
              </a:rPr>
              <a:t>（非</a:t>
            </a:r>
            <a:r>
              <a:rPr lang="en-US" altLang="ja-JP" sz="1600" dirty="0" smtClean="0">
                <a:solidFill>
                  <a:srgbClr val="676767"/>
                </a:solidFill>
                <a:latin typeface="Arial" pitchFamily="34" charset="0"/>
                <a:ea typeface="MS PGothic" pitchFamily="34" charset="-128"/>
              </a:rPr>
              <a:t>XOR)</a:t>
            </a:r>
            <a:endParaRPr lang="en-US" sz="1600" dirty="0">
              <a:solidFill>
                <a:srgbClr val="676767"/>
              </a:solidFill>
              <a:latin typeface="Arial" pitchFamily="34" charset="0"/>
              <a:ea typeface="MS PGothic" pitchFamily="34" charset="-128"/>
            </a:endParaRPr>
          </a:p>
          <a:p>
            <a:pPr>
              <a:defRPr/>
            </a:pPr>
            <a:endParaRPr lang="en-US" sz="1600" b="1" dirty="0">
              <a:solidFill>
                <a:srgbClr val="0070C0"/>
              </a:solidFill>
              <a:latin typeface="Arial" pitchFamily="34" charset="0"/>
              <a:ea typeface="MS PGothic" pitchFamily="34" charset="-128"/>
            </a:endParaRPr>
          </a:p>
          <a:p>
            <a:pPr>
              <a:defRPr/>
            </a:pPr>
            <a:r>
              <a:rPr lang="en-US" b="1" dirty="0" smtClean="0">
                <a:solidFill>
                  <a:srgbClr val="0070C0"/>
                </a:solidFill>
                <a:latin typeface="Arial" pitchFamily="34" charset="0"/>
                <a:ea typeface="MS PGothic" pitchFamily="34" charset="-128"/>
              </a:rPr>
              <a:t>“</a:t>
            </a:r>
            <a:r>
              <a:rPr lang="en-US" b="1" dirty="0">
                <a:solidFill>
                  <a:srgbClr val="0070C0"/>
                </a:solidFill>
                <a:latin typeface="Arial" pitchFamily="34" charset="0"/>
                <a:ea typeface="MS PGothic" pitchFamily="34" charset="-128"/>
              </a:rPr>
              <a:t>Flexible Radio Assignment</a:t>
            </a:r>
            <a:r>
              <a:rPr lang="en-US" b="1" dirty="0" smtClean="0">
                <a:solidFill>
                  <a:srgbClr val="0070C0"/>
                </a:solidFill>
                <a:latin typeface="Arial" pitchFamily="34" charset="0"/>
                <a:ea typeface="MS PGothic" pitchFamily="34" charset="-128"/>
              </a:rPr>
              <a:t>”</a:t>
            </a:r>
            <a:r>
              <a:rPr lang="ja-JP" altLang="en-US" b="1" dirty="0" smtClean="0">
                <a:solidFill>
                  <a:srgbClr val="0070C0"/>
                </a:solidFill>
                <a:latin typeface="Arial" pitchFamily="34" charset="0"/>
                <a:ea typeface="MS PGothic" pitchFamily="34" charset="-128"/>
              </a:rPr>
              <a:t>を使用</a:t>
            </a:r>
            <a:endParaRPr lang="en-US" b="1" dirty="0">
              <a:solidFill>
                <a:srgbClr val="0070C0"/>
              </a:solidFill>
              <a:latin typeface="Arial" pitchFamily="34" charset="0"/>
              <a:ea typeface="MS PGothic" pitchFamily="34" charset="-128"/>
            </a:endParaRPr>
          </a:p>
          <a:p>
            <a:pPr>
              <a:defRPr/>
            </a:pPr>
            <a:r>
              <a:rPr lang="ja-JP" altLang="en-US" sz="1200" b="1" dirty="0" smtClean="0">
                <a:solidFill>
                  <a:srgbClr val="676767"/>
                </a:solidFill>
                <a:latin typeface="Arial" pitchFamily="34" charset="0"/>
                <a:ea typeface="MS PGothic" pitchFamily="34" charset="-128"/>
              </a:rPr>
              <a:t>ラジオ</a:t>
            </a:r>
            <a:r>
              <a:rPr lang="en-US" sz="1200" b="1" dirty="0" smtClean="0">
                <a:solidFill>
                  <a:srgbClr val="676767"/>
                </a:solidFill>
                <a:latin typeface="Arial" pitchFamily="34" charset="0"/>
                <a:ea typeface="MS PGothic" pitchFamily="34" charset="-128"/>
              </a:rPr>
              <a:t> </a:t>
            </a:r>
            <a:r>
              <a:rPr lang="en-US" sz="1200" b="1" dirty="0">
                <a:solidFill>
                  <a:srgbClr val="676767"/>
                </a:solidFill>
                <a:latin typeface="Arial" pitchFamily="34" charset="0"/>
                <a:ea typeface="MS PGothic" pitchFamily="34" charset="-128"/>
              </a:rPr>
              <a:t>“0” </a:t>
            </a:r>
            <a:r>
              <a:rPr lang="ja-JP" altLang="en-US" sz="1200" b="1" dirty="0" smtClean="0">
                <a:solidFill>
                  <a:srgbClr val="676767"/>
                </a:solidFill>
                <a:latin typeface="Arial" pitchFamily="34" charset="0"/>
                <a:ea typeface="MS PGothic" pitchFamily="34" charset="-128"/>
              </a:rPr>
              <a:t>は</a:t>
            </a:r>
            <a:r>
              <a:rPr lang="en-US" sz="1200" b="1" dirty="0" smtClean="0">
                <a:solidFill>
                  <a:srgbClr val="676767"/>
                </a:solidFill>
                <a:latin typeface="Arial" pitchFamily="34" charset="0"/>
                <a:ea typeface="MS PGothic" pitchFamily="34" charset="-128"/>
              </a:rPr>
              <a:t>2.4 </a:t>
            </a:r>
            <a:r>
              <a:rPr lang="en-US" sz="1200" b="1" dirty="0">
                <a:solidFill>
                  <a:srgbClr val="676767"/>
                </a:solidFill>
                <a:latin typeface="Arial" pitchFamily="34" charset="0"/>
                <a:ea typeface="MS PGothic" pitchFamily="34" charset="-128"/>
              </a:rPr>
              <a:t>GHz </a:t>
            </a:r>
            <a:r>
              <a:rPr lang="en-US" sz="1200" b="1" dirty="0" smtClean="0">
                <a:solidFill>
                  <a:srgbClr val="676767"/>
                </a:solidFill>
                <a:latin typeface="Arial" pitchFamily="34" charset="0"/>
                <a:ea typeface="MS PGothic" pitchFamily="34" charset="-128"/>
              </a:rPr>
              <a:t>(</a:t>
            </a:r>
            <a:r>
              <a:rPr lang="ja-JP" altLang="en-US" sz="1200" b="1" dirty="0" smtClean="0">
                <a:solidFill>
                  <a:srgbClr val="676767"/>
                </a:solidFill>
                <a:latin typeface="Arial" pitchFamily="34" charset="0"/>
                <a:ea typeface="MS PGothic" pitchFamily="34" charset="-128"/>
              </a:rPr>
              <a:t>デフォルト</a:t>
            </a:r>
            <a:r>
              <a:rPr lang="en-US" sz="1200" b="1" dirty="0" smtClean="0">
                <a:solidFill>
                  <a:srgbClr val="676767"/>
                </a:solidFill>
                <a:latin typeface="Arial" pitchFamily="34" charset="0"/>
                <a:ea typeface="MS PGothic" pitchFamily="34" charset="-128"/>
              </a:rPr>
              <a:t>)</a:t>
            </a:r>
            <a:r>
              <a:rPr lang="ja-JP" altLang="en-US" sz="1200" b="1" dirty="0" smtClean="0">
                <a:solidFill>
                  <a:srgbClr val="676767"/>
                </a:solidFill>
                <a:latin typeface="Arial" pitchFamily="34" charset="0"/>
                <a:ea typeface="MS PGothic" pitchFamily="34" charset="-128"/>
              </a:rPr>
              <a:t>で設定</a:t>
            </a:r>
            <a:r>
              <a:rPr lang="en-US" sz="1200" b="1" dirty="0" smtClean="0">
                <a:solidFill>
                  <a:srgbClr val="676767"/>
                </a:solidFill>
                <a:latin typeface="Arial" pitchFamily="34" charset="0"/>
                <a:ea typeface="MS PGothic" pitchFamily="34" charset="-128"/>
              </a:rPr>
              <a:t> </a:t>
            </a:r>
            <a:r>
              <a:rPr lang="ja-JP" altLang="en-US" sz="1200" b="1" u="sng" dirty="0" smtClean="0">
                <a:solidFill>
                  <a:srgbClr val="0070C0"/>
                </a:solidFill>
                <a:latin typeface="Arial" pitchFamily="34" charset="0"/>
                <a:ea typeface="MS PGothic" pitchFamily="34" charset="-128"/>
              </a:rPr>
              <a:t>または</a:t>
            </a:r>
            <a:r>
              <a:rPr lang="en-US" sz="1200" b="1" u="sng" dirty="0" smtClean="0">
                <a:solidFill>
                  <a:srgbClr val="0070C0"/>
                </a:solidFill>
                <a:latin typeface="Arial" pitchFamily="34" charset="0"/>
                <a:ea typeface="MS PGothic" pitchFamily="34" charset="-128"/>
              </a:rPr>
              <a:t>2.4 </a:t>
            </a:r>
            <a:r>
              <a:rPr lang="en-US" altLang="ja-JP" sz="1200" b="1" u="sng" dirty="0" smtClean="0">
                <a:solidFill>
                  <a:srgbClr val="0070C0"/>
                </a:solidFill>
                <a:latin typeface="Arial" pitchFamily="34" charset="0"/>
                <a:ea typeface="MS PGothic" pitchFamily="34" charset="-128"/>
              </a:rPr>
              <a:t>GHz</a:t>
            </a:r>
            <a:r>
              <a:rPr lang="ja-JP" altLang="en-US" sz="1200" b="1" u="sng" dirty="0" smtClean="0">
                <a:solidFill>
                  <a:srgbClr val="0070C0"/>
                </a:solidFill>
                <a:latin typeface="Arial" pitchFamily="34" charset="0"/>
                <a:ea typeface="MS PGothic" pitchFamily="34" charset="-128"/>
              </a:rPr>
              <a:t>を無効にし、</a:t>
            </a:r>
            <a:r>
              <a:rPr lang="en-US" altLang="ja-JP" sz="1200" b="1" u="sng" dirty="0" smtClean="0">
                <a:solidFill>
                  <a:srgbClr val="0070C0"/>
                </a:solidFill>
                <a:latin typeface="Arial" pitchFamily="34" charset="0"/>
                <a:ea typeface="MS PGothic" pitchFamily="34" charset="-128"/>
              </a:rPr>
              <a:t/>
            </a:r>
            <a:br>
              <a:rPr lang="en-US" altLang="ja-JP" sz="1200" b="1" u="sng" dirty="0" smtClean="0">
                <a:solidFill>
                  <a:srgbClr val="0070C0"/>
                </a:solidFill>
                <a:latin typeface="Arial" pitchFamily="34" charset="0"/>
                <a:ea typeface="MS PGothic" pitchFamily="34" charset="-128"/>
              </a:rPr>
            </a:br>
            <a:r>
              <a:rPr lang="ja-JP" altLang="en-US" sz="1200" b="1" u="sng" dirty="0" smtClean="0">
                <a:solidFill>
                  <a:srgbClr val="0070C0"/>
                </a:solidFill>
                <a:latin typeface="Arial" pitchFamily="34" charset="0"/>
                <a:ea typeface="MS PGothic" pitchFamily="34" charset="-128"/>
              </a:rPr>
              <a:t>追加の</a:t>
            </a:r>
            <a:r>
              <a:rPr lang="en-US" sz="1200" b="1" u="sng" dirty="0" smtClean="0">
                <a:solidFill>
                  <a:srgbClr val="0070C0"/>
                </a:solidFill>
                <a:latin typeface="Arial" pitchFamily="34" charset="0"/>
                <a:ea typeface="MS PGothic" pitchFamily="34" charset="-128"/>
              </a:rPr>
              <a:t>5 </a:t>
            </a:r>
            <a:r>
              <a:rPr lang="en-US" sz="1200" b="1" u="sng" dirty="0">
                <a:solidFill>
                  <a:srgbClr val="0070C0"/>
                </a:solidFill>
                <a:latin typeface="Arial" pitchFamily="34" charset="0"/>
                <a:ea typeface="MS PGothic" pitchFamily="34" charset="-128"/>
              </a:rPr>
              <a:t>GHz </a:t>
            </a:r>
            <a:r>
              <a:rPr lang="ja-JP" altLang="en-US" sz="1200" b="1" u="sng" dirty="0" smtClean="0">
                <a:solidFill>
                  <a:srgbClr val="0070C0"/>
                </a:solidFill>
                <a:latin typeface="Arial" pitchFamily="34" charset="0"/>
                <a:ea typeface="MS PGothic" pitchFamily="34" charset="-128"/>
              </a:rPr>
              <a:t>ラジオを設定</a:t>
            </a:r>
            <a:r>
              <a:rPr lang="en-US" sz="1200" b="1" dirty="0" smtClean="0">
                <a:solidFill>
                  <a:srgbClr val="0070C0"/>
                </a:solidFill>
                <a:latin typeface="Arial" pitchFamily="34" charset="0"/>
                <a:ea typeface="MS PGothic" pitchFamily="34" charset="-128"/>
              </a:rPr>
              <a:t>. </a:t>
            </a:r>
          </a:p>
          <a:p>
            <a:pPr>
              <a:defRPr/>
            </a:pPr>
            <a:endParaRPr lang="en-US" sz="1200" b="1" dirty="0">
              <a:solidFill>
                <a:srgbClr val="0070C0"/>
              </a:solidFill>
              <a:latin typeface="Arial" pitchFamily="34" charset="0"/>
              <a:ea typeface="MS PGothic" pitchFamily="34" charset="-128"/>
            </a:endParaRPr>
          </a:p>
          <a:p>
            <a:r>
              <a:rPr lang="en-US" sz="1600" dirty="0"/>
              <a:t>Dual5G</a:t>
            </a:r>
            <a:r>
              <a:rPr lang="ja-JP" altLang="en-US" sz="1600" dirty="0"/>
              <a:t>の</a:t>
            </a:r>
            <a:r>
              <a:rPr lang="ja-JP" altLang="en-US" sz="1600" dirty="0" smtClean="0"/>
              <a:t>とき</a:t>
            </a:r>
            <a:endParaRPr lang="en-US" sz="1600" dirty="0"/>
          </a:p>
          <a:p>
            <a:r>
              <a:rPr lang="en-US" sz="1600" dirty="0"/>
              <a:t>Radio0: </a:t>
            </a:r>
            <a:r>
              <a:rPr lang="en-US" sz="1600" dirty="0" smtClean="0"/>
              <a:t>Micro</a:t>
            </a:r>
            <a:r>
              <a:rPr lang="ja-JP" altLang="en-US" sz="1600" dirty="0" smtClean="0"/>
              <a:t>セル</a:t>
            </a:r>
            <a:endParaRPr lang="en-US" sz="1600" dirty="0"/>
          </a:p>
          <a:p>
            <a:r>
              <a:rPr lang="en-US" sz="1600" dirty="0"/>
              <a:t>Radio1: </a:t>
            </a:r>
            <a:r>
              <a:rPr lang="en-US" sz="1600" dirty="0" smtClean="0"/>
              <a:t>Macro</a:t>
            </a:r>
            <a:r>
              <a:rPr lang="ja-JP" altLang="en-US" sz="1600" dirty="0" smtClean="0"/>
              <a:t>セル</a:t>
            </a:r>
            <a:endParaRPr lang="en-US" sz="1400" b="1" dirty="0">
              <a:solidFill>
                <a:srgbClr val="0070C0"/>
              </a:solidFill>
              <a:latin typeface="Arial" pitchFamily="34" charset="0"/>
              <a:ea typeface="MS PGothic" pitchFamily="34" charset="-128"/>
            </a:endParaRPr>
          </a:p>
          <a:p>
            <a:pPr>
              <a:defRPr/>
            </a:pPr>
            <a:r>
              <a:rPr lang="ja-JP" altLang="en-US" sz="1400" b="1" dirty="0" smtClean="0">
                <a:solidFill>
                  <a:srgbClr val="676767"/>
                </a:solidFill>
                <a:latin typeface="Arial" pitchFamily="34" charset="0"/>
                <a:ea typeface="MS PGothic" pitchFamily="34" charset="-128"/>
              </a:rPr>
              <a:t>または、モニターモードとして</a:t>
            </a:r>
            <a:r>
              <a:rPr lang="en-US" altLang="ja-JP" sz="1400" b="1" dirty="0" smtClean="0">
                <a:solidFill>
                  <a:srgbClr val="676767"/>
                </a:solidFill>
                <a:latin typeface="Arial" pitchFamily="34" charset="0"/>
                <a:ea typeface="MS PGothic" pitchFamily="34" charset="-128"/>
              </a:rPr>
              <a:t>XOR</a:t>
            </a:r>
            <a:r>
              <a:rPr lang="ja-JP" altLang="en-US" sz="1400" b="1" dirty="0" smtClean="0">
                <a:solidFill>
                  <a:srgbClr val="676767"/>
                </a:solidFill>
                <a:latin typeface="Arial" pitchFamily="34" charset="0"/>
                <a:ea typeface="MS PGothic" pitchFamily="34" charset="-128"/>
              </a:rPr>
              <a:t>ラジオを選択可能。</a:t>
            </a:r>
            <a:endParaRPr lang="en-US" altLang="ja-JP" sz="1400" b="1" dirty="0" smtClean="0">
              <a:solidFill>
                <a:srgbClr val="676767"/>
              </a:solidFill>
              <a:latin typeface="Arial" pitchFamily="34" charset="0"/>
              <a:ea typeface="MS PGothic" pitchFamily="34" charset="-128"/>
            </a:endParaRPr>
          </a:p>
          <a:p>
            <a:pPr>
              <a:defRPr/>
            </a:pPr>
            <a:r>
              <a:rPr lang="ja-JP" altLang="en-US" sz="1400" b="1" dirty="0" smtClean="0">
                <a:solidFill>
                  <a:srgbClr val="676767"/>
                </a:solidFill>
                <a:latin typeface="Arial" pitchFamily="34" charset="0"/>
                <a:ea typeface="MS PGothic" pitchFamily="34" charset="-128"/>
              </a:rPr>
              <a:t>連続的に</a:t>
            </a:r>
            <a:r>
              <a:rPr lang="en-US" altLang="ja-JP" sz="1400" b="1" dirty="0" smtClean="0">
                <a:solidFill>
                  <a:srgbClr val="676767"/>
                </a:solidFill>
                <a:latin typeface="Arial" pitchFamily="34" charset="0"/>
                <a:ea typeface="MS PGothic" pitchFamily="34" charset="-128"/>
              </a:rPr>
              <a:t>2.4GHz</a:t>
            </a:r>
            <a:r>
              <a:rPr lang="ja-JP" altLang="en-US" sz="1400" b="1" dirty="0" smtClean="0">
                <a:solidFill>
                  <a:srgbClr val="676767"/>
                </a:solidFill>
                <a:latin typeface="Arial" pitchFamily="34" charset="0"/>
                <a:ea typeface="MS PGothic" pitchFamily="34" charset="-128"/>
              </a:rPr>
              <a:t>及び</a:t>
            </a:r>
            <a:r>
              <a:rPr lang="en-US" altLang="ja-JP" sz="1400" b="1" dirty="0" smtClean="0">
                <a:solidFill>
                  <a:srgbClr val="676767"/>
                </a:solidFill>
                <a:latin typeface="Arial" pitchFamily="34" charset="0"/>
                <a:ea typeface="MS PGothic" pitchFamily="34" charset="-128"/>
              </a:rPr>
              <a:t>5GHz</a:t>
            </a:r>
            <a:r>
              <a:rPr lang="ja-JP" altLang="en-US" sz="1400" b="1" dirty="0" smtClean="0">
                <a:solidFill>
                  <a:srgbClr val="676767"/>
                </a:solidFill>
                <a:latin typeface="Arial" pitchFamily="34" charset="0"/>
                <a:ea typeface="MS PGothic" pitchFamily="34" charset="-128"/>
              </a:rPr>
              <a:t>をスキャンし、さらにプライマリの</a:t>
            </a:r>
            <a:r>
              <a:rPr lang="en-US" altLang="ja-JP" sz="1400" b="1" dirty="0" smtClean="0">
                <a:solidFill>
                  <a:srgbClr val="676767"/>
                </a:solidFill>
                <a:latin typeface="Arial" pitchFamily="34" charset="0"/>
                <a:ea typeface="MS PGothic" pitchFamily="34" charset="-128"/>
              </a:rPr>
              <a:t>5GHz</a:t>
            </a:r>
            <a:r>
              <a:rPr lang="ja-JP" altLang="en-US" sz="1400" b="1" dirty="0" smtClean="0">
                <a:solidFill>
                  <a:srgbClr val="676767"/>
                </a:solidFill>
                <a:latin typeface="Arial" pitchFamily="34" charset="0"/>
                <a:ea typeface="MS PGothic" pitchFamily="34" charset="-128"/>
              </a:rPr>
              <a:t>ラジオをクライアントに提供</a:t>
            </a:r>
            <a:endParaRPr lang="en-US" sz="1400" dirty="0">
              <a:solidFill>
                <a:srgbClr val="676767"/>
              </a:solidFill>
              <a:latin typeface="Arial" pitchFamily="34" charset="0"/>
              <a:ea typeface="MS PGothic" pitchFamily="34" charset="-128"/>
            </a:endParaRPr>
          </a:p>
        </p:txBody>
      </p:sp>
      <p:pic>
        <p:nvPicPr>
          <p:cNvPr id="1638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596" y="611338"/>
            <a:ext cx="3701751" cy="3432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08000" y="4044280"/>
            <a:ext cx="3780347" cy="830997"/>
          </a:xfrm>
          <a:prstGeom prst="rect">
            <a:avLst/>
          </a:prstGeom>
        </p:spPr>
        <p:txBody>
          <a:bodyPr wrap="square">
            <a:spAutoFit/>
          </a:bodyPr>
          <a:lstStyle/>
          <a:p>
            <a:pPr>
              <a:defRPr/>
            </a:pPr>
            <a:r>
              <a:rPr lang="ja-JP" altLang="en-US" sz="1600" dirty="0" smtClean="0">
                <a:solidFill>
                  <a:srgbClr val="676767"/>
                </a:solidFill>
                <a:latin typeface="Arial" pitchFamily="34" charset="0"/>
                <a:ea typeface="MS PGothic" pitchFamily="34" charset="-128"/>
              </a:rPr>
              <a:t>マイクロセルアンテナは</a:t>
            </a:r>
            <a:r>
              <a:rPr lang="en-US" sz="1600" dirty="0" smtClean="0">
                <a:solidFill>
                  <a:srgbClr val="676767"/>
                </a:solidFill>
                <a:latin typeface="Arial" pitchFamily="34" charset="0"/>
                <a:ea typeface="MS PGothic" pitchFamily="34" charset="-128"/>
              </a:rPr>
              <a:t>6 </a:t>
            </a:r>
            <a:r>
              <a:rPr lang="en-US" sz="1600" dirty="0">
                <a:solidFill>
                  <a:srgbClr val="676767"/>
                </a:solidFill>
                <a:latin typeface="Arial" pitchFamily="34" charset="0"/>
                <a:ea typeface="MS PGothic" pitchFamily="34" charset="-128"/>
              </a:rPr>
              <a:t>dBi @ 5 GHz</a:t>
            </a:r>
          </a:p>
          <a:p>
            <a:pPr>
              <a:defRPr/>
            </a:pPr>
            <a:r>
              <a:rPr lang="ja-JP" altLang="en-US" sz="1600" dirty="0" smtClean="0">
                <a:solidFill>
                  <a:srgbClr val="676767"/>
                </a:solidFill>
                <a:latin typeface="Arial" pitchFamily="34" charset="0"/>
                <a:ea typeface="MS PGothic" pitchFamily="34" charset="-128"/>
              </a:rPr>
              <a:t>マクロセルアンテナは</a:t>
            </a:r>
            <a:r>
              <a:rPr lang="en-US" sz="1600" dirty="0" smtClean="0">
                <a:solidFill>
                  <a:srgbClr val="676767"/>
                </a:solidFill>
                <a:latin typeface="Arial" pitchFamily="34" charset="0"/>
                <a:ea typeface="MS PGothic" pitchFamily="34" charset="-128"/>
              </a:rPr>
              <a:t>5 </a:t>
            </a:r>
            <a:r>
              <a:rPr lang="en-US" sz="1600" dirty="0">
                <a:solidFill>
                  <a:srgbClr val="676767"/>
                </a:solidFill>
                <a:latin typeface="Arial" pitchFamily="34" charset="0"/>
                <a:ea typeface="MS PGothic" pitchFamily="34" charset="-128"/>
              </a:rPr>
              <a:t>dBi @ 5 </a:t>
            </a:r>
            <a:r>
              <a:rPr lang="en-US" sz="1600" dirty="0" smtClean="0">
                <a:solidFill>
                  <a:srgbClr val="676767"/>
                </a:solidFill>
                <a:latin typeface="Arial" pitchFamily="34" charset="0"/>
                <a:ea typeface="MS PGothic" pitchFamily="34" charset="-128"/>
              </a:rPr>
              <a:t>GHz</a:t>
            </a:r>
          </a:p>
          <a:p>
            <a:pPr>
              <a:defRPr/>
            </a:pPr>
            <a:r>
              <a:rPr lang="en-US" sz="1600" dirty="0">
                <a:solidFill>
                  <a:schemeClr val="tx1">
                    <a:lumMod val="50000"/>
                  </a:schemeClr>
                </a:solidFill>
                <a:latin typeface="Arial" pitchFamily="34" charset="0"/>
                <a:ea typeface="MS PGothic" pitchFamily="34" charset="-128"/>
              </a:rPr>
              <a:t> </a:t>
            </a:r>
            <a:r>
              <a:rPr lang="en-US" sz="1600" dirty="0" smtClean="0">
                <a:solidFill>
                  <a:schemeClr val="tx1">
                    <a:lumMod val="50000"/>
                  </a:schemeClr>
                </a:solidFill>
                <a:latin typeface="Arial" pitchFamily="34" charset="0"/>
                <a:ea typeface="MS PGothic" pitchFamily="34" charset="-128"/>
              </a:rPr>
              <a:t> </a:t>
            </a:r>
            <a:endParaRPr lang="en-US" sz="1200" dirty="0">
              <a:solidFill>
                <a:srgbClr val="0070C0"/>
              </a:solidFill>
              <a:latin typeface="Arial" pitchFamily="34" charset="0"/>
              <a:ea typeface="MS PGothic" pitchFamily="34" charset="-128"/>
            </a:endParaRPr>
          </a:p>
        </p:txBody>
      </p:sp>
    </p:spTree>
    <p:extLst>
      <p:ext uri="{BB962C8B-B14F-4D97-AF65-F5344CB8AC3E}">
        <p14:creationId xmlns:p14="http://schemas.microsoft.com/office/powerpoint/2010/main" val="1799744135"/>
      </p:ext>
    </p:extLst>
  </p:cSld>
  <p:clrMapOvr>
    <a:masterClrMapping/>
  </p:clrMapOvr>
  <mc:AlternateContent xmlns:mc="http://schemas.openxmlformats.org/markup-compatibility/2006" xmlns:p14="http://schemas.microsoft.com/office/powerpoint/2010/main">
    <mc:Choice Requires="p14">
      <p:transition spd="slow" p14:dur="28750" advTm="45407">
        <p:wipe/>
      </p:transition>
    </mc:Choice>
    <mc:Fallback xmlns="">
      <p:transition spd="slow" advTm="45407">
        <p:wip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ja-JP" altLang="en-US" smtClean="0"/>
              <a:t>アンテナ設計の違いは、</a:t>
            </a:r>
            <a:r>
              <a:rPr lang="en-US" altLang="ja-JP" smtClean="0"/>
              <a:t>RF</a:t>
            </a:r>
            <a:r>
              <a:rPr lang="ja-JP" altLang="en-US" smtClean="0"/>
              <a:t>の共存を可能に</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453" y="1968606"/>
            <a:ext cx="989603" cy="2036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642893" y="2042005"/>
            <a:ext cx="1744572" cy="931034"/>
          </a:xfrm>
          <a:prstGeom prst="rect">
            <a:avLst/>
          </a:prstGeom>
        </p:spPr>
        <p:txBody>
          <a:bodyPr wrap="square" lIns="68589" tIns="34295" rIns="68589" bIns="34295">
            <a:spAutoFit/>
          </a:bodyPr>
          <a:lstStyle/>
          <a:p>
            <a:r>
              <a:rPr lang="ja-JP" altLang="en-US" sz="1400" dirty="0" smtClean="0"/>
              <a:t>従来の</a:t>
            </a:r>
            <a:r>
              <a:rPr lang="en-US" altLang="ja-JP" sz="1400" dirty="0" smtClean="0"/>
              <a:t>AP</a:t>
            </a:r>
            <a:r>
              <a:rPr lang="ja-JP" altLang="en-US" sz="1400" dirty="0" smtClean="0"/>
              <a:t>の電波到達範囲 </a:t>
            </a:r>
            <a:r>
              <a:rPr lang="en-US" altLang="ja-JP" sz="1400" dirty="0" smtClean="0"/>
              <a:t>(</a:t>
            </a:r>
            <a:r>
              <a:rPr lang="ja-JP" altLang="en-US" sz="1400" dirty="0" smtClean="0"/>
              <a:t>マクロセル</a:t>
            </a:r>
            <a:r>
              <a:rPr lang="en-US" altLang="ja-JP" sz="1400" dirty="0" smtClean="0"/>
              <a:t>)</a:t>
            </a:r>
            <a:r>
              <a:rPr lang="ja-JP" altLang="en-US" sz="1400" dirty="0" smtClean="0"/>
              <a:t>は、</a:t>
            </a:r>
            <a:r>
              <a:rPr lang="en-US" altLang="ja-JP" sz="1400" dirty="0" smtClean="0"/>
              <a:t>360</a:t>
            </a:r>
            <a:r>
              <a:rPr lang="ja-JP" altLang="en-US" sz="1400" dirty="0" smtClean="0"/>
              <a:t>度同一のカバレッジ</a:t>
            </a:r>
            <a:endParaRPr lang="en-US" sz="1400" dirty="0" smtClean="0"/>
          </a:p>
        </p:txBody>
      </p:sp>
      <p:sp>
        <p:nvSpPr>
          <p:cNvPr id="3" name="Rectangle 2"/>
          <p:cNvSpPr/>
          <p:nvPr/>
        </p:nvSpPr>
        <p:spPr>
          <a:xfrm>
            <a:off x="3642893" y="3154517"/>
            <a:ext cx="1744572" cy="1361921"/>
          </a:xfrm>
          <a:prstGeom prst="rect">
            <a:avLst/>
          </a:prstGeom>
        </p:spPr>
        <p:txBody>
          <a:bodyPr wrap="square" lIns="68589" tIns="34295" rIns="68589" bIns="34295">
            <a:spAutoFit/>
          </a:bodyPr>
          <a:lstStyle/>
          <a:p>
            <a:r>
              <a:rPr lang="ja-JP" altLang="en-US" sz="1400" smtClean="0"/>
              <a:t>より小さい</a:t>
            </a:r>
            <a:r>
              <a:rPr lang="en-US" altLang="ja-JP" sz="1400" smtClean="0"/>
              <a:t>AP</a:t>
            </a:r>
            <a:r>
              <a:rPr lang="ja-JP" altLang="en-US" sz="1400" smtClean="0"/>
              <a:t>の電波到達範囲 </a:t>
            </a:r>
            <a:r>
              <a:rPr lang="en-US" altLang="ja-JP" sz="1400" smtClean="0"/>
              <a:t>(</a:t>
            </a:r>
            <a:r>
              <a:rPr lang="ja-JP" altLang="en-US" sz="1400" smtClean="0"/>
              <a:t>マイクロセル</a:t>
            </a:r>
            <a:r>
              <a:rPr lang="en-US" altLang="ja-JP" sz="1400" smtClean="0"/>
              <a:t>)</a:t>
            </a:r>
            <a:r>
              <a:rPr lang="ja-JP" altLang="en-US" sz="1400" smtClean="0"/>
              <a:t> は、</a:t>
            </a:r>
            <a:r>
              <a:rPr lang="en-US" altLang="ja-JP" sz="1400" smtClean="0"/>
              <a:t>360</a:t>
            </a:r>
            <a:r>
              <a:rPr lang="ja-JP" altLang="en-US" sz="1400" smtClean="0"/>
              <a:t>度同一のカバレッジ。より小さいカバレッジは、より密集した環境向け。</a:t>
            </a:r>
            <a:endParaRPr lang="en-US" sz="1400" dirty="0"/>
          </a:p>
        </p:txBody>
      </p:sp>
      <p:sp>
        <p:nvSpPr>
          <p:cNvPr id="4" name="Rectangle 3"/>
          <p:cNvSpPr/>
          <p:nvPr/>
        </p:nvSpPr>
        <p:spPr>
          <a:xfrm>
            <a:off x="5129080" y="1158397"/>
            <a:ext cx="3835463" cy="807924"/>
          </a:xfrm>
          <a:prstGeom prst="rect">
            <a:avLst/>
          </a:prstGeom>
        </p:spPr>
        <p:txBody>
          <a:bodyPr wrap="square" lIns="68589" tIns="34295" rIns="68589" bIns="34295">
            <a:spAutoFit/>
          </a:bodyPr>
          <a:lstStyle/>
          <a:p>
            <a:r>
              <a:rPr lang="ja-JP" altLang="en-US" sz="1600" smtClean="0">
                <a:solidFill>
                  <a:schemeClr val="tx2"/>
                </a:solidFill>
              </a:rPr>
              <a:t>空間上効率的でコンパクトなアンテナを使用することで、</a:t>
            </a:r>
            <a:r>
              <a:rPr lang="ja-JP" altLang="en-US" sz="1600" b="1" smtClean="0">
                <a:solidFill>
                  <a:schemeClr val="accent1"/>
                </a:solidFill>
              </a:rPr>
              <a:t>内部で共存する</a:t>
            </a:r>
            <a:r>
              <a:rPr lang="ja-JP" altLang="en-US" sz="1600" smtClean="0">
                <a:solidFill>
                  <a:schemeClr val="tx2"/>
                </a:solidFill>
              </a:rPr>
              <a:t>両ラジオの送信電力の違いと</a:t>
            </a:r>
            <a:r>
              <a:rPr lang="en-US" altLang="ja-JP" sz="1600" smtClean="0">
                <a:solidFill>
                  <a:schemeClr val="tx2"/>
                </a:solidFill>
              </a:rPr>
              <a:t>Polarity</a:t>
            </a:r>
            <a:r>
              <a:rPr lang="ja-JP" altLang="en-US" sz="1600" smtClean="0">
                <a:solidFill>
                  <a:schemeClr val="tx2"/>
                </a:solidFill>
              </a:rPr>
              <a:t>が連動した設計</a:t>
            </a:r>
            <a:endParaRPr lang="en-US" altLang="ja-JP" sz="1600" smtClean="0">
              <a:solidFill>
                <a:schemeClr val="tx2"/>
              </a:solidFill>
            </a:endParaRPr>
          </a:p>
        </p:txBody>
      </p:sp>
      <p:pic>
        <p:nvPicPr>
          <p:cNvPr id="6" name="Picture 5" descr="macr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5228" y="1624796"/>
            <a:ext cx="1629162" cy="1419583"/>
          </a:xfrm>
          <a:prstGeom prst="rect">
            <a:avLst/>
          </a:prstGeom>
        </p:spPr>
      </p:pic>
      <p:pic>
        <p:nvPicPr>
          <p:cNvPr id="7" name="Picture 6" descr="micr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5228" y="3057470"/>
            <a:ext cx="1629162" cy="1453336"/>
          </a:xfrm>
          <a:prstGeom prst="rect">
            <a:avLst/>
          </a:prstGeom>
        </p:spPr>
      </p:pic>
      <p:sp>
        <p:nvSpPr>
          <p:cNvPr id="11" name="Title 4"/>
          <p:cNvSpPr txBox="1">
            <a:spLocks/>
          </p:cNvSpPr>
          <p:nvPr/>
        </p:nvSpPr>
        <p:spPr bwMode="auto">
          <a:xfrm>
            <a:off x="428448" y="133857"/>
            <a:ext cx="6462209" cy="387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spAutoFit/>
          </a:bodyPr>
          <a:lstStyle>
            <a:lvl1pPr algn="l" defTabSz="684213" rtl="0" eaLnBrk="1" fontAlgn="base" hangingPunct="1">
              <a:lnSpc>
                <a:spcPct val="80000"/>
              </a:lnSpc>
              <a:spcBef>
                <a:spcPct val="0"/>
              </a:spcBef>
              <a:spcAft>
                <a:spcPct val="0"/>
              </a:spcAft>
              <a:defRPr kumimoji="1"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a:lstStyle>
          <a:p>
            <a:r>
              <a:rPr lang="en-US" sz="2400" smtClean="0">
                <a:solidFill>
                  <a:schemeClr val="tx1"/>
                </a:solidFill>
              </a:rPr>
              <a:t>2800/3800 I</a:t>
            </a:r>
            <a:r>
              <a:rPr lang="ja-JP" altLang="en-US" sz="2400" smtClean="0">
                <a:solidFill>
                  <a:schemeClr val="tx1"/>
                </a:solidFill>
              </a:rPr>
              <a:t>型番 </a:t>
            </a:r>
            <a:r>
              <a:rPr lang="en-US" altLang="ja-JP" sz="2400" smtClean="0">
                <a:solidFill>
                  <a:schemeClr val="tx1"/>
                </a:solidFill>
              </a:rPr>
              <a:t>–</a:t>
            </a:r>
            <a:r>
              <a:rPr lang="ja-JP" altLang="en-US" sz="2400" smtClean="0">
                <a:solidFill>
                  <a:schemeClr val="tx1"/>
                </a:solidFill>
              </a:rPr>
              <a:t> </a:t>
            </a:r>
            <a:r>
              <a:rPr lang="en-US" sz="2400" smtClean="0">
                <a:solidFill>
                  <a:schemeClr val="tx1"/>
                </a:solidFill>
              </a:rPr>
              <a:t>2</a:t>
            </a:r>
            <a:r>
              <a:rPr lang="ja-JP" altLang="en-US" sz="2400" smtClean="0">
                <a:solidFill>
                  <a:schemeClr val="tx1"/>
                </a:solidFill>
              </a:rPr>
              <a:t>つのアンテナを搭載</a:t>
            </a:r>
            <a:endParaRPr lang="en-US" sz="2400">
              <a:solidFill>
                <a:schemeClr val="tx1"/>
              </a:solidFill>
            </a:endParaRPr>
          </a:p>
        </p:txBody>
      </p:sp>
      <p:sp>
        <p:nvSpPr>
          <p:cNvPr id="10" name="テキスト ボックス 9"/>
          <p:cNvSpPr txBox="1"/>
          <p:nvPr/>
        </p:nvSpPr>
        <p:spPr>
          <a:xfrm>
            <a:off x="428448" y="1347788"/>
            <a:ext cx="1424179" cy="738664"/>
          </a:xfrm>
          <a:prstGeom prst="rect">
            <a:avLst/>
          </a:prstGeom>
          <a:solidFill>
            <a:schemeClr val="bg1"/>
          </a:solidFill>
          <a:ln w="12700">
            <a:solidFill>
              <a:schemeClr val="accent1"/>
            </a:solidFill>
          </a:ln>
        </p:spPr>
        <p:txBody>
          <a:bodyPr wrap="square" rtlCol="0">
            <a:spAutoFit/>
          </a:bodyPr>
          <a:lstStyle/>
          <a:p>
            <a:pPr algn="ctr"/>
            <a:r>
              <a:rPr kumimoji="1" lang="en-US" altLang="ja-JP" sz="1400" smtClean="0"/>
              <a:t>2.4GHz/5GHz</a:t>
            </a:r>
          </a:p>
          <a:p>
            <a:pPr algn="ctr"/>
            <a:r>
              <a:rPr kumimoji="1" lang="ja-JP" altLang="en-US" sz="1400" smtClean="0"/>
              <a:t>デュアルバンド</a:t>
            </a:r>
            <a:endParaRPr kumimoji="1" lang="en-US" altLang="ja-JP" sz="1400" smtClean="0"/>
          </a:p>
          <a:p>
            <a:pPr algn="ctr"/>
            <a:r>
              <a:rPr kumimoji="1" lang="en-US" altLang="ja-JP" sz="1400" smtClean="0"/>
              <a:t>(</a:t>
            </a:r>
            <a:r>
              <a:rPr kumimoji="1" lang="ja-JP" altLang="en-US" sz="1400" smtClean="0"/>
              <a:t>マクロセル</a:t>
            </a:r>
            <a:r>
              <a:rPr kumimoji="1" lang="en-US" altLang="ja-JP" sz="1400" smtClean="0"/>
              <a:t>)</a:t>
            </a:r>
            <a:endParaRPr kumimoji="1" lang="ja-JP" altLang="en-US" sz="1400"/>
          </a:p>
        </p:txBody>
      </p:sp>
      <p:sp>
        <p:nvSpPr>
          <p:cNvPr id="13" name="テキスト ボックス 12"/>
          <p:cNvSpPr txBox="1"/>
          <p:nvPr/>
        </p:nvSpPr>
        <p:spPr>
          <a:xfrm>
            <a:off x="436544" y="3993218"/>
            <a:ext cx="1430288" cy="523220"/>
          </a:xfrm>
          <a:prstGeom prst="rect">
            <a:avLst/>
          </a:prstGeom>
          <a:solidFill>
            <a:schemeClr val="bg1"/>
          </a:solidFill>
          <a:ln w="12700">
            <a:solidFill>
              <a:schemeClr val="accent1"/>
            </a:solidFill>
          </a:ln>
        </p:spPr>
        <p:txBody>
          <a:bodyPr wrap="square" rtlCol="0">
            <a:spAutoFit/>
          </a:bodyPr>
          <a:lstStyle/>
          <a:p>
            <a:pPr algn="ctr"/>
            <a:r>
              <a:rPr kumimoji="1" lang="en-US" altLang="ja-JP" sz="1400" smtClean="0"/>
              <a:t>5GHz</a:t>
            </a:r>
            <a:r>
              <a:rPr kumimoji="1" lang="ja-JP" altLang="en-US" sz="1400" smtClean="0"/>
              <a:t>バンド</a:t>
            </a:r>
            <a:endParaRPr kumimoji="1" lang="en-US" altLang="ja-JP" sz="1400" smtClean="0"/>
          </a:p>
          <a:p>
            <a:pPr algn="ctr"/>
            <a:r>
              <a:rPr kumimoji="1" lang="en-US" altLang="ja-JP" sz="1400" smtClean="0"/>
              <a:t>(</a:t>
            </a:r>
            <a:r>
              <a:rPr kumimoji="1" lang="ja-JP" altLang="en-US" sz="1400" smtClean="0"/>
              <a:t>マイクロセル</a:t>
            </a:r>
            <a:r>
              <a:rPr kumimoji="1" lang="en-US" altLang="ja-JP" sz="1400" smtClean="0"/>
              <a:t>)</a:t>
            </a:r>
            <a:endParaRPr kumimoji="1" lang="ja-JP" altLang="en-US" sz="1400"/>
          </a:p>
        </p:txBody>
      </p:sp>
      <p:sp>
        <p:nvSpPr>
          <p:cNvPr id="12" name="下矢印 11"/>
          <p:cNvSpPr/>
          <p:nvPr/>
        </p:nvSpPr>
        <p:spPr>
          <a:xfrm rot="16200000">
            <a:off x="1617961" y="2061802"/>
            <a:ext cx="398417" cy="295399"/>
          </a:xfrm>
          <a:prstGeom prst="downArrow">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5" name="下矢印 14"/>
          <p:cNvSpPr/>
          <p:nvPr/>
        </p:nvSpPr>
        <p:spPr>
          <a:xfrm rot="16200000" flipH="1">
            <a:off x="1612010" y="3583726"/>
            <a:ext cx="398417" cy="295399"/>
          </a:xfrm>
          <a:prstGeom prst="downArrow">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nvGrpSpPr>
          <p:cNvPr id="8" name="グループ化 7"/>
          <p:cNvGrpSpPr>
            <a:grpSpLocks noChangeAspect="1"/>
          </p:cNvGrpSpPr>
          <p:nvPr/>
        </p:nvGrpSpPr>
        <p:grpSpPr>
          <a:xfrm>
            <a:off x="5725279" y="2070896"/>
            <a:ext cx="2629392" cy="2350662"/>
            <a:chOff x="5304981" y="1347788"/>
            <a:chExt cx="3641747" cy="3255701"/>
          </a:xfrm>
        </p:grpSpPr>
        <p:grpSp>
          <p:nvGrpSpPr>
            <p:cNvPr id="14" name="グループ化 13"/>
            <p:cNvGrpSpPr>
              <a:grpSpLocks noChangeAspect="1"/>
            </p:cNvGrpSpPr>
            <p:nvPr/>
          </p:nvGrpSpPr>
          <p:grpSpPr>
            <a:xfrm>
              <a:off x="5450498" y="1347788"/>
              <a:ext cx="3369652" cy="3168650"/>
              <a:chOff x="5596480" y="1023256"/>
              <a:chExt cx="3281130" cy="3085408"/>
            </a:xfrm>
          </p:grpSpPr>
          <p:pic>
            <p:nvPicPr>
              <p:cNvPr id="16" name="Picture 4" descr="3d_macro_micro_overla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6480" y="1023256"/>
                <a:ext cx="3281130" cy="3085408"/>
              </a:xfrm>
              <a:prstGeom prst="rect">
                <a:avLst/>
              </a:prstGeom>
              <a:ln>
                <a:solidFill>
                  <a:schemeClr val="tx1"/>
                </a:solidFill>
              </a:ln>
            </p:spPr>
          </p:pic>
          <p:sp>
            <p:nvSpPr>
              <p:cNvPr id="17" name="Freeform 3"/>
              <p:cNvSpPr/>
              <p:nvPr/>
            </p:nvSpPr>
            <p:spPr>
              <a:xfrm>
                <a:off x="6223000" y="2163233"/>
                <a:ext cx="1811867" cy="1536700"/>
              </a:xfrm>
              <a:custGeom>
                <a:avLst/>
                <a:gdLst>
                  <a:gd name="connsiteX0" fmla="*/ 262467 w 1811867"/>
                  <a:gd name="connsiteY0" fmla="*/ 25400 h 1536700"/>
                  <a:gd name="connsiteX1" fmla="*/ 220133 w 1811867"/>
                  <a:gd name="connsiteY1" fmla="*/ 50800 h 1536700"/>
                  <a:gd name="connsiteX2" fmla="*/ 211667 w 1811867"/>
                  <a:gd name="connsiteY2" fmla="*/ 63500 h 1536700"/>
                  <a:gd name="connsiteX3" fmla="*/ 203200 w 1811867"/>
                  <a:gd name="connsiteY3" fmla="*/ 84667 h 1536700"/>
                  <a:gd name="connsiteX4" fmla="*/ 198967 w 1811867"/>
                  <a:gd name="connsiteY4" fmla="*/ 97367 h 1536700"/>
                  <a:gd name="connsiteX5" fmla="*/ 186267 w 1811867"/>
                  <a:gd name="connsiteY5" fmla="*/ 118534 h 1536700"/>
                  <a:gd name="connsiteX6" fmla="*/ 173567 w 1811867"/>
                  <a:gd name="connsiteY6" fmla="*/ 148167 h 1536700"/>
                  <a:gd name="connsiteX7" fmla="*/ 148167 w 1811867"/>
                  <a:gd name="connsiteY7" fmla="*/ 169334 h 1536700"/>
                  <a:gd name="connsiteX8" fmla="*/ 131233 w 1811867"/>
                  <a:gd name="connsiteY8" fmla="*/ 203200 h 1536700"/>
                  <a:gd name="connsiteX9" fmla="*/ 122767 w 1811867"/>
                  <a:gd name="connsiteY9" fmla="*/ 220134 h 1536700"/>
                  <a:gd name="connsiteX10" fmla="*/ 105833 w 1811867"/>
                  <a:gd name="connsiteY10" fmla="*/ 245534 h 1536700"/>
                  <a:gd name="connsiteX11" fmla="*/ 80433 w 1811867"/>
                  <a:gd name="connsiteY11" fmla="*/ 313267 h 1536700"/>
                  <a:gd name="connsiteX12" fmla="*/ 67733 w 1811867"/>
                  <a:gd name="connsiteY12" fmla="*/ 338667 h 1536700"/>
                  <a:gd name="connsiteX13" fmla="*/ 59267 w 1811867"/>
                  <a:gd name="connsiteY13" fmla="*/ 364067 h 1536700"/>
                  <a:gd name="connsiteX14" fmla="*/ 42333 w 1811867"/>
                  <a:gd name="connsiteY14" fmla="*/ 393700 h 1536700"/>
                  <a:gd name="connsiteX15" fmla="*/ 29633 w 1811867"/>
                  <a:gd name="connsiteY15" fmla="*/ 419100 h 1536700"/>
                  <a:gd name="connsiteX16" fmla="*/ 21167 w 1811867"/>
                  <a:gd name="connsiteY16" fmla="*/ 444500 h 1536700"/>
                  <a:gd name="connsiteX17" fmla="*/ 12700 w 1811867"/>
                  <a:gd name="connsiteY17" fmla="*/ 461434 h 1536700"/>
                  <a:gd name="connsiteX18" fmla="*/ 21167 w 1811867"/>
                  <a:gd name="connsiteY18" fmla="*/ 592667 h 1536700"/>
                  <a:gd name="connsiteX19" fmla="*/ 8467 w 1811867"/>
                  <a:gd name="connsiteY19" fmla="*/ 668867 h 1536700"/>
                  <a:gd name="connsiteX20" fmla="*/ 0 w 1811867"/>
                  <a:gd name="connsiteY20" fmla="*/ 745067 h 1536700"/>
                  <a:gd name="connsiteX21" fmla="*/ 4233 w 1811867"/>
                  <a:gd name="connsiteY21" fmla="*/ 833967 h 1536700"/>
                  <a:gd name="connsiteX22" fmla="*/ 12700 w 1811867"/>
                  <a:gd name="connsiteY22" fmla="*/ 859367 h 1536700"/>
                  <a:gd name="connsiteX23" fmla="*/ 29633 w 1811867"/>
                  <a:gd name="connsiteY23" fmla="*/ 889000 h 1536700"/>
                  <a:gd name="connsiteX24" fmla="*/ 42333 w 1811867"/>
                  <a:gd name="connsiteY24" fmla="*/ 931334 h 1536700"/>
                  <a:gd name="connsiteX25" fmla="*/ 50800 w 1811867"/>
                  <a:gd name="connsiteY25" fmla="*/ 965200 h 1536700"/>
                  <a:gd name="connsiteX26" fmla="*/ 55033 w 1811867"/>
                  <a:gd name="connsiteY26" fmla="*/ 982134 h 1536700"/>
                  <a:gd name="connsiteX27" fmla="*/ 63500 w 1811867"/>
                  <a:gd name="connsiteY27" fmla="*/ 1003300 h 1536700"/>
                  <a:gd name="connsiteX28" fmla="*/ 71967 w 1811867"/>
                  <a:gd name="connsiteY28" fmla="*/ 1032934 h 1536700"/>
                  <a:gd name="connsiteX29" fmla="*/ 97367 w 1811867"/>
                  <a:gd name="connsiteY29" fmla="*/ 1071034 h 1536700"/>
                  <a:gd name="connsiteX30" fmla="*/ 114300 w 1811867"/>
                  <a:gd name="connsiteY30" fmla="*/ 1083734 h 1536700"/>
                  <a:gd name="connsiteX31" fmla="*/ 131233 w 1811867"/>
                  <a:gd name="connsiteY31" fmla="*/ 1130300 h 1536700"/>
                  <a:gd name="connsiteX32" fmla="*/ 139700 w 1811867"/>
                  <a:gd name="connsiteY32" fmla="*/ 1143000 h 1536700"/>
                  <a:gd name="connsiteX33" fmla="*/ 152400 w 1811867"/>
                  <a:gd name="connsiteY33" fmla="*/ 1176867 h 1536700"/>
                  <a:gd name="connsiteX34" fmla="*/ 156633 w 1811867"/>
                  <a:gd name="connsiteY34" fmla="*/ 1193800 h 1536700"/>
                  <a:gd name="connsiteX35" fmla="*/ 207433 w 1811867"/>
                  <a:gd name="connsiteY35" fmla="*/ 1240367 h 1536700"/>
                  <a:gd name="connsiteX36" fmla="*/ 220133 w 1811867"/>
                  <a:gd name="connsiteY36" fmla="*/ 1253067 h 1536700"/>
                  <a:gd name="connsiteX37" fmla="*/ 232833 w 1811867"/>
                  <a:gd name="connsiteY37" fmla="*/ 1261534 h 1536700"/>
                  <a:gd name="connsiteX38" fmla="*/ 249767 w 1811867"/>
                  <a:gd name="connsiteY38" fmla="*/ 1274234 h 1536700"/>
                  <a:gd name="connsiteX39" fmla="*/ 262467 w 1811867"/>
                  <a:gd name="connsiteY39" fmla="*/ 1286934 h 1536700"/>
                  <a:gd name="connsiteX40" fmla="*/ 296333 w 1811867"/>
                  <a:gd name="connsiteY40" fmla="*/ 1316567 h 1536700"/>
                  <a:gd name="connsiteX41" fmla="*/ 309033 w 1811867"/>
                  <a:gd name="connsiteY41" fmla="*/ 1329267 h 1536700"/>
                  <a:gd name="connsiteX42" fmla="*/ 338667 w 1811867"/>
                  <a:gd name="connsiteY42" fmla="*/ 1350434 h 1536700"/>
                  <a:gd name="connsiteX43" fmla="*/ 368300 w 1811867"/>
                  <a:gd name="connsiteY43" fmla="*/ 1371600 h 1536700"/>
                  <a:gd name="connsiteX44" fmla="*/ 381000 w 1811867"/>
                  <a:gd name="connsiteY44" fmla="*/ 1384300 h 1536700"/>
                  <a:gd name="connsiteX45" fmla="*/ 393700 w 1811867"/>
                  <a:gd name="connsiteY45" fmla="*/ 1388534 h 1536700"/>
                  <a:gd name="connsiteX46" fmla="*/ 436033 w 1811867"/>
                  <a:gd name="connsiteY46" fmla="*/ 1392767 h 1536700"/>
                  <a:gd name="connsiteX47" fmla="*/ 465667 w 1811867"/>
                  <a:gd name="connsiteY47" fmla="*/ 1401234 h 1536700"/>
                  <a:gd name="connsiteX48" fmla="*/ 503767 w 1811867"/>
                  <a:gd name="connsiteY48" fmla="*/ 1418167 h 1536700"/>
                  <a:gd name="connsiteX49" fmla="*/ 524933 w 1811867"/>
                  <a:gd name="connsiteY49" fmla="*/ 1430867 h 1536700"/>
                  <a:gd name="connsiteX50" fmla="*/ 541867 w 1811867"/>
                  <a:gd name="connsiteY50" fmla="*/ 1439334 h 1536700"/>
                  <a:gd name="connsiteX51" fmla="*/ 567267 w 1811867"/>
                  <a:gd name="connsiteY51" fmla="*/ 1456267 h 1536700"/>
                  <a:gd name="connsiteX52" fmla="*/ 601133 w 1811867"/>
                  <a:gd name="connsiteY52" fmla="*/ 1464734 h 1536700"/>
                  <a:gd name="connsiteX53" fmla="*/ 613833 w 1811867"/>
                  <a:gd name="connsiteY53" fmla="*/ 1473200 h 1536700"/>
                  <a:gd name="connsiteX54" fmla="*/ 626533 w 1811867"/>
                  <a:gd name="connsiteY54" fmla="*/ 1477434 h 1536700"/>
                  <a:gd name="connsiteX55" fmla="*/ 660400 w 1811867"/>
                  <a:gd name="connsiteY55" fmla="*/ 1498600 h 1536700"/>
                  <a:gd name="connsiteX56" fmla="*/ 698500 w 1811867"/>
                  <a:gd name="connsiteY56" fmla="*/ 1532467 h 1536700"/>
                  <a:gd name="connsiteX57" fmla="*/ 711200 w 1811867"/>
                  <a:gd name="connsiteY57" fmla="*/ 1536700 h 1536700"/>
                  <a:gd name="connsiteX58" fmla="*/ 935567 w 1811867"/>
                  <a:gd name="connsiteY58" fmla="*/ 1532467 h 1536700"/>
                  <a:gd name="connsiteX59" fmla="*/ 939800 w 1811867"/>
                  <a:gd name="connsiteY59" fmla="*/ 1515534 h 1536700"/>
                  <a:gd name="connsiteX60" fmla="*/ 1079500 w 1811867"/>
                  <a:gd name="connsiteY60" fmla="*/ 1511300 h 1536700"/>
                  <a:gd name="connsiteX61" fmla="*/ 1159933 w 1811867"/>
                  <a:gd name="connsiteY61" fmla="*/ 1502834 h 1536700"/>
                  <a:gd name="connsiteX62" fmla="*/ 1176867 w 1811867"/>
                  <a:gd name="connsiteY62" fmla="*/ 1494367 h 1536700"/>
                  <a:gd name="connsiteX63" fmla="*/ 1223433 w 1811867"/>
                  <a:gd name="connsiteY63" fmla="*/ 1473200 h 1536700"/>
                  <a:gd name="connsiteX64" fmla="*/ 1257300 w 1811867"/>
                  <a:gd name="connsiteY64" fmla="*/ 1456267 h 1536700"/>
                  <a:gd name="connsiteX65" fmla="*/ 1291167 w 1811867"/>
                  <a:gd name="connsiteY65" fmla="*/ 1435100 h 1536700"/>
                  <a:gd name="connsiteX66" fmla="*/ 1308100 w 1811867"/>
                  <a:gd name="connsiteY66" fmla="*/ 1430867 h 1536700"/>
                  <a:gd name="connsiteX67" fmla="*/ 1341967 w 1811867"/>
                  <a:gd name="connsiteY67" fmla="*/ 1409700 h 1536700"/>
                  <a:gd name="connsiteX68" fmla="*/ 1354667 w 1811867"/>
                  <a:gd name="connsiteY68" fmla="*/ 1401234 h 1536700"/>
                  <a:gd name="connsiteX69" fmla="*/ 1367367 w 1811867"/>
                  <a:gd name="connsiteY69" fmla="*/ 1397000 h 1536700"/>
                  <a:gd name="connsiteX70" fmla="*/ 1409700 w 1811867"/>
                  <a:gd name="connsiteY70" fmla="*/ 1363134 h 1536700"/>
                  <a:gd name="connsiteX71" fmla="*/ 1426633 w 1811867"/>
                  <a:gd name="connsiteY71" fmla="*/ 1354667 h 1536700"/>
                  <a:gd name="connsiteX72" fmla="*/ 1452033 w 1811867"/>
                  <a:gd name="connsiteY72" fmla="*/ 1329267 h 1536700"/>
                  <a:gd name="connsiteX73" fmla="*/ 1485900 w 1811867"/>
                  <a:gd name="connsiteY73" fmla="*/ 1303867 h 1536700"/>
                  <a:gd name="connsiteX74" fmla="*/ 1498600 w 1811867"/>
                  <a:gd name="connsiteY74" fmla="*/ 1278467 h 1536700"/>
                  <a:gd name="connsiteX75" fmla="*/ 1511300 w 1811867"/>
                  <a:gd name="connsiteY75" fmla="*/ 1261534 h 1536700"/>
                  <a:gd name="connsiteX76" fmla="*/ 1528233 w 1811867"/>
                  <a:gd name="connsiteY76" fmla="*/ 1253067 h 1536700"/>
                  <a:gd name="connsiteX77" fmla="*/ 1562100 w 1811867"/>
                  <a:gd name="connsiteY77" fmla="*/ 1206500 h 1536700"/>
                  <a:gd name="connsiteX78" fmla="*/ 1566333 w 1811867"/>
                  <a:gd name="connsiteY78" fmla="*/ 1193800 h 1536700"/>
                  <a:gd name="connsiteX79" fmla="*/ 1574800 w 1811867"/>
                  <a:gd name="connsiteY79" fmla="*/ 1176867 h 1536700"/>
                  <a:gd name="connsiteX80" fmla="*/ 1579033 w 1811867"/>
                  <a:gd name="connsiteY80" fmla="*/ 1117600 h 1536700"/>
                  <a:gd name="connsiteX81" fmla="*/ 1583267 w 1811867"/>
                  <a:gd name="connsiteY81" fmla="*/ 1100667 h 1536700"/>
                  <a:gd name="connsiteX82" fmla="*/ 1591733 w 1811867"/>
                  <a:gd name="connsiteY82" fmla="*/ 1087967 h 1536700"/>
                  <a:gd name="connsiteX83" fmla="*/ 1600200 w 1811867"/>
                  <a:gd name="connsiteY83" fmla="*/ 1071034 h 1536700"/>
                  <a:gd name="connsiteX84" fmla="*/ 1604433 w 1811867"/>
                  <a:gd name="connsiteY84" fmla="*/ 1058334 h 1536700"/>
                  <a:gd name="connsiteX85" fmla="*/ 1617133 w 1811867"/>
                  <a:gd name="connsiteY85" fmla="*/ 1054100 h 1536700"/>
                  <a:gd name="connsiteX86" fmla="*/ 1634067 w 1811867"/>
                  <a:gd name="connsiteY86" fmla="*/ 1045634 h 1536700"/>
                  <a:gd name="connsiteX87" fmla="*/ 1672167 w 1811867"/>
                  <a:gd name="connsiteY87" fmla="*/ 1016000 h 1536700"/>
                  <a:gd name="connsiteX88" fmla="*/ 1680633 w 1811867"/>
                  <a:gd name="connsiteY88" fmla="*/ 986367 h 1536700"/>
                  <a:gd name="connsiteX89" fmla="*/ 1727200 w 1811867"/>
                  <a:gd name="connsiteY89" fmla="*/ 935567 h 1536700"/>
                  <a:gd name="connsiteX90" fmla="*/ 1752600 w 1811867"/>
                  <a:gd name="connsiteY90" fmla="*/ 918634 h 1536700"/>
                  <a:gd name="connsiteX91" fmla="*/ 1761067 w 1811867"/>
                  <a:gd name="connsiteY91" fmla="*/ 901700 h 1536700"/>
                  <a:gd name="connsiteX92" fmla="*/ 1782233 w 1811867"/>
                  <a:gd name="connsiteY92" fmla="*/ 880534 h 1536700"/>
                  <a:gd name="connsiteX93" fmla="*/ 1786467 w 1811867"/>
                  <a:gd name="connsiteY93" fmla="*/ 867834 h 1536700"/>
                  <a:gd name="connsiteX94" fmla="*/ 1794933 w 1811867"/>
                  <a:gd name="connsiteY94" fmla="*/ 833967 h 1536700"/>
                  <a:gd name="connsiteX95" fmla="*/ 1799167 w 1811867"/>
                  <a:gd name="connsiteY95" fmla="*/ 817034 h 1536700"/>
                  <a:gd name="connsiteX96" fmla="*/ 1811867 w 1811867"/>
                  <a:gd name="connsiteY96" fmla="*/ 804334 h 1536700"/>
                  <a:gd name="connsiteX97" fmla="*/ 1807633 w 1811867"/>
                  <a:gd name="connsiteY97" fmla="*/ 512234 h 1536700"/>
                  <a:gd name="connsiteX98" fmla="*/ 1799167 w 1811867"/>
                  <a:gd name="connsiteY98" fmla="*/ 499534 h 1536700"/>
                  <a:gd name="connsiteX99" fmla="*/ 1794933 w 1811867"/>
                  <a:gd name="connsiteY99" fmla="*/ 486834 h 1536700"/>
                  <a:gd name="connsiteX100" fmla="*/ 1786467 w 1811867"/>
                  <a:gd name="connsiteY100" fmla="*/ 457200 h 1536700"/>
                  <a:gd name="connsiteX101" fmla="*/ 1773767 w 1811867"/>
                  <a:gd name="connsiteY101" fmla="*/ 440267 h 1536700"/>
                  <a:gd name="connsiteX102" fmla="*/ 1769533 w 1811867"/>
                  <a:gd name="connsiteY102" fmla="*/ 427567 h 1536700"/>
                  <a:gd name="connsiteX103" fmla="*/ 1761067 w 1811867"/>
                  <a:gd name="connsiteY103" fmla="*/ 397934 h 1536700"/>
                  <a:gd name="connsiteX104" fmla="*/ 1752600 w 1811867"/>
                  <a:gd name="connsiteY104" fmla="*/ 376767 h 1536700"/>
                  <a:gd name="connsiteX105" fmla="*/ 1739900 w 1811867"/>
                  <a:gd name="connsiteY105" fmla="*/ 364067 h 1536700"/>
                  <a:gd name="connsiteX106" fmla="*/ 1735667 w 1811867"/>
                  <a:gd name="connsiteY106" fmla="*/ 347134 h 1536700"/>
                  <a:gd name="connsiteX107" fmla="*/ 1718733 w 1811867"/>
                  <a:gd name="connsiteY107" fmla="*/ 321734 h 1536700"/>
                  <a:gd name="connsiteX108" fmla="*/ 1701800 w 1811867"/>
                  <a:gd name="connsiteY108" fmla="*/ 296334 h 1536700"/>
                  <a:gd name="connsiteX109" fmla="*/ 1684867 w 1811867"/>
                  <a:gd name="connsiteY109" fmla="*/ 275167 h 1536700"/>
                  <a:gd name="connsiteX110" fmla="*/ 1676400 w 1811867"/>
                  <a:gd name="connsiteY110" fmla="*/ 262467 h 1536700"/>
                  <a:gd name="connsiteX111" fmla="*/ 1629833 w 1811867"/>
                  <a:gd name="connsiteY111" fmla="*/ 224367 h 1536700"/>
                  <a:gd name="connsiteX112" fmla="*/ 1617133 w 1811867"/>
                  <a:gd name="connsiteY112" fmla="*/ 207434 h 1536700"/>
                  <a:gd name="connsiteX113" fmla="*/ 1595967 w 1811867"/>
                  <a:gd name="connsiteY113" fmla="*/ 177800 h 1536700"/>
                  <a:gd name="connsiteX114" fmla="*/ 1583267 w 1811867"/>
                  <a:gd name="connsiteY114" fmla="*/ 169334 h 1536700"/>
                  <a:gd name="connsiteX115" fmla="*/ 1570567 w 1811867"/>
                  <a:gd name="connsiteY115" fmla="*/ 156634 h 1536700"/>
                  <a:gd name="connsiteX116" fmla="*/ 1557867 w 1811867"/>
                  <a:gd name="connsiteY116" fmla="*/ 152400 h 1536700"/>
                  <a:gd name="connsiteX117" fmla="*/ 1532467 w 1811867"/>
                  <a:gd name="connsiteY117" fmla="*/ 135467 h 1536700"/>
                  <a:gd name="connsiteX118" fmla="*/ 1507067 w 1811867"/>
                  <a:gd name="connsiteY118" fmla="*/ 127000 h 1536700"/>
                  <a:gd name="connsiteX119" fmla="*/ 1490133 w 1811867"/>
                  <a:gd name="connsiteY119" fmla="*/ 101600 h 1536700"/>
                  <a:gd name="connsiteX120" fmla="*/ 1481667 w 1811867"/>
                  <a:gd name="connsiteY120" fmla="*/ 88900 h 1536700"/>
                  <a:gd name="connsiteX121" fmla="*/ 1468967 w 1811867"/>
                  <a:gd name="connsiteY121" fmla="*/ 80434 h 1536700"/>
                  <a:gd name="connsiteX122" fmla="*/ 1464733 w 1811867"/>
                  <a:gd name="connsiteY122" fmla="*/ 63500 h 1536700"/>
                  <a:gd name="connsiteX123" fmla="*/ 1452033 w 1811867"/>
                  <a:gd name="connsiteY123" fmla="*/ 25400 h 1536700"/>
                  <a:gd name="connsiteX124" fmla="*/ 1447800 w 1811867"/>
                  <a:gd name="connsiteY124" fmla="*/ 12700 h 1536700"/>
                  <a:gd name="connsiteX125" fmla="*/ 1439333 w 1811867"/>
                  <a:gd name="connsiteY125" fmla="*/ 0 h 153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811867" h="1536700">
                    <a:moveTo>
                      <a:pt x="262467" y="25400"/>
                    </a:moveTo>
                    <a:cubicBezTo>
                      <a:pt x="248356" y="33867"/>
                      <a:pt x="229261" y="37107"/>
                      <a:pt x="220133" y="50800"/>
                    </a:cubicBezTo>
                    <a:cubicBezTo>
                      <a:pt x="217311" y="55033"/>
                      <a:pt x="213942" y="58949"/>
                      <a:pt x="211667" y="63500"/>
                    </a:cubicBezTo>
                    <a:cubicBezTo>
                      <a:pt x="208269" y="70297"/>
                      <a:pt x="205868" y="77552"/>
                      <a:pt x="203200" y="84667"/>
                    </a:cubicBezTo>
                    <a:cubicBezTo>
                      <a:pt x="201633" y="88845"/>
                      <a:pt x="200963" y="93376"/>
                      <a:pt x="198967" y="97367"/>
                    </a:cubicBezTo>
                    <a:cubicBezTo>
                      <a:pt x="195287" y="104727"/>
                      <a:pt x="190500" y="111478"/>
                      <a:pt x="186267" y="118534"/>
                    </a:cubicBezTo>
                    <a:cubicBezTo>
                      <a:pt x="183028" y="131486"/>
                      <a:pt x="183311" y="138423"/>
                      <a:pt x="173567" y="148167"/>
                    </a:cubicBezTo>
                    <a:cubicBezTo>
                      <a:pt x="159421" y="162314"/>
                      <a:pt x="160305" y="150261"/>
                      <a:pt x="148167" y="169334"/>
                    </a:cubicBezTo>
                    <a:cubicBezTo>
                      <a:pt x="141391" y="179982"/>
                      <a:pt x="136877" y="191911"/>
                      <a:pt x="131233" y="203200"/>
                    </a:cubicBezTo>
                    <a:cubicBezTo>
                      <a:pt x="128411" y="208845"/>
                      <a:pt x="126268" y="214883"/>
                      <a:pt x="122767" y="220134"/>
                    </a:cubicBezTo>
                    <a:lnTo>
                      <a:pt x="105833" y="245534"/>
                    </a:lnTo>
                    <a:cubicBezTo>
                      <a:pt x="96126" y="274657"/>
                      <a:pt x="94611" y="280861"/>
                      <a:pt x="80433" y="313267"/>
                    </a:cubicBezTo>
                    <a:cubicBezTo>
                      <a:pt x="76639" y="321939"/>
                      <a:pt x="71374" y="329929"/>
                      <a:pt x="67733" y="338667"/>
                    </a:cubicBezTo>
                    <a:cubicBezTo>
                      <a:pt x="64301" y="346905"/>
                      <a:pt x="62581" y="355781"/>
                      <a:pt x="59267" y="364067"/>
                    </a:cubicBezTo>
                    <a:cubicBezTo>
                      <a:pt x="53897" y="377492"/>
                      <a:pt x="49969" y="382246"/>
                      <a:pt x="42333" y="393700"/>
                    </a:cubicBezTo>
                    <a:cubicBezTo>
                      <a:pt x="26895" y="440016"/>
                      <a:pt x="51516" y="369862"/>
                      <a:pt x="29633" y="419100"/>
                    </a:cubicBezTo>
                    <a:cubicBezTo>
                      <a:pt x="26008" y="427255"/>
                      <a:pt x="25158" y="436518"/>
                      <a:pt x="21167" y="444500"/>
                    </a:cubicBezTo>
                    <a:lnTo>
                      <a:pt x="12700" y="461434"/>
                    </a:lnTo>
                    <a:cubicBezTo>
                      <a:pt x="15522" y="505178"/>
                      <a:pt x="21167" y="548832"/>
                      <a:pt x="21167" y="592667"/>
                    </a:cubicBezTo>
                    <a:cubicBezTo>
                      <a:pt x="21167" y="623113"/>
                      <a:pt x="12633" y="641789"/>
                      <a:pt x="8467" y="668867"/>
                    </a:cubicBezTo>
                    <a:cubicBezTo>
                      <a:pt x="5040" y="691142"/>
                      <a:pt x="2166" y="723403"/>
                      <a:pt x="0" y="745067"/>
                    </a:cubicBezTo>
                    <a:cubicBezTo>
                      <a:pt x="1411" y="774700"/>
                      <a:pt x="957" y="804482"/>
                      <a:pt x="4233" y="833967"/>
                    </a:cubicBezTo>
                    <a:cubicBezTo>
                      <a:pt x="5219" y="842837"/>
                      <a:pt x="8709" y="851385"/>
                      <a:pt x="12700" y="859367"/>
                    </a:cubicBezTo>
                    <a:cubicBezTo>
                      <a:pt x="23442" y="880851"/>
                      <a:pt x="17667" y="871049"/>
                      <a:pt x="29633" y="889000"/>
                    </a:cubicBezTo>
                    <a:cubicBezTo>
                      <a:pt x="40484" y="954096"/>
                      <a:pt x="25927" y="882114"/>
                      <a:pt x="42333" y="931334"/>
                    </a:cubicBezTo>
                    <a:cubicBezTo>
                      <a:pt x="46013" y="942373"/>
                      <a:pt x="47978" y="953911"/>
                      <a:pt x="50800" y="965200"/>
                    </a:cubicBezTo>
                    <a:cubicBezTo>
                      <a:pt x="52211" y="970845"/>
                      <a:pt x="52872" y="976732"/>
                      <a:pt x="55033" y="982134"/>
                    </a:cubicBezTo>
                    <a:cubicBezTo>
                      <a:pt x="57855" y="989189"/>
                      <a:pt x="61097" y="996091"/>
                      <a:pt x="63500" y="1003300"/>
                    </a:cubicBezTo>
                    <a:cubicBezTo>
                      <a:pt x="66216" y="1011448"/>
                      <a:pt x="67886" y="1024773"/>
                      <a:pt x="71967" y="1032934"/>
                    </a:cubicBezTo>
                    <a:cubicBezTo>
                      <a:pt x="75997" y="1040994"/>
                      <a:pt x="90278" y="1063945"/>
                      <a:pt x="97367" y="1071034"/>
                    </a:cubicBezTo>
                    <a:cubicBezTo>
                      <a:pt x="102356" y="1076023"/>
                      <a:pt x="108656" y="1079501"/>
                      <a:pt x="114300" y="1083734"/>
                    </a:cubicBezTo>
                    <a:cubicBezTo>
                      <a:pt x="118250" y="1095582"/>
                      <a:pt x="125345" y="1118524"/>
                      <a:pt x="131233" y="1130300"/>
                    </a:cubicBezTo>
                    <a:cubicBezTo>
                      <a:pt x="133508" y="1134851"/>
                      <a:pt x="136878" y="1138767"/>
                      <a:pt x="139700" y="1143000"/>
                    </a:cubicBezTo>
                    <a:cubicBezTo>
                      <a:pt x="150565" y="1186464"/>
                      <a:pt x="135798" y="1132596"/>
                      <a:pt x="152400" y="1176867"/>
                    </a:cubicBezTo>
                    <a:cubicBezTo>
                      <a:pt x="154443" y="1182315"/>
                      <a:pt x="153807" y="1188714"/>
                      <a:pt x="156633" y="1193800"/>
                    </a:cubicBezTo>
                    <a:cubicBezTo>
                      <a:pt x="172902" y="1223084"/>
                      <a:pt x="181143" y="1214077"/>
                      <a:pt x="207433" y="1240367"/>
                    </a:cubicBezTo>
                    <a:cubicBezTo>
                      <a:pt x="211666" y="1244600"/>
                      <a:pt x="215534" y="1249234"/>
                      <a:pt x="220133" y="1253067"/>
                    </a:cubicBezTo>
                    <a:cubicBezTo>
                      <a:pt x="224042" y="1256324"/>
                      <a:pt x="228693" y="1258577"/>
                      <a:pt x="232833" y="1261534"/>
                    </a:cubicBezTo>
                    <a:cubicBezTo>
                      <a:pt x="238574" y="1265635"/>
                      <a:pt x="244410" y="1269642"/>
                      <a:pt x="249767" y="1274234"/>
                    </a:cubicBezTo>
                    <a:cubicBezTo>
                      <a:pt x="254313" y="1278130"/>
                      <a:pt x="258037" y="1282907"/>
                      <a:pt x="262467" y="1286934"/>
                    </a:cubicBezTo>
                    <a:cubicBezTo>
                      <a:pt x="273566" y="1297024"/>
                      <a:pt x="285234" y="1306477"/>
                      <a:pt x="296333" y="1316567"/>
                    </a:cubicBezTo>
                    <a:cubicBezTo>
                      <a:pt x="300763" y="1320594"/>
                      <a:pt x="304434" y="1325434"/>
                      <a:pt x="309033" y="1329267"/>
                    </a:cubicBezTo>
                    <a:cubicBezTo>
                      <a:pt x="356459" y="1368790"/>
                      <a:pt x="277646" y="1297042"/>
                      <a:pt x="338667" y="1350434"/>
                    </a:cubicBezTo>
                    <a:cubicBezTo>
                      <a:pt x="363392" y="1372068"/>
                      <a:pt x="345435" y="1363979"/>
                      <a:pt x="368300" y="1371600"/>
                    </a:cubicBezTo>
                    <a:cubicBezTo>
                      <a:pt x="372533" y="1375833"/>
                      <a:pt x="376019" y="1380979"/>
                      <a:pt x="381000" y="1384300"/>
                    </a:cubicBezTo>
                    <a:cubicBezTo>
                      <a:pt x="384713" y="1386775"/>
                      <a:pt x="389289" y="1387855"/>
                      <a:pt x="393700" y="1388534"/>
                    </a:cubicBezTo>
                    <a:cubicBezTo>
                      <a:pt x="407716" y="1390690"/>
                      <a:pt x="421922" y="1391356"/>
                      <a:pt x="436033" y="1392767"/>
                    </a:cubicBezTo>
                    <a:cubicBezTo>
                      <a:pt x="445911" y="1395589"/>
                      <a:pt x="455921" y="1397985"/>
                      <a:pt x="465667" y="1401234"/>
                    </a:cubicBezTo>
                    <a:cubicBezTo>
                      <a:pt x="477443" y="1405159"/>
                      <a:pt x="492701" y="1412019"/>
                      <a:pt x="503767" y="1418167"/>
                    </a:cubicBezTo>
                    <a:cubicBezTo>
                      <a:pt x="510959" y="1422163"/>
                      <a:pt x="517741" y="1426871"/>
                      <a:pt x="524933" y="1430867"/>
                    </a:cubicBezTo>
                    <a:cubicBezTo>
                      <a:pt x="530450" y="1433932"/>
                      <a:pt x="536455" y="1436087"/>
                      <a:pt x="541867" y="1439334"/>
                    </a:cubicBezTo>
                    <a:cubicBezTo>
                      <a:pt x="550593" y="1444569"/>
                      <a:pt x="557395" y="1453799"/>
                      <a:pt x="567267" y="1456267"/>
                    </a:cubicBezTo>
                    <a:lnTo>
                      <a:pt x="601133" y="1464734"/>
                    </a:lnTo>
                    <a:cubicBezTo>
                      <a:pt x="605366" y="1467556"/>
                      <a:pt x="609282" y="1470925"/>
                      <a:pt x="613833" y="1473200"/>
                    </a:cubicBezTo>
                    <a:cubicBezTo>
                      <a:pt x="617824" y="1475196"/>
                      <a:pt x="622542" y="1475438"/>
                      <a:pt x="626533" y="1477434"/>
                    </a:cubicBezTo>
                    <a:cubicBezTo>
                      <a:pt x="627431" y="1477883"/>
                      <a:pt x="656084" y="1494764"/>
                      <a:pt x="660400" y="1498600"/>
                    </a:cubicBezTo>
                    <a:cubicBezTo>
                      <a:pt x="674823" y="1511420"/>
                      <a:pt x="682031" y="1524232"/>
                      <a:pt x="698500" y="1532467"/>
                    </a:cubicBezTo>
                    <a:cubicBezTo>
                      <a:pt x="702491" y="1534463"/>
                      <a:pt x="706967" y="1535289"/>
                      <a:pt x="711200" y="1536700"/>
                    </a:cubicBezTo>
                    <a:lnTo>
                      <a:pt x="935567" y="1532467"/>
                    </a:lnTo>
                    <a:cubicBezTo>
                      <a:pt x="941360" y="1531931"/>
                      <a:pt x="934044" y="1516381"/>
                      <a:pt x="939800" y="1515534"/>
                    </a:cubicBezTo>
                    <a:cubicBezTo>
                      <a:pt x="985892" y="1508756"/>
                      <a:pt x="1032933" y="1512711"/>
                      <a:pt x="1079500" y="1511300"/>
                    </a:cubicBezTo>
                    <a:cubicBezTo>
                      <a:pt x="1106311" y="1508478"/>
                      <a:pt x="1133373" y="1507453"/>
                      <a:pt x="1159933" y="1502834"/>
                    </a:cubicBezTo>
                    <a:cubicBezTo>
                      <a:pt x="1166151" y="1501753"/>
                      <a:pt x="1171066" y="1496853"/>
                      <a:pt x="1176867" y="1494367"/>
                    </a:cubicBezTo>
                    <a:cubicBezTo>
                      <a:pt x="1207446" y="1481262"/>
                      <a:pt x="1168873" y="1505936"/>
                      <a:pt x="1223433" y="1473200"/>
                    </a:cubicBezTo>
                    <a:cubicBezTo>
                      <a:pt x="1248426" y="1458204"/>
                      <a:pt x="1236794" y="1463102"/>
                      <a:pt x="1257300" y="1456267"/>
                    </a:cubicBezTo>
                    <a:cubicBezTo>
                      <a:pt x="1265798" y="1450602"/>
                      <a:pt x="1283505" y="1438505"/>
                      <a:pt x="1291167" y="1435100"/>
                    </a:cubicBezTo>
                    <a:cubicBezTo>
                      <a:pt x="1296484" y="1432737"/>
                      <a:pt x="1302456" y="1432278"/>
                      <a:pt x="1308100" y="1430867"/>
                    </a:cubicBezTo>
                    <a:cubicBezTo>
                      <a:pt x="1337100" y="1411533"/>
                      <a:pt x="1301148" y="1435211"/>
                      <a:pt x="1341967" y="1409700"/>
                    </a:cubicBezTo>
                    <a:cubicBezTo>
                      <a:pt x="1346281" y="1407004"/>
                      <a:pt x="1350116" y="1403509"/>
                      <a:pt x="1354667" y="1401234"/>
                    </a:cubicBezTo>
                    <a:cubicBezTo>
                      <a:pt x="1358658" y="1399238"/>
                      <a:pt x="1363134" y="1398411"/>
                      <a:pt x="1367367" y="1397000"/>
                    </a:cubicBezTo>
                    <a:cubicBezTo>
                      <a:pt x="1383118" y="1381249"/>
                      <a:pt x="1388337" y="1373816"/>
                      <a:pt x="1409700" y="1363134"/>
                    </a:cubicBezTo>
                    <a:cubicBezTo>
                      <a:pt x="1415344" y="1360312"/>
                      <a:pt x="1421705" y="1358609"/>
                      <a:pt x="1426633" y="1354667"/>
                    </a:cubicBezTo>
                    <a:cubicBezTo>
                      <a:pt x="1435983" y="1347187"/>
                      <a:pt x="1442454" y="1336451"/>
                      <a:pt x="1452033" y="1329267"/>
                    </a:cubicBezTo>
                    <a:lnTo>
                      <a:pt x="1485900" y="1303867"/>
                    </a:lnTo>
                    <a:cubicBezTo>
                      <a:pt x="1491142" y="1288139"/>
                      <a:pt x="1488341" y="1292829"/>
                      <a:pt x="1498600" y="1278467"/>
                    </a:cubicBezTo>
                    <a:cubicBezTo>
                      <a:pt x="1502701" y="1272726"/>
                      <a:pt x="1505943" y="1266126"/>
                      <a:pt x="1511300" y="1261534"/>
                    </a:cubicBezTo>
                    <a:cubicBezTo>
                      <a:pt x="1516091" y="1257427"/>
                      <a:pt x="1522589" y="1255889"/>
                      <a:pt x="1528233" y="1253067"/>
                    </a:cubicBezTo>
                    <a:cubicBezTo>
                      <a:pt x="1550179" y="1220149"/>
                      <a:pt x="1538810" y="1235613"/>
                      <a:pt x="1562100" y="1206500"/>
                    </a:cubicBezTo>
                    <a:cubicBezTo>
                      <a:pt x="1563511" y="1202267"/>
                      <a:pt x="1564575" y="1197901"/>
                      <a:pt x="1566333" y="1193800"/>
                    </a:cubicBezTo>
                    <a:cubicBezTo>
                      <a:pt x="1568819" y="1188000"/>
                      <a:pt x="1573763" y="1183092"/>
                      <a:pt x="1574800" y="1176867"/>
                    </a:cubicBezTo>
                    <a:cubicBezTo>
                      <a:pt x="1578056" y="1157330"/>
                      <a:pt x="1576846" y="1137285"/>
                      <a:pt x="1579033" y="1117600"/>
                    </a:cubicBezTo>
                    <a:cubicBezTo>
                      <a:pt x="1579676" y="1111817"/>
                      <a:pt x="1580975" y="1106015"/>
                      <a:pt x="1583267" y="1100667"/>
                    </a:cubicBezTo>
                    <a:cubicBezTo>
                      <a:pt x="1585271" y="1095991"/>
                      <a:pt x="1589209" y="1092384"/>
                      <a:pt x="1591733" y="1087967"/>
                    </a:cubicBezTo>
                    <a:cubicBezTo>
                      <a:pt x="1594864" y="1082488"/>
                      <a:pt x="1597714" y="1076834"/>
                      <a:pt x="1600200" y="1071034"/>
                    </a:cubicBezTo>
                    <a:cubicBezTo>
                      <a:pt x="1601958" y="1066933"/>
                      <a:pt x="1601278" y="1061489"/>
                      <a:pt x="1604433" y="1058334"/>
                    </a:cubicBezTo>
                    <a:cubicBezTo>
                      <a:pt x="1607588" y="1055179"/>
                      <a:pt x="1613031" y="1055858"/>
                      <a:pt x="1617133" y="1054100"/>
                    </a:cubicBezTo>
                    <a:cubicBezTo>
                      <a:pt x="1622934" y="1051614"/>
                      <a:pt x="1628656" y="1048881"/>
                      <a:pt x="1634067" y="1045634"/>
                    </a:cubicBezTo>
                    <a:cubicBezTo>
                      <a:pt x="1659382" y="1030445"/>
                      <a:pt x="1655252" y="1032915"/>
                      <a:pt x="1672167" y="1016000"/>
                    </a:cubicBezTo>
                    <a:cubicBezTo>
                      <a:pt x="1674989" y="1006122"/>
                      <a:pt x="1676382" y="995719"/>
                      <a:pt x="1680633" y="986367"/>
                    </a:cubicBezTo>
                    <a:cubicBezTo>
                      <a:pt x="1686586" y="973270"/>
                      <a:pt x="1725287" y="936843"/>
                      <a:pt x="1727200" y="935567"/>
                    </a:cubicBezTo>
                    <a:lnTo>
                      <a:pt x="1752600" y="918634"/>
                    </a:lnTo>
                    <a:cubicBezTo>
                      <a:pt x="1755422" y="912989"/>
                      <a:pt x="1757027" y="906548"/>
                      <a:pt x="1761067" y="901700"/>
                    </a:cubicBezTo>
                    <a:cubicBezTo>
                      <a:pt x="1782236" y="876297"/>
                      <a:pt x="1766709" y="911582"/>
                      <a:pt x="1782233" y="880534"/>
                    </a:cubicBezTo>
                    <a:cubicBezTo>
                      <a:pt x="1784229" y="876543"/>
                      <a:pt x="1785293" y="872139"/>
                      <a:pt x="1786467" y="867834"/>
                    </a:cubicBezTo>
                    <a:cubicBezTo>
                      <a:pt x="1789529" y="856608"/>
                      <a:pt x="1792111" y="845256"/>
                      <a:pt x="1794933" y="833967"/>
                    </a:cubicBezTo>
                    <a:cubicBezTo>
                      <a:pt x="1796344" y="828323"/>
                      <a:pt x="1795053" y="821148"/>
                      <a:pt x="1799167" y="817034"/>
                    </a:cubicBezTo>
                    <a:lnTo>
                      <a:pt x="1811867" y="804334"/>
                    </a:lnTo>
                    <a:cubicBezTo>
                      <a:pt x="1810456" y="706967"/>
                      <a:pt x="1811687" y="609526"/>
                      <a:pt x="1807633" y="512234"/>
                    </a:cubicBezTo>
                    <a:cubicBezTo>
                      <a:pt x="1807421" y="507151"/>
                      <a:pt x="1801442" y="504085"/>
                      <a:pt x="1799167" y="499534"/>
                    </a:cubicBezTo>
                    <a:cubicBezTo>
                      <a:pt x="1797171" y="495543"/>
                      <a:pt x="1796159" y="491125"/>
                      <a:pt x="1794933" y="486834"/>
                    </a:cubicBezTo>
                    <a:cubicBezTo>
                      <a:pt x="1793755" y="482710"/>
                      <a:pt x="1789367" y="462275"/>
                      <a:pt x="1786467" y="457200"/>
                    </a:cubicBezTo>
                    <a:cubicBezTo>
                      <a:pt x="1782967" y="451074"/>
                      <a:pt x="1778000" y="445911"/>
                      <a:pt x="1773767" y="440267"/>
                    </a:cubicBezTo>
                    <a:cubicBezTo>
                      <a:pt x="1772356" y="436034"/>
                      <a:pt x="1770759" y="431858"/>
                      <a:pt x="1769533" y="427567"/>
                    </a:cubicBezTo>
                    <a:cubicBezTo>
                      <a:pt x="1764195" y="408885"/>
                      <a:pt x="1767157" y="414174"/>
                      <a:pt x="1761067" y="397934"/>
                    </a:cubicBezTo>
                    <a:cubicBezTo>
                      <a:pt x="1758399" y="390819"/>
                      <a:pt x="1756628" y="383211"/>
                      <a:pt x="1752600" y="376767"/>
                    </a:cubicBezTo>
                    <a:cubicBezTo>
                      <a:pt x="1749427" y="371690"/>
                      <a:pt x="1744133" y="368300"/>
                      <a:pt x="1739900" y="364067"/>
                    </a:cubicBezTo>
                    <a:cubicBezTo>
                      <a:pt x="1738489" y="358423"/>
                      <a:pt x="1738269" y="352338"/>
                      <a:pt x="1735667" y="347134"/>
                    </a:cubicBezTo>
                    <a:cubicBezTo>
                      <a:pt x="1731116" y="338033"/>
                      <a:pt x="1724378" y="330201"/>
                      <a:pt x="1718733" y="321734"/>
                    </a:cubicBezTo>
                    <a:cubicBezTo>
                      <a:pt x="1718726" y="321723"/>
                      <a:pt x="1701808" y="296344"/>
                      <a:pt x="1701800" y="296334"/>
                    </a:cubicBezTo>
                    <a:cubicBezTo>
                      <a:pt x="1696156" y="289278"/>
                      <a:pt x="1690288" y="282395"/>
                      <a:pt x="1684867" y="275167"/>
                    </a:cubicBezTo>
                    <a:cubicBezTo>
                      <a:pt x="1681814" y="271097"/>
                      <a:pt x="1680263" y="265778"/>
                      <a:pt x="1676400" y="262467"/>
                    </a:cubicBezTo>
                    <a:cubicBezTo>
                      <a:pt x="1643008" y="233846"/>
                      <a:pt x="1663901" y="269790"/>
                      <a:pt x="1629833" y="224367"/>
                    </a:cubicBezTo>
                    <a:cubicBezTo>
                      <a:pt x="1625600" y="218723"/>
                      <a:pt x="1620872" y="213417"/>
                      <a:pt x="1617133" y="207434"/>
                    </a:cubicBezTo>
                    <a:cubicBezTo>
                      <a:pt x="1604107" y="186592"/>
                      <a:pt x="1614915" y="193590"/>
                      <a:pt x="1595967" y="177800"/>
                    </a:cubicBezTo>
                    <a:cubicBezTo>
                      <a:pt x="1592058" y="174543"/>
                      <a:pt x="1587176" y="172591"/>
                      <a:pt x="1583267" y="169334"/>
                    </a:cubicBezTo>
                    <a:cubicBezTo>
                      <a:pt x="1578668" y="165501"/>
                      <a:pt x="1575548" y="159955"/>
                      <a:pt x="1570567" y="156634"/>
                    </a:cubicBezTo>
                    <a:cubicBezTo>
                      <a:pt x="1566854" y="154159"/>
                      <a:pt x="1561768" y="154567"/>
                      <a:pt x="1557867" y="152400"/>
                    </a:cubicBezTo>
                    <a:cubicBezTo>
                      <a:pt x="1548972" y="147458"/>
                      <a:pt x="1542120" y="138685"/>
                      <a:pt x="1532467" y="135467"/>
                    </a:cubicBezTo>
                    <a:lnTo>
                      <a:pt x="1507067" y="127000"/>
                    </a:lnTo>
                    <a:lnTo>
                      <a:pt x="1490133" y="101600"/>
                    </a:lnTo>
                    <a:cubicBezTo>
                      <a:pt x="1487311" y="97367"/>
                      <a:pt x="1485900" y="91722"/>
                      <a:pt x="1481667" y="88900"/>
                    </a:cubicBezTo>
                    <a:lnTo>
                      <a:pt x="1468967" y="80434"/>
                    </a:lnTo>
                    <a:cubicBezTo>
                      <a:pt x="1467556" y="74789"/>
                      <a:pt x="1466405" y="69073"/>
                      <a:pt x="1464733" y="63500"/>
                    </a:cubicBezTo>
                    <a:cubicBezTo>
                      <a:pt x="1464708" y="63415"/>
                      <a:pt x="1454164" y="31792"/>
                      <a:pt x="1452033" y="25400"/>
                    </a:cubicBezTo>
                    <a:cubicBezTo>
                      <a:pt x="1450622" y="21167"/>
                      <a:pt x="1450275" y="16413"/>
                      <a:pt x="1447800" y="12700"/>
                    </a:cubicBezTo>
                    <a:lnTo>
                      <a:pt x="1439333" y="0"/>
                    </a:lnTo>
                  </a:path>
                </a:pathLst>
              </a:custGeom>
              <a:ln>
                <a:solidFill>
                  <a:srgbClr val="D81F28"/>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grpSp>
        <p:sp>
          <p:nvSpPr>
            <p:cNvPr id="18" name="フリーフォーム 17"/>
            <p:cNvSpPr/>
            <p:nvPr/>
          </p:nvSpPr>
          <p:spPr>
            <a:xfrm>
              <a:off x="5756275" y="2470150"/>
              <a:ext cx="2463800" cy="1447800"/>
            </a:xfrm>
            <a:custGeom>
              <a:avLst/>
              <a:gdLst>
                <a:gd name="connsiteX0" fmla="*/ 76200 w 2463800"/>
                <a:gd name="connsiteY0" fmla="*/ 82550 h 1447800"/>
                <a:gd name="connsiteX1" fmla="*/ 66675 w 2463800"/>
                <a:gd name="connsiteY1" fmla="*/ 98425 h 1447800"/>
                <a:gd name="connsiteX2" fmla="*/ 60325 w 2463800"/>
                <a:gd name="connsiteY2" fmla="*/ 107950 h 1447800"/>
                <a:gd name="connsiteX3" fmla="*/ 57150 w 2463800"/>
                <a:gd name="connsiteY3" fmla="*/ 117475 h 1447800"/>
                <a:gd name="connsiteX4" fmla="*/ 47625 w 2463800"/>
                <a:gd name="connsiteY4" fmla="*/ 136525 h 1447800"/>
                <a:gd name="connsiteX5" fmla="*/ 44450 w 2463800"/>
                <a:gd name="connsiteY5" fmla="*/ 190500 h 1447800"/>
                <a:gd name="connsiteX6" fmla="*/ 38100 w 2463800"/>
                <a:gd name="connsiteY6" fmla="*/ 209550 h 1447800"/>
                <a:gd name="connsiteX7" fmla="*/ 28575 w 2463800"/>
                <a:gd name="connsiteY7" fmla="*/ 228600 h 1447800"/>
                <a:gd name="connsiteX8" fmla="*/ 19050 w 2463800"/>
                <a:gd name="connsiteY8" fmla="*/ 292100 h 1447800"/>
                <a:gd name="connsiteX9" fmla="*/ 12700 w 2463800"/>
                <a:gd name="connsiteY9" fmla="*/ 317500 h 1447800"/>
                <a:gd name="connsiteX10" fmla="*/ 6350 w 2463800"/>
                <a:gd name="connsiteY10" fmla="*/ 393700 h 1447800"/>
                <a:gd name="connsiteX11" fmla="*/ 3175 w 2463800"/>
                <a:gd name="connsiteY11" fmla="*/ 498475 h 1447800"/>
                <a:gd name="connsiteX12" fmla="*/ 0 w 2463800"/>
                <a:gd name="connsiteY12" fmla="*/ 520700 h 1447800"/>
                <a:gd name="connsiteX13" fmla="*/ 3175 w 2463800"/>
                <a:gd name="connsiteY13" fmla="*/ 558800 h 1447800"/>
                <a:gd name="connsiteX14" fmla="*/ 9525 w 2463800"/>
                <a:gd name="connsiteY14" fmla="*/ 581025 h 1447800"/>
                <a:gd name="connsiteX15" fmla="*/ 12700 w 2463800"/>
                <a:gd name="connsiteY15" fmla="*/ 596900 h 1447800"/>
                <a:gd name="connsiteX16" fmla="*/ 15875 w 2463800"/>
                <a:gd name="connsiteY16" fmla="*/ 638175 h 1447800"/>
                <a:gd name="connsiteX17" fmla="*/ 19050 w 2463800"/>
                <a:gd name="connsiteY17" fmla="*/ 711200 h 1447800"/>
                <a:gd name="connsiteX18" fmla="*/ 28575 w 2463800"/>
                <a:gd name="connsiteY18" fmla="*/ 758825 h 1447800"/>
                <a:gd name="connsiteX19" fmla="*/ 31750 w 2463800"/>
                <a:gd name="connsiteY19" fmla="*/ 768350 h 1447800"/>
                <a:gd name="connsiteX20" fmla="*/ 41275 w 2463800"/>
                <a:gd name="connsiteY20" fmla="*/ 774700 h 1447800"/>
                <a:gd name="connsiteX21" fmla="*/ 47625 w 2463800"/>
                <a:gd name="connsiteY21" fmla="*/ 793750 h 1447800"/>
                <a:gd name="connsiteX22" fmla="*/ 53975 w 2463800"/>
                <a:gd name="connsiteY22" fmla="*/ 803275 h 1447800"/>
                <a:gd name="connsiteX23" fmla="*/ 60325 w 2463800"/>
                <a:gd name="connsiteY23" fmla="*/ 822325 h 1447800"/>
                <a:gd name="connsiteX24" fmla="*/ 69850 w 2463800"/>
                <a:gd name="connsiteY24" fmla="*/ 841375 h 1447800"/>
                <a:gd name="connsiteX25" fmla="*/ 76200 w 2463800"/>
                <a:gd name="connsiteY25" fmla="*/ 850900 h 1447800"/>
                <a:gd name="connsiteX26" fmla="*/ 88900 w 2463800"/>
                <a:gd name="connsiteY26" fmla="*/ 879475 h 1447800"/>
                <a:gd name="connsiteX27" fmla="*/ 98425 w 2463800"/>
                <a:gd name="connsiteY27" fmla="*/ 889000 h 1447800"/>
                <a:gd name="connsiteX28" fmla="*/ 101600 w 2463800"/>
                <a:gd name="connsiteY28" fmla="*/ 901700 h 1447800"/>
                <a:gd name="connsiteX29" fmla="*/ 120650 w 2463800"/>
                <a:gd name="connsiteY29" fmla="*/ 920750 h 1447800"/>
                <a:gd name="connsiteX30" fmla="*/ 142875 w 2463800"/>
                <a:gd name="connsiteY30" fmla="*/ 936625 h 1447800"/>
                <a:gd name="connsiteX31" fmla="*/ 146050 w 2463800"/>
                <a:gd name="connsiteY31" fmla="*/ 946150 h 1447800"/>
                <a:gd name="connsiteX32" fmla="*/ 161925 w 2463800"/>
                <a:gd name="connsiteY32" fmla="*/ 965200 h 1447800"/>
                <a:gd name="connsiteX33" fmla="*/ 171450 w 2463800"/>
                <a:gd name="connsiteY33" fmla="*/ 971550 h 1447800"/>
                <a:gd name="connsiteX34" fmla="*/ 180975 w 2463800"/>
                <a:gd name="connsiteY34" fmla="*/ 974725 h 1447800"/>
                <a:gd name="connsiteX35" fmla="*/ 184150 w 2463800"/>
                <a:gd name="connsiteY35" fmla="*/ 984250 h 1447800"/>
                <a:gd name="connsiteX36" fmla="*/ 212725 w 2463800"/>
                <a:gd name="connsiteY36" fmla="*/ 996950 h 1447800"/>
                <a:gd name="connsiteX37" fmla="*/ 231775 w 2463800"/>
                <a:gd name="connsiteY37" fmla="*/ 1006475 h 1447800"/>
                <a:gd name="connsiteX38" fmla="*/ 250825 w 2463800"/>
                <a:gd name="connsiteY38" fmla="*/ 1012825 h 1447800"/>
                <a:gd name="connsiteX39" fmla="*/ 260350 w 2463800"/>
                <a:gd name="connsiteY39" fmla="*/ 1019175 h 1447800"/>
                <a:gd name="connsiteX40" fmla="*/ 282575 w 2463800"/>
                <a:gd name="connsiteY40" fmla="*/ 1025525 h 1447800"/>
                <a:gd name="connsiteX41" fmla="*/ 292100 w 2463800"/>
                <a:gd name="connsiteY41" fmla="*/ 1031875 h 1447800"/>
                <a:gd name="connsiteX42" fmla="*/ 304800 w 2463800"/>
                <a:gd name="connsiteY42" fmla="*/ 1038225 h 1447800"/>
                <a:gd name="connsiteX43" fmla="*/ 314325 w 2463800"/>
                <a:gd name="connsiteY43" fmla="*/ 1047750 h 1447800"/>
                <a:gd name="connsiteX44" fmla="*/ 323850 w 2463800"/>
                <a:gd name="connsiteY44" fmla="*/ 1050925 h 1447800"/>
                <a:gd name="connsiteX45" fmla="*/ 342900 w 2463800"/>
                <a:gd name="connsiteY45" fmla="*/ 1063625 h 1447800"/>
                <a:gd name="connsiteX46" fmla="*/ 352425 w 2463800"/>
                <a:gd name="connsiteY46" fmla="*/ 1069975 h 1447800"/>
                <a:gd name="connsiteX47" fmla="*/ 361950 w 2463800"/>
                <a:gd name="connsiteY47" fmla="*/ 1073150 h 1447800"/>
                <a:gd name="connsiteX48" fmla="*/ 393700 w 2463800"/>
                <a:gd name="connsiteY48" fmla="*/ 1095375 h 1447800"/>
                <a:gd name="connsiteX49" fmla="*/ 403225 w 2463800"/>
                <a:gd name="connsiteY49" fmla="*/ 1104900 h 1447800"/>
                <a:gd name="connsiteX50" fmla="*/ 431800 w 2463800"/>
                <a:gd name="connsiteY50" fmla="*/ 1120775 h 1447800"/>
                <a:gd name="connsiteX51" fmla="*/ 447675 w 2463800"/>
                <a:gd name="connsiteY51" fmla="*/ 1143000 h 1447800"/>
                <a:gd name="connsiteX52" fmla="*/ 460375 w 2463800"/>
                <a:gd name="connsiteY52" fmla="*/ 1187450 h 1447800"/>
                <a:gd name="connsiteX53" fmla="*/ 469900 w 2463800"/>
                <a:gd name="connsiteY53" fmla="*/ 1212850 h 1447800"/>
                <a:gd name="connsiteX54" fmla="*/ 476250 w 2463800"/>
                <a:gd name="connsiteY54" fmla="*/ 1225550 h 1447800"/>
                <a:gd name="connsiteX55" fmla="*/ 488950 w 2463800"/>
                <a:gd name="connsiteY55" fmla="*/ 1244600 h 1447800"/>
                <a:gd name="connsiteX56" fmla="*/ 501650 w 2463800"/>
                <a:gd name="connsiteY56" fmla="*/ 1263650 h 1447800"/>
                <a:gd name="connsiteX57" fmla="*/ 511175 w 2463800"/>
                <a:gd name="connsiteY57" fmla="*/ 1292225 h 1447800"/>
                <a:gd name="connsiteX58" fmla="*/ 514350 w 2463800"/>
                <a:gd name="connsiteY58" fmla="*/ 1301750 h 1447800"/>
                <a:gd name="connsiteX59" fmla="*/ 523875 w 2463800"/>
                <a:gd name="connsiteY59" fmla="*/ 1311275 h 1447800"/>
                <a:gd name="connsiteX60" fmla="*/ 536575 w 2463800"/>
                <a:gd name="connsiteY60" fmla="*/ 1330325 h 1447800"/>
                <a:gd name="connsiteX61" fmla="*/ 546100 w 2463800"/>
                <a:gd name="connsiteY61" fmla="*/ 1336675 h 1447800"/>
                <a:gd name="connsiteX62" fmla="*/ 565150 w 2463800"/>
                <a:gd name="connsiteY62" fmla="*/ 1355725 h 1447800"/>
                <a:gd name="connsiteX63" fmla="*/ 584200 w 2463800"/>
                <a:gd name="connsiteY63" fmla="*/ 1368425 h 1447800"/>
                <a:gd name="connsiteX64" fmla="*/ 593725 w 2463800"/>
                <a:gd name="connsiteY64" fmla="*/ 1374775 h 1447800"/>
                <a:gd name="connsiteX65" fmla="*/ 615950 w 2463800"/>
                <a:gd name="connsiteY65" fmla="*/ 1381125 h 1447800"/>
                <a:gd name="connsiteX66" fmla="*/ 635000 w 2463800"/>
                <a:gd name="connsiteY66" fmla="*/ 1387475 h 1447800"/>
                <a:gd name="connsiteX67" fmla="*/ 663575 w 2463800"/>
                <a:gd name="connsiteY67" fmla="*/ 1393825 h 1447800"/>
                <a:gd name="connsiteX68" fmla="*/ 682625 w 2463800"/>
                <a:gd name="connsiteY68" fmla="*/ 1400175 h 1447800"/>
                <a:gd name="connsiteX69" fmla="*/ 692150 w 2463800"/>
                <a:gd name="connsiteY69" fmla="*/ 1403350 h 1447800"/>
                <a:gd name="connsiteX70" fmla="*/ 723900 w 2463800"/>
                <a:gd name="connsiteY70" fmla="*/ 1406525 h 1447800"/>
                <a:gd name="connsiteX71" fmla="*/ 736600 w 2463800"/>
                <a:gd name="connsiteY71" fmla="*/ 1409700 h 1447800"/>
                <a:gd name="connsiteX72" fmla="*/ 755650 w 2463800"/>
                <a:gd name="connsiteY72" fmla="*/ 1419225 h 1447800"/>
                <a:gd name="connsiteX73" fmla="*/ 777875 w 2463800"/>
                <a:gd name="connsiteY73" fmla="*/ 1422400 h 1447800"/>
                <a:gd name="connsiteX74" fmla="*/ 800100 w 2463800"/>
                <a:gd name="connsiteY74" fmla="*/ 1428750 h 1447800"/>
                <a:gd name="connsiteX75" fmla="*/ 835025 w 2463800"/>
                <a:gd name="connsiteY75" fmla="*/ 1441450 h 1447800"/>
                <a:gd name="connsiteX76" fmla="*/ 898525 w 2463800"/>
                <a:gd name="connsiteY76" fmla="*/ 1447800 h 1447800"/>
                <a:gd name="connsiteX77" fmla="*/ 1006475 w 2463800"/>
                <a:gd name="connsiteY77" fmla="*/ 1444625 h 1447800"/>
                <a:gd name="connsiteX78" fmla="*/ 1016000 w 2463800"/>
                <a:gd name="connsiteY78" fmla="*/ 1441450 h 1447800"/>
                <a:gd name="connsiteX79" fmla="*/ 1047750 w 2463800"/>
                <a:gd name="connsiteY79" fmla="*/ 1435100 h 1447800"/>
                <a:gd name="connsiteX80" fmla="*/ 1066800 w 2463800"/>
                <a:gd name="connsiteY80" fmla="*/ 1428750 h 1447800"/>
                <a:gd name="connsiteX81" fmla="*/ 1076325 w 2463800"/>
                <a:gd name="connsiteY81" fmla="*/ 1425575 h 1447800"/>
                <a:gd name="connsiteX82" fmla="*/ 1092200 w 2463800"/>
                <a:gd name="connsiteY82" fmla="*/ 1422400 h 1447800"/>
                <a:gd name="connsiteX83" fmla="*/ 1111250 w 2463800"/>
                <a:gd name="connsiteY83" fmla="*/ 1416050 h 1447800"/>
                <a:gd name="connsiteX84" fmla="*/ 1127125 w 2463800"/>
                <a:gd name="connsiteY84" fmla="*/ 1397000 h 1447800"/>
                <a:gd name="connsiteX85" fmla="*/ 1143000 w 2463800"/>
                <a:gd name="connsiteY85" fmla="*/ 1381125 h 1447800"/>
                <a:gd name="connsiteX86" fmla="*/ 1155700 w 2463800"/>
                <a:gd name="connsiteY86" fmla="*/ 1362075 h 1447800"/>
                <a:gd name="connsiteX87" fmla="*/ 1171575 w 2463800"/>
                <a:gd name="connsiteY87" fmla="*/ 1346200 h 1447800"/>
                <a:gd name="connsiteX88" fmla="*/ 1181100 w 2463800"/>
                <a:gd name="connsiteY88" fmla="*/ 1343025 h 1447800"/>
                <a:gd name="connsiteX89" fmla="*/ 1196975 w 2463800"/>
                <a:gd name="connsiteY89" fmla="*/ 1339850 h 1447800"/>
                <a:gd name="connsiteX90" fmla="*/ 1228725 w 2463800"/>
                <a:gd name="connsiteY90" fmla="*/ 1343025 h 1447800"/>
                <a:gd name="connsiteX91" fmla="*/ 1241425 w 2463800"/>
                <a:gd name="connsiteY91" fmla="*/ 1346200 h 1447800"/>
                <a:gd name="connsiteX92" fmla="*/ 1263650 w 2463800"/>
                <a:gd name="connsiteY92" fmla="*/ 1349375 h 1447800"/>
                <a:gd name="connsiteX93" fmla="*/ 1282700 w 2463800"/>
                <a:gd name="connsiteY93" fmla="*/ 1355725 h 1447800"/>
                <a:gd name="connsiteX94" fmla="*/ 1292225 w 2463800"/>
                <a:gd name="connsiteY94" fmla="*/ 1362075 h 1447800"/>
                <a:gd name="connsiteX95" fmla="*/ 1311275 w 2463800"/>
                <a:gd name="connsiteY95" fmla="*/ 1368425 h 1447800"/>
                <a:gd name="connsiteX96" fmla="*/ 1323975 w 2463800"/>
                <a:gd name="connsiteY96" fmla="*/ 1374775 h 1447800"/>
                <a:gd name="connsiteX97" fmla="*/ 1333500 w 2463800"/>
                <a:gd name="connsiteY97" fmla="*/ 1377950 h 1447800"/>
                <a:gd name="connsiteX98" fmla="*/ 1355725 w 2463800"/>
                <a:gd name="connsiteY98" fmla="*/ 1390650 h 1447800"/>
                <a:gd name="connsiteX99" fmla="*/ 1374775 w 2463800"/>
                <a:gd name="connsiteY99" fmla="*/ 1397000 h 1447800"/>
                <a:gd name="connsiteX100" fmla="*/ 1384300 w 2463800"/>
                <a:gd name="connsiteY100" fmla="*/ 1400175 h 1447800"/>
                <a:gd name="connsiteX101" fmla="*/ 1409700 w 2463800"/>
                <a:gd name="connsiteY101" fmla="*/ 1409700 h 1447800"/>
                <a:gd name="connsiteX102" fmla="*/ 1422400 w 2463800"/>
                <a:gd name="connsiteY102" fmla="*/ 1412875 h 1447800"/>
                <a:gd name="connsiteX103" fmla="*/ 1441450 w 2463800"/>
                <a:gd name="connsiteY103" fmla="*/ 1422400 h 1447800"/>
                <a:gd name="connsiteX104" fmla="*/ 1470025 w 2463800"/>
                <a:gd name="connsiteY104" fmla="*/ 1428750 h 1447800"/>
                <a:gd name="connsiteX105" fmla="*/ 1489075 w 2463800"/>
                <a:gd name="connsiteY105" fmla="*/ 1435100 h 1447800"/>
                <a:gd name="connsiteX106" fmla="*/ 1501775 w 2463800"/>
                <a:gd name="connsiteY106" fmla="*/ 1438275 h 1447800"/>
                <a:gd name="connsiteX107" fmla="*/ 1644650 w 2463800"/>
                <a:gd name="connsiteY107" fmla="*/ 1435100 h 1447800"/>
                <a:gd name="connsiteX108" fmla="*/ 1663700 w 2463800"/>
                <a:gd name="connsiteY108" fmla="*/ 1416050 h 1447800"/>
                <a:gd name="connsiteX109" fmla="*/ 1682750 w 2463800"/>
                <a:gd name="connsiteY109" fmla="*/ 1406525 h 1447800"/>
                <a:gd name="connsiteX110" fmla="*/ 1692275 w 2463800"/>
                <a:gd name="connsiteY110" fmla="*/ 1397000 h 1447800"/>
                <a:gd name="connsiteX111" fmla="*/ 1701800 w 2463800"/>
                <a:gd name="connsiteY111" fmla="*/ 1393825 h 1447800"/>
                <a:gd name="connsiteX112" fmla="*/ 1714500 w 2463800"/>
                <a:gd name="connsiteY112" fmla="*/ 1387475 h 1447800"/>
                <a:gd name="connsiteX113" fmla="*/ 1724025 w 2463800"/>
                <a:gd name="connsiteY113" fmla="*/ 1384300 h 1447800"/>
                <a:gd name="connsiteX114" fmla="*/ 1733550 w 2463800"/>
                <a:gd name="connsiteY114" fmla="*/ 1377950 h 1447800"/>
                <a:gd name="connsiteX115" fmla="*/ 1752600 w 2463800"/>
                <a:gd name="connsiteY115" fmla="*/ 1371600 h 1447800"/>
                <a:gd name="connsiteX116" fmla="*/ 1762125 w 2463800"/>
                <a:gd name="connsiteY116" fmla="*/ 1368425 h 1447800"/>
                <a:gd name="connsiteX117" fmla="*/ 1787525 w 2463800"/>
                <a:gd name="connsiteY117" fmla="*/ 1371600 h 1447800"/>
                <a:gd name="connsiteX118" fmla="*/ 1812925 w 2463800"/>
                <a:gd name="connsiteY118" fmla="*/ 1377950 h 1447800"/>
                <a:gd name="connsiteX119" fmla="*/ 1835150 w 2463800"/>
                <a:gd name="connsiteY119" fmla="*/ 1384300 h 1447800"/>
                <a:gd name="connsiteX120" fmla="*/ 1857375 w 2463800"/>
                <a:gd name="connsiteY120" fmla="*/ 1387475 h 1447800"/>
                <a:gd name="connsiteX121" fmla="*/ 1911350 w 2463800"/>
                <a:gd name="connsiteY121" fmla="*/ 1393825 h 1447800"/>
                <a:gd name="connsiteX122" fmla="*/ 1936750 w 2463800"/>
                <a:gd name="connsiteY122" fmla="*/ 1397000 h 1447800"/>
                <a:gd name="connsiteX123" fmla="*/ 1981200 w 2463800"/>
                <a:gd name="connsiteY123" fmla="*/ 1393825 h 1447800"/>
                <a:gd name="connsiteX124" fmla="*/ 2012950 w 2463800"/>
                <a:gd name="connsiteY124" fmla="*/ 1387475 h 1447800"/>
                <a:gd name="connsiteX125" fmla="*/ 2022475 w 2463800"/>
                <a:gd name="connsiteY125" fmla="*/ 1384300 h 1447800"/>
                <a:gd name="connsiteX126" fmla="*/ 2032000 w 2463800"/>
                <a:gd name="connsiteY126" fmla="*/ 1374775 h 1447800"/>
                <a:gd name="connsiteX127" fmla="*/ 2038350 w 2463800"/>
                <a:gd name="connsiteY127" fmla="*/ 1365250 h 1447800"/>
                <a:gd name="connsiteX128" fmla="*/ 2057400 w 2463800"/>
                <a:gd name="connsiteY128" fmla="*/ 1352550 h 1447800"/>
                <a:gd name="connsiteX129" fmla="*/ 2076450 w 2463800"/>
                <a:gd name="connsiteY129" fmla="*/ 1343025 h 1447800"/>
                <a:gd name="connsiteX130" fmla="*/ 2085975 w 2463800"/>
                <a:gd name="connsiteY130" fmla="*/ 1333500 h 1447800"/>
                <a:gd name="connsiteX131" fmla="*/ 2095500 w 2463800"/>
                <a:gd name="connsiteY131" fmla="*/ 1330325 h 1447800"/>
                <a:gd name="connsiteX132" fmla="*/ 2114550 w 2463800"/>
                <a:gd name="connsiteY132" fmla="*/ 1317625 h 1447800"/>
                <a:gd name="connsiteX133" fmla="*/ 2124075 w 2463800"/>
                <a:gd name="connsiteY133" fmla="*/ 1311275 h 1447800"/>
                <a:gd name="connsiteX134" fmla="*/ 2133600 w 2463800"/>
                <a:gd name="connsiteY134" fmla="*/ 1304925 h 1447800"/>
                <a:gd name="connsiteX135" fmla="*/ 2146300 w 2463800"/>
                <a:gd name="connsiteY135" fmla="*/ 1285875 h 1447800"/>
                <a:gd name="connsiteX136" fmla="*/ 2149475 w 2463800"/>
                <a:gd name="connsiteY136" fmla="*/ 1276350 h 1447800"/>
                <a:gd name="connsiteX137" fmla="*/ 2155825 w 2463800"/>
                <a:gd name="connsiteY137" fmla="*/ 1250950 h 1447800"/>
                <a:gd name="connsiteX138" fmla="*/ 2162175 w 2463800"/>
                <a:gd name="connsiteY138" fmla="*/ 1231900 h 1447800"/>
                <a:gd name="connsiteX139" fmla="*/ 2168525 w 2463800"/>
                <a:gd name="connsiteY139" fmla="*/ 1222375 h 1447800"/>
                <a:gd name="connsiteX140" fmla="*/ 2171700 w 2463800"/>
                <a:gd name="connsiteY140" fmla="*/ 1212850 h 1447800"/>
                <a:gd name="connsiteX141" fmla="*/ 2190750 w 2463800"/>
                <a:gd name="connsiteY141" fmla="*/ 1200150 h 1447800"/>
                <a:gd name="connsiteX142" fmla="*/ 2222500 w 2463800"/>
                <a:gd name="connsiteY142" fmla="*/ 1181100 h 1447800"/>
                <a:gd name="connsiteX143" fmla="*/ 2232025 w 2463800"/>
                <a:gd name="connsiteY143" fmla="*/ 1171575 h 1447800"/>
                <a:gd name="connsiteX144" fmla="*/ 2251075 w 2463800"/>
                <a:gd name="connsiteY144" fmla="*/ 1158875 h 1447800"/>
                <a:gd name="connsiteX145" fmla="*/ 2260600 w 2463800"/>
                <a:gd name="connsiteY145" fmla="*/ 1149350 h 1447800"/>
                <a:gd name="connsiteX146" fmla="*/ 2266950 w 2463800"/>
                <a:gd name="connsiteY146" fmla="*/ 1139825 h 1447800"/>
                <a:gd name="connsiteX147" fmla="*/ 2286000 w 2463800"/>
                <a:gd name="connsiteY147" fmla="*/ 1133475 h 1447800"/>
                <a:gd name="connsiteX148" fmla="*/ 2298700 w 2463800"/>
                <a:gd name="connsiteY148" fmla="*/ 1123950 h 1447800"/>
                <a:gd name="connsiteX149" fmla="*/ 2311400 w 2463800"/>
                <a:gd name="connsiteY149" fmla="*/ 1104900 h 1447800"/>
                <a:gd name="connsiteX150" fmla="*/ 2317750 w 2463800"/>
                <a:gd name="connsiteY150" fmla="*/ 1095375 h 1447800"/>
                <a:gd name="connsiteX151" fmla="*/ 2324100 w 2463800"/>
                <a:gd name="connsiteY151" fmla="*/ 1082675 h 1447800"/>
                <a:gd name="connsiteX152" fmla="*/ 2336800 w 2463800"/>
                <a:gd name="connsiteY152" fmla="*/ 1063625 h 1447800"/>
                <a:gd name="connsiteX153" fmla="*/ 2343150 w 2463800"/>
                <a:gd name="connsiteY153" fmla="*/ 1054100 h 1447800"/>
                <a:gd name="connsiteX154" fmla="*/ 2352675 w 2463800"/>
                <a:gd name="connsiteY154" fmla="*/ 1035050 h 1447800"/>
                <a:gd name="connsiteX155" fmla="*/ 2355850 w 2463800"/>
                <a:gd name="connsiteY155" fmla="*/ 1025525 h 1447800"/>
                <a:gd name="connsiteX156" fmla="*/ 2365375 w 2463800"/>
                <a:gd name="connsiteY156" fmla="*/ 1019175 h 1447800"/>
                <a:gd name="connsiteX157" fmla="*/ 2371725 w 2463800"/>
                <a:gd name="connsiteY157" fmla="*/ 1009650 h 1447800"/>
                <a:gd name="connsiteX158" fmla="*/ 2381250 w 2463800"/>
                <a:gd name="connsiteY158" fmla="*/ 996950 h 1447800"/>
                <a:gd name="connsiteX159" fmla="*/ 2387600 w 2463800"/>
                <a:gd name="connsiteY159" fmla="*/ 984250 h 1447800"/>
                <a:gd name="connsiteX160" fmla="*/ 2390775 w 2463800"/>
                <a:gd name="connsiteY160" fmla="*/ 965200 h 1447800"/>
                <a:gd name="connsiteX161" fmla="*/ 2393950 w 2463800"/>
                <a:gd name="connsiteY161" fmla="*/ 952500 h 1447800"/>
                <a:gd name="connsiteX162" fmla="*/ 2400300 w 2463800"/>
                <a:gd name="connsiteY162" fmla="*/ 920750 h 1447800"/>
                <a:gd name="connsiteX163" fmla="*/ 2406650 w 2463800"/>
                <a:gd name="connsiteY163" fmla="*/ 911225 h 1447800"/>
                <a:gd name="connsiteX164" fmla="*/ 2413000 w 2463800"/>
                <a:gd name="connsiteY164" fmla="*/ 889000 h 1447800"/>
                <a:gd name="connsiteX165" fmla="*/ 2422525 w 2463800"/>
                <a:gd name="connsiteY165" fmla="*/ 860425 h 1447800"/>
                <a:gd name="connsiteX166" fmla="*/ 2425700 w 2463800"/>
                <a:gd name="connsiteY166" fmla="*/ 850900 h 1447800"/>
                <a:gd name="connsiteX167" fmla="*/ 2428875 w 2463800"/>
                <a:gd name="connsiteY167" fmla="*/ 841375 h 1447800"/>
                <a:gd name="connsiteX168" fmla="*/ 2438400 w 2463800"/>
                <a:gd name="connsiteY168" fmla="*/ 815975 h 1447800"/>
                <a:gd name="connsiteX169" fmla="*/ 2441575 w 2463800"/>
                <a:gd name="connsiteY169" fmla="*/ 781050 h 1447800"/>
                <a:gd name="connsiteX170" fmla="*/ 2447925 w 2463800"/>
                <a:gd name="connsiteY170" fmla="*/ 771525 h 1447800"/>
                <a:gd name="connsiteX171" fmla="*/ 2451100 w 2463800"/>
                <a:gd name="connsiteY171" fmla="*/ 762000 h 1447800"/>
                <a:gd name="connsiteX172" fmla="*/ 2454275 w 2463800"/>
                <a:gd name="connsiteY172" fmla="*/ 739775 h 1447800"/>
                <a:gd name="connsiteX173" fmla="*/ 2451100 w 2463800"/>
                <a:gd name="connsiteY173" fmla="*/ 717550 h 1447800"/>
                <a:gd name="connsiteX174" fmla="*/ 2447925 w 2463800"/>
                <a:gd name="connsiteY174" fmla="*/ 685800 h 1447800"/>
                <a:gd name="connsiteX175" fmla="*/ 2444750 w 2463800"/>
                <a:gd name="connsiteY175" fmla="*/ 673100 h 1447800"/>
                <a:gd name="connsiteX176" fmla="*/ 2441575 w 2463800"/>
                <a:gd name="connsiteY176" fmla="*/ 657225 h 1447800"/>
                <a:gd name="connsiteX177" fmla="*/ 2444750 w 2463800"/>
                <a:gd name="connsiteY177" fmla="*/ 609600 h 1447800"/>
                <a:gd name="connsiteX178" fmla="*/ 2447925 w 2463800"/>
                <a:gd name="connsiteY178" fmla="*/ 600075 h 1447800"/>
                <a:gd name="connsiteX179" fmla="*/ 2454275 w 2463800"/>
                <a:gd name="connsiteY179" fmla="*/ 574675 h 1447800"/>
                <a:gd name="connsiteX180" fmla="*/ 2457450 w 2463800"/>
                <a:gd name="connsiteY180" fmla="*/ 539750 h 1447800"/>
                <a:gd name="connsiteX181" fmla="*/ 2463800 w 2463800"/>
                <a:gd name="connsiteY181" fmla="*/ 485775 h 1447800"/>
                <a:gd name="connsiteX182" fmla="*/ 2460625 w 2463800"/>
                <a:gd name="connsiteY182" fmla="*/ 450850 h 1447800"/>
                <a:gd name="connsiteX183" fmla="*/ 2457450 w 2463800"/>
                <a:gd name="connsiteY183" fmla="*/ 333375 h 1447800"/>
                <a:gd name="connsiteX184" fmla="*/ 2451100 w 2463800"/>
                <a:gd name="connsiteY184" fmla="*/ 323850 h 1447800"/>
                <a:gd name="connsiteX185" fmla="*/ 2444750 w 2463800"/>
                <a:gd name="connsiteY185" fmla="*/ 311150 h 1447800"/>
                <a:gd name="connsiteX186" fmla="*/ 2438400 w 2463800"/>
                <a:gd name="connsiteY186" fmla="*/ 247650 h 1447800"/>
                <a:gd name="connsiteX187" fmla="*/ 2432050 w 2463800"/>
                <a:gd name="connsiteY187" fmla="*/ 228600 h 1447800"/>
                <a:gd name="connsiteX188" fmla="*/ 2425700 w 2463800"/>
                <a:gd name="connsiteY188" fmla="*/ 161925 h 1447800"/>
                <a:gd name="connsiteX189" fmla="*/ 2422525 w 2463800"/>
                <a:gd name="connsiteY189" fmla="*/ 136525 h 1447800"/>
                <a:gd name="connsiteX190" fmla="*/ 2403475 w 2463800"/>
                <a:gd name="connsiteY190" fmla="*/ 127000 h 1447800"/>
                <a:gd name="connsiteX191" fmla="*/ 2397125 w 2463800"/>
                <a:gd name="connsiteY191" fmla="*/ 117475 h 1447800"/>
                <a:gd name="connsiteX192" fmla="*/ 2390775 w 2463800"/>
                <a:gd name="connsiteY192" fmla="*/ 73025 h 1447800"/>
                <a:gd name="connsiteX193" fmla="*/ 2384425 w 2463800"/>
                <a:gd name="connsiteY193" fmla="*/ 63500 h 1447800"/>
                <a:gd name="connsiteX194" fmla="*/ 2378075 w 2463800"/>
                <a:gd name="connsiteY194" fmla="*/ 44450 h 1447800"/>
                <a:gd name="connsiteX195" fmla="*/ 2352675 w 2463800"/>
                <a:gd name="connsiteY195" fmla="*/ 19050 h 1447800"/>
                <a:gd name="connsiteX196" fmla="*/ 2343150 w 2463800"/>
                <a:gd name="connsiteY196" fmla="*/ 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2463800" h="1447800">
                  <a:moveTo>
                    <a:pt x="76200" y="82550"/>
                  </a:moveTo>
                  <a:cubicBezTo>
                    <a:pt x="73025" y="87842"/>
                    <a:pt x="69946" y="93192"/>
                    <a:pt x="66675" y="98425"/>
                  </a:cubicBezTo>
                  <a:cubicBezTo>
                    <a:pt x="64653" y="101661"/>
                    <a:pt x="62032" y="104537"/>
                    <a:pt x="60325" y="107950"/>
                  </a:cubicBezTo>
                  <a:cubicBezTo>
                    <a:pt x="58828" y="110943"/>
                    <a:pt x="58647" y="114482"/>
                    <a:pt x="57150" y="117475"/>
                  </a:cubicBezTo>
                  <a:cubicBezTo>
                    <a:pt x="44840" y="142094"/>
                    <a:pt x="55605" y="112584"/>
                    <a:pt x="47625" y="136525"/>
                  </a:cubicBezTo>
                  <a:cubicBezTo>
                    <a:pt x="46567" y="154517"/>
                    <a:pt x="46781" y="172629"/>
                    <a:pt x="44450" y="190500"/>
                  </a:cubicBezTo>
                  <a:cubicBezTo>
                    <a:pt x="43584" y="197137"/>
                    <a:pt x="41813" y="203981"/>
                    <a:pt x="38100" y="209550"/>
                  </a:cubicBezTo>
                  <a:cubicBezTo>
                    <a:pt x="31892" y="218862"/>
                    <a:pt x="31204" y="218084"/>
                    <a:pt x="28575" y="228600"/>
                  </a:cubicBezTo>
                  <a:cubicBezTo>
                    <a:pt x="23360" y="249461"/>
                    <a:pt x="23255" y="271075"/>
                    <a:pt x="19050" y="292100"/>
                  </a:cubicBezTo>
                  <a:cubicBezTo>
                    <a:pt x="17338" y="300658"/>
                    <a:pt x="13782" y="308840"/>
                    <a:pt x="12700" y="317500"/>
                  </a:cubicBezTo>
                  <a:cubicBezTo>
                    <a:pt x="7421" y="359735"/>
                    <a:pt x="10057" y="334384"/>
                    <a:pt x="6350" y="393700"/>
                  </a:cubicBezTo>
                  <a:cubicBezTo>
                    <a:pt x="5292" y="428625"/>
                    <a:pt x="4920" y="463578"/>
                    <a:pt x="3175" y="498475"/>
                  </a:cubicBezTo>
                  <a:cubicBezTo>
                    <a:pt x="2801" y="505949"/>
                    <a:pt x="0" y="513216"/>
                    <a:pt x="0" y="520700"/>
                  </a:cubicBezTo>
                  <a:cubicBezTo>
                    <a:pt x="0" y="533444"/>
                    <a:pt x="1594" y="546154"/>
                    <a:pt x="3175" y="558800"/>
                  </a:cubicBezTo>
                  <a:cubicBezTo>
                    <a:pt x="4660" y="570678"/>
                    <a:pt x="6889" y="570481"/>
                    <a:pt x="9525" y="581025"/>
                  </a:cubicBezTo>
                  <a:cubicBezTo>
                    <a:pt x="10834" y="586260"/>
                    <a:pt x="11642" y="591608"/>
                    <a:pt x="12700" y="596900"/>
                  </a:cubicBezTo>
                  <a:cubicBezTo>
                    <a:pt x="13758" y="610658"/>
                    <a:pt x="15110" y="624397"/>
                    <a:pt x="15875" y="638175"/>
                  </a:cubicBezTo>
                  <a:cubicBezTo>
                    <a:pt x="17227" y="662502"/>
                    <a:pt x="17530" y="686883"/>
                    <a:pt x="19050" y="711200"/>
                  </a:cubicBezTo>
                  <a:cubicBezTo>
                    <a:pt x="20857" y="740105"/>
                    <a:pt x="20666" y="735099"/>
                    <a:pt x="28575" y="758825"/>
                  </a:cubicBezTo>
                  <a:cubicBezTo>
                    <a:pt x="29633" y="762000"/>
                    <a:pt x="28965" y="766494"/>
                    <a:pt x="31750" y="768350"/>
                  </a:cubicBezTo>
                  <a:lnTo>
                    <a:pt x="41275" y="774700"/>
                  </a:lnTo>
                  <a:cubicBezTo>
                    <a:pt x="43392" y="781050"/>
                    <a:pt x="43912" y="788181"/>
                    <a:pt x="47625" y="793750"/>
                  </a:cubicBezTo>
                  <a:cubicBezTo>
                    <a:pt x="49742" y="796925"/>
                    <a:pt x="52425" y="799788"/>
                    <a:pt x="53975" y="803275"/>
                  </a:cubicBezTo>
                  <a:cubicBezTo>
                    <a:pt x="56693" y="809392"/>
                    <a:pt x="56612" y="816756"/>
                    <a:pt x="60325" y="822325"/>
                  </a:cubicBezTo>
                  <a:cubicBezTo>
                    <a:pt x="78523" y="849622"/>
                    <a:pt x="56705" y="815085"/>
                    <a:pt x="69850" y="841375"/>
                  </a:cubicBezTo>
                  <a:cubicBezTo>
                    <a:pt x="71557" y="844788"/>
                    <a:pt x="74650" y="847413"/>
                    <a:pt x="76200" y="850900"/>
                  </a:cubicBezTo>
                  <a:cubicBezTo>
                    <a:pt x="84111" y="868700"/>
                    <a:pt x="78635" y="867157"/>
                    <a:pt x="88900" y="879475"/>
                  </a:cubicBezTo>
                  <a:cubicBezTo>
                    <a:pt x="91775" y="882924"/>
                    <a:pt x="95250" y="885825"/>
                    <a:pt x="98425" y="889000"/>
                  </a:cubicBezTo>
                  <a:cubicBezTo>
                    <a:pt x="99483" y="893233"/>
                    <a:pt x="99649" y="897797"/>
                    <a:pt x="101600" y="901700"/>
                  </a:cubicBezTo>
                  <a:cubicBezTo>
                    <a:pt x="108004" y="914508"/>
                    <a:pt x="110624" y="913588"/>
                    <a:pt x="120650" y="920750"/>
                  </a:cubicBezTo>
                  <a:cubicBezTo>
                    <a:pt x="148217" y="940441"/>
                    <a:pt x="120427" y="921660"/>
                    <a:pt x="142875" y="936625"/>
                  </a:cubicBezTo>
                  <a:cubicBezTo>
                    <a:pt x="143933" y="939800"/>
                    <a:pt x="144553" y="943157"/>
                    <a:pt x="146050" y="946150"/>
                  </a:cubicBezTo>
                  <a:cubicBezTo>
                    <a:pt x="149618" y="953286"/>
                    <a:pt x="155906" y="960184"/>
                    <a:pt x="161925" y="965200"/>
                  </a:cubicBezTo>
                  <a:cubicBezTo>
                    <a:pt x="164856" y="967643"/>
                    <a:pt x="168037" y="969843"/>
                    <a:pt x="171450" y="971550"/>
                  </a:cubicBezTo>
                  <a:cubicBezTo>
                    <a:pt x="174443" y="973047"/>
                    <a:pt x="177800" y="973667"/>
                    <a:pt x="180975" y="974725"/>
                  </a:cubicBezTo>
                  <a:cubicBezTo>
                    <a:pt x="182033" y="977900"/>
                    <a:pt x="182059" y="981637"/>
                    <a:pt x="184150" y="984250"/>
                  </a:cubicBezTo>
                  <a:cubicBezTo>
                    <a:pt x="189639" y="991111"/>
                    <a:pt x="206904" y="995010"/>
                    <a:pt x="212725" y="996950"/>
                  </a:cubicBezTo>
                  <a:cubicBezTo>
                    <a:pt x="247463" y="1008529"/>
                    <a:pt x="194846" y="990062"/>
                    <a:pt x="231775" y="1006475"/>
                  </a:cubicBezTo>
                  <a:cubicBezTo>
                    <a:pt x="237892" y="1009193"/>
                    <a:pt x="245256" y="1009112"/>
                    <a:pt x="250825" y="1012825"/>
                  </a:cubicBezTo>
                  <a:cubicBezTo>
                    <a:pt x="254000" y="1014942"/>
                    <a:pt x="256937" y="1017468"/>
                    <a:pt x="260350" y="1019175"/>
                  </a:cubicBezTo>
                  <a:cubicBezTo>
                    <a:pt x="264905" y="1021452"/>
                    <a:pt x="278506" y="1024508"/>
                    <a:pt x="282575" y="1025525"/>
                  </a:cubicBezTo>
                  <a:cubicBezTo>
                    <a:pt x="285750" y="1027642"/>
                    <a:pt x="288787" y="1029982"/>
                    <a:pt x="292100" y="1031875"/>
                  </a:cubicBezTo>
                  <a:cubicBezTo>
                    <a:pt x="296209" y="1034223"/>
                    <a:pt x="300949" y="1035474"/>
                    <a:pt x="304800" y="1038225"/>
                  </a:cubicBezTo>
                  <a:cubicBezTo>
                    <a:pt x="308454" y="1040835"/>
                    <a:pt x="310589" y="1045259"/>
                    <a:pt x="314325" y="1047750"/>
                  </a:cubicBezTo>
                  <a:cubicBezTo>
                    <a:pt x="317110" y="1049606"/>
                    <a:pt x="320924" y="1049300"/>
                    <a:pt x="323850" y="1050925"/>
                  </a:cubicBezTo>
                  <a:cubicBezTo>
                    <a:pt x="330521" y="1054631"/>
                    <a:pt x="336550" y="1059392"/>
                    <a:pt x="342900" y="1063625"/>
                  </a:cubicBezTo>
                  <a:cubicBezTo>
                    <a:pt x="346075" y="1065742"/>
                    <a:pt x="348805" y="1068768"/>
                    <a:pt x="352425" y="1069975"/>
                  </a:cubicBezTo>
                  <a:cubicBezTo>
                    <a:pt x="355600" y="1071033"/>
                    <a:pt x="359024" y="1071525"/>
                    <a:pt x="361950" y="1073150"/>
                  </a:cubicBezTo>
                  <a:cubicBezTo>
                    <a:pt x="367127" y="1076026"/>
                    <a:pt x="387567" y="1090118"/>
                    <a:pt x="393700" y="1095375"/>
                  </a:cubicBezTo>
                  <a:cubicBezTo>
                    <a:pt x="397109" y="1098297"/>
                    <a:pt x="399489" y="1102409"/>
                    <a:pt x="403225" y="1104900"/>
                  </a:cubicBezTo>
                  <a:cubicBezTo>
                    <a:pt x="418798" y="1115282"/>
                    <a:pt x="412685" y="1095288"/>
                    <a:pt x="431800" y="1120775"/>
                  </a:cubicBezTo>
                  <a:cubicBezTo>
                    <a:pt x="433079" y="1122481"/>
                    <a:pt x="445987" y="1139201"/>
                    <a:pt x="447675" y="1143000"/>
                  </a:cubicBezTo>
                  <a:cubicBezTo>
                    <a:pt x="455829" y="1161346"/>
                    <a:pt x="453648" y="1167269"/>
                    <a:pt x="460375" y="1187450"/>
                  </a:cubicBezTo>
                  <a:cubicBezTo>
                    <a:pt x="463866" y="1197923"/>
                    <a:pt x="464838" y="1201461"/>
                    <a:pt x="469900" y="1212850"/>
                  </a:cubicBezTo>
                  <a:cubicBezTo>
                    <a:pt x="471822" y="1217175"/>
                    <a:pt x="473815" y="1221491"/>
                    <a:pt x="476250" y="1225550"/>
                  </a:cubicBezTo>
                  <a:cubicBezTo>
                    <a:pt x="480177" y="1232094"/>
                    <a:pt x="486537" y="1237360"/>
                    <a:pt x="488950" y="1244600"/>
                  </a:cubicBezTo>
                  <a:cubicBezTo>
                    <a:pt x="493545" y="1258385"/>
                    <a:pt x="489758" y="1251758"/>
                    <a:pt x="501650" y="1263650"/>
                  </a:cubicBezTo>
                  <a:lnTo>
                    <a:pt x="511175" y="1292225"/>
                  </a:lnTo>
                  <a:cubicBezTo>
                    <a:pt x="512233" y="1295400"/>
                    <a:pt x="511983" y="1299383"/>
                    <a:pt x="514350" y="1301750"/>
                  </a:cubicBezTo>
                  <a:cubicBezTo>
                    <a:pt x="517525" y="1304925"/>
                    <a:pt x="521118" y="1307731"/>
                    <a:pt x="523875" y="1311275"/>
                  </a:cubicBezTo>
                  <a:cubicBezTo>
                    <a:pt x="528560" y="1317299"/>
                    <a:pt x="530225" y="1326092"/>
                    <a:pt x="536575" y="1330325"/>
                  </a:cubicBezTo>
                  <a:cubicBezTo>
                    <a:pt x="539750" y="1332442"/>
                    <a:pt x="543248" y="1334140"/>
                    <a:pt x="546100" y="1336675"/>
                  </a:cubicBezTo>
                  <a:cubicBezTo>
                    <a:pt x="552812" y="1342641"/>
                    <a:pt x="557678" y="1350744"/>
                    <a:pt x="565150" y="1355725"/>
                  </a:cubicBezTo>
                  <a:lnTo>
                    <a:pt x="584200" y="1368425"/>
                  </a:lnTo>
                  <a:cubicBezTo>
                    <a:pt x="587375" y="1370542"/>
                    <a:pt x="590105" y="1373568"/>
                    <a:pt x="593725" y="1374775"/>
                  </a:cubicBezTo>
                  <a:cubicBezTo>
                    <a:pt x="625736" y="1385445"/>
                    <a:pt x="576083" y="1369165"/>
                    <a:pt x="615950" y="1381125"/>
                  </a:cubicBezTo>
                  <a:cubicBezTo>
                    <a:pt x="622361" y="1383048"/>
                    <a:pt x="628589" y="1385552"/>
                    <a:pt x="635000" y="1387475"/>
                  </a:cubicBezTo>
                  <a:cubicBezTo>
                    <a:pt x="663511" y="1396028"/>
                    <a:pt x="630342" y="1384761"/>
                    <a:pt x="663575" y="1393825"/>
                  </a:cubicBezTo>
                  <a:cubicBezTo>
                    <a:pt x="670033" y="1395586"/>
                    <a:pt x="676275" y="1398058"/>
                    <a:pt x="682625" y="1400175"/>
                  </a:cubicBezTo>
                  <a:cubicBezTo>
                    <a:pt x="685800" y="1401233"/>
                    <a:pt x="688820" y="1403017"/>
                    <a:pt x="692150" y="1403350"/>
                  </a:cubicBezTo>
                  <a:lnTo>
                    <a:pt x="723900" y="1406525"/>
                  </a:lnTo>
                  <a:cubicBezTo>
                    <a:pt x="728133" y="1407583"/>
                    <a:pt x="732548" y="1408079"/>
                    <a:pt x="736600" y="1409700"/>
                  </a:cubicBezTo>
                  <a:cubicBezTo>
                    <a:pt x="743192" y="1412337"/>
                    <a:pt x="748864" y="1417137"/>
                    <a:pt x="755650" y="1419225"/>
                  </a:cubicBezTo>
                  <a:cubicBezTo>
                    <a:pt x="762803" y="1421426"/>
                    <a:pt x="770558" y="1420832"/>
                    <a:pt x="777875" y="1422400"/>
                  </a:cubicBezTo>
                  <a:cubicBezTo>
                    <a:pt x="785409" y="1424014"/>
                    <a:pt x="792791" y="1426314"/>
                    <a:pt x="800100" y="1428750"/>
                  </a:cubicBezTo>
                  <a:cubicBezTo>
                    <a:pt x="807677" y="1431276"/>
                    <a:pt x="827613" y="1440709"/>
                    <a:pt x="835025" y="1441450"/>
                  </a:cubicBezTo>
                  <a:lnTo>
                    <a:pt x="898525" y="1447800"/>
                  </a:lnTo>
                  <a:cubicBezTo>
                    <a:pt x="934508" y="1446742"/>
                    <a:pt x="970529" y="1446568"/>
                    <a:pt x="1006475" y="1444625"/>
                  </a:cubicBezTo>
                  <a:cubicBezTo>
                    <a:pt x="1009817" y="1444444"/>
                    <a:pt x="1012782" y="1442369"/>
                    <a:pt x="1016000" y="1441450"/>
                  </a:cubicBezTo>
                  <a:cubicBezTo>
                    <a:pt x="1052937" y="1430896"/>
                    <a:pt x="997852" y="1447574"/>
                    <a:pt x="1047750" y="1435100"/>
                  </a:cubicBezTo>
                  <a:cubicBezTo>
                    <a:pt x="1054244" y="1433477"/>
                    <a:pt x="1060450" y="1430867"/>
                    <a:pt x="1066800" y="1428750"/>
                  </a:cubicBezTo>
                  <a:cubicBezTo>
                    <a:pt x="1069975" y="1427692"/>
                    <a:pt x="1073043" y="1426231"/>
                    <a:pt x="1076325" y="1425575"/>
                  </a:cubicBezTo>
                  <a:cubicBezTo>
                    <a:pt x="1081617" y="1424517"/>
                    <a:pt x="1086994" y="1423820"/>
                    <a:pt x="1092200" y="1422400"/>
                  </a:cubicBezTo>
                  <a:cubicBezTo>
                    <a:pt x="1098658" y="1420639"/>
                    <a:pt x="1111250" y="1416050"/>
                    <a:pt x="1111250" y="1416050"/>
                  </a:cubicBezTo>
                  <a:cubicBezTo>
                    <a:pt x="1127016" y="1392401"/>
                    <a:pt x="1106753" y="1421446"/>
                    <a:pt x="1127125" y="1397000"/>
                  </a:cubicBezTo>
                  <a:cubicBezTo>
                    <a:pt x="1140354" y="1381125"/>
                    <a:pt x="1125538" y="1392767"/>
                    <a:pt x="1143000" y="1381125"/>
                  </a:cubicBezTo>
                  <a:lnTo>
                    <a:pt x="1155700" y="1362075"/>
                  </a:lnTo>
                  <a:cubicBezTo>
                    <a:pt x="1162050" y="1352550"/>
                    <a:pt x="1160992" y="1351492"/>
                    <a:pt x="1171575" y="1346200"/>
                  </a:cubicBezTo>
                  <a:cubicBezTo>
                    <a:pt x="1174568" y="1344703"/>
                    <a:pt x="1177853" y="1343837"/>
                    <a:pt x="1181100" y="1343025"/>
                  </a:cubicBezTo>
                  <a:cubicBezTo>
                    <a:pt x="1186335" y="1341716"/>
                    <a:pt x="1191683" y="1340908"/>
                    <a:pt x="1196975" y="1339850"/>
                  </a:cubicBezTo>
                  <a:cubicBezTo>
                    <a:pt x="1207558" y="1340908"/>
                    <a:pt x="1218196" y="1341521"/>
                    <a:pt x="1228725" y="1343025"/>
                  </a:cubicBezTo>
                  <a:cubicBezTo>
                    <a:pt x="1233045" y="1343642"/>
                    <a:pt x="1237132" y="1345419"/>
                    <a:pt x="1241425" y="1346200"/>
                  </a:cubicBezTo>
                  <a:cubicBezTo>
                    <a:pt x="1248788" y="1347539"/>
                    <a:pt x="1256242" y="1348317"/>
                    <a:pt x="1263650" y="1349375"/>
                  </a:cubicBezTo>
                  <a:cubicBezTo>
                    <a:pt x="1270000" y="1351492"/>
                    <a:pt x="1277131" y="1352012"/>
                    <a:pt x="1282700" y="1355725"/>
                  </a:cubicBezTo>
                  <a:cubicBezTo>
                    <a:pt x="1285875" y="1357842"/>
                    <a:pt x="1288738" y="1360525"/>
                    <a:pt x="1292225" y="1362075"/>
                  </a:cubicBezTo>
                  <a:cubicBezTo>
                    <a:pt x="1298342" y="1364793"/>
                    <a:pt x="1305288" y="1365432"/>
                    <a:pt x="1311275" y="1368425"/>
                  </a:cubicBezTo>
                  <a:cubicBezTo>
                    <a:pt x="1315508" y="1370542"/>
                    <a:pt x="1319625" y="1372911"/>
                    <a:pt x="1323975" y="1374775"/>
                  </a:cubicBezTo>
                  <a:cubicBezTo>
                    <a:pt x="1327051" y="1376093"/>
                    <a:pt x="1330507" y="1376453"/>
                    <a:pt x="1333500" y="1377950"/>
                  </a:cubicBezTo>
                  <a:cubicBezTo>
                    <a:pt x="1356411" y="1389405"/>
                    <a:pt x="1327893" y="1379517"/>
                    <a:pt x="1355725" y="1390650"/>
                  </a:cubicBezTo>
                  <a:cubicBezTo>
                    <a:pt x="1361940" y="1393136"/>
                    <a:pt x="1368425" y="1394883"/>
                    <a:pt x="1374775" y="1397000"/>
                  </a:cubicBezTo>
                  <a:cubicBezTo>
                    <a:pt x="1377950" y="1398058"/>
                    <a:pt x="1381193" y="1398932"/>
                    <a:pt x="1384300" y="1400175"/>
                  </a:cubicBezTo>
                  <a:cubicBezTo>
                    <a:pt x="1392687" y="1403530"/>
                    <a:pt x="1400990" y="1407211"/>
                    <a:pt x="1409700" y="1409700"/>
                  </a:cubicBezTo>
                  <a:cubicBezTo>
                    <a:pt x="1413896" y="1410899"/>
                    <a:pt x="1418204" y="1411676"/>
                    <a:pt x="1422400" y="1412875"/>
                  </a:cubicBezTo>
                  <a:cubicBezTo>
                    <a:pt x="1449157" y="1420520"/>
                    <a:pt x="1413620" y="1410473"/>
                    <a:pt x="1441450" y="1422400"/>
                  </a:cubicBezTo>
                  <a:cubicBezTo>
                    <a:pt x="1446440" y="1424538"/>
                    <a:pt x="1465881" y="1427620"/>
                    <a:pt x="1470025" y="1428750"/>
                  </a:cubicBezTo>
                  <a:cubicBezTo>
                    <a:pt x="1476483" y="1430511"/>
                    <a:pt x="1482581" y="1433477"/>
                    <a:pt x="1489075" y="1435100"/>
                  </a:cubicBezTo>
                  <a:lnTo>
                    <a:pt x="1501775" y="1438275"/>
                  </a:lnTo>
                  <a:cubicBezTo>
                    <a:pt x="1549400" y="1437217"/>
                    <a:pt x="1597456" y="1441578"/>
                    <a:pt x="1644650" y="1435100"/>
                  </a:cubicBezTo>
                  <a:cubicBezTo>
                    <a:pt x="1653547" y="1433879"/>
                    <a:pt x="1656228" y="1421031"/>
                    <a:pt x="1663700" y="1416050"/>
                  </a:cubicBezTo>
                  <a:cubicBezTo>
                    <a:pt x="1676010" y="1407844"/>
                    <a:pt x="1669605" y="1410907"/>
                    <a:pt x="1682750" y="1406525"/>
                  </a:cubicBezTo>
                  <a:cubicBezTo>
                    <a:pt x="1685925" y="1403350"/>
                    <a:pt x="1688539" y="1399491"/>
                    <a:pt x="1692275" y="1397000"/>
                  </a:cubicBezTo>
                  <a:cubicBezTo>
                    <a:pt x="1695060" y="1395144"/>
                    <a:pt x="1698724" y="1395143"/>
                    <a:pt x="1701800" y="1393825"/>
                  </a:cubicBezTo>
                  <a:cubicBezTo>
                    <a:pt x="1706150" y="1391961"/>
                    <a:pt x="1710150" y="1389339"/>
                    <a:pt x="1714500" y="1387475"/>
                  </a:cubicBezTo>
                  <a:cubicBezTo>
                    <a:pt x="1717576" y="1386157"/>
                    <a:pt x="1721032" y="1385797"/>
                    <a:pt x="1724025" y="1384300"/>
                  </a:cubicBezTo>
                  <a:cubicBezTo>
                    <a:pt x="1727438" y="1382593"/>
                    <a:pt x="1730063" y="1379500"/>
                    <a:pt x="1733550" y="1377950"/>
                  </a:cubicBezTo>
                  <a:cubicBezTo>
                    <a:pt x="1739667" y="1375232"/>
                    <a:pt x="1746250" y="1373717"/>
                    <a:pt x="1752600" y="1371600"/>
                  </a:cubicBezTo>
                  <a:lnTo>
                    <a:pt x="1762125" y="1368425"/>
                  </a:lnTo>
                  <a:cubicBezTo>
                    <a:pt x="1770592" y="1369483"/>
                    <a:pt x="1779139" y="1370028"/>
                    <a:pt x="1787525" y="1371600"/>
                  </a:cubicBezTo>
                  <a:cubicBezTo>
                    <a:pt x="1796103" y="1373208"/>
                    <a:pt x="1804646" y="1375190"/>
                    <a:pt x="1812925" y="1377950"/>
                  </a:cubicBezTo>
                  <a:cubicBezTo>
                    <a:pt x="1821086" y="1380670"/>
                    <a:pt x="1826379" y="1382705"/>
                    <a:pt x="1835150" y="1384300"/>
                  </a:cubicBezTo>
                  <a:cubicBezTo>
                    <a:pt x="1842513" y="1385639"/>
                    <a:pt x="1849957" y="1386486"/>
                    <a:pt x="1857375" y="1387475"/>
                  </a:cubicBezTo>
                  <a:cubicBezTo>
                    <a:pt x="1887485" y="1391490"/>
                    <a:pt x="1879685" y="1390100"/>
                    <a:pt x="1911350" y="1393825"/>
                  </a:cubicBezTo>
                  <a:lnTo>
                    <a:pt x="1936750" y="1397000"/>
                  </a:lnTo>
                  <a:cubicBezTo>
                    <a:pt x="1951567" y="1395942"/>
                    <a:pt x="1966419" y="1395303"/>
                    <a:pt x="1981200" y="1393825"/>
                  </a:cubicBezTo>
                  <a:cubicBezTo>
                    <a:pt x="1990796" y="1392865"/>
                    <a:pt x="2003331" y="1390223"/>
                    <a:pt x="2012950" y="1387475"/>
                  </a:cubicBezTo>
                  <a:cubicBezTo>
                    <a:pt x="2016168" y="1386556"/>
                    <a:pt x="2019300" y="1385358"/>
                    <a:pt x="2022475" y="1384300"/>
                  </a:cubicBezTo>
                  <a:cubicBezTo>
                    <a:pt x="2025650" y="1381125"/>
                    <a:pt x="2029125" y="1378224"/>
                    <a:pt x="2032000" y="1374775"/>
                  </a:cubicBezTo>
                  <a:cubicBezTo>
                    <a:pt x="2034443" y="1371844"/>
                    <a:pt x="2035478" y="1367763"/>
                    <a:pt x="2038350" y="1365250"/>
                  </a:cubicBezTo>
                  <a:cubicBezTo>
                    <a:pt x="2044093" y="1360224"/>
                    <a:pt x="2051050" y="1356783"/>
                    <a:pt x="2057400" y="1352550"/>
                  </a:cubicBezTo>
                  <a:cubicBezTo>
                    <a:pt x="2069710" y="1344344"/>
                    <a:pt x="2063305" y="1347407"/>
                    <a:pt x="2076450" y="1343025"/>
                  </a:cubicBezTo>
                  <a:cubicBezTo>
                    <a:pt x="2079625" y="1339850"/>
                    <a:pt x="2082239" y="1335991"/>
                    <a:pt x="2085975" y="1333500"/>
                  </a:cubicBezTo>
                  <a:cubicBezTo>
                    <a:pt x="2088760" y="1331644"/>
                    <a:pt x="2092574" y="1331950"/>
                    <a:pt x="2095500" y="1330325"/>
                  </a:cubicBezTo>
                  <a:cubicBezTo>
                    <a:pt x="2102171" y="1326619"/>
                    <a:pt x="2108200" y="1321858"/>
                    <a:pt x="2114550" y="1317625"/>
                  </a:cubicBezTo>
                  <a:lnTo>
                    <a:pt x="2124075" y="1311275"/>
                  </a:lnTo>
                  <a:lnTo>
                    <a:pt x="2133600" y="1304925"/>
                  </a:lnTo>
                  <a:cubicBezTo>
                    <a:pt x="2137833" y="1298575"/>
                    <a:pt x="2143887" y="1293115"/>
                    <a:pt x="2146300" y="1285875"/>
                  </a:cubicBezTo>
                  <a:cubicBezTo>
                    <a:pt x="2147358" y="1282700"/>
                    <a:pt x="2148594" y="1279579"/>
                    <a:pt x="2149475" y="1276350"/>
                  </a:cubicBezTo>
                  <a:cubicBezTo>
                    <a:pt x="2151771" y="1267930"/>
                    <a:pt x="2153065" y="1259229"/>
                    <a:pt x="2155825" y="1250950"/>
                  </a:cubicBezTo>
                  <a:cubicBezTo>
                    <a:pt x="2157942" y="1244600"/>
                    <a:pt x="2158462" y="1237469"/>
                    <a:pt x="2162175" y="1231900"/>
                  </a:cubicBezTo>
                  <a:cubicBezTo>
                    <a:pt x="2164292" y="1228725"/>
                    <a:pt x="2166818" y="1225788"/>
                    <a:pt x="2168525" y="1222375"/>
                  </a:cubicBezTo>
                  <a:cubicBezTo>
                    <a:pt x="2170022" y="1219382"/>
                    <a:pt x="2169333" y="1215217"/>
                    <a:pt x="2171700" y="1212850"/>
                  </a:cubicBezTo>
                  <a:cubicBezTo>
                    <a:pt x="2177096" y="1207454"/>
                    <a:pt x="2183924" y="1203563"/>
                    <a:pt x="2190750" y="1200150"/>
                  </a:cubicBezTo>
                  <a:cubicBezTo>
                    <a:pt x="2200772" y="1195139"/>
                    <a:pt x="2214837" y="1188763"/>
                    <a:pt x="2222500" y="1181100"/>
                  </a:cubicBezTo>
                  <a:cubicBezTo>
                    <a:pt x="2225675" y="1177925"/>
                    <a:pt x="2228481" y="1174332"/>
                    <a:pt x="2232025" y="1171575"/>
                  </a:cubicBezTo>
                  <a:cubicBezTo>
                    <a:pt x="2238049" y="1166890"/>
                    <a:pt x="2245679" y="1164271"/>
                    <a:pt x="2251075" y="1158875"/>
                  </a:cubicBezTo>
                  <a:cubicBezTo>
                    <a:pt x="2254250" y="1155700"/>
                    <a:pt x="2257725" y="1152799"/>
                    <a:pt x="2260600" y="1149350"/>
                  </a:cubicBezTo>
                  <a:cubicBezTo>
                    <a:pt x="2263043" y="1146419"/>
                    <a:pt x="2263714" y="1141847"/>
                    <a:pt x="2266950" y="1139825"/>
                  </a:cubicBezTo>
                  <a:cubicBezTo>
                    <a:pt x="2272626" y="1136277"/>
                    <a:pt x="2286000" y="1133475"/>
                    <a:pt x="2286000" y="1133475"/>
                  </a:cubicBezTo>
                  <a:cubicBezTo>
                    <a:pt x="2290233" y="1130300"/>
                    <a:pt x="2295184" y="1127905"/>
                    <a:pt x="2298700" y="1123950"/>
                  </a:cubicBezTo>
                  <a:cubicBezTo>
                    <a:pt x="2303770" y="1118246"/>
                    <a:pt x="2307167" y="1111250"/>
                    <a:pt x="2311400" y="1104900"/>
                  </a:cubicBezTo>
                  <a:cubicBezTo>
                    <a:pt x="2313517" y="1101725"/>
                    <a:pt x="2316043" y="1098788"/>
                    <a:pt x="2317750" y="1095375"/>
                  </a:cubicBezTo>
                  <a:cubicBezTo>
                    <a:pt x="2319867" y="1091142"/>
                    <a:pt x="2321665" y="1086734"/>
                    <a:pt x="2324100" y="1082675"/>
                  </a:cubicBezTo>
                  <a:cubicBezTo>
                    <a:pt x="2328027" y="1076131"/>
                    <a:pt x="2332567" y="1069975"/>
                    <a:pt x="2336800" y="1063625"/>
                  </a:cubicBezTo>
                  <a:cubicBezTo>
                    <a:pt x="2338917" y="1060450"/>
                    <a:pt x="2341943" y="1057720"/>
                    <a:pt x="2343150" y="1054100"/>
                  </a:cubicBezTo>
                  <a:cubicBezTo>
                    <a:pt x="2351130" y="1030159"/>
                    <a:pt x="2340365" y="1059669"/>
                    <a:pt x="2352675" y="1035050"/>
                  </a:cubicBezTo>
                  <a:cubicBezTo>
                    <a:pt x="2354172" y="1032057"/>
                    <a:pt x="2353759" y="1028138"/>
                    <a:pt x="2355850" y="1025525"/>
                  </a:cubicBezTo>
                  <a:cubicBezTo>
                    <a:pt x="2358234" y="1022545"/>
                    <a:pt x="2362200" y="1021292"/>
                    <a:pt x="2365375" y="1019175"/>
                  </a:cubicBezTo>
                  <a:cubicBezTo>
                    <a:pt x="2367492" y="1016000"/>
                    <a:pt x="2369507" y="1012755"/>
                    <a:pt x="2371725" y="1009650"/>
                  </a:cubicBezTo>
                  <a:cubicBezTo>
                    <a:pt x="2374801" y="1005344"/>
                    <a:pt x="2378445" y="1001437"/>
                    <a:pt x="2381250" y="996950"/>
                  </a:cubicBezTo>
                  <a:cubicBezTo>
                    <a:pt x="2383758" y="992936"/>
                    <a:pt x="2385483" y="988483"/>
                    <a:pt x="2387600" y="984250"/>
                  </a:cubicBezTo>
                  <a:cubicBezTo>
                    <a:pt x="2388658" y="977900"/>
                    <a:pt x="2389512" y="971513"/>
                    <a:pt x="2390775" y="965200"/>
                  </a:cubicBezTo>
                  <a:cubicBezTo>
                    <a:pt x="2391631" y="960921"/>
                    <a:pt x="2393094" y="956779"/>
                    <a:pt x="2393950" y="952500"/>
                  </a:cubicBezTo>
                  <a:cubicBezTo>
                    <a:pt x="2394935" y="947576"/>
                    <a:pt x="2397534" y="927203"/>
                    <a:pt x="2400300" y="920750"/>
                  </a:cubicBezTo>
                  <a:cubicBezTo>
                    <a:pt x="2401803" y="917243"/>
                    <a:pt x="2404943" y="914638"/>
                    <a:pt x="2406650" y="911225"/>
                  </a:cubicBezTo>
                  <a:cubicBezTo>
                    <a:pt x="2409318" y="905890"/>
                    <a:pt x="2411474" y="894086"/>
                    <a:pt x="2413000" y="889000"/>
                  </a:cubicBezTo>
                  <a:lnTo>
                    <a:pt x="2422525" y="860425"/>
                  </a:lnTo>
                  <a:lnTo>
                    <a:pt x="2425700" y="850900"/>
                  </a:lnTo>
                  <a:cubicBezTo>
                    <a:pt x="2426758" y="847725"/>
                    <a:pt x="2427378" y="844368"/>
                    <a:pt x="2428875" y="841375"/>
                  </a:cubicBezTo>
                  <a:cubicBezTo>
                    <a:pt x="2437176" y="824772"/>
                    <a:pt x="2434077" y="833267"/>
                    <a:pt x="2438400" y="815975"/>
                  </a:cubicBezTo>
                  <a:cubicBezTo>
                    <a:pt x="2439458" y="804333"/>
                    <a:pt x="2439126" y="792480"/>
                    <a:pt x="2441575" y="781050"/>
                  </a:cubicBezTo>
                  <a:cubicBezTo>
                    <a:pt x="2442375" y="777319"/>
                    <a:pt x="2446218" y="774938"/>
                    <a:pt x="2447925" y="771525"/>
                  </a:cubicBezTo>
                  <a:cubicBezTo>
                    <a:pt x="2449422" y="768532"/>
                    <a:pt x="2450042" y="765175"/>
                    <a:pt x="2451100" y="762000"/>
                  </a:cubicBezTo>
                  <a:cubicBezTo>
                    <a:pt x="2452158" y="754592"/>
                    <a:pt x="2454275" y="747259"/>
                    <a:pt x="2454275" y="739775"/>
                  </a:cubicBezTo>
                  <a:cubicBezTo>
                    <a:pt x="2454275" y="732291"/>
                    <a:pt x="2451974" y="724982"/>
                    <a:pt x="2451100" y="717550"/>
                  </a:cubicBezTo>
                  <a:cubicBezTo>
                    <a:pt x="2449857" y="706987"/>
                    <a:pt x="2449429" y="696329"/>
                    <a:pt x="2447925" y="685800"/>
                  </a:cubicBezTo>
                  <a:cubicBezTo>
                    <a:pt x="2447308" y="681480"/>
                    <a:pt x="2445697" y="677360"/>
                    <a:pt x="2444750" y="673100"/>
                  </a:cubicBezTo>
                  <a:cubicBezTo>
                    <a:pt x="2443579" y="667832"/>
                    <a:pt x="2442633" y="662517"/>
                    <a:pt x="2441575" y="657225"/>
                  </a:cubicBezTo>
                  <a:cubicBezTo>
                    <a:pt x="2442633" y="641350"/>
                    <a:pt x="2442993" y="625413"/>
                    <a:pt x="2444750" y="609600"/>
                  </a:cubicBezTo>
                  <a:cubicBezTo>
                    <a:pt x="2445120" y="606274"/>
                    <a:pt x="2447113" y="603322"/>
                    <a:pt x="2447925" y="600075"/>
                  </a:cubicBezTo>
                  <a:lnTo>
                    <a:pt x="2454275" y="574675"/>
                  </a:lnTo>
                  <a:cubicBezTo>
                    <a:pt x="2455333" y="563033"/>
                    <a:pt x="2456518" y="551402"/>
                    <a:pt x="2457450" y="539750"/>
                  </a:cubicBezTo>
                  <a:cubicBezTo>
                    <a:pt x="2461402" y="490345"/>
                    <a:pt x="2455806" y="509756"/>
                    <a:pt x="2463800" y="485775"/>
                  </a:cubicBezTo>
                  <a:cubicBezTo>
                    <a:pt x="2462742" y="474133"/>
                    <a:pt x="2461112" y="462530"/>
                    <a:pt x="2460625" y="450850"/>
                  </a:cubicBezTo>
                  <a:cubicBezTo>
                    <a:pt x="2458994" y="411711"/>
                    <a:pt x="2460380" y="372438"/>
                    <a:pt x="2457450" y="333375"/>
                  </a:cubicBezTo>
                  <a:cubicBezTo>
                    <a:pt x="2457165" y="329570"/>
                    <a:pt x="2452993" y="327163"/>
                    <a:pt x="2451100" y="323850"/>
                  </a:cubicBezTo>
                  <a:cubicBezTo>
                    <a:pt x="2448752" y="319741"/>
                    <a:pt x="2446867" y="315383"/>
                    <a:pt x="2444750" y="311150"/>
                  </a:cubicBezTo>
                  <a:cubicBezTo>
                    <a:pt x="2443910" y="300224"/>
                    <a:pt x="2441949" y="263029"/>
                    <a:pt x="2438400" y="247650"/>
                  </a:cubicBezTo>
                  <a:cubicBezTo>
                    <a:pt x="2436895" y="241128"/>
                    <a:pt x="2432050" y="228600"/>
                    <a:pt x="2432050" y="228600"/>
                  </a:cubicBezTo>
                  <a:cubicBezTo>
                    <a:pt x="2429933" y="206375"/>
                    <a:pt x="2428469" y="184078"/>
                    <a:pt x="2425700" y="161925"/>
                  </a:cubicBezTo>
                  <a:cubicBezTo>
                    <a:pt x="2424642" y="153458"/>
                    <a:pt x="2425694" y="144447"/>
                    <a:pt x="2422525" y="136525"/>
                  </a:cubicBezTo>
                  <a:cubicBezTo>
                    <a:pt x="2420631" y="131791"/>
                    <a:pt x="2407485" y="128337"/>
                    <a:pt x="2403475" y="127000"/>
                  </a:cubicBezTo>
                  <a:cubicBezTo>
                    <a:pt x="2401358" y="123825"/>
                    <a:pt x="2398628" y="120982"/>
                    <a:pt x="2397125" y="117475"/>
                  </a:cubicBezTo>
                  <a:cubicBezTo>
                    <a:pt x="2391971" y="105448"/>
                    <a:pt x="2392921" y="82326"/>
                    <a:pt x="2390775" y="73025"/>
                  </a:cubicBezTo>
                  <a:cubicBezTo>
                    <a:pt x="2389917" y="69307"/>
                    <a:pt x="2385975" y="66987"/>
                    <a:pt x="2384425" y="63500"/>
                  </a:cubicBezTo>
                  <a:cubicBezTo>
                    <a:pt x="2381707" y="57383"/>
                    <a:pt x="2382808" y="49183"/>
                    <a:pt x="2378075" y="44450"/>
                  </a:cubicBezTo>
                  <a:lnTo>
                    <a:pt x="2352675" y="19050"/>
                  </a:lnTo>
                  <a:cubicBezTo>
                    <a:pt x="2348774" y="3446"/>
                    <a:pt x="2352586" y="9436"/>
                    <a:pt x="2343150" y="0"/>
                  </a:cubicBezTo>
                </a:path>
              </a:pathLst>
            </a:custGeom>
            <a:no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5304981" y="4177213"/>
              <a:ext cx="1577881" cy="426276"/>
            </a:xfrm>
            <a:prstGeom prst="rect">
              <a:avLst/>
            </a:prstGeom>
            <a:solidFill>
              <a:schemeClr val="bg1"/>
            </a:solidFill>
            <a:ln w="12700">
              <a:solidFill>
                <a:srgbClr val="D81F28"/>
              </a:solidFill>
            </a:ln>
          </p:spPr>
          <p:txBody>
            <a:bodyPr wrap="square" rtlCol="0">
              <a:spAutoFit/>
            </a:bodyPr>
            <a:lstStyle/>
            <a:p>
              <a:pPr algn="ctr"/>
              <a:r>
                <a:rPr kumimoji="1" lang="ja-JP" altLang="en-US" sz="1400" smtClean="0"/>
                <a:t>マイクロセル</a:t>
              </a:r>
              <a:endParaRPr kumimoji="1" lang="en-US" altLang="ja-JP" sz="1400" smtClean="0"/>
            </a:p>
          </p:txBody>
        </p:sp>
        <p:cxnSp>
          <p:nvCxnSpPr>
            <p:cNvPr id="20" name="直線コネクタ 19"/>
            <p:cNvCxnSpPr>
              <a:stCxn id="17" idx="52"/>
              <a:endCxn id="19" idx="0"/>
            </p:cNvCxnSpPr>
            <p:nvPr/>
          </p:nvCxnSpPr>
          <p:spPr>
            <a:xfrm flipH="1">
              <a:off x="6093921" y="4022773"/>
              <a:ext cx="617350" cy="154440"/>
            </a:xfrm>
            <a:prstGeom prst="line">
              <a:avLst/>
            </a:prstGeom>
            <a:ln w="12700">
              <a:solidFill>
                <a:srgbClr val="D81F28"/>
              </a:solidFill>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7368847" y="4162831"/>
              <a:ext cx="1577881" cy="426276"/>
            </a:xfrm>
            <a:prstGeom prst="rect">
              <a:avLst/>
            </a:prstGeom>
            <a:solidFill>
              <a:schemeClr val="bg1"/>
            </a:solidFill>
            <a:ln w="12700">
              <a:solidFill>
                <a:srgbClr val="002060"/>
              </a:solidFill>
            </a:ln>
          </p:spPr>
          <p:txBody>
            <a:bodyPr wrap="square" rtlCol="0">
              <a:spAutoFit/>
            </a:bodyPr>
            <a:lstStyle/>
            <a:p>
              <a:pPr algn="ctr"/>
              <a:r>
                <a:rPr kumimoji="1" lang="ja-JP" altLang="en-US" sz="1400" smtClean="0"/>
                <a:t>マクロセル</a:t>
              </a:r>
              <a:endParaRPr kumimoji="1" lang="en-US" altLang="ja-JP" sz="1400" smtClean="0"/>
            </a:p>
          </p:txBody>
        </p:sp>
        <p:cxnSp>
          <p:nvCxnSpPr>
            <p:cNvPr id="22" name="直線コネクタ 21"/>
            <p:cNvCxnSpPr>
              <a:stCxn id="18" idx="136"/>
              <a:endCxn id="21" idx="0"/>
            </p:cNvCxnSpPr>
            <p:nvPr/>
          </p:nvCxnSpPr>
          <p:spPr>
            <a:xfrm>
              <a:off x="7905751" y="3746500"/>
              <a:ext cx="252037" cy="416331"/>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3" name="Group 16"/>
            <p:cNvGrpSpPr>
              <a:grpSpLocks noChangeAspect="1"/>
            </p:cNvGrpSpPr>
            <p:nvPr/>
          </p:nvGrpSpPr>
          <p:grpSpPr>
            <a:xfrm>
              <a:off x="6707316" y="2576579"/>
              <a:ext cx="633960" cy="185922"/>
              <a:chOff x="2465480" y="1382345"/>
              <a:chExt cx="1234620" cy="362079"/>
            </a:xfrm>
          </p:grpSpPr>
          <p:pic>
            <p:nvPicPr>
              <p:cNvPr id="24" name="Picture 18"/>
              <p:cNvPicPr>
                <a:picLocks noChangeAspect="1"/>
              </p:cNvPicPr>
              <p:nvPr/>
            </p:nvPicPr>
            <p:blipFill rotWithShape="1">
              <a:blip r:embed="rId7">
                <a:extLst>
                  <a:ext uri="{28A0092B-C50C-407E-A947-70E740481C1C}">
                    <a14:useLocalDpi xmlns:a14="http://schemas.microsoft.com/office/drawing/2010/main" val="0"/>
                  </a:ext>
                </a:extLst>
              </a:blip>
              <a:srcRect t="32037" b="31304"/>
              <a:stretch/>
            </p:blipFill>
            <p:spPr>
              <a:xfrm flipV="1">
                <a:off x="2465480" y="1382345"/>
                <a:ext cx="1234620" cy="362079"/>
              </a:xfrm>
              <a:prstGeom prst="rect">
                <a:avLst/>
              </a:prstGeom>
            </p:spPr>
          </p:pic>
          <p:sp>
            <p:nvSpPr>
              <p:cNvPr id="25" name="Rectangle 19"/>
              <p:cNvSpPr/>
              <p:nvPr/>
            </p:nvSpPr>
            <p:spPr>
              <a:xfrm>
                <a:off x="2555020" y="1478967"/>
                <a:ext cx="1050131" cy="148735"/>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sp>
        <p:nvSpPr>
          <p:cNvPr id="28" name="下矢印 27"/>
          <p:cNvSpPr/>
          <p:nvPr/>
        </p:nvSpPr>
        <p:spPr>
          <a:xfrm rot="18900000" flipH="1">
            <a:off x="5344457" y="2651378"/>
            <a:ext cx="398417" cy="295399"/>
          </a:xfrm>
          <a:prstGeom prst="downArrow">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29" name="下矢印 28"/>
          <p:cNvSpPr/>
          <p:nvPr/>
        </p:nvSpPr>
        <p:spPr>
          <a:xfrm rot="2700000" flipH="1" flipV="1">
            <a:off x="5324962" y="3366969"/>
            <a:ext cx="398417" cy="295399"/>
          </a:xfrm>
          <a:prstGeom prst="downArrow">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Tree>
    <p:extLst>
      <p:ext uri="{BB962C8B-B14F-4D97-AF65-F5344CB8AC3E}">
        <p14:creationId xmlns:p14="http://schemas.microsoft.com/office/powerpoint/2010/main" val="81300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506" y="341314"/>
            <a:ext cx="8653749" cy="731837"/>
          </a:xfrm>
        </p:spPr>
        <p:txBody>
          <a:bodyPr/>
          <a:lstStyle/>
          <a:p>
            <a:r>
              <a:rPr lang="en-US" dirty="0" smtClean="0"/>
              <a:t>2800/3800i </a:t>
            </a:r>
            <a:r>
              <a:rPr lang="ja-JP" altLang="en-US" dirty="0" smtClean="0"/>
              <a:t>アンテナパターン：</a:t>
            </a:r>
            <a:r>
              <a:rPr lang="en-US" dirty="0" smtClean="0"/>
              <a:t>5 GHz</a:t>
            </a:r>
            <a:endParaRPr lang="en-US" sz="2100" dirty="0"/>
          </a:p>
        </p:txBody>
      </p:sp>
      <p:pic>
        <p:nvPicPr>
          <p:cNvPr id="15" name="Picture 14" descr="macro_micro_elev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1245" y="1266769"/>
            <a:ext cx="3260478" cy="3363109"/>
          </a:xfrm>
          <a:prstGeom prst="rect">
            <a:avLst/>
          </a:prstGeom>
        </p:spPr>
      </p:pic>
      <p:pic>
        <p:nvPicPr>
          <p:cNvPr id="1026" name="Picture 2" descr="C:\Users\fredn\AppData\Local\Microsoft\Windows\Temporary Internet Files\Content.Outlook\PYW2WLIT\5G Azimuth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71" y="1203035"/>
            <a:ext cx="4168084" cy="34268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ntenna_legen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1669" y="4175591"/>
            <a:ext cx="1417028" cy="454287"/>
          </a:xfrm>
          <a:prstGeom prst="rect">
            <a:avLst/>
          </a:prstGeom>
        </p:spPr>
      </p:pic>
      <p:sp>
        <p:nvSpPr>
          <p:cNvPr id="6" name="TextBox 5"/>
          <p:cNvSpPr txBox="1"/>
          <p:nvPr/>
        </p:nvSpPr>
        <p:spPr>
          <a:xfrm>
            <a:off x="7816672" y="170195"/>
            <a:ext cx="1126019" cy="369332"/>
          </a:xfrm>
          <a:prstGeom prst="rect">
            <a:avLst/>
          </a:prstGeom>
          <a:solidFill>
            <a:schemeClr val="accent4">
              <a:lumMod val="60000"/>
              <a:lumOff val="40000"/>
            </a:schemeClr>
          </a:solidFill>
        </p:spPr>
        <p:txBody>
          <a:bodyPr wrap="square" rtlCol="0">
            <a:spAutoFit/>
          </a:bodyPr>
          <a:lstStyle/>
          <a:p>
            <a:pPr algn="ctr"/>
            <a:r>
              <a:rPr lang="ja-JP" altLang="en-US" dirty="0" smtClean="0"/>
              <a:t>参考</a:t>
            </a:r>
            <a:endParaRPr lang="en-US" dirty="0"/>
          </a:p>
        </p:txBody>
      </p:sp>
    </p:spTree>
    <p:extLst>
      <p:ext uri="{BB962C8B-B14F-4D97-AF65-F5344CB8AC3E}">
        <p14:creationId xmlns:p14="http://schemas.microsoft.com/office/powerpoint/2010/main" val="387295151"/>
      </p:ext>
    </p:extLst>
  </p:cSld>
  <p:clrMapOvr>
    <a:masterClrMapping/>
  </p:clrMapOvr>
  <mc:AlternateContent xmlns:mc="http://schemas.openxmlformats.org/markup-compatibility/2006" xmlns:p14="http://schemas.microsoft.com/office/powerpoint/2010/main">
    <mc:Choice Requires="p14">
      <p:transition spd="slow" p14:dur="2875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506" y="341314"/>
            <a:ext cx="8653749" cy="731837"/>
          </a:xfrm>
        </p:spPr>
        <p:txBody>
          <a:bodyPr/>
          <a:lstStyle/>
          <a:p>
            <a:r>
              <a:rPr lang="en-US" dirty="0" smtClean="0"/>
              <a:t>2800/3800i </a:t>
            </a:r>
            <a:r>
              <a:rPr lang="ja-JP" altLang="en-US" dirty="0" smtClean="0"/>
              <a:t>アンテナパターン：</a:t>
            </a:r>
            <a:r>
              <a:rPr lang="en-US" dirty="0" smtClean="0"/>
              <a:t>2.4 GHz</a:t>
            </a:r>
            <a:endParaRPr lang="en-US" sz="21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5909" y="940280"/>
            <a:ext cx="4211392" cy="3761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816672" y="170195"/>
            <a:ext cx="1126019" cy="369332"/>
          </a:xfrm>
          <a:prstGeom prst="rect">
            <a:avLst/>
          </a:prstGeom>
          <a:solidFill>
            <a:schemeClr val="accent4">
              <a:lumMod val="60000"/>
              <a:lumOff val="40000"/>
            </a:schemeClr>
          </a:solidFill>
        </p:spPr>
        <p:txBody>
          <a:bodyPr wrap="square" rtlCol="0">
            <a:spAutoFit/>
          </a:bodyPr>
          <a:lstStyle/>
          <a:p>
            <a:pPr algn="ctr"/>
            <a:r>
              <a:rPr lang="ja-JP" altLang="en-US" dirty="0" smtClean="0"/>
              <a:t>参考</a:t>
            </a:r>
            <a:endParaRPr lang="en-US" dirty="0"/>
          </a:p>
        </p:txBody>
      </p:sp>
    </p:spTree>
    <p:extLst>
      <p:ext uri="{BB962C8B-B14F-4D97-AF65-F5344CB8AC3E}">
        <p14:creationId xmlns:p14="http://schemas.microsoft.com/office/powerpoint/2010/main" val="246668800"/>
      </p:ext>
    </p:extLst>
  </p:cSld>
  <p:clrMapOvr>
    <a:masterClrMapping/>
  </p:clrMapOvr>
  <mc:AlternateContent xmlns:mc="http://schemas.openxmlformats.org/markup-compatibility/2006" xmlns:p14="http://schemas.microsoft.com/office/powerpoint/2010/main">
    <mc:Choice Requires="p14">
      <p:transition spd="slow" p14:dur="2875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174492" y="776999"/>
            <a:ext cx="8582751" cy="4049800"/>
          </a:xfrm>
        </p:spPr>
        <p:txBody>
          <a:bodyPr>
            <a:normAutofit/>
          </a:bodyPr>
          <a:lstStyle/>
          <a:p>
            <a:pPr>
              <a:buNone/>
            </a:pPr>
            <a:r>
              <a:rPr lang="ja-JP" altLang="en-US" dirty="0" smtClean="0">
                <a:solidFill>
                  <a:srgbClr val="0070C0"/>
                </a:solidFill>
              </a:rPr>
              <a:t>このセッションでは以下をカバーしています</a:t>
            </a:r>
            <a:r>
              <a:rPr lang="en-US" dirty="0" smtClean="0">
                <a:solidFill>
                  <a:srgbClr val="0070C0"/>
                </a:solidFill>
              </a:rPr>
              <a:t>:</a:t>
            </a:r>
            <a:endParaRPr lang="en-US" dirty="0">
              <a:solidFill>
                <a:srgbClr val="0070C0"/>
              </a:solidFill>
            </a:endParaRPr>
          </a:p>
          <a:p>
            <a:r>
              <a:rPr lang="ja-JP" altLang="en-US" dirty="0"/>
              <a:t>最新</a:t>
            </a:r>
            <a:r>
              <a:rPr lang="en-US" altLang="ja-JP" dirty="0"/>
              <a:t>11ac </a:t>
            </a:r>
            <a:r>
              <a:rPr lang="ja-JP" altLang="en-US" dirty="0" smtClean="0"/>
              <a:t>ラインナップ</a:t>
            </a:r>
            <a:endParaRPr lang="ja-JP" altLang="en-US" dirty="0"/>
          </a:p>
          <a:p>
            <a:r>
              <a:rPr lang="en-US" altLang="ja-JP" dirty="0" smtClean="0"/>
              <a:t>AP3800</a:t>
            </a:r>
            <a:r>
              <a:rPr lang="ja-JP" altLang="en-US" dirty="0" smtClean="0"/>
              <a:t>ハードウェア、</a:t>
            </a:r>
            <a:r>
              <a:rPr lang="ja-JP" altLang="en-US" dirty="0"/>
              <a:t>パフォーマンス</a:t>
            </a:r>
            <a:r>
              <a:rPr lang="ja-JP" altLang="en-US" dirty="0" smtClean="0"/>
              <a:t>、</a:t>
            </a:r>
            <a:r>
              <a:rPr lang="en-US" altLang="ja-JP" dirty="0" smtClean="0"/>
              <a:t>AP2800</a:t>
            </a:r>
            <a:r>
              <a:rPr lang="ja-JP" altLang="en-US" dirty="0" smtClean="0"/>
              <a:t>も含めた物理仕様</a:t>
            </a:r>
            <a:endParaRPr lang="ja-JP" altLang="en-US" dirty="0"/>
          </a:p>
          <a:p>
            <a:r>
              <a:rPr lang="en-US" altLang="ja-JP" dirty="0"/>
              <a:t>FRA</a:t>
            </a:r>
            <a:r>
              <a:rPr lang="ja-JP" altLang="en-US" dirty="0"/>
              <a:t>概要、内蔵・外付けアンテナデザイン、電源関連、補足情報</a:t>
            </a:r>
          </a:p>
          <a:p>
            <a:r>
              <a:rPr lang="en-US" altLang="ja-JP" dirty="0" smtClean="0"/>
              <a:t>AP1810W</a:t>
            </a:r>
            <a:r>
              <a:rPr lang="en-US" altLang="ja-JP" dirty="0"/>
              <a:t>&amp;OEAP1810</a:t>
            </a:r>
            <a:r>
              <a:rPr lang="ja-JP" altLang="en-US" dirty="0"/>
              <a:t>の物理的仕様、電源、ソフトウェア</a:t>
            </a:r>
            <a:r>
              <a:rPr lang="ja-JP" altLang="en-US" dirty="0" smtClean="0"/>
              <a:t>機能、</a:t>
            </a:r>
            <a:r>
              <a:rPr lang="en-US" altLang="ja-JP" dirty="0" smtClean="0"/>
              <a:t>RLAN</a:t>
            </a:r>
            <a:r>
              <a:rPr lang="en-US" altLang="ja-JP" dirty="0"/>
              <a:t/>
            </a:r>
            <a:br>
              <a:rPr lang="en-US" altLang="ja-JP" dirty="0"/>
            </a:br>
            <a:r>
              <a:rPr lang="en-US" altLang="ja-JP" dirty="0"/>
              <a:t/>
            </a:r>
            <a:br>
              <a:rPr lang="en-US" altLang="ja-JP" dirty="0"/>
            </a:br>
            <a:r>
              <a:rPr lang="ja-JP" altLang="en-US" dirty="0" smtClean="0"/>
              <a:t>を</a:t>
            </a:r>
            <a:r>
              <a:rPr lang="ja-JP" altLang="en-US" dirty="0"/>
              <a:t>ご理解いただけます</a:t>
            </a:r>
            <a:r>
              <a:rPr lang="ja-JP" altLang="en-US" dirty="0" smtClean="0"/>
              <a:t>。</a:t>
            </a:r>
            <a:endParaRPr lang="en-US" altLang="ja-JP" dirty="0" smtClean="0"/>
          </a:p>
          <a:p>
            <a:endParaRPr lang="en-US" sz="1400" dirty="0">
              <a:solidFill>
                <a:srgbClr val="0070C0"/>
              </a:solidFill>
            </a:endParaRPr>
          </a:p>
          <a:p>
            <a:r>
              <a:rPr lang="en-US" sz="1400" dirty="0">
                <a:solidFill>
                  <a:srgbClr val="0070C0"/>
                </a:solidFill>
              </a:rPr>
              <a:t>	</a:t>
            </a:r>
            <a:r>
              <a:rPr lang="en-US" sz="1400" dirty="0" smtClean="0">
                <a:solidFill>
                  <a:srgbClr val="660066"/>
                </a:solidFill>
              </a:rPr>
              <a:t>*</a:t>
            </a:r>
            <a:r>
              <a:rPr lang="en-US" sz="1400" dirty="0">
                <a:solidFill>
                  <a:srgbClr val="660066"/>
                </a:solidFill>
              </a:rPr>
              <a:t>RRM</a:t>
            </a:r>
            <a:r>
              <a:rPr lang="ja-JP" altLang="en-US" sz="1400" dirty="0">
                <a:solidFill>
                  <a:srgbClr val="660066"/>
                </a:solidFill>
              </a:rPr>
              <a:t>を含む詳細は“</a:t>
            </a:r>
            <a:r>
              <a:rPr lang="en-US" altLang="ja-JP" sz="1400" dirty="0">
                <a:solidFill>
                  <a:srgbClr val="660066"/>
                </a:solidFill>
              </a:rPr>
              <a:t>FRA</a:t>
            </a:r>
            <a:r>
              <a:rPr lang="ja-JP" altLang="en-US" sz="1400" dirty="0">
                <a:solidFill>
                  <a:srgbClr val="660066"/>
                </a:solidFill>
              </a:rPr>
              <a:t>と新しい</a:t>
            </a:r>
            <a:r>
              <a:rPr lang="en-US" altLang="ja-JP" sz="1400" dirty="0">
                <a:solidFill>
                  <a:srgbClr val="660066"/>
                </a:solidFill>
              </a:rPr>
              <a:t>RRM</a:t>
            </a:r>
            <a:r>
              <a:rPr lang="ja-JP" altLang="en-US" sz="1400" dirty="0">
                <a:solidFill>
                  <a:srgbClr val="660066"/>
                </a:solidFill>
              </a:rPr>
              <a:t>について”セッションにてカバーされます。</a:t>
            </a:r>
            <a:endParaRPr lang="en-US" dirty="0" smtClean="0">
              <a:solidFill>
                <a:srgbClr val="660066"/>
              </a:solidFill>
            </a:endParaRPr>
          </a:p>
        </p:txBody>
      </p:sp>
      <p:sp>
        <p:nvSpPr>
          <p:cNvPr id="5" name="Title 1"/>
          <p:cNvSpPr>
            <a:spLocks noGrp="1"/>
          </p:cNvSpPr>
          <p:nvPr>
            <p:ph type="ctrTitle"/>
          </p:nvPr>
        </p:nvSpPr>
        <p:spPr>
          <a:xfrm>
            <a:off x="437766" y="186037"/>
            <a:ext cx="8345488" cy="731837"/>
          </a:xfrm>
        </p:spPr>
        <p:txBody>
          <a:bodyPr/>
          <a:lstStyle/>
          <a:p>
            <a:r>
              <a:rPr lang="ja-JP" altLang="en-US" dirty="0" smtClean="0">
                <a:solidFill>
                  <a:schemeClr val="bg1">
                    <a:lumMod val="50000"/>
                  </a:schemeClr>
                </a:solidFill>
              </a:rPr>
              <a:t>セッションの概要</a:t>
            </a:r>
            <a:endParaRPr lang="en-US" dirty="0">
              <a:solidFill>
                <a:schemeClr val="bg1">
                  <a:lumMod val="50000"/>
                </a:schemeClr>
              </a:solidFill>
            </a:endParaRPr>
          </a:p>
        </p:txBody>
      </p:sp>
    </p:spTree>
    <p:extLst>
      <p:ext uri="{BB962C8B-B14F-4D97-AF65-F5344CB8AC3E}">
        <p14:creationId xmlns:p14="http://schemas.microsoft.com/office/powerpoint/2010/main" val="1943570397"/>
      </p:ext>
    </p:extLst>
  </p:cSld>
  <p:clrMapOvr>
    <a:masterClrMapping/>
  </p:clrMapOvr>
  <mc:AlternateContent xmlns:mc="http://schemas.openxmlformats.org/markup-compatibility/2006" xmlns:p14="http://schemas.microsoft.com/office/powerpoint/2010/main">
    <mc:Choice Requires="p14">
      <p:transition spd="slow" p14:dur="2875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Screen Shot 2016-02-03 at 1.30.2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1522" y="833576"/>
            <a:ext cx="4677335" cy="3706574"/>
          </a:xfrm>
          <a:prstGeom prst="rect">
            <a:avLst/>
          </a:prstGeom>
        </p:spPr>
      </p:pic>
      <p:sp>
        <p:nvSpPr>
          <p:cNvPr id="2" name="Title 1"/>
          <p:cNvSpPr>
            <a:spLocks noGrp="1"/>
          </p:cNvSpPr>
          <p:nvPr>
            <p:ph type="title"/>
          </p:nvPr>
        </p:nvSpPr>
        <p:spPr>
          <a:xfrm>
            <a:off x="349430" y="186835"/>
            <a:ext cx="8345488" cy="731837"/>
          </a:xfrm>
        </p:spPr>
        <p:txBody>
          <a:bodyPr/>
          <a:lstStyle/>
          <a:p>
            <a:r>
              <a:rPr lang="en-US" dirty="0" smtClean="0"/>
              <a:t>AP2800/3800 </a:t>
            </a:r>
            <a:r>
              <a:rPr lang="ja-JP" altLang="en-US" dirty="0" smtClean="0"/>
              <a:t>デュアルバンド</a:t>
            </a:r>
            <a:r>
              <a:rPr lang="en-US" dirty="0" smtClean="0"/>
              <a:t/>
            </a:r>
            <a:br>
              <a:rPr lang="en-US" dirty="0" smtClean="0"/>
            </a:br>
            <a:r>
              <a:rPr lang="ja-JP" altLang="en-US" sz="1800" b="1" dirty="0" smtClean="0">
                <a:solidFill>
                  <a:srgbClr val="0070C0"/>
                </a:solidFill>
              </a:rPr>
              <a:t>単一</a:t>
            </a:r>
            <a:r>
              <a:rPr lang="en-US" sz="1800" b="1" dirty="0" smtClean="0">
                <a:solidFill>
                  <a:srgbClr val="0070C0"/>
                </a:solidFill>
              </a:rPr>
              <a:t>5 GHz </a:t>
            </a:r>
            <a:r>
              <a:rPr lang="ja-JP" altLang="en-US" sz="1800" b="1" dirty="0" smtClean="0">
                <a:solidFill>
                  <a:srgbClr val="0070C0"/>
                </a:solidFill>
              </a:rPr>
              <a:t>ラジオの場合</a:t>
            </a:r>
            <a:endParaRPr lang="en-US" sz="1800" dirty="0"/>
          </a:p>
        </p:txBody>
      </p:sp>
      <p:pic>
        <p:nvPicPr>
          <p:cNvPr id="5" name="Picture 4" descr="iphone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5180" y="2810201"/>
            <a:ext cx="138812" cy="265217"/>
          </a:xfrm>
          <a:prstGeom prst="rect">
            <a:avLst/>
          </a:prstGeom>
        </p:spPr>
      </p:pic>
      <p:pic>
        <p:nvPicPr>
          <p:cNvPr id="7" name="Picture 6" descr="iphone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4232" y="3238891"/>
            <a:ext cx="138812" cy="265217"/>
          </a:xfrm>
          <a:prstGeom prst="rect">
            <a:avLst/>
          </a:prstGeom>
        </p:spPr>
      </p:pic>
      <p:pic>
        <p:nvPicPr>
          <p:cNvPr id="8" name="Picture 7" descr="iphone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7317" y="2188102"/>
            <a:ext cx="138812" cy="265217"/>
          </a:xfrm>
          <a:prstGeom prst="rect">
            <a:avLst/>
          </a:prstGeom>
        </p:spPr>
      </p:pic>
      <p:pic>
        <p:nvPicPr>
          <p:cNvPr id="9" name="Picture 8" descr="iphone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6955" y="1849311"/>
            <a:ext cx="138812" cy="265217"/>
          </a:xfrm>
          <a:prstGeom prst="rect">
            <a:avLst/>
          </a:prstGeom>
        </p:spPr>
      </p:pic>
      <p:pic>
        <p:nvPicPr>
          <p:cNvPr id="10" name="Picture 9" descr="iphone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2545" y="2703351"/>
            <a:ext cx="138812" cy="265217"/>
          </a:xfrm>
          <a:prstGeom prst="rect">
            <a:avLst/>
          </a:prstGeom>
        </p:spPr>
      </p:pic>
      <p:pic>
        <p:nvPicPr>
          <p:cNvPr id="11" name="Picture 10" descr="iphone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3845" y="3890272"/>
            <a:ext cx="138812" cy="265217"/>
          </a:xfrm>
          <a:prstGeom prst="rect">
            <a:avLst/>
          </a:prstGeom>
        </p:spPr>
      </p:pic>
      <p:pic>
        <p:nvPicPr>
          <p:cNvPr id="12" name="Picture 11" descr="iphone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3467" y="3690183"/>
            <a:ext cx="138812" cy="265217"/>
          </a:xfrm>
          <a:prstGeom prst="rect">
            <a:avLst/>
          </a:prstGeom>
        </p:spPr>
      </p:pic>
      <p:pic>
        <p:nvPicPr>
          <p:cNvPr id="13" name="Picture 12" descr="iphone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2055" y="2251030"/>
            <a:ext cx="138812" cy="265217"/>
          </a:xfrm>
          <a:prstGeom prst="rect">
            <a:avLst/>
          </a:prstGeom>
        </p:spPr>
      </p:pic>
      <p:pic>
        <p:nvPicPr>
          <p:cNvPr id="14" name="Picture 13" descr="iphone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004" y="1597852"/>
            <a:ext cx="138812" cy="265217"/>
          </a:xfrm>
          <a:prstGeom prst="rect">
            <a:avLst/>
          </a:prstGeom>
        </p:spPr>
      </p:pic>
      <p:pic>
        <p:nvPicPr>
          <p:cNvPr id="15" name="Picture 14" descr="iphone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1134" y="3043682"/>
            <a:ext cx="138812" cy="265217"/>
          </a:xfrm>
          <a:prstGeom prst="rect">
            <a:avLst/>
          </a:prstGeom>
        </p:spPr>
      </p:pic>
      <p:pic>
        <p:nvPicPr>
          <p:cNvPr id="16" name="Picture 15" descr="iphone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3454" y="2288788"/>
            <a:ext cx="138812" cy="265217"/>
          </a:xfrm>
          <a:prstGeom prst="rect">
            <a:avLst/>
          </a:prstGeom>
        </p:spPr>
      </p:pic>
      <p:pic>
        <p:nvPicPr>
          <p:cNvPr id="17" name="Picture 16" descr="iphone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3062" y="3031867"/>
            <a:ext cx="138812" cy="265217"/>
          </a:xfrm>
          <a:prstGeom prst="rect">
            <a:avLst/>
          </a:prstGeom>
        </p:spPr>
      </p:pic>
      <p:pic>
        <p:nvPicPr>
          <p:cNvPr id="18" name="Picture 17" descr="iphone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3134" y="2387934"/>
            <a:ext cx="138812" cy="265217"/>
          </a:xfrm>
          <a:prstGeom prst="rect">
            <a:avLst/>
          </a:prstGeom>
        </p:spPr>
      </p:pic>
      <p:pic>
        <p:nvPicPr>
          <p:cNvPr id="19" name="Picture 18" descr="iphone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5424" y="1300157"/>
            <a:ext cx="138812" cy="265217"/>
          </a:xfrm>
          <a:prstGeom prst="rect">
            <a:avLst/>
          </a:prstGeom>
        </p:spPr>
      </p:pic>
      <p:sp>
        <p:nvSpPr>
          <p:cNvPr id="20" name="TextBox 19"/>
          <p:cNvSpPr txBox="1"/>
          <p:nvPr/>
        </p:nvSpPr>
        <p:spPr>
          <a:xfrm>
            <a:off x="6207002" y="1553454"/>
            <a:ext cx="2333229" cy="346259"/>
          </a:xfrm>
          <a:prstGeom prst="rect">
            <a:avLst/>
          </a:prstGeom>
          <a:solidFill>
            <a:schemeClr val="bg1">
              <a:alpha val="50000"/>
            </a:schemeClr>
          </a:solidFill>
        </p:spPr>
        <p:txBody>
          <a:bodyPr wrap="none" lIns="68589" tIns="34295" rIns="68589" bIns="34295" rtlCol="0">
            <a:spAutoFit/>
          </a:bodyPr>
          <a:lstStyle/>
          <a:p>
            <a:r>
              <a:rPr lang="ja-JP" altLang="en-US" dirty="0" smtClean="0">
                <a:solidFill>
                  <a:srgbClr val="FF0000"/>
                </a:solidFill>
              </a:rPr>
              <a:t>チャネル利用率</a:t>
            </a:r>
            <a:r>
              <a:rPr lang="en-US" dirty="0" smtClean="0">
                <a:solidFill>
                  <a:srgbClr val="FF0000"/>
                </a:solidFill>
              </a:rPr>
              <a:t>= 60%</a:t>
            </a:r>
            <a:endParaRPr lang="en-US" dirty="0">
              <a:solidFill>
                <a:srgbClr val="FF0000"/>
              </a:solidFill>
            </a:endParaRPr>
          </a:p>
        </p:txBody>
      </p:sp>
      <p:sp>
        <p:nvSpPr>
          <p:cNvPr id="21" name="Rectangle 20"/>
          <p:cNvSpPr/>
          <p:nvPr/>
        </p:nvSpPr>
        <p:spPr>
          <a:xfrm>
            <a:off x="72795" y="1210077"/>
            <a:ext cx="4154628" cy="2900804"/>
          </a:xfrm>
          <a:prstGeom prst="rect">
            <a:avLst/>
          </a:prstGeom>
        </p:spPr>
        <p:txBody>
          <a:bodyPr wrap="square" lIns="68589" tIns="34295" rIns="68589" bIns="34295">
            <a:spAutoFit/>
          </a:bodyPr>
          <a:lstStyle/>
          <a:p>
            <a:pPr marL="257209" indent="-257209">
              <a:spcBef>
                <a:spcPts val="1200"/>
              </a:spcBef>
              <a:buFont typeface="Arial"/>
              <a:buChar char="•"/>
            </a:pPr>
            <a:r>
              <a:rPr lang="en-US" dirty="0" smtClean="0"/>
              <a:t>AP</a:t>
            </a:r>
            <a:r>
              <a:rPr lang="ja-JP" altLang="en-US" dirty="0" smtClean="0"/>
              <a:t>からより離れたクライアントは、</a:t>
            </a:r>
            <a:r>
              <a:rPr lang="en-US" altLang="ja-JP" dirty="0" smtClean="0"/>
              <a:t/>
            </a:r>
            <a:br>
              <a:rPr lang="en-US" altLang="ja-JP" dirty="0" smtClean="0"/>
            </a:br>
            <a:r>
              <a:rPr lang="ja-JP" altLang="en-US" dirty="0" smtClean="0"/>
              <a:t>より低いデータレートが使われる</a:t>
            </a:r>
            <a:endParaRPr lang="en-US" altLang="ja-JP" dirty="0" smtClean="0"/>
          </a:p>
          <a:p>
            <a:pPr marL="257209" indent="-257209">
              <a:spcBef>
                <a:spcPts val="1200"/>
              </a:spcBef>
              <a:buFont typeface="Arial"/>
              <a:buChar char="•"/>
            </a:pPr>
            <a:r>
              <a:rPr lang="ja-JP" altLang="en-US" dirty="0" smtClean="0"/>
              <a:t>データレートは</a:t>
            </a:r>
            <a:r>
              <a:rPr lang="en-US" dirty="0" smtClean="0"/>
              <a:t>SNR</a:t>
            </a:r>
            <a:r>
              <a:rPr lang="ja-JP" altLang="en-US" dirty="0" smtClean="0"/>
              <a:t>の機能</a:t>
            </a:r>
            <a:endParaRPr lang="en-US" dirty="0" smtClean="0"/>
          </a:p>
          <a:p>
            <a:pPr marL="257209" indent="-257209">
              <a:spcBef>
                <a:spcPts val="1200"/>
              </a:spcBef>
              <a:buFont typeface="Arial"/>
              <a:buChar char="•"/>
            </a:pPr>
            <a:r>
              <a:rPr lang="en-US" dirty="0" smtClean="0"/>
              <a:t>SNR </a:t>
            </a:r>
            <a:r>
              <a:rPr lang="ja-JP" altLang="en-US" dirty="0" smtClean="0"/>
              <a:t>が高いとデータレートも高くなる</a:t>
            </a:r>
            <a:endParaRPr lang="en-US" dirty="0" smtClean="0"/>
          </a:p>
          <a:p>
            <a:pPr marL="257209" indent="-257209">
              <a:spcBef>
                <a:spcPts val="1200"/>
              </a:spcBef>
              <a:buFont typeface="Arial"/>
              <a:buChar char="•"/>
            </a:pPr>
            <a:r>
              <a:rPr lang="en-US" dirty="0" smtClean="0"/>
              <a:t>1 x 5 GHz </a:t>
            </a:r>
            <a:r>
              <a:rPr lang="ja-JP" altLang="en-US" dirty="0" smtClean="0"/>
              <a:t>セルは、利用できる</a:t>
            </a:r>
            <a:r>
              <a:rPr lang="en-US" dirty="0" smtClean="0"/>
              <a:t>Air Time</a:t>
            </a:r>
            <a:r>
              <a:rPr lang="ja-JP" altLang="en-US" dirty="0" smtClean="0"/>
              <a:t>（空間時間）</a:t>
            </a:r>
            <a:r>
              <a:rPr lang="en-US" dirty="0" smtClean="0"/>
              <a:t> </a:t>
            </a:r>
            <a:r>
              <a:rPr lang="ja-JP" altLang="en-US" dirty="0" smtClean="0"/>
              <a:t>の量に限りがある</a:t>
            </a:r>
            <a:endParaRPr lang="en-US" dirty="0" smtClean="0"/>
          </a:p>
          <a:p>
            <a:pPr marL="257209" indent="-257209">
              <a:spcBef>
                <a:spcPts val="1200"/>
              </a:spcBef>
              <a:buFont typeface="Arial"/>
              <a:buChar char="•"/>
            </a:pPr>
            <a:r>
              <a:rPr lang="ja-JP" altLang="en-US" dirty="0" smtClean="0"/>
              <a:t>セルの</a:t>
            </a:r>
            <a:r>
              <a:rPr lang="en-US" dirty="0" smtClean="0"/>
              <a:t>Air Time</a:t>
            </a:r>
            <a:r>
              <a:rPr lang="ja-JP" altLang="en-US" dirty="0" smtClean="0"/>
              <a:t>（空間時間）内にいる、全クライアントの合計が容量となる</a:t>
            </a:r>
            <a:endParaRPr lang="en-US" dirty="0" smtClean="0"/>
          </a:p>
        </p:txBody>
      </p:sp>
      <p:sp>
        <p:nvSpPr>
          <p:cNvPr id="24" name="TextBox 23"/>
          <p:cNvSpPr txBox="1"/>
          <p:nvPr/>
        </p:nvSpPr>
        <p:spPr>
          <a:xfrm>
            <a:off x="5868068" y="2879076"/>
            <a:ext cx="436772" cy="161583"/>
          </a:xfrm>
          <a:prstGeom prst="rect">
            <a:avLst/>
          </a:prstGeom>
          <a:solidFill>
            <a:schemeClr val="bg1">
              <a:alpha val="70000"/>
            </a:schemeClr>
          </a:solidFill>
        </p:spPr>
        <p:txBody>
          <a:bodyPr wrap="none" lIns="68589" tIns="34295" rIns="68589" bIns="34295" rtlCol="0">
            <a:spAutoFit/>
          </a:bodyPr>
          <a:lstStyle/>
          <a:p>
            <a:r>
              <a:rPr lang="en-US" sz="600" dirty="0"/>
              <a:t>-63 </a:t>
            </a:r>
            <a:r>
              <a:rPr lang="en-US" sz="600" dirty="0" err="1"/>
              <a:t>dBm</a:t>
            </a:r>
            <a:endParaRPr lang="en-US" sz="600" dirty="0"/>
          </a:p>
        </p:txBody>
      </p:sp>
      <p:sp>
        <p:nvSpPr>
          <p:cNvPr id="25" name="TextBox 24"/>
          <p:cNvSpPr txBox="1"/>
          <p:nvPr/>
        </p:nvSpPr>
        <p:spPr>
          <a:xfrm>
            <a:off x="6592922" y="3122830"/>
            <a:ext cx="436772" cy="161583"/>
          </a:xfrm>
          <a:prstGeom prst="rect">
            <a:avLst/>
          </a:prstGeom>
          <a:solidFill>
            <a:schemeClr val="bg1">
              <a:alpha val="70000"/>
            </a:schemeClr>
          </a:solidFill>
        </p:spPr>
        <p:txBody>
          <a:bodyPr wrap="none" lIns="68589" tIns="34295" rIns="68589" bIns="34295" rtlCol="0">
            <a:spAutoFit/>
          </a:bodyPr>
          <a:lstStyle/>
          <a:p>
            <a:r>
              <a:rPr lang="en-US" sz="600" dirty="0"/>
              <a:t>-60 </a:t>
            </a:r>
            <a:r>
              <a:rPr lang="en-US" sz="600" dirty="0" err="1"/>
              <a:t>dBm</a:t>
            </a:r>
            <a:endParaRPr lang="en-US" sz="600" dirty="0"/>
          </a:p>
        </p:txBody>
      </p:sp>
      <p:sp>
        <p:nvSpPr>
          <p:cNvPr id="26" name="TextBox 25"/>
          <p:cNvSpPr txBox="1"/>
          <p:nvPr/>
        </p:nvSpPr>
        <p:spPr>
          <a:xfrm>
            <a:off x="7160521" y="2386430"/>
            <a:ext cx="436772" cy="161583"/>
          </a:xfrm>
          <a:prstGeom prst="rect">
            <a:avLst/>
          </a:prstGeom>
          <a:solidFill>
            <a:schemeClr val="bg1">
              <a:alpha val="70000"/>
            </a:schemeClr>
          </a:solidFill>
        </p:spPr>
        <p:txBody>
          <a:bodyPr wrap="none" lIns="68589" tIns="34295" rIns="68589" bIns="34295" rtlCol="0">
            <a:spAutoFit/>
          </a:bodyPr>
          <a:lstStyle/>
          <a:p>
            <a:r>
              <a:rPr lang="en-US" sz="600" dirty="0"/>
              <a:t>-58 </a:t>
            </a:r>
            <a:r>
              <a:rPr lang="en-US" sz="600" dirty="0" err="1"/>
              <a:t>dBm</a:t>
            </a:r>
            <a:endParaRPr lang="en-US" sz="600" dirty="0"/>
          </a:p>
        </p:txBody>
      </p:sp>
      <p:sp>
        <p:nvSpPr>
          <p:cNvPr id="27" name="TextBox 26"/>
          <p:cNvSpPr txBox="1"/>
          <p:nvPr/>
        </p:nvSpPr>
        <p:spPr>
          <a:xfrm>
            <a:off x="5554280" y="2241821"/>
            <a:ext cx="436772" cy="161583"/>
          </a:xfrm>
          <a:prstGeom prst="rect">
            <a:avLst/>
          </a:prstGeom>
          <a:solidFill>
            <a:schemeClr val="bg1">
              <a:alpha val="70000"/>
            </a:schemeClr>
          </a:solidFill>
        </p:spPr>
        <p:txBody>
          <a:bodyPr wrap="none" lIns="68589" tIns="34295" rIns="68589" bIns="34295" rtlCol="0">
            <a:spAutoFit/>
          </a:bodyPr>
          <a:lstStyle/>
          <a:p>
            <a:r>
              <a:rPr lang="en-US" sz="600" dirty="0"/>
              <a:t>-68 </a:t>
            </a:r>
            <a:r>
              <a:rPr lang="en-US" sz="600" dirty="0" err="1"/>
              <a:t>dBm</a:t>
            </a:r>
            <a:endParaRPr lang="en-US" sz="600" dirty="0"/>
          </a:p>
        </p:txBody>
      </p:sp>
      <p:sp>
        <p:nvSpPr>
          <p:cNvPr id="28" name="TextBox 27"/>
          <p:cNvSpPr txBox="1"/>
          <p:nvPr/>
        </p:nvSpPr>
        <p:spPr>
          <a:xfrm>
            <a:off x="6343887" y="1403706"/>
            <a:ext cx="436772" cy="161583"/>
          </a:xfrm>
          <a:prstGeom prst="rect">
            <a:avLst/>
          </a:prstGeom>
          <a:solidFill>
            <a:schemeClr val="bg1">
              <a:alpha val="70000"/>
            </a:schemeClr>
          </a:solidFill>
        </p:spPr>
        <p:txBody>
          <a:bodyPr wrap="none" lIns="68589" tIns="34295" rIns="68589" bIns="34295" rtlCol="0">
            <a:spAutoFit/>
          </a:bodyPr>
          <a:lstStyle/>
          <a:p>
            <a:r>
              <a:rPr lang="en-US" sz="600" dirty="0"/>
              <a:t>-71 </a:t>
            </a:r>
            <a:r>
              <a:rPr lang="en-US" sz="600" dirty="0" err="1"/>
              <a:t>dBm</a:t>
            </a:r>
            <a:endParaRPr lang="en-US" sz="600" dirty="0"/>
          </a:p>
        </p:txBody>
      </p:sp>
      <p:sp>
        <p:nvSpPr>
          <p:cNvPr id="29" name="TextBox 28"/>
          <p:cNvSpPr txBox="1"/>
          <p:nvPr/>
        </p:nvSpPr>
        <p:spPr>
          <a:xfrm>
            <a:off x="5348171" y="3348861"/>
            <a:ext cx="436772" cy="161583"/>
          </a:xfrm>
          <a:prstGeom prst="rect">
            <a:avLst/>
          </a:prstGeom>
          <a:solidFill>
            <a:schemeClr val="bg1">
              <a:alpha val="70000"/>
            </a:schemeClr>
          </a:solidFill>
        </p:spPr>
        <p:txBody>
          <a:bodyPr wrap="none" lIns="68589" tIns="34295" rIns="68589" bIns="34295" rtlCol="0">
            <a:spAutoFit/>
          </a:bodyPr>
          <a:lstStyle/>
          <a:p>
            <a:r>
              <a:rPr lang="en-US" sz="600" dirty="0"/>
              <a:t>-73 </a:t>
            </a:r>
            <a:r>
              <a:rPr lang="en-US" sz="600" dirty="0" err="1"/>
              <a:t>dBm</a:t>
            </a:r>
            <a:endParaRPr lang="en-US" sz="600" dirty="0"/>
          </a:p>
        </p:txBody>
      </p:sp>
      <p:sp>
        <p:nvSpPr>
          <p:cNvPr id="30" name="TextBox 29"/>
          <p:cNvSpPr txBox="1"/>
          <p:nvPr/>
        </p:nvSpPr>
        <p:spPr>
          <a:xfrm>
            <a:off x="5286743" y="1632307"/>
            <a:ext cx="436772" cy="161583"/>
          </a:xfrm>
          <a:prstGeom prst="rect">
            <a:avLst/>
          </a:prstGeom>
          <a:solidFill>
            <a:schemeClr val="bg1">
              <a:alpha val="70000"/>
            </a:schemeClr>
          </a:solidFill>
        </p:spPr>
        <p:txBody>
          <a:bodyPr wrap="none" lIns="68589" tIns="34295" rIns="68589" bIns="34295" rtlCol="0">
            <a:spAutoFit/>
          </a:bodyPr>
          <a:lstStyle/>
          <a:p>
            <a:r>
              <a:rPr lang="en-US" sz="600" dirty="0"/>
              <a:t>-75 </a:t>
            </a:r>
            <a:r>
              <a:rPr lang="en-US" sz="600" dirty="0" err="1"/>
              <a:t>dBm</a:t>
            </a:r>
            <a:endParaRPr lang="en-US" sz="600" dirty="0"/>
          </a:p>
        </p:txBody>
      </p:sp>
      <p:sp>
        <p:nvSpPr>
          <p:cNvPr id="31" name="TextBox 30"/>
          <p:cNvSpPr txBox="1"/>
          <p:nvPr/>
        </p:nvSpPr>
        <p:spPr>
          <a:xfrm>
            <a:off x="6487843" y="2342765"/>
            <a:ext cx="436772" cy="161583"/>
          </a:xfrm>
          <a:prstGeom prst="rect">
            <a:avLst/>
          </a:prstGeom>
          <a:solidFill>
            <a:schemeClr val="bg1">
              <a:alpha val="70000"/>
            </a:schemeClr>
          </a:solidFill>
        </p:spPr>
        <p:txBody>
          <a:bodyPr wrap="none" lIns="68589" tIns="34295" rIns="68589" bIns="34295" rtlCol="0">
            <a:spAutoFit/>
          </a:bodyPr>
          <a:lstStyle/>
          <a:p>
            <a:r>
              <a:rPr lang="en-US" sz="600" dirty="0"/>
              <a:t>-51 </a:t>
            </a:r>
            <a:r>
              <a:rPr lang="en-US" sz="600" dirty="0" err="1"/>
              <a:t>dBm</a:t>
            </a:r>
            <a:endParaRPr lang="en-US" sz="600" dirty="0"/>
          </a:p>
        </p:txBody>
      </p:sp>
      <p:sp>
        <p:nvSpPr>
          <p:cNvPr id="32" name="TextBox 31"/>
          <p:cNvSpPr txBox="1"/>
          <p:nvPr/>
        </p:nvSpPr>
        <p:spPr>
          <a:xfrm>
            <a:off x="6780659" y="4151013"/>
            <a:ext cx="2294225" cy="238537"/>
          </a:xfrm>
          <a:prstGeom prst="rect">
            <a:avLst/>
          </a:prstGeom>
          <a:solidFill>
            <a:schemeClr val="bg1">
              <a:alpha val="70000"/>
            </a:schemeClr>
          </a:solidFill>
        </p:spPr>
        <p:txBody>
          <a:bodyPr wrap="none" lIns="68589" tIns="34295" rIns="68589" bIns="34295" rtlCol="0">
            <a:spAutoFit/>
          </a:bodyPr>
          <a:lstStyle/>
          <a:p>
            <a:r>
              <a:rPr lang="en-US" sz="1100" dirty="0"/>
              <a:t>-63 </a:t>
            </a:r>
            <a:r>
              <a:rPr lang="en-US" sz="1100" dirty="0" err="1"/>
              <a:t>dBm</a:t>
            </a:r>
            <a:r>
              <a:rPr lang="en-US" sz="1100" dirty="0"/>
              <a:t> = </a:t>
            </a:r>
            <a:r>
              <a:rPr lang="en-US" sz="1100" dirty="0" smtClean="0"/>
              <a:t>AP</a:t>
            </a:r>
            <a:r>
              <a:rPr lang="ja-JP" altLang="en-US" sz="1100" dirty="0" smtClean="0"/>
              <a:t>でのクライアント</a:t>
            </a:r>
            <a:r>
              <a:rPr lang="en-US" sz="1100" dirty="0" smtClean="0"/>
              <a:t>RSSI </a:t>
            </a:r>
            <a:endParaRPr lang="en-US" sz="1100" dirty="0"/>
          </a:p>
        </p:txBody>
      </p:sp>
      <p:sp>
        <p:nvSpPr>
          <p:cNvPr id="33" name="TextBox 32"/>
          <p:cNvSpPr txBox="1"/>
          <p:nvPr/>
        </p:nvSpPr>
        <p:spPr>
          <a:xfrm>
            <a:off x="4227423" y="850700"/>
            <a:ext cx="1696186" cy="346259"/>
          </a:xfrm>
          <a:prstGeom prst="rect">
            <a:avLst/>
          </a:prstGeom>
          <a:solidFill>
            <a:schemeClr val="bg1">
              <a:alpha val="50000"/>
            </a:schemeClr>
          </a:solidFill>
        </p:spPr>
        <p:txBody>
          <a:bodyPr wrap="none" lIns="68589" tIns="34295" rIns="68589" bIns="34295" rtlCol="0">
            <a:spAutoFit/>
          </a:bodyPr>
          <a:lstStyle/>
          <a:p>
            <a:r>
              <a:rPr lang="ja-JP" altLang="en-US" dirty="0" smtClean="0"/>
              <a:t>単一</a:t>
            </a:r>
            <a:r>
              <a:rPr lang="en-US" dirty="0" smtClean="0"/>
              <a:t> 5GHz</a:t>
            </a:r>
            <a:r>
              <a:rPr lang="ja-JP" altLang="en-US" dirty="0" smtClean="0"/>
              <a:t>セル</a:t>
            </a:r>
            <a:endParaRPr lang="en-US" dirty="0"/>
          </a:p>
        </p:txBody>
      </p:sp>
      <p:grpSp>
        <p:nvGrpSpPr>
          <p:cNvPr id="34" name="Group 33"/>
          <p:cNvGrpSpPr/>
          <p:nvPr/>
        </p:nvGrpSpPr>
        <p:grpSpPr>
          <a:xfrm>
            <a:off x="7336161" y="124190"/>
            <a:ext cx="1680312" cy="479448"/>
            <a:chOff x="4292301" y="2439738"/>
            <a:chExt cx="2578113" cy="735812"/>
          </a:xfrm>
        </p:grpSpPr>
        <p:pic>
          <p:nvPicPr>
            <p:cNvPr id="35" name="Picture 3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32714" y="2600840"/>
              <a:ext cx="1120614" cy="554822"/>
            </a:xfrm>
            <a:prstGeom prst="rect">
              <a:avLst/>
            </a:prstGeom>
          </p:spPr>
        </p:pic>
        <p:grpSp>
          <p:nvGrpSpPr>
            <p:cNvPr id="36" name="Group 35"/>
            <p:cNvGrpSpPr/>
            <p:nvPr/>
          </p:nvGrpSpPr>
          <p:grpSpPr>
            <a:xfrm>
              <a:off x="4292301" y="2439738"/>
              <a:ext cx="986726" cy="731840"/>
              <a:chOff x="936579" y="2104999"/>
              <a:chExt cx="740237" cy="548880"/>
            </a:xfrm>
          </p:grpSpPr>
          <p:sp>
            <p:nvSpPr>
              <p:cNvPr id="40" name="Freeform 27"/>
              <p:cNvSpPr>
                <a:spLocks noEditPoints="1"/>
              </p:cNvSpPr>
              <p:nvPr/>
            </p:nvSpPr>
            <p:spPr bwMode="auto">
              <a:xfrm>
                <a:off x="1138649" y="2104999"/>
                <a:ext cx="361857" cy="138256"/>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tx2"/>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41" name="TextBox 40"/>
              <p:cNvSpPr txBox="1"/>
              <p:nvPr/>
            </p:nvSpPr>
            <p:spPr>
              <a:xfrm>
                <a:off x="936579" y="2264193"/>
                <a:ext cx="740237" cy="389686"/>
              </a:xfrm>
              <a:prstGeom prst="rect">
                <a:avLst/>
              </a:prstGeom>
              <a:noFill/>
            </p:spPr>
            <p:txBody>
              <a:bodyPr wrap="square" rtlCol="0">
                <a:spAutoFit/>
              </a:bodyPr>
              <a:lstStyle/>
              <a:p>
                <a:pPr algn="ctr"/>
                <a:r>
                  <a:rPr lang="en-US" sz="800" b="1" dirty="0">
                    <a:solidFill>
                      <a:schemeClr val="tx2"/>
                    </a:solidFill>
                  </a:rPr>
                  <a:t>5GHz</a:t>
                </a:r>
              </a:p>
              <a:p>
                <a:pPr algn="ctr"/>
                <a:r>
                  <a:rPr lang="en-US" sz="800" b="1" dirty="0">
                    <a:solidFill>
                      <a:schemeClr val="tx2"/>
                    </a:solidFill>
                  </a:rPr>
                  <a:t>Serving </a:t>
                </a:r>
              </a:p>
            </p:txBody>
          </p:sp>
        </p:grpSp>
        <p:grpSp>
          <p:nvGrpSpPr>
            <p:cNvPr id="37" name="Group 36"/>
            <p:cNvGrpSpPr/>
            <p:nvPr/>
          </p:nvGrpSpPr>
          <p:grpSpPr>
            <a:xfrm>
              <a:off x="5883688" y="2443710"/>
              <a:ext cx="986726" cy="731840"/>
              <a:chOff x="936579" y="2104999"/>
              <a:chExt cx="740237" cy="548880"/>
            </a:xfrm>
          </p:grpSpPr>
          <p:sp>
            <p:nvSpPr>
              <p:cNvPr id="38" name="Freeform 27"/>
              <p:cNvSpPr>
                <a:spLocks noEditPoints="1"/>
              </p:cNvSpPr>
              <p:nvPr/>
            </p:nvSpPr>
            <p:spPr bwMode="auto">
              <a:xfrm>
                <a:off x="1138649" y="2104999"/>
                <a:ext cx="361857" cy="138256"/>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tx2"/>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9" name="TextBox 38"/>
              <p:cNvSpPr txBox="1"/>
              <p:nvPr/>
            </p:nvSpPr>
            <p:spPr>
              <a:xfrm>
                <a:off x="936579" y="2264193"/>
                <a:ext cx="740237" cy="389686"/>
              </a:xfrm>
              <a:prstGeom prst="rect">
                <a:avLst/>
              </a:prstGeom>
              <a:noFill/>
            </p:spPr>
            <p:txBody>
              <a:bodyPr wrap="square" rtlCol="0">
                <a:spAutoFit/>
              </a:bodyPr>
              <a:lstStyle/>
              <a:p>
                <a:pPr algn="ctr"/>
                <a:r>
                  <a:rPr lang="en-US" sz="800" b="1" dirty="0">
                    <a:solidFill>
                      <a:schemeClr val="tx2"/>
                    </a:solidFill>
                  </a:rPr>
                  <a:t>2.4GHz</a:t>
                </a:r>
              </a:p>
              <a:p>
                <a:pPr algn="ctr"/>
                <a:r>
                  <a:rPr lang="en-US" sz="800" b="1" dirty="0">
                    <a:solidFill>
                      <a:schemeClr val="tx2"/>
                    </a:solidFill>
                  </a:rPr>
                  <a:t>Serving </a:t>
                </a:r>
              </a:p>
            </p:txBody>
          </p:sp>
        </p:grpSp>
      </p:grpSp>
    </p:spTree>
    <p:extLst>
      <p:ext uri="{BB962C8B-B14F-4D97-AF65-F5344CB8AC3E}">
        <p14:creationId xmlns:p14="http://schemas.microsoft.com/office/powerpoint/2010/main" val="2573104580"/>
      </p:ext>
    </p:extLst>
  </p:cSld>
  <p:clrMapOvr>
    <a:masterClrMapping/>
  </p:clrMapOvr>
  <mc:AlternateContent xmlns:mc="http://schemas.openxmlformats.org/markup-compatibility/2006" xmlns:p14="http://schemas.microsoft.com/office/powerpoint/2010/main">
    <mc:Choice Requires="p14">
      <p:transition spd="slow" p14:dur="28750"/>
    </mc:Choice>
    <mc:Fallback xmlns="">
      <p:transitio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6372" y="546073"/>
            <a:ext cx="5007628" cy="4007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60621" y="128483"/>
            <a:ext cx="6348198" cy="731520"/>
          </a:xfrm>
        </p:spPr>
        <p:txBody>
          <a:bodyPr/>
          <a:lstStyle/>
          <a:p>
            <a:r>
              <a:rPr lang="en-US" dirty="0" smtClean="0"/>
              <a:t>AP2800/3800 Macro/Micro</a:t>
            </a:r>
            <a:br>
              <a:rPr lang="en-US" dirty="0" smtClean="0"/>
            </a:br>
            <a:r>
              <a:rPr lang="ja-JP" altLang="en-US" sz="1800" b="1" dirty="0" smtClean="0">
                <a:solidFill>
                  <a:srgbClr val="0070C0"/>
                </a:solidFill>
              </a:rPr>
              <a:t>デュアル</a:t>
            </a:r>
            <a:r>
              <a:rPr lang="en-US" sz="1800" b="1" dirty="0" smtClean="0">
                <a:solidFill>
                  <a:srgbClr val="0070C0"/>
                </a:solidFill>
              </a:rPr>
              <a:t>5 GHz </a:t>
            </a:r>
            <a:r>
              <a:rPr lang="ja-JP" altLang="en-US" sz="1800" b="1" dirty="0" smtClean="0">
                <a:solidFill>
                  <a:srgbClr val="0070C0"/>
                </a:solidFill>
              </a:rPr>
              <a:t>ラジオの場合</a:t>
            </a:r>
            <a:endParaRPr lang="en-US" sz="1800" b="1" dirty="0">
              <a:solidFill>
                <a:srgbClr val="0070C0"/>
              </a:solidFill>
            </a:endParaRPr>
          </a:p>
        </p:txBody>
      </p:sp>
      <p:pic>
        <p:nvPicPr>
          <p:cNvPr id="5" name="Picture 4" descr="iphone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5180" y="2810201"/>
            <a:ext cx="138812" cy="265217"/>
          </a:xfrm>
          <a:prstGeom prst="rect">
            <a:avLst/>
          </a:prstGeom>
        </p:spPr>
      </p:pic>
      <p:pic>
        <p:nvPicPr>
          <p:cNvPr id="7" name="Picture 6" descr="iphone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4232" y="3238891"/>
            <a:ext cx="138812" cy="265217"/>
          </a:xfrm>
          <a:prstGeom prst="rect">
            <a:avLst/>
          </a:prstGeom>
        </p:spPr>
      </p:pic>
      <p:pic>
        <p:nvPicPr>
          <p:cNvPr id="8" name="Picture 7" descr="iphone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7317" y="2188102"/>
            <a:ext cx="138812" cy="265217"/>
          </a:xfrm>
          <a:prstGeom prst="rect">
            <a:avLst/>
          </a:prstGeom>
        </p:spPr>
      </p:pic>
      <p:pic>
        <p:nvPicPr>
          <p:cNvPr id="9" name="Picture 8" descr="iphone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6955" y="1849311"/>
            <a:ext cx="138812" cy="265217"/>
          </a:xfrm>
          <a:prstGeom prst="rect">
            <a:avLst/>
          </a:prstGeom>
        </p:spPr>
      </p:pic>
      <p:pic>
        <p:nvPicPr>
          <p:cNvPr id="10" name="Picture 9" descr="iphone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0295" y="2638624"/>
            <a:ext cx="138812" cy="265217"/>
          </a:xfrm>
          <a:prstGeom prst="rect">
            <a:avLst/>
          </a:prstGeom>
        </p:spPr>
      </p:pic>
      <p:pic>
        <p:nvPicPr>
          <p:cNvPr id="11" name="Picture 10" descr="iphone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3845" y="3890272"/>
            <a:ext cx="138812" cy="265217"/>
          </a:xfrm>
          <a:prstGeom prst="rect">
            <a:avLst/>
          </a:prstGeom>
        </p:spPr>
      </p:pic>
      <p:pic>
        <p:nvPicPr>
          <p:cNvPr id="12" name="Picture 11" descr="iphone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3467" y="3690183"/>
            <a:ext cx="138812" cy="265217"/>
          </a:xfrm>
          <a:prstGeom prst="rect">
            <a:avLst/>
          </a:prstGeom>
        </p:spPr>
      </p:pic>
      <p:pic>
        <p:nvPicPr>
          <p:cNvPr id="13" name="Picture 12" descr="iphone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2055" y="2251030"/>
            <a:ext cx="138812" cy="265217"/>
          </a:xfrm>
          <a:prstGeom prst="rect">
            <a:avLst/>
          </a:prstGeom>
        </p:spPr>
      </p:pic>
      <p:pic>
        <p:nvPicPr>
          <p:cNvPr id="14" name="Picture 13" descr="iphone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004" y="1597852"/>
            <a:ext cx="138812" cy="265217"/>
          </a:xfrm>
          <a:prstGeom prst="rect">
            <a:avLst/>
          </a:prstGeom>
        </p:spPr>
      </p:pic>
      <p:pic>
        <p:nvPicPr>
          <p:cNvPr id="15" name="Picture 14" descr="iphone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1134" y="3043682"/>
            <a:ext cx="138812" cy="265217"/>
          </a:xfrm>
          <a:prstGeom prst="rect">
            <a:avLst/>
          </a:prstGeom>
        </p:spPr>
      </p:pic>
      <p:pic>
        <p:nvPicPr>
          <p:cNvPr id="17" name="Picture 16" descr="iphone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3062" y="3031867"/>
            <a:ext cx="138812" cy="265217"/>
          </a:xfrm>
          <a:prstGeom prst="rect">
            <a:avLst/>
          </a:prstGeom>
        </p:spPr>
      </p:pic>
      <p:pic>
        <p:nvPicPr>
          <p:cNvPr id="18" name="Picture 17" descr="iphone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3134" y="2387934"/>
            <a:ext cx="138812" cy="265217"/>
          </a:xfrm>
          <a:prstGeom prst="rect">
            <a:avLst/>
          </a:prstGeom>
        </p:spPr>
      </p:pic>
      <p:pic>
        <p:nvPicPr>
          <p:cNvPr id="19" name="Picture 18" descr="iphone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5424" y="1300157"/>
            <a:ext cx="138812" cy="265217"/>
          </a:xfrm>
          <a:prstGeom prst="rect">
            <a:avLst/>
          </a:prstGeom>
        </p:spPr>
      </p:pic>
      <p:sp>
        <p:nvSpPr>
          <p:cNvPr id="20" name="TextBox 19"/>
          <p:cNvSpPr txBox="1"/>
          <p:nvPr/>
        </p:nvSpPr>
        <p:spPr>
          <a:xfrm>
            <a:off x="6818100" y="1296641"/>
            <a:ext cx="2085603" cy="623258"/>
          </a:xfrm>
          <a:prstGeom prst="rect">
            <a:avLst/>
          </a:prstGeom>
          <a:solidFill>
            <a:schemeClr val="bg1">
              <a:alpha val="32000"/>
            </a:schemeClr>
          </a:solidFill>
        </p:spPr>
        <p:txBody>
          <a:bodyPr wrap="none" lIns="68589" tIns="34295" rIns="68589" bIns="34295" rtlCol="0">
            <a:spAutoFit/>
          </a:bodyPr>
          <a:lstStyle/>
          <a:p>
            <a:r>
              <a:rPr lang="ja-JP" altLang="en-US" b="1" dirty="0" smtClean="0">
                <a:solidFill>
                  <a:schemeClr val="bg2">
                    <a:lumMod val="50000"/>
                  </a:schemeClr>
                </a:solidFill>
              </a:rPr>
              <a:t>チャネル</a:t>
            </a:r>
            <a:r>
              <a:rPr lang="en-US" b="1" dirty="0" smtClean="0">
                <a:solidFill>
                  <a:schemeClr val="bg2">
                    <a:lumMod val="50000"/>
                  </a:schemeClr>
                </a:solidFill>
              </a:rPr>
              <a:t>36= 20% !</a:t>
            </a:r>
          </a:p>
          <a:p>
            <a:r>
              <a:rPr lang="ja-JP" altLang="en-US" b="1" dirty="0" smtClean="0">
                <a:solidFill>
                  <a:schemeClr val="bg2">
                    <a:lumMod val="50000"/>
                  </a:schemeClr>
                </a:solidFill>
              </a:rPr>
              <a:t>チャネル</a:t>
            </a:r>
            <a:r>
              <a:rPr lang="en-US" b="1" dirty="0" smtClean="0">
                <a:solidFill>
                  <a:schemeClr val="bg2">
                    <a:lumMod val="50000"/>
                  </a:schemeClr>
                </a:solidFill>
              </a:rPr>
              <a:t>108=24% !</a:t>
            </a:r>
            <a:endParaRPr lang="en-US" b="1" dirty="0">
              <a:solidFill>
                <a:schemeClr val="bg2">
                  <a:lumMod val="50000"/>
                </a:schemeClr>
              </a:solidFill>
            </a:endParaRPr>
          </a:p>
        </p:txBody>
      </p:sp>
      <p:sp>
        <p:nvSpPr>
          <p:cNvPr id="21" name="Rectangle 20"/>
          <p:cNvSpPr/>
          <p:nvPr/>
        </p:nvSpPr>
        <p:spPr>
          <a:xfrm>
            <a:off x="0" y="1080500"/>
            <a:ext cx="4260538" cy="4008800"/>
          </a:xfrm>
          <a:prstGeom prst="rect">
            <a:avLst/>
          </a:prstGeom>
        </p:spPr>
        <p:txBody>
          <a:bodyPr wrap="square" lIns="68589" tIns="34295" rIns="68589" bIns="34295">
            <a:spAutoFit/>
          </a:bodyPr>
          <a:lstStyle/>
          <a:p>
            <a:pPr marL="257209" indent="-257209">
              <a:spcBef>
                <a:spcPts val="1200"/>
              </a:spcBef>
              <a:buFont typeface="Arial"/>
              <a:buChar char="•"/>
            </a:pPr>
            <a:r>
              <a:rPr lang="en-US" b="1" dirty="0" smtClean="0">
                <a:solidFill>
                  <a:srgbClr val="0070C0"/>
                </a:solidFill>
              </a:rPr>
              <a:t>2</a:t>
            </a:r>
            <a:r>
              <a:rPr lang="ja-JP" altLang="en-US" b="1" dirty="0" smtClean="0">
                <a:solidFill>
                  <a:srgbClr val="0070C0"/>
                </a:solidFill>
              </a:rPr>
              <a:t>つの</a:t>
            </a:r>
            <a:r>
              <a:rPr lang="en-US" b="1" dirty="0" smtClean="0">
                <a:solidFill>
                  <a:srgbClr val="0070C0"/>
                </a:solidFill>
              </a:rPr>
              <a:t>RF</a:t>
            </a:r>
            <a:r>
              <a:rPr lang="ja-JP" altLang="en-US" b="1" dirty="0" smtClean="0">
                <a:solidFill>
                  <a:srgbClr val="0070C0"/>
                </a:solidFill>
              </a:rPr>
              <a:t>が異なる</a:t>
            </a:r>
            <a:r>
              <a:rPr lang="en-US" b="1" dirty="0" smtClean="0">
                <a:solidFill>
                  <a:srgbClr val="0070C0"/>
                </a:solidFill>
              </a:rPr>
              <a:t> 5 GHz </a:t>
            </a:r>
            <a:r>
              <a:rPr lang="ja-JP" altLang="en-US" b="1" dirty="0" smtClean="0">
                <a:solidFill>
                  <a:srgbClr val="0070C0"/>
                </a:solidFill>
              </a:rPr>
              <a:t>セルを生成</a:t>
            </a:r>
            <a:r>
              <a:rPr lang="en-US" b="1" dirty="0" smtClean="0">
                <a:solidFill>
                  <a:srgbClr val="0070C0"/>
                </a:solidFill>
              </a:rPr>
              <a:t> </a:t>
            </a:r>
            <a:br>
              <a:rPr lang="en-US" b="1" dirty="0" smtClean="0">
                <a:solidFill>
                  <a:srgbClr val="0070C0"/>
                </a:solidFill>
              </a:rPr>
            </a:br>
            <a:r>
              <a:rPr lang="ja-JP" altLang="en-US" b="1" dirty="0" smtClean="0">
                <a:solidFill>
                  <a:srgbClr val="676767"/>
                </a:solidFill>
              </a:rPr>
              <a:t>倍の</a:t>
            </a:r>
            <a:r>
              <a:rPr lang="en-US" dirty="0" smtClean="0"/>
              <a:t>Air Time</a:t>
            </a:r>
            <a:r>
              <a:rPr lang="ja-JP" altLang="en-US" dirty="0" smtClean="0"/>
              <a:t>を提供</a:t>
            </a:r>
            <a:endParaRPr lang="en-US" dirty="0" smtClean="0"/>
          </a:p>
          <a:p>
            <a:pPr marL="257209" indent="-257209">
              <a:spcBef>
                <a:spcPts val="1200"/>
              </a:spcBef>
              <a:buFont typeface="Arial"/>
              <a:buChar char="•"/>
            </a:pPr>
            <a:r>
              <a:rPr lang="ja-JP" altLang="en-US" b="1" dirty="0" smtClean="0">
                <a:solidFill>
                  <a:srgbClr val="0070C0"/>
                </a:solidFill>
              </a:rPr>
              <a:t>最適化された接続</a:t>
            </a:r>
            <a:r>
              <a:rPr lang="en-US" b="1" dirty="0" smtClean="0">
                <a:solidFill>
                  <a:srgbClr val="0070C0"/>
                </a:solidFill>
              </a:rPr>
              <a:t> </a:t>
            </a:r>
            <a:br>
              <a:rPr lang="en-US" b="1" dirty="0" smtClean="0">
                <a:solidFill>
                  <a:srgbClr val="0070C0"/>
                </a:solidFill>
              </a:rPr>
            </a:br>
            <a:r>
              <a:rPr lang="en-US" dirty="0" smtClean="0"/>
              <a:t>(</a:t>
            </a:r>
            <a:r>
              <a:rPr lang="ja-JP" altLang="en-US" dirty="0" smtClean="0"/>
              <a:t>マクロ</a:t>
            </a:r>
            <a:r>
              <a:rPr lang="en-US" dirty="0" smtClean="0"/>
              <a:t> </a:t>
            </a:r>
            <a:r>
              <a:rPr lang="en-US" dirty="0" err="1" smtClean="0"/>
              <a:t>vs</a:t>
            </a:r>
            <a:r>
              <a:rPr lang="en-US" dirty="0" smtClean="0"/>
              <a:t> </a:t>
            </a:r>
            <a:r>
              <a:rPr lang="ja-JP" altLang="en-US" dirty="0" smtClean="0"/>
              <a:t>マイクロ）互いに足を引っ張るわけではなく、それぞれ共にクライアントに無線接続を提供</a:t>
            </a:r>
            <a:endParaRPr lang="en-US" dirty="0"/>
          </a:p>
          <a:p>
            <a:pPr marL="257209" indent="-257209">
              <a:spcBef>
                <a:spcPts val="1200"/>
              </a:spcBef>
              <a:buFont typeface="Arial"/>
              <a:buChar char="•"/>
            </a:pPr>
            <a:r>
              <a:rPr lang="ja-JP" altLang="en-US" b="1" dirty="0" smtClean="0">
                <a:solidFill>
                  <a:srgbClr val="0070C0"/>
                </a:solidFill>
              </a:rPr>
              <a:t>両方のラジオは同一</a:t>
            </a:r>
            <a:r>
              <a:rPr lang="en-US" altLang="ja-JP" b="1" dirty="0" smtClean="0">
                <a:solidFill>
                  <a:srgbClr val="0070C0"/>
                </a:solidFill>
              </a:rPr>
              <a:t>SSID</a:t>
            </a:r>
            <a:r>
              <a:rPr lang="ja-JP" altLang="en-US" b="1" dirty="0" smtClean="0">
                <a:solidFill>
                  <a:srgbClr val="0070C0"/>
                </a:solidFill>
              </a:rPr>
              <a:t>を共有</a:t>
            </a:r>
            <a:r>
              <a:rPr lang="en-US" altLang="ja-JP" b="1" dirty="0" smtClean="0">
                <a:solidFill>
                  <a:srgbClr val="0070C0"/>
                </a:solidFill>
              </a:rPr>
              <a:t/>
            </a:r>
            <a:br>
              <a:rPr lang="en-US" altLang="ja-JP" b="1" dirty="0" smtClean="0">
                <a:solidFill>
                  <a:srgbClr val="0070C0"/>
                </a:solidFill>
              </a:rPr>
            </a:br>
            <a:r>
              <a:rPr lang="ja-JP" altLang="en-US" dirty="0" smtClean="0"/>
              <a:t>注記</a:t>
            </a:r>
            <a:r>
              <a:rPr lang="en-US" dirty="0" smtClean="0"/>
              <a:t>: </a:t>
            </a:r>
            <a:r>
              <a:rPr lang="ja-JP" altLang="en-US" dirty="0" smtClean="0"/>
              <a:t>将来的には異なる</a:t>
            </a:r>
            <a:r>
              <a:rPr lang="en-US" altLang="ja-JP" dirty="0" smtClean="0"/>
              <a:t>SSID</a:t>
            </a:r>
            <a:r>
              <a:rPr lang="ja-JP" altLang="en-US" dirty="0" smtClean="0"/>
              <a:t>を利用</a:t>
            </a:r>
            <a:r>
              <a:rPr lang="en-US" altLang="ja-JP" dirty="0" smtClean="0"/>
              <a:t/>
            </a:r>
            <a:br>
              <a:rPr lang="en-US" altLang="ja-JP" dirty="0" smtClean="0"/>
            </a:br>
            <a:r>
              <a:rPr lang="ja-JP" altLang="en-US" dirty="0" smtClean="0"/>
              <a:t>できるようにすることを検討中</a:t>
            </a:r>
            <a:endParaRPr lang="en-US" dirty="0"/>
          </a:p>
          <a:p>
            <a:pPr marL="257209" indent="-257209">
              <a:spcBef>
                <a:spcPts val="1200"/>
              </a:spcBef>
              <a:buFont typeface="Arial"/>
              <a:buChar char="•"/>
            </a:pPr>
            <a:r>
              <a:rPr lang="en-US" dirty="0">
                <a:solidFill>
                  <a:srgbClr val="3366FF"/>
                </a:solidFill>
              </a:rPr>
              <a:t>RRM</a:t>
            </a:r>
            <a:r>
              <a:rPr lang="ja-JP" altLang="en-US" dirty="0">
                <a:solidFill>
                  <a:srgbClr val="3366FF"/>
                </a:solidFill>
              </a:rPr>
              <a:t>は</a:t>
            </a:r>
            <a:r>
              <a:rPr lang="en-US" dirty="0">
                <a:solidFill>
                  <a:srgbClr val="3366FF"/>
                </a:solidFill>
              </a:rPr>
              <a:t>100 MHz</a:t>
            </a:r>
            <a:r>
              <a:rPr lang="ja-JP" altLang="en-US" dirty="0">
                <a:solidFill>
                  <a:srgbClr val="3366FF"/>
                </a:solidFill>
              </a:rPr>
              <a:t>より近いチャネル</a:t>
            </a:r>
            <a:r>
              <a:rPr lang="ja-JP" altLang="en-US" dirty="0" smtClean="0">
                <a:solidFill>
                  <a:srgbClr val="3366FF"/>
                </a:solidFill>
              </a:rPr>
              <a:t>は</a:t>
            </a:r>
            <a:r>
              <a:rPr lang="en-US" altLang="ja-JP" dirty="0" smtClean="0">
                <a:solidFill>
                  <a:srgbClr val="3366FF"/>
                </a:solidFill>
              </a:rPr>
              <a:t/>
            </a:r>
            <a:br>
              <a:rPr lang="en-US" altLang="ja-JP" dirty="0" smtClean="0">
                <a:solidFill>
                  <a:srgbClr val="3366FF"/>
                </a:solidFill>
              </a:rPr>
            </a:br>
            <a:r>
              <a:rPr lang="ja-JP" altLang="en-US" dirty="0" smtClean="0">
                <a:solidFill>
                  <a:srgbClr val="3366FF"/>
                </a:solidFill>
              </a:rPr>
              <a:t>許容</a:t>
            </a:r>
            <a:r>
              <a:rPr lang="ja-JP" altLang="en-US" dirty="0">
                <a:solidFill>
                  <a:srgbClr val="3366FF"/>
                </a:solidFill>
              </a:rPr>
              <a:t>しません</a:t>
            </a:r>
            <a:endParaRPr lang="en-US" dirty="0">
              <a:solidFill>
                <a:srgbClr val="3366FF"/>
              </a:solidFill>
            </a:endParaRPr>
          </a:p>
          <a:p>
            <a:pPr marL="257209" indent="-257209">
              <a:spcBef>
                <a:spcPts val="1200"/>
              </a:spcBef>
              <a:buFont typeface="Arial"/>
              <a:buChar char="•"/>
            </a:pPr>
            <a:endParaRPr lang="en-US" dirty="0"/>
          </a:p>
        </p:txBody>
      </p:sp>
      <p:sp>
        <p:nvSpPr>
          <p:cNvPr id="24" name="TextBox 23"/>
          <p:cNvSpPr txBox="1"/>
          <p:nvPr/>
        </p:nvSpPr>
        <p:spPr>
          <a:xfrm>
            <a:off x="5868068" y="2879076"/>
            <a:ext cx="436772" cy="161583"/>
          </a:xfrm>
          <a:prstGeom prst="rect">
            <a:avLst/>
          </a:prstGeom>
          <a:solidFill>
            <a:schemeClr val="bg1">
              <a:alpha val="70000"/>
            </a:schemeClr>
          </a:solidFill>
        </p:spPr>
        <p:txBody>
          <a:bodyPr wrap="none" lIns="68589" tIns="34295" rIns="68589" bIns="34295" rtlCol="0">
            <a:spAutoFit/>
          </a:bodyPr>
          <a:lstStyle/>
          <a:p>
            <a:r>
              <a:rPr lang="en-US" sz="600" dirty="0"/>
              <a:t>-63 </a:t>
            </a:r>
            <a:r>
              <a:rPr lang="en-US" sz="600" dirty="0" err="1"/>
              <a:t>dBm</a:t>
            </a:r>
            <a:endParaRPr lang="en-US" sz="600" dirty="0"/>
          </a:p>
        </p:txBody>
      </p:sp>
      <p:sp>
        <p:nvSpPr>
          <p:cNvPr id="25" name="TextBox 24"/>
          <p:cNvSpPr txBox="1"/>
          <p:nvPr/>
        </p:nvSpPr>
        <p:spPr>
          <a:xfrm>
            <a:off x="6592922" y="3122830"/>
            <a:ext cx="436772" cy="161583"/>
          </a:xfrm>
          <a:prstGeom prst="rect">
            <a:avLst/>
          </a:prstGeom>
          <a:solidFill>
            <a:schemeClr val="bg1">
              <a:alpha val="70000"/>
            </a:schemeClr>
          </a:solidFill>
        </p:spPr>
        <p:txBody>
          <a:bodyPr wrap="none" lIns="68589" tIns="34295" rIns="68589" bIns="34295" rtlCol="0">
            <a:spAutoFit/>
          </a:bodyPr>
          <a:lstStyle/>
          <a:p>
            <a:r>
              <a:rPr lang="en-US" sz="600" dirty="0"/>
              <a:t>-60 </a:t>
            </a:r>
            <a:r>
              <a:rPr lang="en-US" sz="600" dirty="0" err="1"/>
              <a:t>dBm</a:t>
            </a:r>
            <a:endParaRPr lang="en-US" sz="600" dirty="0"/>
          </a:p>
        </p:txBody>
      </p:sp>
      <p:sp>
        <p:nvSpPr>
          <p:cNvPr id="26" name="TextBox 25"/>
          <p:cNvSpPr txBox="1"/>
          <p:nvPr/>
        </p:nvSpPr>
        <p:spPr>
          <a:xfrm>
            <a:off x="7160521" y="2386430"/>
            <a:ext cx="436772" cy="161583"/>
          </a:xfrm>
          <a:prstGeom prst="rect">
            <a:avLst/>
          </a:prstGeom>
          <a:solidFill>
            <a:schemeClr val="bg1">
              <a:alpha val="70000"/>
            </a:schemeClr>
          </a:solidFill>
        </p:spPr>
        <p:txBody>
          <a:bodyPr wrap="none" lIns="68589" tIns="34295" rIns="68589" bIns="34295" rtlCol="0">
            <a:spAutoFit/>
          </a:bodyPr>
          <a:lstStyle/>
          <a:p>
            <a:r>
              <a:rPr lang="en-US" sz="600" dirty="0"/>
              <a:t>-58 </a:t>
            </a:r>
            <a:r>
              <a:rPr lang="en-US" sz="600" dirty="0" err="1"/>
              <a:t>dBm</a:t>
            </a:r>
            <a:endParaRPr lang="en-US" sz="600" dirty="0"/>
          </a:p>
        </p:txBody>
      </p:sp>
      <p:sp>
        <p:nvSpPr>
          <p:cNvPr id="27" name="TextBox 26"/>
          <p:cNvSpPr txBox="1"/>
          <p:nvPr/>
        </p:nvSpPr>
        <p:spPr>
          <a:xfrm>
            <a:off x="5554280" y="2241821"/>
            <a:ext cx="436772" cy="161583"/>
          </a:xfrm>
          <a:prstGeom prst="rect">
            <a:avLst/>
          </a:prstGeom>
          <a:solidFill>
            <a:schemeClr val="bg1">
              <a:alpha val="70000"/>
            </a:schemeClr>
          </a:solidFill>
        </p:spPr>
        <p:txBody>
          <a:bodyPr wrap="none" lIns="68589" tIns="34295" rIns="68589" bIns="34295" rtlCol="0">
            <a:spAutoFit/>
          </a:bodyPr>
          <a:lstStyle/>
          <a:p>
            <a:r>
              <a:rPr lang="en-US" sz="600" dirty="0"/>
              <a:t>-68 </a:t>
            </a:r>
            <a:r>
              <a:rPr lang="en-US" sz="600" dirty="0" err="1"/>
              <a:t>dBm</a:t>
            </a:r>
            <a:endParaRPr lang="en-US" sz="600" dirty="0"/>
          </a:p>
        </p:txBody>
      </p:sp>
      <p:sp>
        <p:nvSpPr>
          <p:cNvPr id="28" name="TextBox 27"/>
          <p:cNvSpPr txBox="1"/>
          <p:nvPr/>
        </p:nvSpPr>
        <p:spPr>
          <a:xfrm>
            <a:off x="6343887" y="1403706"/>
            <a:ext cx="436772" cy="161583"/>
          </a:xfrm>
          <a:prstGeom prst="rect">
            <a:avLst/>
          </a:prstGeom>
          <a:solidFill>
            <a:schemeClr val="bg1">
              <a:alpha val="70000"/>
            </a:schemeClr>
          </a:solidFill>
        </p:spPr>
        <p:txBody>
          <a:bodyPr wrap="none" lIns="68589" tIns="34295" rIns="68589" bIns="34295" rtlCol="0">
            <a:spAutoFit/>
          </a:bodyPr>
          <a:lstStyle/>
          <a:p>
            <a:r>
              <a:rPr lang="en-US" sz="600" dirty="0"/>
              <a:t>-71 </a:t>
            </a:r>
            <a:r>
              <a:rPr lang="en-US" sz="600" dirty="0" err="1"/>
              <a:t>dBm</a:t>
            </a:r>
            <a:endParaRPr lang="en-US" sz="600" dirty="0"/>
          </a:p>
        </p:txBody>
      </p:sp>
      <p:sp>
        <p:nvSpPr>
          <p:cNvPr id="29" name="TextBox 28"/>
          <p:cNvSpPr txBox="1"/>
          <p:nvPr/>
        </p:nvSpPr>
        <p:spPr>
          <a:xfrm>
            <a:off x="5348171" y="3348861"/>
            <a:ext cx="436772" cy="161583"/>
          </a:xfrm>
          <a:prstGeom prst="rect">
            <a:avLst/>
          </a:prstGeom>
          <a:solidFill>
            <a:schemeClr val="bg1">
              <a:alpha val="70000"/>
            </a:schemeClr>
          </a:solidFill>
        </p:spPr>
        <p:txBody>
          <a:bodyPr wrap="none" lIns="68589" tIns="34295" rIns="68589" bIns="34295" rtlCol="0">
            <a:spAutoFit/>
          </a:bodyPr>
          <a:lstStyle/>
          <a:p>
            <a:r>
              <a:rPr lang="en-US" sz="600" dirty="0"/>
              <a:t>-73 </a:t>
            </a:r>
            <a:r>
              <a:rPr lang="en-US" sz="600" dirty="0" err="1"/>
              <a:t>dBm</a:t>
            </a:r>
            <a:endParaRPr lang="en-US" sz="600" dirty="0"/>
          </a:p>
        </p:txBody>
      </p:sp>
      <p:sp>
        <p:nvSpPr>
          <p:cNvPr id="30" name="TextBox 29"/>
          <p:cNvSpPr txBox="1"/>
          <p:nvPr/>
        </p:nvSpPr>
        <p:spPr>
          <a:xfrm>
            <a:off x="5286743" y="1632307"/>
            <a:ext cx="436772" cy="161583"/>
          </a:xfrm>
          <a:prstGeom prst="rect">
            <a:avLst/>
          </a:prstGeom>
          <a:solidFill>
            <a:schemeClr val="bg1">
              <a:alpha val="70000"/>
            </a:schemeClr>
          </a:solidFill>
        </p:spPr>
        <p:txBody>
          <a:bodyPr wrap="none" lIns="68589" tIns="34295" rIns="68589" bIns="34295" rtlCol="0">
            <a:spAutoFit/>
          </a:bodyPr>
          <a:lstStyle/>
          <a:p>
            <a:r>
              <a:rPr lang="en-US" sz="600" dirty="0"/>
              <a:t>-75 </a:t>
            </a:r>
            <a:r>
              <a:rPr lang="en-US" sz="600" dirty="0" err="1"/>
              <a:t>dBm</a:t>
            </a:r>
            <a:endParaRPr lang="en-US" sz="600" dirty="0"/>
          </a:p>
        </p:txBody>
      </p:sp>
      <p:grpSp>
        <p:nvGrpSpPr>
          <p:cNvPr id="3" name="Group 2"/>
          <p:cNvGrpSpPr/>
          <p:nvPr/>
        </p:nvGrpSpPr>
        <p:grpSpPr>
          <a:xfrm>
            <a:off x="6323458" y="2288788"/>
            <a:ext cx="640801" cy="265217"/>
            <a:chOff x="8429076" y="3051718"/>
            <a:chExt cx="854178" cy="353622"/>
          </a:xfrm>
        </p:grpSpPr>
        <p:pic>
          <p:nvPicPr>
            <p:cNvPr id="16" name="Picture 15" descr="iphone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9076" y="3051718"/>
              <a:ext cx="185035" cy="353622"/>
            </a:xfrm>
            <a:prstGeom prst="rect">
              <a:avLst/>
            </a:prstGeom>
          </p:spPr>
        </p:pic>
        <p:sp>
          <p:nvSpPr>
            <p:cNvPr id="31" name="TextBox 30"/>
            <p:cNvSpPr txBox="1"/>
            <p:nvPr/>
          </p:nvSpPr>
          <p:spPr>
            <a:xfrm>
              <a:off x="8648204" y="3123686"/>
              <a:ext cx="635050" cy="246221"/>
            </a:xfrm>
            <a:prstGeom prst="rect">
              <a:avLst/>
            </a:prstGeom>
            <a:solidFill>
              <a:schemeClr val="bg1">
                <a:alpha val="70000"/>
              </a:schemeClr>
            </a:solidFill>
          </p:spPr>
          <p:txBody>
            <a:bodyPr wrap="none" rtlCol="0">
              <a:spAutoFit/>
            </a:bodyPr>
            <a:lstStyle/>
            <a:p>
              <a:r>
                <a:rPr lang="en-US" sz="600" dirty="0"/>
                <a:t>-51 </a:t>
              </a:r>
              <a:r>
                <a:rPr lang="en-US" sz="600" dirty="0" err="1"/>
                <a:t>dBm</a:t>
              </a:r>
              <a:endParaRPr lang="en-US" sz="600" dirty="0"/>
            </a:p>
          </p:txBody>
        </p:sp>
      </p:grpSp>
      <p:sp>
        <p:nvSpPr>
          <p:cNvPr id="32" name="TextBox 31"/>
          <p:cNvSpPr txBox="1"/>
          <p:nvPr/>
        </p:nvSpPr>
        <p:spPr>
          <a:xfrm>
            <a:off x="6751508" y="4192272"/>
            <a:ext cx="2327976" cy="238537"/>
          </a:xfrm>
          <a:prstGeom prst="rect">
            <a:avLst/>
          </a:prstGeom>
          <a:solidFill>
            <a:schemeClr val="bg1">
              <a:alpha val="70000"/>
            </a:schemeClr>
          </a:solidFill>
        </p:spPr>
        <p:txBody>
          <a:bodyPr wrap="none" lIns="68589" tIns="34295" rIns="68589" bIns="34295" rtlCol="0">
            <a:spAutoFit/>
          </a:bodyPr>
          <a:lstStyle/>
          <a:p>
            <a:r>
              <a:rPr lang="en-US" sz="1100" b="1" dirty="0"/>
              <a:t>-63 </a:t>
            </a:r>
            <a:r>
              <a:rPr lang="en-US" sz="1100" b="1" dirty="0" err="1"/>
              <a:t>dBm</a:t>
            </a:r>
            <a:r>
              <a:rPr lang="en-US" sz="1100" b="1" dirty="0"/>
              <a:t> = </a:t>
            </a:r>
            <a:r>
              <a:rPr lang="en-US" sz="1100" b="1" dirty="0" smtClean="0"/>
              <a:t>AP</a:t>
            </a:r>
            <a:r>
              <a:rPr lang="ja-JP" altLang="en-US" sz="1100" b="1" dirty="0" smtClean="0"/>
              <a:t>でのクライアント</a:t>
            </a:r>
            <a:r>
              <a:rPr lang="en-US" sz="1100" b="1" dirty="0" smtClean="0"/>
              <a:t>RSSI </a:t>
            </a:r>
            <a:endParaRPr lang="en-US" sz="1100" b="1" dirty="0"/>
          </a:p>
        </p:txBody>
      </p:sp>
      <p:sp>
        <p:nvSpPr>
          <p:cNvPr id="34" name="TextBox 33"/>
          <p:cNvSpPr txBox="1"/>
          <p:nvPr/>
        </p:nvSpPr>
        <p:spPr>
          <a:xfrm>
            <a:off x="4334298" y="567279"/>
            <a:ext cx="1497864" cy="623258"/>
          </a:xfrm>
          <a:prstGeom prst="rect">
            <a:avLst/>
          </a:prstGeom>
          <a:solidFill>
            <a:schemeClr val="bg1">
              <a:alpha val="50000"/>
            </a:schemeClr>
          </a:solidFill>
        </p:spPr>
        <p:txBody>
          <a:bodyPr wrap="none" lIns="68589" tIns="34295" rIns="68589" bIns="34295" rtlCol="0">
            <a:spAutoFit/>
          </a:bodyPr>
          <a:lstStyle/>
          <a:p>
            <a:r>
              <a:rPr lang="en-US" b="1" dirty="0" smtClean="0">
                <a:solidFill>
                  <a:srgbClr val="0070C0"/>
                </a:solidFill>
              </a:rPr>
              <a:t>Macro/Micro</a:t>
            </a:r>
          </a:p>
          <a:p>
            <a:r>
              <a:rPr lang="en-US" b="1" dirty="0" smtClean="0">
                <a:solidFill>
                  <a:srgbClr val="0070C0"/>
                </a:solidFill>
              </a:rPr>
              <a:t> 5 GHz </a:t>
            </a:r>
            <a:r>
              <a:rPr lang="ja-JP" altLang="en-US" b="1" dirty="0" smtClean="0">
                <a:solidFill>
                  <a:srgbClr val="0070C0"/>
                </a:solidFill>
              </a:rPr>
              <a:t>セル</a:t>
            </a:r>
            <a:endParaRPr lang="en-US" b="1" dirty="0">
              <a:solidFill>
                <a:srgbClr val="0070C0"/>
              </a:solidFill>
            </a:endParaRPr>
          </a:p>
        </p:txBody>
      </p:sp>
      <p:grpSp>
        <p:nvGrpSpPr>
          <p:cNvPr id="35" name="Group 34"/>
          <p:cNvGrpSpPr/>
          <p:nvPr/>
        </p:nvGrpSpPr>
        <p:grpSpPr>
          <a:xfrm>
            <a:off x="7099635" y="150493"/>
            <a:ext cx="1934088" cy="536942"/>
            <a:chOff x="4292301" y="2439739"/>
            <a:chExt cx="2578113" cy="715923"/>
          </a:xfrm>
        </p:grpSpPr>
        <p:pic>
          <p:nvPicPr>
            <p:cNvPr id="36" name="Picture 3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32714" y="2600840"/>
              <a:ext cx="1120614" cy="554822"/>
            </a:xfrm>
            <a:prstGeom prst="rect">
              <a:avLst/>
            </a:prstGeom>
          </p:spPr>
        </p:pic>
        <p:grpSp>
          <p:nvGrpSpPr>
            <p:cNvPr id="37" name="Group 36"/>
            <p:cNvGrpSpPr/>
            <p:nvPr/>
          </p:nvGrpSpPr>
          <p:grpSpPr>
            <a:xfrm>
              <a:off x="4292301" y="2439739"/>
              <a:ext cx="986726" cy="663664"/>
              <a:chOff x="936579" y="2104999"/>
              <a:chExt cx="740237" cy="497748"/>
            </a:xfrm>
          </p:grpSpPr>
          <p:sp>
            <p:nvSpPr>
              <p:cNvPr id="41" name="Freeform 27"/>
              <p:cNvSpPr>
                <a:spLocks noEditPoints="1"/>
              </p:cNvSpPr>
              <p:nvPr/>
            </p:nvSpPr>
            <p:spPr bwMode="auto">
              <a:xfrm>
                <a:off x="1138649" y="2104999"/>
                <a:ext cx="361857" cy="138256"/>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tx2"/>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42" name="TextBox 41"/>
              <p:cNvSpPr txBox="1"/>
              <p:nvPr/>
            </p:nvSpPr>
            <p:spPr>
              <a:xfrm>
                <a:off x="936579" y="2264193"/>
                <a:ext cx="740237" cy="338554"/>
              </a:xfrm>
              <a:prstGeom prst="rect">
                <a:avLst/>
              </a:prstGeom>
              <a:noFill/>
            </p:spPr>
            <p:txBody>
              <a:bodyPr wrap="square" rtlCol="0">
                <a:spAutoFit/>
              </a:bodyPr>
              <a:lstStyle/>
              <a:p>
                <a:pPr algn="ctr"/>
                <a:r>
                  <a:rPr lang="en-US" sz="800" b="1" dirty="0">
                    <a:solidFill>
                      <a:schemeClr val="tx2"/>
                    </a:solidFill>
                  </a:rPr>
                  <a:t>5GHz</a:t>
                </a:r>
              </a:p>
              <a:p>
                <a:pPr algn="ctr"/>
                <a:r>
                  <a:rPr lang="en-US" sz="800" b="1" dirty="0">
                    <a:solidFill>
                      <a:schemeClr val="tx2"/>
                    </a:solidFill>
                  </a:rPr>
                  <a:t>Serving </a:t>
                </a:r>
              </a:p>
            </p:txBody>
          </p:sp>
        </p:grpSp>
        <p:grpSp>
          <p:nvGrpSpPr>
            <p:cNvPr id="38" name="Group 37"/>
            <p:cNvGrpSpPr/>
            <p:nvPr/>
          </p:nvGrpSpPr>
          <p:grpSpPr>
            <a:xfrm>
              <a:off x="5883688" y="2443711"/>
              <a:ext cx="986726" cy="663664"/>
              <a:chOff x="936579" y="2104999"/>
              <a:chExt cx="740237" cy="497748"/>
            </a:xfrm>
          </p:grpSpPr>
          <p:sp>
            <p:nvSpPr>
              <p:cNvPr id="39" name="Freeform 27"/>
              <p:cNvSpPr>
                <a:spLocks noEditPoints="1"/>
              </p:cNvSpPr>
              <p:nvPr/>
            </p:nvSpPr>
            <p:spPr bwMode="auto">
              <a:xfrm>
                <a:off x="1138649" y="2104999"/>
                <a:ext cx="361857" cy="138256"/>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tx2"/>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40" name="TextBox 39"/>
              <p:cNvSpPr txBox="1"/>
              <p:nvPr/>
            </p:nvSpPr>
            <p:spPr>
              <a:xfrm>
                <a:off x="936579" y="2264193"/>
                <a:ext cx="740237" cy="338554"/>
              </a:xfrm>
              <a:prstGeom prst="rect">
                <a:avLst/>
              </a:prstGeom>
              <a:noFill/>
            </p:spPr>
            <p:txBody>
              <a:bodyPr wrap="square" rtlCol="0">
                <a:spAutoFit/>
              </a:bodyPr>
              <a:lstStyle/>
              <a:p>
                <a:pPr algn="ctr"/>
                <a:r>
                  <a:rPr lang="en-US" sz="800" b="1" dirty="0">
                    <a:solidFill>
                      <a:schemeClr val="tx2"/>
                    </a:solidFill>
                  </a:rPr>
                  <a:t>5GHz</a:t>
                </a:r>
              </a:p>
              <a:p>
                <a:pPr algn="ctr"/>
                <a:r>
                  <a:rPr lang="en-US" sz="800" b="1" dirty="0">
                    <a:solidFill>
                      <a:schemeClr val="tx2"/>
                    </a:solidFill>
                  </a:rPr>
                  <a:t>Serving </a:t>
                </a:r>
              </a:p>
            </p:txBody>
          </p:sp>
        </p:grpSp>
      </p:grpSp>
    </p:spTree>
    <p:extLst>
      <p:ext uri="{BB962C8B-B14F-4D97-AF65-F5344CB8AC3E}">
        <p14:creationId xmlns:p14="http://schemas.microsoft.com/office/powerpoint/2010/main" val="301692887"/>
      </p:ext>
    </p:extLst>
  </p:cSld>
  <p:clrMapOvr>
    <a:masterClrMapping/>
  </p:clrMapOvr>
  <mc:AlternateContent xmlns:mc="http://schemas.openxmlformats.org/markup-compatibility/2006" xmlns:p14="http://schemas.microsoft.com/office/powerpoint/2010/main">
    <mc:Choice Requires="p14">
      <p:transition spd="slow" p14:dur="28750"/>
    </mc:Choice>
    <mc:Fallback xmlns="">
      <p:transitio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66154" y="1173193"/>
            <a:ext cx="8301718" cy="3416060"/>
          </a:xfrm>
        </p:spPr>
        <p:txBody>
          <a:bodyPr/>
          <a:lstStyle/>
          <a:p>
            <a:r>
              <a:rPr lang="en-US" dirty="0" smtClean="0"/>
              <a:t>Flexible Radio Architecture</a:t>
            </a:r>
            <a:br>
              <a:rPr lang="en-US" dirty="0" smtClean="0"/>
            </a:br>
            <a:r>
              <a:rPr lang="en-US" sz="2400" dirty="0" smtClean="0"/>
              <a:t/>
            </a:r>
            <a:br>
              <a:rPr lang="en-US" sz="2400" dirty="0" smtClean="0"/>
            </a:br>
            <a:r>
              <a:rPr lang="en-US" sz="2400" dirty="0" smtClean="0"/>
              <a:t>RF</a:t>
            </a:r>
            <a:r>
              <a:rPr lang="ja-JP" altLang="en-US" sz="2400" dirty="0" smtClean="0"/>
              <a:t>スイッチング</a:t>
            </a:r>
            <a:r>
              <a:rPr lang="en-US" sz="2400" dirty="0" smtClean="0"/>
              <a:t>/ </a:t>
            </a:r>
            <a:r>
              <a:rPr lang="ja-JP" altLang="en-US" sz="2400" dirty="0" smtClean="0">
                <a:solidFill>
                  <a:srgbClr val="FF8000"/>
                </a:solidFill>
              </a:rPr>
              <a:t>外付け</a:t>
            </a:r>
            <a:r>
              <a:rPr lang="ja-JP" altLang="en-US" sz="2400" dirty="0" smtClean="0"/>
              <a:t>アンテナデザイン</a:t>
            </a:r>
            <a:r>
              <a:rPr lang="en-US" sz="3300" dirty="0" smtClean="0"/>
              <a:t/>
            </a:r>
            <a:br>
              <a:rPr lang="en-US" sz="3300" dirty="0" smtClean="0"/>
            </a:br>
            <a:r>
              <a:rPr lang="en-US" sz="3300" dirty="0" smtClean="0"/>
              <a:t/>
            </a:r>
            <a:br>
              <a:rPr lang="en-US" sz="3300" dirty="0" smtClean="0"/>
            </a:br>
            <a:r>
              <a:rPr lang="en-US" sz="2000" dirty="0" smtClean="0"/>
              <a:t/>
            </a:r>
            <a:br>
              <a:rPr lang="en-US" sz="2000" dirty="0" smtClean="0"/>
            </a:br>
            <a:r>
              <a:rPr lang="ja-JP" altLang="en-US" sz="2400" dirty="0"/>
              <a:t>注記</a:t>
            </a:r>
            <a:r>
              <a:rPr lang="en-US" sz="2400" dirty="0"/>
              <a:t>: </a:t>
            </a:r>
            <a:br>
              <a:rPr lang="en-US" sz="2400" dirty="0"/>
            </a:br>
            <a:r>
              <a:rPr lang="en-US" sz="1800" dirty="0"/>
              <a:t>RRM</a:t>
            </a:r>
            <a:r>
              <a:rPr lang="ja-JP" altLang="en-US" sz="1800" dirty="0"/>
              <a:t>を含む詳細は“</a:t>
            </a:r>
            <a:r>
              <a:rPr lang="en-US" altLang="ja-JP" sz="1800" dirty="0"/>
              <a:t>FRA</a:t>
            </a:r>
            <a:r>
              <a:rPr lang="ja-JP" altLang="en-US" sz="1800" dirty="0"/>
              <a:t>と新しい</a:t>
            </a:r>
            <a:r>
              <a:rPr lang="en-US" altLang="ja-JP" sz="1800" dirty="0"/>
              <a:t>RRM</a:t>
            </a:r>
            <a:r>
              <a:rPr lang="ja-JP" altLang="en-US" sz="1800" dirty="0"/>
              <a:t>について”セッションにてカバーされます。</a:t>
            </a:r>
            <a:endParaRPr lang="en-US" sz="1800" dirty="0"/>
          </a:p>
        </p:txBody>
      </p:sp>
    </p:spTree>
    <p:extLst>
      <p:ext uri="{BB962C8B-B14F-4D97-AF65-F5344CB8AC3E}">
        <p14:creationId xmlns:p14="http://schemas.microsoft.com/office/powerpoint/2010/main" val="525914320"/>
      </p:ext>
    </p:extLst>
  </p:cSld>
  <p:clrMapOvr>
    <a:masterClrMapping/>
  </p:clrMapOvr>
  <mc:AlternateContent xmlns:mc="http://schemas.openxmlformats.org/markup-compatibility/2006" xmlns:p14="http://schemas.microsoft.com/office/powerpoint/2010/main">
    <mc:Choice Requires="p14">
      <p:transition spd="slow" p14:dur="28750">
        <p:fade/>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a:off x="2412116" y="1114995"/>
            <a:ext cx="3557764" cy="2855184"/>
          </a:xfrm>
          <a:prstGeom prst="rect">
            <a:avLst/>
          </a:prstGeom>
        </p:spPr>
      </p:pic>
      <p:grpSp>
        <p:nvGrpSpPr>
          <p:cNvPr id="8" name="Group 7"/>
          <p:cNvGrpSpPr/>
          <p:nvPr/>
        </p:nvGrpSpPr>
        <p:grpSpPr>
          <a:xfrm>
            <a:off x="766208" y="3411808"/>
            <a:ext cx="2292354" cy="852045"/>
            <a:chOff x="1258284" y="3411808"/>
            <a:chExt cx="1907756" cy="852045"/>
          </a:xfrm>
        </p:grpSpPr>
        <p:sp>
          <p:nvSpPr>
            <p:cNvPr id="6" name="TextBox 5"/>
            <p:cNvSpPr txBox="1"/>
            <p:nvPr/>
          </p:nvSpPr>
          <p:spPr>
            <a:xfrm>
              <a:off x="1258284" y="3617522"/>
              <a:ext cx="1541649" cy="646331"/>
            </a:xfrm>
            <a:prstGeom prst="rect">
              <a:avLst/>
            </a:prstGeom>
            <a:noFill/>
          </p:spPr>
          <p:txBody>
            <a:bodyPr wrap="square" rtlCol="0">
              <a:spAutoFit/>
            </a:bodyPr>
            <a:lstStyle/>
            <a:p>
              <a:r>
                <a:rPr lang="ja-JP" altLang="en-US" dirty="0" smtClean="0"/>
                <a:t>スマートアンテナコネクタ</a:t>
              </a:r>
              <a:endParaRPr lang="en-US" dirty="0" smtClean="0"/>
            </a:p>
          </p:txBody>
        </p:sp>
        <p:cxnSp>
          <p:nvCxnSpPr>
            <p:cNvPr id="41" name="Elbow Connector 40"/>
            <p:cNvCxnSpPr>
              <a:stCxn id="6" idx="3"/>
              <a:endCxn id="10" idx="4"/>
            </p:cNvCxnSpPr>
            <p:nvPr/>
          </p:nvCxnSpPr>
          <p:spPr>
            <a:xfrm flipV="1">
              <a:off x="2799933" y="3411808"/>
              <a:ext cx="366107" cy="528880"/>
            </a:xfrm>
            <a:prstGeom prst="bentConnector2">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4890532" y="3049867"/>
            <a:ext cx="2559546" cy="1546041"/>
            <a:chOff x="5653782" y="2994811"/>
            <a:chExt cx="2349328" cy="1546040"/>
          </a:xfrm>
        </p:grpSpPr>
        <p:sp>
          <p:nvSpPr>
            <p:cNvPr id="5" name="TextBox 4"/>
            <p:cNvSpPr txBox="1"/>
            <p:nvPr/>
          </p:nvSpPr>
          <p:spPr>
            <a:xfrm>
              <a:off x="6112962" y="3617522"/>
              <a:ext cx="1890148" cy="923329"/>
            </a:xfrm>
            <a:prstGeom prst="rect">
              <a:avLst/>
            </a:prstGeom>
            <a:noFill/>
          </p:spPr>
          <p:txBody>
            <a:bodyPr wrap="none" rtlCol="0">
              <a:spAutoFit/>
            </a:bodyPr>
            <a:lstStyle/>
            <a:p>
              <a:pPr algn="ctr"/>
              <a:r>
                <a:rPr lang="ja-JP" altLang="en-US" dirty="0" smtClean="0">
                  <a:solidFill>
                    <a:srgbClr val="00B050"/>
                  </a:solidFill>
                </a:rPr>
                <a:t>側面にマウントする</a:t>
              </a:r>
              <a:endParaRPr lang="en-US" altLang="ja-JP" dirty="0" smtClean="0">
                <a:solidFill>
                  <a:srgbClr val="00B050"/>
                </a:solidFill>
              </a:endParaRPr>
            </a:p>
            <a:p>
              <a:pPr algn="ctr"/>
              <a:r>
                <a:rPr lang="ja-JP" altLang="en-US" dirty="0" smtClean="0">
                  <a:solidFill>
                    <a:srgbClr val="00B050"/>
                  </a:solidFill>
                </a:rPr>
                <a:t>モジュラースロット</a:t>
              </a:r>
              <a:endParaRPr lang="en-US" altLang="ja-JP" dirty="0" smtClean="0">
                <a:solidFill>
                  <a:srgbClr val="00B050"/>
                </a:solidFill>
              </a:endParaRPr>
            </a:p>
            <a:p>
              <a:pPr algn="ctr"/>
              <a:r>
                <a:rPr lang="en-US" dirty="0" smtClean="0">
                  <a:solidFill>
                    <a:srgbClr val="00B050"/>
                  </a:solidFill>
                </a:rPr>
                <a:t>(3800 </a:t>
              </a:r>
              <a:r>
                <a:rPr lang="ja-JP" altLang="en-US" dirty="0" smtClean="0">
                  <a:solidFill>
                    <a:srgbClr val="00B050"/>
                  </a:solidFill>
                </a:rPr>
                <a:t>のみ</a:t>
              </a:r>
              <a:r>
                <a:rPr lang="en-US" dirty="0" smtClean="0">
                  <a:solidFill>
                    <a:srgbClr val="00B050"/>
                  </a:solidFill>
                </a:rPr>
                <a:t>)</a:t>
              </a:r>
              <a:endParaRPr lang="en-US" dirty="0">
                <a:solidFill>
                  <a:srgbClr val="00B050"/>
                </a:solidFill>
              </a:endParaRPr>
            </a:p>
          </p:txBody>
        </p:sp>
        <p:cxnSp>
          <p:nvCxnSpPr>
            <p:cNvPr id="70" name="Elbow Connector 69"/>
            <p:cNvCxnSpPr>
              <a:stCxn id="5" idx="1"/>
            </p:cNvCxnSpPr>
            <p:nvPr/>
          </p:nvCxnSpPr>
          <p:spPr>
            <a:xfrm rot="10800000">
              <a:off x="5653782" y="2994811"/>
              <a:ext cx="459181" cy="108437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766210" y="1068050"/>
            <a:ext cx="6715149" cy="1494421"/>
            <a:chOff x="766210" y="1068049"/>
            <a:chExt cx="6715149" cy="1494421"/>
          </a:xfrm>
        </p:grpSpPr>
        <p:sp>
          <p:nvSpPr>
            <p:cNvPr id="7" name="TextBox 6"/>
            <p:cNvSpPr txBox="1"/>
            <p:nvPr/>
          </p:nvSpPr>
          <p:spPr>
            <a:xfrm>
              <a:off x="766210" y="1068049"/>
              <a:ext cx="6715149" cy="369332"/>
            </a:xfrm>
            <a:prstGeom prst="rect">
              <a:avLst/>
            </a:prstGeom>
            <a:noFill/>
          </p:spPr>
          <p:txBody>
            <a:bodyPr wrap="none" rtlCol="0">
              <a:spAutoFit/>
            </a:bodyPr>
            <a:lstStyle/>
            <a:p>
              <a:r>
                <a:rPr lang="ja-JP" altLang="en-US" dirty="0" smtClean="0">
                  <a:solidFill>
                    <a:srgbClr val="C00000"/>
                  </a:solidFill>
                </a:rPr>
                <a:t>プライマリアンテナコネクタ</a:t>
              </a:r>
              <a:r>
                <a:rPr lang="en-US" dirty="0" smtClean="0">
                  <a:solidFill>
                    <a:srgbClr val="C00000"/>
                  </a:solidFill>
                </a:rPr>
                <a:t>– </a:t>
              </a:r>
              <a:r>
                <a:rPr lang="ja-JP" altLang="en-US" dirty="0" smtClean="0">
                  <a:solidFill>
                    <a:srgbClr val="C00000"/>
                  </a:solidFill>
                </a:rPr>
                <a:t>ダイポール</a:t>
              </a:r>
              <a:r>
                <a:rPr lang="en-US" dirty="0" smtClean="0">
                  <a:solidFill>
                    <a:srgbClr val="C00000"/>
                  </a:solidFill>
                </a:rPr>
                <a:t> </a:t>
              </a:r>
              <a:r>
                <a:rPr lang="ja-JP" altLang="en-US" dirty="0" smtClean="0">
                  <a:solidFill>
                    <a:srgbClr val="C00000"/>
                  </a:solidFill>
                </a:rPr>
                <a:t>及びケーブル接続アンテナ</a:t>
              </a:r>
              <a:endParaRPr lang="en-US" dirty="0">
                <a:solidFill>
                  <a:srgbClr val="C00000"/>
                </a:solidFill>
              </a:endParaRPr>
            </a:p>
          </p:txBody>
        </p:sp>
        <p:cxnSp>
          <p:nvCxnSpPr>
            <p:cNvPr id="43" name="Straight Arrow Connector 42"/>
            <p:cNvCxnSpPr>
              <a:stCxn id="7" idx="2"/>
            </p:cNvCxnSpPr>
            <p:nvPr/>
          </p:nvCxnSpPr>
          <p:spPr>
            <a:xfrm>
              <a:off x="4123785" y="1437381"/>
              <a:ext cx="88619" cy="71527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7" idx="2"/>
            </p:cNvCxnSpPr>
            <p:nvPr/>
          </p:nvCxnSpPr>
          <p:spPr>
            <a:xfrm flipH="1">
              <a:off x="3246661" y="1437381"/>
              <a:ext cx="877124" cy="86988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7" idx="2"/>
            </p:cNvCxnSpPr>
            <p:nvPr/>
          </p:nvCxnSpPr>
          <p:spPr>
            <a:xfrm>
              <a:off x="4123785" y="1437381"/>
              <a:ext cx="958578" cy="86988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7" idx="2"/>
            </p:cNvCxnSpPr>
            <p:nvPr/>
          </p:nvCxnSpPr>
          <p:spPr>
            <a:xfrm flipH="1">
              <a:off x="4049671" y="1437381"/>
              <a:ext cx="74114" cy="112508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37766" y="341314"/>
            <a:ext cx="8521299" cy="731837"/>
          </a:xfrm>
        </p:spPr>
        <p:txBody>
          <a:bodyPr>
            <a:normAutofit/>
          </a:bodyPr>
          <a:lstStyle/>
          <a:p>
            <a:r>
              <a:rPr lang="en-US" sz="3000" dirty="0" smtClean="0"/>
              <a:t>3802e, 3802p </a:t>
            </a:r>
            <a:r>
              <a:rPr lang="ja-JP" altLang="en-US" sz="3000" dirty="0" smtClean="0"/>
              <a:t>及び</a:t>
            </a:r>
            <a:r>
              <a:rPr lang="en-US" sz="3000" dirty="0" smtClean="0"/>
              <a:t> 2802e </a:t>
            </a:r>
            <a:r>
              <a:rPr lang="en-US" dirty="0" smtClean="0"/>
              <a:t> </a:t>
            </a:r>
            <a:r>
              <a:rPr lang="en-US" dirty="0"/>
              <a:t/>
            </a:r>
            <a:br>
              <a:rPr lang="en-US" dirty="0"/>
            </a:br>
            <a:r>
              <a:rPr lang="ja-JP" altLang="en-US" sz="2000" dirty="0" smtClean="0">
                <a:solidFill>
                  <a:srgbClr val="0070C0"/>
                </a:solidFill>
              </a:rPr>
              <a:t>スマートアンテナコネクタ</a:t>
            </a:r>
            <a:endParaRPr lang="en-US" sz="2000" dirty="0">
              <a:solidFill>
                <a:srgbClr val="0070C0"/>
              </a:solidFill>
            </a:endParaRPr>
          </a:p>
        </p:txBody>
      </p:sp>
      <p:pic>
        <p:nvPicPr>
          <p:cNvPr id="1026" name="Picture 2" descr="https://lh6.googleusercontent.com/bXMsBtkKy5dITC0BI7VWPxzdrbjl7rvqHxiFufp09d7V5fP4asyrKCzgqsOe6AI451gaee1JPjKAhoLZiEAyvmQkgCN8vkjtYeyEKZ6Q7_A0aCWFapHMDd9cMOdJU5yDNh7H4egji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948" y="2152654"/>
            <a:ext cx="911225" cy="10463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66210" y="4205375"/>
            <a:ext cx="4519283" cy="584771"/>
          </a:xfrm>
          <a:prstGeom prst="rect">
            <a:avLst/>
          </a:prstGeom>
          <a:noFill/>
        </p:spPr>
        <p:txBody>
          <a:bodyPr wrap="square" lIns="91436" tIns="45718" rIns="91436" bIns="45718" rtlCol="0">
            <a:spAutoFit/>
          </a:bodyPr>
          <a:lstStyle/>
          <a:p>
            <a:r>
              <a:rPr lang="ja-JP" altLang="en-US" sz="1600" b="1" dirty="0" smtClean="0">
                <a:solidFill>
                  <a:srgbClr val="0000FF"/>
                </a:solidFill>
              </a:rPr>
              <a:t>セカンダリ</a:t>
            </a:r>
            <a:r>
              <a:rPr lang="en-US" sz="1600" b="1" dirty="0" smtClean="0">
                <a:solidFill>
                  <a:srgbClr val="0000FF"/>
                </a:solidFill>
              </a:rPr>
              <a:t> </a:t>
            </a:r>
            <a:r>
              <a:rPr lang="en-US" sz="1600" b="1" dirty="0">
                <a:solidFill>
                  <a:srgbClr val="0000FF"/>
                </a:solidFill>
              </a:rPr>
              <a:t>5 GHz </a:t>
            </a:r>
            <a:r>
              <a:rPr lang="ja-JP" altLang="en-US" sz="1600" b="1" dirty="0" smtClean="0">
                <a:solidFill>
                  <a:srgbClr val="0000FF"/>
                </a:solidFill>
              </a:rPr>
              <a:t>ケーブル接続アンテナ</a:t>
            </a:r>
            <a:r>
              <a:rPr lang="en-US" sz="1600" b="1" dirty="0" smtClean="0">
                <a:solidFill>
                  <a:srgbClr val="0000FF"/>
                </a:solidFill>
              </a:rPr>
              <a:t>  (Flexible (XOR) Radio </a:t>
            </a:r>
            <a:r>
              <a:rPr lang="ja-JP" altLang="en-US" sz="1600" b="1" dirty="0" smtClean="0">
                <a:solidFill>
                  <a:srgbClr val="0000FF"/>
                </a:solidFill>
              </a:rPr>
              <a:t>アンテナポート</a:t>
            </a:r>
            <a:r>
              <a:rPr lang="en-US" sz="1600" b="1" dirty="0" smtClean="0">
                <a:solidFill>
                  <a:srgbClr val="0000FF"/>
                </a:solidFill>
              </a:rPr>
              <a:t>)</a:t>
            </a:r>
          </a:p>
        </p:txBody>
      </p:sp>
      <p:cxnSp>
        <p:nvCxnSpPr>
          <p:cNvPr id="18" name="Elbow Connector 17"/>
          <p:cNvCxnSpPr>
            <a:endCxn id="1026" idx="2"/>
          </p:cNvCxnSpPr>
          <p:nvPr/>
        </p:nvCxnSpPr>
        <p:spPr>
          <a:xfrm rot="5400000" flipH="1" flipV="1">
            <a:off x="1223710" y="3106370"/>
            <a:ext cx="304203" cy="489502"/>
          </a:xfrm>
          <a:prstGeom prst="bentConnector3">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2793594" y="2872863"/>
            <a:ext cx="529936" cy="538945"/>
          </a:xfrm>
          <a:prstGeom prst="ellipse">
            <a:avLst/>
          </a:prstGeom>
          <a:no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smtClean="0"/>
          </a:p>
        </p:txBody>
      </p:sp>
      <p:cxnSp>
        <p:nvCxnSpPr>
          <p:cNvPr id="12" name="Straight Arrow Connector 11"/>
          <p:cNvCxnSpPr>
            <a:stCxn id="10" idx="2"/>
          </p:cNvCxnSpPr>
          <p:nvPr/>
        </p:nvCxnSpPr>
        <p:spPr>
          <a:xfrm flipH="1" flipV="1">
            <a:off x="1876259" y="2865741"/>
            <a:ext cx="917334" cy="2765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529214" y="1780098"/>
            <a:ext cx="2429851" cy="1800336"/>
          </a:xfrm>
          <a:prstGeom prst="rect">
            <a:avLst/>
          </a:prstGeom>
        </p:spPr>
      </p:pic>
      <p:cxnSp>
        <p:nvCxnSpPr>
          <p:cNvPr id="25" name="Elbow Connector 24"/>
          <p:cNvCxnSpPr>
            <a:stCxn id="5" idx="3"/>
            <a:endCxn id="29" idx="2"/>
          </p:cNvCxnSpPr>
          <p:nvPr/>
        </p:nvCxnSpPr>
        <p:spPr>
          <a:xfrm flipV="1">
            <a:off x="7450078" y="3580434"/>
            <a:ext cx="294062" cy="55380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7079992" y="160314"/>
            <a:ext cx="1934088" cy="536942"/>
            <a:chOff x="4292301" y="2439739"/>
            <a:chExt cx="2578113" cy="715923"/>
          </a:xfrm>
        </p:grpSpPr>
        <p:pic>
          <p:nvPicPr>
            <p:cNvPr id="24" name="Picture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32714" y="2600840"/>
              <a:ext cx="1120614" cy="554822"/>
            </a:xfrm>
            <a:prstGeom prst="rect">
              <a:avLst/>
            </a:prstGeom>
          </p:spPr>
        </p:pic>
        <p:grpSp>
          <p:nvGrpSpPr>
            <p:cNvPr id="26" name="Group 25"/>
            <p:cNvGrpSpPr/>
            <p:nvPr/>
          </p:nvGrpSpPr>
          <p:grpSpPr>
            <a:xfrm>
              <a:off x="4292301" y="2439739"/>
              <a:ext cx="986726" cy="663664"/>
              <a:chOff x="936579" y="2104999"/>
              <a:chExt cx="740237" cy="497748"/>
            </a:xfrm>
          </p:grpSpPr>
          <p:sp>
            <p:nvSpPr>
              <p:cNvPr id="32" name="Freeform 27"/>
              <p:cNvSpPr>
                <a:spLocks noEditPoints="1"/>
              </p:cNvSpPr>
              <p:nvPr/>
            </p:nvSpPr>
            <p:spPr bwMode="auto">
              <a:xfrm>
                <a:off x="1138649" y="2104999"/>
                <a:ext cx="361857" cy="138256"/>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tx2"/>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3" name="TextBox 32"/>
              <p:cNvSpPr txBox="1"/>
              <p:nvPr/>
            </p:nvSpPr>
            <p:spPr>
              <a:xfrm>
                <a:off x="936579" y="2264193"/>
                <a:ext cx="740237" cy="338554"/>
              </a:xfrm>
              <a:prstGeom prst="rect">
                <a:avLst/>
              </a:prstGeom>
              <a:noFill/>
            </p:spPr>
            <p:txBody>
              <a:bodyPr wrap="square" rtlCol="0">
                <a:spAutoFit/>
              </a:bodyPr>
              <a:lstStyle/>
              <a:p>
                <a:pPr algn="ctr"/>
                <a:r>
                  <a:rPr lang="en-US" sz="800" b="1" dirty="0">
                    <a:solidFill>
                      <a:schemeClr val="tx2"/>
                    </a:solidFill>
                  </a:rPr>
                  <a:t>5GHz</a:t>
                </a:r>
              </a:p>
              <a:p>
                <a:pPr algn="ctr"/>
                <a:r>
                  <a:rPr lang="en-US" sz="800" b="1" dirty="0">
                    <a:solidFill>
                      <a:schemeClr val="tx2"/>
                    </a:solidFill>
                  </a:rPr>
                  <a:t>Serving </a:t>
                </a:r>
              </a:p>
            </p:txBody>
          </p:sp>
        </p:grpSp>
        <p:grpSp>
          <p:nvGrpSpPr>
            <p:cNvPr id="28" name="Group 27"/>
            <p:cNvGrpSpPr/>
            <p:nvPr/>
          </p:nvGrpSpPr>
          <p:grpSpPr>
            <a:xfrm>
              <a:off x="5883688" y="2443711"/>
              <a:ext cx="986726" cy="663664"/>
              <a:chOff x="936579" y="2104999"/>
              <a:chExt cx="740237" cy="497748"/>
            </a:xfrm>
          </p:grpSpPr>
          <p:sp>
            <p:nvSpPr>
              <p:cNvPr id="30" name="Freeform 27"/>
              <p:cNvSpPr>
                <a:spLocks noEditPoints="1"/>
              </p:cNvSpPr>
              <p:nvPr/>
            </p:nvSpPr>
            <p:spPr bwMode="auto">
              <a:xfrm>
                <a:off x="1138649" y="2104999"/>
                <a:ext cx="361857" cy="138256"/>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tx2"/>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31" name="TextBox 30"/>
              <p:cNvSpPr txBox="1"/>
              <p:nvPr/>
            </p:nvSpPr>
            <p:spPr>
              <a:xfrm>
                <a:off x="936579" y="2264193"/>
                <a:ext cx="740237" cy="338554"/>
              </a:xfrm>
              <a:prstGeom prst="rect">
                <a:avLst/>
              </a:prstGeom>
              <a:noFill/>
            </p:spPr>
            <p:txBody>
              <a:bodyPr wrap="square" rtlCol="0">
                <a:spAutoFit/>
              </a:bodyPr>
              <a:lstStyle/>
              <a:p>
                <a:pPr algn="ctr"/>
                <a:r>
                  <a:rPr lang="en-US" sz="800" b="1" dirty="0">
                    <a:solidFill>
                      <a:schemeClr val="tx2"/>
                    </a:solidFill>
                  </a:rPr>
                  <a:t>5GHz</a:t>
                </a:r>
              </a:p>
              <a:p>
                <a:pPr algn="ctr"/>
                <a:r>
                  <a:rPr lang="en-US" sz="800" b="1" dirty="0">
                    <a:solidFill>
                      <a:schemeClr val="tx2"/>
                    </a:solidFill>
                  </a:rPr>
                  <a:t>Serving </a:t>
                </a:r>
              </a:p>
            </p:txBody>
          </p:sp>
        </p:grpSp>
      </p:grpSp>
    </p:spTree>
    <p:extLst>
      <p:ext uri="{BB962C8B-B14F-4D97-AF65-F5344CB8AC3E}">
        <p14:creationId xmlns:p14="http://schemas.microsoft.com/office/powerpoint/2010/main" val="3613088429"/>
      </p:ext>
    </p:extLst>
  </p:cSld>
  <p:clrMapOvr>
    <a:masterClrMapping/>
  </p:clrMapOvr>
  <mc:AlternateContent xmlns:mc="http://schemas.openxmlformats.org/markup-compatibility/2006" xmlns:p14="http://schemas.microsoft.com/office/powerpoint/2010/main">
    <mc:Choice Requires="p14">
      <p:transition spd="slow" p14:dur="28750">
        <p:wipe dir="r"/>
      </p:transition>
    </mc:Choice>
    <mc:Fallback xmlns="">
      <p:transition spd="slow">
        <p:wipe dir="r"/>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3620" y="4525702"/>
            <a:ext cx="8970380" cy="62937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Title 4"/>
          <p:cNvSpPr>
            <a:spLocks noGrp="1"/>
          </p:cNvSpPr>
          <p:nvPr>
            <p:ph type="title"/>
          </p:nvPr>
        </p:nvSpPr>
        <p:spPr>
          <a:xfrm>
            <a:off x="267766" y="121976"/>
            <a:ext cx="8092599" cy="731520"/>
          </a:xfrm>
        </p:spPr>
        <p:txBody>
          <a:bodyPr>
            <a:normAutofit/>
          </a:bodyPr>
          <a:lstStyle/>
          <a:p>
            <a:r>
              <a:rPr lang="ja-JP" altLang="en-US" dirty="0" smtClean="0"/>
              <a:t>新スマートアンテナコネクタ</a:t>
            </a:r>
            <a:r>
              <a:rPr lang="en-US" dirty="0" smtClean="0"/>
              <a:t>“DART”</a:t>
            </a:r>
            <a:br>
              <a:rPr lang="en-US" dirty="0" smtClean="0"/>
            </a:br>
            <a:endParaRPr lang="en-US" sz="1100" dirty="0">
              <a:solidFill>
                <a:srgbClr val="7030A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366" y="909095"/>
            <a:ext cx="3485751" cy="236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131366" y="3356950"/>
            <a:ext cx="3485752" cy="1054145"/>
          </a:xfrm>
          <a:prstGeom prst="rect">
            <a:avLst/>
          </a:prstGeom>
        </p:spPr>
        <p:txBody>
          <a:bodyPr wrap="square" lIns="68589" tIns="34295" rIns="68589" bIns="34295">
            <a:spAutoFit/>
          </a:bodyPr>
          <a:lstStyle/>
          <a:p>
            <a:r>
              <a:rPr lang="en-US" sz="1600" b="1" dirty="0" smtClean="0">
                <a:solidFill>
                  <a:srgbClr val="676767"/>
                </a:solidFill>
              </a:rPr>
              <a:t>2800/3800e</a:t>
            </a:r>
            <a:r>
              <a:rPr lang="ja-JP" altLang="en-US" sz="1600" b="1" dirty="0" smtClean="0">
                <a:solidFill>
                  <a:srgbClr val="676767"/>
                </a:solidFill>
              </a:rPr>
              <a:t>は、スマート</a:t>
            </a:r>
            <a:r>
              <a:rPr lang="en-US" sz="1600" b="1" dirty="0" smtClean="0">
                <a:solidFill>
                  <a:srgbClr val="676767"/>
                </a:solidFill>
              </a:rPr>
              <a:t>RF</a:t>
            </a:r>
            <a:r>
              <a:rPr lang="ja-JP" altLang="en-US" sz="1600" b="1" dirty="0" smtClean="0">
                <a:solidFill>
                  <a:srgbClr val="676767"/>
                </a:solidFill>
              </a:rPr>
              <a:t>コネクタ </a:t>
            </a:r>
            <a:r>
              <a:rPr lang="en-US" sz="1600" b="1" dirty="0" smtClean="0">
                <a:solidFill>
                  <a:srgbClr val="676767"/>
                </a:solidFill>
              </a:rPr>
              <a:t>“DART” </a:t>
            </a:r>
            <a:r>
              <a:rPr lang="ja-JP" altLang="en-US" sz="1600" b="1" dirty="0" smtClean="0">
                <a:solidFill>
                  <a:srgbClr val="676767"/>
                </a:solidFill>
              </a:rPr>
              <a:t>を使用し、</a:t>
            </a:r>
            <a:r>
              <a:rPr lang="en-US" altLang="ja-JP" sz="1600" b="1" dirty="0" smtClean="0">
                <a:solidFill>
                  <a:srgbClr val="676767"/>
                </a:solidFill>
              </a:rPr>
              <a:t>XOR</a:t>
            </a:r>
            <a:r>
              <a:rPr lang="ja-JP" altLang="en-US" sz="1600" b="1" dirty="0" smtClean="0">
                <a:solidFill>
                  <a:srgbClr val="676767"/>
                </a:solidFill>
              </a:rPr>
              <a:t>ラジオからの</a:t>
            </a:r>
            <a:r>
              <a:rPr lang="en-US" altLang="ja-JP" sz="1600" b="1" dirty="0" smtClean="0">
                <a:solidFill>
                  <a:srgbClr val="676767"/>
                </a:solidFill>
              </a:rPr>
              <a:t>4</a:t>
            </a:r>
            <a:r>
              <a:rPr lang="ja-JP" altLang="en-US" sz="1600" b="1" dirty="0" smtClean="0">
                <a:solidFill>
                  <a:srgbClr val="676767"/>
                </a:solidFill>
              </a:rPr>
              <a:t>つのアナログ</a:t>
            </a:r>
            <a:r>
              <a:rPr lang="en-US" altLang="ja-JP" sz="1600" b="1" dirty="0" smtClean="0">
                <a:solidFill>
                  <a:srgbClr val="676767"/>
                </a:solidFill>
              </a:rPr>
              <a:t>RF</a:t>
            </a:r>
            <a:r>
              <a:rPr lang="ja-JP" altLang="en-US" sz="1600" b="1" dirty="0" smtClean="0">
                <a:solidFill>
                  <a:srgbClr val="676767"/>
                </a:solidFill>
              </a:rPr>
              <a:t>ポートと同様に</a:t>
            </a:r>
            <a:r>
              <a:rPr lang="en-US" altLang="ja-JP" sz="1600" b="1" dirty="0" smtClean="0">
                <a:solidFill>
                  <a:srgbClr val="676767"/>
                </a:solidFill>
              </a:rPr>
              <a:t/>
            </a:r>
            <a:br>
              <a:rPr lang="en-US" altLang="ja-JP" sz="1600" b="1" dirty="0" smtClean="0">
                <a:solidFill>
                  <a:srgbClr val="676767"/>
                </a:solidFill>
              </a:rPr>
            </a:br>
            <a:r>
              <a:rPr lang="ja-JP" altLang="en-US" sz="1600" b="1" dirty="0" smtClean="0">
                <a:solidFill>
                  <a:srgbClr val="676767"/>
                </a:solidFill>
              </a:rPr>
              <a:t>デジタル信号</a:t>
            </a:r>
            <a:r>
              <a:rPr lang="en-US" sz="1600" b="1" dirty="0" smtClean="0">
                <a:solidFill>
                  <a:srgbClr val="676767"/>
                </a:solidFill>
              </a:rPr>
              <a:t>(18</a:t>
            </a:r>
            <a:r>
              <a:rPr lang="ja-JP" altLang="en-US" sz="1600" b="1" dirty="0" smtClean="0">
                <a:solidFill>
                  <a:srgbClr val="676767"/>
                </a:solidFill>
              </a:rPr>
              <a:t>ピン</a:t>
            </a:r>
            <a:r>
              <a:rPr lang="en-US" sz="1600" b="1" dirty="0" smtClean="0">
                <a:solidFill>
                  <a:srgbClr val="676767"/>
                </a:solidFill>
              </a:rPr>
              <a:t>) </a:t>
            </a:r>
            <a:r>
              <a:rPr lang="ja-JP" altLang="en-US" sz="1600" b="1" dirty="0" smtClean="0">
                <a:solidFill>
                  <a:srgbClr val="676767"/>
                </a:solidFill>
              </a:rPr>
              <a:t>を伝搬</a:t>
            </a:r>
            <a:endParaRPr lang="en-US" sz="1600" b="1" dirty="0" smtClean="0">
              <a:solidFill>
                <a:srgbClr val="676767"/>
              </a:solidFill>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5136" y="893631"/>
            <a:ext cx="3013691" cy="2454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795136" y="3358303"/>
            <a:ext cx="3013692" cy="1177255"/>
          </a:xfrm>
          <a:prstGeom prst="rect">
            <a:avLst/>
          </a:prstGeom>
        </p:spPr>
        <p:txBody>
          <a:bodyPr wrap="square" lIns="68589" tIns="34295" rIns="68589" bIns="34295">
            <a:spAutoFit/>
          </a:bodyPr>
          <a:lstStyle/>
          <a:p>
            <a:r>
              <a:rPr lang="ja-JP" altLang="en-US" b="1" dirty="0" smtClean="0">
                <a:solidFill>
                  <a:srgbClr val="7030A0"/>
                </a:solidFill>
              </a:rPr>
              <a:t>型番：</a:t>
            </a:r>
            <a:r>
              <a:rPr lang="en-US" b="1" dirty="0" smtClean="0">
                <a:solidFill>
                  <a:srgbClr val="7030A0"/>
                </a:solidFill>
              </a:rPr>
              <a:t>AIR-CAB002-DART-R </a:t>
            </a:r>
          </a:p>
          <a:p>
            <a:r>
              <a:rPr lang="ja-JP" altLang="en-US" dirty="0" smtClean="0">
                <a:solidFill>
                  <a:srgbClr val="0000FF"/>
                </a:solidFill>
              </a:rPr>
              <a:t>既存の外部アンテナをセカンダリの</a:t>
            </a:r>
            <a:r>
              <a:rPr lang="en-US" altLang="ja-JP" dirty="0" smtClean="0">
                <a:solidFill>
                  <a:srgbClr val="0000FF"/>
                </a:solidFill>
              </a:rPr>
              <a:t>5GHz</a:t>
            </a:r>
            <a:r>
              <a:rPr lang="ja-JP" altLang="en-US" dirty="0" smtClean="0">
                <a:solidFill>
                  <a:srgbClr val="0000FF"/>
                </a:solidFill>
              </a:rPr>
              <a:t>ラジオとして使うためのアダプタケーブル</a:t>
            </a:r>
            <a:endParaRPr lang="en-US" dirty="0">
              <a:solidFill>
                <a:srgbClr val="0000FF"/>
              </a:solidFill>
            </a:endParaRPr>
          </a:p>
        </p:txBody>
      </p:sp>
    </p:spTree>
    <p:extLst>
      <p:ext uri="{BB962C8B-B14F-4D97-AF65-F5344CB8AC3E}">
        <p14:creationId xmlns:p14="http://schemas.microsoft.com/office/powerpoint/2010/main" val="1920837800"/>
      </p:ext>
    </p:extLst>
  </p:cSld>
  <p:clrMapOvr>
    <a:masterClrMapping/>
  </p:clrMapOvr>
  <mc:AlternateContent xmlns:mc="http://schemas.openxmlformats.org/markup-compatibility/2006" xmlns:p14="http://schemas.microsoft.com/office/powerpoint/2010/main">
    <mc:Choice Requires="p14">
      <p:transition spd="slow" p14:dur="28750" advTm="45407">
        <p:wipe/>
      </p:transition>
    </mc:Choice>
    <mc:Fallback xmlns="">
      <p:transition spd="slow" advTm="45407">
        <p:wip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621" y="341158"/>
            <a:ext cx="6774487" cy="731520"/>
          </a:xfrm>
        </p:spPr>
        <p:txBody>
          <a:bodyPr/>
          <a:lstStyle/>
          <a:p>
            <a:r>
              <a:rPr lang="ja-JP" altLang="en-US" sz="2400" dirty="0" smtClean="0"/>
              <a:t>デュアル</a:t>
            </a:r>
            <a:r>
              <a:rPr lang="en-US" sz="2400" dirty="0" smtClean="0"/>
              <a:t>5GHz – “E”</a:t>
            </a:r>
            <a:r>
              <a:rPr lang="ja-JP" altLang="en-US" sz="2400" dirty="0" smtClean="0"/>
              <a:t>モデル</a:t>
            </a:r>
            <a:r>
              <a:rPr lang="en-US" sz="2400" dirty="0" smtClean="0"/>
              <a:t>– Macro</a:t>
            </a:r>
            <a:r>
              <a:rPr lang="en-US" sz="2400" dirty="0"/>
              <a:t>/</a:t>
            </a:r>
            <a:r>
              <a:rPr lang="en-US" sz="2400" dirty="0" smtClean="0"/>
              <a:t>Macro </a:t>
            </a:r>
            <a:r>
              <a:rPr lang="ja-JP" altLang="en-US" sz="2400" dirty="0" smtClean="0"/>
              <a:t>セル</a:t>
            </a:r>
            <a:r>
              <a:rPr lang="en-US" dirty="0" smtClean="0"/>
              <a:t/>
            </a:r>
            <a:br>
              <a:rPr lang="en-US" dirty="0" smtClean="0"/>
            </a:br>
            <a:r>
              <a:rPr lang="ja-JP" altLang="en-US" sz="2000" dirty="0" smtClean="0">
                <a:solidFill>
                  <a:srgbClr val="0070C0"/>
                </a:solidFill>
              </a:rPr>
              <a:t>半額のケーブルコストで高密度</a:t>
            </a:r>
            <a:endParaRPr lang="en-US" dirty="0"/>
          </a:p>
        </p:txBody>
      </p:sp>
      <p:sp>
        <p:nvSpPr>
          <p:cNvPr id="3" name="Content Placeholder 2"/>
          <p:cNvSpPr>
            <a:spLocks noGrp="1"/>
          </p:cNvSpPr>
          <p:nvPr>
            <p:ph idx="1"/>
          </p:nvPr>
        </p:nvSpPr>
        <p:spPr>
          <a:xfrm>
            <a:off x="157430" y="1009155"/>
            <a:ext cx="4586430" cy="2075762"/>
          </a:xfrm>
        </p:spPr>
        <p:txBody>
          <a:bodyPr/>
          <a:lstStyle/>
          <a:p>
            <a:pPr>
              <a:lnSpc>
                <a:spcPct val="80000"/>
              </a:lnSpc>
            </a:pPr>
            <a:r>
              <a:rPr lang="en-US" sz="1600" dirty="0" smtClean="0"/>
              <a:t>E</a:t>
            </a:r>
            <a:r>
              <a:rPr lang="ja-JP" altLang="en-US" sz="1600" dirty="0" smtClean="0"/>
              <a:t>モデルでスマートアンテナ</a:t>
            </a:r>
            <a:r>
              <a:rPr lang="en-US" sz="1600" dirty="0" smtClean="0"/>
              <a:t>(DART) </a:t>
            </a:r>
            <a:r>
              <a:rPr lang="ja-JP" altLang="en-US" sz="1600" dirty="0" smtClean="0"/>
              <a:t>コネクタを使用して個別の外部アンテナをつなぎ、デュアル</a:t>
            </a:r>
            <a:r>
              <a:rPr lang="en-US" altLang="ja-JP" sz="1600" dirty="0" smtClean="0"/>
              <a:t>5GHz</a:t>
            </a:r>
            <a:r>
              <a:rPr lang="ja-JP" altLang="en-US" sz="1600" dirty="0" smtClean="0"/>
              <a:t>セルを有効にする</a:t>
            </a:r>
            <a:endParaRPr lang="en-US" altLang="ja-JP" sz="1600" dirty="0" smtClean="0"/>
          </a:p>
          <a:p>
            <a:pPr>
              <a:lnSpc>
                <a:spcPct val="80000"/>
              </a:lnSpc>
            </a:pPr>
            <a:r>
              <a:rPr lang="ja-JP" altLang="en-US" sz="1600" dirty="0" smtClean="0"/>
              <a:t>１つの追加アンテナのコストで、倍の効果の</a:t>
            </a:r>
            <a:r>
              <a:rPr lang="en-US" altLang="ja-JP" sz="1600" dirty="0" smtClean="0"/>
              <a:t/>
            </a:r>
            <a:br>
              <a:rPr lang="en-US" altLang="ja-JP" sz="1600" dirty="0" smtClean="0"/>
            </a:br>
            <a:r>
              <a:rPr lang="ja-JP" altLang="en-US" sz="1600" dirty="0" smtClean="0"/>
              <a:t>カバレッジ</a:t>
            </a:r>
            <a:endParaRPr lang="en-US" sz="1600" dirty="0" smtClean="0"/>
          </a:p>
          <a:p>
            <a:pPr>
              <a:lnSpc>
                <a:spcPct val="80000"/>
              </a:lnSpc>
            </a:pPr>
            <a:r>
              <a:rPr lang="ja-JP" altLang="en-US" sz="1600" dirty="0" smtClean="0"/>
              <a:t>既存の会議センターは既存のケーブルプランで</a:t>
            </a:r>
            <a:r>
              <a:rPr lang="en-US" altLang="ja-JP" sz="1600" dirty="0" smtClean="0"/>
              <a:t/>
            </a:r>
            <a:br>
              <a:rPr lang="en-US" altLang="ja-JP" sz="1600" dirty="0" smtClean="0"/>
            </a:br>
            <a:r>
              <a:rPr lang="ja-JP" altLang="en-US" sz="1600" dirty="0" smtClean="0"/>
              <a:t>倍の容量が得られる</a:t>
            </a:r>
            <a:endParaRPr lang="en-US" sz="1600" dirty="0" smtClean="0"/>
          </a:p>
          <a:p>
            <a:pPr marL="0" indent="0">
              <a:lnSpc>
                <a:spcPct val="80000"/>
              </a:lnSpc>
              <a:buNone/>
            </a:pPr>
            <a:endParaRPr lang="en-US" sz="1600" dirty="0"/>
          </a:p>
        </p:txBody>
      </p:sp>
      <p:grpSp>
        <p:nvGrpSpPr>
          <p:cNvPr id="4" name="Group 3"/>
          <p:cNvGrpSpPr/>
          <p:nvPr/>
        </p:nvGrpSpPr>
        <p:grpSpPr>
          <a:xfrm>
            <a:off x="6833038" y="220727"/>
            <a:ext cx="1934088" cy="536942"/>
            <a:chOff x="4292301" y="2439739"/>
            <a:chExt cx="2578113" cy="715923"/>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32714" y="2600840"/>
              <a:ext cx="1120614" cy="554822"/>
            </a:xfrm>
            <a:prstGeom prst="rect">
              <a:avLst/>
            </a:prstGeom>
          </p:spPr>
        </p:pic>
        <p:grpSp>
          <p:nvGrpSpPr>
            <p:cNvPr id="6" name="Group 5"/>
            <p:cNvGrpSpPr/>
            <p:nvPr/>
          </p:nvGrpSpPr>
          <p:grpSpPr>
            <a:xfrm>
              <a:off x="4292301" y="2439739"/>
              <a:ext cx="986726" cy="663664"/>
              <a:chOff x="936579" y="2104999"/>
              <a:chExt cx="740237" cy="497748"/>
            </a:xfrm>
          </p:grpSpPr>
          <p:sp>
            <p:nvSpPr>
              <p:cNvPr id="10" name="Freeform 27"/>
              <p:cNvSpPr>
                <a:spLocks noEditPoints="1"/>
              </p:cNvSpPr>
              <p:nvPr/>
            </p:nvSpPr>
            <p:spPr bwMode="auto">
              <a:xfrm>
                <a:off x="1138649" y="2104999"/>
                <a:ext cx="361857" cy="138256"/>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tx2"/>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1" name="TextBox 10"/>
              <p:cNvSpPr txBox="1"/>
              <p:nvPr/>
            </p:nvSpPr>
            <p:spPr>
              <a:xfrm>
                <a:off x="936579" y="2264193"/>
                <a:ext cx="740237" cy="338554"/>
              </a:xfrm>
              <a:prstGeom prst="rect">
                <a:avLst/>
              </a:prstGeom>
              <a:noFill/>
            </p:spPr>
            <p:txBody>
              <a:bodyPr wrap="square" rtlCol="0">
                <a:spAutoFit/>
              </a:bodyPr>
              <a:lstStyle/>
              <a:p>
                <a:pPr algn="ctr"/>
                <a:r>
                  <a:rPr lang="en-US" sz="800" b="1" dirty="0">
                    <a:solidFill>
                      <a:schemeClr val="tx2"/>
                    </a:solidFill>
                  </a:rPr>
                  <a:t>5GHz</a:t>
                </a:r>
              </a:p>
              <a:p>
                <a:pPr algn="ctr"/>
                <a:r>
                  <a:rPr lang="en-US" sz="800" b="1" dirty="0">
                    <a:solidFill>
                      <a:schemeClr val="tx2"/>
                    </a:solidFill>
                  </a:rPr>
                  <a:t>Serving </a:t>
                </a:r>
              </a:p>
            </p:txBody>
          </p:sp>
        </p:grpSp>
        <p:grpSp>
          <p:nvGrpSpPr>
            <p:cNvPr id="7" name="Group 6"/>
            <p:cNvGrpSpPr/>
            <p:nvPr/>
          </p:nvGrpSpPr>
          <p:grpSpPr>
            <a:xfrm>
              <a:off x="5883688" y="2443711"/>
              <a:ext cx="986726" cy="663664"/>
              <a:chOff x="936579" y="2104999"/>
              <a:chExt cx="740237" cy="497748"/>
            </a:xfrm>
          </p:grpSpPr>
          <p:sp>
            <p:nvSpPr>
              <p:cNvPr id="8" name="Freeform 27"/>
              <p:cNvSpPr>
                <a:spLocks noEditPoints="1"/>
              </p:cNvSpPr>
              <p:nvPr/>
            </p:nvSpPr>
            <p:spPr bwMode="auto">
              <a:xfrm>
                <a:off x="1138649" y="2104999"/>
                <a:ext cx="361857" cy="138256"/>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tx2"/>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9" name="TextBox 8"/>
              <p:cNvSpPr txBox="1"/>
              <p:nvPr/>
            </p:nvSpPr>
            <p:spPr>
              <a:xfrm>
                <a:off x="936579" y="2264193"/>
                <a:ext cx="740237" cy="338554"/>
              </a:xfrm>
              <a:prstGeom prst="rect">
                <a:avLst/>
              </a:prstGeom>
              <a:noFill/>
            </p:spPr>
            <p:txBody>
              <a:bodyPr wrap="square" rtlCol="0">
                <a:spAutoFit/>
              </a:bodyPr>
              <a:lstStyle/>
              <a:p>
                <a:pPr algn="ctr"/>
                <a:r>
                  <a:rPr lang="en-US" sz="800" b="1" dirty="0">
                    <a:solidFill>
                      <a:schemeClr val="tx2"/>
                    </a:solidFill>
                  </a:rPr>
                  <a:t>5GHz</a:t>
                </a:r>
              </a:p>
              <a:p>
                <a:pPr algn="ctr"/>
                <a:r>
                  <a:rPr lang="en-US" sz="800" b="1" dirty="0">
                    <a:solidFill>
                      <a:schemeClr val="tx2"/>
                    </a:solidFill>
                  </a:rPr>
                  <a:t>Serving </a:t>
                </a:r>
              </a:p>
            </p:txBody>
          </p:sp>
        </p:grpSp>
      </p:grpSp>
      <p:pic>
        <p:nvPicPr>
          <p:cNvPr id="13" name="Picture 12" descr="Screen Shot 2016-02-03 at 5.00.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3860" y="904184"/>
            <a:ext cx="4113375" cy="3141652"/>
          </a:xfrm>
          <a:prstGeom prst="rect">
            <a:avLst/>
          </a:prstGeom>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808" y="3084916"/>
            <a:ext cx="1831057" cy="1466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2446" y="3159387"/>
            <a:ext cx="1043259"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2095" y="3025586"/>
            <a:ext cx="1060350" cy="849327"/>
          </a:xfrm>
          <a:prstGeom prst="rect">
            <a:avLst/>
          </a:prstGeom>
        </p:spPr>
      </p:pic>
      <p:sp>
        <p:nvSpPr>
          <p:cNvPr id="17" name="Rectangle 16"/>
          <p:cNvSpPr/>
          <p:nvPr/>
        </p:nvSpPr>
        <p:spPr>
          <a:xfrm>
            <a:off x="2598879" y="3805035"/>
            <a:ext cx="1827132" cy="838701"/>
          </a:xfrm>
          <a:prstGeom prst="rect">
            <a:avLst/>
          </a:prstGeom>
        </p:spPr>
        <p:txBody>
          <a:bodyPr wrap="square" lIns="68589" tIns="34295" rIns="68589" bIns="34295">
            <a:spAutoFit/>
          </a:bodyPr>
          <a:lstStyle/>
          <a:p>
            <a:r>
              <a:rPr lang="en-US" sz="1600" dirty="0" smtClean="0">
                <a:solidFill>
                  <a:srgbClr val="676767"/>
                </a:solidFill>
              </a:rPr>
              <a:t>Omni + directional </a:t>
            </a:r>
            <a:br>
              <a:rPr lang="en-US" sz="1600" dirty="0" smtClean="0">
                <a:solidFill>
                  <a:srgbClr val="676767"/>
                </a:solidFill>
              </a:rPr>
            </a:br>
            <a:r>
              <a:rPr lang="ja-JP" altLang="en-US" sz="1600" dirty="0" smtClean="0">
                <a:solidFill>
                  <a:srgbClr val="676767"/>
                </a:solidFill>
              </a:rPr>
              <a:t>の組み合わせ展開</a:t>
            </a:r>
            <a:endParaRPr lang="en-US" altLang="ja-JP" sz="1600" dirty="0" smtClean="0">
              <a:solidFill>
                <a:srgbClr val="676767"/>
              </a:solidFill>
            </a:endParaRPr>
          </a:p>
          <a:p>
            <a:r>
              <a:rPr lang="ja-JP" altLang="en-US" sz="1600" dirty="0" smtClean="0">
                <a:solidFill>
                  <a:srgbClr val="676767"/>
                </a:solidFill>
              </a:rPr>
              <a:t>も可能</a:t>
            </a:r>
            <a:endParaRPr lang="en-US" sz="1600" dirty="0">
              <a:solidFill>
                <a:srgbClr val="676767"/>
              </a:solidFill>
            </a:endParaRPr>
          </a:p>
        </p:txBody>
      </p:sp>
      <p:pic>
        <p:nvPicPr>
          <p:cNvPr id="18" name="Picture 3" descr="image0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55705" y="4172988"/>
            <a:ext cx="576480" cy="54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5181267" y="4168194"/>
            <a:ext cx="3303541" cy="738664"/>
          </a:xfrm>
          <a:prstGeom prst="rect">
            <a:avLst/>
          </a:prstGeom>
        </p:spPr>
        <p:txBody>
          <a:bodyPr wrap="square">
            <a:spAutoFit/>
          </a:bodyPr>
          <a:lstStyle/>
          <a:p>
            <a:r>
              <a:rPr lang="en-US" sz="1400" dirty="0">
                <a:solidFill>
                  <a:srgbClr val="676767"/>
                </a:solidFill>
              </a:rPr>
              <a:t>ANT-</a:t>
            </a:r>
            <a:r>
              <a:rPr lang="en-US" sz="1400" dirty="0" smtClean="0">
                <a:solidFill>
                  <a:srgbClr val="676767"/>
                </a:solidFill>
              </a:rPr>
              <a:t>2566</a:t>
            </a:r>
            <a:r>
              <a:rPr lang="ja-JP" altLang="en-US" sz="1400" dirty="0" smtClean="0">
                <a:solidFill>
                  <a:srgbClr val="676767"/>
                </a:solidFill>
              </a:rPr>
              <a:t>の場合、異なる</a:t>
            </a:r>
            <a:r>
              <a:rPr lang="ja-JP" altLang="en-US" sz="1400" dirty="0">
                <a:solidFill>
                  <a:srgbClr val="676767"/>
                </a:solidFill>
              </a:rPr>
              <a:t>方向へ</a:t>
            </a:r>
            <a:r>
              <a:rPr lang="ja-JP" altLang="en-US" sz="1400" dirty="0" smtClean="0">
                <a:solidFill>
                  <a:srgbClr val="676767"/>
                </a:solidFill>
              </a:rPr>
              <a:t>配置したり、</a:t>
            </a:r>
            <a:r>
              <a:rPr lang="ja-JP" altLang="en-US" sz="1400" u="sng" dirty="0" smtClean="0">
                <a:solidFill>
                  <a:srgbClr val="676767"/>
                </a:solidFill>
              </a:rPr>
              <a:t>背中合わせ</a:t>
            </a:r>
            <a:r>
              <a:rPr lang="ja-JP" altLang="en-US" sz="1400" dirty="0">
                <a:solidFill>
                  <a:srgbClr val="676767"/>
                </a:solidFill>
              </a:rPr>
              <a:t>で下向きに傾けて工場や倉庫へ</a:t>
            </a:r>
            <a:r>
              <a:rPr lang="ja-JP" altLang="en-US" sz="1400" dirty="0" smtClean="0">
                <a:solidFill>
                  <a:srgbClr val="676767"/>
                </a:solidFill>
              </a:rPr>
              <a:t>配備可能</a:t>
            </a:r>
            <a:endParaRPr lang="en-US" sz="1400" dirty="0">
              <a:solidFill>
                <a:srgbClr val="676767"/>
              </a:solidFill>
            </a:endParaRPr>
          </a:p>
        </p:txBody>
      </p:sp>
    </p:spTree>
    <p:extLst>
      <p:ext uri="{BB962C8B-B14F-4D97-AF65-F5344CB8AC3E}">
        <p14:creationId xmlns:p14="http://schemas.microsoft.com/office/powerpoint/2010/main" val="1059384547"/>
      </p:ext>
    </p:extLst>
  </p:cSld>
  <p:clrMapOvr>
    <a:masterClrMapping/>
  </p:clrMapOvr>
  <mc:AlternateContent xmlns:mc="http://schemas.openxmlformats.org/markup-compatibility/2006" xmlns:p14="http://schemas.microsoft.com/office/powerpoint/2010/main">
    <mc:Choice Requires="p14">
      <p:transition spd="slow" p14:dur="28750"/>
    </mc:Choice>
    <mc:Fallback xmlns="">
      <p:transitio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3800/2800 Flexible Radio Assignment (FRA) </a:t>
            </a:r>
            <a:br>
              <a:rPr lang="en-US" smtClean="0"/>
            </a:br>
            <a:r>
              <a:rPr lang="en-US" smtClean="0"/>
              <a:t>WSM </a:t>
            </a:r>
            <a:r>
              <a:rPr lang="ja-JP" altLang="en-US" smtClean="0"/>
              <a:t>モジュールとの比較</a:t>
            </a:r>
            <a:endParaRPr lang="en-US" dirty="0"/>
          </a:p>
        </p:txBody>
      </p:sp>
      <p:sp>
        <p:nvSpPr>
          <p:cNvPr id="25" name="TextBox 24"/>
          <p:cNvSpPr txBox="1"/>
          <p:nvPr/>
        </p:nvSpPr>
        <p:spPr>
          <a:xfrm>
            <a:off x="6361254" y="4516438"/>
            <a:ext cx="1617333" cy="238527"/>
          </a:xfrm>
          <a:prstGeom prst="rect">
            <a:avLst/>
          </a:prstGeom>
          <a:noFill/>
        </p:spPr>
        <p:txBody>
          <a:bodyPr wrap="square" lIns="68580" tIns="34290" rIns="68580" bIns="34290" rtlCol="0">
            <a:spAutoFit/>
          </a:bodyPr>
          <a:lstStyle/>
          <a:p>
            <a:r>
              <a:rPr lang="en-US" sz="1100" dirty="0" smtClean="0"/>
              <a:t>*</a:t>
            </a:r>
            <a:r>
              <a:rPr lang="ja-JP" altLang="en-US" sz="1100" dirty="0" smtClean="0"/>
              <a:t>将来的にサポート予定</a:t>
            </a:r>
            <a:endParaRPr lang="en-US" sz="1100" dirty="0"/>
          </a:p>
        </p:txBody>
      </p:sp>
      <p:graphicFrame>
        <p:nvGraphicFramePr>
          <p:cNvPr id="3" name="表 2"/>
          <p:cNvGraphicFramePr>
            <a:graphicFrameLocks noGrp="1"/>
          </p:cNvGraphicFramePr>
          <p:nvPr>
            <p:extLst>
              <p:ext uri="{D42A27DB-BD31-4B8C-83A1-F6EECF244321}">
                <p14:modId xmlns:p14="http://schemas.microsoft.com/office/powerpoint/2010/main" val="1466971828"/>
              </p:ext>
            </p:extLst>
          </p:nvPr>
        </p:nvGraphicFramePr>
        <p:xfrm>
          <a:off x="437766" y="1255814"/>
          <a:ext cx="8312252" cy="3260624"/>
        </p:xfrm>
        <a:graphic>
          <a:graphicData uri="http://schemas.openxmlformats.org/drawingml/2006/table">
            <a:tbl>
              <a:tblPr firstRow="1" bandRow="1">
                <a:tableStyleId>{793D81CF-94F2-401A-BA57-92F5A7B2D0C5}</a:tableStyleId>
              </a:tblPr>
              <a:tblGrid>
                <a:gridCol w="3225588"/>
                <a:gridCol w="1677790"/>
                <a:gridCol w="1698145"/>
                <a:gridCol w="1710729"/>
              </a:tblGrid>
              <a:tr h="330744">
                <a:tc>
                  <a:txBody>
                    <a:bodyPr/>
                    <a:lstStyle/>
                    <a:p>
                      <a:r>
                        <a:rPr kumimoji="1" lang="ja-JP" altLang="en-US" dirty="0" smtClean="0"/>
                        <a:t>機能</a:t>
                      </a:r>
                      <a:endParaRPr kumimoji="1" lang="ja-JP" altLang="en-US" dirty="0"/>
                    </a:p>
                  </a:txBody>
                  <a:tcPr/>
                </a:tc>
                <a:tc>
                  <a:txBody>
                    <a:bodyPr/>
                    <a:lstStyle/>
                    <a:p>
                      <a:pPr algn="ctr"/>
                      <a:r>
                        <a:rPr kumimoji="1" lang="en-US" altLang="ja-JP" smtClean="0"/>
                        <a:t>3700</a:t>
                      </a:r>
                      <a:endParaRPr kumimoji="1" lang="ja-JP" altLang="en-US"/>
                    </a:p>
                  </a:txBody>
                  <a:tcPr/>
                </a:tc>
                <a:tc>
                  <a:txBody>
                    <a:bodyPr/>
                    <a:lstStyle/>
                    <a:p>
                      <a:pPr algn="ctr"/>
                      <a:r>
                        <a:rPr kumimoji="1" lang="en-US" altLang="ja-JP" smtClean="0"/>
                        <a:t>3700</a:t>
                      </a:r>
                    </a:p>
                    <a:p>
                      <a:pPr algn="ctr"/>
                      <a:r>
                        <a:rPr kumimoji="1" lang="ja-JP" altLang="en-US" smtClean="0"/>
                        <a:t> </a:t>
                      </a:r>
                      <a:r>
                        <a:rPr kumimoji="1" lang="en-US" altLang="ja-JP" smtClean="0"/>
                        <a:t>+</a:t>
                      </a:r>
                      <a:r>
                        <a:rPr kumimoji="1" lang="ja-JP" altLang="en-US" smtClean="0"/>
                        <a:t> </a:t>
                      </a:r>
                      <a:r>
                        <a:rPr kumimoji="1" lang="en-US" altLang="ja-JP" smtClean="0"/>
                        <a:t>WSM</a:t>
                      </a:r>
                      <a:r>
                        <a:rPr kumimoji="1" lang="ja-JP" altLang="en-US" baseline="0" smtClean="0"/>
                        <a:t> モジュール</a:t>
                      </a:r>
                      <a:endParaRPr kumimoji="1" lang="ja-JP" altLang="en-US"/>
                    </a:p>
                  </a:txBody>
                  <a:tcPr/>
                </a:tc>
                <a:tc>
                  <a:txBody>
                    <a:bodyPr/>
                    <a:lstStyle/>
                    <a:p>
                      <a:pPr algn="ctr"/>
                      <a:r>
                        <a:rPr kumimoji="1" lang="en-US" altLang="ja-JP" smtClean="0"/>
                        <a:t>3800/2800</a:t>
                      </a:r>
                    </a:p>
                    <a:p>
                      <a:pPr algn="ctr"/>
                      <a:r>
                        <a:rPr kumimoji="1" lang="en-US" altLang="ja-JP" smtClean="0"/>
                        <a:t>(</a:t>
                      </a:r>
                      <a:r>
                        <a:rPr kumimoji="1" lang="ja-JP" altLang="en-US" smtClean="0"/>
                        <a:t>モジュール不要</a:t>
                      </a:r>
                      <a:r>
                        <a:rPr kumimoji="1" lang="en-US" altLang="ja-JP" smtClean="0"/>
                        <a:t>)</a:t>
                      </a:r>
                      <a:endParaRPr kumimoji="1" lang="ja-JP" altLang="en-US"/>
                    </a:p>
                  </a:txBody>
                  <a:tcPr/>
                </a:tc>
              </a:tr>
              <a:tr h="660155">
                <a:tc>
                  <a:txBody>
                    <a:bodyPr/>
                    <a:lstStyle/>
                    <a:p>
                      <a:r>
                        <a:rPr kumimoji="1" lang="ja-JP" altLang="en-US" smtClean="0"/>
                        <a:t>デュアル </a:t>
                      </a:r>
                      <a:r>
                        <a:rPr kumimoji="1" lang="en-US" altLang="ja-JP" smtClean="0"/>
                        <a:t>5GHz</a:t>
                      </a:r>
                      <a:r>
                        <a:rPr kumimoji="1" lang="ja-JP" altLang="en-US" smtClean="0"/>
                        <a:t> サービス</a:t>
                      </a:r>
                      <a:endParaRPr kumimoji="1" lang="ja-JP" altLang="en-US"/>
                    </a:p>
                  </a:txBody>
                  <a:tcPr/>
                </a:tc>
                <a:tc>
                  <a:txBody>
                    <a:bodyPr/>
                    <a:lstStyle/>
                    <a:p>
                      <a:pPr algn="ctr"/>
                      <a:r>
                        <a:rPr kumimoji="1" lang="en-US" altLang="ja-JP" sz="2400" dirty="0" smtClean="0"/>
                        <a:t>×</a:t>
                      </a:r>
                      <a:endParaRPr kumimoji="1" lang="ja-JP" altLang="en-US" sz="2400" dirty="0"/>
                    </a:p>
                  </a:txBody>
                  <a:tcPr anchor="ctr"/>
                </a:tc>
                <a:tc>
                  <a:txBody>
                    <a:bodyPr/>
                    <a:lstStyle/>
                    <a:p>
                      <a:pPr algn="ctr"/>
                      <a:r>
                        <a:rPr kumimoji="1" lang="en-US" altLang="ja-JP" sz="2400" smtClean="0"/>
                        <a:t>×</a:t>
                      </a:r>
                      <a:endParaRPr kumimoji="1" lang="ja-JP" altLang="en-US" sz="2400"/>
                    </a:p>
                  </a:txBody>
                  <a:tcPr anchor="ctr"/>
                </a:tc>
                <a:tc>
                  <a:txBody>
                    <a:bodyPr/>
                    <a:lstStyle/>
                    <a:p>
                      <a:pPr algn="ctr"/>
                      <a:r>
                        <a:rPr kumimoji="1" lang="ja-JP" altLang="en-US" sz="2400" smtClean="0"/>
                        <a:t>〇</a:t>
                      </a:r>
                      <a:endParaRPr kumimoji="1" lang="ja-JP" altLang="en-US" sz="2400"/>
                    </a:p>
                  </a:txBody>
                  <a:tcPr anchor="ctr"/>
                </a:tc>
              </a:tr>
              <a:tr h="660155">
                <a:tc>
                  <a:txBody>
                    <a:bodyPr/>
                    <a:lstStyle/>
                    <a:p>
                      <a:r>
                        <a:rPr kumimoji="1" lang="en-US" altLang="ja-JP" dirty="0" smtClean="0"/>
                        <a:t>Wireless</a:t>
                      </a:r>
                      <a:r>
                        <a:rPr kumimoji="1" lang="ja-JP" altLang="en-US" dirty="0" smtClean="0"/>
                        <a:t> </a:t>
                      </a:r>
                      <a:r>
                        <a:rPr kumimoji="1" lang="en-US" altLang="ja-JP" dirty="0" smtClean="0"/>
                        <a:t>Security</a:t>
                      </a:r>
                      <a:r>
                        <a:rPr kumimoji="1" lang="ja-JP" altLang="en-US" dirty="0" smtClean="0"/>
                        <a:t> </a:t>
                      </a:r>
                      <a:r>
                        <a:rPr kumimoji="1" lang="en-US" altLang="ja-JP" dirty="0" smtClean="0"/>
                        <a:t>Monitoring(WSM)</a:t>
                      </a:r>
                    </a:p>
                    <a:p>
                      <a:r>
                        <a:rPr kumimoji="1" lang="ja-JP" altLang="en-US" dirty="0" smtClean="0"/>
                        <a:t> </a:t>
                      </a:r>
                      <a:r>
                        <a:rPr kumimoji="1" lang="en-US" altLang="ja-JP" dirty="0" smtClean="0"/>
                        <a:t>(2.4</a:t>
                      </a:r>
                      <a:r>
                        <a:rPr kumimoji="1" lang="ja-JP" altLang="en-US" dirty="0" smtClean="0"/>
                        <a:t> </a:t>
                      </a:r>
                      <a:r>
                        <a:rPr kumimoji="1" lang="en-US" altLang="ja-JP" dirty="0" smtClean="0"/>
                        <a:t>/5GHz)</a:t>
                      </a:r>
                      <a:r>
                        <a:rPr kumimoji="1" lang="ja-JP" altLang="en-US" dirty="0" smtClean="0"/>
                        <a:t> </a:t>
                      </a:r>
                      <a:r>
                        <a:rPr kumimoji="1" lang="en-US" altLang="ja-JP" dirty="0" smtClean="0"/>
                        <a:t>(</a:t>
                      </a:r>
                      <a:r>
                        <a:rPr kumimoji="1" lang="ja-JP" altLang="en-US" dirty="0" smtClean="0"/>
                        <a:t>同時に無線サービス提供</a:t>
                      </a:r>
                      <a:r>
                        <a:rPr kumimoji="1" lang="en-US" altLang="ja-JP" dirty="0" smtClean="0"/>
                        <a:t>)</a:t>
                      </a:r>
                      <a:endParaRPr kumimoji="1" lang="ja-JP" altLang="en-US" dirty="0"/>
                    </a:p>
                  </a:txBody>
                  <a:tcPr/>
                </a:tc>
                <a:tc>
                  <a:txBody>
                    <a:bodyPr/>
                    <a:lstStyle/>
                    <a:p>
                      <a:pPr algn="ctr"/>
                      <a:r>
                        <a:rPr kumimoji="1" lang="en-US" altLang="ja-JP" sz="2400" smtClean="0"/>
                        <a:t>×</a:t>
                      </a:r>
                      <a:endParaRPr kumimoji="1" lang="ja-JP" altLang="en-US" sz="2400"/>
                    </a:p>
                  </a:txBody>
                  <a:tcPr anchor="ctr"/>
                </a:tc>
                <a:tc>
                  <a:txBody>
                    <a:bodyPr/>
                    <a:lstStyle/>
                    <a:p>
                      <a:pPr algn="ctr"/>
                      <a:r>
                        <a:rPr kumimoji="1" lang="ja-JP" altLang="en-US" sz="2400" smtClean="0"/>
                        <a:t>〇</a:t>
                      </a:r>
                      <a:endParaRPr kumimoji="1" lang="ja-JP" altLang="en-US" sz="2400"/>
                    </a:p>
                  </a:txBody>
                  <a:tcPr anchor="ctr"/>
                </a:tc>
                <a:tc>
                  <a:txBody>
                    <a:bodyPr/>
                    <a:lstStyle/>
                    <a:p>
                      <a:pPr algn="ctr"/>
                      <a:r>
                        <a:rPr kumimoji="1" lang="ja-JP" altLang="en-US" sz="2400" smtClean="0"/>
                        <a:t>〇</a:t>
                      </a:r>
                      <a:endParaRPr kumimoji="1" lang="ja-JP" altLang="en-US" sz="2400"/>
                    </a:p>
                  </a:txBody>
                  <a:tcPr anchor="ctr"/>
                </a:tc>
              </a:tr>
              <a:tr h="660155">
                <a:tc>
                  <a:txBody>
                    <a:bodyPr/>
                    <a:lstStyle/>
                    <a:p>
                      <a:r>
                        <a:rPr kumimoji="1" lang="en-US" altLang="ja-JP" dirty="0" smtClean="0"/>
                        <a:t>Location</a:t>
                      </a:r>
                      <a:r>
                        <a:rPr kumimoji="1" lang="ja-JP" altLang="en-US" dirty="0" smtClean="0"/>
                        <a:t> </a:t>
                      </a:r>
                      <a:r>
                        <a:rPr kumimoji="1" lang="en-US" altLang="ja-JP" dirty="0" smtClean="0"/>
                        <a:t>(</a:t>
                      </a:r>
                      <a:r>
                        <a:rPr kumimoji="1" lang="ja-JP" altLang="en-US" dirty="0" smtClean="0"/>
                        <a:t>同時に無線サービス提供</a:t>
                      </a:r>
                      <a:r>
                        <a:rPr kumimoji="1" lang="en-US" altLang="ja-JP" dirty="0" smtClean="0"/>
                        <a:t>)</a:t>
                      </a:r>
                      <a:endParaRPr kumimoji="1" lang="ja-JP" altLang="en-US" dirty="0"/>
                    </a:p>
                  </a:txBody>
                  <a:tcPr/>
                </a:tc>
                <a:tc>
                  <a:txBody>
                    <a:bodyPr/>
                    <a:lstStyle/>
                    <a:p>
                      <a:pPr algn="ctr"/>
                      <a:r>
                        <a:rPr kumimoji="1" lang="ja-JP" altLang="en-US" sz="2400" smtClean="0"/>
                        <a:t>△</a:t>
                      </a:r>
                      <a:endParaRPr kumimoji="1" lang="en-US" altLang="ja-JP" sz="2400" smtClean="0"/>
                    </a:p>
                    <a:p>
                      <a:pPr marL="0" marR="0" indent="0" algn="ctr" defTabSz="685777" rtl="0" eaLnBrk="1" fontAlgn="auto" latinLnBrk="0" hangingPunct="1">
                        <a:lnSpc>
                          <a:spcPct val="100000"/>
                        </a:lnSpc>
                        <a:spcBef>
                          <a:spcPts val="0"/>
                        </a:spcBef>
                        <a:spcAft>
                          <a:spcPts val="0"/>
                        </a:spcAft>
                        <a:buClrTx/>
                        <a:buSzTx/>
                        <a:buFontTx/>
                        <a:buNone/>
                        <a:tabLst/>
                        <a:defRPr/>
                      </a:pPr>
                      <a:r>
                        <a:rPr kumimoji="1" lang="ja-JP" altLang="en-US" sz="1000" smtClean="0"/>
                        <a:t>基本的なロケーション</a:t>
                      </a:r>
                      <a:r>
                        <a:rPr kumimoji="1" lang="en-US" altLang="ja-JP" sz="1000" smtClean="0"/>
                        <a:t>(10m)</a:t>
                      </a:r>
                      <a:endParaRPr kumimoji="1" lang="ja-JP" altLang="en-US" sz="1000"/>
                    </a:p>
                  </a:txBody>
                  <a:tcPr anchor="ctr"/>
                </a:tc>
                <a:tc>
                  <a:txBody>
                    <a:bodyPr/>
                    <a:lstStyle/>
                    <a:p>
                      <a:pPr algn="ctr"/>
                      <a:r>
                        <a:rPr kumimoji="1" lang="ja-JP" altLang="en-US" sz="2400" smtClean="0"/>
                        <a:t>〇</a:t>
                      </a:r>
                    </a:p>
                    <a:p>
                      <a:pPr marL="0" marR="0" indent="0" algn="ctr" defTabSz="685777" rtl="0" eaLnBrk="1" fontAlgn="auto" latinLnBrk="0" hangingPunct="1">
                        <a:lnSpc>
                          <a:spcPct val="100000"/>
                        </a:lnSpc>
                        <a:spcBef>
                          <a:spcPts val="0"/>
                        </a:spcBef>
                        <a:spcAft>
                          <a:spcPts val="0"/>
                        </a:spcAft>
                        <a:buClrTx/>
                        <a:buSzTx/>
                        <a:buFontTx/>
                        <a:buNone/>
                        <a:tabLst/>
                        <a:defRPr/>
                      </a:pPr>
                      <a:r>
                        <a:rPr kumimoji="1" lang="ja-JP" altLang="en-US" sz="1000" smtClean="0"/>
                        <a:t>ハイパー ロケーション</a:t>
                      </a:r>
                      <a:r>
                        <a:rPr kumimoji="1" lang="en-US" altLang="ja-JP" sz="1000" smtClean="0"/>
                        <a:t>(1~3m)</a:t>
                      </a:r>
                      <a:endParaRPr kumimoji="1" lang="ja-JP" altLang="en-US" sz="1000"/>
                    </a:p>
                  </a:txBody>
                  <a:tcPr anchor="ctr"/>
                </a:tc>
                <a:tc>
                  <a:txBody>
                    <a:bodyPr/>
                    <a:lstStyle/>
                    <a:p>
                      <a:pPr algn="ctr"/>
                      <a:r>
                        <a:rPr kumimoji="1" lang="ja-JP" altLang="en-US" sz="2400" smtClean="0"/>
                        <a:t>〇</a:t>
                      </a:r>
                    </a:p>
                    <a:p>
                      <a:pPr marL="0" marR="0" indent="0" algn="ctr" defTabSz="685777" rtl="0" eaLnBrk="1" fontAlgn="auto" latinLnBrk="0" hangingPunct="1">
                        <a:lnSpc>
                          <a:spcPct val="100000"/>
                        </a:lnSpc>
                        <a:spcBef>
                          <a:spcPts val="0"/>
                        </a:spcBef>
                        <a:spcAft>
                          <a:spcPts val="0"/>
                        </a:spcAft>
                        <a:buClrTx/>
                        <a:buSzTx/>
                        <a:buFontTx/>
                        <a:buNone/>
                        <a:tabLst/>
                        <a:defRPr/>
                      </a:pPr>
                      <a:r>
                        <a:rPr kumimoji="1" lang="ja-JP" altLang="en-US" sz="1000" smtClean="0"/>
                        <a:t>改良ロケーション*</a:t>
                      </a:r>
                      <a:r>
                        <a:rPr kumimoji="1" lang="en-US" altLang="ja-JP" sz="1000" smtClean="0"/>
                        <a:t>(3</a:t>
                      </a:r>
                      <a:r>
                        <a:rPr kumimoji="1" lang="ja-JP" altLang="en-US" sz="1000" smtClean="0"/>
                        <a:t>～</a:t>
                      </a:r>
                      <a:r>
                        <a:rPr kumimoji="1" lang="en-US" altLang="ja-JP" sz="1000" smtClean="0"/>
                        <a:t>5m)</a:t>
                      </a:r>
                      <a:endParaRPr kumimoji="1" lang="ja-JP" altLang="en-US" sz="1000"/>
                    </a:p>
                  </a:txBody>
                  <a:tcPr anchor="ctr"/>
                </a:tc>
              </a:tr>
              <a:tr h="660155">
                <a:tc>
                  <a:txBody>
                    <a:bodyPr/>
                    <a:lstStyle/>
                    <a:p>
                      <a:r>
                        <a:rPr kumimoji="1" lang="en-US" altLang="ja-JP" dirty="0" smtClean="0"/>
                        <a:t>Wireless</a:t>
                      </a:r>
                      <a:r>
                        <a:rPr kumimoji="1" lang="ja-JP" altLang="en-US" dirty="0" smtClean="0"/>
                        <a:t> </a:t>
                      </a:r>
                      <a:r>
                        <a:rPr kumimoji="1" lang="en-US" altLang="ja-JP" dirty="0" smtClean="0"/>
                        <a:t>Service</a:t>
                      </a:r>
                      <a:r>
                        <a:rPr kumimoji="1" lang="ja-JP" altLang="en-US" dirty="0" smtClean="0"/>
                        <a:t> </a:t>
                      </a:r>
                      <a:r>
                        <a:rPr kumimoji="1" lang="en-US" altLang="ja-JP" dirty="0" smtClean="0"/>
                        <a:t>Assurance(WSA)</a:t>
                      </a:r>
                      <a:r>
                        <a:rPr kumimoji="1" lang="ja-JP" altLang="en-US" dirty="0" smtClean="0"/>
                        <a:t>*</a:t>
                      </a:r>
                      <a:r>
                        <a:rPr kumimoji="1" lang="ja-JP" altLang="en-US" baseline="0" dirty="0" smtClean="0"/>
                        <a:t> </a:t>
                      </a:r>
                      <a:r>
                        <a:rPr kumimoji="1" lang="en-US" altLang="ja-JP" dirty="0" smtClean="0"/>
                        <a:t>(</a:t>
                      </a:r>
                      <a:r>
                        <a:rPr kumimoji="1" lang="ja-JP" altLang="en-US" dirty="0" smtClean="0"/>
                        <a:t>同時に無線サービス提供</a:t>
                      </a:r>
                      <a:r>
                        <a:rPr kumimoji="1" lang="en-US" altLang="ja-JP" dirty="0" smtClean="0"/>
                        <a:t>)</a:t>
                      </a:r>
                      <a:endParaRPr kumimoji="1" lang="ja-JP" altLang="en-US" dirty="0"/>
                    </a:p>
                  </a:txBody>
                  <a:tcPr/>
                </a:tc>
                <a:tc>
                  <a:txBody>
                    <a:bodyPr/>
                    <a:lstStyle/>
                    <a:p>
                      <a:pPr algn="ctr"/>
                      <a:r>
                        <a:rPr kumimoji="1" lang="en-US" altLang="ja-JP" sz="2400" smtClean="0"/>
                        <a:t>×</a:t>
                      </a:r>
                      <a:endParaRPr kumimoji="1" lang="ja-JP" altLang="en-US" sz="2400"/>
                    </a:p>
                  </a:txBody>
                  <a:tcPr anchor="ctr"/>
                </a:tc>
                <a:tc>
                  <a:txBody>
                    <a:bodyPr/>
                    <a:lstStyle/>
                    <a:p>
                      <a:pPr algn="ctr"/>
                      <a:r>
                        <a:rPr kumimoji="1" lang="en-US" altLang="ja-JP" sz="2400" dirty="0" smtClean="0"/>
                        <a:t>×</a:t>
                      </a:r>
                      <a:endParaRPr kumimoji="1" lang="ja-JP" altLang="en-US" sz="2400" dirty="0"/>
                    </a:p>
                  </a:txBody>
                  <a:tcPr anchor="ctr"/>
                </a:tc>
                <a:tc>
                  <a:txBody>
                    <a:bodyPr/>
                    <a:lstStyle/>
                    <a:p>
                      <a:pPr algn="ctr"/>
                      <a:r>
                        <a:rPr kumimoji="1" lang="ja-JP" altLang="en-US" sz="2400" dirty="0" smtClean="0"/>
                        <a:t>〇</a:t>
                      </a:r>
                      <a:endParaRPr kumimoji="1" lang="ja-JP" altLang="en-US" sz="2400" dirty="0"/>
                    </a:p>
                  </a:txBody>
                  <a:tcPr anchor="ctr"/>
                </a:tc>
              </a:tr>
            </a:tbl>
          </a:graphicData>
        </a:graphic>
      </p:graphicFrame>
    </p:spTree>
    <p:extLst>
      <p:ext uri="{BB962C8B-B14F-4D97-AF65-F5344CB8AC3E}">
        <p14:creationId xmlns:p14="http://schemas.microsoft.com/office/powerpoint/2010/main" val="68020282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6270" y="4581449"/>
            <a:ext cx="8819002" cy="47529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030" name="Picture 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35150" y="1486018"/>
            <a:ext cx="1068081" cy="1361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ctrTitle"/>
          </p:nvPr>
        </p:nvSpPr>
        <p:spPr>
          <a:xfrm>
            <a:off x="259741" y="180604"/>
            <a:ext cx="5536759" cy="578679"/>
          </a:xfrm>
        </p:spPr>
        <p:txBody>
          <a:bodyPr/>
          <a:lstStyle/>
          <a:p>
            <a:r>
              <a:rPr lang="ja-JP" altLang="en-US" sz="2800" dirty="0" smtClean="0"/>
              <a:t>外部のロケーションアンテナ</a:t>
            </a:r>
            <a:endParaRPr lang="en-US" sz="1200" dirty="0"/>
          </a:p>
        </p:txBody>
      </p:sp>
      <p:sp>
        <p:nvSpPr>
          <p:cNvPr id="53" name="TextBox 52"/>
          <p:cNvSpPr txBox="1"/>
          <p:nvPr/>
        </p:nvSpPr>
        <p:spPr>
          <a:xfrm>
            <a:off x="2939875" y="3370126"/>
            <a:ext cx="3317705" cy="1336263"/>
          </a:xfrm>
          <a:prstGeom prst="rect">
            <a:avLst/>
          </a:prstGeom>
          <a:noFill/>
        </p:spPr>
        <p:txBody>
          <a:bodyPr wrap="square" rtlCol="0">
            <a:spAutoFit/>
          </a:bodyPr>
          <a:lstStyle/>
          <a:p>
            <a:pPr>
              <a:tabLst>
                <a:tab pos="514350" algn="l"/>
              </a:tabLst>
            </a:pPr>
            <a:r>
              <a:rPr lang="en-AU" sz="1200" b="1" dirty="0"/>
              <a:t>Directional </a:t>
            </a:r>
            <a:r>
              <a:rPr lang="en-AU" sz="1200" b="1" dirty="0" smtClean="0"/>
              <a:t>Location </a:t>
            </a:r>
            <a:r>
              <a:rPr lang="en-AU" sz="1200" b="1" dirty="0"/>
              <a:t>+ </a:t>
            </a:r>
            <a:r>
              <a:rPr lang="en-AU" sz="1200" b="1" dirty="0" smtClean="0"/>
              <a:t>Directional </a:t>
            </a:r>
            <a:r>
              <a:rPr lang="en-AU" sz="1200" b="1" dirty="0"/>
              <a:t>WiFi</a:t>
            </a:r>
          </a:p>
          <a:p>
            <a:pPr marL="114300" indent="-114300">
              <a:spcBef>
                <a:spcPts val="100"/>
              </a:spcBef>
              <a:buFont typeface="Arial" panose="020B0604020202020204" pitchFamily="34" charset="0"/>
              <a:buChar char="•"/>
              <a:tabLst>
                <a:tab pos="798513" algn="l"/>
              </a:tabLst>
            </a:pPr>
            <a:r>
              <a:rPr lang="en-US" sz="900" b="1" dirty="0" smtClean="0"/>
              <a:t>PID:  </a:t>
            </a:r>
            <a:r>
              <a:rPr lang="en-US" sz="900" dirty="0" smtClean="0"/>
              <a:t>AIR-ANT25-LOC-02=</a:t>
            </a:r>
            <a:endParaRPr lang="en-US" sz="900" dirty="0"/>
          </a:p>
          <a:p>
            <a:pPr marL="114300" indent="-114300">
              <a:spcBef>
                <a:spcPts val="100"/>
              </a:spcBef>
              <a:buFont typeface="Arial" panose="020B0604020202020204" pitchFamily="34" charset="0"/>
              <a:buChar char="•"/>
              <a:tabLst>
                <a:tab pos="798513" algn="l"/>
              </a:tabLst>
            </a:pPr>
            <a:r>
              <a:rPr lang="en-US" sz="900" b="1" dirty="0" smtClean="0"/>
              <a:t>3602i/e, 3702i/e &amp; 2802e, 3802e, 3802p</a:t>
            </a:r>
          </a:p>
          <a:p>
            <a:pPr marL="114300" indent="-114300">
              <a:spcBef>
                <a:spcPts val="100"/>
              </a:spcBef>
              <a:buFont typeface="Arial" panose="020B0604020202020204" pitchFamily="34" charset="0"/>
              <a:buChar char="•"/>
              <a:tabLst>
                <a:tab pos="798513" algn="l"/>
              </a:tabLst>
            </a:pPr>
            <a:r>
              <a:rPr lang="en-US" sz="900" b="1" dirty="0" smtClean="0"/>
              <a:t>Large Halls, Warehouse, Atriums</a:t>
            </a:r>
            <a:endParaRPr lang="en-US" sz="900" b="1" dirty="0"/>
          </a:p>
          <a:p>
            <a:pPr marL="114300" indent="-114300">
              <a:spcBef>
                <a:spcPts val="100"/>
              </a:spcBef>
              <a:buFont typeface="Arial" panose="020B0604020202020204" pitchFamily="34" charset="0"/>
              <a:buChar char="•"/>
              <a:tabLst>
                <a:tab pos="798513" algn="l"/>
              </a:tabLst>
            </a:pPr>
            <a:r>
              <a:rPr lang="en-AU" sz="900" b="1" dirty="0"/>
              <a:t>Vertical install</a:t>
            </a:r>
          </a:p>
          <a:p>
            <a:pPr marL="114300" lvl="0" indent="-114300">
              <a:spcBef>
                <a:spcPts val="100"/>
              </a:spcBef>
              <a:buFont typeface="Arial" panose="020B0604020202020204" pitchFamily="34" charset="0"/>
              <a:buChar char="•"/>
              <a:tabLst>
                <a:tab pos="798513" algn="l"/>
              </a:tabLst>
            </a:pPr>
            <a:r>
              <a:rPr lang="en-US" sz="900" b="1" dirty="0" smtClean="0"/>
              <a:t>DART </a:t>
            </a:r>
            <a:r>
              <a:rPr lang="en-US" sz="800" dirty="0"/>
              <a:t>(Location) </a:t>
            </a:r>
            <a:r>
              <a:rPr lang="en-US" sz="900" b="1" dirty="0" smtClean="0"/>
              <a:t>+ RP-TNC</a:t>
            </a:r>
            <a:r>
              <a:rPr lang="en-US" sz="900" b="1" dirty="0"/>
              <a:t> </a:t>
            </a:r>
            <a:r>
              <a:rPr lang="en-US" sz="800" dirty="0"/>
              <a:t>(</a:t>
            </a:r>
            <a:r>
              <a:rPr lang="en-US" sz="800" dirty="0" smtClean="0"/>
              <a:t>WiFi</a:t>
            </a:r>
            <a:r>
              <a:rPr lang="en-US" sz="800" dirty="0"/>
              <a:t>)</a:t>
            </a:r>
          </a:p>
          <a:p>
            <a:pPr marL="114300" lvl="0" indent="-114300">
              <a:spcBef>
                <a:spcPts val="100"/>
              </a:spcBef>
              <a:buFont typeface="Arial" panose="020B0604020202020204" pitchFamily="34" charset="0"/>
              <a:buChar char="•"/>
              <a:tabLst>
                <a:tab pos="798513" algn="l"/>
              </a:tabLst>
            </a:pPr>
            <a:r>
              <a:rPr lang="en-US" sz="900" b="1" dirty="0" smtClean="0"/>
              <a:t>Dual-band</a:t>
            </a:r>
            <a:endParaRPr lang="en-US" sz="900" b="1" dirty="0"/>
          </a:p>
          <a:p>
            <a:pPr marL="114300" lvl="0" indent="-114300">
              <a:spcBef>
                <a:spcPts val="100"/>
              </a:spcBef>
              <a:buFont typeface="Arial" panose="020B0604020202020204" pitchFamily="34" charset="0"/>
              <a:buChar char="•"/>
              <a:tabLst>
                <a:tab pos="798513" algn="l"/>
              </a:tabLst>
            </a:pPr>
            <a:r>
              <a:rPr lang="en-AU" sz="900" b="1" dirty="0">
                <a:sym typeface="Symbol"/>
              </a:rPr>
              <a:t> </a:t>
            </a:r>
            <a:r>
              <a:rPr lang="en-AU" sz="900" b="1" dirty="0" smtClean="0"/>
              <a:t>3x14x17”</a:t>
            </a:r>
            <a:endParaRPr lang="en-AU" sz="900" b="1" dirty="0"/>
          </a:p>
        </p:txBody>
      </p:sp>
      <p:grpSp>
        <p:nvGrpSpPr>
          <p:cNvPr id="10" name="Group 9"/>
          <p:cNvGrpSpPr/>
          <p:nvPr/>
        </p:nvGrpSpPr>
        <p:grpSpPr>
          <a:xfrm>
            <a:off x="3063312" y="765571"/>
            <a:ext cx="2068361" cy="753841"/>
            <a:chOff x="2285555" y="762115"/>
            <a:chExt cx="1601332" cy="646331"/>
          </a:xfrm>
        </p:grpSpPr>
        <p:sp>
          <p:nvSpPr>
            <p:cNvPr id="34" name="Rounded Rectangle 33"/>
            <p:cNvSpPr/>
            <p:nvPr/>
          </p:nvSpPr>
          <p:spPr>
            <a:xfrm>
              <a:off x="2285555" y="775885"/>
              <a:ext cx="1601332" cy="526458"/>
            </a:xfrm>
            <a:prstGeom prst="roundRect">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3" name="TextBox 32"/>
            <p:cNvSpPr txBox="1"/>
            <p:nvPr/>
          </p:nvSpPr>
          <p:spPr>
            <a:xfrm>
              <a:off x="2305767" y="762115"/>
              <a:ext cx="1579706" cy="646331"/>
            </a:xfrm>
            <a:prstGeom prst="rect">
              <a:avLst/>
            </a:prstGeom>
            <a:noFill/>
          </p:spPr>
          <p:txBody>
            <a:bodyPr wrap="square" rtlCol="0">
              <a:spAutoFit/>
            </a:bodyPr>
            <a:lstStyle/>
            <a:p>
              <a:pPr algn="ctr"/>
              <a:r>
                <a:rPr lang="ja-JP" altLang="en-US" sz="1200" b="1" dirty="0" smtClean="0">
                  <a:solidFill>
                    <a:schemeClr val="bg1"/>
                  </a:solidFill>
                </a:rPr>
                <a:t>大規模ホール、倉庫、</a:t>
              </a:r>
              <a:endParaRPr lang="en-US" altLang="ja-JP" sz="1200" b="1" dirty="0" smtClean="0">
                <a:solidFill>
                  <a:schemeClr val="bg1"/>
                </a:solidFill>
              </a:endParaRPr>
            </a:p>
            <a:p>
              <a:pPr algn="ctr"/>
              <a:r>
                <a:rPr lang="ja-JP" altLang="en-US" sz="1200" b="1" dirty="0" smtClean="0">
                  <a:solidFill>
                    <a:schemeClr val="bg1"/>
                  </a:solidFill>
                </a:rPr>
                <a:t>アトリウム、</a:t>
              </a:r>
              <a:endParaRPr lang="en-US" altLang="ja-JP" sz="1200" b="1" dirty="0" smtClean="0">
                <a:solidFill>
                  <a:schemeClr val="bg1"/>
                </a:solidFill>
              </a:endParaRPr>
            </a:p>
            <a:p>
              <a:pPr algn="ctr"/>
              <a:r>
                <a:rPr lang="ja-JP" altLang="en-US" sz="1200" b="1" dirty="0" smtClean="0">
                  <a:solidFill>
                    <a:schemeClr val="bg1"/>
                  </a:solidFill>
                </a:rPr>
                <a:t>高天井</a:t>
              </a:r>
              <a:r>
                <a:rPr lang="en-US" sz="1200" b="1" dirty="0" smtClean="0">
                  <a:solidFill>
                    <a:schemeClr val="bg1"/>
                  </a:solidFill>
                </a:rPr>
                <a:t>(</a:t>
              </a:r>
              <a:r>
                <a:rPr lang="ja-JP" altLang="en-US" sz="1200" b="1" dirty="0" smtClean="0">
                  <a:solidFill>
                    <a:schemeClr val="bg1"/>
                  </a:solidFill>
                </a:rPr>
                <a:t>垂直取り付け</a:t>
              </a:r>
              <a:r>
                <a:rPr lang="en-US" sz="1200" b="1" dirty="0" smtClean="0">
                  <a:solidFill>
                    <a:schemeClr val="bg1"/>
                  </a:solidFill>
                </a:rPr>
                <a:t>)</a:t>
              </a:r>
              <a:endParaRPr lang="en-US" sz="1200" b="1" dirty="0">
                <a:solidFill>
                  <a:schemeClr val="bg1"/>
                </a:solidFill>
              </a:endParaRPr>
            </a:p>
          </p:txBody>
        </p:sp>
      </p:grpSp>
      <p:sp>
        <p:nvSpPr>
          <p:cNvPr id="44" name="Title 2"/>
          <p:cNvSpPr txBox="1">
            <a:spLocks/>
          </p:cNvSpPr>
          <p:nvPr/>
        </p:nvSpPr>
        <p:spPr bwMode="auto">
          <a:xfrm>
            <a:off x="3063313" y="2521396"/>
            <a:ext cx="458185" cy="22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algn="ctr"/>
            <a:r>
              <a:rPr lang="en-US" sz="600" b="1" dirty="0" smtClean="0"/>
              <a:t>DART</a:t>
            </a:r>
          </a:p>
          <a:p>
            <a:pPr algn="ctr"/>
            <a:r>
              <a:rPr lang="en-US" sz="600" dirty="0" smtClean="0"/>
              <a:t>HL</a:t>
            </a:r>
            <a:endParaRPr lang="en-US" sz="600" dirty="0"/>
          </a:p>
        </p:txBody>
      </p:sp>
      <p:sp>
        <p:nvSpPr>
          <p:cNvPr id="45" name="Title 2"/>
          <p:cNvSpPr txBox="1">
            <a:spLocks/>
          </p:cNvSpPr>
          <p:nvPr/>
        </p:nvSpPr>
        <p:spPr bwMode="auto">
          <a:xfrm>
            <a:off x="3416540" y="2600055"/>
            <a:ext cx="868722" cy="22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algn="ctr"/>
            <a:r>
              <a:rPr lang="en-US" sz="600" b="1" dirty="0" smtClean="0"/>
              <a:t>RP-TNC</a:t>
            </a:r>
            <a:r>
              <a:rPr lang="en-US" sz="600" dirty="0" smtClean="0"/>
              <a:t/>
            </a:r>
            <a:br>
              <a:rPr lang="en-US" sz="600" dirty="0" smtClean="0"/>
            </a:br>
            <a:r>
              <a:rPr lang="en-US" sz="600" dirty="0" smtClean="0"/>
              <a:t>WiFi serving radios</a:t>
            </a:r>
            <a:endParaRPr lang="en-US" sz="6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3650" y="0"/>
            <a:ext cx="3570350" cy="2144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5265" y="2426434"/>
            <a:ext cx="2607120" cy="2041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Oval 13"/>
          <p:cNvSpPr/>
          <p:nvPr/>
        </p:nvSpPr>
        <p:spPr>
          <a:xfrm rot="1229834">
            <a:off x="6369331" y="2557883"/>
            <a:ext cx="329996" cy="958797"/>
          </a:xfrm>
          <a:prstGeom prst="ellipse">
            <a:avLst/>
          </a:prstGeom>
          <a:noFill/>
          <a:ln w="9525">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 name="Oval 45"/>
          <p:cNvSpPr/>
          <p:nvPr/>
        </p:nvSpPr>
        <p:spPr>
          <a:xfrm rot="20370166" flipV="1">
            <a:off x="8031029" y="2557882"/>
            <a:ext cx="329996" cy="958797"/>
          </a:xfrm>
          <a:prstGeom prst="ellipse">
            <a:avLst/>
          </a:prstGeom>
          <a:noFill/>
          <a:ln w="9525">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 name="Title 2"/>
          <p:cNvSpPr txBox="1">
            <a:spLocks/>
          </p:cNvSpPr>
          <p:nvPr/>
        </p:nvSpPr>
        <p:spPr bwMode="auto">
          <a:xfrm>
            <a:off x="6422940" y="2439749"/>
            <a:ext cx="593891" cy="22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600" b="1" dirty="0" smtClean="0">
                <a:solidFill>
                  <a:srgbClr val="C00000"/>
                </a:solidFill>
              </a:rPr>
              <a:t>WiFi ant.</a:t>
            </a:r>
            <a:endParaRPr lang="en-US" sz="600" b="1" dirty="0">
              <a:solidFill>
                <a:srgbClr val="C00000"/>
              </a:solidFill>
            </a:endParaRPr>
          </a:p>
        </p:txBody>
      </p:sp>
      <p:sp>
        <p:nvSpPr>
          <p:cNvPr id="48" name="Title 2"/>
          <p:cNvSpPr txBox="1">
            <a:spLocks/>
          </p:cNvSpPr>
          <p:nvPr/>
        </p:nvSpPr>
        <p:spPr bwMode="auto">
          <a:xfrm>
            <a:off x="7873606" y="2437426"/>
            <a:ext cx="537771" cy="22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600" b="1" dirty="0" smtClean="0">
                <a:solidFill>
                  <a:srgbClr val="C00000"/>
                </a:solidFill>
              </a:rPr>
              <a:t>WiFi ant.</a:t>
            </a:r>
            <a:endParaRPr lang="en-US" sz="600" b="1" dirty="0">
              <a:solidFill>
                <a:srgbClr val="C00000"/>
              </a:solidFill>
            </a:endParaRPr>
          </a:p>
        </p:txBody>
      </p:sp>
      <p:sp>
        <p:nvSpPr>
          <p:cNvPr id="50" name="Title 2"/>
          <p:cNvSpPr txBox="1">
            <a:spLocks/>
          </p:cNvSpPr>
          <p:nvPr/>
        </p:nvSpPr>
        <p:spPr bwMode="auto">
          <a:xfrm>
            <a:off x="5934974" y="4468054"/>
            <a:ext cx="2757337" cy="22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1000" b="1" dirty="0" smtClean="0"/>
              <a:t>WiFi Ant.:  </a:t>
            </a:r>
            <a:r>
              <a:rPr lang="en-US" sz="1000" b="1" dirty="0" err="1" smtClean="0">
                <a:sym typeface="Symbol"/>
              </a:rPr>
              <a:t>Az</a:t>
            </a:r>
            <a:r>
              <a:rPr lang="en-US" sz="1000" b="1" dirty="0" smtClean="0">
                <a:sym typeface="Symbol"/>
              </a:rPr>
              <a:t>/El  105/60,  Gain  3 dBi</a:t>
            </a:r>
            <a:endParaRPr lang="en-US" sz="1000" b="1" dirty="0"/>
          </a:p>
        </p:txBody>
      </p:sp>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3217775" y="2866206"/>
            <a:ext cx="523550" cy="513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59741" y="982449"/>
            <a:ext cx="2803571" cy="2359621"/>
          </a:xfrm>
          <a:prstGeom prst="rect">
            <a:avLst/>
          </a:prstGeom>
        </p:spPr>
        <p:txBody>
          <a:bodyPr wrap="square">
            <a:spAutoFit/>
          </a:bodyPr>
          <a:lstStyle/>
          <a:p>
            <a:pPr>
              <a:spcBef>
                <a:spcPts val="100"/>
              </a:spcBef>
              <a:tabLst>
                <a:tab pos="798513" algn="l"/>
              </a:tabLst>
            </a:pPr>
            <a:r>
              <a:rPr lang="en-AU" b="1" dirty="0" err="1" smtClean="0">
                <a:sym typeface="Symbol"/>
              </a:rPr>
              <a:t>Hyperlocation</a:t>
            </a:r>
            <a:r>
              <a:rPr lang="en-AU" b="1" dirty="0" smtClean="0">
                <a:sym typeface="Symbol"/>
              </a:rPr>
              <a:t> AP</a:t>
            </a:r>
            <a:r>
              <a:rPr lang="ja-JP" altLang="en-US" b="1" dirty="0" smtClean="0">
                <a:sym typeface="Symbol"/>
              </a:rPr>
              <a:t>用の</a:t>
            </a:r>
            <a:r>
              <a:rPr lang="en-US" altLang="ja-JP" b="1" dirty="0" smtClean="0">
                <a:sym typeface="Symbol"/>
              </a:rPr>
              <a:t/>
            </a:r>
            <a:br>
              <a:rPr lang="en-US" altLang="ja-JP" b="1" dirty="0" smtClean="0">
                <a:sym typeface="Symbol"/>
              </a:rPr>
            </a:br>
            <a:r>
              <a:rPr lang="ja-JP" altLang="en-US" b="1" dirty="0" smtClean="0">
                <a:sym typeface="Symbol"/>
              </a:rPr>
              <a:t>外部ロケーションアンテナ</a:t>
            </a:r>
            <a:endParaRPr lang="en-AU" b="1" dirty="0" smtClean="0">
              <a:sym typeface="Symbol"/>
            </a:endParaRPr>
          </a:p>
          <a:p>
            <a:pPr>
              <a:spcBef>
                <a:spcPts val="100"/>
              </a:spcBef>
              <a:tabLst>
                <a:tab pos="798513" algn="l"/>
              </a:tabLst>
            </a:pPr>
            <a:endParaRPr lang="en-AU" b="1" dirty="0">
              <a:sym typeface="Symbol"/>
            </a:endParaRPr>
          </a:p>
          <a:p>
            <a:pPr>
              <a:spcBef>
                <a:spcPts val="100"/>
              </a:spcBef>
              <a:tabLst>
                <a:tab pos="798513" algn="l"/>
              </a:tabLst>
            </a:pPr>
            <a:r>
              <a:rPr lang="en-AU" b="1" dirty="0" smtClean="0">
                <a:sym typeface="Symbol"/>
              </a:rPr>
              <a:t>3600</a:t>
            </a:r>
            <a:r>
              <a:rPr lang="en-AU" b="1" dirty="0">
                <a:sym typeface="Symbol"/>
              </a:rPr>
              <a:t>/3700 </a:t>
            </a:r>
            <a:r>
              <a:rPr lang="ja-JP" altLang="en-US" b="1" dirty="0" smtClean="0">
                <a:sym typeface="Symbol"/>
              </a:rPr>
              <a:t>用として</a:t>
            </a:r>
            <a:r>
              <a:rPr lang="en-US" altLang="ja-JP" b="1" dirty="0" smtClean="0">
                <a:sym typeface="Symbol"/>
              </a:rPr>
              <a:t/>
            </a:r>
            <a:br>
              <a:rPr lang="en-US" altLang="ja-JP" b="1" dirty="0" smtClean="0">
                <a:sym typeface="Symbol"/>
              </a:rPr>
            </a:br>
            <a:r>
              <a:rPr lang="en-AU" altLang="ja-JP" b="1" dirty="0" smtClean="0">
                <a:sym typeface="Symbol"/>
              </a:rPr>
              <a:t>8.3</a:t>
            </a:r>
            <a:r>
              <a:rPr lang="ja-JP" altLang="en-US" b="1" dirty="0" smtClean="0">
                <a:sym typeface="Symbol"/>
              </a:rPr>
              <a:t>リリースでサポート予定</a:t>
            </a:r>
            <a:endParaRPr lang="en-US" altLang="ja-JP" b="1" dirty="0" smtClean="0">
              <a:sym typeface="Symbol"/>
            </a:endParaRPr>
          </a:p>
          <a:p>
            <a:pPr>
              <a:spcBef>
                <a:spcPts val="100"/>
              </a:spcBef>
              <a:tabLst>
                <a:tab pos="798513" algn="l"/>
              </a:tabLst>
            </a:pPr>
            <a:endParaRPr lang="en-AU" b="1" dirty="0">
              <a:solidFill>
                <a:srgbClr val="676767"/>
              </a:solidFill>
              <a:sym typeface="Symbol"/>
            </a:endParaRPr>
          </a:p>
          <a:p>
            <a:pPr>
              <a:spcBef>
                <a:spcPts val="100"/>
              </a:spcBef>
              <a:tabLst>
                <a:tab pos="798513" algn="l"/>
              </a:tabLst>
            </a:pPr>
            <a:r>
              <a:rPr lang="en-AU" b="1" dirty="0" smtClean="0">
                <a:solidFill>
                  <a:srgbClr val="676767"/>
                </a:solidFill>
                <a:sym typeface="Symbol"/>
              </a:rPr>
              <a:t>2800/3800</a:t>
            </a:r>
            <a:r>
              <a:rPr lang="ja-JP" altLang="en-US" b="1" dirty="0" smtClean="0">
                <a:solidFill>
                  <a:srgbClr val="676767"/>
                </a:solidFill>
                <a:sym typeface="Symbol"/>
              </a:rPr>
              <a:t>のサポートは</a:t>
            </a:r>
            <a:endParaRPr lang="en-US" altLang="ja-JP" b="1" dirty="0" smtClean="0">
              <a:solidFill>
                <a:srgbClr val="676767"/>
              </a:solidFill>
              <a:sym typeface="Symbol"/>
            </a:endParaRPr>
          </a:p>
          <a:p>
            <a:pPr>
              <a:spcBef>
                <a:spcPts val="100"/>
              </a:spcBef>
              <a:tabLst>
                <a:tab pos="798513" algn="l"/>
              </a:tabLst>
            </a:pPr>
            <a:r>
              <a:rPr lang="ja-JP" altLang="en-US" b="1" dirty="0" smtClean="0">
                <a:solidFill>
                  <a:srgbClr val="676767"/>
                </a:solidFill>
                <a:sym typeface="Symbol"/>
              </a:rPr>
              <a:t>将来予定（検討中）</a:t>
            </a:r>
            <a:endParaRPr lang="en-US" b="1" dirty="0">
              <a:solidFill>
                <a:srgbClr val="676767"/>
              </a:solidFill>
            </a:endParaRPr>
          </a:p>
        </p:txBody>
      </p:sp>
    </p:spTree>
    <p:extLst>
      <p:ext uri="{BB962C8B-B14F-4D97-AF65-F5344CB8AC3E}">
        <p14:creationId xmlns:p14="http://schemas.microsoft.com/office/powerpoint/2010/main" val="2268822570"/>
      </p:ext>
    </p:extLst>
  </p:cSld>
  <p:clrMapOvr>
    <a:masterClrMapping/>
  </p:clrMapOvr>
  <mc:AlternateContent xmlns:mc="http://schemas.openxmlformats.org/markup-compatibility/2006" xmlns:p14="http://schemas.microsoft.com/office/powerpoint/2010/main">
    <mc:Choice Requires="p14">
      <p:transition spd="slow" p14:dur="28750">
        <p:fade/>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4768" y="4839690"/>
            <a:ext cx="8835971" cy="276372"/>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68460" tIns="34231" rIns="68460" bIns="34231" rtlCol="0" anchor="ctr"/>
          <a:lstStyle/>
          <a:p>
            <a:pPr algn="ctr" defTabSz="914096" eaLnBrk="0" hangingPunct="0">
              <a:lnSpc>
                <a:spcPct val="90000"/>
              </a:lnSpc>
            </a:pPr>
            <a:endParaRPr lang="en-US" dirty="0" smtClean="0">
              <a:solidFill>
                <a:srgbClr val="FFFFFF"/>
              </a:solidFill>
            </a:endParaRPr>
          </a:p>
        </p:txBody>
      </p:sp>
      <p:sp>
        <p:nvSpPr>
          <p:cNvPr id="5" name="Rectangle 4"/>
          <p:cNvSpPr/>
          <p:nvPr/>
        </p:nvSpPr>
        <p:spPr>
          <a:xfrm>
            <a:off x="154768" y="4532656"/>
            <a:ext cx="8835971" cy="307075"/>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68460" tIns="34231" rIns="68460" bIns="34231" rtlCol="0" anchor="ctr"/>
          <a:lstStyle/>
          <a:p>
            <a:pPr algn="ctr" defTabSz="914096" eaLnBrk="0" hangingPunct="0">
              <a:lnSpc>
                <a:spcPct val="90000"/>
              </a:lnSpc>
            </a:pPr>
            <a:endParaRPr lang="en-US" dirty="0" smtClean="0">
              <a:solidFill>
                <a:srgbClr val="FFFFFF"/>
              </a:solidFill>
            </a:endParaRPr>
          </a:p>
        </p:txBody>
      </p:sp>
      <p:sp>
        <p:nvSpPr>
          <p:cNvPr id="2" name="Title 1"/>
          <p:cNvSpPr>
            <a:spLocks noGrp="1"/>
          </p:cNvSpPr>
          <p:nvPr>
            <p:ph type="title"/>
          </p:nvPr>
        </p:nvSpPr>
        <p:spPr>
          <a:xfrm>
            <a:off x="437766" y="119941"/>
            <a:ext cx="6864960" cy="731837"/>
          </a:xfrm>
        </p:spPr>
        <p:txBody>
          <a:bodyPr>
            <a:normAutofit fontScale="90000"/>
          </a:bodyPr>
          <a:lstStyle/>
          <a:p>
            <a:r>
              <a:rPr lang="ja-JP" altLang="en-US" sz="2800" dirty="0" smtClean="0"/>
              <a:t>屋内型アクセスポイント</a:t>
            </a:r>
            <a:r>
              <a:rPr lang="en-US" sz="2800" dirty="0" smtClean="0"/>
              <a:t>– </a:t>
            </a:r>
            <a:r>
              <a:rPr lang="ja-JP" altLang="en-US" sz="2800" dirty="0" smtClean="0"/>
              <a:t>使えるアンテナの種類</a:t>
            </a:r>
            <a:r>
              <a:rPr lang="en-US" sz="2800" dirty="0"/>
              <a:t/>
            </a:r>
            <a:br>
              <a:rPr lang="en-US" sz="2800" dirty="0"/>
            </a:br>
            <a:endParaRPr lang="en-US" sz="2800" dirty="0"/>
          </a:p>
        </p:txBody>
      </p:sp>
      <p:graphicFrame>
        <p:nvGraphicFramePr>
          <p:cNvPr id="4" name="Table 3"/>
          <p:cNvGraphicFramePr>
            <a:graphicFrameLocks noGrp="1"/>
          </p:cNvGraphicFramePr>
          <p:nvPr>
            <p:extLst>
              <p:ext uri="{D42A27DB-BD31-4B8C-83A1-F6EECF244321}">
                <p14:modId xmlns:p14="http://schemas.microsoft.com/office/powerpoint/2010/main" val="3975186894"/>
              </p:ext>
            </p:extLst>
          </p:nvPr>
        </p:nvGraphicFramePr>
        <p:xfrm>
          <a:off x="219985" y="481598"/>
          <a:ext cx="8505459" cy="4578379"/>
        </p:xfrm>
        <a:graphic>
          <a:graphicData uri="http://schemas.openxmlformats.org/drawingml/2006/table">
            <a:tbl>
              <a:tblPr/>
              <a:tblGrid>
                <a:gridCol w="1382380">
                  <a:extLst>
                    <a:ext uri="{9D8B030D-6E8A-4147-A177-3AD203B41FA5}">
                      <a16:colId xmlns="" xmlns:a16="http://schemas.microsoft.com/office/drawing/2014/main" val="20000"/>
                    </a:ext>
                  </a:extLst>
                </a:gridCol>
                <a:gridCol w="4636721">
                  <a:extLst>
                    <a:ext uri="{9D8B030D-6E8A-4147-A177-3AD203B41FA5}">
                      <a16:colId xmlns="" xmlns:a16="http://schemas.microsoft.com/office/drawing/2014/main" val="20001"/>
                    </a:ext>
                  </a:extLst>
                </a:gridCol>
                <a:gridCol w="585590">
                  <a:extLst>
                    <a:ext uri="{9D8B030D-6E8A-4147-A177-3AD203B41FA5}">
                      <a16:colId xmlns="" xmlns:a16="http://schemas.microsoft.com/office/drawing/2014/main" val="20002"/>
                    </a:ext>
                  </a:extLst>
                </a:gridCol>
                <a:gridCol w="1113582">
                  <a:extLst>
                    <a:ext uri="{9D8B030D-6E8A-4147-A177-3AD203B41FA5}">
                      <a16:colId xmlns="" xmlns:a16="http://schemas.microsoft.com/office/drawing/2014/main" val="20003"/>
                    </a:ext>
                  </a:extLst>
                </a:gridCol>
                <a:gridCol w="787186">
                  <a:extLst>
                    <a:ext uri="{9D8B030D-6E8A-4147-A177-3AD203B41FA5}">
                      <a16:colId xmlns="" xmlns:a16="http://schemas.microsoft.com/office/drawing/2014/main" val="20004"/>
                    </a:ext>
                  </a:extLst>
                </a:gridCol>
              </a:tblGrid>
              <a:tr h="279914">
                <a:tc>
                  <a:txBody>
                    <a:bodyPr/>
                    <a:lstStyle/>
                    <a:p>
                      <a:pPr marL="115888" marR="0" lvl="0" indent="58738"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ＭＳ Ｐゴシック" pitchFamily="-65" charset="-128"/>
                        </a:rPr>
                        <a:t>Product ID</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CDAE8"/>
                    </a:solidFill>
                  </a:tcPr>
                </a:tc>
                <a:tc gridSpan="2">
                  <a:txBody>
                    <a:bodyPr/>
                    <a:lstStyle/>
                    <a:p>
                      <a:pPr marL="115888"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ＭＳ Ｐゴシック" pitchFamily="-65" charset="-128"/>
                        </a:rPr>
                        <a:t>Description</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CDAE8"/>
                    </a:solid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rgbClr val="000000"/>
                        </a:solidFill>
                        <a:effectLst/>
                        <a:latin typeface="Calibri" pitchFamily="34" charset="0"/>
                        <a:ea typeface="ＭＳ Ｐゴシック" pitchFamily="-65" charset="-128"/>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CDAE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ＭＳ Ｐゴシック" pitchFamily="-65" charset="-128"/>
                        </a:rPr>
                        <a:t>Gain</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CDAE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ＭＳ Ｐゴシック" pitchFamily="-65" charset="-128"/>
                        </a:rPr>
                        <a:t>Models*</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CDAE8"/>
                    </a:solidFill>
                  </a:tcPr>
                </a:tc>
                <a:extLst>
                  <a:ext uri="{0D108BD9-81ED-4DB2-BD59-A6C34878D82A}">
                    <a16:rowId xmlns="" xmlns:a16="http://schemas.microsoft.com/office/drawing/2014/main" val="10000"/>
                  </a:ext>
                </a:extLst>
              </a:tr>
              <a:tr h="447517">
                <a:tc>
                  <a:txBody>
                    <a:bodyPr/>
                    <a:lstStyle/>
                    <a:p>
                      <a:pPr marL="0" indent="50800" algn="l" fontAlgn="b"/>
                      <a:r>
                        <a:rPr lang="en-US" sz="1000" b="1" i="0" u="none" strike="noStrike" dirty="0" smtClean="0">
                          <a:solidFill>
                            <a:schemeClr val="tx1"/>
                          </a:solidFill>
                          <a:latin typeface="+mn-lt"/>
                        </a:rPr>
                        <a:t>AIR-ANT2524DB-R/=</a:t>
                      </a:r>
                    </a:p>
                  </a:txBody>
                  <a:tcPr marL="9523" marR="9523"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53975"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mn-lt"/>
                          <a:ea typeface="ＭＳ Ｐゴシック" pitchFamily="-65" charset="-128"/>
                        </a:rPr>
                        <a:t>2.4 GHz 2 dBi/5 GHz </a:t>
                      </a:r>
                      <a:r>
                        <a:rPr kumimoji="0" lang="en-US" sz="1000" b="1" i="0" u="none" strike="noStrike" cap="none" normalizeH="0" baseline="0" dirty="0" smtClean="0">
                          <a:ln>
                            <a:noFill/>
                          </a:ln>
                          <a:solidFill>
                            <a:schemeClr val="tx1"/>
                          </a:solidFill>
                          <a:effectLst/>
                          <a:latin typeface="+mn-lt"/>
                          <a:ea typeface="ＭＳ Ｐゴシック" pitchFamily="-65" charset="-128"/>
                        </a:rPr>
                        <a:t>4 dBi Dipole Ant.</a:t>
                      </a:r>
                      <a:r>
                        <a:rPr kumimoji="0" lang="en-US" sz="1000" b="0" i="0" u="none" strike="noStrike" cap="none" normalizeH="0" baseline="0" dirty="0" smtClean="0">
                          <a:ln>
                            <a:noFill/>
                          </a:ln>
                          <a:solidFill>
                            <a:schemeClr val="tx1"/>
                          </a:solidFill>
                          <a:effectLst/>
                          <a:latin typeface="+mn-lt"/>
                          <a:ea typeface="ＭＳ Ｐゴシック" pitchFamily="-65" charset="-128"/>
                        </a:rPr>
                        <a:t>, Black, connectors RP-TNC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mn-lt"/>
                        <a:ea typeface="ＭＳ Ｐゴシック" pitchFamily="-65" charset="-128"/>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mn-lt"/>
                          <a:ea typeface="ＭＳ Ｐゴシック" pitchFamily="-65" charset="-128"/>
                        </a:rPr>
                        <a:t>2 dBi  (2.4 GHz)</a:t>
                      </a:r>
                    </a:p>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mn-lt"/>
                          <a:ea typeface="ＭＳ Ｐゴシック" pitchFamily="-65" charset="-128"/>
                        </a:rPr>
                        <a:t> 4 dBi (5 GHz)</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231775"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mn-lt"/>
                          <a:ea typeface="ＭＳ Ｐゴシック" pitchFamily="-65" charset="-128"/>
                        </a:rPr>
                        <a:t>2802E</a:t>
                      </a:r>
                    </a:p>
                    <a:p>
                      <a:pPr marL="0" marR="0" lvl="0" indent="231775"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mn-lt"/>
                          <a:ea typeface="ＭＳ Ｐゴシック" pitchFamily="-65" charset="-128"/>
                        </a:rPr>
                        <a:t>3802E /P</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441664">
                <a:tc>
                  <a:txBody>
                    <a:bodyPr/>
                    <a:lstStyle/>
                    <a:p>
                      <a:pPr marL="0" indent="50800" algn="l" fontAlgn="b"/>
                      <a:r>
                        <a:rPr lang="en-US" sz="1000" b="1" i="0" u="none" strike="noStrike" dirty="0" smtClean="0">
                          <a:solidFill>
                            <a:schemeClr val="tx1"/>
                          </a:solidFill>
                          <a:latin typeface="+mn-lt"/>
                        </a:rPr>
                        <a:t>AIR-ANT2524DG-R/=</a:t>
                      </a:r>
                    </a:p>
                  </a:txBody>
                  <a:tcPr marL="9523" marR="9523"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53975"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kern="1200" cap="none" normalizeH="0" baseline="0" dirty="0" smtClean="0">
                          <a:ln>
                            <a:noFill/>
                          </a:ln>
                          <a:solidFill>
                            <a:schemeClr val="tx1"/>
                          </a:solidFill>
                          <a:effectLst/>
                          <a:latin typeface="+mn-lt"/>
                          <a:ea typeface="ＭＳ Ｐゴシック" pitchFamily="-65" charset="-128"/>
                          <a:cs typeface="+mn-cs"/>
                        </a:rPr>
                        <a:t>2.4 GHz 2 dBi/5 GHz </a:t>
                      </a:r>
                      <a:r>
                        <a:rPr kumimoji="0" lang="en-US" sz="1000" b="1" i="0" u="none" strike="noStrike" kern="1200" cap="none" normalizeH="0" baseline="0" dirty="0" smtClean="0">
                          <a:ln>
                            <a:noFill/>
                          </a:ln>
                          <a:solidFill>
                            <a:schemeClr val="tx1"/>
                          </a:solidFill>
                          <a:effectLst/>
                          <a:latin typeface="+mn-lt"/>
                          <a:ea typeface="ＭＳ Ｐゴシック" pitchFamily="-65" charset="-128"/>
                          <a:cs typeface="+mn-cs"/>
                        </a:rPr>
                        <a:t>4 dBi Dipole Ant.</a:t>
                      </a:r>
                      <a:r>
                        <a:rPr kumimoji="0" lang="en-US" sz="1000" b="0" i="0" u="none" strike="noStrike" kern="1200" cap="none" normalizeH="0" baseline="0" dirty="0" smtClean="0">
                          <a:ln>
                            <a:noFill/>
                          </a:ln>
                          <a:solidFill>
                            <a:schemeClr val="tx1"/>
                          </a:solidFill>
                          <a:effectLst/>
                          <a:latin typeface="+mn-lt"/>
                          <a:ea typeface="ＭＳ Ｐゴシック" pitchFamily="-65" charset="-128"/>
                          <a:cs typeface="+mn-cs"/>
                        </a:rPr>
                        <a:t>, Gray, connectors RP-TNC</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mn-lt"/>
                        <a:ea typeface="ＭＳ Ｐゴシック" pitchFamily="-65" charset="-128"/>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mn-lt"/>
                          <a:ea typeface="ＭＳ Ｐゴシック" pitchFamily="-65" charset="-128"/>
                        </a:rPr>
                        <a:t>2 dBi  (2.4 GHz)</a:t>
                      </a:r>
                    </a:p>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mn-lt"/>
                          <a:ea typeface="ＭＳ Ｐゴシック" pitchFamily="-65" charset="-128"/>
                        </a:rPr>
                        <a:t> 4 dBi (5 GHz)</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231775"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mn-lt"/>
                          <a:ea typeface="ＭＳ Ｐゴシック" pitchFamily="-65" charset="-128"/>
                        </a:rPr>
                        <a:t>2802E</a:t>
                      </a:r>
                    </a:p>
                    <a:p>
                      <a:pPr marL="0" marR="0" lvl="0" indent="231775"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mn-lt"/>
                          <a:ea typeface="ＭＳ Ｐゴシック" pitchFamily="-65" charset="-128"/>
                        </a:rPr>
                        <a:t>3802E /P</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428067">
                <a:tc>
                  <a:txBody>
                    <a:bodyPr/>
                    <a:lstStyle/>
                    <a:p>
                      <a:pPr marL="0" indent="50800" algn="l" fontAlgn="b"/>
                      <a:r>
                        <a:rPr lang="en-US" sz="1000" b="1" i="0" u="none" strike="noStrike" dirty="0" smtClean="0">
                          <a:solidFill>
                            <a:schemeClr val="tx1"/>
                          </a:solidFill>
                          <a:latin typeface="+mn-lt"/>
                        </a:rPr>
                        <a:t>AIR-ANT2524DW-R/=</a:t>
                      </a:r>
                    </a:p>
                  </a:txBody>
                  <a:tcPr marL="9523" marR="9523"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53975"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kern="1200" cap="none" normalizeH="0" baseline="0" dirty="0" smtClean="0">
                          <a:ln>
                            <a:noFill/>
                          </a:ln>
                          <a:solidFill>
                            <a:schemeClr val="tx1"/>
                          </a:solidFill>
                          <a:effectLst/>
                          <a:latin typeface="+mn-lt"/>
                          <a:ea typeface="ＭＳ Ｐゴシック" pitchFamily="-65" charset="-128"/>
                          <a:cs typeface="+mn-cs"/>
                        </a:rPr>
                        <a:t>2.4 GHz 2 dBi/5 GHz </a:t>
                      </a:r>
                      <a:r>
                        <a:rPr kumimoji="0" lang="en-US" sz="1000" b="1" i="0" u="none" strike="noStrike" kern="1200" cap="none" normalizeH="0" baseline="0" dirty="0" smtClean="0">
                          <a:ln>
                            <a:noFill/>
                          </a:ln>
                          <a:solidFill>
                            <a:schemeClr val="tx1"/>
                          </a:solidFill>
                          <a:effectLst/>
                          <a:latin typeface="+mn-lt"/>
                          <a:ea typeface="ＭＳ Ｐゴシック" pitchFamily="-65" charset="-128"/>
                          <a:cs typeface="+mn-cs"/>
                        </a:rPr>
                        <a:t>4 dBi Dipole Ant., </a:t>
                      </a:r>
                      <a:r>
                        <a:rPr kumimoji="0" lang="en-US" sz="1000" b="0" i="0" u="none" strike="noStrike" kern="1200" cap="none" normalizeH="0" baseline="0" dirty="0" smtClean="0">
                          <a:ln>
                            <a:noFill/>
                          </a:ln>
                          <a:solidFill>
                            <a:schemeClr val="tx1"/>
                          </a:solidFill>
                          <a:effectLst/>
                          <a:latin typeface="+mn-lt"/>
                          <a:ea typeface="ＭＳ Ｐゴシック" pitchFamily="-65" charset="-128"/>
                          <a:cs typeface="+mn-cs"/>
                        </a:rPr>
                        <a:t>White, connectors RP-TNC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mn-lt"/>
                        <a:ea typeface="ＭＳ Ｐゴシック" pitchFamily="-65" charset="-128"/>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mn-lt"/>
                          <a:ea typeface="ＭＳ Ｐゴシック" pitchFamily="-65" charset="-128"/>
                        </a:rPr>
                        <a:t>2 dBi  (2.4 GHz)</a:t>
                      </a:r>
                    </a:p>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mn-lt"/>
                          <a:ea typeface="ＭＳ Ｐゴシック" pitchFamily="-65" charset="-128"/>
                        </a:rPr>
                        <a:t> 4 dBi (5 GHz)</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231775"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mn-lt"/>
                          <a:ea typeface="ＭＳ Ｐゴシック" pitchFamily="-65" charset="-128"/>
                        </a:rPr>
                        <a:t>2802E</a:t>
                      </a:r>
                    </a:p>
                    <a:p>
                      <a:pPr marL="0" marR="0" lvl="0" indent="231775"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mn-lt"/>
                          <a:ea typeface="ＭＳ Ｐゴシック" pitchFamily="-65" charset="-128"/>
                        </a:rPr>
                        <a:t>3802E /P</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484643">
                <a:tc>
                  <a:txBody>
                    <a:bodyPr/>
                    <a:lstStyle/>
                    <a:p>
                      <a:pPr marL="0" marR="0" indent="50800" algn="l" defTabSz="914400" rtl="0" eaLnBrk="1" fontAlgn="b" latinLnBrk="0" hangingPunct="1">
                        <a:lnSpc>
                          <a:spcPct val="100000"/>
                        </a:lnSpc>
                        <a:spcBef>
                          <a:spcPts val="0"/>
                        </a:spcBef>
                        <a:spcAft>
                          <a:spcPts val="0"/>
                        </a:spcAft>
                        <a:buClrTx/>
                        <a:buSzTx/>
                        <a:buFontTx/>
                        <a:buNone/>
                        <a:tabLst/>
                        <a:defRPr/>
                      </a:pPr>
                      <a:r>
                        <a:rPr lang="en-US" sz="1000" b="1" u="none" strike="noStrike" kern="1200" dirty="0" smtClean="0">
                          <a:solidFill>
                            <a:schemeClr val="tx1"/>
                          </a:solidFill>
                          <a:effectLst/>
                          <a:latin typeface="+mn-lt"/>
                          <a:ea typeface="+mn-ea"/>
                          <a:cs typeface="+mn-cs"/>
                        </a:rPr>
                        <a:t>AIR-ANT2535SDW-R</a:t>
                      </a:r>
                    </a:p>
                  </a:txBody>
                  <a:tcPr marL="9523" marR="9523"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53975"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kern="1200" cap="none" normalizeH="0" baseline="0" dirty="0" smtClean="0">
                          <a:ln>
                            <a:noFill/>
                          </a:ln>
                          <a:solidFill>
                            <a:schemeClr val="tx1"/>
                          </a:solidFill>
                          <a:effectLst/>
                          <a:latin typeface="+mn-lt"/>
                          <a:ea typeface="ＭＳ Ｐゴシック" pitchFamily="-65" charset="-128"/>
                          <a:cs typeface="+mn-cs"/>
                        </a:rPr>
                        <a:t>2.4 GHz 3dBi/5 GHz </a:t>
                      </a:r>
                      <a:r>
                        <a:rPr kumimoji="0" lang="en-US" sz="1000" b="1" i="0" u="none" strike="noStrike" kern="1200" cap="none" normalizeH="0" baseline="0" dirty="0" smtClean="0">
                          <a:ln>
                            <a:noFill/>
                          </a:ln>
                          <a:solidFill>
                            <a:schemeClr val="tx1"/>
                          </a:solidFill>
                          <a:effectLst/>
                          <a:latin typeface="+mn-lt"/>
                          <a:ea typeface="ＭＳ Ｐゴシック" pitchFamily="-65" charset="-128"/>
                          <a:cs typeface="+mn-cs"/>
                        </a:rPr>
                        <a:t>5 dBi Low Profile Antenna</a:t>
                      </a:r>
                      <a:r>
                        <a:rPr kumimoji="0" lang="en-US" sz="1000" b="0" i="0" u="none" strike="noStrike" kern="1200" cap="none" normalizeH="0" baseline="0" dirty="0" smtClean="0">
                          <a:ln>
                            <a:noFill/>
                          </a:ln>
                          <a:solidFill>
                            <a:schemeClr val="tx1"/>
                          </a:solidFill>
                          <a:effectLst/>
                          <a:latin typeface="+mn-lt"/>
                          <a:ea typeface="ＭＳ Ｐゴシック" pitchFamily="-65" charset="-128"/>
                          <a:cs typeface="+mn-cs"/>
                        </a:rPr>
                        <a:t>, White, connectors RP-TNC</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mn-lt"/>
                        <a:ea typeface="ＭＳ Ｐゴシック" pitchFamily="-65" charset="-128"/>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mn-lt"/>
                          <a:ea typeface="ＭＳ Ｐゴシック" pitchFamily="-65" charset="-128"/>
                        </a:rPr>
                        <a:t>3 dBi  (2.4 GHz)</a:t>
                      </a:r>
                    </a:p>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mn-lt"/>
                          <a:ea typeface="ＭＳ Ｐゴシック" pitchFamily="-65" charset="-128"/>
                        </a:rPr>
                        <a:t> 5 dBi (5 GHz)</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231775"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mn-lt"/>
                          <a:ea typeface="ＭＳ Ｐゴシック" pitchFamily="-65" charset="-128"/>
                        </a:rPr>
                        <a:t>2802E</a:t>
                      </a:r>
                    </a:p>
                    <a:p>
                      <a:pPr marL="0" marR="0" lvl="0" indent="231775"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mn-lt"/>
                          <a:ea typeface="ＭＳ Ｐゴシック" pitchFamily="-65" charset="-128"/>
                        </a:rPr>
                        <a:t>3802E /P</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447517">
                <a:tc>
                  <a:txBody>
                    <a:bodyPr/>
                    <a:lstStyle/>
                    <a:p>
                      <a:pPr marL="0" indent="50800" algn="l" fontAlgn="b"/>
                      <a:r>
                        <a:rPr lang="en-US" sz="1000" b="1" i="0" u="none" strike="noStrike" dirty="0" smtClean="0">
                          <a:solidFill>
                            <a:schemeClr val="tx1"/>
                          </a:solidFill>
                          <a:latin typeface="+mn-lt"/>
                        </a:rPr>
                        <a:t>AIR-ANT2566P4W-R=</a:t>
                      </a:r>
                      <a:endParaRPr lang="en-US" sz="1000" b="1" i="0" u="none" strike="noStrike" dirty="0">
                        <a:solidFill>
                          <a:schemeClr val="tx1"/>
                        </a:solidFill>
                        <a:latin typeface="+mn-lt"/>
                      </a:endParaRPr>
                    </a:p>
                  </a:txBody>
                  <a:tcPr marL="9523" marR="9523"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53975" marR="0" lvl="0" indent="0" algn="l" defTabSz="914400" rtl="0" eaLnBrk="1" fontAlgn="b" latinLnBrk="0" hangingPunct="1">
                        <a:lnSpc>
                          <a:spcPct val="100000"/>
                        </a:lnSpc>
                        <a:spcBef>
                          <a:spcPct val="0"/>
                        </a:spcBef>
                        <a:spcAft>
                          <a:spcPct val="0"/>
                        </a:spcAft>
                        <a:buClrTx/>
                        <a:buSzTx/>
                        <a:buFontTx/>
                        <a:buNone/>
                        <a:tabLst/>
                      </a:pPr>
                      <a:r>
                        <a:rPr kumimoji="0" lang="fr-FR" sz="1000" b="0" i="0" u="none" strike="noStrike" kern="1200" cap="none" normalizeH="0" baseline="0" dirty="0" smtClean="0">
                          <a:ln>
                            <a:noFill/>
                          </a:ln>
                          <a:solidFill>
                            <a:schemeClr val="tx1"/>
                          </a:solidFill>
                          <a:effectLst/>
                          <a:latin typeface="+mn-lt"/>
                          <a:ea typeface="ＭＳ Ｐゴシック" pitchFamily="-65" charset="-128"/>
                          <a:cs typeface="+mn-cs"/>
                        </a:rPr>
                        <a:t>2.4 GHz 6 dBi/5 GHz</a:t>
                      </a:r>
                      <a:r>
                        <a:rPr kumimoji="0" lang="fr-FR" sz="1000" b="1" i="0" u="none" strike="noStrike" kern="1200" cap="none" normalizeH="0" baseline="0" dirty="0" smtClean="0">
                          <a:ln>
                            <a:noFill/>
                          </a:ln>
                          <a:solidFill>
                            <a:schemeClr val="tx1"/>
                          </a:solidFill>
                          <a:effectLst/>
                          <a:latin typeface="+mn-lt"/>
                          <a:ea typeface="ＭＳ Ｐゴシック" pitchFamily="-65" charset="-128"/>
                          <a:cs typeface="+mn-cs"/>
                        </a:rPr>
                        <a:t> 6 dBi Directionnel Ant., </a:t>
                      </a:r>
                      <a:r>
                        <a:rPr kumimoji="0" lang="fr-FR" sz="1000" b="0" i="0" u="none" strike="noStrike" kern="1200" cap="none" normalizeH="0" baseline="0" dirty="0" smtClean="0">
                          <a:ln>
                            <a:noFill/>
                          </a:ln>
                          <a:solidFill>
                            <a:schemeClr val="tx1"/>
                          </a:solidFill>
                          <a:effectLst/>
                          <a:latin typeface="+mn-lt"/>
                          <a:ea typeface="ＭＳ Ｐゴシック" pitchFamily="-65" charset="-128"/>
                          <a:cs typeface="+mn-cs"/>
                        </a:rPr>
                        <a:t>4-port, connectors RP-TNC</a:t>
                      </a:r>
                      <a:endParaRPr kumimoji="0" lang="en-US" sz="1000" b="0" i="0" u="none" strike="noStrike" kern="1200" cap="none" normalizeH="0" baseline="0" dirty="0" smtClean="0">
                        <a:ln>
                          <a:noFill/>
                        </a:ln>
                        <a:solidFill>
                          <a:schemeClr val="tx1"/>
                        </a:solidFill>
                        <a:effectLst/>
                        <a:latin typeface="+mn-lt"/>
                        <a:ea typeface="ＭＳ Ｐゴシック" pitchFamily="-65" charset="-128"/>
                        <a:cs typeface="+mn-cs"/>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mn-lt"/>
                        <a:ea typeface="ＭＳ Ｐゴシック" pitchFamily="-65" charset="-128"/>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mn-lt"/>
                          <a:ea typeface="ＭＳ Ｐゴシック" pitchFamily="-65" charset="-128"/>
                        </a:rPr>
                        <a:t>6 dBi  (2.4 GHz)</a:t>
                      </a:r>
                    </a:p>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mn-lt"/>
                          <a:ea typeface="ＭＳ Ｐゴシック" pitchFamily="-65" charset="-128"/>
                        </a:rPr>
                        <a:t> 6 dBi (5 GHz)</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231775"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mn-lt"/>
                          <a:ea typeface="ＭＳ Ｐゴシック" pitchFamily="-65" charset="-128"/>
                        </a:rPr>
                        <a:t>2802E</a:t>
                      </a:r>
                    </a:p>
                    <a:p>
                      <a:pPr marL="0" marR="0" lvl="0" indent="231775"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mn-lt"/>
                          <a:ea typeface="ＭＳ Ｐゴシック" pitchFamily="-65" charset="-128"/>
                        </a:rPr>
                        <a:t>3802E /P</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452573">
                <a:tc>
                  <a:txBody>
                    <a:bodyPr/>
                    <a:lstStyle/>
                    <a:p>
                      <a:pPr marL="0" indent="50800" algn="l" fontAlgn="b"/>
                      <a:r>
                        <a:rPr lang="en-US" sz="1000" b="1" i="0" u="none" strike="noStrike" dirty="0" smtClean="0">
                          <a:solidFill>
                            <a:schemeClr val="tx1"/>
                          </a:solidFill>
                          <a:latin typeface="+mn-lt"/>
                        </a:rPr>
                        <a:t>AIR-ANT2524V4C-R=</a:t>
                      </a:r>
                      <a:endParaRPr lang="en-US" sz="1000" b="1" i="0" u="none" strike="noStrike" dirty="0">
                        <a:solidFill>
                          <a:schemeClr val="tx1"/>
                        </a:solidFill>
                        <a:latin typeface="+mn-lt"/>
                      </a:endParaRPr>
                    </a:p>
                  </a:txBody>
                  <a:tcPr marL="9523" marR="9523"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53975" marR="0" lvl="0" indent="0" algn="l" defTabSz="914400" rtl="0" eaLnBrk="1" fontAlgn="b" latinLnBrk="0" hangingPunct="1">
                        <a:lnSpc>
                          <a:spcPct val="100000"/>
                        </a:lnSpc>
                        <a:spcBef>
                          <a:spcPct val="0"/>
                        </a:spcBef>
                        <a:spcAft>
                          <a:spcPct val="0"/>
                        </a:spcAft>
                        <a:buClrTx/>
                        <a:buSzTx/>
                        <a:buFontTx/>
                        <a:buNone/>
                        <a:tabLst/>
                      </a:pPr>
                      <a:r>
                        <a:rPr kumimoji="0" lang="fr-FR" sz="1000" b="0" i="0" u="none" strike="noStrike" kern="1200" cap="none" normalizeH="0" baseline="0" dirty="0" smtClean="0">
                          <a:ln>
                            <a:noFill/>
                          </a:ln>
                          <a:solidFill>
                            <a:schemeClr val="tx1"/>
                          </a:solidFill>
                          <a:effectLst/>
                          <a:latin typeface="+mn-lt"/>
                          <a:ea typeface="ＭＳ Ｐゴシック" pitchFamily="-65" charset="-128"/>
                          <a:cs typeface="+mn-cs"/>
                        </a:rPr>
                        <a:t>2.4GHz 2 dBi/5GHz </a:t>
                      </a:r>
                      <a:r>
                        <a:rPr kumimoji="0" lang="fr-FR" sz="1000" b="1" i="0" u="none" strike="noStrike" kern="1200" cap="none" normalizeH="0" baseline="0" dirty="0" smtClean="0">
                          <a:ln>
                            <a:noFill/>
                          </a:ln>
                          <a:solidFill>
                            <a:schemeClr val="tx1"/>
                          </a:solidFill>
                          <a:effectLst/>
                          <a:latin typeface="+mn-lt"/>
                          <a:ea typeface="ＭＳ Ｐゴシック" pitchFamily="-65" charset="-128"/>
                          <a:cs typeface="+mn-cs"/>
                        </a:rPr>
                        <a:t>4 dBi Ceiling Mount Omni Ant</a:t>
                      </a:r>
                      <a:r>
                        <a:rPr kumimoji="0" lang="fr-FR" sz="1000" b="0" i="0" u="none" strike="noStrike" kern="1200" cap="none" normalizeH="0" baseline="0" dirty="0" smtClean="0">
                          <a:ln>
                            <a:noFill/>
                          </a:ln>
                          <a:solidFill>
                            <a:schemeClr val="tx1"/>
                          </a:solidFill>
                          <a:effectLst/>
                          <a:latin typeface="+mn-lt"/>
                          <a:ea typeface="ＭＳ Ｐゴシック" pitchFamily="-65" charset="-128"/>
                          <a:cs typeface="+mn-cs"/>
                        </a:rPr>
                        <a:t>., 4-port, connectors RP-TNC</a:t>
                      </a:r>
                      <a:endParaRPr kumimoji="0" lang="en-US" sz="1000" b="0" i="0" u="none" strike="noStrike" kern="1200" cap="none" normalizeH="0" baseline="0" dirty="0" smtClean="0">
                        <a:ln>
                          <a:noFill/>
                        </a:ln>
                        <a:solidFill>
                          <a:schemeClr val="tx1"/>
                        </a:solidFill>
                        <a:effectLst/>
                        <a:latin typeface="+mn-lt"/>
                        <a:ea typeface="ＭＳ Ｐゴシック" pitchFamily="-65" charset="-128"/>
                        <a:cs typeface="+mn-cs"/>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mn-lt"/>
                        <a:ea typeface="ＭＳ Ｐゴシック" pitchFamily="-65" charset="-128"/>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mn-lt"/>
                          <a:ea typeface="ＭＳ Ｐゴシック" pitchFamily="-65" charset="-128"/>
                        </a:rPr>
                        <a:t>2 dBi  (2.4 GHz)</a:t>
                      </a:r>
                    </a:p>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mn-lt"/>
                          <a:ea typeface="ＭＳ Ｐゴシック" pitchFamily="-65" charset="-128"/>
                        </a:rPr>
                        <a:t> 4 dBi (5 GHz)</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231775"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mn-lt"/>
                          <a:ea typeface="ＭＳ Ｐゴシック" pitchFamily="-65" charset="-128"/>
                        </a:rPr>
                        <a:t>2802E</a:t>
                      </a:r>
                    </a:p>
                    <a:p>
                      <a:pPr marL="0" marR="0" lvl="0" indent="231775"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mn-lt"/>
                          <a:ea typeface="ＭＳ Ｐゴシック" pitchFamily="-65" charset="-128"/>
                        </a:rPr>
                        <a:t>3802E /P</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399121">
                <a:tc>
                  <a:txBody>
                    <a:bodyPr/>
                    <a:lstStyle/>
                    <a:p>
                      <a:pPr marL="0" indent="50800" algn="l" fontAlgn="b"/>
                      <a:r>
                        <a:rPr lang="en-US" sz="1000" b="1" i="0" u="none" strike="noStrike" dirty="0" smtClean="0">
                          <a:solidFill>
                            <a:schemeClr val="tx1"/>
                          </a:solidFill>
                          <a:latin typeface="+mn-lt"/>
                        </a:rPr>
                        <a:t>AIR-ANT2544V4M-R=</a:t>
                      </a:r>
                      <a:endParaRPr lang="en-US" sz="1000" b="1" i="0" u="none" strike="noStrike" dirty="0">
                        <a:solidFill>
                          <a:schemeClr val="tx1"/>
                        </a:solidFill>
                        <a:latin typeface="+mn-lt"/>
                      </a:endParaRPr>
                    </a:p>
                  </a:txBody>
                  <a:tcPr marL="9523" marR="9523"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53975" marR="0" lvl="0" indent="0" algn="l" defTabSz="914400" rtl="0" eaLnBrk="1" fontAlgn="b" latinLnBrk="0" hangingPunct="1">
                        <a:lnSpc>
                          <a:spcPct val="100000"/>
                        </a:lnSpc>
                        <a:spcBef>
                          <a:spcPct val="0"/>
                        </a:spcBef>
                        <a:spcAft>
                          <a:spcPct val="0"/>
                        </a:spcAft>
                        <a:buClrTx/>
                        <a:buSzTx/>
                        <a:buFontTx/>
                        <a:buNone/>
                        <a:tabLst/>
                      </a:pPr>
                      <a:r>
                        <a:rPr kumimoji="0" lang="fr-FR" sz="1000" b="0" i="0" u="none" strike="noStrike" kern="1200" cap="none" normalizeH="0" baseline="0" dirty="0" smtClean="0">
                          <a:ln>
                            <a:noFill/>
                          </a:ln>
                          <a:solidFill>
                            <a:schemeClr val="tx1"/>
                          </a:solidFill>
                          <a:effectLst/>
                          <a:latin typeface="+mn-lt"/>
                          <a:ea typeface="ＭＳ Ｐゴシック" pitchFamily="-65" charset="-128"/>
                          <a:cs typeface="+mn-cs"/>
                        </a:rPr>
                        <a:t>2.4GHz 4 dBi/5GHz </a:t>
                      </a:r>
                      <a:r>
                        <a:rPr kumimoji="0" lang="fr-FR" sz="1000" b="1" i="0" u="none" strike="noStrike" kern="1200" cap="none" normalizeH="0" baseline="0" dirty="0" smtClean="0">
                          <a:ln>
                            <a:noFill/>
                          </a:ln>
                          <a:solidFill>
                            <a:schemeClr val="tx1"/>
                          </a:solidFill>
                          <a:effectLst/>
                          <a:latin typeface="+mn-lt"/>
                          <a:ea typeface="ＭＳ Ｐゴシック" pitchFamily="-65" charset="-128"/>
                          <a:cs typeface="+mn-cs"/>
                        </a:rPr>
                        <a:t>4 dBi Wall Mount Omni Ant., </a:t>
                      </a:r>
                      <a:r>
                        <a:rPr kumimoji="0" lang="fr-FR" sz="1000" b="0" i="0" u="none" strike="noStrike" kern="1200" cap="none" normalizeH="0" baseline="0" dirty="0" smtClean="0">
                          <a:ln>
                            <a:noFill/>
                          </a:ln>
                          <a:solidFill>
                            <a:schemeClr val="tx1"/>
                          </a:solidFill>
                          <a:effectLst/>
                          <a:latin typeface="+mn-lt"/>
                          <a:ea typeface="ＭＳ Ｐゴシック" pitchFamily="-65" charset="-128"/>
                          <a:cs typeface="+mn-cs"/>
                        </a:rPr>
                        <a:t>4-port, connectors RP-TNC </a:t>
                      </a:r>
                      <a:endParaRPr kumimoji="0" lang="en-US" sz="1000" b="0" i="0" u="none" strike="noStrike" kern="1200" cap="none" normalizeH="0" baseline="0" dirty="0" smtClean="0">
                        <a:ln>
                          <a:noFill/>
                        </a:ln>
                        <a:solidFill>
                          <a:schemeClr val="tx1"/>
                        </a:solidFill>
                        <a:effectLst/>
                        <a:latin typeface="+mn-lt"/>
                        <a:ea typeface="ＭＳ Ｐゴシック" pitchFamily="-65" charset="-128"/>
                        <a:cs typeface="+mn-cs"/>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mn-lt"/>
                        <a:ea typeface="ＭＳ Ｐゴシック" pitchFamily="-65" charset="-128"/>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mn-lt"/>
                          <a:ea typeface="ＭＳ Ｐゴシック" pitchFamily="-65" charset="-128"/>
                        </a:rPr>
                        <a:t>4 dBi  (2.4 GHz)</a:t>
                      </a:r>
                    </a:p>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mn-lt"/>
                          <a:ea typeface="ＭＳ Ｐゴシック" pitchFamily="-65" charset="-128"/>
                        </a:rPr>
                        <a:t> 4 dBi (5 GHz)</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231775"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mn-lt"/>
                          <a:ea typeface="ＭＳ Ｐゴシック" pitchFamily="-65" charset="-128"/>
                        </a:rPr>
                        <a:t>2802E</a:t>
                      </a:r>
                    </a:p>
                    <a:p>
                      <a:pPr marL="0" marR="0" lvl="0" indent="231775"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mn-lt"/>
                          <a:ea typeface="ＭＳ Ｐゴシック" pitchFamily="-65" charset="-128"/>
                        </a:rPr>
                        <a:t>3802E /P</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399121">
                <a:tc>
                  <a:txBody>
                    <a:bodyPr/>
                    <a:lstStyle/>
                    <a:p>
                      <a:pPr marL="0" indent="50800" algn="l" fontAlgn="b"/>
                      <a:r>
                        <a:rPr lang="en-US" sz="1000" b="1" i="0" u="none" strike="noStrike" dirty="0" smtClean="0">
                          <a:solidFill>
                            <a:schemeClr val="tx1"/>
                          </a:solidFill>
                          <a:latin typeface="+mn-lt"/>
                        </a:rPr>
                        <a:t>AIR-ANT2566D4M-R=</a:t>
                      </a:r>
                      <a:endParaRPr lang="en-US" sz="1000" b="1" i="0" u="none" strike="noStrike" dirty="0">
                        <a:solidFill>
                          <a:schemeClr val="tx1"/>
                        </a:solidFill>
                        <a:latin typeface="+mn-lt"/>
                      </a:endParaRPr>
                    </a:p>
                  </a:txBody>
                  <a:tcPr marL="9523" marR="9523"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53975" marR="0" lvl="0" indent="0" algn="l" defTabSz="914400" rtl="0" eaLnBrk="1" fontAlgn="b" latinLnBrk="0" hangingPunct="1">
                        <a:lnSpc>
                          <a:spcPct val="100000"/>
                        </a:lnSpc>
                        <a:spcBef>
                          <a:spcPct val="0"/>
                        </a:spcBef>
                        <a:spcAft>
                          <a:spcPct val="0"/>
                        </a:spcAft>
                        <a:buClrTx/>
                        <a:buSzTx/>
                        <a:buFontTx/>
                        <a:buNone/>
                        <a:tabLst/>
                      </a:pPr>
                      <a:r>
                        <a:rPr lang="en-US" sz="1000" b="0" dirty="0" smtClean="0">
                          <a:solidFill>
                            <a:schemeClr val="tx1"/>
                          </a:solidFill>
                        </a:rPr>
                        <a:t>2.4 GHz 6 dBi/5 GHz </a:t>
                      </a:r>
                      <a:r>
                        <a:rPr lang="en-US" sz="1000" b="1" dirty="0" smtClean="0">
                          <a:solidFill>
                            <a:schemeClr val="tx1"/>
                          </a:solidFill>
                        </a:rPr>
                        <a:t>6 dBi 60 Deg. Patch Ant</a:t>
                      </a:r>
                      <a:r>
                        <a:rPr lang="en-US" sz="1000" b="0" dirty="0" smtClean="0">
                          <a:solidFill>
                            <a:schemeClr val="tx1"/>
                          </a:solidFill>
                        </a:rPr>
                        <a:t>., 4-port, RP-TNC </a:t>
                      </a:r>
                      <a:endParaRPr kumimoji="0" lang="en-US" sz="1000" b="0" i="0" u="none" strike="noStrike" kern="1200" cap="none" normalizeH="0" baseline="0" dirty="0" smtClean="0">
                        <a:ln>
                          <a:noFill/>
                        </a:ln>
                        <a:solidFill>
                          <a:schemeClr val="tx1"/>
                        </a:solidFill>
                        <a:effectLst/>
                        <a:latin typeface="+mn-lt"/>
                        <a:ea typeface="ＭＳ Ｐゴシック" pitchFamily="-65" charset="-128"/>
                        <a:cs typeface="+mn-cs"/>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mn-lt"/>
                        <a:ea typeface="ＭＳ Ｐゴシック" pitchFamily="-65" charset="-128"/>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mn-lt"/>
                          <a:ea typeface="ＭＳ Ｐゴシック" pitchFamily="-65" charset="-128"/>
                        </a:rPr>
                        <a:t>6 dBi  (2.4 GHz)</a:t>
                      </a:r>
                    </a:p>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mn-lt"/>
                          <a:ea typeface="ＭＳ Ｐゴシック" pitchFamily="-65" charset="-128"/>
                        </a:rPr>
                        <a:t> 6 dBi (5 GHz)</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231775"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mn-lt"/>
                          <a:ea typeface="ＭＳ Ｐゴシック" pitchFamily="-65" charset="-128"/>
                        </a:rPr>
                        <a:t>2802E</a:t>
                      </a:r>
                    </a:p>
                    <a:p>
                      <a:pPr marL="0" marR="0" lvl="0" indent="231775"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mn-lt"/>
                          <a:ea typeface="ＭＳ Ｐゴシック" pitchFamily="-65" charset="-128"/>
                        </a:rPr>
                        <a:t>3802E /P</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294268955"/>
                  </a:ext>
                </a:extLst>
              </a:tr>
              <a:tr h="399121">
                <a:tc>
                  <a:txBody>
                    <a:bodyPr/>
                    <a:lstStyle/>
                    <a:p>
                      <a:pPr marL="0" marR="0" indent="50800" algn="l" defTabSz="913411" rtl="0" eaLnBrk="1" fontAlgn="b" latinLnBrk="0" hangingPunct="1">
                        <a:lnSpc>
                          <a:spcPct val="100000"/>
                        </a:lnSpc>
                        <a:spcBef>
                          <a:spcPts val="0"/>
                        </a:spcBef>
                        <a:spcAft>
                          <a:spcPts val="0"/>
                        </a:spcAft>
                        <a:buClrTx/>
                        <a:buSzTx/>
                        <a:buFontTx/>
                        <a:buNone/>
                        <a:tabLst/>
                        <a:defRPr/>
                      </a:pPr>
                      <a:r>
                        <a:rPr lang="en-US" sz="1000" b="1" u="none" strike="noStrike" kern="1200" dirty="0" smtClean="0">
                          <a:solidFill>
                            <a:schemeClr val="tx1"/>
                          </a:solidFill>
                          <a:effectLst/>
                          <a:latin typeface="+mn-lt"/>
                          <a:ea typeface="+mn-ea"/>
                          <a:cs typeface="+mn-cs"/>
                        </a:rPr>
                        <a:t>AIR-ANT2513P4M-N=</a:t>
                      </a:r>
                    </a:p>
                  </a:txBody>
                  <a:tcPr marL="9523" marR="9523"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53975"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kern="1200" cap="none" normalizeH="0" baseline="0" dirty="0" smtClean="0">
                          <a:ln>
                            <a:noFill/>
                          </a:ln>
                          <a:solidFill>
                            <a:schemeClr val="tx1"/>
                          </a:solidFill>
                          <a:effectLst/>
                          <a:latin typeface="+mn-lt"/>
                          <a:ea typeface="ＭＳ Ｐゴシック" pitchFamily="-65" charset="-128"/>
                          <a:cs typeface="+mn-cs"/>
                        </a:rPr>
                        <a:t>2.4 GHz/5 GHz 13 dBi Patch Antenna.,4 port, N conn may also need</a:t>
                      </a:r>
                    </a:p>
                    <a:p>
                      <a:pPr marL="53975" marR="0" lvl="0" indent="0" algn="l" defTabSz="914400" rtl="0" eaLnBrk="1" fontAlgn="b" latinLnBrk="0" hangingPunct="1">
                        <a:lnSpc>
                          <a:spcPct val="100000"/>
                        </a:lnSpc>
                        <a:spcBef>
                          <a:spcPct val="0"/>
                        </a:spcBef>
                        <a:spcAft>
                          <a:spcPct val="0"/>
                        </a:spcAft>
                        <a:buClrTx/>
                        <a:buSzTx/>
                        <a:buFontTx/>
                        <a:buNone/>
                        <a:tabLst/>
                        <a:defRPr/>
                      </a:pPr>
                      <a:r>
                        <a:rPr kumimoji="0" lang="en-US" sz="1000" b="0" i="0" u="none" strike="noStrike" kern="1200" cap="none" normalizeH="0" baseline="0" dirty="0" smtClean="0">
                          <a:ln>
                            <a:noFill/>
                          </a:ln>
                          <a:solidFill>
                            <a:schemeClr val="tx1"/>
                          </a:solidFill>
                          <a:effectLst/>
                          <a:latin typeface="+mn-lt"/>
                          <a:ea typeface="ＭＳ Ｐゴシック" pitchFamily="-65" charset="-128"/>
                          <a:cs typeface="+mn-cs"/>
                        </a:rPr>
                        <a:t>5 Ft. Low Loss RF cable w/RP-TNC and N-type Connectors (4 cables required)</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mn-lt"/>
                        <a:ea typeface="ＭＳ Ｐゴシック" pitchFamily="-65" charset="-128"/>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mn-lt"/>
                          <a:ea typeface="ＭＳ Ｐゴシック" pitchFamily="-65" charset="-128"/>
                        </a:rPr>
                        <a:t>13 dBi  (2.4 GHz)</a:t>
                      </a:r>
                    </a:p>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mn-lt"/>
                          <a:ea typeface="ＭＳ Ｐゴシック" pitchFamily="-65" charset="-128"/>
                        </a:rPr>
                        <a:t> 13 dBi (5 GHz)</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231775"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mn-lt"/>
                        <a:ea typeface="ＭＳ Ｐゴシック" pitchFamily="-65" charset="-128"/>
                      </a:endParaRPr>
                    </a:p>
                    <a:p>
                      <a:pPr marL="0" marR="0" lvl="0" indent="231775"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mn-lt"/>
                          <a:ea typeface="ＭＳ Ｐゴシック" pitchFamily="-65" charset="-128"/>
                        </a:rPr>
                        <a:t>3802P</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399121">
                <a:tc>
                  <a:txBody>
                    <a:bodyPr/>
                    <a:lstStyle/>
                    <a:p>
                      <a:pPr marL="53975" marR="0" indent="0" algn="l" defTabSz="914400" rtl="0" eaLnBrk="1" fontAlgn="auto" latinLnBrk="0" hangingPunct="1">
                        <a:lnSpc>
                          <a:spcPct val="100000"/>
                        </a:lnSpc>
                        <a:spcBef>
                          <a:spcPts val="0"/>
                        </a:spcBef>
                        <a:spcAft>
                          <a:spcPts val="0"/>
                        </a:spcAft>
                        <a:buClrTx/>
                        <a:buSzTx/>
                        <a:buFontTx/>
                        <a:buNone/>
                        <a:tabLst/>
                        <a:defRPr/>
                      </a:pPr>
                      <a:r>
                        <a:rPr lang="en-US" sz="1000" b="1" u="none" strike="noStrike" kern="1200" dirty="0" smtClean="0">
                          <a:solidFill>
                            <a:schemeClr val="tx1"/>
                          </a:solidFill>
                          <a:effectLst/>
                          <a:latin typeface="+mn-lt"/>
                          <a:ea typeface="+mn-ea"/>
                          <a:cs typeface="+mn-cs"/>
                        </a:rPr>
                        <a:t>AIR-CAB002-DART-R</a:t>
                      </a:r>
                    </a:p>
                  </a:txBody>
                  <a:tcPr marL="9523" marR="9523"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53975"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kern="1200" cap="none" normalizeH="0" baseline="0" dirty="0" smtClean="0">
                          <a:ln>
                            <a:noFill/>
                          </a:ln>
                          <a:solidFill>
                            <a:schemeClr val="tx1"/>
                          </a:solidFill>
                          <a:effectLst/>
                          <a:latin typeface="+mn-lt"/>
                          <a:ea typeface="ＭＳ Ｐゴシック" pitchFamily="-65" charset="-128"/>
                          <a:cs typeface="+mn-cs"/>
                        </a:rPr>
                        <a:t>Special connector for “e” series Flexible (XOR) radio to RP-TNC</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mn-lt"/>
                        <a:ea typeface="ＭＳ Ｐゴシック" pitchFamily="-65" charset="-128"/>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ja-JP" altLang="en-US" sz="1000" b="0" i="0" u="none" strike="noStrike" cap="none" normalizeH="0" baseline="0" dirty="0" smtClean="0">
                          <a:ln>
                            <a:noFill/>
                          </a:ln>
                          <a:solidFill>
                            <a:schemeClr val="tx1"/>
                          </a:solidFill>
                          <a:effectLst/>
                          <a:latin typeface="+mn-lt"/>
                          <a:ea typeface="ＭＳ Ｐゴシック" pitchFamily="-65" charset="-128"/>
                        </a:rPr>
                        <a:t>スマートコネクタ用</a:t>
                      </a:r>
                      <a:endParaRPr kumimoji="0" lang="en-US" altLang="ja-JP" sz="1000" b="0" i="0" u="none" strike="noStrike" cap="none" normalizeH="0" baseline="0" dirty="0" smtClean="0">
                        <a:ln>
                          <a:noFill/>
                        </a:ln>
                        <a:solidFill>
                          <a:schemeClr val="tx1"/>
                        </a:solidFill>
                        <a:effectLst/>
                        <a:latin typeface="+mn-lt"/>
                        <a:ea typeface="ＭＳ Ｐゴシック" pitchFamily="-65" charset="-128"/>
                      </a:endParaRPr>
                    </a:p>
                    <a:p>
                      <a:pPr marL="0" marR="0" lvl="0" indent="0" algn="ctr" defTabSz="914400" rtl="0" eaLnBrk="1" fontAlgn="b" latinLnBrk="0" hangingPunct="1">
                        <a:lnSpc>
                          <a:spcPct val="100000"/>
                        </a:lnSpc>
                        <a:spcBef>
                          <a:spcPct val="0"/>
                        </a:spcBef>
                        <a:spcAft>
                          <a:spcPct val="0"/>
                        </a:spcAft>
                        <a:buClrTx/>
                        <a:buSzTx/>
                        <a:buFontTx/>
                        <a:buNone/>
                        <a:tabLst/>
                      </a:pPr>
                      <a:r>
                        <a:rPr kumimoji="0" lang="ja-JP" altLang="en-US" sz="1000" b="0" i="0" u="none" strike="noStrike" cap="none" normalizeH="0" baseline="0" dirty="0" smtClean="0">
                          <a:ln>
                            <a:noFill/>
                          </a:ln>
                          <a:solidFill>
                            <a:schemeClr val="tx1"/>
                          </a:solidFill>
                          <a:effectLst/>
                          <a:latin typeface="+mn-lt"/>
                          <a:ea typeface="ＭＳ Ｐゴシック" pitchFamily="-65" charset="-128"/>
                        </a:rPr>
                        <a:t>ケーブル</a:t>
                      </a:r>
                      <a:endParaRPr kumimoji="0" lang="en-US" sz="1000" b="0" i="0" u="none" strike="noStrike" cap="none" normalizeH="0" baseline="0" dirty="0" smtClean="0">
                        <a:ln>
                          <a:noFill/>
                        </a:ln>
                        <a:solidFill>
                          <a:schemeClr val="tx1"/>
                        </a:solidFill>
                        <a:effectLst/>
                        <a:latin typeface="+mn-lt"/>
                        <a:ea typeface="ＭＳ Ｐゴシック" pitchFamily="-65" charset="-128"/>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sz="1000" b="0" i="0" u="none" strike="noStrike" cap="none" normalizeH="0" baseline="0" dirty="0" smtClean="0">
                          <a:ln>
                            <a:noFill/>
                          </a:ln>
                          <a:solidFill>
                            <a:schemeClr val="tx1"/>
                          </a:solidFill>
                          <a:effectLst/>
                          <a:latin typeface="+mn-lt"/>
                          <a:ea typeface="ＭＳ Ｐゴシック" pitchFamily="-65" charset="-128"/>
                        </a:rPr>
                        <a:t>2800e</a:t>
                      </a:r>
                    </a:p>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sz="1000" b="0" i="0" u="none" strike="noStrike" cap="none" normalizeH="0" baseline="0" dirty="0" smtClean="0">
                          <a:ln>
                            <a:noFill/>
                          </a:ln>
                          <a:solidFill>
                            <a:schemeClr val="tx1"/>
                          </a:solidFill>
                          <a:effectLst/>
                          <a:latin typeface="+mn-lt"/>
                          <a:ea typeface="ＭＳ Ｐゴシック" pitchFamily="-65" charset="-128"/>
                        </a:rPr>
                        <a:t>3800e/p</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bl>
          </a:graphicData>
        </a:graphic>
      </p:graphicFrame>
      <p:pic>
        <p:nvPicPr>
          <p:cNvPr id="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2850" y="4282480"/>
            <a:ext cx="474515" cy="345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7093" y="2589337"/>
            <a:ext cx="465275" cy="372220"/>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4513" y="3049825"/>
            <a:ext cx="478690" cy="382952"/>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0117" y="3516514"/>
            <a:ext cx="427123" cy="342120"/>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75908" y="1679271"/>
            <a:ext cx="300432" cy="375541"/>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19196" y="1230052"/>
            <a:ext cx="309324" cy="386655"/>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00113" y="811569"/>
            <a:ext cx="288635" cy="360793"/>
          </a:xfrm>
          <a:prstGeom prst="rect">
            <a:avLst/>
          </a:prstGeom>
        </p:spPr>
      </p:pic>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10506" y="2146749"/>
            <a:ext cx="278242" cy="347802"/>
          </a:xfrm>
          <a:prstGeom prst="rect">
            <a:avLst/>
          </a:prstGeom>
        </p:spPr>
      </p:pic>
      <p:pic>
        <p:nvPicPr>
          <p:cNvPr id="17" name="Picture 3" descr="image00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09453" y="3882938"/>
            <a:ext cx="384295" cy="36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64603" y="4740279"/>
            <a:ext cx="463917" cy="37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034075" y="5157"/>
            <a:ext cx="1844919" cy="461665"/>
          </a:xfrm>
          <a:prstGeom prst="rect">
            <a:avLst/>
          </a:prstGeom>
          <a:noFill/>
        </p:spPr>
        <p:txBody>
          <a:bodyPr wrap="square" rtlCol="0">
            <a:spAutoFit/>
          </a:bodyPr>
          <a:lstStyle/>
          <a:p>
            <a:r>
              <a:rPr lang="ja-JP" altLang="en-US" sz="1200" dirty="0" smtClean="0">
                <a:solidFill>
                  <a:srgbClr val="FF0000"/>
                </a:solidFill>
              </a:rPr>
              <a:t>アンテナとの組み合わせで技適取得済</a:t>
            </a:r>
            <a:endParaRPr lang="en-US" sz="1200" dirty="0">
              <a:solidFill>
                <a:srgbClr val="FF0000"/>
              </a:solidFill>
            </a:endParaRPr>
          </a:p>
        </p:txBody>
      </p:sp>
    </p:spTree>
    <p:extLst>
      <p:ext uri="{BB962C8B-B14F-4D97-AF65-F5344CB8AC3E}">
        <p14:creationId xmlns:p14="http://schemas.microsoft.com/office/powerpoint/2010/main" val="4038540716"/>
      </p:ext>
    </p:extLst>
  </p:cSld>
  <p:clrMapOvr>
    <a:masterClrMapping/>
  </p:clrMapOvr>
  <mc:AlternateContent xmlns:mc="http://schemas.openxmlformats.org/markup-compatibility/2006" xmlns:p14="http://schemas.microsoft.com/office/powerpoint/2010/main">
    <mc:Choice Requires="p14">
      <p:transition spd="slow" p14:dur="28750">
        <p:fade/>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29239" y="1321148"/>
            <a:ext cx="7968947" cy="2698619"/>
          </a:xfrm>
        </p:spPr>
        <p:txBody>
          <a:bodyPr/>
          <a:lstStyle/>
          <a:p>
            <a:r>
              <a:rPr lang="ja-JP" altLang="en-US" dirty="0" smtClean="0"/>
              <a:t>電源オプション</a:t>
            </a:r>
            <a:r>
              <a:rPr lang="en-US" dirty="0" smtClean="0"/>
              <a:t/>
            </a:r>
            <a:br>
              <a:rPr lang="en-US" dirty="0" smtClean="0"/>
            </a:br>
            <a:r>
              <a:rPr lang="en-US" dirty="0"/>
              <a:t/>
            </a:r>
            <a:br>
              <a:rPr lang="en-US" dirty="0"/>
            </a:br>
            <a:r>
              <a:rPr lang="en-US" sz="4000" dirty="0" smtClean="0"/>
              <a:t>PoE </a:t>
            </a:r>
            <a:r>
              <a:rPr lang="ja-JP" altLang="en-US" sz="4000" dirty="0" smtClean="0"/>
              <a:t>電源＆ローカル電源オプション</a:t>
            </a:r>
            <a:endParaRPr lang="en-US" sz="4000" dirty="0"/>
          </a:p>
        </p:txBody>
      </p:sp>
    </p:spTree>
    <p:extLst>
      <p:ext uri="{BB962C8B-B14F-4D97-AF65-F5344CB8AC3E}">
        <p14:creationId xmlns:p14="http://schemas.microsoft.com/office/powerpoint/2010/main" val="808818997"/>
      </p:ext>
    </p:extLst>
  </p:cSld>
  <p:clrMapOvr>
    <a:masterClrMapping/>
  </p:clrMapOvr>
  <mc:AlternateContent xmlns:mc="http://schemas.openxmlformats.org/markup-compatibility/2006" xmlns:p14="http://schemas.microsoft.com/office/powerpoint/2010/main">
    <mc:Choice Requires="p14">
      <p:transition spd="slow" p14:dur="28750">
        <p:fade/>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6" name="Group 175"/>
          <p:cNvGrpSpPr/>
          <p:nvPr/>
        </p:nvGrpSpPr>
        <p:grpSpPr>
          <a:xfrm>
            <a:off x="975770" y="4081295"/>
            <a:ext cx="3339187" cy="615553"/>
            <a:chOff x="-19640" y="3577763"/>
            <a:chExt cx="3187122" cy="615553"/>
          </a:xfrm>
        </p:grpSpPr>
        <p:sp>
          <p:nvSpPr>
            <p:cNvPr id="177" name="Oval 176"/>
            <p:cNvSpPr/>
            <p:nvPr/>
          </p:nvSpPr>
          <p:spPr bwMode="auto">
            <a:xfrm flipH="1">
              <a:off x="2652073" y="3626878"/>
              <a:ext cx="515409" cy="540000"/>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98482" tIns="49239" rIns="98482" bIns="49239" numCol="1" spcCol="0" rtlCol="0" fromWordArt="0" anchor="ctr" anchorCtr="0" forceAA="0" compatLnSpc="1">
              <a:prstTxWarp prst="textNoShape">
                <a:avLst/>
              </a:prstTxWarp>
              <a:noAutofit/>
            </a:bodyPr>
            <a:lstStyle/>
            <a:p>
              <a:pPr algn="ctr" defTabSz="610407" eaLnBrk="0" hangingPunct="0">
                <a:lnSpc>
                  <a:spcPct val="90000"/>
                </a:lnSpc>
              </a:pPr>
              <a:endParaRPr lang="en-US" sz="1600" dirty="0"/>
            </a:p>
          </p:txBody>
        </p:sp>
        <p:sp>
          <p:nvSpPr>
            <p:cNvPr id="181" name="Rectangle 180"/>
            <p:cNvSpPr/>
            <p:nvPr/>
          </p:nvSpPr>
          <p:spPr>
            <a:xfrm>
              <a:off x="-19640" y="3577763"/>
              <a:ext cx="2624212" cy="615553"/>
            </a:xfrm>
            <a:prstGeom prst="rect">
              <a:avLst/>
            </a:prstGeom>
          </p:spPr>
          <p:txBody>
            <a:bodyPr wrap="square">
              <a:spAutoFit/>
            </a:bodyPr>
            <a:lstStyle/>
            <a:p>
              <a:pPr algn="r"/>
              <a:r>
                <a:rPr lang="en-US" sz="1200" b="1" dirty="0" smtClean="0">
                  <a:solidFill>
                    <a:srgbClr val="008000"/>
                  </a:solidFill>
                  <a:latin typeface="+mn-lt"/>
                  <a:ea typeface="+mn-ea"/>
                </a:rPr>
                <a:t>Flexible Radio Assignment (FRA)</a:t>
              </a:r>
            </a:p>
            <a:p>
              <a:pPr algn="r"/>
              <a:r>
                <a:rPr lang="ja-JP" altLang="en-US" sz="1100" dirty="0" smtClean="0">
                  <a:latin typeface="+mn-lt"/>
                  <a:ea typeface="+mn-ea"/>
                  <a:cs typeface="CiscoSans Thin"/>
                </a:rPr>
                <a:t>より良い環境を提供するための</a:t>
              </a:r>
              <a:r>
                <a:rPr lang="en-US" altLang="ja-JP" sz="1100" dirty="0" smtClean="0">
                  <a:latin typeface="+mn-lt"/>
                  <a:ea typeface="+mn-ea"/>
                  <a:cs typeface="CiscoSans Thin"/>
                </a:rPr>
                <a:t/>
              </a:r>
              <a:br>
                <a:rPr lang="en-US" altLang="ja-JP" sz="1100" dirty="0" smtClean="0">
                  <a:latin typeface="+mn-lt"/>
                  <a:ea typeface="+mn-ea"/>
                  <a:cs typeface="CiscoSans Thin"/>
                </a:rPr>
              </a:br>
              <a:r>
                <a:rPr lang="ja-JP" altLang="en-US" sz="1100" dirty="0" smtClean="0">
                  <a:latin typeface="+mn-lt"/>
                  <a:ea typeface="+mn-ea"/>
                  <a:cs typeface="CiscoSans Thin"/>
                </a:rPr>
                <a:t>無線帯域の調整</a:t>
              </a:r>
              <a:endParaRPr lang="en-US" sz="1100" dirty="0">
                <a:latin typeface="+mn-lt"/>
                <a:ea typeface="+mn-ea"/>
                <a:cs typeface="CiscoSans Thin"/>
              </a:endParaRPr>
            </a:p>
          </p:txBody>
        </p:sp>
        <p:grpSp>
          <p:nvGrpSpPr>
            <p:cNvPr id="182" name="Group 181"/>
            <p:cNvGrpSpPr/>
            <p:nvPr/>
          </p:nvGrpSpPr>
          <p:grpSpPr>
            <a:xfrm>
              <a:off x="2767593" y="3749902"/>
              <a:ext cx="276984" cy="299451"/>
              <a:chOff x="-1503802" y="848233"/>
              <a:chExt cx="276984" cy="299451"/>
            </a:xfrm>
          </p:grpSpPr>
          <p:sp>
            <p:nvSpPr>
              <p:cNvPr id="186" name="Rounded Rectangle 185"/>
              <p:cNvSpPr/>
              <p:nvPr/>
            </p:nvSpPr>
            <p:spPr>
              <a:xfrm rot="16200000">
                <a:off x="-1436029" y="780460"/>
                <a:ext cx="141438" cy="276984"/>
              </a:xfrm>
              <a:prstGeom prst="roundRect">
                <a:avLst>
                  <a:gd name="adj" fmla="val 50000"/>
                </a:avLst>
              </a:prstGeom>
              <a:noFill/>
              <a:ln w="6350" cmpd="sng">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187" name="Oval 186"/>
              <p:cNvSpPr/>
              <p:nvPr/>
            </p:nvSpPr>
            <p:spPr>
              <a:xfrm>
                <a:off x="-1483483" y="862966"/>
                <a:ext cx="104974" cy="104974"/>
              </a:xfrm>
              <a:prstGeom prst="ellipse">
                <a:avLst/>
              </a:prstGeom>
              <a:solidFill>
                <a:srgbClr val="FFFFFF"/>
              </a:solidFill>
              <a:ln w="635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188" name="Rounded Rectangle 187"/>
              <p:cNvSpPr/>
              <p:nvPr/>
            </p:nvSpPr>
            <p:spPr>
              <a:xfrm rot="16200000">
                <a:off x="-1436029" y="938473"/>
                <a:ext cx="141438" cy="276984"/>
              </a:xfrm>
              <a:prstGeom prst="roundRect">
                <a:avLst>
                  <a:gd name="adj" fmla="val 50000"/>
                </a:avLst>
              </a:prstGeom>
              <a:noFill/>
              <a:ln w="6350" cmpd="sng">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189" name="Oval 188"/>
              <p:cNvSpPr/>
              <p:nvPr/>
            </p:nvSpPr>
            <p:spPr>
              <a:xfrm>
                <a:off x="-1347414" y="1020978"/>
                <a:ext cx="104974" cy="104974"/>
              </a:xfrm>
              <a:prstGeom prst="ellipse">
                <a:avLst/>
              </a:prstGeom>
              <a:solidFill>
                <a:srgbClr val="FFFFFF"/>
              </a:solidFill>
              <a:ln w="635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grpSp>
      </p:grpSp>
      <p:sp>
        <p:nvSpPr>
          <p:cNvPr id="10" name="Rounded Rectangle 9"/>
          <p:cNvSpPr/>
          <p:nvPr/>
        </p:nvSpPr>
        <p:spPr>
          <a:xfrm>
            <a:off x="3353001" y="1811021"/>
            <a:ext cx="2400677" cy="2400677"/>
          </a:xfrm>
          <a:prstGeom prst="roundRect">
            <a:avLst/>
          </a:prstGeom>
          <a:solidFill>
            <a:schemeClr val="bg1">
              <a:lumMod val="95000"/>
            </a:schemeClr>
          </a:solidFill>
          <a:ln>
            <a:solidFill>
              <a:schemeClr val="tx1">
                <a:lumMod val="40000"/>
                <a:lumOff val="60000"/>
              </a:schemeClr>
            </a:solidFill>
          </a:ln>
          <a:effectLst/>
          <a:scene3d>
            <a:camera prst="isometricTopUp"/>
            <a:lightRig rig="threePt" dir="t"/>
          </a:scene3d>
          <a:sp3d>
            <a:bevelB h="241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p:cNvSpPr>
            <a:spLocks noGrp="1"/>
          </p:cNvSpPr>
          <p:nvPr>
            <p:ph type="title"/>
          </p:nvPr>
        </p:nvSpPr>
        <p:spPr/>
        <p:txBody>
          <a:bodyPr/>
          <a:lstStyle/>
          <a:p>
            <a:r>
              <a:rPr lang="ja-JP" altLang="en-US" smtClean="0"/>
              <a:t>シスコだけが提供する技術革新</a:t>
            </a:r>
            <a:endParaRPr lang="en-US" dirty="0"/>
          </a:p>
        </p:txBody>
      </p:sp>
      <p:sp>
        <p:nvSpPr>
          <p:cNvPr id="26" name="Rectangle 25"/>
          <p:cNvSpPr/>
          <p:nvPr/>
        </p:nvSpPr>
        <p:spPr>
          <a:xfrm>
            <a:off x="3521484" y="1991873"/>
            <a:ext cx="2006415" cy="2006415"/>
          </a:xfrm>
          <a:prstGeom prst="rect">
            <a:avLst/>
          </a:prstGeom>
          <a:solidFill>
            <a:srgbClr val="008000"/>
          </a:solidFill>
          <a:ln>
            <a:noFill/>
          </a:ln>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1" name="Oval 30"/>
          <p:cNvSpPr/>
          <p:nvPr/>
        </p:nvSpPr>
        <p:spPr>
          <a:xfrm>
            <a:off x="3206836" y="2829900"/>
            <a:ext cx="232336" cy="232336"/>
          </a:xfrm>
          <a:prstGeom prst="ellipse">
            <a:avLst/>
          </a:prstGeom>
          <a:solidFill>
            <a:schemeClr val="bg1">
              <a:lumMod val="65000"/>
            </a:schemeClr>
          </a:solidFill>
          <a:ln>
            <a:noFill/>
          </a:ln>
          <a:effectLst/>
          <a:scene3d>
            <a:camera prst="isometricTopUp"/>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2" name="Oval 31"/>
          <p:cNvSpPr/>
          <p:nvPr/>
        </p:nvSpPr>
        <p:spPr>
          <a:xfrm>
            <a:off x="4399185" y="2149909"/>
            <a:ext cx="232336" cy="232336"/>
          </a:xfrm>
          <a:prstGeom prst="ellipse">
            <a:avLst/>
          </a:prstGeom>
          <a:solidFill>
            <a:schemeClr val="bg1">
              <a:lumMod val="65000"/>
            </a:schemeClr>
          </a:solidFill>
          <a:ln>
            <a:noFill/>
          </a:ln>
          <a:effectLst/>
          <a:scene3d>
            <a:camera prst="isometricTopUp"/>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3" name="Oval 32"/>
          <p:cNvSpPr/>
          <p:nvPr/>
        </p:nvSpPr>
        <p:spPr>
          <a:xfrm>
            <a:off x="4406312" y="3509528"/>
            <a:ext cx="232336" cy="232336"/>
          </a:xfrm>
          <a:prstGeom prst="ellipse">
            <a:avLst/>
          </a:prstGeom>
          <a:solidFill>
            <a:schemeClr val="bg1">
              <a:lumMod val="65000"/>
            </a:schemeClr>
          </a:solidFill>
          <a:ln>
            <a:noFill/>
          </a:ln>
          <a:effectLst/>
          <a:scene3d>
            <a:camera prst="isometricTopUp"/>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4" name="Oval 33"/>
          <p:cNvSpPr/>
          <p:nvPr/>
        </p:nvSpPr>
        <p:spPr>
          <a:xfrm>
            <a:off x="5592752" y="2822116"/>
            <a:ext cx="232336" cy="232336"/>
          </a:xfrm>
          <a:prstGeom prst="ellipse">
            <a:avLst/>
          </a:prstGeom>
          <a:solidFill>
            <a:schemeClr val="bg1">
              <a:lumMod val="65000"/>
            </a:schemeClr>
          </a:solidFill>
          <a:ln>
            <a:noFill/>
          </a:ln>
          <a:effectLst/>
          <a:scene3d>
            <a:camera prst="isometricTopUp"/>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9" name="Freeform 88"/>
          <p:cNvSpPr/>
          <p:nvPr/>
        </p:nvSpPr>
        <p:spPr>
          <a:xfrm>
            <a:off x="4469411" y="3397755"/>
            <a:ext cx="342153" cy="123414"/>
          </a:xfrm>
          <a:custGeom>
            <a:avLst/>
            <a:gdLst>
              <a:gd name="connsiteX0" fmla="*/ 453023 w 453023"/>
              <a:gd name="connsiteY0" fmla="*/ 0 h 163404"/>
              <a:gd name="connsiteX1" fmla="*/ 178238 w 453023"/>
              <a:gd name="connsiteY1" fmla="*/ 163404 h 163404"/>
              <a:gd name="connsiteX2" fmla="*/ 0 w 453023"/>
              <a:gd name="connsiteY2" fmla="*/ 59419 h 163404"/>
            </a:gdLst>
            <a:ahLst/>
            <a:cxnLst>
              <a:cxn ang="0">
                <a:pos x="connsiteX0" y="connsiteY0"/>
              </a:cxn>
              <a:cxn ang="0">
                <a:pos x="connsiteX1" y="connsiteY1"/>
              </a:cxn>
              <a:cxn ang="0">
                <a:pos x="connsiteX2" y="connsiteY2"/>
              </a:cxn>
            </a:cxnLst>
            <a:rect l="l" t="t" r="r" b="b"/>
            <a:pathLst>
              <a:path w="453023" h="163404">
                <a:moveTo>
                  <a:pt x="453023" y="0"/>
                </a:moveTo>
                <a:lnTo>
                  <a:pt x="178238" y="163404"/>
                </a:lnTo>
                <a:lnTo>
                  <a:pt x="0" y="59419"/>
                </a:lnTo>
              </a:path>
            </a:pathLst>
          </a:custGeom>
          <a:ln>
            <a:solidFill>
              <a:srgbClr val="FDBE2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0" name="Freeform 89"/>
          <p:cNvSpPr/>
          <p:nvPr/>
        </p:nvSpPr>
        <p:spPr>
          <a:xfrm>
            <a:off x="4132868" y="3184586"/>
            <a:ext cx="168272" cy="157072"/>
          </a:xfrm>
          <a:custGeom>
            <a:avLst/>
            <a:gdLst>
              <a:gd name="connsiteX0" fmla="*/ 126252 w 215371"/>
              <a:gd name="connsiteY0" fmla="*/ 0 h 207969"/>
              <a:gd name="connsiteX1" fmla="*/ 0 w 215371"/>
              <a:gd name="connsiteY1" fmla="*/ 81702 h 207969"/>
              <a:gd name="connsiteX2" fmla="*/ 215371 w 215371"/>
              <a:gd name="connsiteY2" fmla="*/ 207969 h 207969"/>
              <a:gd name="connsiteX0" fmla="*/ 133679 w 222798"/>
              <a:gd name="connsiteY0" fmla="*/ 0 h 207969"/>
              <a:gd name="connsiteX1" fmla="*/ 0 w 222798"/>
              <a:gd name="connsiteY1" fmla="*/ 74274 h 207969"/>
              <a:gd name="connsiteX2" fmla="*/ 222798 w 222798"/>
              <a:gd name="connsiteY2" fmla="*/ 207969 h 207969"/>
            </a:gdLst>
            <a:ahLst/>
            <a:cxnLst>
              <a:cxn ang="0">
                <a:pos x="connsiteX0" y="connsiteY0"/>
              </a:cxn>
              <a:cxn ang="0">
                <a:pos x="connsiteX1" y="connsiteY1"/>
              </a:cxn>
              <a:cxn ang="0">
                <a:pos x="connsiteX2" y="connsiteY2"/>
              </a:cxn>
            </a:cxnLst>
            <a:rect l="l" t="t" r="r" b="b"/>
            <a:pathLst>
              <a:path w="222798" h="207969">
                <a:moveTo>
                  <a:pt x="133679" y="0"/>
                </a:moveTo>
                <a:lnTo>
                  <a:pt x="0" y="74274"/>
                </a:lnTo>
                <a:lnTo>
                  <a:pt x="222798" y="207969"/>
                </a:lnTo>
              </a:path>
            </a:pathLst>
          </a:custGeom>
          <a:ln>
            <a:solidFill>
              <a:srgbClr val="FDBE2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1" name="Freeform 90"/>
          <p:cNvSpPr/>
          <p:nvPr/>
        </p:nvSpPr>
        <p:spPr>
          <a:xfrm>
            <a:off x="3751452" y="2977028"/>
            <a:ext cx="576066" cy="381416"/>
          </a:xfrm>
          <a:custGeom>
            <a:avLst/>
            <a:gdLst>
              <a:gd name="connsiteX0" fmla="*/ 89120 w 727807"/>
              <a:gd name="connsiteY0" fmla="*/ 0 h 482784"/>
              <a:gd name="connsiteX1" fmla="*/ 0 w 727807"/>
              <a:gd name="connsiteY1" fmla="*/ 59420 h 482784"/>
              <a:gd name="connsiteX2" fmla="*/ 727807 w 727807"/>
              <a:gd name="connsiteY2" fmla="*/ 482784 h 482784"/>
              <a:gd name="connsiteX0" fmla="*/ 89120 w 762732"/>
              <a:gd name="connsiteY0" fmla="*/ 0 h 505009"/>
              <a:gd name="connsiteX1" fmla="*/ 0 w 762732"/>
              <a:gd name="connsiteY1" fmla="*/ 59420 h 505009"/>
              <a:gd name="connsiteX2" fmla="*/ 762732 w 762732"/>
              <a:gd name="connsiteY2" fmla="*/ 505009 h 505009"/>
            </a:gdLst>
            <a:ahLst/>
            <a:cxnLst>
              <a:cxn ang="0">
                <a:pos x="connsiteX0" y="connsiteY0"/>
              </a:cxn>
              <a:cxn ang="0">
                <a:pos x="connsiteX1" y="connsiteY1"/>
              </a:cxn>
              <a:cxn ang="0">
                <a:pos x="connsiteX2" y="connsiteY2"/>
              </a:cxn>
            </a:cxnLst>
            <a:rect l="l" t="t" r="r" b="b"/>
            <a:pathLst>
              <a:path w="762732" h="505009">
                <a:moveTo>
                  <a:pt x="89120" y="0"/>
                </a:moveTo>
                <a:lnTo>
                  <a:pt x="0" y="59420"/>
                </a:lnTo>
                <a:lnTo>
                  <a:pt x="762732" y="505009"/>
                </a:lnTo>
              </a:path>
            </a:pathLst>
          </a:custGeom>
          <a:ln>
            <a:solidFill>
              <a:srgbClr val="FDBE2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nvGrpSpPr>
          <p:cNvPr id="12" name="Group 11"/>
          <p:cNvGrpSpPr/>
          <p:nvPr/>
        </p:nvGrpSpPr>
        <p:grpSpPr>
          <a:xfrm>
            <a:off x="4459324" y="2910401"/>
            <a:ext cx="813011" cy="391207"/>
            <a:chOff x="7264711" y="2771347"/>
            <a:chExt cx="1076456" cy="517972"/>
          </a:xfrm>
        </p:grpSpPr>
        <p:cxnSp>
          <p:nvCxnSpPr>
            <p:cNvPr id="80" name="Straight Connector 79"/>
            <p:cNvCxnSpPr/>
            <p:nvPr/>
          </p:nvCxnSpPr>
          <p:spPr>
            <a:xfrm>
              <a:off x="7264711" y="3036674"/>
              <a:ext cx="91524" cy="52753"/>
            </a:xfrm>
            <a:prstGeom prst="line">
              <a:avLst/>
            </a:prstGeom>
            <a:ln>
              <a:solidFill>
                <a:srgbClr val="FDBE24"/>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7731090" y="2783887"/>
              <a:ext cx="122608" cy="70669"/>
            </a:xfrm>
            <a:prstGeom prst="line">
              <a:avLst/>
            </a:prstGeom>
            <a:ln>
              <a:solidFill>
                <a:srgbClr val="FDBE24"/>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V="1">
              <a:off x="7597490" y="3055055"/>
              <a:ext cx="82185" cy="49694"/>
            </a:xfrm>
            <a:prstGeom prst="line">
              <a:avLst/>
            </a:prstGeom>
            <a:ln>
              <a:solidFill>
                <a:srgbClr val="FDBE24"/>
              </a:solidFill>
            </a:ln>
            <a:effectLst/>
          </p:spPr>
          <p:style>
            <a:lnRef idx="2">
              <a:schemeClr val="accent1"/>
            </a:lnRef>
            <a:fillRef idx="0">
              <a:schemeClr val="accent1"/>
            </a:fillRef>
            <a:effectRef idx="1">
              <a:schemeClr val="accent1"/>
            </a:effectRef>
            <a:fontRef idx="minor">
              <a:schemeClr val="tx1"/>
            </a:fontRef>
          </p:style>
        </p:cxnSp>
        <p:grpSp>
          <p:nvGrpSpPr>
            <p:cNvPr id="56" name="Group 55"/>
            <p:cNvGrpSpPr/>
            <p:nvPr/>
          </p:nvGrpSpPr>
          <p:grpSpPr>
            <a:xfrm>
              <a:off x="7325116" y="3001798"/>
              <a:ext cx="287521" cy="287521"/>
              <a:chOff x="4545079" y="1448350"/>
              <a:chExt cx="668393" cy="668393"/>
            </a:xfrm>
            <a:scene3d>
              <a:camera prst="isometricTopUp"/>
              <a:lightRig rig="threePt" dir="t"/>
            </a:scene3d>
          </p:grpSpPr>
          <p:sp>
            <p:nvSpPr>
              <p:cNvPr id="57" name="Rounded Rectangle 56"/>
              <p:cNvSpPr/>
              <p:nvPr/>
            </p:nvSpPr>
            <p:spPr>
              <a:xfrm>
                <a:off x="4545079" y="1448350"/>
                <a:ext cx="668393" cy="668393"/>
              </a:xfrm>
              <a:prstGeom prst="roundRect">
                <a:avLst>
                  <a:gd name="adj" fmla="val 13334"/>
                </a:avLst>
              </a:prstGeom>
              <a:solidFill>
                <a:schemeClr val="bg2">
                  <a:lumMod val="85000"/>
                </a:schemeClr>
              </a:solidFill>
              <a:ln>
                <a:solidFill>
                  <a:schemeClr val="bg1">
                    <a:lumMod val="75000"/>
                  </a:schemeClr>
                </a:solidFill>
              </a:ln>
              <a:effectLst/>
              <a:sp3d>
                <a:bevelT w="0" h="444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8" name="Rounded Rectangle 57"/>
              <p:cNvSpPr/>
              <p:nvPr/>
            </p:nvSpPr>
            <p:spPr>
              <a:xfrm>
                <a:off x="4580290" y="1483561"/>
                <a:ext cx="597970" cy="597970"/>
              </a:xfrm>
              <a:prstGeom prst="roundRect">
                <a:avLst>
                  <a:gd name="adj" fmla="val 13334"/>
                </a:avLst>
              </a:prstGeom>
              <a:solidFill>
                <a:schemeClr val="tx1"/>
              </a:solidFill>
              <a:ln>
                <a:solidFill>
                  <a:schemeClr val="bg1">
                    <a:lumMod val="75000"/>
                  </a:schemeClr>
                </a:solidFill>
              </a:ln>
              <a:effectLst/>
              <a:sp3d>
                <a:bevelT w="0" h="444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59" name="Group 58"/>
            <p:cNvGrpSpPr/>
            <p:nvPr/>
          </p:nvGrpSpPr>
          <p:grpSpPr>
            <a:xfrm>
              <a:off x="7588774" y="2771347"/>
              <a:ext cx="752393" cy="223823"/>
              <a:chOff x="4537652" y="1247560"/>
              <a:chExt cx="1648705" cy="490460"/>
            </a:xfrm>
          </p:grpSpPr>
          <p:sp>
            <p:nvSpPr>
              <p:cNvPr id="60" name="Rectangle 59"/>
              <p:cNvSpPr/>
              <p:nvPr/>
            </p:nvSpPr>
            <p:spPr>
              <a:xfrm>
                <a:off x="4537652" y="1247560"/>
                <a:ext cx="1648705" cy="490460"/>
              </a:xfrm>
              <a:prstGeom prst="rect">
                <a:avLst/>
              </a:prstGeom>
              <a:solidFill>
                <a:schemeClr val="tx1"/>
              </a:solidFill>
              <a:ln>
                <a:solidFill>
                  <a:schemeClr val="bg1">
                    <a:lumMod val="75000"/>
                  </a:schemeClr>
                </a:solidFill>
              </a:ln>
              <a:effectLst/>
              <a:scene3d>
                <a:camera prst="isometricTopUp"/>
                <a:lightRig rig="threePt" dir="t"/>
              </a:scene3d>
              <a:sp3d>
                <a:bevelT w="0" h="444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1" name="Group 60"/>
              <p:cNvGrpSpPr/>
              <p:nvPr/>
            </p:nvGrpSpPr>
            <p:grpSpPr>
              <a:xfrm>
                <a:off x="4605061" y="1304384"/>
                <a:ext cx="1513886" cy="389074"/>
                <a:chOff x="4596349" y="1304384"/>
                <a:chExt cx="1513886" cy="389074"/>
              </a:xfrm>
              <a:scene3d>
                <a:camera prst="isometricTopUp"/>
                <a:lightRig rig="threePt" dir="t"/>
              </a:scene3d>
            </p:grpSpPr>
            <p:sp>
              <p:nvSpPr>
                <p:cNvPr id="62" name="Rectangle 61"/>
                <p:cNvSpPr/>
                <p:nvPr/>
              </p:nvSpPr>
              <p:spPr>
                <a:xfrm>
                  <a:off x="4596349"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3" name="Rectangle 62"/>
                <p:cNvSpPr/>
                <p:nvPr/>
              </p:nvSpPr>
              <p:spPr>
                <a:xfrm>
                  <a:off x="4854567"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4" name="Rectangle 63"/>
                <p:cNvSpPr/>
                <p:nvPr/>
              </p:nvSpPr>
              <p:spPr>
                <a:xfrm>
                  <a:off x="5112785"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5" name="Rectangle 64"/>
                <p:cNvSpPr/>
                <p:nvPr/>
              </p:nvSpPr>
              <p:spPr>
                <a:xfrm>
                  <a:off x="5371003"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6" name="Rectangle 65"/>
                <p:cNvSpPr/>
                <p:nvPr/>
              </p:nvSpPr>
              <p:spPr>
                <a:xfrm>
                  <a:off x="5629221"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7" name="Rectangle 66"/>
                <p:cNvSpPr/>
                <p:nvPr/>
              </p:nvSpPr>
              <p:spPr>
                <a:xfrm>
                  <a:off x="5887437"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grpSp>
      <p:grpSp>
        <p:nvGrpSpPr>
          <p:cNvPr id="9" name="Group 8"/>
          <p:cNvGrpSpPr/>
          <p:nvPr/>
        </p:nvGrpSpPr>
        <p:grpSpPr>
          <a:xfrm>
            <a:off x="4092616" y="2704652"/>
            <a:ext cx="801858" cy="391207"/>
            <a:chOff x="6779176" y="2498928"/>
            <a:chExt cx="1061690" cy="517972"/>
          </a:xfrm>
        </p:grpSpPr>
        <p:cxnSp>
          <p:nvCxnSpPr>
            <p:cNvPr id="93" name="Straight Connector 92"/>
            <p:cNvCxnSpPr/>
            <p:nvPr/>
          </p:nvCxnSpPr>
          <p:spPr>
            <a:xfrm>
              <a:off x="6779176" y="2747701"/>
              <a:ext cx="91524" cy="52753"/>
            </a:xfrm>
            <a:prstGeom prst="line">
              <a:avLst/>
            </a:prstGeom>
            <a:ln>
              <a:solidFill>
                <a:srgbClr val="FDBE24"/>
              </a:solidFill>
            </a:ln>
            <a:effectLst/>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a:xfrm flipV="1">
              <a:off x="7099636" y="2777697"/>
              <a:ext cx="82185" cy="49694"/>
            </a:xfrm>
            <a:prstGeom prst="line">
              <a:avLst/>
            </a:prstGeom>
            <a:ln>
              <a:solidFill>
                <a:srgbClr val="FDBE24"/>
              </a:solidFill>
            </a:ln>
            <a:effectLst/>
          </p:spPr>
          <p:style>
            <a:lnRef idx="2">
              <a:schemeClr val="accent1"/>
            </a:lnRef>
            <a:fillRef idx="0">
              <a:schemeClr val="accent1"/>
            </a:fillRef>
            <a:effectRef idx="1">
              <a:schemeClr val="accent1"/>
            </a:effectRef>
            <a:fontRef idx="minor">
              <a:schemeClr val="tx1"/>
            </a:fontRef>
          </p:style>
        </p:cxnSp>
        <p:grpSp>
          <p:nvGrpSpPr>
            <p:cNvPr id="68" name="Group 67"/>
            <p:cNvGrpSpPr/>
            <p:nvPr/>
          </p:nvGrpSpPr>
          <p:grpSpPr>
            <a:xfrm>
              <a:off x="6824815" y="2729379"/>
              <a:ext cx="287521" cy="287521"/>
              <a:chOff x="4545079" y="1448350"/>
              <a:chExt cx="668393" cy="668393"/>
            </a:xfrm>
            <a:scene3d>
              <a:camera prst="isometricTopUp"/>
              <a:lightRig rig="threePt" dir="t"/>
            </a:scene3d>
          </p:grpSpPr>
          <p:sp>
            <p:nvSpPr>
              <p:cNvPr id="69" name="Rounded Rectangle 68"/>
              <p:cNvSpPr/>
              <p:nvPr/>
            </p:nvSpPr>
            <p:spPr>
              <a:xfrm>
                <a:off x="4545079" y="1448350"/>
                <a:ext cx="668393" cy="668393"/>
              </a:xfrm>
              <a:prstGeom prst="roundRect">
                <a:avLst>
                  <a:gd name="adj" fmla="val 13334"/>
                </a:avLst>
              </a:prstGeom>
              <a:solidFill>
                <a:schemeClr val="bg2">
                  <a:lumMod val="85000"/>
                </a:schemeClr>
              </a:solidFill>
              <a:ln>
                <a:solidFill>
                  <a:schemeClr val="bg1">
                    <a:lumMod val="75000"/>
                  </a:schemeClr>
                </a:solidFill>
              </a:ln>
              <a:effectLst/>
              <a:sp3d>
                <a:bevelT w="0" h="444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0" name="Rounded Rectangle 69"/>
              <p:cNvSpPr/>
              <p:nvPr/>
            </p:nvSpPr>
            <p:spPr>
              <a:xfrm>
                <a:off x="4580290" y="1483561"/>
                <a:ext cx="597970" cy="597970"/>
              </a:xfrm>
              <a:prstGeom prst="roundRect">
                <a:avLst>
                  <a:gd name="adj" fmla="val 13334"/>
                </a:avLst>
              </a:prstGeom>
              <a:solidFill>
                <a:schemeClr val="tx1"/>
              </a:solidFill>
              <a:ln>
                <a:solidFill>
                  <a:schemeClr val="bg1">
                    <a:lumMod val="75000"/>
                  </a:schemeClr>
                </a:solidFill>
              </a:ln>
              <a:effectLst/>
              <a:sp3d>
                <a:bevelT w="0" h="444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71" name="Group 70"/>
            <p:cNvGrpSpPr/>
            <p:nvPr/>
          </p:nvGrpSpPr>
          <p:grpSpPr>
            <a:xfrm>
              <a:off x="7088473" y="2498928"/>
              <a:ext cx="752393" cy="223823"/>
              <a:chOff x="4537652" y="1247560"/>
              <a:chExt cx="1648705" cy="490460"/>
            </a:xfrm>
          </p:grpSpPr>
          <p:sp>
            <p:nvSpPr>
              <p:cNvPr id="72" name="Rectangle 71"/>
              <p:cNvSpPr/>
              <p:nvPr/>
            </p:nvSpPr>
            <p:spPr>
              <a:xfrm>
                <a:off x="4537652" y="1247560"/>
                <a:ext cx="1648705" cy="490460"/>
              </a:xfrm>
              <a:prstGeom prst="rect">
                <a:avLst/>
              </a:prstGeom>
              <a:solidFill>
                <a:schemeClr val="tx1"/>
              </a:solidFill>
              <a:ln>
                <a:solidFill>
                  <a:schemeClr val="bg1">
                    <a:lumMod val="75000"/>
                  </a:schemeClr>
                </a:solidFill>
              </a:ln>
              <a:effectLst/>
              <a:scene3d>
                <a:camera prst="isometricTopUp"/>
                <a:lightRig rig="threePt" dir="t"/>
              </a:scene3d>
              <a:sp3d>
                <a:bevelT w="0" h="444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p:cNvGrpSpPr/>
              <p:nvPr/>
            </p:nvGrpSpPr>
            <p:grpSpPr>
              <a:xfrm>
                <a:off x="4605061" y="1304384"/>
                <a:ext cx="1513886" cy="389074"/>
                <a:chOff x="4596349" y="1304384"/>
                <a:chExt cx="1513886" cy="389074"/>
              </a:xfrm>
              <a:scene3d>
                <a:camera prst="isometricTopUp"/>
                <a:lightRig rig="threePt" dir="t"/>
              </a:scene3d>
            </p:grpSpPr>
            <p:sp>
              <p:nvSpPr>
                <p:cNvPr id="74" name="Rectangle 73"/>
                <p:cNvSpPr/>
                <p:nvPr/>
              </p:nvSpPr>
              <p:spPr>
                <a:xfrm>
                  <a:off x="4596349"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5" name="Rectangle 74"/>
                <p:cNvSpPr/>
                <p:nvPr/>
              </p:nvSpPr>
              <p:spPr>
                <a:xfrm>
                  <a:off x="4854567"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6" name="Rectangle 75"/>
                <p:cNvSpPr/>
                <p:nvPr/>
              </p:nvSpPr>
              <p:spPr>
                <a:xfrm>
                  <a:off x="5112785"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7" name="Rectangle 76"/>
                <p:cNvSpPr/>
                <p:nvPr/>
              </p:nvSpPr>
              <p:spPr>
                <a:xfrm>
                  <a:off x="5371003"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8" name="Rectangle 77"/>
                <p:cNvSpPr/>
                <p:nvPr/>
              </p:nvSpPr>
              <p:spPr>
                <a:xfrm>
                  <a:off x="5629221"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9" name="Rectangle 78"/>
                <p:cNvSpPr/>
                <p:nvPr/>
              </p:nvSpPr>
              <p:spPr>
                <a:xfrm>
                  <a:off x="5887437"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cxnSp>
          <p:nvCxnSpPr>
            <p:cNvPr id="95" name="Straight Connector 94"/>
            <p:cNvCxnSpPr/>
            <p:nvPr/>
          </p:nvCxnSpPr>
          <p:spPr>
            <a:xfrm>
              <a:off x="7232305" y="2498928"/>
              <a:ext cx="123930" cy="72822"/>
            </a:xfrm>
            <a:prstGeom prst="line">
              <a:avLst/>
            </a:prstGeom>
            <a:ln>
              <a:solidFill>
                <a:srgbClr val="FDBE24"/>
              </a:solidFill>
            </a:ln>
            <a:effectLst/>
          </p:spPr>
          <p:style>
            <a:lnRef idx="2">
              <a:schemeClr val="accent1"/>
            </a:lnRef>
            <a:fillRef idx="0">
              <a:schemeClr val="accent1"/>
            </a:fillRef>
            <a:effectRef idx="1">
              <a:schemeClr val="accent1"/>
            </a:effectRef>
            <a:fontRef idx="minor">
              <a:schemeClr val="tx1"/>
            </a:fontRef>
          </p:style>
        </p:cxnSp>
      </p:grpSp>
      <p:grpSp>
        <p:nvGrpSpPr>
          <p:cNvPr id="44" name="Group 43"/>
          <p:cNvGrpSpPr/>
          <p:nvPr/>
        </p:nvGrpSpPr>
        <p:grpSpPr>
          <a:xfrm>
            <a:off x="4745032" y="3191032"/>
            <a:ext cx="568257" cy="169046"/>
            <a:chOff x="4537652" y="1247562"/>
            <a:chExt cx="1648705" cy="490460"/>
          </a:xfrm>
        </p:grpSpPr>
        <p:sp>
          <p:nvSpPr>
            <p:cNvPr id="35" name="Rectangle 34"/>
            <p:cNvSpPr/>
            <p:nvPr/>
          </p:nvSpPr>
          <p:spPr>
            <a:xfrm>
              <a:off x="4537652" y="1247562"/>
              <a:ext cx="1648705" cy="490460"/>
            </a:xfrm>
            <a:prstGeom prst="rect">
              <a:avLst/>
            </a:prstGeom>
            <a:solidFill>
              <a:schemeClr val="tx1"/>
            </a:solidFill>
            <a:ln>
              <a:solidFill>
                <a:schemeClr val="bg1">
                  <a:lumMod val="75000"/>
                </a:schemeClr>
              </a:solidFill>
            </a:ln>
            <a:effectLst/>
            <a:scene3d>
              <a:camera prst="isometricTopUp"/>
              <a:lightRig rig="threePt" dir="t"/>
            </a:scene3d>
            <a:sp3d>
              <a:bevelT w="0" h="444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2" name="Group 41"/>
            <p:cNvGrpSpPr/>
            <p:nvPr/>
          </p:nvGrpSpPr>
          <p:grpSpPr>
            <a:xfrm>
              <a:off x="4605060" y="1304384"/>
              <a:ext cx="1513886" cy="389074"/>
              <a:chOff x="4596349" y="1304384"/>
              <a:chExt cx="1513886" cy="389074"/>
            </a:xfrm>
            <a:scene3d>
              <a:camera prst="isometricTopUp"/>
              <a:lightRig rig="threePt" dir="t"/>
            </a:scene3d>
          </p:grpSpPr>
          <p:sp>
            <p:nvSpPr>
              <p:cNvPr id="36" name="Rectangle 35"/>
              <p:cNvSpPr/>
              <p:nvPr/>
            </p:nvSpPr>
            <p:spPr>
              <a:xfrm>
                <a:off x="4596349"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7" name="Rectangle 36"/>
              <p:cNvSpPr/>
              <p:nvPr/>
            </p:nvSpPr>
            <p:spPr>
              <a:xfrm>
                <a:off x="4854567"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8" name="Rectangle 37"/>
              <p:cNvSpPr/>
              <p:nvPr/>
            </p:nvSpPr>
            <p:spPr>
              <a:xfrm>
                <a:off x="5112785"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9" name="Rectangle 38"/>
              <p:cNvSpPr/>
              <p:nvPr/>
            </p:nvSpPr>
            <p:spPr>
              <a:xfrm>
                <a:off x="5371003"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0" name="Rectangle 39"/>
              <p:cNvSpPr/>
              <p:nvPr/>
            </p:nvSpPr>
            <p:spPr>
              <a:xfrm>
                <a:off x="5629221"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1" name="Rectangle 40"/>
              <p:cNvSpPr/>
              <p:nvPr/>
            </p:nvSpPr>
            <p:spPr>
              <a:xfrm>
                <a:off x="5887437"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grpSp>
        <p:nvGrpSpPr>
          <p:cNvPr id="29" name="Group 28"/>
          <p:cNvGrpSpPr/>
          <p:nvPr/>
        </p:nvGrpSpPr>
        <p:grpSpPr>
          <a:xfrm>
            <a:off x="4282463" y="3282636"/>
            <a:ext cx="217155" cy="217155"/>
            <a:chOff x="4545077" y="1448350"/>
            <a:chExt cx="668393" cy="668393"/>
          </a:xfrm>
          <a:scene3d>
            <a:camera prst="isometricTopUp"/>
            <a:lightRig rig="threePt" dir="t"/>
          </a:scene3d>
        </p:grpSpPr>
        <p:sp>
          <p:nvSpPr>
            <p:cNvPr id="27" name="Rounded Rectangle 26"/>
            <p:cNvSpPr/>
            <p:nvPr/>
          </p:nvSpPr>
          <p:spPr>
            <a:xfrm>
              <a:off x="4545077" y="1448350"/>
              <a:ext cx="668393" cy="668393"/>
            </a:xfrm>
            <a:prstGeom prst="roundRect">
              <a:avLst>
                <a:gd name="adj" fmla="val 13334"/>
              </a:avLst>
            </a:prstGeom>
            <a:solidFill>
              <a:schemeClr val="bg2">
                <a:lumMod val="85000"/>
              </a:schemeClr>
            </a:solidFill>
            <a:ln>
              <a:solidFill>
                <a:schemeClr val="bg1">
                  <a:lumMod val="75000"/>
                </a:schemeClr>
              </a:solidFill>
            </a:ln>
            <a:effectLst/>
            <a:sp3d>
              <a:bevelT w="0" h="444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8" name="Rounded Rectangle 27"/>
            <p:cNvSpPr/>
            <p:nvPr/>
          </p:nvSpPr>
          <p:spPr>
            <a:xfrm>
              <a:off x="4580291" y="1483562"/>
              <a:ext cx="597969" cy="597969"/>
            </a:xfrm>
            <a:prstGeom prst="roundRect">
              <a:avLst>
                <a:gd name="adj" fmla="val 13334"/>
              </a:avLst>
            </a:prstGeom>
            <a:solidFill>
              <a:schemeClr val="tx1"/>
            </a:solidFill>
            <a:ln>
              <a:solidFill>
                <a:schemeClr val="bg1">
                  <a:lumMod val="75000"/>
                </a:schemeClr>
              </a:solidFill>
            </a:ln>
            <a:effectLst/>
            <a:sp3d>
              <a:bevelT w="0" h="444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54" name="Rounded Rectangle 53"/>
          <p:cNvSpPr/>
          <p:nvPr/>
        </p:nvSpPr>
        <p:spPr>
          <a:xfrm>
            <a:off x="3668942" y="2688384"/>
            <a:ext cx="1043566" cy="142685"/>
          </a:xfrm>
          <a:prstGeom prst="roundRect">
            <a:avLst/>
          </a:prstGeom>
          <a:solidFill>
            <a:schemeClr val="tx1">
              <a:lumMod val="50000"/>
            </a:schemeClr>
          </a:solidFill>
          <a:ln>
            <a:noFill/>
          </a:ln>
          <a:effectLst/>
          <a:scene3d>
            <a:camera prst="isometricTopUp"/>
            <a:lightRig rig="threePt" dir="t"/>
          </a:scene3d>
          <a:sp3d>
            <a:bevelT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2.4GHz. RADIO </a:t>
            </a:r>
          </a:p>
        </p:txBody>
      </p:sp>
      <p:sp>
        <p:nvSpPr>
          <p:cNvPr id="55" name="Rounded Rectangle 54"/>
          <p:cNvSpPr/>
          <p:nvPr/>
        </p:nvSpPr>
        <p:spPr>
          <a:xfrm>
            <a:off x="4092616" y="2899963"/>
            <a:ext cx="1043566" cy="142685"/>
          </a:xfrm>
          <a:prstGeom prst="roundRect">
            <a:avLst/>
          </a:prstGeom>
          <a:solidFill>
            <a:schemeClr val="tx1">
              <a:lumMod val="50000"/>
            </a:schemeClr>
          </a:solidFill>
          <a:ln>
            <a:noFill/>
          </a:ln>
          <a:effectLst/>
          <a:scene3d>
            <a:camera prst="isometricTopUp"/>
            <a:lightRig rig="threePt" dir="t"/>
          </a:scene3d>
          <a:sp3d>
            <a:bevelT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5GHz. RADIO </a:t>
            </a:r>
          </a:p>
        </p:txBody>
      </p:sp>
      <p:sp>
        <p:nvSpPr>
          <p:cNvPr id="157" name="Rounded Rectangle 156"/>
          <p:cNvSpPr/>
          <p:nvPr/>
        </p:nvSpPr>
        <p:spPr>
          <a:xfrm>
            <a:off x="3670037" y="2686716"/>
            <a:ext cx="1043566" cy="142685"/>
          </a:xfrm>
          <a:prstGeom prst="roundRect">
            <a:avLst/>
          </a:prstGeom>
          <a:solidFill>
            <a:schemeClr val="tx1">
              <a:lumMod val="50000"/>
            </a:schemeClr>
          </a:solidFill>
          <a:ln>
            <a:noFill/>
          </a:ln>
          <a:effectLst/>
          <a:scene3d>
            <a:camera prst="isometricTopUp"/>
            <a:lightRig rig="threePt" dir="t"/>
          </a:scene3d>
          <a:sp3d>
            <a:bevelT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RADIO 1 </a:t>
            </a:r>
          </a:p>
        </p:txBody>
      </p:sp>
      <p:sp>
        <p:nvSpPr>
          <p:cNvPr id="158" name="Rounded Rectangle 157"/>
          <p:cNvSpPr/>
          <p:nvPr/>
        </p:nvSpPr>
        <p:spPr>
          <a:xfrm>
            <a:off x="4093989" y="2899773"/>
            <a:ext cx="1043566" cy="142685"/>
          </a:xfrm>
          <a:prstGeom prst="roundRect">
            <a:avLst/>
          </a:prstGeom>
          <a:solidFill>
            <a:schemeClr val="tx1">
              <a:lumMod val="50000"/>
            </a:schemeClr>
          </a:solidFill>
          <a:ln>
            <a:noFill/>
          </a:ln>
          <a:effectLst/>
          <a:scene3d>
            <a:camera prst="isometricTopUp"/>
            <a:lightRig rig="threePt" dir="t"/>
          </a:scene3d>
          <a:sp3d>
            <a:bevelT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RADIO 2 </a:t>
            </a:r>
            <a:endParaRPr lang="en-US" sz="800" dirty="0"/>
          </a:p>
        </p:txBody>
      </p:sp>
      <p:grpSp>
        <p:nvGrpSpPr>
          <p:cNvPr id="167" name="Group 166"/>
          <p:cNvGrpSpPr/>
          <p:nvPr/>
        </p:nvGrpSpPr>
        <p:grpSpPr>
          <a:xfrm>
            <a:off x="777682" y="3487911"/>
            <a:ext cx="2708275" cy="615553"/>
            <a:chOff x="3628476" y="1815234"/>
            <a:chExt cx="2708275" cy="615553"/>
          </a:xfrm>
        </p:grpSpPr>
        <p:sp>
          <p:nvSpPr>
            <p:cNvPr id="168" name="Oval 167"/>
            <p:cNvSpPr/>
            <p:nvPr/>
          </p:nvSpPr>
          <p:spPr bwMode="auto">
            <a:xfrm flipH="1">
              <a:off x="5796751" y="1864349"/>
              <a:ext cx="540000" cy="540000"/>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98482" tIns="49239" rIns="98482" bIns="49239" numCol="1" spcCol="0" rtlCol="0" fromWordArt="0" anchor="ctr" anchorCtr="0" forceAA="0" compatLnSpc="1">
              <a:prstTxWarp prst="textNoShape">
                <a:avLst/>
              </a:prstTxWarp>
              <a:noAutofit/>
            </a:bodyPr>
            <a:lstStyle/>
            <a:p>
              <a:pPr algn="ctr" defTabSz="610407" eaLnBrk="0" hangingPunct="0">
                <a:lnSpc>
                  <a:spcPct val="90000"/>
                </a:lnSpc>
              </a:pPr>
              <a:endParaRPr lang="en-US" sz="1600" dirty="0"/>
            </a:p>
          </p:txBody>
        </p:sp>
        <p:grpSp>
          <p:nvGrpSpPr>
            <p:cNvPr id="169" name="Group 168"/>
            <p:cNvGrpSpPr/>
            <p:nvPr/>
          </p:nvGrpSpPr>
          <p:grpSpPr>
            <a:xfrm>
              <a:off x="5898616" y="1951790"/>
              <a:ext cx="323816" cy="333852"/>
              <a:chOff x="5464141" y="2940534"/>
              <a:chExt cx="603101" cy="621792"/>
            </a:xfrm>
            <a:solidFill>
              <a:srgbClr val="FFFFFF"/>
            </a:solidFill>
          </p:grpSpPr>
          <p:sp>
            <p:nvSpPr>
              <p:cNvPr id="171" name="Rounded Rectangle 170"/>
              <p:cNvSpPr/>
              <p:nvPr/>
            </p:nvSpPr>
            <p:spPr>
              <a:xfrm>
                <a:off x="5464141" y="3303633"/>
                <a:ext cx="82402" cy="258693"/>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172" name="Rounded Rectangle 171"/>
              <p:cNvSpPr/>
              <p:nvPr/>
            </p:nvSpPr>
            <p:spPr>
              <a:xfrm>
                <a:off x="5594316" y="3214854"/>
                <a:ext cx="82402" cy="347472"/>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173" name="Rounded Rectangle 172"/>
              <p:cNvSpPr/>
              <p:nvPr/>
            </p:nvSpPr>
            <p:spPr>
              <a:xfrm>
                <a:off x="5724491" y="3123414"/>
                <a:ext cx="82402" cy="438912"/>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174" name="Rounded Rectangle 173"/>
              <p:cNvSpPr/>
              <p:nvPr/>
            </p:nvSpPr>
            <p:spPr>
              <a:xfrm>
                <a:off x="5854666" y="3031974"/>
                <a:ext cx="82402" cy="530352"/>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175" name="Rounded Rectangle 174"/>
              <p:cNvSpPr/>
              <p:nvPr/>
            </p:nvSpPr>
            <p:spPr>
              <a:xfrm>
                <a:off x="5984840" y="2940534"/>
                <a:ext cx="82402" cy="621792"/>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grpSp>
        <p:sp>
          <p:nvSpPr>
            <p:cNvPr id="170" name="Rectangle 169"/>
            <p:cNvSpPr/>
            <p:nvPr/>
          </p:nvSpPr>
          <p:spPr>
            <a:xfrm>
              <a:off x="3628476" y="1815234"/>
              <a:ext cx="2118608" cy="615553"/>
            </a:xfrm>
            <a:prstGeom prst="rect">
              <a:avLst/>
            </a:prstGeom>
          </p:spPr>
          <p:txBody>
            <a:bodyPr wrap="square">
              <a:spAutoFit/>
            </a:bodyPr>
            <a:lstStyle/>
            <a:p>
              <a:pPr algn="r"/>
              <a:r>
                <a:rPr lang="en-US" sz="1200" b="1" dirty="0" smtClean="0">
                  <a:solidFill>
                    <a:schemeClr val="accent1"/>
                  </a:solidFill>
                  <a:latin typeface="+mn-lt"/>
                  <a:ea typeface="+mn-ea"/>
                </a:rPr>
                <a:t>Turbo Performance</a:t>
              </a:r>
            </a:p>
            <a:p>
              <a:pPr algn="r"/>
              <a:r>
                <a:rPr lang="ja-JP" altLang="en-US" sz="1100" dirty="0">
                  <a:latin typeface="+mn-lt"/>
                  <a:ea typeface="+mn-ea"/>
                  <a:cs typeface="CiscoSans Thin"/>
                </a:rPr>
                <a:t>広</a:t>
              </a:r>
              <a:r>
                <a:rPr lang="ja-JP" altLang="en-US" sz="1100" dirty="0" smtClean="0">
                  <a:latin typeface="+mn-lt"/>
                  <a:ea typeface="+mn-ea"/>
                  <a:cs typeface="CiscoSans Thin"/>
                </a:rPr>
                <a:t>帯域を使うアプリが動作する</a:t>
              </a:r>
              <a:r>
                <a:rPr lang="en-US" altLang="ja-JP" sz="1100" dirty="0" smtClean="0">
                  <a:latin typeface="+mn-lt"/>
                  <a:ea typeface="+mn-ea"/>
                  <a:cs typeface="CiscoSans Thin"/>
                </a:rPr>
                <a:t/>
              </a:r>
              <a:br>
                <a:rPr lang="en-US" altLang="ja-JP" sz="1100" dirty="0" smtClean="0">
                  <a:latin typeface="+mn-lt"/>
                  <a:ea typeface="+mn-ea"/>
                  <a:cs typeface="CiscoSans Thin"/>
                </a:rPr>
              </a:br>
              <a:r>
                <a:rPr lang="ja-JP" altLang="en-US" sz="1100" dirty="0" smtClean="0">
                  <a:latin typeface="+mn-lt"/>
                  <a:ea typeface="+mn-ea"/>
                  <a:cs typeface="CiscoSans Thin"/>
                </a:rPr>
                <a:t>デバイスをより多くサポート</a:t>
              </a:r>
              <a:endParaRPr lang="en-US" sz="1100" dirty="0">
                <a:latin typeface="+mn-lt"/>
                <a:ea typeface="+mn-ea"/>
                <a:cs typeface="CiscoSans Thin"/>
              </a:endParaRPr>
            </a:p>
          </p:txBody>
        </p:sp>
      </p:grpSp>
      <p:grpSp>
        <p:nvGrpSpPr>
          <p:cNvPr id="23" name="Group 22"/>
          <p:cNvGrpSpPr/>
          <p:nvPr/>
        </p:nvGrpSpPr>
        <p:grpSpPr>
          <a:xfrm>
            <a:off x="319795" y="1694887"/>
            <a:ext cx="3384828" cy="615553"/>
            <a:chOff x="1338763" y="1108450"/>
            <a:chExt cx="3059006" cy="615553"/>
          </a:xfrm>
        </p:grpSpPr>
        <p:sp>
          <p:nvSpPr>
            <p:cNvPr id="192" name="Rectangle 191"/>
            <p:cNvSpPr/>
            <p:nvPr/>
          </p:nvSpPr>
          <p:spPr>
            <a:xfrm>
              <a:off x="1338763" y="1108450"/>
              <a:ext cx="2505329" cy="615553"/>
            </a:xfrm>
            <a:prstGeom prst="rect">
              <a:avLst/>
            </a:prstGeom>
          </p:spPr>
          <p:txBody>
            <a:bodyPr wrap="square">
              <a:spAutoFit/>
            </a:bodyPr>
            <a:lstStyle/>
            <a:p>
              <a:pPr algn="r"/>
              <a:r>
                <a:rPr lang="en-US" sz="1200" b="1" dirty="0" smtClean="0">
                  <a:solidFill>
                    <a:srgbClr val="008000"/>
                  </a:solidFill>
                  <a:latin typeface="+mn-lt"/>
                  <a:ea typeface="+mn-ea"/>
                </a:rPr>
                <a:t>Zero Impact AVC</a:t>
              </a:r>
            </a:p>
            <a:p>
              <a:pPr algn="r"/>
              <a:r>
                <a:rPr lang="ja-JP" altLang="en-US" sz="1100" dirty="0" smtClean="0">
                  <a:latin typeface="+mn-lt"/>
                  <a:ea typeface="+mn-ea"/>
                  <a:cs typeface="CiscoSans Thin"/>
                </a:rPr>
                <a:t>パフォーマンスに影響がでないハードウェア処理の</a:t>
              </a:r>
              <a:r>
                <a:rPr lang="en-US" sz="1100" dirty="0" smtClean="0">
                  <a:latin typeface="+mn-lt"/>
                  <a:ea typeface="+mn-ea"/>
                  <a:cs typeface="CiscoSans Thin"/>
                </a:rPr>
                <a:t>Application Visibility </a:t>
              </a:r>
              <a:r>
                <a:rPr lang="en-US" altLang="ja-JP" sz="1100" dirty="0" smtClean="0">
                  <a:latin typeface="+mn-lt"/>
                  <a:ea typeface="+mn-ea"/>
                  <a:cs typeface="CiscoSans Thin"/>
                </a:rPr>
                <a:t>&amp;</a:t>
              </a:r>
              <a:r>
                <a:rPr lang="ja-JP" altLang="en-US" sz="1100" dirty="0" smtClean="0">
                  <a:latin typeface="+mn-lt"/>
                  <a:ea typeface="+mn-ea"/>
                  <a:cs typeface="CiscoSans Thin"/>
                </a:rPr>
                <a:t> </a:t>
              </a:r>
              <a:r>
                <a:rPr lang="en-US" sz="1100" dirty="0" smtClean="0">
                  <a:latin typeface="+mn-lt"/>
                  <a:ea typeface="+mn-ea"/>
                  <a:cs typeface="CiscoSans Thin"/>
                </a:rPr>
                <a:t>Control</a:t>
              </a:r>
              <a:endParaRPr lang="en-US" sz="1100" dirty="0">
                <a:latin typeface="+mn-lt"/>
                <a:ea typeface="+mn-ea"/>
                <a:cs typeface="CiscoSans Thin"/>
              </a:endParaRPr>
            </a:p>
          </p:txBody>
        </p:sp>
        <p:grpSp>
          <p:nvGrpSpPr>
            <p:cNvPr id="8" name="Group 7"/>
            <p:cNvGrpSpPr/>
            <p:nvPr/>
          </p:nvGrpSpPr>
          <p:grpSpPr>
            <a:xfrm>
              <a:off x="3909749" y="1182032"/>
              <a:ext cx="488020" cy="540000"/>
              <a:chOff x="3909749" y="1167613"/>
              <a:chExt cx="488020" cy="540000"/>
            </a:xfrm>
          </p:grpSpPr>
          <p:sp>
            <p:nvSpPr>
              <p:cNvPr id="191" name="Oval 190"/>
              <p:cNvSpPr/>
              <p:nvPr/>
            </p:nvSpPr>
            <p:spPr bwMode="auto">
              <a:xfrm flipH="1">
                <a:off x="3909749" y="1167613"/>
                <a:ext cx="488020" cy="540000"/>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98482" tIns="49239" rIns="98482" bIns="49239" numCol="1" spcCol="0" rtlCol="0" fromWordArt="0" anchor="ctr" anchorCtr="0" forceAA="0" compatLnSpc="1">
                <a:prstTxWarp prst="textNoShape">
                  <a:avLst/>
                </a:prstTxWarp>
                <a:noAutofit/>
              </a:bodyPr>
              <a:lstStyle/>
              <a:p>
                <a:pPr algn="ctr" defTabSz="610407" eaLnBrk="0" hangingPunct="0">
                  <a:lnSpc>
                    <a:spcPct val="90000"/>
                  </a:lnSpc>
                </a:pPr>
                <a:endParaRPr lang="en-US" sz="1600" dirty="0"/>
              </a:p>
            </p:txBody>
          </p:sp>
          <p:pic>
            <p:nvPicPr>
              <p:cNvPr id="193" name="Picture 19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40278" y="1180243"/>
                <a:ext cx="448060" cy="495784"/>
              </a:xfrm>
              <a:prstGeom prst="rect">
                <a:avLst/>
              </a:prstGeom>
            </p:spPr>
          </p:pic>
        </p:grpSp>
      </p:grpSp>
      <p:grpSp>
        <p:nvGrpSpPr>
          <p:cNvPr id="196" name="Group 195"/>
          <p:cNvGrpSpPr/>
          <p:nvPr/>
        </p:nvGrpSpPr>
        <p:grpSpPr>
          <a:xfrm>
            <a:off x="4278417" y="1274079"/>
            <a:ext cx="3338596" cy="594109"/>
            <a:chOff x="449383" y="2834928"/>
            <a:chExt cx="3338596" cy="594109"/>
          </a:xfrm>
        </p:grpSpPr>
        <p:sp>
          <p:nvSpPr>
            <p:cNvPr id="207" name="Oval 206"/>
            <p:cNvSpPr/>
            <p:nvPr/>
          </p:nvSpPr>
          <p:spPr bwMode="auto">
            <a:xfrm flipH="1">
              <a:off x="449383" y="2889037"/>
              <a:ext cx="540000" cy="540000"/>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98482" tIns="49239" rIns="98482" bIns="49239" numCol="1" spcCol="0" rtlCol="0" fromWordArt="0" anchor="ctr" anchorCtr="0" forceAA="0" compatLnSpc="1">
              <a:prstTxWarp prst="textNoShape">
                <a:avLst/>
              </a:prstTxWarp>
              <a:noAutofit/>
            </a:bodyPr>
            <a:lstStyle/>
            <a:p>
              <a:pPr algn="ctr" defTabSz="610407" eaLnBrk="0" hangingPunct="0">
                <a:lnSpc>
                  <a:spcPct val="90000"/>
                </a:lnSpc>
              </a:pPr>
              <a:endParaRPr lang="en-US" sz="1600" dirty="0"/>
            </a:p>
          </p:txBody>
        </p:sp>
        <p:sp>
          <p:nvSpPr>
            <p:cNvPr id="208" name="Rectangle 207"/>
            <p:cNvSpPr/>
            <p:nvPr/>
          </p:nvSpPr>
          <p:spPr>
            <a:xfrm>
              <a:off x="1015846" y="2834928"/>
              <a:ext cx="2772133" cy="446276"/>
            </a:xfrm>
            <a:prstGeom prst="rect">
              <a:avLst/>
            </a:prstGeom>
          </p:spPr>
          <p:txBody>
            <a:bodyPr wrap="square">
              <a:spAutoFit/>
            </a:bodyPr>
            <a:lstStyle/>
            <a:p>
              <a:r>
                <a:rPr lang="en-US" sz="1200" b="1" dirty="0">
                  <a:solidFill>
                    <a:schemeClr val="accent1"/>
                  </a:solidFill>
                  <a:latin typeface="+mn-lt"/>
                  <a:ea typeface="+mn-ea"/>
                </a:rPr>
                <a:t>Cisco CleanAir</a:t>
              </a:r>
              <a:r>
                <a:rPr lang="en-US" sz="1200" b="1" baseline="30000" dirty="0">
                  <a:solidFill>
                    <a:schemeClr val="accent1"/>
                  </a:solidFill>
                  <a:latin typeface="+mn-lt"/>
                  <a:ea typeface="+mn-ea"/>
                </a:rPr>
                <a:t>® </a:t>
              </a:r>
              <a:r>
                <a:rPr lang="en-US" sz="1200" b="1" dirty="0">
                  <a:solidFill>
                    <a:schemeClr val="accent1"/>
                  </a:solidFill>
                  <a:latin typeface="+mn-lt"/>
                  <a:ea typeface="+mn-ea"/>
                </a:rPr>
                <a:t> </a:t>
              </a:r>
              <a:endParaRPr lang="en-US" sz="1200" b="1" dirty="0" smtClean="0">
                <a:solidFill>
                  <a:schemeClr val="accent1"/>
                </a:solidFill>
                <a:latin typeface="+mn-lt"/>
                <a:ea typeface="+mn-ea"/>
              </a:endParaRPr>
            </a:p>
            <a:p>
              <a:r>
                <a:rPr lang="ja-JP" altLang="en-US" sz="1100" smtClean="0">
                  <a:solidFill>
                    <a:srgbClr val="343434"/>
                  </a:solidFill>
                  <a:latin typeface="+mn-lt"/>
                  <a:ea typeface="+mn-ea"/>
                  <a:cs typeface="CiscoSans Thin"/>
                </a:rPr>
                <a:t>デバイスが受ける干渉現からの影響を修正</a:t>
              </a:r>
              <a:endParaRPr lang="en-US" sz="1100" dirty="0">
                <a:solidFill>
                  <a:srgbClr val="343434"/>
                </a:solidFill>
                <a:latin typeface="+mn-lt"/>
                <a:ea typeface="+mn-ea"/>
                <a:cs typeface="CiscoSans Thin"/>
              </a:endParaRPr>
            </a:p>
          </p:txBody>
        </p:sp>
        <p:grpSp>
          <p:nvGrpSpPr>
            <p:cNvPr id="209" name="Group 208"/>
            <p:cNvGrpSpPr/>
            <p:nvPr/>
          </p:nvGrpSpPr>
          <p:grpSpPr>
            <a:xfrm>
              <a:off x="499000" y="2950873"/>
              <a:ext cx="428606" cy="416329"/>
              <a:chOff x="6119081" y="2435892"/>
              <a:chExt cx="461149" cy="448056"/>
            </a:xfrm>
          </p:grpSpPr>
          <p:sp>
            <p:nvSpPr>
              <p:cNvPr id="210" name="Oval 209"/>
              <p:cNvSpPr/>
              <p:nvPr/>
            </p:nvSpPr>
            <p:spPr>
              <a:xfrm>
                <a:off x="6323041" y="2631061"/>
                <a:ext cx="82296" cy="85806"/>
              </a:xfrm>
              <a:prstGeom prst="ellipse">
                <a:avLst/>
              </a:prstGeom>
              <a:solidFill>
                <a:srgbClr val="FFFFFF"/>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sp>
            <p:nvSpPr>
              <p:cNvPr id="211" name="Oval 210"/>
              <p:cNvSpPr>
                <a:spLocks/>
              </p:cNvSpPr>
              <p:nvPr/>
            </p:nvSpPr>
            <p:spPr>
              <a:xfrm>
                <a:off x="6277321" y="2587096"/>
                <a:ext cx="173736" cy="173736"/>
              </a:xfrm>
              <a:prstGeom prst="ellipse">
                <a:avLst/>
              </a:prstGeom>
              <a:noFill/>
              <a:ln w="6350" cmpd="sng">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sp>
            <p:nvSpPr>
              <p:cNvPr id="212" name="Oval 211"/>
              <p:cNvSpPr>
                <a:spLocks noChangeAspect="1"/>
              </p:cNvSpPr>
              <p:nvPr/>
            </p:nvSpPr>
            <p:spPr>
              <a:xfrm>
                <a:off x="6231601" y="2541376"/>
                <a:ext cx="265176" cy="265176"/>
              </a:xfrm>
              <a:prstGeom prst="ellipse">
                <a:avLst/>
              </a:prstGeom>
              <a:noFill/>
              <a:ln w="6350" cmpd="sng">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sp>
            <p:nvSpPr>
              <p:cNvPr id="213" name="Oval 212"/>
              <p:cNvSpPr>
                <a:spLocks noChangeAspect="1"/>
              </p:cNvSpPr>
              <p:nvPr/>
            </p:nvSpPr>
            <p:spPr>
              <a:xfrm>
                <a:off x="6185881" y="2495656"/>
                <a:ext cx="356616" cy="356616"/>
              </a:xfrm>
              <a:prstGeom prst="ellipse">
                <a:avLst/>
              </a:prstGeom>
              <a:noFill/>
              <a:ln w="6350" cmpd="sng">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sp>
            <p:nvSpPr>
              <p:cNvPr id="214" name="Oval 213"/>
              <p:cNvSpPr>
                <a:spLocks noChangeAspect="1"/>
              </p:cNvSpPr>
              <p:nvPr/>
            </p:nvSpPr>
            <p:spPr>
              <a:xfrm>
                <a:off x="6132174" y="2435892"/>
                <a:ext cx="448056" cy="448056"/>
              </a:xfrm>
              <a:prstGeom prst="ellipse">
                <a:avLst/>
              </a:prstGeom>
              <a:noFill/>
              <a:ln w="6350" cmpd="sng">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cxnSp>
            <p:nvCxnSpPr>
              <p:cNvPr id="215" name="Straight Connector 214"/>
              <p:cNvCxnSpPr/>
              <p:nvPr/>
            </p:nvCxnSpPr>
            <p:spPr>
              <a:xfrm flipV="1">
                <a:off x="6201060" y="2668549"/>
                <a:ext cx="174930" cy="16637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16" name="Right Triangle 17"/>
              <p:cNvSpPr/>
              <p:nvPr/>
            </p:nvSpPr>
            <p:spPr>
              <a:xfrm rot="19133833">
                <a:off x="6119081" y="2602712"/>
                <a:ext cx="249933" cy="168174"/>
              </a:xfrm>
              <a:custGeom>
                <a:avLst/>
                <a:gdLst>
                  <a:gd name="connsiteX0" fmla="*/ 0 w 249933"/>
                  <a:gd name="connsiteY0" fmla="*/ 130763 h 130763"/>
                  <a:gd name="connsiteX1" fmla="*/ 0 w 249933"/>
                  <a:gd name="connsiteY1" fmla="*/ 0 h 130763"/>
                  <a:gd name="connsiteX2" fmla="*/ 249933 w 249933"/>
                  <a:gd name="connsiteY2" fmla="*/ 130763 h 130763"/>
                  <a:gd name="connsiteX3" fmla="*/ 0 w 249933"/>
                  <a:gd name="connsiteY3" fmla="*/ 130763 h 130763"/>
                  <a:gd name="connsiteX0" fmla="*/ 0 w 249933"/>
                  <a:gd name="connsiteY0" fmla="*/ 125722 h 125722"/>
                  <a:gd name="connsiteX1" fmla="*/ 25097 w 249933"/>
                  <a:gd name="connsiteY1" fmla="*/ 0 h 125722"/>
                  <a:gd name="connsiteX2" fmla="*/ 249933 w 249933"/>
                  <a:gd name="connsiteY2" fmla="*/ 125722 h 125722"/>
                  <a:gd name="connsiteX3" fmla="*/ 0 w 249933"/>
                  <a:gd name="connsiteY3" fmla="*/ 125722 h 125722"/>
                  <a:gd name="connsiteX0" fmla="*/ 0 w 249933"/>
                  <a:gd name="connsiteY0" fmla="*/ 112385 h 112385"/>
                  <a:gd name="connsiteX1" fmla="*/ 62462 w 249933"/>
                  <a:gd name="connsiteY1" fmla="*/ 0 h 112385"/>
                  <a:gd name="connsiteX2" fmla="*/ 249933 w 249933"/>
                  <a:gd name="connsiteY2" fmla="*/ 112385 h 112385"/>
                  <a:gd name="connsiteX3" fmla="*/ 0 w 249933"/>
                  <a:gd name="connsiteY3" fmla="*/ 112385 h 112385"/>
                  <a:gd name="connsiteX0" fmla="*/ 0 w 249933"/>
                  <a:gd name="connsiteY0" fmla="*/ 112385 h 112385"/>
                  <a:gd name="connsiteX1" fmla="*/ 62462 w 249933"/>
                  <a:gd name="connsiteY1" fmla="*/ 0 h 112385"/>
                  <a:gd name="connsiteX2" fmla="*/ 249933 w 249933"/>
                  <a:gd name="connsiteY2" fmla="*/ 112385 h 112385"/>
                  <a:gd name="connsiteX3" fmla="*/ 0 w 249933"/>
                  <a:gd name="connsiteY3" fmla="*/ 112385 h 112385"/>
                  <a:gd name="connsiteX0" fmla="*/ 0 w 249933"/>
                  <a:gd name="connsiteY0" fmla="*/ 112385 h 112385"/>
                  <a:gd name="connsiteX1" fmla="*/ 62462 w 249933"/>
                  <a:gd name="connsiteY1" fmla="*/ 0 h 112385"/>
                  <a:gd name="connsiteX2" fmla="*/ 249933 w 249933"/>
                  <a:gd name="connsiteY2" fmla="*/ 112385 h 112385"/>
                  <a:gd name="connsiteX3" fmla="*/ 0 w 249933"/>
                  <a:gd name="connsiteY3" fmla="*/ 112385 h 112385"/>
                </a:gdLst>
                <a:ahLst/>
                <a:cxnLst>
                  <a:cxn ang="0">
                    <a:pos x="connsiteX0" y="connsiteY0"/>
                  </a:cxn>
                  <a:cxn ang="0">
                    <a:pos x="connsiteX1" y="connsiteY1"/>
                  </a:cxn>
                  <a:cxn ang="0">
                    <a:pos x="connsiteX2" y="connsiteY2"/>
                  </a:cxn>
                  <a:cxn ang="0">
                    <a:pos x="connsiteX3" y="connsiteY3"/>
                  </a:cxn>
                </a:cxnLst>
                <a:rect l="l" t="t" r="r" b="b"/>
                <a:pathLst>
                  <a:path w="249933" h="112385">
                    <a:moveTo>
                      <a:pt x="0" y="112385"/>
                    </a:moveTo>
                    <a:cubicBezTo>
                      <a:pt x="20821" y="74923"/>
                      <a:pt x="-10333" y="35317"/>
                      <a:pt x="62462" y="0"/>
                    </a:cubicBezTo>
                    <a:lnTo>
                      <a:pt x="249933" y="112385"/>
                    </a:lnTo>
                    <a:lnTo>
                      <a:pt x="0" y="112385"/>
                    </a:lnTo>
                    <a:close/>
                  </a:path>
                </a:pathLst>
              </a:custGeom>
              <a:gradFill flip="none" rotWithShape="1">
                <a:gsLst>
                  <a:gs pos="0">
                    <a:srgbClr val="0096D6">
                      <a:alpha val="0"/>
                    </a:srgbClr>
                  </a:gs>
                  <a:gs pos="100000">
                    <a:srgbClr val="FFFFFF"/>
                  </a:gs>
                  <a:gs pos="50000">
                    <a:schemeClr val="bg1">
                      <a:alpha val="50000"/>
                    </a:schemeClr>
                  </a:gs>
                  <a:gs pos="75000">
                    <a:schemeClr val="bg1">
                      <a:alpha val="50000"/>
                    </a:schemeClr>
                  </a:gs>
                </a:gsLst>
                <a:lin ang="4140000" scaled="0"/>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grpSp>
      </p:grpSp>
      <p:grpSp>
        <p:nvGrpSpPr>
          <p:cNvPr id="217" name="Group 216"/>
          <p:cNvGrpSpPr/>
          <p:nvPr/>
        </p:nvGrpSpPr>
        <p:grpSpPr>
          <a:xfrm>
            <a:off x="5452634" y="3487911"/>
            <a:ext cx="2862883" cy="615553"/>
            <a:chOff x="5754943" y="2781526"/>
            <a:chExt cx="2862883" cy="615553"/>
          </a:xfrm>
        </p:grpSpPr>
        <p:sp>
          <p:nvSpPr>
            <p:cNvPr id="218" name="Oval 217"/>
            <p:cNvSpPr/>
            <p:nvPr/>
          </p:nvSpPr>
          <p:spPr bwMode="auto">
            <a:xfrm flipH="1">
              <a:off x="5754943" y="2853955"/>
              <a:ext cx="540000" cy="540000"/>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98482" tIns="49239" rIns="98482" bIns="49239" numCol="1" spcCol="0" rtlCol="0" fromWordArt="0" anchor="ctr" anchorCtr="0" forceAA="0" compatLnSpc="1">
              <a:prstTxWarp prst="textNoShape">
                <a:avLst/>
              </a:prstTxWarp>
              <a:noAutofit/>
            </a:bodyPr>
            <a:lstStyle/>
            <a:p>
              <a:pPr algn="ctr" defTabSz="610407" eaLnBrk="0" hangingPunct="0">
                <a:lnSpc>
                  <a:spcPct val="90000"/>
                </a:lnSpc>
              </a:pPr>
              <a:endParaRPr lang="en-US" sz="1600" dirty="0"/>
            </a:p>
          </p:txBody>
        </p:sp>
        <p:pic>
          <p:nvPicPr>
            <p:cNvPr id="219" name="Picture 218" descr="smartphone_ico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53075" y="3021164"/>
              <a:ext cx="196136" cy="294205"/>
            </a:xfrm>
            <a:prstGeom prst="rect">
              <a:avLst/>
            </a:prstGeom>
          </p:spPr>
        </p:pic>
        <p:grpSp>
          <p:nvGrpSpPr>
            <p:cNvPr id="220" name="Group 219"/>
            <p:cNvGrpSpPr/>
            <p:nvPr/>
          </p:nvGrpSpPr>
          <p:grpSpPr>
            <a:xfrm rot="14338741">
              <a:off x="6040580" y="2854782"/>
              <a:ext cx="305838" cy="287061"/>
              <a:chOff x="-1210734" y="2455334"/>
              <a:chExt cx="736600" cy="533400"/>
            </a:xfrm>
          </p:grpSpPr>
          <p:sp>
            <p:nvSpPr>
              <p:cNvPr id="222" name="Arc 221"/>
              <p:cNvSpPr/>
              <p:nvPr/>
            </p:nvSpPr>
            <p:spPr>
              <a:xfrm>
                <a:off x="-1210734" y="2455334"/>
                <a:ext cx="736600" cy="533400"/>
              </a:xfrm>
              <a:prstGeom prst="arc">
                <a:avLst>
                  <a:gd name="adj1" fmla="val 12217026"/>
                  <a:gd name="adj2" fmla="val 20004371"/>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23" name="Arc 222"/>
              <p:cNvSpPr>
                <a:spLocks noChangeAspect="1"/>
              </p:cNvSpPr>
              <p:nvPr/>
            </p:nvSpPr>
            <p:spPr>
              <a:xfrm>
                <a:off x="-1082355" y="2582333"/>
                <a:ext cx="479843" cy="347472"/>
              </a:xfrm>
              <a:prstGeom prst="arc">
                <a:avLst>
                  <a:gd name="adj1" fmla="val 12217026"/>
                  <a:gd name="adj2" fmla="val 20004371"/>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24" name="Arc 223"/>
              <p:cNvSpPr>
                <a:spLocks noChangeAspect="1"/>
              </p:cNvSpPr>
              <p:nvPr/>
            </p:nvSpPr>
            <p:spPr>
              <a:xfrm>
                <a:off x="-956081" y="2707471"/>
                <a:ext cx="227294" cy="164592"/>
              </a:xfrm>
              <a:prstGeom prst="arc">
                <a:avLst>
                  <a:gd name="adj1" fmla="val 12217026"/>
                  <a:gd name="adj2" fmla="val 20004371"/>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sp>
          <p:nvSpPr>
            <p:cNvPr id="221" name="Rectangle 220"/>
            <p:cNvSpPr/>
            <p:nvPr/>
          </p:nvSpPr>
          <p:spPr>
            <a:xfrm>
              <a:off x="6342535" y="2781526"/>
              <a:ext cx="2275291" cy="615553"/>
            </a:xfrm>
            <a:prstGeom prst="rect">
              <a:avLst/>
            </a:prstGeom>
          </p:spPr>
          <p:txBody>
            <a:bodyPr wrap="square">
              <a:spAutoFit/>
            </a:bodyPr>
            <a:lstStyle/>
            <a:p>
              <a:r>
                <a:rPr lang="en-US" sz="1200" b="1" dirty="0" smtClean="0">
                  <a:solidFill>
                    <a:srgbClr val="214794"/>
                  </a:solidFill>
                  <a:latin typeface="+mn-lt"/>
                  <a:ea typeface="+mn-ea"/>
                </a:rPr>
                <a:t>Cisco ClientLink </a:t>
              </a:r>
              <a:endParaRPr lang="en-US" sz="1200" b="1" dirty="0">
                <a:solidFill>
                  <a:srgbClr val="214794"/>
                </a:solidFill>
                <a:latin typeface="+mn-lt"/>
                <a:ea typeface="+mn-ea"/>
              </a:endParaRPr>
            </a:p>
            <a:p>
              <a:r>
                <a:rPr lang="ja-JP" altLang="en-US" sz="1100" smtClean="0">
                  <a:latin typeface="+mn-lt"/>
                  <a:ea typeface="+mn-ea"/>
                  <a:cs typeface="CiscoSans Thin"/>
                </a:rPr>
                <a:t>レガシー及び</a:t>
              </a:r>
              <a:r>
                <a:rPr lang="en-US" altLang="ja-JP" sz="1100" smtClean="0">
                  <a:latin typeface="+mn-lt"/>
                  <a:ea typeface="+mn-ea"/>
                  <a:cs typeface="CiscoSans Thin"/>
                </a:rPr>
                <a:t>802.11ac</a:t>
              </a:r>
              <a:r>
                <a:rPr lang="ja-JP" altLang="en-US" sz="1100" smtClean="0">
                  <a:latin typeface="+mn-lt"/>
                  <a:ea typeface="+mn-ea"/>
                  <a:cs typeface="CiscoSans Thin"/>
                </a:rPr>
                <a:t>デバイスのパフォーマンスを向上</a:t>
              </a:r>
              <a:endParaRPr lang="en-US" sz="1100" dirty="0">
                <a:latin typeface="+mn-lt"/>
                <a:ea typeface="+mn-ea"/>
                <a:cs typeface="CiscoSans Thin"/>
              </a:endParaRPr>
            </a:p>
          </p:txBody>
        </p:sp>
      </p:grpSp>
      <p:grpSp>
        <p:nvGrpSpPr>
          <p:cNvPr id="225" name="Group 224"/>
          <p:cNvGrpSpPr/>
          <p:nvPr/>
        </p:nvGrpSpPr>
        <p:grpSpPr>
          <a:xfrm>
            <a:off x="4685173" y="4081295"/>
            <a:ext cx="3630344" cy="615553"/>
            <a:chOff x="4817843" y="4285983"/>
            <a:chExt cx="3630344" cy="615553"/>
          </a:xfrm>
        </p:grpSpPr>
        <p:grpSp>
          <p:nvGrpSpPr>
            <p:cNvPr id="226" name="Group 225"/>
            <p:cNvGrpSpPr/>
            <p:nvPr/>
          </p:nvGrpSpPr>
          <p:grpSpPr>
            <a:xfrm>
              <a:off x="4817843" y="4285983"/>
              <a:ext cx="3630344" cy="615553"/>
              <a:chOff x="449383" y="2834928"/>
              <a:chExt cx="3630344" cy="615553"/>
            </a:xfrm>
          </p:grpSpPr>
          <p:sp>
            <p:nvSpPr>
              <p:cNvPr id="228" name="Oval 227"/>
              <p:cNvSpPr/>
              <p:nvPr/>
            </p:nvSpPr>
            <p:spPr bwMode="auto">
              <a:xfrm flipH="1">
                <a:off x="449383" y="2889037"/>
                <a:ext cx="540000" cy="540000"/>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98482" tIns="49239" rIns="98482" bIns="49239" numCol="1" spcCol="0" rtlCol="0" fromWordArt="0" anchor="ctr" anchorCtr="0" forceAA="0" compatLnSpc="1">
                <a:prstTxWarp prst="textNoShape">
                  <a:avLst/>
                </a:prstTxWarp>
                <a:noAutofit/>
              </a:bodyPr>
              <a:lstStyle/>
              <a:p>
                <a:pPr algn="ctr" defTabSz="610407" eaLnBrk="0" hangingPunct="0">
                  <a:lnSpc>
                    <a:spcPct val="90000"/>
                  </a:lnSpc>
                </a:pPr>
                <a:endParaRPr lang="en-US" sz="1600" dirty="0"/>
              </a:p>
            </p:txBody>
          </p:sp>
          <p:sp>
            <p:nvSpPr>
              <p:cNvPr id="229" name="Rectangle 228"/>
              <p:cNvSpPr/>
              <p:nvPr/>
            </p:nvSpPr>
            <p:spPr>
              <a:xfrm>
                <a:off x="1015846" y="2834928"/>
                <a:ext cx="3063881" cy="615553"/>
              </a:xfrm>
              <a:prstGeom prst="rect">
                <a:avLst/>
              </a:prstGeom>
            </p:spPr>
            <p:txBody>
              <a:bodyPr wrap="square">
                <a:spAutoFit/>
              </a:bodyPr>
              <a:lstStyle/>
              <a:p>
                <a:r>
                  <a:rPr lang="ja-JP" altLang="en-US" sz="1200" b="1" smtClean="0">
                    <a:solidFill>
                      <a:schemeClr val="accent1"/>
                    </a:solidFill>
                    <a:latin typeface="+mn-lt"/>
                    <a:ea typeface="+mn-ea"/>
                  </a:rPr>
                  <a:t>拡張性</a:t>
                </a:r>
                <a:r>
                  <a:rPr lang="en-US" sz="1200" b="1" smtClean="0">
                    <a:solidFill>
                      <a:schemeClr val="accent1"/>
                    </a:solidFill>
                    <a:latin typeface="+mn-lt"/>
                    <a:ea typeface="+mn-ea"/>
                  </a:rPr>
                  <a:t> </a:t>
                </a:r>
                <a:endParaRPr lang="en-US" sz="1200" b="1" dirty="0" smtClean="0">
                  <a:solidFill>
                    <a:schemeClr val="accent1"/>
                  </a:solidFill>
                  <a:latin typeface="+mn-lt"/>
                  <a:ea typeface="+mn-ea"/>
                </a:endParaRPr>
              </a:p>
              <a:p>
                <a:r>
                  <a:rPr lang="ja-JP" altLang="en-US" sz="1100" smtClean="0">
                    <a:latin typeface="+mn-lt"/>
                    <a:ea typeface="+mn-ea"/>
                    <a:cs typeface="CiscoSans Thin"/>
                  </a:rPr>
                  <a:t>モジュール、スマートアンテナ、</a:t>
                </a:r>
                <a:r>
                  <a:rPr lang="en-US" altLang="ja-JP" sz="1100" smtClean="0">
                    <a:latin typeface="+mn-lt"/>
                    <a:ea typeface="+mn-ea"/>
                    <a:cs typeface="CiscoSans Thin"/>
                  </a:rPr>
                  <a:t>USB</a:t>
                </a:r>
                <a:r>
                  <a:rPr lang="ja-JP" altLang="en-US" sz="1100" smtClean="0">
                    <a:latin typeface="+mn-lt"/>
                    <a:ea typeface="+mn-ea"/>
                    <a:cs typeface="CiscoSans Thin"/>
                  </a:rPr>
                  <a:t>ポートによる機能追加</a:t>
                </a:r>
                <a:endParaRPr lang="en-US" sz="1100" dirty="0" smtClean="0">
                  <a:latin typeface="+mn-lt"/>
                  <a:ea typeface="+mn-ea"/>
                  <a:cs typeface="CiscoSans Thin"/>
                </a:endParaRPr>
              </a:p>
            </p:txBody>
          </p:sp>
        </p:grpSp>
        <p:sp>
          <p:nvSpPr>
            <p:cNvPr id="227" name="Plus 226"/>
            <p:cNvSpPr/>
            <p:nvPr/>
          </p:nvSpPr>
          <p:spPr>
            <a:xfrm>
              <a:off x="4885366" y="4416687"/>
              <a:ext cx="404955" cy="386811"/>
            </a:xfrm>
            <a:prstGeom prst="mathPlus">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grpSp>
      <p:grpSp>
        <p:nvGrpSpPr>
          <p:cNvPr id="6" name="Group 5"/>
          <p:cNvGrpSpPr/>
          <p:nvPr/>
        </p:nvGrpSpPr>
        <p:grpSpPr>
          <a:xfrm>
            <a:off x="344740" y="2238793"/>
            <a:ext cx="2679449" cy="615553"/>
            <a:chOff x="-90130" y="2713954"/>
            <a:chExt cx="2963247" cy="615553"/>
          </a:xfrm>
        </p:grpSpPr>
        <p:sp>
          <p:nvSpPr>
            <p:cNvPr id="236" name="Rectangle 235"/>
            <p:cNvSpPr/>
            <p:nvPr/>
          </p:nvSpPr>
          <p:spPr>
            <a:xfrm>
              <a:off x="-90130" y="2713954"/>
              <a:ext cx="2336603" cy="615553"/>
            </a:xfrm>
            <a:prstGeom prst="rect">
              <a:avLst/>
            </a:prstGeom>
          </p:spPr>
          <p:txBody>
            <a:bodyPr wrap="square">
              <a:spAutoFit/>
            </a:bodyPr>
            <a:lstStyle/>
            <a:p>
              <a:pPr algn="r"/>
              <a:r>
                <a:rPr lang="en-US" sz="1200" b="1" dirty="0" smtClean="0">
                  <a:solidFill>
                    <a:srgbClr val="008000"/>
                  </a:solidFill>
                  <a:latin typeface="+mn-lt"/>
                  <a:ea typeface="+mn-ea"/>
                </a:rPr>
                <a:t>Multi-Gigabit </a:t>
              </a:r>
              <a:r>
                <a:rPr lang="ja-JP" altLang="en-US" sz="1200" b="1" dirty="0" smtClean="0">
                  <a:solidFill>
                    <a:srgbClr val="008000"/>
                  </a:solidFill>
                  <a:latin typeface="+mn-lt"/>
                  <a:ea typeface="+mn-ea"/>
                </a:rPr>
                <a:t>アップリンク</a:t>
              </a:r>
              <a:endParaRPr lang="en-US" sz="1200" b="1" dirty="0" smtClean="0">
                <a:solidFill>
                  <a:srgbClr val="008000"/>
                </a:solidFill>
                <a:latin typeface="+mn-lt"/>
                <a:ea typeface="+mn-ea"/>
              </a:endParaRPr>
            </a:p>
            <a:p>
              <a:pPr algn="r"/>
              <a:r>
                <a:rPr lang="ja-JP" altLang="en-US" sz="1100" dirty="0" smtClean="0">
                  <a:latin typeface="+mn-lt"/>
                  <a:ea typeface="+mn-ea"/>
                  <a:cs typeface="CiscoSans Thin"/>
                </a:rPr>
                <a:t>より早くなった有線ネットワークと混雑が解消された無線</a:t>
              </a:r>
              <a:r>
                <a:rPr lang="en-US" sz="1100" dirty="0" smtClean="0">
                  <a:latin typeface="+mn-lt"/>
                  <a:ea typeface="+mn-ea"/>
                  <a:cs typeface="CiscoSans Thin"/>
                </a:rPr>
                <a:t> </a:t>
              </a:r>
              <a:endParaRPr lang="en-US" sz="1100" dirty="0">
                <a:latin typeface="+mn-lt"/>
                <a:ea typeface="+mn-ea"/>
                <a:cs typeface="CiscoSans Thin"/>
              </a:endParaRPr>
            </a:p>
          </p:txBody>
        </p:sp>
        <p:grpSp>
          <p:nvGrpSpPr>
            <p:cNvPr id="5" name="Group 4"/>
            <p:cNvGrpSpPr/>
            <p:nvPr/>
          </p:nvGrpSpPr>
          <p:grpSpPr>
            <a:xfrm>
              <a:off x="2215817" y="2777488"/>
              <a:ext cx="657300" cy="540000"/>
              <a:chOff x="-685432" y="2770358"/>
              <a:chExt cx="657300" cy="540000"/>
            </a:xfrm>
          </p:grpSpPr>
          <p:sp>
            <p:nvSpPr>
              <p:cNvPr id="235" name="Oval 234"/>
              <p:cNvSpPr/>
              <p:nvPr/>
            </p:nvSpPr>
            <p:spPr bwMode="auto">
              <a:xfrm flipH="1">
                <a:off x="-685432" y="2770358"/>
                <a:ext cx="597195" cy="540000"/>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98482" tIns="49239" rIns="98482" bIns="49239" numCol="1" spcCol="0" rtlCol="0" fromWordArt="0" anchor="ctr" anchorCtr="0" forceAA="0" compatLnSpc="1">
                <a:prstTxWarp prst="textNoShape">
                  <a:avLst/>
                </a:prstTxWarp>
                <a:noAutofit/>
              </a:bodyPr>
              <a:lstStyle/>
              <a:p>
                <a:pPr algn="ctr" defTabSz="610407" eaLnBrk="0" hangingPunct="0">
                  <a:lnSpc>
                    <a:spcPct val="90000"/>
                  </a:lnSpc>
                </a:pPr>
                <a:endParaRPr lang="en-US" sz="1600" dirty="0"/>
              </a:p>
            </p:txBody>
          </p:sp>
          <p:grpSp>
            <p:nvGrpSpPr>
              <p:cNvPr id="232" name="Group 231"/>
              <p:cNvGrpSpPr/>
              <p:nvPr/>
            </p:nvGrpSpPr>
            <p:grpSpPr>
              <a:xfrm>
                <a:off x="-564489" y="2937881"/>
                <a:ext cx="536357" cy="239519"/>
                <a:chOff x="-979420" y="2669225"/>
                <a:chExt cx="608288" cy="271641"/>
              </a:xfrm>
            </p:grpSpPr>
            <p:pic>
              <p:nvPicPr>
                <p:cNvPr id="233" name="Picture 232" descr="Gig_Port.ps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9420" y="2674217"/>
                  <a:ext cx="287420" cy="266649"/>
                </a:xfrm>
                <a:prstGeom prst="rect">
                  <a:avLst/>
                </a:prstGeom>
              </p:spPr>
            </p:pic>
            <p:sp>
              <p:nvSpPr>
                <p:cNvPr id="234" name="TextBox 233"/>
                <p:cNvSpPr txBox="1"/>
                <p:nvPr/>
              </p:nvSpPr>
              <p:spPr>
                <a:xfrm>
                  <a:off x="-795774" y="2669225"/>
                  <a:ext cx="424642" cy="226884"/>
                </a:xfrm>
                <a:prstGeom prst="rect">
                  <a:avLst/>
                </a:prstGeom>
                <a:noFill/>
              </p:spPr>
              <p:txBody>
                <a:bodyPr wrap="square" rtlCol="0">
                  <a:spAutoFit/>
                </a:bodyPr>
                <a:lstStyle/>
                <a:p>
                  <a:r>
                    <a:rPr lang="en-US" sz="700" dirty="0" smtClean="0">
                      <a:solidFill>
                        <a:schemeClr val="bg1"/>
                      </a:solidFill>
                      <a:latin typeface="Arial Narrow"/>
                      <a:cs typeface="Arial Narrow"/>
                    </a:rPr>
                    <a:t>Gb+</a:t>
                  </a:r>
                  <a:endParaRPr lang="en-US" sz="700" dirty="0">
                    <a:solidFill>
                      <a:schemeClr val="bg1"/>
                    </a:solidFill>
                    <a:latin typeface="Arial Narrow"/>
                    <a:cs typeface="Arial Narrow"/>
                  </a:endParaRPr>
                </a:p>
              </p:txBody>
            </p:sp>
          </p:grpSp>
        </p:grpSp>
      </p:grpSp>
      <p:grpSp>
        <p:nvGrpSpPr>
          <p:cNvPr id="4" name="Group 3"/>
          <p:cNvGrpSpPr/>
          <p:nvPr/>
        </p:nvGrpSpPr>
        <p:grpSpPr>
          <a:xfrm>
            <a:off x="5389013" y="1694887"/>
            <a:ext cx="3508816" cy="615553"/>
            <a:chOff x="4818668" y="4253138"/>
            <a:chExt cx="2993018" cy="615553"/>
          </a:xfrm>
        </p:grpSpPr>
        <p:grpSp>
          <p:nvGrpSpPr>
            <p:cNvPr id="147" name="Group 146"/>
            <p:cNvGrpSpPr/>
            <p:nvPr/>
          </p:nvGrpSpPr>
          <p:grpSpPr>
            <a:xfrm>
              <a:off x="4818668" y="4253138"/>
              <a:ext cx="2993018" cy="615553"/>
              <a:chOff x="472898" y="2834928"/>
              <a:chExt cx="2993018" cy="615553"/>
            </a:xfrm>
          </p:grpSpPr>
          <p:sp>
            <p:nvSpPr>
              <p:cNvPr id="148" name="Oval 147"/>
              <p:cNvSpPr/>
              <p:nvPr/>
            </p:nvSpPr>
            <p:spPr bwMode="auto">
              <a:xfrm flipH="1">
                <a:off x="472898" y="2889037"/>
                <a:ext cx="453570" cy="540000"/>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98482" tIns="49239" rIns="98482" bIns="49239" numCol="1" spcCol="0" rtlCol="0" fromWordArt="0" anchor="ctr" anchorCtr="0" forceAA="0" compatLnSpc="1">
                <a:prstTxWarp prst="textNoShape">
                  <a:avLst/>
                </a:prstTxWarp>
                <a:noAutofit/>
              </a:bodyPr>
              <a:lstStyle/>
              <a:p>
                <a:pPr algn="ctr" defTabSz="610407" eaLnBrk="0" hangingPunct="0">
                  <a:lnSpc>
                    <a:spcPct val="90000"/>
                  </a:lnSpc>
                </a:pPr>
                <a:endParaRPr lang="en-US" sz="1600" dirty="0"/>
              </a:p>
            </p:txBody>
          </p:sp>
          <p:sp>
            <p:nvSpPr>
              <p:cNvPr id="149" name="Rectangle 148"/>
              <p:cNvSpPr/>
              <p:nvPr/>
            </p:nvSpPr>
            <p:spPr>
              <a:xfrm>
                <a:off x="1015846" y="2834928"/>
                <a:ext cx="2450070" cy="615553"/>
              </a:xfrm>
              <a:prstGeom prst="rect">
                <a:avLst/>
              </a:prstGeom>
            </p:spPr>
            <p:txBody>
              <a:bodyPr wrap="square">
                <a:spAutoFit/>
              </a:bodyPr>
              <a:lstStyle/>
              <a:p>
                <a:r>
                  <a:rPr lang="en-US" sz="1200" b="1" dirty="0" smtClean="0">
                    <a:solidFill>
                      <a:schemeClr val="accent1"/>
                    </a:solidFill>
                    <a:latin typeface="+mn-lt"/>
                    <a:ea typeface="+mn-ea"/>
                  </a:rPr>
                  <a:t>Flex Dynamic </a:t>
                </a:r>
                <a:r>
                  <a:rPr lang="en-US" sz="1200" b="1" smtClean="0">
                    <a:solidFill>
                      <a:schemeClr val="accent1"/>
                    </a:solidFill>
                    <a:latin typeface="+mn-lt"/>
                    <a:ea typeface="+mn-ea"/>
                  </a:rPr>
                  <a:t>Frequency Selection</a:t>
                </a:r>
              </a:p>
              <a:p>
                <a:r>
                  <a:rPr lang="ja-JP" altLang="en-US" sz="1100" smtClean="0">
                    <a:latin typeface="+mn-lt"/>
                    <a:ea typeface="+mn-ea"/>
                    <a:cs typeface="CiscoSans Thin"/>
                  </a:rPr>
                  <a:t>他の無線システムと干渉しないよう</a:t>
                </a:r>
                <a:endParaRPr lang="en-US" altLang="ja-JP" sz="1100" smtClean="0">
                  <a:latin typeface="+mn-lt"/>
                  <a:ea typeface="+mn-ea"/>
                  <a:cs typeface="CiscoSans Thin"/>
                </a:endParaRPr>
              </a:p>
              <a:p>
                <a:r>
                  <a:rPr lang="ja-JP" altLang="en-US" sz="1100" smtClean="0">
                    <a:latin typeface="+mn-lt"/>
                    <a:ea typeface="+mn-ea"/>
                    <a:cs typeface="CiscoSans Thin"/>
                  </a:rPr>
                  <a:t>自動調整</a:t>
                </a:r>
                <a:endParaRPr lang="en-US" sz="1100" dirty="0" smtClean="0">
                  <a:latin typeface="+mn-lt"/>
                  <a:ea typeface="+mn-ea"/>
                  <a:cs typeface="CiscoSans Thin"/>
                </a:endParaRPr>
              </a:p>
            </p:txBody>
          </p:sp>
        </p:grpSp>
        <p:pic>
          <p:nvPicPr>
            <p:cNvPr id="2" name="Picture 1" descr="Radio Dish.psd"/>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98475" y="4390386"/>
              <a:ext cx="293955" cy="373722"/>
            </a:xfrm>
            <a:prstGeom prst="rect">
              <a:avLst/>
            </a:prstGeom>
          </p:spPr>
        </p:pic>
      </p:grpSp>
      <p:grpSp>
        <p:nvGrpSpPr>
          <p:cNvPr id="17" name="Group 16"/>
          <p:cNvGrpSpPr/>
          <p:nvPr/>
        </p:nvGrpSpPr>
        <p:grpSpPr>
          <a:xfrm>
            <a:off x="4144711" y="2932507"/>
            <a:ext cx="560292" cy="312205"/>
            <a:chOff x="4144711" y="3033538"/>
            <a:chExt cx="560292" cy="312205"/>
          </a:xfrm>
        </p:grpSpPr>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44711" y="3033538"/>
              <a:ext cx="182807" cy="107886"/>
            </a:xfrm>
            <a:prstGeom prst="rect">
              <a:avLst/>
            </a:prstGeom>
          </p:spPr>
        </p:pic>
        <p:pic>
          <p:nvPicPr>
            <p:cNvPr id="159" name="Picture 15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22196" y="3237857"/>
              <a:ext cx="182807" cy="107886"/>
            </a:xfrm>
            <a:prstGeom prst="rect">
              <a:avLst/>
            </a:prstGeom>
          </p:spPr>
        </p:pic>
      </p:grpSp>
      <p:grpSp>
        <p:nvGrpSpPr>
          <p:cNvPr id="49" name="Group 48"/>
          <p:cNvGrpSpPr/>
          <p:nvPr/>
        </p:nvGrpSpPr>
        <p:grpSpPr>
          <a:xfrm>
            <a:off x="3326284" y="1666422"/>
            <a:ext cx="2444779" cy="2400677"/>
            <a:chOff x="4800737" y="-192443"/>
            <a:chExt cx="3236976" cy="3178584"/>
          </a:xfrm>
        </p:grpSpPr>
        <p:sp>
          <p:nvSpPr>
            <p:cNvPr id="92" name="Rounded Rectangle 91"/>
            <p:cNvSpPr/>
            <p:nvPr/>
          </p:nvSpPr>
          <p:spPr>
            <a:xfrm>
              <a:off x="4800737" y="-192443"/>
              <a:ext cx="3236976" cy="3178584"/>
            </a:xfrm>
            <a:prstGeom prst="roundRect">
              <a:avLst/>
            </a:prstGeom>
            <a:solidFill>
              <a:schemeClr val="bg1">
                <a:lumMod val="95000"/>
              </a:schemeClr>
            </a:solidFill>
            <a:ln>
              <a:solidFill>
                <a:schemeClr val="tx1">
                  <a:lumMod val="40000"/>
                  <a:lumOff val="60000"/>
                </a:schemeClr>
              </a:solidFill>
            </a:ln>
            <a:effectLst/>
            <a:scene3d>
              <a:camera prst="isometricTopUp"/>
              <a:lightRig rig="threePt" dir="t"/>
            </a:scene3d>
            <a:sp3d>
              <a:bevelB h="241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48" name="Group 47"/>
            <p:cNvGrpSpPr/>
            <p:nvPr/>
          </p:nvGrpSpPr>
          <p:grpSpPr>
            <a:xfrm>
              <a:off x="5213953" y="683154"/>
              <a:ext cx="1002424" cy="2094787"/>
              <a:chOff x="5213953" y="683154"/>
              <a:chExt cx="1002424" cy="2094787"/>
            </a:xfrm>
            <a:scene3d>
              <a:camera prst="isometricTopUp"/>
              <a:lightRig rig="threePt" dir="t"/>
            </a:scene3d>
          </p:grpSpPr>
          <p:sp>
            <p:nvSpPr>
              <p:cNvPr id="46" name="Rounded Rectangle 45"/>
              <p:cNvSpPr/>
              <p:nvPr/>
            </p:nvSpPr>
            <p:spPr>
              <a:xfrm>
                <a:off x="5213953" y="683154"/>
                <a:ext cx="120950" cy="2094787"/>
              </a:xfrm>
              <a:prstGeom prst="roundRect">
                <a:avLst>
                  <a:gd name="adj" fmla="val 50000"/>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0" name="Rounded Rectangle 119"/>
              <p:cNvSpPr/>
              <p:nvPr/>
            </p:nvSpPr>
            <p:spPr>
              <a:xfrm>
                <a:off x="5507778" y="820719"/>
                <a:ext cx="120950" cy="1819656"/>
              </a:xfrm>
              <a:prstGeom prst="roundRect">
                <a:avLst>
                  <a:gd name="adj" fmla="val 50000"/>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1" name="Rounded Rectangle 120"/>
              <p:cNvSpPr/>
              <p:nvPr/>
            </p:nvSpPr>
            <p:spPr>
              <a:xfrm>
                <a:off x="5801603" y="912159"/>
                <a:ext cx="120950" cy="1636776"/>
              </a:xfrm>
              <a:prstGeom prst="roundRect">
                <a:avLst>
                  <a:gd name="adj" fmla="val 50000"/>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2" name="Rounded Rectangle 121"/>
              <p:cNvSpPr/>
              <p:nvPr/>
            </p:nvSpPr>
            <p:spPr>
              <a:xfrm>
                <a:off x="6095427" y="1003599"/>
                <a:ext cx="120950" cy="1453896"/>
              </a:xfrm>
              <a:prstGeom prst="roundRect">
                <a:avLst>
                  <a:gd name="adj" fmla="val 50000"/>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123" name="Group 122"/>
            <p:cNvGrpSpPr/>
            <p:nvPr/>
          </p:nvGrpSpPr>
          <p:grpSpPr>
            <a:xfrm flipH="1">
              <a:off x="6448428" y="-89875"/>
              <a:ext cx="1002424" cy="2094787"/>
              <a:chOff x="5213953" y="683154"/>
              <a:chExt cx="1002424" cy="2094787"/>
            </a:xfrm>
            <a:scene3d>
              <a:camera prst="isometricTopUp"/>
              <a:lightRig rig="threePt" dir="t"/>
            </a:scene3d>
          </p:grpSpPr>
          <p:sp>
            <p:nvSpPr>
              <p:cNvPr id="124" name="Rounded Rectangle 123"/>
              <p:cNvSpPr/>
              <p:nvPr/>
            </p:nvSpPr>
            <p:spPr>
              <a:xfrm>
                <a:off x="5213953" y="683154"/>
                <a:ext cx="120950" cy="2094787"/>
              </a:xfrm>
              <a:prstGeom prst="roundRect">
                <a:avLst>
                  <a:gd name="adj" fmla="val 50000"/>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5" name="Rounded Rectangle 124"/>
              <p:cNvSpPr/>
              <p:nvPr/>
            </p:nvSpPr>
            <p:spPr>
              <a:xfrm>
                <a:off x="5507778" y="820719"/>
                <a:ext cx="120950" cy="1819656"/>
              </a:xfrm>
              <a:prstGeom prst="roundRect">
                <a:avLst>
                  <a:gd name="adj" fmla="val 50000"/>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6" name="Rounded Rectangle 125"/>
              <p:cNvSpPr/>
              <p:nvPr/>
            </p:nvSpPr>
            <p:spPr>
              <a:xfrm>
                <a:off x="5801603" y="912159"/>
                <a:ext cx="120950" cy="1636776"/>
              </a:xfrm>
              <a:prstGeom prst="roundRect">
                <a:avLst>
                  <a:gd name="adj" fmla="val 50000"/>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7" name="Rounded Rectangle 126"/>
              <p:cNvSpPr/>
              <p:nvPr/>
            </p:nvSpPr>
            <p:spPr>
              <a:xfrm>
                <a:off x="6095427" y="1003599"/>
                <a:ext cx="120950" cy="1453896"/>
              </a:xfrm>
              <a:prstGeom prst="roundRect">
                <a:avLst>
                  <a:gd name="adj" fmla="val 50000"/>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grpSp>
        <p:nvGrpSpPr>
          <p:cNvPr id="202" name="Group 201"/>
          <p:cNvGrpSpPr/>
          <p:nvPr/>
        </p:nvGrpSpPr>
        <p:grpSpPr>
          <a:xfrm>
            <a:off x="3326284" y="1670242"/>
            <a:ext cx="2444779" cy="2400677"/>
            <a:chOff x="-2775664" y="1771273"/>
            <a:chExt cx="2444779" cy="2400677"/>
          </a:xfrm>
        </p:grpSpPr>
        <p:sp>
          <p:nvSpPr>
            <p:cNvPr id="203" name="Rounded Rectangle 202"/>
            <p:cNvSpPr/>
            <p:nvPr/>
          </p:nvSpPr>
          <p:spPr>
            <a:xfrm>
              <a:off x="-2775664" y="1771273"/>
              <a:ext cx="2444779" cy="2400677"/>
            </a:xfrm>
            <a:prstGeom prst="roundRect">
              <a:avLst/>
            </a:prstGeom>
            <a:solidFill>
              <a:schemeClr val="bg1">
                <a:lumMod val="95000"/>
              </a:schemeClr>
            </a:solidFill>
            <a:ln>
              <a:solidFill>
                <a:schemeClr val="tx1">
                  <a:lumMod val="40000"/>
                  <a:lumOff val="60000"/>
                </a:schemeClr>
              </a:solidFill>
            </a:ln>
            <a:effectLst/>
            <a:scene3d>
              <a:camera prst="isometricTopUp"/>
              <a:lightRig rig="threePt" dir="t"/>
            </a:scene3d>
            <a:sp3d>
              <a:bevelB h="241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04" name="Rounded Rectangle 203"/>
            <p:cNvSpPr/>
            <p:nvPr/>
          </p:nvSpPr>
          <p:spPr>
            <a:xfrm>
              <a:off x="-1607007" y="2825267"/>
              <a:ext cx="108477" cy="125612"/>
            </a:xfrm>
            <a:prstGeom prst="roundRect">
              <a:avLst/>
            </a:prstGeom>
            <a:solidFill>
              <a:schemeClr val="accent4"/>
            </a:solidFill>
            <a:ln>
              <a:noFill/>
            </a:ln>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205" name="Picture 2" descr="C:\Users\spius\Pictures\cisco logo blue gradient.png"/>
            <p:cNvPicPr>
              <a:picLocks noChangeAspect="1" noChangeArrowheads="1"/>
            </p:cNvPicPr>
            <p:nvPr/>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300251" y="3141424"/>
              <a:ext cx="431312" cy="265176"/>
            </a:xfrm>
            <a:prstGeom prst="rect">
              <a:avLst/>
            </a:prstGeom>
            <a:noFill/>
            <a:ln>
              <a:noFill/>
            </a:ln>
            <a:effectLst/>
            <a:scene3d>
              <a:camera prst="isometricTopUp"/>
              <a:lightRig rig="threePt" dir="t"/>
            </a:scene3d>
            <a:sp3d>
              <a:bevelT h="44450"/>
            </a:sp3d>
            <a:extLst>
              <a:ext uri="{909E8E84-426E-40dd-AFC4-6F175D3DCCD1}">
                <a14:hiddenFill xmlns:a14="http://schemas.microsoft.com/office/drawing/2010/main">
                  <a:solidFill>
                    <a:srgbClr val="FFFFFF"/>
                  </a:solidFill>
                </a14:hiddenFill>
              </a:ext>
            </a:extLst>
          </p:spPr>
        </p:pic>
      </p:grpSp>
      <p:sp>
        <p:nvSpPr>
          <p:cNvPr id="11" name="正方形/長方形 10"/>
          <p:cNvSpPr/>
          <p:nvPr/>
        </p:nvSpPr>
        <p:spPr>
          <a:xfrm>
            <a:off x="450971" y="972597"/>
            <a:ext cx="7096839" cy="369332"/>
          </a:xfrm>
          <a:prstGeom prst="rect">
            <a:avLst/>
          </a:prstGeom>
        </p:spPr>
        <p:txBody>
          <a:bodyPr wrap="square">
            <a:spAutoFit/>
          </a:bodyPr>
          <a:lstStyle/>
          <a:p>
            <a:r>
              <a:rPr lang="ja-JP" altLang="en-US" smtClean="0">
                <a:solidFill>
                  <a:schemeClr val="bg2"/>
                </a:solidFill>
              </a:rPr>
              <a:t>高密度環境のための無線優位性</a:t>
            </a:r>
            <a:endParaRPr lang="ja-JP" altLang="en-US">
              <a:solidFill>
                <a:schemeClr val="bg2"/>
              </a:solidFill>
            </a:endParaRPr>
          </a:p>
        </p:txBody>
      </p:sp>
      <p:grpSp>
        <p:nvGrpSpPr>
          <p:cNvPr id="143" name="Group 236"/>
          <p:cNvGrpSpPr/>
          <p:nvPr/>
        </p:nvGrpSpPr>
        <p:grpSpPr>
          <a:xfrm>
            <a:off x="6153961" y="2875402"/>
            <a:ext cx="2565518" cy="615553"/>
            <a:chOff x="6311236" y="2715250"/>
            <a:chExt cx="2565518" cy="615553"/>
          </a:xfrm>
        </p:grpSpPr>
        <p:grpSp>
          <p:nvGrpSpPr>
            <p:cNvPr id="144" name="Group 29"/>
            <p:cNvGrpSpPr/>
            <p:nvPr/>
          </p:nvGrpSpPr>
          <p:grpSpPr>
            <a:xfrm>
              <a:off x="6311236" y="2772032"/>
              <a:ext cx="540000" cy="540000"/>
              <a:chOff x="9606165" y="2772032"/>
              <a:chExt cx="540000" cy="540000"/>
            </a:xfrm>
          </p:grpSpPr>
          <p:sp>
            <p:nvSpPr>
              <p:cNvPr id="146" name="Oval 159"/>
              <p:cNvSpPr/>
              <p:nvPr/>
            </p:nvSpPr>
            <p:spPr bwMode="auto">
              <a:xfrm flipH="1">
                <a:off x="9606165" y="2772032"/>
                <a:ext cx="540000" cy="540000"/>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98482" tIns="49239" rIns="98482" bIns="49239" numCol="1" spcCol="0" rtlCol="0" fromWordArt="0" anchor="ctr" anchorCtr="0" forceAA="0" compatLnSpc="1">
                <a:prstTxWarp prst="textNoShape">
                  <a:avLst/>
                </a:prstTxWarp>
                <a:noAutofit/>
              </a:bodyPr>
              <a:lstStyle/>
              <a:p>
                <a:pPr algn="ctr" defTabSz="610407" eaLnBrk="0" fontAlgn="base" hangingPunct="0">
                  <a:lnSpc>
                    <a:spcPct val="90000"/>
                  </a:lnSpc>
                  <a:spcBef>
                    <a:spcPct val="0"/>
                  </a:spcBef>
                  <a:spcAft>
                    <a:spcPct val="0"/>
                  </a:spcAft>
                </a:pPr>
                <a:endParaRPr lang="en-US" sz="1600" dirty="0"/>
              </a:p>
            </p:txBody>
          </p:sp>
          <p:pic>
            <p:nvPicPr>
              <p:cNvPr id="150" name="Picture 160" descr="manwalking.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88069" y="2831555"/>
                <a:ext cx="398893" cy="398893"/>
              </a:xfrm>
              <a:prstGeom prst="rect">
                <a:avLst/>
              </a:prstGeom>
            </p:spPr>
          </p:pic>
        </p:grpSp>
        <p:sp>
          <p:nvSpPr>
            <p:cNvPr id="145" name="Rectangle 163"/>
            <p:cNvSpPr/>
            <p:nvPr/>
          </p:nvSpPr>
          <p:spPr>
            <a:xfrm>
              <a:off x="6784020" y="2715250"/>
              <a:ext cx="2092734" cy="615553"/>
            </a:xfrm>
            <a:prstGeom prst="rect">
              <a:avLst/>
            </a:prstGeom>
          </p:spPr>
          <p:txBody>
            <a:bodyPr wrap="square">
              <a:spAutoFit/>
            </a:bodyPr>
            <a:lstStyle/>
            <a:p>
              <a:r>
                <a:rPr lang="en-US" sz="1200" b="1" dirty="0" smtClean="0">
                  <a:solidFill>
                    <a:srgbClr val="214794"/>
                  </a:solidFill>
                  <a:latin typeface="+mn-lt"/>
                  <a:ea typeface="+mn-ea"/>
                </a:rPr>
                <a:t>Optimized Roaming</a:t>
              </a:r>
            </a:p>
            <a:p>
              <a:r>
                <a:rPr lang="ja-JP" altLang="en-US" sz="1100" smtClean="0">
                  <a:cs typeface="CiscoSans Thin"/>
                </a:rPr>
                <a:t>インテリジェントに</a:t>
              </a:r>
              <a:r>
                <a:rPr lang="ja-JP" altLang="en-US" sz="1100" smtClean="0">
                  <a:latin typeface="+mn-lt"/>
                  <a:ea typeface="+mn-ea"/>
                  <a:cs typeface="CiscoSans Thin"/>
                </a:rPr>
                <a:t>人々の動きに合わせて適切な</a:t>
              </a:r>
              <a:r>
                <a:rPr lang="en-US" altLang="ja-JP" sz="1100" smtClean="0">
                  <a:latin typeface="+mn-lt"/>
                  <a:ea typeface="+mn-ea"/>
                  <a:cs typeface="CiscoSans Thin"/>
                </a:rPr>
                <a:t>AP</a:t>
              </a:r>
              <a:r>
                <a:rPr lang="ja-JP" altLang="en-US" sz="1100" smtClean="0">
                  <a:latin typeface="+mn-lt"/>
                  <a:ea typeface="+mn-ea"/>
                  <a:cs typeface="CiscoSans Thin"/>
                </a:rPr>
                <a:t>に接続</a:t>
              </a:r>
              <a:endParaRPr lang="en-US" sz="1100" dirty="0">
                <a:latin typeface="+mn-lt"/>
                <a:ea typeface="+mn-ea"/>
                <a:cs typeface="CiscoSans Thin"/>
              </a:endParaRPr>
            </a:p>
          </p:txBody>
        </p:sp>
      </p:grpSp>
      <p:grpSp>
        <p:nvGrpSpPr>
          <p:cNvPr id="13" name="グループ化 12"/>
          <p:cNvGrpSpPr/>
          <p:nvPr/>
        </p:nvGrpSpPr>
        <p:grpSpPr>
          <a:xfrm>
            <a:off x="6140027" y="2238793"/>
            <a:ext cx="2675256" cy="596782"/>
            <a:chOff x="5983927" y="2079339"/>
            <a:chExt cx="2675256" cy="596782"/>
          </a:xfrm>
        </p:grpSpPr>
        <p:grpSp>
          <p:nvGrpSpPr>
            <p:cNvPr id="237" name="Group 236"/>
            <p:cNvGrpSpPr/>
            <p:nvPr/>
          </p:nvGrpSpPr>
          <p:grpSpPr>
            <a:xfrm>
              <a:off x="5983927" y="2079339"/>
              <a:ext cx="2675256" cy="596782"/>
              <a:chOff x="6311236" y="2715250"/>
              <a:chExt cx="2675256" cy="596782"/>
            </a:xfrm>
          </p:grpSpPr>
          <p:sp>
            <p:nvSpPr>
              <p:cNvPr id="160" name="Oval 159"/>
              <p:cNvSpPr/>
              <p:nvPr/>
            </p:nvSpPr>
            <p:spPr bwMode="auto">
              <a:xfrm flipH="1">
                <a:off x="6311236" y="2772032"/>
                <a:ext cx="540000" cy="540000"/>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98482" tIns="49239" rIns="98482" bIns="49239" numCol="1" spcCol="0" rtlCol="0" fromWordArt="0" anchor="ctr" anchorCtr="0" forceAA="0" compatLnSpc="1">
                <a:prstTxWarp prst="textNoShape">
                  <a:avLst/>
                </a:prstTxWarp>
                <a:noAutofit/>
              </a:bodyPr>
              <a:lstStyle/>
              <a:p>
                <a:pPr algn="ctr" defTabSz="610407" eaLnBrk="0" fontAlgn="base" hangingPunct="0">
                  <a:lnSpc>
                    <a:spcPct val="90000"/>
                  </a:lnSpc>
                  <a:spcBef>
                    <a:spcPct val="0"/>
                  </a:spcBef>
                  <a:spcAft>
                    <a:spcPct val="0"/>
                  </a:spcAft>
                </a:pPr>
                <a:endParaRPr lang="en-US" sz="1600" dirty="0"/>
              </a:p>
            </p:txBody>
          </p:sp>
          <p:sp>
            <p:nvSpPr>
              <p:cNvPr id="164" name="Rectangle 163"/>
              <p:cNvSpPr/>
              <p:nvPr/>
            </p:nvSpPr>
            <p:spPr>
              <a:xfrm>
                <a:off x="6784019" y="2715250"/>
                <a:ext cx="2202473" cy="446276"/>
              </a:xfrm>
              <a:prstGeom prst="rect">
                <a:avLst/>
              </a:prstGeom>
            </p:spPr>
            <p:txBody>
              <a:bodyPr wrap="square">
                <a:spAutoFit/>
              </a:bodyPr>
              <a:lstStyle/>
              <a:p>
                <a:r>
                  <a:rPr lang="en-US" altLang="ja-JP" sz="1200" b="1" dirty="0" smtClean="0">
                    <a:solidFill>
                      <a:srgbClr val="008000"/>
                    </a:solidFill>
                    <a:latin typeface="+mn-lt"/>
                    <a:ea typeface="+mn-ea"/>
                  </a:rPr>
                  <a:t>802.11ac</a:t>
                </a:r>
                <a:r>
                  <a:rPr lang="ja-JP" altLang="en-US" sz="1200" b="1" dirty="0" smtClean="0">
                    <a:solidFill>
                      <a:srgbClr val="008000"/>
                    </a:solidFill>
                    <a:latin typeface="+mn-lt"/>
                    <a:ea typeface="+mn-ea"/>
                  </a:rPr>
                  <a:t> </a:t>
                </a:r>
                <a:r>
                  <a:rPr lang="en-US" altLang="ja-JP" sz="1200" b="1" dirty="0" smtClean="0">
                    <a:solidFill>
                      <a:srgbClr val="008000"/>
                    </a:solidFill>
                    <a:latin typeface="+mn-lt"/>
                    <a:ea typeface="+mn-ea"/>
                  </a:rPr>
                  <a:t>Wave</a:t>
                </a:r>
                <a:r>
                  <a:rPr lang="ja-JP" altLang="en-US" sz="1200" b="1" dirty="0" smtClean="0">
                    <a:solidFill>
                      <a:srgbClr val="008000"/>
                    </a:solidFill>
                    <a:latin typeface="+mn-lt"/>
                    <a:ea typeface="+mn-ea"/>
                  </a:rPr>
                  <a:t> </a:t>
                </a:r>
                <a:r>
                  <a:rPr lang="en-US" altLang="ja-JP" sz="1200" b="1" dirty="0" smtClean="0">
                    <a:solidFill>
                      <a:srgbClr val="008000"/>
                    </a:solidFill>
                    <a:latin typeface="+mn-lt"/>
                    <a:ea typeface="+mn-ea"/>
                  </a:rPr>
                  <a:t>2</a:t>
                </a:r>
                <a:r>
                  <a:rPr lang="ja-JP" altLang="en-US" sz="1200" b="1" dirty="0" smtClean="0">
                    <a:solidFill>
                      <a:srgbClr val="008000"/>
                    </a:solidFill>
                    <a:latin typeface="+mn-lt"/>
                    <a:ea typeface="+mn-ea"/>
                  </a:rPr>
                  <a:t> </a:t>
                </a:r>
                <a:r>
                  <a:rPr lang="en-US" altLang="ja-JP" sz="1200" b="1" dirty="0" smtClean="0">
                    <a:solidFill>
                      <a:srgbClr val="008000"/>
                    </a:solidFill>
                    <a:latin typeface="+mn-lt"/>
                    <a:ea typeface="+mn-ea"/>
                  </a:rPr>
                  <a:t>MU-MIMO</a:t>
                </a:r>
                <a:endParaRPr lang="en-US" sz="1200" b="1" dirty="0" smtClean="0">
                  <a:solidFill>
                    <a:srgbClr val="008000"/>
                  </a:solidFill>
                  <a:latin typeface="+mn-lt"/>
                  <a:ea typeface="+mn-ea"/>
                </a:endParaRPr>
              </a:p>
              <a:p>
                <a:r>
                  <a:rPr lang="ja-JP" altLang="en-US" sz="1100" dirty="0" smtClean="0">
                    <a:cs typeface="CiscoSans Thin"/>
                  </a:rPr>
                  <a:t>標準ベースの</a:t>
                </a:r>
                <a:r>
                  <a:rPr lang="en-US" altLang="ja-JP" sz="1100" dirty="0" smtClean="0">
                    <a:cs typeface="CiscoSans Thin"/>
                  </a:rPr>
                  <a:t>MU-MIMO</a:t>
                </a:r>
                <a:endParaRPr lang="en-US" sz="1100" dirty="0">
                  <a:latin typeface="+mn-lt"/>
                  <a:ea typeface="+mn-ea"/>
                  <a:cs typeface="CiscoSans Thin"/>
                </a:endParaRPr>
              </a:p>
            </p:txBody>
          </p:sp>
        </p:grpSp>
        <p:grpSp>
          <p:nvGrpSpPr>
            <p:cNvPr id="165" name="Group 124"/>
            <p:cNvGrpSpPr>
              <a:grpSpLocks noChangeAspect="1"/>
            </p:cNvGrpSpPr>
            <p:nvPr/>
          </p:nvGrpSpPr>
          <p:grpSpPr>
            <a:xfrm>
              <a:off x="6057431" y="2251954"/>
              <a:ext cx="403176" cy="322200"/>
              <a:chOff x="6110707" y="4263293"/>
              <a:chExt cx="593078" cy="473962"/>
            </a:xfrm>
            <a:solidFill>
              <a:schemeClr val="bg1"/>
            </a:solidFill>
          </p:grpSpPr>
          <p:sp>
            <p:nvSpPr>
              <p:cNvPr id="166" name="Oval 55"/>
              <p:cNvSpPr>
                <a:spLocks noChangeArrowheads="1"/>
              </p:cNvSpPr>
              <p:nvPr/>
            </p:nvSpPr>
            <p:spPr bwMode="auto">
              <a:xfrm>
                <a:off x="6334342" y="4591448"/>
                <a:ext cx="145807" cy="14580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8"/>
              <p:cNvSpPr>
                <a:spLocks/>
              </p:cNvSpPr>
              <p:nvPr/>
            </p:nvSpPr>
            <p:spPr bwMode="auto">
              <a:xfrm rot="5400000">
                <a:off x="6313398" y="4060602"/>
                <a:ext cx="187696" cy="593078"/>
              </a:xfrm>
              <a:custGeom>
                <a:avLst/>
                <a:gdLst>
                  <a:gd name="T0" fmla="*/ 192 w 307"/>
                  <a:gd name="T1" fmla="*/ 25 h 971"/>
                  <a:gd name="T2" fmla="*/ 282 w 307"/>
                  <a:gd name="T3" fmla="*/ 25 h 971"/>
                  <a:gd name="T4" fmla="*/ 282 w 307"/>
                  <a:gd name="T5" fmla="*/ 114 h 971"/>
                  <a:gd name="T6" fmla="*/ 127 w 307"/>
                  <a:gd name="T7" fmla="*/ 489 h 971"/>
                  <a:gd name="T8" fmla="*/ 282 w 307"/>
                  <a:gd name="T9" fmla="*/ 863 h 971"/>
                  <a:gd name="T10" fmla="*/ 282 w 307"/>
                  <a:gd name="T11" fmla="*/ 953 h 971"/>
                  <a:gd name="T12" fmla="*/ 237 w 307"/>
                  <a:gd name="T13" fmla="*/ 971 h 971"/>
                  <a:gd name="T14" fmla="*/ 192 w 307"/>
                  <a:gd name="T15" fmla="*/ 953 h 971"/>
                  <a:gd name="T16" fmla="*/ 192 w 307"/>
                  <a:gd name="T17" fmla="*/ 953 h 971"/>
                  <a:gd name="T18" fmla="*/ 0 w 307"/>
                  <a:gd name="T19" fmla="*/ 489 h 971"/>
                  <a:gd name="T20" fmla="*/ 192 w 307"/>
                  <a:gd name="T21" fmla="*/ 25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 h="971">
                    <a:moveTo>
                      <a:pt x="192" y="25"/>
                    </a:moveTo>
                    <a:cubicBezTo>
                      <a:pt x="217" y="0"/>
                      <a:pt x="257" y="0"/>
                      <a:pt x="282" y="25"/>
                    </a:cubicBezTo>
                    <a:cubicBezTo>
                      <a:pt x="307" y="49"/>
                      <a:pt x="307" y="90"/>
                      <a:pt x="282" y="114"/>
                    </a:cubicBezTo>
                    <a:cubicBezTo>
                      <a:pt x="178" y="218"/>
                      <a:pt x="127" y="353"/>
                      <a:pt x="127" y="489"/>
                    </a:cubicBezTo>
                    <a:cubicBezTo>
                      <a:pt x="127" y="624"/>
                      <a:pt x="178" y="759"/>
                      <a:pt x="282" y="863"/>
                    </a:cubicBezTo>
                    <a:cubicBezTo>
                      <a:pt x="307" y="888"/>
                      <a:pt x="307" y="928"/>
                      <a:pt x="282" y="953"/>
                    </a:cubicBezTo>
                    <a:cubicBezTo>
                      <a:pt x="269" y="965"/>
                      <a:pt x="253" y="971"/>
                      <a:pt x="237" y="971"/>
                    </a:cubicBezTo>
                    <a:cubicBezTo>
                      <a:pt x="221" y="971"/>
                      <a:pt x="204" y="965"/>
                      <a:pt x="192" y="953"/>
                    </a:cubicBezTo>
                    <a:cubicBezTo>
                      <a:pt x="192" y="953"/>
                      <a:pt x="192" y="953"/>
                      <a:pt x="192" y="953"/>
                    </a:cubicBezTo>
                    <a:cubicBezTo>
                      <a:pt x="64" y="825"/>
                      <a:pt x="0" y="657"/>
                      <a:pt x="0" y="489"/>
                    </a:cubicBezTo>
                    <a:cubicBezTo>
                      <a:pt x="0" y="321"/>
                      <a:pt x="64" y="153"/>
                      <a:pt x="192"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9"/>
              <p:cNvSpPr>
                <a:spLocks/>
              </p:cNvSpPr>
              <p:nvPr/>
            </p:nvSpPr>
            <p:spPr bwMode="auto">
              <a:xfrm rot="5400000">
                <a:off x="6336408" y="4301944"/>
                <a:ext cx="141677" cy="374616"/>
              </a:xfrm>
              <a:custGeom>
                <a:avLst/>
                <a:gdLst>
                  <a:gd name="T0" fmla="*/ 117 w 232"/>
                  <a:gd name="T1" fmla="*/ 25 h 613"/>
                  <a:gd name="T2" fmla="*/ 207 w 232"/>
                  <a:gd name="T3" fmla="*/ 25 h 613"/>
                  <a:gd name="T4" fmla="*/ 207 w 232"/>
                  <a:gd name="T5" fmla="*/ 115 h 613"/>
                  <a:gd name="T6" fmla="*/ 127 w 232"/>
                  <a:gd name="T7" fmla="*/ 310 h 613"/>
                  <a:gd name="T8" fmla="*/ 207 w 232"/>
                  <a:gd name="T9" fmla="*/ 504 h 613"/>
                  <a:gd name="T10" fmla="*/ 207 w 232"/>
                  <a:gd name="T11" fmla="*/ 594 h 613"/>
                  <a:gd name="T12" fmla="*/ 162 w 232"/>
                  <a:gd name="T13" fmla="*/ 613 h 613"/>
                  <a:gd name="T14" fmla="*/ 117 w 232"/>
                  <a:gd name="T15" fmla="*/ 594 h 613"/>
                  <a:gd name="T16" fmla="*/ 117 w 232"/>
                  <a:gd name="T17" fmla="*/ 594 h 613"/>
                  <a:gd name="T18" fmla="*/ 0 w 232"/>
                  <a:gd name="T19" fmla="*/ 310 h 613"/>
                  <a:gd name="T20" fmla="*/ 117 w 232"/>
                  <a:gd name="T21" fmla="*/ 2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613">
                    <a:moveTo>
                      <a:pt x="117" y="25"/>
                    </a:moveTo>
                    <a:cubicBezTo>
                      <a:pt x="142" y="0"/>
                      <a:pt x="183" y="1"/>
                      <a:pt x="207" y="25"/>
                    </a:cubicBezTo>
                    <a:cubicBezTo>
                      <a:pt x="232" y="50"/>
                      <a:pt x="232" y="90"/>
                      <a:pt x="207" y="115"/>
                    </a:cubicBezTo>
                    <a:cubicBezTo>
                      <a:pt x="154" y="169"/>
                      <a:pt x="127" y="239"/>
                      <a:pt x="127" y="310"/>
                    </a:cubicBezTo>
                    <a:cubicBezTo>
                      <a:pt x="127" y="380"/>
                      <a:pt x="154" y="450"/>
                      <a:pt x="207" y="504"/>
                    </a:cubicBezTo>
                    <a:cubicBezTo>
                      <a:pt x="232" y="529"/>
                      <a:pt x="232" y="569"/>
                      <a:pt x="207" y="594"/>
                    </a:cubicBezTo>
                    <a:cubicBezTo>
                      <a:pt x="195" y="607"/>
                      <a:pt x="179" y="613"/>
                      <a:pt x="162" y="613"/>
                    </a:cubicBezTo>
                    <a:cubicBezTo>
                      <a:pt x="146" y="613"/>
                      <a:pt x="130" y="607"/>
                      <a:pt x="117" y="594"/>
                    </a:cubicBezTo>
                    <a:cubicBezTo>
                      <a:pt x="117" y="594"/>
                      <a:pt x="117" y="594"/>
                      <a:pt x="117" y="594"/>
                    </a:cubicBezTo>
                    <a:cubicBezTo>
                      <a:pt x="39" y="516"/>
                      <a:pt x="0" y="412"/>
                      <a:pt x="0" y="310"/>
                    </a:cubicBezTo>
                    <a:cubicBezTo>
                      <a:pt x="0" y="207"/>
                      <a:pt x="39" y="104"/>
                      <a:pt x="117"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4" name="グループ化 13"/>
          <p:cNvGrpSpPr/>
          <p:nvPr/>
        </p:nvGrpSpPr>
        <p:grpSpPr>
          <a:xfrm>
            <a:off x="98156" y="2875402"/>
            <a:ext cx="2845230" cy="615553"/>
            <a:chOff x="145549" y="2754848"/>
            <a:chExt cx="2845230" cy="615553"/>
          </a:xfrm>
        </p:grpSpPr>
        <p:grpSp>
          <p:nvGrpSpPr>
            <p:cNvPr id="151" name="Group 5"/>
            <p:cNvGrpSpPr/>
            <p:nvPr/>
          </p:nvGrpSpPr>
          <p:grpSpPr>
            <a:xfrm>
              <a:off x="145549" y="2754848"/>
              <a:ext cx="2845230" cy="615553"/>
              <a:chOff x="-299615" y="2713954"/>
              <a:chExt cx="3146587" cy="615553"/>
            </a:xfrm>
          </p:grpSpPr>
          <p:sp>
            <p:nvSpPr>
              <p:cNvPr id="152" name="Rectangle 235"/>
              <p:cNvSpPr/>
              <p:nvPr/>
            </p:nvSpPr>
            <p:spPr>
              <a:xfrm>
                <a:off x="-299615" y="2713954"/>
                <a:ext cx="2546087" cy="615553"/>
              </a:xfrm>
              <a:prstGeom prst="rect">
                <a:avLst/>
              </a:prstGeom>
            </p:spPr>
            <p:txBody>
              <a:bodyPr wrap="square">
                <a:spAutoFit/>
              </a:bodyPr>
              <a:lstStyle/>
              <a:p>
                <a:pPr algn="r"/>
                <a:r>
                  <a:rPr lang="ja-JP" altLang="en-US" sz="1200" b="1" dirty="0" smtClean="0">
                    <a:solidFill>
                      <a:srgbClr val="008000"/>
                    </a:solidFill>
                    <a:latin typeface="+mn-lt"/>
                    <a:ea typeface="+mn-ea"/>
                    <a:cs typeface="CiscoSans Thin"/>
                  </a:rPr>
                  <a:t>スマート アンテナ・コネクタ</a:t>
                </a:r>
                <a:endParaRPr lang="en-US" altLang="ja-JP" sz="1200" b="1" dirty="0" smtClean="0">
                  <a:solidFill>
                    <a:srgbClr val="008000"/>
                  </a:solidFill>
                  <a:latin typeface="+mn-lt"/>
                  <a:ea typeface="+mn-ea"/>
                  <a:cs typeface="CiscoSans Thin"/>
                </a:endParaRPr>
              </a:p>
              <a:p>
                <a:pPr algn="r"/>
                <a:r>
                  <a:rPr lang="ja-JP" altLang="en-US" sz="1100" dirty="0" smtClean="0">
                    <a:latin typeface="+mn-lt"/>
                    <a:ea typeface="+mn-ea"/>
                    <a:cs typeface="CiscoSans Thin"/>
                  </a:rPr>
                  <a:t>第</a:t>
                </a:r>
                <a:r>
                  <a:rPr lang="en-US" altLang="ja-JP" sz="1100" dirty="0" smtClean="0">
                    <a:latin typeface="+mn-lt"/>
                    <a:ea typeface="+mn-ea"/>
                    <a:cs typeface="CiscoSans Thin"/>
                  </a:rPr>
                  <a:t>2</a:t>
                </a:r>
                <a:r>
                  <a:rPr lang="ja-JP" altLang="en-US" sz="1100" dirty="0" smtClean="0">
                    <a:latin typeface="+mn-lt"/>
                    <a:ea typeface="+mn-ea"/>
                    <a:cs typeface="CiscoSans Thin"/>
                  </a:rPr>
                  <a:t>世代ラインのアンテナコネクタ</a:t>
                </a:r>
                <a:endParaRPr lang="en-US" altLang="ja-JP" sz="1100" dirty="0" smtClean="0">
                  <a:latin typeface="+mn-lt"/>
                  <a:ea typeface="+mn-ea"/>
                  <a:cs typeface="CiscoSans Thin"/>
                </a:endParaRPr>
              </a:p>
              <a:p>
                <a:pPr algn="r"/>
                <a:r>
                  <a:rPr lang="ja-JP" altLang="en-US" sz="1100" dirty="0" smtClean="0">
                    <a:latin typeface="+mn-lt"/>
                    <a:ea typeface="+mn-ea"/>
                    <a:cs typeface="CiscoSans Thin"/>
                  </a:rPr>
                  <a:t>デュアル</a:t>
                </a:r>
                <a:r>
                  <a:rPr lang="en-US" altLang="ja-JP" sz="1100" dirty="0" smtClean="0">
                    <a:latin typeface="+mn-lt"/>
                    <a:ea typeface="+mn-ea"/>
                    <a:cs typeface="CiscoSans Thin"/>
                  </a:rPr>
                  <a:t>5GHz</a:t>
                </a:r>
                <a:r>
                  <a:rPr lang="ja-JP" altLang="en-US" sz="1100" dirty="0" smtClean="0">
                    <a:latin typeface="+mn-lt"/>
                    <a:ea typeface="+mn-ea"/>
                    <a:cs typeface="CiscoSans Thin"/>
                  </a:rPr>
                  <a:t> と特定帯域アンテナ</a:t>
                </a:r>
                <a:endParaRPr lang="en-US" sz="1100" dirty="0">
                  <a:latin typeface="+mn-lt"/>
                  <a:ea typeface="+mn-ea"/>
                  <a:cs typeface="CiscoSans Thin"/>
                </a:endParaRPr>
              </a:p>
            </p:txBody>
          </p:sp>
          <p:sp>
            <p:nvSpPr>
              <p:cNvPr id="154" name="Oval 234"/>
              <p:cNvSpPr/>
              <p:nvPr/>
            </p:nvSpPr>
            <p:spPr bwMode="auto">
              <a:xfrm flipH="1">
                <a:off x="2249777" y="2777488"/>
                <a:ext cx="597195" cy="540000"/>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98482" tIns="49239" rIns="98482" bIns="49239" numCol="1" spcCol="0" rtlCol="0" fromWordArt="0" anchor="ctr" anchorCtr="0" forceAA="0" compatLnSpc="1">
                <a:prstTxWarp prst="textNoShape">
                  <a:avLst/>
                </a:prstTxWarp>
                <a:noAutofit/>
              </a:bodyPr>
              <a:lstStyle/>
              <a:p>
                <a:pPr algn="ctr" defTabSz="610407" eaLnBrk="0" hangingPunct="0">
                  <a:lnSpc>
                    <a:spcPct val="90000"/>
                  </a:lnSpc>
                </a:pPr>
                <a:endParaRPr lang="en-US" sz="1600" dirty="0"/>
              </a:p>
            </p:txBody>
          </p:sp>
        </p:grpSp>
        <p:sp>
          <p:nvSpPr>
            <p:cNvPr id="185" name="Freeform 18"/>
            <p:cNvSpPr>
              <a:spLocks noChangeAspect="1" noEditPoints="1"/>
            </p:cNvSpPr>
            <p:nvPr/>
          </p:nvSpPr>
          <p:spPr bwMode="auto">
            <a:xfrm>
              <a:off x="2434432" y="2941024"/>
              <a:ext cx="439909" cy="307142"/>
            </a:xfrm>
            <a:custGeom>
              <a:avLst/>
              <a:gdLst>
                <a:gd name="T0" fmla="*/ 885 w 1591"/>
                <a:gd name="T1" fmla="*/ 606 h 1109"/>
                <a:gd name="T2" fmla="*/ 493 w 1591"/>
                <a:gd name="T3" fmla="*/ 606 h 1109"/>
                <a:gd name="T4" fmla="*/ 483 w 1591"/>
                <a:gd name="T5" fmla="*/ 592 h 1109"/>
                <a:gd name="T6" fmla="*/ 424 w 1591"/>
                <a:gd name="T7" fmla="*/ 501 h 1109"/>
                <a:gd name="T8" fmla="*/ 310 w 1591"/>
                <a:gd name="T9" fmla="*/ 842 h 1109"/>
                <a:gd name="T10" fmla="*/ 147 w 1591"/>
                <a:gd name="T11" fmla="*/ 606 h 1109"/>
                <a:gd name="T12" fmla="*/ 0 w 1591"/>
                <a:gd name="T13" fmla="*/ 606 h 1109"/>
                <a:gd name="T14" fmla="*/ 0 w 1591"/>
                <a:gd name="T15" fmla="*/ 502 h 1109"/>
                <a:gd name="T16" fmla="*/ 201 w 1591"/>
                <a:gd name="T17" fmla="*/ 502 h 1109"/>
                <a:gd name="T18" fmla="*/ 278 w 1591"/>
                <a:gd name="T19" fmla="*/ 612 h 1109"/>
                <a:gd name="T20" fmla="*/ 394 w 1591"/>
                <a:gd name="T21" fmla="*/ 265 h 1109"/>
                <a:gd name="T22" fmla="*/ 497 w 1591"/>
                <a:gd name="T23" fmla="*/ 424 h 1109"/>
                <a:gd name="T24" fmla="*/ 549 w 1591"/>
                <a:gd name="T25" fmla="*/ 502 h 1109"/>
                <a:gd name="T26" fmla="*/ 885 w 1591"/>
                <a:gd name="T27" fmla="*/ 502 h 1109"/>
                <a:gd name="T28" fmla="*/ 904 w 1591"/>
                <a:gd name="T29" fmla="*/ 464 h 1109"/>
                <a:gd name="T30" fmla="*/ 923 w 1591"/>
                <a:gd name="T31" fmla="*/ 441 h 1109"/>
                <a:gd name="T32" fmla="*/ 940 w 1591"/>
                <a:gd name="T33" fmla="*/ 426 h 1109"/>
                <a:gd name="T34" fmla="*/ 1036 w 1591"/>
                <a:gd name="T35" fmla="*/ 394 h 1109"/>
                <a:gd name="T36" fmla="*/ 1157 w 1591"/>
                <a:gd name="T37" fmla="*/ 448 h 1109"/>
                <a:gd name="T38" fmla="*/ 1196 w 1591"/>
                <a:gd name="T39" fmla="*/ 554 h 1109"/>
                <a:gd name="T40" fmla="*/ 1036 w 1591"/>
                <a:gd name="T41" fmla="*/ 714 h 1109"/>
                <a:gd name="T42" fmla="*/ 940 w 1591"/>
                <a:gd name="T43" fmla="*/ 682 h 1109"/>
                <a:gd name="T44" fmla="*/ 904 w 1591"/>
                <a:gd name="T45" fmla="*/ 644 h 1109"/>
                <a:gd name="T46" fmla="*/ 885 w 1591"/>
                <a:gd name="T47" fmla="*/ 606 h 1109"/>
                <a:gd name="T48" fmla="*/ 1036 w 1591"/>
                <a:gd name="T49" fmla="*/ 809 h 1109"/>
                <a:gd name="T50" fmla="*/ 816 w 1591"/>
                <a:gd name="T51" fmla="*/ 682 h 1109"/>
                <a:gd name="T52" fmla="*/ 701 w 1591"/>
                <a:gd name="T53" fmla="*/ 682 h 1109"/>
                <a:gd name="T54" fmla="*/ 1036 w 1591"/>
                <a:gd name="T55" fmla="*/ 913 h 1109"/>
                <a:gd name="T56" fmla="*/ 1396 w 1591"/>
                <a:gd name="T57" fmla="*/ 554 h 1109"/>
                <a:gd name="T58" fmla="*/ 1036 w 1591"/>
                <a:gd name="T59" fmla="*/ 195 h 1109"/>
                <a:gd name="T60" fmla="*/ 701 w 1591"/>
                <a:gd name="T61" fmla="*/ 426 h 1109"/>
                <a:gd name="T62" fmla="*/ 816 w 1591"/>
                <a:gd name="T63" fmla="*/ 426 h 1109"/>
                <a:gd name="T64" fmla="*/ 1036 w 1591"/>
                <a:gd name="T65" fmla="*/ 299 h 1109"/>
                <a:gd name="T66" fmla="*/ 1292 w 1591"/>
                <a:gd name="T67" fmla="*/ 554 h 1109"/>
                <a:gd name="T68" fmla="*/ 1036 w 1591"/>
                <a:gd name="T69" fmla="*/ 809 h 1109"/>
                <a:gd name="T70" fmla="*/ 1036 w 1591"/>
                <a:gd name="T71" fmla="*/ 0 h 1109"/>
                <a:gd name="T72" fmla="*/ 528 w 1591"/>
                <a:gd name="T73" fmla="*/ 332 h 1109"/>
                <a:gd name="T74" fmla="*/ 590 w 1591"/>
                <a:gd name="T75" fmla="*/ 426 h 1109"/>
                <a:gd name="T76" fmla="*/ 605 w 1591"/>
                <a:gd name="T77" fmla="*/ 426 h 1109"/>
                <a:gd name="T78" fmla="*/ 1036 w 1591"/>
                <a:gd name="T79" fmla="*/ 104 h 1109"/>
                <a:gd name="T80" fmla="*/ 1487 w 1591"/>
                <a:gd name="T81" fmla="*/ 554 h 1109"/>
                <a:gd name="T82" fmla="*/ 1036 w 1591"/>
                <a:gd name="T83" fmla="*/ 1005 h 1109"/>
                <a:gd name="T84" fmla="*/ 605 w 1591"/>
                <a:gd name="T85" fmla="*/ 682 h 1109"/>
                <a:gd name="T86" fmla="*/ 497 w 1591"/>
                <a:gd name="T87" fmla="*/ 682 h 1109"/>
                <a:gd name="T88" fmla="*/ 1036 w 1591"/>
                <a:gd name="T89" fmla="*/ 1109 h 1109"/>
                <a:gd name="T90" fmla="*/ 1591 w 1591"/>
                <a:gd name="T91" fmla="*/ 554 h 1109"/>
                <a:gd name="T92" fmla="*/ 1036 w 1591"/>
                <a:gd name="T93" fmla="*/ 0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91" h="1109">
                  <a:moveTo>
                    <a:pt x="885" y="606"/>
                  </a:moveTo>
                  <a:cubicBezTo>
                    <a:pt x="493" y="606"/>
                    <a:pt x="493" y="606"/>
                    <a:pt x="493" y="606"/>
                  </a:cubicBezTo>
                  <a:cubicBezTo>
                    <a:pt x="483" y="592"/>
                    <a:pt x="483" y="592"/>
                    <a:pt x="483" y="592"/>
                  </a:cubicBezTo>
                  <a:cubicBezTo>
                    <a:pt x="424" y="501"/>
                    <a:pt x="424" y="501"/>
                    <a:pt x="424" y="501"/>
                  </a:cubicBezTo>
                  <a:cubicBezTo>
                    <a:pt x="310" y="842"/>
                    <a:pt x="310" y="842"/>
                    <a:pt x="310" y="842"/>
                  </a:cubicBezTo>
                  <a:cubicBezTo>
                    <a:pt x="147" y="606"/>
                    <a:pt x="147" y="606"/>
                    <a:pt x="147" y="606"/>
                  </a:cubicBezTo>
                  <a:cubicBezTo>
                    <a:pt x="0" y="606"/>
                    <a:pt x="0" y="606"/>
                    <a:pt x="0" y="606"/>
                  </a:cubicBezTo>
                  <a:cubicBezTo>
                    <a:pt x="0" y="502"/>
                    <a:pt x="0" y="502"/>
                    <a:pt x="0" y="502"/>
                  </a:cubicBezTo>
                  <a:cubicBezTo>
                    <a:pt x="201" y="502"/>
                    <a:pt x="201" y="502"/>
                    <a:pt x="201" y="502"/>
                  </a:cubicBezTo>
                  <a:cubicBezTo>
                    <a:pt x="278" y="612"/>
                    <a:pt x="278" y="612"/>
                    <a:pt x="278" y="612"/>
                  </a:cubicBezTo>
                  <a:cubicBezTo>
                    <a:pt x="394" y="265"/>
                    <a:pt x="394" y="265"/>
                    <a:pt x="394" y="265"/>
                  </a:cubicBezTo>
                  <a:cubicBezTo>
                    <a:pt x="497" y="424"/>
                    <a:pt x="497" y="424"/>
                    <a:pt x="497" y="424"/>
                  </a:cubicBezTo>
                  <a:cubicBezTo>
                    <a:pt x="549" y="502"/>
                    <a:pt x="549" y="502"/>
                    <a:pt x="549" y="502"/>
                  </a:cubicBezTo>
                  <a:cubicBezTo>
                    <a:pt x="885" y="502"/>
                    <a:pt x="885" y="502"/>
                    <a:pt x="885" y="502"/>
                  </a:cubicBezTo>
                  <a:cubicBezTo>
                    <a:pt x="890" y="488"/>
                    <a:pt x="896" y="476"/>
                    <a:pt x="904" y="464"/>
                  </a:cubicBezTo>
                  <a:cubicBezTo>
                    <a:pt x="910" y="456"/>
                    <a:pt x="916" y="448"/>
                    <a:pt x="923" y="441"/>
                  </a:cubicBezTo>
                  <a:cubicBezTo>
                    <a:pt x="929" y="436"/>
                    <a:pt x="934" y="431"/>
                    <a:pt x="940" y="426"/>
                  </a:cubicBezTo>
                  <a:cubicBezTo>
                    <a:pt x="967" y="406"/>
                    <a:pt x="1000" y="394"/>
                    <a:pt x="1036" y="394"/>
                  </a:cubicBezTo>
                  <a:cubicBezTo>
                    <a:pt x="1084" y="394"/>
                    <a:pt x="1127" y="415"/>
                    <a:pt x="1157" y="448"/>
                  </a:cubicBezTo>
                  <a:cubicBezTo>
                    <a:pt x="1181" y="477"/>
                    <a:pt x="1196" y="514"/>
                    <a:pt x="1196" y="554"/>
                  </a:cubicBezTo>
                  <a:cubicBezTo>
                    <a:pt x="1196" y="642"/>
                    <a:pt x="1125" y="714"/>
                    <a:pt x="1036" y="714"/>
                  </a:cubicBezTo>
                  <a:cubicBezTo>
                    <a:pt x="1000" y="714"/>
                    <a:pt x="967" y="702"/>
                    <a:pt x="940" y="682"/>
                  </a:cubicBezTo>
                  <a:cubicBezTo>
                    <a:pt x="926" y="671"/>
                    <a:pt x="914" y="659"/>
                    <a:pt x="904" y="644"/>
                  </a:cubicBezTo>
                  <a:cubicBezTo>
                    <a:pt x="896" y="632"/>
                    <a:pt x="890" y="620"/>
                    <a:pt x="885" y="606"/>
                  </a:cubicBezTo>
                  <a:close/>
                  <a:moveTo>
                    <a:pt x="1036" y="809"/>
                  </a:moveTo>
                  <a:cubicBezTo>
                    <a:pt x="942" y="809"/>
                    <a:pt x="860" y="758"/>
                    <a:pt x="816" y="682"/>
                  </a:cubicBezTo>
                  <a:cubicBezTo>
                    <a:pt x="701" y="682"/>
                    <a:pt x="701" y="682"/>
                    <a:pt x="701" y="682"/>
                  </a:cubicBezTo>
                  <a:cubicBezTo>
                    <a:pt x="753" y="817"/>
                    <a:pt x="884" y="913"/>
                    <a:pt x="1036" y="913"/>
                  </a:cubicBezTo>
                  <a:cubicBezTo>
                    <a:pt x="1234" y="913"/>
                    <a:pt x="1396" y="752"/>
                    <a:pt x="1396" y="554"/>
                  </a:cubicBezTo>
                  <a:cubicBezTo>
                    <a:pt x="1396" y="356"/>
                    <a:pt x="1234" y="195"/>
                    <a:pt x="1036" y="195"/>
                  </a:cubicBezTo>
                  <a:cubicBezTo>
                    <a:pt x="884" y="195"/>
                    <a:pt x="753" y="291"/>
                    <a:pt x="701" y="426"/>
                  </a:cubicBezTo>
                  <a:cubicBezTo>
                    <a:pt x="816" y="426"/>
                    <a:pt x="816" y="426"/>
                    <a:pt x="816" y="426"/>
                  </a:cubicBezTo>
                  <a:cubicBezTo>
                    <a:pt x="860" y="350"/>
                    <a:pt x="942" y="299"/>
                    <a:pt x="1036" y="299"/>
                  </a:cubicBezTo>
                  <a:cubicBezTo>
                    <a:pt x="1177" y="299"/>
                    <a:pt x="1292" y="413"/>
                    <a:pt x="1292" y="554"/>
                  </a:cubicBezTo>
                  <a:cubicBezTo>
                    <a:pt x="1292" y="695"/>
                    <a:pt x="1177" y="809"/>
                    <a:pt x="1036" y="809"/>
                  </a:cubicBezTo>
                  <a:close/>
                  <a:moveTo>
                    <a:pt x="1036" y="0"/>
                  </a:moveTo>
                  <a:cubicBezTo>
                    <a:pt x="810" y="0"/>
                    <a:pt x="614" y="136"/>
                    <a:pt x="528" y="332"/>
                  </a:cubicBezTo>
                  <a:cubicBezTo>
                    <a:pt x="590" y="426"/>
                    <a:pt x="590" y="426"/>
                    <a:pt x="590" y="426"/>
                  </a:cubicBezTo>
                  <a:cubicBezTo>
                    <a:pt x="605" y="426"/>
                    <a:pt x="605" y="426"/>
                    <a:pt x="605" y="426"/>
                  </a:cubicBezTo>
                  <a:cubicBezTo>
                    <a:pt x="660" y="240"/>
                    <a:pt x="833" y="104"/>
                    <a:pt x="1036" y="104"/>
                  </a:cubicBezTo>
                  <a:cubicBezTo>
                    <a:pt x="1285" y="104"/>
                    <a:pt x="1487" y="306"/>
                    <a:pt x="1487" y="554"/>
                  </a:cubicBezTo>
                  <a:cubicBezTo>
                    <a:pt x="1487" y="802"/>
                    <a:pt x="1285" y="1005"/>
                    <a:pt x="1036" y="1005"/>
                  </a:cubicBezTo>
                  <a:cubicBezTo>
                    <a:pt x="833" y="1005"/>
                    <a:pt x="660" y="868"/>
                    <a:pt x="605" y="682"/>
                  </a:cubicBezTo>
                  <a:cubicBezTo>
                    <a:pt x="497" y="682"/>
                    <a:pt x="497" y="682"/>
                    <a:pt x="497" y="682"/>
                  </a:cubicBezTo>
                  <a:cubicBezTo>
                    <a:pt x="555" y="926"/>
                    <a:pt x="775" y="1109"/>
                    <a:pt x="1036" y="1109"/>
                  </a:cubicBezTo>
                  <a:cubicBezTo>
                    <a:pt x="1342" y="1109"/>
                    <a:pt x="1591" y="860"/>
                    <a:pt x="1591" y="554"/>
                  </a:cubicBezTo>
                  <a:cubicBezTo>
                    <a:pt x="1591" y="248"/>
                    <a:pt x="1342" y="0"/>
                    <a:pt x="1036" y="0"/>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422606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500"/>
                                        <p:tgtEl>
                                          <p:spTgt spid="49"/>
                                        </p:tgtEl>
                                        <p:attrNameLst>
                                          <p:attrName>ppt_x</p:attrName>
                                        </p:attrNameLst>
                                      </p:cBhvr>
                                      <p:tavLst>
                                        <p:tav tm="0">
                                          <p:val>
                                            <p:strVal val="ppt_x"/>
                                          </p:val>
                                        </p:tav>
                                        <p:tav tm="100000">
                                          <p:val>
                                            <p:strVal val="ppt_x"/>
                                          </p:val>
                                        </p:tav>
                                      </p:tavLst>
                                    </p:anim>
                                    <p:anim calcmode="lin" valueType="num">
                                      <p:cBhvr additive="base">
                                        <p:cTn id="7" dur="500"/>
                                        <p:tgtEl>
                                          <p:spTgt spid="49"/>
                                        </p:tgtEl>
                                        <p:attrNameLst>
                                          <p:attrName>ppt_y</p:attrName>
                                        </p:attrNameLst>
                                      </p:cBhvr>
                                      <p:tavLst>
                                        <p:tav tm="0">
                                          <p:val>
                                            <p:strVal val="ppt_y"/>
                                          </p:val>
                                        </p:tav>
                                        <p:tav tm="100000">
                                          <p:val>
                                            <p:strVal val="0-ppt_h/2"/>
                                          </p:val>
                                        </p:tav>
                                      </p:tavLst>
                                    </p:anim>
                                    <p:set>
                                      <p:cBhvr>
                                        <p:cTn id="8" dur="1" fill="hold">
                                          <p:stCondLst>
                                            <p:cond delay="499"/>
                                          </p:stCondLst>
                                        </p:cTn>
                                        <p:tgtEl>
                                          <p:spTgt spid="4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22" presetClass="exit" presetSubtype="4" fill="hold" grpId="0" nodeType="afterEffect">
                                  <p:stCondLst>
                                    <p:cond delay="0"/>
                                  </p:stCondLst>
                                  <p:childTnLst>
                                    <p:animEffect transition="out" filter="wipe(down)">
                                      <p:cBhvr>
                                        <p:cTn id="25" dur="500"/>
                                        <p:tgtEl>
                                          <p:spTgt spid="54"/>
                                        </p:tgtEl>
                                      </p:cBhvr>
                                    </p:animEffect>
                                    <p:set>
                                      <p:cBhvr>
                                        <p:cTn id="26" dur="1" fill="hold">
                                          <p:stCondLst>
                                            <p:cond delay="499"/>
                                          </p:stCondLst>
                                        </p:cTn>
                                        <p:tgtEl>
                                          <p:spTgt spid="54"/>
                                        </p:tgtEl>
                                        <p:attrNameLst>
                                          <p:attrName>style.visibility</p:attrName>
                                        </p:attrNameLst>
                                      </p:cBhvr>
                                      <p:to>
                                        <p:strVal val="hidden"/>
                                      </p:to>
                                    </p:set>
                                  </p:childTnLst>
                                </p:cTn>
                              </p:par>
                              <p:par>
                                <p:cTn id="27" presetID="22" presetClass="exit" presetSubtype="4" fill="hold" grpId="0" nodeType="withEffect">
                                  <p:stCondLst>
                                    <p:cond delay="0"/>
                                  </p:stCondLst>
                                  <p:childTnLst>
                                    <p:animEffect transition="out" filter="wipe(down)">
                                      <p:cBhvr>
                                        <p:cTn id="28" dur="500"/>
                                        <p:tgtEl>
                                          <p:spTgt spid="55"/>
                                        </p:tgtEl>
                                      </p:cBhvr>
                                    </p:animEffect>
                                    <p:set>
                                      <p:cBhvr>
                                        <p:cTn id="29" dur="1" fill="hold">
                                          <p:stCondLst>
                                            <p:cond delay="499"/>
                                          </p:stCondLst>
                                        </p:cTn>
                                        <p:tgtEl>
                                          <p:spTgt spid="55"/>
                                        </p:tgtEl>
                                        <p:attrNameLst>
                                          <p:attrName>style.visibility</p:attrName>
                                        </p:attrNameLst>
                                      </p:cBhvr>
                                      <p:to>
                                        <p:strVal val="hidden"/>
                                      </p:to>
                                    </p:set>
                                  </p:childTnLst>
                                </p:cTn>
                              </p:par>
                            </p:childTnLst>
                          </p:cTn>
                        </p:par>
                        <p:par>
                          <p:cTn id="30" fill="hold">
                            <p:stCondLst>
                              <p:cond delay="1000"/>
                            </p:stCondLst>
                            <p:childTnLst>
                              <p:par>
                                <p:cTn id="31" presetID="22" presetClass="entr" presetSubtype="4" fill="hold" grpId="0" nodeType="afterEffect">
                                  <p:stCondLst>
                                    <p:cond delay="0"/>
                                  </p:stCondLst>
                                  <p:childTnLst>
                                    <p:set>
                                      <p:cBhvr>
                                        <p:cTn id="32" dur="1" fill="hold">
                                          <p:stCondLst>
                                            <p:cond delay="0"/>
                                          </p:stCondLst>
                                        </p:cTn>
                                        <p:tgtEl>
                                          <p:spTgt spid="157"/>
                                        </p:tgtEl>
                                        <p:attrNameLst>
                                          <p:attrName>style.visibility</p:attrName>
                                        </p:attrNameLst>
                                      </p:cBhvr>
                                      <p:to>
                                        <p:strVal val="visible"/>
                                      </p:to>
                                    </p:set>
                                    <p:animEffect transition="in" filter="wipe(down)">
                                      <p:cBhvr>
                                        <p:cTn id="33" dur="500"/>
                                        <p:tgtEl>
                                          <p:spTgt spid="15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58"/>
                                        </p:tgtEl>
                                        <p:attrNameLst>
                                          <p:attrName>style.visibility</p:attrName>
                                        </p:attrNameLst>
                                      </p:cBhvr>
                                      <p:to>
                                        <p:strVal val="visible"/>
                                      </p:to>
                                    </p:set>
                                    <p:animEffect transition="in" filter="wipe(down)">
                                      <p:cBhvr>
                                        <p:cTn id="36" dur="500"/>
                                        <p:tgtEl>
                                          <p:spTgt spid="15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76"/>
                                        </p:tgtEl>
                                        <p:attrNameLst>
                                          <p:attrName>style.visibility</p:attrName>
                                        </p:attrNameLst>
                                      </p:cBhvr>
                                      <p:to>
                                        <p:strVal val="visible"/>
                                      </p:to>
                                    </p:set>
                                    <p:animEffect transition="in" filter="fade">
                                      <p:cBhvr>
                                        <p:cTn id="41" dur="500"/>
                                        <p:tgtEl>
                                          <p:spTgt spid="176"/>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167"/>
                                        </p:tgtEl>
                                        <p:attrNameLst>
                                          <p:attrName>style.visibility</p:attrName>
                                        </p:attrNameLst>
                                      </p:cBhvr>
                                      <p:to>
                                        <p:strVal val="visible"/>
                                      </p:to>
                                    </p:set>
                                    <p:animEffect transition="in" filter="fade">
                                      <p:cBhvr>
                                        <p:cTn id="45" dur="500"/>
                                        <p:tgtEl>
                                          <p:spTgt spid="167"/>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par>
                          <p:cTn id="50" fill="hold">
                            <p:stCondLst>
                              <p:cond delay="1500"/>
                            </p:stCondLst>
                            <p:childTnLst>
                              <p:par>
                                <p:cTn id="51" presetID="10" presetClass="entr" presetSubtype="0" fill="hold"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childTnLst>
                          </p:cTn>
                        </p:par>
                        <p:par>
                          <p:cTn id="54" fill="hold">
                            <p:stCondLst>
                              <p:cond delay="2000"/>
                            </p:stCondLst>
                            <p:childTnLst>
                              <p:par>
                                <p:cTn id="55" presetID="10" presetClass="entr" presetSubtype="0" fill="hold"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par>
                          <p:cTn id="58" fill="hold">
                            <p:stCondLst>
                              <p:cond delay="2500"/>
                            </p:stCondLst>
                            <p:childTnLst>
                              <p:par>
                                <p:cTn id="59" presetID="10" presetClass="entr" presetSubtype="0" fill="hold" nodeType="afterEffect">
                                  <p:stCondLst>
                                    <p:cond delay="0"/>
                                  </p:stCondLst>
                                  <p:childTnLst>
                                    <p:set>
                                      <p:cBhvr>
                                        <p:cTn id="60" dur="1" fill="hold">
                                          <p:stCondLst>
                                            <p:cond delay="0"/>
                                          </p:stCondLst>
                                        </p:cTn>
                                        <p:tgtEl>
                                          <p:spTgt spid="196"/>
                                        </p:tgtEl>
                                        <p:attrNameLst>
                                          <p:attrName>style.visibility</p:attrName>
                                        </p:attrNameLst>
                                      </p:cBhvr>
                                      <p:to>
                                        <p:strVal val="visible"/>
                                      </p:to>
                                    </p:set>
                                    <p:animEffect transition="in" filter="fade">
                                      <p:cBhvr>
                                        <p:cTn id="61" dur="500"/>
                                        <p:tgtEl>
                                          <p:spTgt spid="196"/>
                                        </p:tgtEl>
                                      </p:cBhvr>
                                    </p:animEffect>
                                  </p:childTnLst>
                                </p:cTn>
                              </p:par>
                            </p:childTnLst>
                          </p:cTn>
                        </p:par>
                        <p:par>
                          <p:cTn id="62" fill="hold">
                            <p:stCondLst>
                              <p:cond delay="3000"/>
                            </p:stCondLst>
                            <p:childTnLst>
                              <p:par>
                                <p:cTn id="63" presetID="10" presetClass="entr" presetSubtype="0" fill="hold" nodeType="after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fade">
                                      <p:cBhvr>
                                        <p:cTn id="65" dur="500"/>
                                        <p:tgtEl>
                                          <p:spTgt spid="4"/>
                                        </p:tgtEl>
                                      </p:cBhvr>
                                    </p:animEffect>
                                  </p:childTnLst>
                                </p:cTn>
                              </p:par>
                            </p:childTnLst>
                          </p:cTn>
                        </p:par>
                        <p:par>
                          <p:cTn id="66" fill="hold">
                            <p:stCondLst>
                              <p:cond delay="3500"/>
                            </p:stCondLst>
                            <p:childTnLst>
                              <p:par>
                                <p:cTn id="67" presetID="10" presetClass="entr" presetSubtype="0" fill="hold" nodeType="after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500"/>
                                        <p:tgtEl>
                                          <p:spTgt spid="13"/>
                                        </p:tgtEl>
                                      </p:cBhvr>
                                    </p:animEffect>
                                  </p:childTnLst>
                                </p:cTn>
                              </p:par>
                            </p:childTnLst>
                          </p:cTn>
                        </p:par>
                        <p:par>
                          <p:cTn id="70" fill="hold">
                            <p:stCondLst>
                              <p:cond delay="4000"/>
                            </p:stCondLst>
                            <p:childTnLst>
                              <p:par>
                                <p:cTn id="71" presetID="10" presetClass="entr" presetSubtype="0" fill="hold" nodeType="afterEffect">
                                  <p:stCondLst>
                                    <p:cond delay="0"/>
                                  </p:stCondLst>
                                  <p:childTnLst>
                                    <p:set>
                                      <p:cBhvr>
                                        <p:cTn id="72" dur="1" fill="hold">
                                          <p:stCondLst>
                                            <p:cond delay="0"/>
                                          </p:stCondLst>
                                        </p:cTn>
                                        <p:tgtEl>
                                          <p:spTgt spid="143"/>
                                        </p:tgtEl>
                                        <p:attrNameLst>
                                          <p:attrName>style.visibility</p:attrName>
                                        </p:attrNameLst>
                                      </p:cBhvr>
                                      <p:to>
                                        <p:strVal val="visible"/>
                                      </p:to>
                                    </p:set>
                                    <p:animEffect transition="in" filter="fade">
                                      <p:cBhvr>
                                        <p:cTn id="73" dur="500"/>
                                        <p:tgtEl>
                                          <p:spTgt spid="143"/>
                                        </p:tgtEl>
                                      </p:cBhvr>
                                    </p:animEffect>
                                  </p:childTnLst>
                                </p:cTn>
                              </p:par>
                            </p:childTnLst>
                          </p:cTn>
                        </p:par>
                        <p:par>
                          <p:cTn id="74" fill="hold">
                            <p:stCondLst>
                              <p:cond delay="4500"/>
                            </p:stCondLst>
                            <p:childTnLst>
                              <p:par>
                                <p:cTn id="75" presetID="10" presetClass="entr" presetSubtype="0" fill="hold" nodeType="afterEffect">
                                  <p:stCondLst>
                                    <p:cond delay="0"/>
                                  </p:stCondLst>
                                  <p:childTnLst>
                                    <p:set>
                                      <p:cBhvr>
                                        <p:cTn id="76" dur="1" fill="hold">
                                          <p:stCondLst>
                                            <p:cond delay="0"/>
                                          </p:stCondLst>
                                        </p:cTn>
                                        <p:tgtEl>
                                          <p:spTgt spid="217"/>
                                        </p:tgtEl>
                                        <p:attrNameLst>
                                          <p:attrName>style.visibility</p:attrName>
                                        </p:attrNameLst>
                                      </p:cBhvr>
                                      <p:to>
                                        <p:strVal val="visible"/>
                                      </p:to>
                                    </p:set>
                                    <p:animEffect transition="in" filter="fade">
                                      <p:cBhvr>
                                        <p:cTn id="77" dur="500"/>
                                        <p:tgtEl>
                                          <p:spTgt spid="217"/>
                                        </p:tgtEl>
                                      </p:cBhvr>
                                    </p:animEffect>
                                  </p:childTnLst>
                                </p:cTn>
                              </p:par>
                            </p:childTnLst>
                          </p:cTn>
                        </p:par>
                        <p:par>
                          <p:cTn id="78" fill="hold">
                            <p:stCondLst>
                              <p:cond delay="5000"/>
                            </p:stCondLst>
                            <p:childTnLst>
                              <p:par>
                                <p:cTn id="79" presetID="10" presetClass="entr" presetSubtype="0" fill="hold" nodeType="afterEffect">
                                  <p:stCondLst>
                                    <p:cond delay="0"/>
                                  </p:stCondLst>
                                  <p:childTnLst>
                                    <p:set>
                                      <p:cBhvr>
                                        <p:cTn id="80" dur="1" fill="hold">
                                          <p:stCondLst>
                                            <p:cond delay="0"/>
                                          </p:stCondLst>
                                        </p:cTn>
                                        <p:tgtEl>
                                          <p:spTgt spid="225"/>
                                        </p:tgtEl>
                                        <p:attrNameLst>
                                          <p:attrName>style.visibility</p:attrName>
                                        </p:attrNameLst>
                                      </p:cBhvr>
                                      <p:to>
                                        <p:strVal val="visible"/>
                                      </p:to>
                                    </p:set>
                                    <p:animEffect transition="in" filter="fade">
                                      <p:cBhvr>
                                        <p:cTn id="81" dur="500"/>
                                        <p:tgtEl>
                                          <p:spTgt spid="225"/>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1" fill="hold" nodeType="clickEffect">
                                  <p:stCondLst>
                                    <p:cond delay="0"/>
                                  </p:stCondLst>
                                  <p:childTnLst>
                                    <p:set>
                                      <p:cBhvr>
                                        <p:cTn id="85" dur="1" fill="hold">
                                          <p:stCondLst>
                                            <p:cond delay="0"/>
                                          </p:stCondLst>
                                        </p:cTn>
                                        <p:tgtEl>
                                          <p:spTgt spid="202"/>
                                        </p:tgtEl>
                                        <p:attrNameLst>
                                          <p:attrName>style.visibility</p:attrName>
                                        </p:attrNameLst>
                                      </p:cBhvr>
                                      <p:to>
                                        <p:strVal val="visible"/>
                                      </p:to>
                                    </p:set>
                                    <p:anim calcmode="lin" valueType="num">
                                      <p:cBhvr additive="base">
                                        <p:cTn id="86" dur="500" fill="hold"/>
                                        <p:tgtEl>
                                          <p:spTgt spid="202"/>
                                        </p:tgtEl>
                                        <p:attrNameLst>
                                          <p:attrName>ppt_x</p:attrName>
                                        </p:attrNameLst>
                                      </p:cBhvr>
                                      <p:tavLst>
                                        <p:tav tm="0">
                                          <p:val>
                                            <p:strVal val="#ppt_x"/>
                                          </p:val>
                                        </p:tav>
                                        <p:tav tm="100000">
                                          <p:val>
                                            <p:strVal val="#ppt_x"/>
                                          </p:val>
                                        </p:tav>
                                      </p:tavLst>
                                    </p:anim>
                                    <p:anim calcmode="lin" valueType="num">
                                      <p:cBhvr additive="base">
                                        <p:cTn id="87" dur="500" fill="hold"/>
                                        <p:tgtEl>
                                          <p:spTgt spid="20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157" grpId="0" animBg="1"/>
      <p:bldP spid="15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AP2800</a:t>
            </a:r>
            <a:r>
              <a:rPr lang="ja-JP" altLang="en-US" dirty="0" smtClean="0"/>
              <a:t>及び</a:t>
            </a:r>
            <a:r>
              <a:rPr lang="en-US" dirty="0" smtClean="0"/>
              <a:t>3800</a:t>
            </a:r>
            <a:r>
              <a:rPr lang="ja-JP" altLang="en-US" dirty="0" smtClean="0"/>
              <a:t>のポート</a:t>
            </a: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890" y="2814101"/>
            <a:ext cx="6985384" cy="1635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48906" y="4449891"/>
            <a:ext cx="6980773" cy="346259"/>
          </a:xfrm>
          <a:prstGeom prst="rect">
            <a:avLst/>
          </a:prstGeom>
        </p:spPr>
        <p:txBody>
          <a:bodyPr wrap="square" lIns="68589" tIns="34295" rIns="68589" bIns="34295">
            <a:spAutoFit/>
          </a:bodyPr>
          <a:lstStyle/>
          <a:p>
            <a:r>
              <a:rPr lang="en-US" b="1" dirty="0" smtClean="0">
                <a:solidFill>
                  <a:srgbClr val="002060"/>
                </a:solidFill>
              </a:rPr>
              <a:t>AP-3800i/e </a:t>
            </a:r>
            <a:r>
              <a:rPr lang="ja-JP" altLang="en-US" b="1" dirty="0" smtClean="0">
                <a:solidFill>
                  <a:srgbClr val="002060"/>
                </a:solidFill>
              </a:rPr>
              <a:t>は</a:t>
            </a:r>
            <a:r>
              <a:rPr lang="en-US" b="1" dirty="0" smtClean="0">
                <a:solidFill>
                  <a:srgbClr val="002060"/>
                </a:solidFill>
              </a:rPr>
              <a:t> </a:t>
            </a:r>
            <a:r>
              <a:rPr lang="en-US" b="1" dirty="0" smtClean="0">
                <a:solidFill>
                  <a:srgbClr val="0000FF"/>
                </a:solidFill>
              </a:rPr>
              <a:t>mGig PoE </a:t>
            </a:r>
            <a:r>
              <a:rPr lang="ja-JP" altLang="en-US" b="1" dirty="0" smtClean="0">
                <a:solidFill>
                  <a:srgbClr val="0000FF"/>
                </a:solidFill>
              </a:rPr>
              <a:t>ポート</a:t>
            </a:r>
            <a:r>
              <a:rPr lang="en-US" b="1" dirty="0" smtClean="0">
                <a:solidFill>
                  <a:srgbClr val="0000FF"/>
                </a:solidFill>
              </a:rPr>
              <a:t> </a:t>
            </a:r>
            <a:r>
              <a:rPr lang="ja-JP" altLang="en-US" b="1" dirty="0" smtClean="0">
                <a:solidFill>
                  <a:srgbClr val="002060"/>
                </a:solidFill>
              </a:rPr>
              <a:t>及びローカル</a:t>
            </a:r>
            <a:r>
              <a:rPr lang="en-US" b="1" dirty="0" smtClean="0">
                <a:solidFill>
                  <a:srgbClr val="002060"/>
                </a:solidFill>
              </a:rPr>
              <a:t>DC</a:t>
            </a:r>
            <a:r>
              <a:rPr lang="ja-JP" altLang="en-US" b="1" dirty="0" smtClean="0">
                <a:solidFill>
                  <a:srgbClr val="002060"/>
                </a:solidFill>
              </a:rPr>
              <a:t>電源のジャック付き</a:t>
            </a:r>
            <a:endParaRPr lang="en-US" b="1" dirty="0">
              <a:solidFill>
                <a:srgbClr val="002060"/>
              </a:solidFill>
            </a:endParaRPr>
          </a:p>
        </p:txBody>
      </p:sp>
      <p:sp>
        <p:nvSpPr>
          <p:cNvPr id="3" name="Rectangle 2"/>
          <p:cNvSpPr/>
          <p:nvPr/>
        </p:nvSpPr>
        <p:spPr>
          <a:xfrm>
            <a:off x="626133" y="2327854"/>
            <a:ext cx="7303565" cy="346259"/>
          </a:xfrm>
          <a:prstGeom prst="rect">
            <a:avLst/>
          </a:prstGeom>
        </p:spPr>
        <p:txBody>
          <a:bodyPr wrap="none" lIns="68589" tIns="34295" rIns="68589" bIns="34295">
            <a:spAutoFit/>
          </a:bodyPr>
          <a:lstStyle/>
          <a:p>
            <a:r>
              <a:rPr lang="en-US" b="1" dirty="0" smtClean="0">
                <a:solidFill>
                  <a:srgbClr val="002060"/>
                </a:solidFill>
              </a:rPr>
              <a:t>AP-2800i/e </a:t>
            </a:r>
            <a:r>
              <a:rPr lang="ja-JP" altLang="en-US" b="1" dirty="0" smtClean="0">
                <a:solidFill>
                  <a:srgbClr val="002060"/>
                </a:solidFill>
              </a:rPr>
              <a:t>は標準ギガビットイーサネット、</a:t>
            </a:r>
            <a:r>
              <a:rPr lang="ja-JP" altLang="en-US" b="1" dirty="0" smtClean="0">
                <a:solidFill>
                  <a:srgbClr val="FF0000"/>
                </a:solidFill>
              </a:rPr>
              <a:t>ローカル</a:t>
            </a:r>
            <a:r>
              <a:rPr lang="en-US" b="1" dirty="0" smtClean="0">
                <a:solidFill>
                  <a:srgbClr val="FF0000"/>
                </a:solidFill>
              </a:rPr>
              <a:t>DC</a:t>
            </a:r>
            <a:r>
              <a:rPr lang="ja-JP" altLang="en-US" b="1" dirty="0" smtClean="0">
                <a:solidFill>
                  <a:srgbClr val="FF0000"/>
                </a:solidFill>
              </a:rPr>
              <a:t>電源オプションなし</a:t>
            </a:r>
            <a:endParaRPr lang="en-US" b="1" dirty="0">
              <a:solidFill>
                <a:srgbClr val="FF0000"/>
              </a:solidFill>
            </a:endParaRPr>
          </a:p>
        </p:txBody>
      </p:sp>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4650" y="3681419"/>
            <a:ext cx="1098892" cy="657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8478" y="3078818"/>
            <a:ext cx="656205" cy="331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6891" y="1238052"/>
            <a:ext cx="1592699" cy="1086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624650" y="3127677"/>
            <a:ext cx="805367" cy="500147"/>
          </a:xfrm>
          <a:prstGeom prst="rect">
            <a:avLst/>
          </a:prstGeom>
        </p:spPr>
        <p:txBody>
          <a:bodyPr wrap="none" lIns="68589" tIns="34295" rIns="68589" bIns="34295">
            <a:spAutoFit/>
          </a:bodyPr>
          <a:lstStyle/>
          <a:p>
            <a:r>
              <a:rPr lang="ja-JP" altLang="en-US" sz="1400" b="1" dirty="0" smtClean="0">
                <a:solidFill>
                  <a:srgbClr val="0070C0"/>
                </a:solidFill>
              </a:rPr>
              <a:t>新</a:t>
            </a:r>
            <a:r>
              <a:rPr lang="en-US" sz="1400" b="1" dirty="0" smtClean="0">
                <a:solidFill>
                  <a:srgbClr val="0070C0"/>
                </a:solidFill>
              </a:rPr>
              <a:t>3-</a:t>
            </a:r>
            <a:r>
              <a:rPr lang="ja-JP" altLang="en-US" sz="1400" b="1" dirty="0" smtClean="0">
                <a:solidFill>
                  <a:srgbClr val="0070C0"/>
                </a:solidFill>
              </a:rPr>
              <a:t>ピン</a:t>
            </a:r>
            <a:endParaRPr lang="en-US" sz="1400" b="1" dirty="0">
              <a:solidFill>
                <a:srgbClr val="0070C0"/>
              </a:solidFill>
            </a:endParaRPr>
          </a:p>
          <a:p>
            <a:r>
              <a:rPr lang="en-US" sz="1400" b="1" dirty="0" smtClean="0">
                <a:solidFill>
                  <a:srgbClr val="0070C0"/>
                </a:solidFill>
              </a:rPr>
              <a:t>DC</a:t>
            </a:r>
            <a:r>
              <a:rPr lang="ja-JP" altLang="en-US" sz="1400" b="1" dirty="0" smtClean="0">
                <a:solidFill>
                  <a:srgbClr val="0070C0"/>
                </a:solidFill>
              </a:rPr>
              <a:t>電源</a:t>
            </a:r>
            <a:r>
              <a:rPr lang="en-US" sz="1400" b="1" dirty="0" smtClean="0">
                <a:solidFill>
                  <a:srgbClr val="0070C0"/>
                </a:solidFill>
              </a:rPr>
              <a:t> </a:t>
            </a:r>
            <a:endParaRPr lang="en-US" sz="1400" b="1" dirty="0">
              <a:solidFill>
                <a:srgbClr val="0070C0"/>
              </a:solidFill>
            </a:endParaRPr>
          </a:p>
        </p:txBody>
      </p:sp>
      <p:pic>
        <p:nvPicPr>
          <p:cNvPr id="820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890" y="1074024"/>
            <a:ext cx="3972960" cy="1250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10014" y="175458"/>
            <a:ext cx="3633986" cy="1087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6238825" y="1263113"/>
            <a:ext cx="2720898" cy="646331"/>
          </a:xfrm>
          <a:prstGeom prst="rect">
            <a:avLst/>
          </a:prstGeom>
        </p:spPr>
        <p:txBody>
          <a:bodyPr wrap="square">
            <a:spAutoFit/>
          </a:bodyPr>
          <a:lstStyle/>
          <a:p>
            <a:pPr algn="ctr"/>
            <a:r>
              <a:rPr lang="ja-JP" altLang="en-US" b="1" dirty="0" smtClean="0">
                <a:solidFill>
                  <a:srgbClr val="002060"/>
                </a:solidFill>
              </a:rPr>
              <a:t>マウント</a:t>
            </a:r>
            <a:r>
              <a:rPr lang="ja-JP" altLang="en-US" b="1" dirty="0">
                <a:solidFill>
                  <a:srgbClr val="002060"/>
                </a:solidFill>
              </a:rPr>
              <a:t>した</a:t>
            </a:r>
            <a:r>
              <a:rPr lang="ja-JP" altLang="en-US" b="1" dirty="0" smtClean="0">
                <a:solidFill>
                  <a:srgbClr val="002060"/>
                </a:solidFill>
              </a:rPr>
              <a:t>ときでも、</a:t>
            </a:r>
            <a:r>
              <a:rPr lang="en-US" altLang="ja-JP" b="1" dirty="0" smtClean="0">
                <a:solidFill>
                  <a:srgbClr val="002060"/>
                </a:solidFill>
              </a:rPr>
              <a:t/>
            </a:r>
            <a:br>
              <a:rPr lang="en-US" altLang="ja-JP" b="1" dirty="0" smtClean="0">
                <a:solidFill>
                  <a:srgbClr val="002060"/>
                </a:solidFill>
              </a:rPr>
            </a:br>
            <a:r>
              <a:rPr lang="ja-JP" altLang="en-US" b="1" dirty="0" smtClean="0">
                <a:solidFill>
                  <a:srgbClr val="002060"/>
                </a:solidFill>
              </a:rPr>
              <a:t>ラベルが見えるように変更</a:t>
            </a:r>
            <a:endParaRPr lang="en-US" dirty="0"/>
          </a:p>
        </p:txBody>
      </p:sp>
    </p:spTree>
    <p:extLst>
      <p:ext uri="{BB962C8B-B14F-4D97-AF65-F5344CB8AC3E}">
        <p14:creationId xmlns:p14="http://schemas.microsoft.com/office/powerpoint/2010/main" val="2470821788"/>
      </p:ext>
    </p:extLst>
  </p:cSld>
  <p:clrMapOvr>
    <a:masterClrMapping/>
  </p:clrMapOvr>
  <mc:AlternateContent xmlns:mc="http://schemas.openxmlformats.org/markup-compatibility/2006" xmlns:p14="http://schemas.microsoft.com/office/powerpoint/2010/main">
    <mc:Choice Requires="p14">
      <p:transition spd="slow" p14:dur="28750" advTm="45407">
        <p:wipe/>
      </p:transition>
    </mc:Choice>
    <mc:Fallback xmlns="">
      <p:transition spd="slow" advTm="45407">
        <p:wip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61920" y="4421529"/>
            <a:ext cx="8882080" cy="72197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Title 5"/>
          <p:cNvSpPr>
            <a:spLocks noGrp="1"/>
          </p:cNvSpPr>
          <p:nvPr>
            <p:ph type="title"/>
          </p:nvPr>
        </p:nvSpPr>
        <p:spPr>
          <a:xfrm>
            <a:off x="268599" y="94562"/>
            <a:ext cx="8567244" cy="1497086"/>
          </a:xfrm>
        </p:spPr>
        <p:txBody>
          <a:bodyPr/>
          <a:lstStyle/>
          <a:p>
            <a:pPr>
              <a:lnSpc>
                <a:spcPct val="90000"/>
              </a:lnSpc>
            </a:pPr>
            <a:r>
              <a:rPr lang="en-US" sz="2800" b="1" dirty="0" smtClean="0">
                <a:solidFill>
                  <a:srgbClr val="545454"/>
                </a:solidFill>
              </a:rPr>
              <a:t>30W </a:t>
            </a:r>
            <a:r>
              <a:rPr lang="en-US" sz="2800" b="1" dirty="0" err="1" smtClean="0">
                <a:solidFill>
                  <a:srgbClr val="545454"/>
                </a:solidFill>
              </a:rPr>
              <a:t>GbE</a:t>
            </a:r>
            <a:r>
              <a:rPr lang="ja-JP" altLang="en-US" sz="2800" b="1" dirty="0" smtClean="0">
                <a:solidFill>
                  <a:srgbClr val="545454"/>
                </a:solidFill>
              </a:rPr>
              <a:t>インジェクタ</a:t>
            </a:r>
            <a:r>
              <a:rPr lang="en-US" sz="2800" b="1" dirty="0" smtClean="0">
                <a:solidFill>
                  <a:srgbClr val="545454"/>
                </a:solidFill>
              </a:rPr>
              <a:t> -  AIR-PWRINJ6 </a:t>
            </a:r>
            <a:r>
              <a:rPr lang="en-US" dirty="0" smtClean="0">
                <a:solidFill>
                  <a:schemeClr val="tx1"/>
                </a:solidFill>
              </a:rPr>
              <a:t/>
            </a:r>
            <a:br>
              <a:rPr lang="en-US" dirty="0" smtClean="0">
                <a:solidFill>
                  <a:schemeClr val="tx1"/>
                </a:solidFill>
              </a:rPr>
            </a:br>
            <a:r>
              <a:rPr lang="en-US" sz="1500" b="1" dirty="0" smtClean="0">
                <a:solidFill>
                  <a:schemeClr val="tx2"/>
                </a:solidFill>
              </a:rPr>
              <a:t/>
            </a:r>
            <a:br>
              <a:rPr lang="en-US" sz="1500" b="1" dirty="0" smtClean="0">
                <a:solidFill>
                  <a:schemeClr val="tx2"/>
                </a:solidFill>
              </a:rPr>
            </a:br>
            <a:r>
              <a:rPr lang="en-US" sz="1800" b="1" dirty="0" smtClean="0">
                <a:solidFill>
                  <a:schemeClr val="tx2"/>
                </a:solidFill>
              </a:rPr>
              <a:t>AP2800</a:t>
            </a:r>
            <a:r>
              <a:rPr lang="ja-JP" altLang="en-US" sz="1800" b="1" dirty="0" smtClean="0">
                <a:solidFill>
                  <a:schemeClr val="tx2"/>
                </a:solidFill>
              </a:rPr>
              <a:t>用の低コスト</a:t>
            </a:r>
            <a:r>
              <a:rPr lang="en-US" sz="1800" b="1" dirty="0" smtClean="0">
                <a:solidFill>
                  <a:schemeClr val="tx2"/>
                </a:solidFill>
              </a:rPr>
              <a:t>802.3at</a:t>
            </a:r>
            <a:r>
              <a:rPr lang="ja-JP" altLang="en-US" sz="1800" b="1" dirty="0" smtClean="0">
                <a:solidFill>
                  <a:schemeClr val="tx2"/>
                </a:solidFill>
              </a:rPr>
              <a:t>インジェクタとしての位置付け</a:t>
            </a:r>
            <a:r>
              <a:rPr lang="en-US" sz="1800" b="1" dirty="0" smtClean="0">
                <a:solidFill>
                  <a:schemeClr val="tx2"/>
                </a:solidFill>
              </a:rPr>
              <a:t> &amp; INJ4</a:t>
            </a:r>
            <a:r>
              <a:rPr lang="ja-JP" altLang="en-US" sz="1800" b="1" dirty="0" smtClean="0">
                <a:solidFill>
                  <a:schemeClr val="tx2"/>
                </a:solidFill>
              </a:rPr>
              <a:t>からのリプレース</a:t>
            </a:r>
            <a:r>
              <a:rPr lang="en-US" sz="1800" b="1" dirty="0" smtClean="0">
                <a:solidFill>
                  <a:schemeClr val="tx2"/>
                </a:solidFill>
              </a:rPr>
              <a:t/>
            </a:r>
            <a:br>
              <a:rPr lang="en-US" sz="1800" b="1" dirty="0" smtClean="0">
                <a:solidFill>
                  <a:schemeClr val="tx2"/>
                </a:solidFill>
              </a:rPr>
            </a:br>
            <a:r>
              <a:rPr lang="en-US" sz="1800" b="1" dirty="0" smtClean="0">
                <a:solidFill>
                  <a:schemeClr val="tx2"/>
                </a:solidFill>
              </a:rPr>
              <a:t>2800/3800</a:t>
            </a:r>
            <a:r>
              <a:rPr lang="ja-JP" altLang="en-US" sz="1800" b="1" dirty="0" smtClean="0">
                <a:solidFill>
                  <a:schemeClr val="tx2"/>
                </a:solidFill>
              </a:rPr>
              <a:t>の</a:t>
            </a:r>
            <a:r>
              <a:rPr lang="en-US" sz="1800" b="1" dirty="0" err="1" smtClean="0">
                <a:solidFill>
                  <a:schemeClr val="tx2"/>
                </a:solidFill>
              </a:rPr>
              <a:t>GbE</a:t>
            </a:r>
            <a:r>
              <a:rPr lang="en-US" sz="1800" b="1" dirty="0" smtClean="0">
                <a:solidFill>
                  <a:schemeClr val="tx2"/>
                </a:solidFill>
              </a:rPr>
              <a:t> </a:t>
            </a:r>
            <a:r>
              <a:rPr lang="ja-JP" altLang="en-US" sz="1800" b="1" dirty="0" smtClean="0">
                <a:solidFill>
                  <a:schemeClr val="tx2"/>
                </a:solidFill>
              </a:rPr>
              <a:t>インジェクタとして利用。</a:t>
            </a:r>
            <a:r>
              <a:rPr lang="en-US" altLang="ja-JP" sz="1800" b="1" dirty="0" smtClean="0">
                <a:solidFill>
                  <a:schemeClr val="tx2"/>
                </a:solidFill>
              </a:rPr>
              <a:t/>
            </a:r>
            <a:br>
              <a:rPr lang="en-US" altLang="ja-JP" sz="1800" b="1" dirty="0" smtClean="0">
                <a:solidFill>
                  <a:schemeClr val="tx2"/>
                </a:solidFill>
              </a:rPr>
            </a:br>
            <a:r>
              <a:rPr lang="ja-JP" altLang="en-US" sz="1800" b="1" dirty="0" smtClean="0">
                <a:solidFill>
                  <a:srgbClr val="FF0000"/>
                </a:solidFill>
              </a:rPr>
              <a:t>このインジェクタは</a:t>
            </a:r>
            <a:r>
              <a:rPr lang="en-US" altLang="ja-JP" sz="1800" b="1" dirty="0" err="1" smtClean="0">
                <a:solidFill>
                  <a:srgbClr val="FF0000"/>
                </a:solidFill>
              </a:rPr>
              <a:t>mGiG</a:t>
            </a:r>
            <a:r>
              <a:rPr lang="en-US" altLang="ja-JP" sz="1800" b="1" dirty="0" smtClean="0">
                <a:solidFill>
                  <a:srgbClr val="FF0000"/>
                </a:solidFill>
              </a:rPr>
              <a:t>(N-Base-T)</a:t>
            </a:r>
            <a:r>
              <a:rPr lang="ja-JP" altLang="en-US" sz="1800" b="1" dirty="0" smtClean="0">
                <a:solidFill>
                  <a:srgbClr val="FF0000"/>
                </a:solidFill>
              </a:rPr>
              <a:t>に対応していません。</a:t>
            </a:r>
            <a:endParaRPr lang="en-US" sz="1800" b="1" dirty="0">
              <a:solidFill>
                <a:srgbClr val="FF0000"/>
              </a:solidFill>
            </a:endParaRPr>
          </a:p>
        </p:txBody>
      </p:sp>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89" y="1591651"/>
            <a:ext cx="2333937" cy="1555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6926" y="1591648"/>
            <a:ext cx="2248761" cy="1555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6218733" y="298605"/>
            <a:ext cx="1324064" cy="3910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0499" y="2253682"/>
            <a:ext cx="2834861" cy="384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90518" y="1863391"/>
            <a:ext cx="921784" cy="192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2203" y="3147204"/>
            <a:ext cx="2400540" cy="1419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9"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989" y="3147204"/>
            <a:ext cx="3199214" cy="1407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0"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42744" y="3156372"/>
            <a:ext cx="2670745" cy="1410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925687" y="2832592"/>
            <a:ext cx="3910156" cy="346249"/>
          </a:xfrm>
          <a:prstGeom prst="rect">
            <a:avLst/>
          </a:prstGeom>
        </p:spPr>
        <p:txBody>
          <a:bodyPr wrap="square" lIns="68589" tIns="34295" rIns="68589" bIns="34295">
            <a:spAutoFit/>
          </a:bodyPr>
          <a:lstStyle/>
          <a:p>
            <a:r>
              <a:rPr lang="en-US" dirty="0" smtClean="0">
                <a:solidFill>
                  <a:srgbClr val="0000FF"/>
                </a:solidFill>
              </a:rPr>
              <a:t>802.3at </a:t>
            </a:r>
            <a:r>
              <a:rPr lang="en-US" dirty="0" err="1" smtClean="0">
                <a:solidFill>
                  <a:srgbClr val="0000FF"/>
                </a:solidFill>
              </a:rPr>
              <a:t>Midspan</a:t>
            </a:r>
            <a:r>
              <a:rPr lang="en-US" dirty="0" smtClean="0">
                <a:solidFill>
                  <a:srgbClr val="0000FF"/>
                </a:solidFill>
              </a:rPr>
              <a:t>, 30W</a:t>
            </a:r>
            <a:r>
              <a:rPr lang="ja-JP" altLang="en-US" dirty="0" smtClean="0">
                <a:solidFill>
                  <a:srgbClr val="0000FF"/>
                </a:solidFill>
              </a:rPr>
              <a:t>インジェクタ</a:t>
            </a:r>
            <a:endParaRPr lang="en-US" dirty="0">
              <a:solidFill>
                <a:srgbClr val="0000FF"/>
              </a:solidFill>
            </a:endParaRPr>
          </a:p>
        </p:txBody>
      </p:sp>
    </p:spTree>
    <p:extLst>
      <p:ext uri="{BB962C8B-B14F-4D97-AF65-F5344CB8AC3E}">
        <p14:creationId xmlns:p14="http://schemas.microsoft.com/office/powerpoint/2010/main" val="3976134386"/>
      </p:ext>
    </p:extLst>
  </p:cSld>
  <p:clrMapOvr>
    <a:masterClrMapping/>
  </p:clrMapOvr>
  <mc:AlternateContent xmlns:mc="http://schemas.openxmlformats.org/markup-compatibility/2006" xmlns:p14="http://schemas.microsoft.com/office/powerpoint/2010/main">
    <mc:Choice Requires="p14">
      <p:transition spd="slow" p14:dur="28750">
        <p:fade/>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2661" y="121602"/>
            <a:ext cx="8530673" cy="731520"/>
          </a:xfrm>
        </p:spPr>
        <p:txBody>
          <a:bodyPr/>
          <a:lstStyle/>
          <a:p>
            <a:r>
              <a:rPr lang="ja-JP" altLang="en-US" sz="2400" dirty="0" smtClean="0"/>
              <a:t>今までの</a:t>
            </a:r>
            <a:r>
              <a:rPr lang="en-US" sz="2400" dirty="0" smtClean="0"/>
              <a:t>30W </a:t>
            </a:r>
            <a:r>
              <a:rPr lang="ja-JP" altLang="en-US" sz="2400" dirty="0" smtClean="0"/>
              <a:t>パワーインジェクタ：</a:t>
            </a:r>
            <a:r>
              <a:rPr lang="en-US" sz="2400" dirty="0" smtClean="0"/>
              <a:t>AIR-PWRINJ4</a:t>
            </a:r>
            <a:r>
              <a:rPr lang="ja-JP" altLang="en-US" sz="2400" dirty="0" smtClean="0"/>
              <a:t>利用時の注意</a:t>
            </a:r>
            <a:endParaRPr lang="en-US" sz="2400" dirty="0"/>
          </a:p>
        </p:txBody>
      </p:sp>
      <p:sp>
        <p:nvSpPr>
          <p:cNvPr id="2" name="Rectangle 1"/>
          <p:cNvSpPr/>
          <p:nvPr/>
        </p:nvSpPr>
        <p:spPr>
          <a:xfrm>
            <a:off x="364426" y="666644"/>
            <a:ext cx="8458909" cy="346259"/>
          </a:xfrm>
          <a:prstGeom prst="rect">
            <a:avLst/>
          </a:prstGeom>
        </p:spPr>
        <p:txBody>
          <a:bodyPr wrap="square" lIns="68589" tIns="34295" rIns="68589" bIns="34295">
            <a:spAutoFit/>
          </a:bodyPr>
          <a:lstStyle/>
          <a:p>
            <a:r>
              <a:rPr lang="ja-JP" altLang="en-US" b="1" dirty="0" smtClean="0">
                <a:solidFill>
                  <a:schemeClr val="tx2"/>
                </a:solidFill>
              </a:rPr>
              <a:t>注記</a:t>
            </a:r>
            <a:r>
              <a:rPr lang="en-US" b="1" dirty="0" smtClean="0">
                <a:solidFill>
                  <a:schemeClr val="tx2"/>
                </a:solidFill>
              </a:rPr>
              <a:t>: AP-2800/3800 </a:t>
            </a:r>
            <a:r>
              <a:rPr lang="ja-JP" altLang="en-US" b="1" dirty="0" smtClean="0">
                <a:solidFill>
                  <a:schemeClr val="tx2"/>
                </a:solidFill>
              </a:rPr>
              <a:t>で利用した場合、</a:t>
            </a:r>
            <a:r>
              <a:rPr lang="en-US" b="1" dirty="0" smtClean="0">
                <a:solidFill>
                  <a:schemeClr val="tx2"/>
                </a:solidFill>
              </a:rPr>
              <a:t>802.3at</a:t>
            </a:r>
            <a:r>
              <a:rPr lang="ja-JP" altLang="en-US" b="1" dirty="0" smtClean="0">
                <a:solidFill>
                  <a:schemeClr val="tx2"/>
                </a:solidFill>
              </a:rPr>
              <a:t>をネゴシエートできません。</a:t>
            </a:r>
            <a:endParaRPr lang="en-US" b="1" dirty="0" smtClean="0">
              <a:solidFill>
                <a:schemeClr val="tx2"/>
              </a:solidFill>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468" y="1206906"/>
            <a:ext cx="5724236" cy="2525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23970" y="3846864"/>
            <a:ext cx="8097336" cy="900257"/>
          </a:xfrm>
          <a:prstGeom prst="rect">
            <a:avLst/>
          </a:prstGeom>
        </p:spPr>
        <p:txBody>
          <a:bodyPr wrap="square" lIns="68589" tIns="34295" rIns="68589" bIns="34295">
            <a:spAutoFit/>
          </a:bodyPr>
          <a:lstStyle/>
          <a:p>
            <a:r>
              <a:rPr lang="en-US" b="1" dirty="0" smtClean="0">
                <a:solidFill>
                  <a:schemeClr val="tx2"/>
                </a:solidFill>
              </a:rPr>
              <a:t>AP2800/3800</a:t>
            </a:r>
            <a:r>
              <a:rPr lang="ja-JP" altLang="en-US" b="1" dirty="0" smtClean="0">
                <a:solidFill>
                  <a:schemeClr val="tx2"/>
                </a:solidFill>
              </a:rPr>
              <a:t>で利用する場合、標準の</a:t>
            </a:r>
            <a:r>
              <a:rPr lang="en-US" b="1" dirty="0" smtClean="0">
                <a:solidFill>
                  <a:schemeClr val="tx2"/>
                </a:solidFill>
              </a:rPr>
              <a:t>802.3af </a:t>
            </a:r>
            <a:r>
              <a:rPr lang="en-US" b="1" dirty="0">
                <a:solidFill>
                  <a:schemeClr val="tx2"/>
                </a:solidFill>
              </a:rPr>
              <a:t>(15.4W) </a:t>
            </a:r>
            <a:r>
              <a:rPr lang="ja-JP" altLang="en-US" b="1" dirty="0" smtClean="0">
                <a:solidFill>
                  <a:schemeClr val="tx2"/>
                </a:solidFill>
              </a:rPr>
              <a:t>としてネゴシエート</a:t>
            </a:r>
            <a:endParaRPr lang="en-US" altLang="ja-JP" b="1" dirty="0">
              <a:solidFill>
                <a:schemeClr val="tx2"/>
              </a:solidFill>
            </a:endParaRPr>
          </a:p>
          <a:p>
            <a:r>
              <a:rPr lang="en-US" b="1" dirty="0" smtClean="0">
                <a:solidFill>
                  <a:schemeClr val="tx2"/>
                </a:solidFill>
              </a:rPr>
              <a:t> AP </a:t>
            </a:r>
            <a:r>
              <a:rPr lang="ja-JP" altLang="en-US" b="1" dirty="0" smtClean="0">
                <a:solidFill>
                  <a:schemeClr val="tx2"/>
                </a:solidFill>
              </a:rPr>
              <a:t>が</a:t>
            </a:r>
            <a:r>
              <a:rPr lang="en-US" b="1" dirty="0">
                <a:solidFill>
                  <a:schemeClr val="tx2"/>
                </a:solidFill>
              </a:rPr>
              <a:t>AIR-</a:t>
            </a:r>
            <a:r>
              <a:rPr lang="en-US" b="1" dirty="0" smtClean="0">
                <a:solidFill>
                  <a:schemeClr val="tx2"/>
                </a:solidFill>
              </a:rPr>
              <a:t>PWRINJ4</a:t>
            </a:r>
            <a:r>
              <a:rPr lang="ja-JP" altLang="en-US" b="1" dirty="0" smtClean="0">
                <a:solidFill>
                  <a:schemeClr val="tx2"/>
                </a:solidFill>
              </a:rPr>
              <a:t>で使用される、旧来の</a:t>
            </a:r>
            <a:r>
              <a:rPr lang="en-US" b="1" dirty="0" smtClean="0">
                <a:solidFill>
                  <a:schemeClr val="tx2"/>
                </a:solidFill>
              </a:rPr>
              <a:t>Cisco </a:t>
            </a:r>
            <a:r>
              <a:rPr lang="en-US" b="1" dirty="0">
                <a:solidFill>
                  <a:schemeClr val="tx2"/>
                </a:solidFill>
              </a:rPr>
              <a:t>“high power tone signaling</a:t>
            </a:r>
            <a:r>
              <a:rPr lang="en-US" b="1" dirty="0" smtClean="0">
                <a:solidFill>
                  <a:schemeClr val="tx2"/>
                </a:solidFill>
              </a:rPr>
              <a:t>”</a:t>
            </a:r>
            <a:r>
              <a:rPr lang="ja-JP" altLang="en-US" b="1" dirty="0" smtClean="0">
                <a:solidFill>
                  <a:schemeClr val="tx2"/>
                </a:solidFill>
              </a:rPr>
              <a:t>を使用しないため。</a:t>
            </a:r>
            <a:endParaRPr lang="en-US" b="1" dirty="0">
              <a:solidFill>
                <a:schemeClr val="tx2"/>
              </a:solidFill>
            </a:endParaRPr>
          </a:p>
        </p:txBody>
      </p:sp>
      <p:sp>
        <p:nvSpPr>
          <p:cNvPr id="3" name="Multiply 2"/>
          <p:cNvSpPr/>
          <p:nvPr/>
        </p:nvSpPr>
        <p:spPr>
          <a:xfrm>
            <a:off x="1432560" y="1235252"/>
            <a:ext cx="4277360" cy="2430374"/>
          </a:xfrm>
          <a:prstGeom prst="mathMultiply">
            <a:avLst>
              <a:gd name="adj1" fmla="val 13905"/>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0000"/>
              </a:solidFill>
            </a:endParaRPr>
          </a:p>
        </p:txBody>
      </p:sp>
      <p:sp>
        <p:nvSpPr>
          <p:cNvPr id="6" name="TextBox 5"/>
          <p:cNvSpPr txBox="1"/>
          <p:nvPr/>
        </p:nvSpPr>
        <p:spPr>
          <a:xfrm>
            <a:off x="6947866" y="1375099"/>
            <a:ext cx="1973109" cy="1754327"/>
          </a:xfrm>
          <a:prstGeom prst="rect">
            <a:avLst/>
          </a:prstGeom>
          <a:noFill/>
        </p:spPr>
        <p:txBody>
          <a:bodyPr wrap="square" rtlCol="0">
            <a:spAutoFit/>
          </a:bodyPr>
          <a:lstStyle/>
          <a:p>
            <a:r>
              <a:rPr lang="ja-JP" altLang="en-US" dirty="0" smtClean="0">
                <a:hlinkClick r:id="rId4"/>
              </a:rPr>
              <a:t>販売終了の</a:t>
            </a:r>
            <a:endParaRPr lang="en-US" altLang="ja-JP" dirty="0" smtClean="0">
              <a:hlinkClick r:id="rId4"/>
            </a:endParaRPr>
          </a:p>
          <a:p>
            <a:r>
              <a:rPr lang="ja-JP" altLang="en-US" dirty="0" smtClean="0">
                <a:hlinkClick r:id="rId4"/>
              </a:rPr>
              <a:t>アナウンス</a:t>
            </a:r>
            <a:r>
              <a:rPr lang="ja-JP" altLang="en-US" dirty="0" smtClean="0"/>
              <a:t>も</a:t>
            </a:r>
            <a:r>
              <a:rPr lang="en-US" altLang="ja-JP" dirty="0" smtClean="0"/>
              <a:t/>
            </a:r>
            <a:br>
              <a:rPr lang="en-US" altLang="ja-JP" dirty="0" smtClean="0"/>
            </a:br>
            <a:r>
              <a:rPr lang="ja-JP" altLang="en-US" dirty="0" smtClean="0"/>
              <a:t>出ております。</a:t>
            </a:r>
            <a:endParaRPr lang="en-US" altLang="ja-JP" dirty="0" smtClean="0"/>
          </a:p>
          <a:p>
            <a:endParaRPr lang="en-US" altLang="ja-JP" dirty="0" smtClean="0"/>
          </a:p>
          <a:p>
            <a:r>
              <a:rPr lang="en-US" b="1" dirty="0">
                <a:solidFill>
                  <a:srgbClr val="545454"/>
                </a:solidFill>
              </a:rPr>
              <a:t>AIR-</a:t>
            </a:r>
            <a:r>
              <a:rPr lang="en-US" b="1" dirty="0" smtClean="0">
                <a:solidFill>
                  <a:srgbClr val="545454"/>
                </a:solidFill>
              </a:rPr>
              <a:t>PWRINJ6</a:t>
            </a:r>
          </a:p>
          <a:p>
            <a:r>
              <a:rPr lang="ja-JP" altLang="en-US" b="1" dirty="0" smtClean="0">
                <a:solidFill>
                  <a:srgbClr val="545454"/>
                </a:solidFill>
              </a:rPr>
              <a:t>をご活用ください。</a:t>
            </a:r>
            <a:r>
              <a:rPr lang="en-US" b="1" dirty="0" smtClean="0">
                <a:solidFill>
                  <a:srgbClr val="545454"/>
                </a:solidFill>
              </a:rPr>
              <a:t> </a:t>
            </a:r>
            <a:endParaRPr lang="en-US" altLang="ja-JP" dirty="0" smtClean="0"/>
          </a:p>
        </p:txBody>
      </p:sp>
    </p:spTree>
    <p:extLst>
      <p:ext uri="{BB962C8B-B14F-4D97-AF65-F5344CB8AC3E}">
        <p14:creationId xmlns:p14="http://schemas.microsoft.com/office/powerpoint/2010/main" val="2094287771"/>
      </p:ext>
    </p:extLst>
  </p:cSld>
  <p:clrMapOvr>
    <a:masterClrMapping/>
  </p:clrMapOvr>
  <mc:AlternateContent xmlns:mc="http://schemas.openxmlformats.org/markup-compatibility/2006" xmlns:p14="http://schemas.microsoft.com/office/powerpoint/2010/main">
    <mc:Choice Requires="p14">
      <p:transition spd="slow" p14:dur="28750" advTm="45407">
        <p:wipe/>
      </p:transition>
    </mc:Choice>
    <mc:Fallback xmlns="">
      <p:transition spd="slow" advTm="45407">
        <p:wip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20522" y="4394325"/>
            <a:ext cx="8882080" cy="72197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Title 5"/>
          <p:cNvSpPr>
            <a:spLocks noGrp="1"/>
          </p:cNvSpPr>
          <p:nvPr>
            <p:ph type="title"/>
          </p:nvPr>
        </p:nvSpPr>
        <p:spPr>
          <a:xfrm>
            <a:off x="220522" y="308827"/>
            <a:ext cx="8567244" cy="628650"/>
          </a:xfrm>
        </p:spPr>
        <p:txBody>
          <a:bodyPr/>
          <a:lstStyle/>
          <a:p>
            <a:r>
              <a:rPr lang="ja-JP" altLang="en-US" sz="2800" b="1" dirty="0" smtClean="0">
                <a:solidFill>
                  <a:srgbClr val="545454"/>
                </a:solidFill>
              </a:rPr>
              <a:t>ローカル電源サプライ</a:t>
            </a:r>
            <a:r>
              <a:rPr lang="en-US" sz="2800" b="1" dirty="0" smtClean="0">
                <a:solidFill>
                  <a:srgbClr val="545454"/>
                </a:solidFill>
              </a:rPr>
              <a:t> – </a:t>
            </a:r>
            <a:r>
              <a:rPr lang="ja-JP" altLang="en-US" sz="2800" b="1" dirty="0" smtClean="0">
                <a:solidFill>
                  <a:srgbClr val="545454"/>
                </a:solidFill>
              </a:rPr>
              <a:t>型番</a:t>
            </a:r>
            <a:r>
              <a:rPr lang="en-US" sz="2800" b="1" dirty="0" smtClean="0">
                <a:solidFill>
                  <a:srgbClr val="545454"/>
                </a:solidFill>
              </a:rPr>
              <a:t>  </a:t>
            </a:r>
            <a:r>
              <a:rPr lang="en-US" b="1" dirty="0" smtClean="0"/>
              <a:t>AIR</a:t>
            </a:r>
            <a:r>
              <a:rPr lang="en-US" b="1" dirty="0"/>
              <a:t>-PWR-50=</a:t>
            </a:r>
            <a:r>
              <a:rPr lang="en-US" sz="1100" b="1" dirty="0" smtClean="0"/>
              <a:t> </a:t>
            </a:r>
            <a:r>
              <a:rPr lang="en-US" sz="1100" b="1" dirty="0" smtClean="0">
                <a:solidFill>
                  <a:srgbClr val="139EBD"/>
                </a:solidFill>
              </a:rPr>
              <a:t/>
            </a:r>
            <a:br>
              <a:rPr lang="en-US" sz="1100" b="1" dirty="0" smtClean="0">
                <a:solidFill>
                  <a:srgbClr val="139EBD"/>
                </a:solidFill>
              </a:rPr>
            </a:br>
            <a:r>
              <a:rPr lang="en-US" sz="1800" dirty="0" smtClean="0">
                <a:solidFill>
                  <a:srgbClr val="0000FF"/>
                </a:solidFill>
              </a:rPr>
              <a:t>AIR</a:t>
            </a:r>
            <a:r>
              <a:rPr lang="en-US" sz="1800" dirty="0" smtClean="0"/>
              <a:t> </a:t>
            </a:r>
            <a:r>
              <a:rPr lang="en-US" sz="1800" dirty="0"/>
              <a:t>(Aironet)</a:t>
            </a:r>
            <a:r>
              <a:rPr lang="en-US" sz="1800" dirty="0">
                <a:solidFill>
                  <a:srgbClr val="0000FF"/>
                </a:solidFill>
              </a:rPr>
              <a:t> PWR </a:t>
            </a:r>
            <a:r>
              <a:rPr lang="en-US" sz="1800" dirty="0"/>
              <a:t>(Power) </a:t>
            </a:r>
            <a:r>
              <a:rPr lang="en-US" sz="1800" dirty="0">
                <a:solidFill>
                  <a:srgbClr val="0000FF"/>
                </a:solidFill>
              </a:rPr>
              <a:t>50</a:t>
            </a:r>
            <a:r>
              <a:rPr lang="en-US" sz="1800" dirty="0"/>
              <a:t> (50 Watt)</a:t>
            </a:r>
            <a:r>
              <a:rPr lang="en-US" sz="1800" dirty="0">
                <a:solidFill>
                  <a:srgbClr val="0000FF"/>
                </a:solidFill>
              </a:rPr>
              <a:t/>
            </a:r>
            <a:br>
              <a:rPr lang="en-US" sz="1800" dirty="0">
                <a:solidFill>
                  <a:srgbClr val="0000FF"/>
                </a:solidFill>
              </a:rPr>
            </a:br>
            <a:r>
              <a:rPr lang="en-US" sz="1800" b="1" dirty="0" smtClean="0">
                <a:solidFill>
                  <a:schemeClr val="tx1"/>
                </a:solidFill>
              </a:rPr>
              <a:t/>
            </a:r>
            <a:br>
              <a:rPr lang="en-US" sz="1800" b="1" dirty="0" smtClean="0">
                <a:solidFill>
                  <a:schemeClr val="tx1"/>
                </a:solidFill>
              </a:rPr>
            </a:br>
            <a:endParaRPr lang="en-US" sz="1800" b="1" dirty="0">
              <a:solidFill>
                <a:schemeClr val="tx1"/>
              </a:solidFill>
            </a:endParaRPr>
          </a:p>
        </p:txBody>
      </p:sp>
      <p:sp>
        <p:nvSpPr>
          <p:cNvPr id="2" name="Rectangle 1"/>
          <p:cNvSpPr/>
          <p:nvPr/>
        </p:nvSpPr>
        <p:spPr>
          <a:xfrm>
            <a:off x="398963" y="4367424"/>
            <a:ext cx="5103157" cy="623258"/>
          </a:xfrm>
          <a:prstGeom prst="rect">
            <a:avLst/>
          </a:prstGeom>
        </p:spPr>
        <p:txBody>
          <a:bodyPr wrap="square" lIns="68589" tIns="34295" rIns="68589" bIns="34295">
            <a:spAutoFit/>
          </a:bodyPr>
          <a:lstStyle/>
          <a:p>
            <a:r>
              <a:rPr lang="ja-JP" altLang="en-US" dirty="0" smtClean="0"/>
              <a:t>白い電源サプライ、白ケーブル、電源コード</a:t>
            </a:r>
            <a:endParaRPr lang="en-US" dirty="0" smtClean="0"/>
          </a:p>
          <a:p>
            <a:endParaRPr lang="en-US" dirty="0" smtClean="0"/>
          </a:p>
        </p:txBody>
      </p:sp>
      <p:pic>
        <p:nvPicPr>
          <p:cNvPr id="513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993" y="883476"/>
            <a:ext cx="4639478" cy="3436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8605" y="901339"/>
            <a:ext cx="2347824" cy="3401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502120" y="4394325"/>
            <a:ext cx="2870154" cy="346249"/>
          </a:xfrm>
          <a:prstGeom prst="rect">
            <a:avLst/>
          </a:prstGeom>
        </p:spPr>
        <p:txBody>
          <a:bodyPr wrap="square" lIns="68589" tIns="34295" rIns="68589" bIns="34295">
            <a:spAutoFit/>
          </a:bodyPr>
          <a:lstStyle/>
          <a:p>
            <a:r>
              <a:rPr lang="ja-JP" altLang="en-US" dirty="0" smtClean="0">
                <a:solidFill>
                  <a:srgbClr val="0000FF"/>
                </a:solidFill>
              </a:rPr>
              <a:t>新</a:t>
            </a:r>
            <a:r>
              <a:rPr lang="en-US" dirty="0" smtClean="0">
                <a:solidFill>
                  <a:srgbClr val="0000FF"/>
                </a:solidFill>
              </a:rPr>
              <a:t> AP</a:t>
            </a:r>
            <a:r>
              <a:rPr lang="ja-JP" altLang="en-US" dirty="0" smtClean="0">
                <a:solidFill>
                  <a:srgbClr val="0000FF"/>
                </a:solidFill>
              </a:rPr>
              <a:t>電源コネクタ</a:t>
            </a:r>
            <a:endParaRPr lang="en-US" dirty="0" smtClean="0">
              <a:solidFill>
                <a:srgbClr val="0000FF"/>
              </a:solidFill>
            </a:endParaRPr>
          </a:p>
        </p:txBody>
      </p:sp>
      <p:pic>
        <p:nvPicPr>
          <p:cNvPr id="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7982" y="2843361"/>
            <a:ext cx="1960279" cy="990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5"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9814" y="3834091"/>
            <a:ext cx="2336615" cy="385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9394205"/>
      </p:ext>
    </p:extLst>
  </p:cSld>
  <p:clrMapOvr>
    <a:masterClrMapping/>
  </p:clrMapOvr>
  <mc:AlternateContent xmlns:mc="http://schemas.openxmlformats.org/markup-compatibility/2006" xmlns:p14="http://schemas.microsoft.com/office/powerpoint/2010/main">
    <mc:Choice Requires="p14">
      <p:transition spd="slow" p14:dur="28750">
        <p:fade/>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37766" y="923026"/>
            <a:ext cx="8345488" cy="3735238"/>
          </a:xfrm>
        </p:spPr>
        <p:txBody>
          <a:bodyPr>
            <a:normAutofit fontScale="85000" lnSpcReduction="20000"/>
          </a:bodyPr>
          <a:lstStyle/>
          <a:p>
            <a:pPr marL="471540" indent="-428682">
              <a:buFont typeface="Arial"/>
              <a:buChar char="•"/>
            </a:pPr>
            <a:r>
              <a:rPr lang="en-US" sz="2300" dirty="0" smtClean="0"/>
              <a:t>AP2800/3800 </a:t>
            </a:r>
            <a:r>
              <a:rPr lang="ja-JP" altLang="en-US" sz="2300" dirty="0" smtClean="0"/>
              <a:t>は</a:t>
            </a:r>
            <a:r>
              <a:rPr lang="en-US" sz="2300" dirty="0"/>
              <a:t>IEEE </a:t>
            </a:r>
            <a:r>
              <a:rPr lang="en-US" sz="2300" dirty="0">
                <a:solidFill>
                  <a:srgbClr val="660066"/>
                </a:solidFill>
              </a:rPr>
              <a:t>(</a:t>
            </a:r>
            <a:r>
              <a:rPr lang="en-US" sz="2300" b="1" dirty="0">
                <a:solidFill>
                  <a:srgbClr val="660066"/>
                </a:solidFill>
              </a:rPr>
              <a:t>802.11at</a:t>
            </a:r>
            <a:r>
              <a:rPr lang="en-US" sz="2300" dirty="0">
                <a:solidFill>
                  <a:srgbClr val="660066"/>
                </a:solidFill>
              </a:rPr>
              <a:t>) </a:t>
            </a:r>
            <a:r>
              <a:rPr lang="en-US" sz="2300" dirty="0"/>
              <a:t>PoE </a:t>
            </a:r>
            <a:r>
              <a:rPr lang="ja-JP" altLang="en-US" sz="2300" dirty="0" smtClean="0"/>
              <a:t>標準で、</a:t>
            </a:r>
            <a:r>
              <a:rPr lang="en-US" sz="2300" b="1" dirty="0" smtClean="0">
                <a:solidFill>
                  <a:srgbClr val="660066"/>
                </a:solidFill>
              </a:rPr>
              <a:t>30W</a:t>
            </a:r>
            <a:r>
              <a:rPr lang="ja-JP" altLang="en-US" sz="2300" b="1" dirty="0" smtClean="0">
                <a:solidFill>
                  <a:srgbClr val="660066"/>
                </a:solidFill>
              </a:rPr>
              <a:t>にて動作</a:t>
            </a:r>
            <a:endParaRPr lang="en-US" sz="2300" dirty="0" smtClean="0"/>
          </a:p>
          <a:p>
            <a:pPr marL="471540" indent="-428682">
              <a:buFont typeface="Arial"/>
              <a:buChar char="•"/>
            </a:pPr>
            <a:r>
              <a:rPr lang="en-US" sz="2300" dirty="0" err="1" smtClean="0"/>
              <a:t>mGig</a:t>
            </a:r>
            <a:r>
              <a:rPr lang="en-US" sz="2300" dirty="0" smtClean="0"/>
              <a:t> PoE</a:t>
            </a:r>
            <a:r>
              <a:rPr lang="ja-JP" altLang="en-US" sz="2300" dirty="0" smtClean="0"/>
              <a:t>を搭載（</a:t>
            </a:r>
            <a:r>
              <a:rPr lang="en-US" sz="2300" dirty="0" smtClean="0"/>
              <a:t>AP3800</a:t>
            </a:r>
            <a:r>
              <a:rPr lang="ja-JP" altLang="en-US" sz="2300" dirty="0" smtClean="0"/>
              <a:t>のみ）</a:t>
            </a:r>
            <a:endParaRPr lang="en-US" altLang="ja-JP" sz="2300" dirty="0"/>
          </a:p>
          <a:p>
            <a:pPr marL="471540" indent="-428682">
              <a:buFont typeface="Arial"/>
              <a:buChar char="•"/>
            </a:pPr>
            <a:r>
              <a:rPr lang="en-US" sz="2300" b="1" dirty="0" smtClean="0">
                <a:solidFill>
                  <a:srgbClr val="660066"/>
                </a:solidFill>
              </a:rPr>
              <a:t>3800 </a:t>
            </a:r>
            <a:r>
              <a:rPr lang="ja-JP" altLang="en-US" sz="2300" b="1" dirty="0" smtClean="0">
                <a:solidFill>
                  <a:srgbClr val="660066"/>
                </a:solidFill>
              </a:rPr>
              <a:t>オプションモジュール及びオプション</a:t>
            </a:r>
            <a:r>
              <a:rPr lang="en-US" altLang="ja-JP" sz="2300" b="1" dirty="0" smtClean="0">
                <a:solidFill>
                  <a:srgbClr val="660066"/>
                </a:solidFill>
              </a:rPr>
              <a:t>USB2.0</a:t>
            </a:r>
            <a:r>
              <a:rPr lang="ja-JP" altLang="en-US" sz="2300" b="1" dirty="0" smtClean="0">
                <a:solidFill>
                  <a:srgbClr val="660066"/>
                </a:solidFill>
              </a:rPr>
              <a:t>ポートは</a:t>
            </a:r>
            <a:r>
              <a:rPr lang="en-US" sz="2300" b="1" dirty="0" err="1" smtClean="0">
                <a:solidFill>
                  <a:srgbClr val="FF0000"/>
                </a:solidFill>
              </a:rPr>
              <a:t>uPoE</a:t>
            </a:r>
            <a:r>
              <a:rPr lang="en-US" sz="2300" b="1" dirty="0" smtClean="0">
                <a:solidFill>
                  <a:srgbClr val="660066"/>
                </a:solidFill>
              </a:rPr>
              <a:t> </a:t>
            </a:r>
            <a:r>
              <a:rPr lang="ja-JP" altLang="en-US" sz="2300" b="1" dirty="0" smtClean="0"/>
              <a:t>もしくは</a:t>
            </a:r>
            <a:r>
              <a:rPr lang="en-US" sz="2300" b="1" dirty="0" smtClean="0"/>
              <a:t> </a:t>
            </a:r>
            <a:r>
              <a:rPr lang="ja-JP" altLang="en-US" sz="2300" b="1" dirty="0" smtClean="0">
                <a:solidFill>
                  <a:srgbClr val="FF0000"/>
                </a:solidFill>
              </a:rPr>
              <a:t>ローカルパワーサプライが必要となる予定</a:t>
            </a:r>
            <a:r>
              <a:rPr lang="en-US" altLang="ja-JP" sz="2300" b="1" dirty="0" smtClean="0">
                <a:solidFill>
                  <a:srgbClr val="FF0000"/>
                </a:solidFill>
              </a:rPr>
              <a:t/>
            </a:r>
            <a:br>
              <a:rPr lang="en-US" altLang="ja-JP" sz="2300" b="1" dirty="0" smtClean="0">
                <a:solidFill>
                  <a:srgbClr val="FF0000"/>
                </a:solidFill>
              </a:rPr>
            </a:br>
            <a:r>
              <a:rPr lang="en-US" altLang="ja-JP" sz="2300" b="1" dirty="0" smtClean="0">
                <a:solidFill>
                  <a:srgbClr val="FF0000"/>
                </a:solidFill>
              </a:rPr>
              <a:t>(30W</a:t>
            </a:r>
            <a:r>
              <a:rPr lang="ja-JP" altLang="en-US" sz="2300" b="1" dirty="0" smtClean="0">
                <a:solidFill>
                  <a:srgbClr val="FF0000"/>
                </a:solidFill>
              </a:rPr>
              <a:t>を超える可能性があるため）</a:t>
            </a:r>
            <a:endParaRPr lang="en-US" sz="2300" dirty="0" smtClean="0"/>
          </a:p>
          <a:p>
            <a:pPr marL="471540" indent="-428682">
              <a:buFont typeface="Arial"/>
              <a:buChar char="•"/>
            </a:pPr>
            <a:r>
              <a:rPr lang="en-US" sz="2300" dirty="0" smtClean="0"/>
              <a:t>Cisco </a:t>
            </a:r>
            <a:r>
              <a:rPr lang="en-US" sz="2300" dirty="0"/>
              <a:t>mGig PoE </a:t>
            </a:r>
            <a:r>
              <a:rPr lang="ja-JP" altLang="en-US" sz="2300" dirty="0" smtClean="0"/>
              <a:t>スイッチは全て、</a:t>
            </a:r>
            <a:r>
              <a:rPr lang="en-US" sz="2300" dirty="0" smtClean="0"/>
              <a:t> 802.3at </a:t>
            </a:r>
            <a:r>
              <a:rPr lang="en-US" sz="2300" dirty="0"/>
              <a:t>(30W) </a:t>
            </a:r>
            <a:r>
              <a:rPr lang="ja-JP" altLang="en-US" sz="2300" dirty="0" smtClean="0"/>
              <a:t>をサポート。</a:t>
            </a:r>
            <a:endParaRPr lang="en-US" altLang="ja-JP" sz="2300" dirty="0" smtClean="0"/>
          </a:p>
          <a:p>
            <a:pPr marL="471540" indent="-428682">
              <a:buFont typeface="Arial"/>
              <a:buChar char="•"/>
            </a:pPr>
            <a:r>
              <a:rPr lang="en-US" sz="2300" b="1" dirty="0" smtClean="0">
                <a:solidFill>
                  <a:srgbClr val="7030A0"/>
                </a:solidFill>
              </a:rPr>
              <a:t>AP2800/3800</a:t>
            </a:r>
            <a:r>
              <a:rPr lang="ja-JP" altLang="en-US" sz="2300" b="1" dirty="0" smtClean="0">
                <a:solidFill>
                  <a:srgbClr val="7030A0"/>
                </a:solidFill>
              </a:rPr>
              <a:t>は</a:t>
            </a:r>
            <a:r>
              <a:rPr lang="en-US" sz="2300" b="1" dirty="0" smtClean="0">
                <a:solidFill>
                  <a:srgbClr val="7030A0"/>
                </a:solidFill>
              </a:rPr>
              <a:t>802.3af (15.4W )</a:t>
            </a:r>
            <a:r>
              <a:rPr lang="ja-JP" altLang="en-US" sz="2300" b="1" dirty="0" smtClean="0">
                <a:solidFill>
                  <a:srgbClr val="7030A0"/>
                </a:solidFill>
              </a:rPr>
              <a:t>では</a:t>
            </a:r>
            <a:r>
              <a:rPr lang="ja-JP" altLang="en-US" sz="2300" b="1" dirty="0" smtClean="0">
                <a:solidFill>
                  <a:srgbClr val="FF0000"/>
                </a:solidFill>
              </a:rPr>
              <a:t>動作しません</a:t>
            </a:r>
            <a:r>
              <a:rPr lang="ja-JP" altLang="en-US" sz="2300" b="1" dirty="0" smtClean="0">
                <a:solidFill>
                  <a:srgbClr val="7030A0"/>
                </a:solidFill>
              </a:rPr>
              <a:t>。</a:t>
            </a:r>
            <a:r>
              <a:rPr lang="en-US" altLang="ja-JP" sz="2300" b="1" dirty="0" smtClean="0">
                <a:solidFill>
                  <a:srgbClr val="7030A0"/>
                </a:solidFill>
              </a:rPr>
              <a:t/>
            </a:r>
            <a:br>
              <a:rPr lang="en-US" altLang="ja-JP" sz="2300" b="1" dirty="0" smtClean="0">
                <a:solidFill>
                  <a:srgbClr val="7030A0"/>
                </a:solidFill>
              </a:rPr>
            </a:br>
            <a:r>
              <a:rPr lang="ja-JP" altLang="en-US" sz="2300" dirty="0" smtClean="0">
                <a:solidFill>
                  <a:schemeClr val="tx1"/>
                </a:solidFill>
              </a:rPr>
              <a:t>電源容量が足りない場合、</a:t>
            </a:r>
            <a:r>
              <a:rPr lang="en-US" altLang="ja-JP" sz="2300" dirty="0" smtClean="0">
                <a:solidFill>
                  <a:schemeClr val="tx1"/>
                </a:solidFill>
              </a:rPr>
              <a:t>LED</a:t>
            </a:r>
            <a:r>
              <a:rPr lang="ja-JP" altLang="en-US" sz="2300" dirty="0" smtClean="0">
                <a:solidFill>
                  <a:schemeClr val="tx1"/>
                </a:solidFill>
              </a:rPr>
              <a:t>が</a:t>
            </a:r>
            <a:r>
              <a:rPr lang="en-US" altLang="ja-JP" sz="2300" dirty="0" smtClean="0">
                <a:solidFill>
                  <a:schemeClr val="tx1"/>
                </a:solidFill>
              </a:rPr>
              <a:t>3</a:t>
            </a:r>
            <a:r>
              <a:rPr lang="ja-JP" altLang="en-US" sz="2300" dirty="0" smtClean="0">
                <a:solidFill>
                  <a:schemeClr val="tx1"/>
                </a:solidFill>
              </a:rPr>
              <a:t>色順番に繰り返し光ります。</a:t>
            </a:r>
            <a:endParaRPr lang="en-US" sz="1400" dirty="0"/>
          </a:p>
          <a:p>
            <a:pPr marL="471540" indent="-428682">
              <a:buFont typeface="Arial"/>
              <a:buChar char="•"/>
            </a:pPr>
            <a:r>
              <a:rPr lang="en-US" sz="2300" dirty="0" smtClean="0"/>
              <a:t>802.3af</a:t>
            </a:r>
            <a:r>
              <a:rPr lang="ja-JP" altLang="en-US" sz="2300" dirty="0" smtClean="0"/>
              <a:t>の制約がスイッチ側にある場合は、</a:t>
            </a:r>
            <a:r>
              <a:rPr lang="en-US" sz="2300" dirty="0" smtClean="0"/>
              <a:t>AIR-PWRINJ6 (低価格30W </a:t>
            </a:r>
            <a:r>
              <a:rPr lang="en-US" sz="2300" dirty="0"/>
              <a:t>.3at </a:t>
            </a:r>
            <a:r>
              <a:rPr lang="en-US" sz="2300" dirty="0" err="1"/>
              <a:t>GbE</a:t>
            </a:r>
            <a:r>
              <a:rPr lang="en-US" sz="2300" dirty="0"/>
              <a:t> </a:t>
            </a:r>
            <a:r>
              <a:rPr lang="ja-JP" altLang="en-US" sz="2300" dirty="0" smtClean="0"/>
              <a:t>インジェクタ</a:t>
            </a:r>
            <a:r>
              <a:rPr lang="en-US" sz="2300" dirty="0" smtClean="0"/>
              <a:t>) </a:t>
            </a:r>
            <a:r>
              <a:rPr lang="ja-JP" altLang="en-US" sz="2300" dirty="0" smtClean="0"/>
              <a:t>をご利用ください。</a:t>
            </a:r>
            <a:r>
              <a:rPr lang="en-US" altLang="ja-JP" sz="2300" dirty="0" smtClean="0"/>
              <a:t/>
            </a:r>
            <a:br>
              <a:rPr lang="en-US" altLang="ja-JP" sz="2300" dirty="0" smtClean="0"/>
            </a:br>
            <a:r>
              <a:rPr lang="en-US" sz="2300" dirty="0" smtClean="0"/>
              <a:t>AP1830/1850</a:t>
            </a:r>
            <a:r>
              <a:rPr lang="ja-JP" altLang="en-US" sz="2300" dirty="0" smtClean="0"/>
              <a:t>は</a:t>
            </a:r>
            <a:r>
              <a:rPr lang="en-US" altLang="ja-JP" sz="2300" dirty="0" smtClean="0"/>
              <a:t>802.3af</a:t>
            </a:r>
            <a:r>
              <a:rPr lang="ja-JP" altLang="en-US" sz="2300" dirty="0" smtClean="0"/>
              <a:t>でも動作します。（</a:t>
            </a:r>
            <a:r>
              <a:rPr lang="en-US" altLang="ja-JP" sz="2300" dirty="0" smtClean="0"/>
              <a:t>.3at</a:t>
            </a:r>
            <a:r>
              <a:rPr lang="ja-JP" altLang="en-US" sz="2300" dirty="0" smtClean="0"/>
              <a:t>が推奨）</a:t>
            </a:r>
            <a:endParaRPr lang="en-US" sz="2300" dirty="0"/>
          </a:p>
          <a:p>
            <a:pPr marL="471540" indent="-428682">
              <a:buFont typeface="Arial"/>
              <a:buChar char="•"/>
            </a:pPr>
            <a:r>
              <a:rPr lang="en-US" sz="2300" b="1" dirty="0" smtClean="0">
                <a:solidFill>
                  <a:srgbClr val="7030A0"/>
                </a:solidFill>
              </a:rPr>
              <a:t>10 Mbps</a:t>
            </a:r>
            <a:r>
              <a:rPr lang="ja-JP" altLang="en-US" sz="2300" b="1" dirty="0" smtClean="0">
                <a:solidFill>
                  <a:srgbClr val="7030A0"/>
                </a:solidFill>
              </a:rPr>
              <a:t>での動作はサポートしていません（</a:t>
            </a:r>
            <a:r>
              <a:rPr lang="en-US" sz="2300" dirty="0"/>
              <a:t>AP2800/</a:t>
            </a:r>
            <a:r>
              <a:rPr lang="en-US" sz="2300" dirty="0" smtClean="0"/>
              <a:t>3800</a:t>
            </a:r>
            <a:r>
              <a:rPr lang="ja-JP" altLang="en-US" sz="2300" dirty="0" smtClean="0"/>
              <a:t>）</a:t>
            </a:r>
            <a:endParaRPr lang="en-US" sz="2300" b="1" dirty="0" smtClean="0">
              <a:solidFill>
                <a:srgbClr val="7030A0"/>
              </a:solidFill>
            </a:endParaRPr>
          </a:p>
          <a:p>
            <a:pPr marL="471540" indent="-428682">
              <a:buFont typeface="Arial"/>
              <a:buChar char="•"/>
            </a:pPr>
            <a:endParaRPr lang="en-US" sz="2300" b="1" dirty="0" smtClean="0">
              <a:solidFill>
                <a:srgbClr val="7030A0"/>
              </a:solidFill>
            </a:endParaRPr>
          </a:p>
          <a:p>
            <a:pPr marL="471540" indent="-428682">
              <a:buFont typeface="Arial"/>
              <a:buChar char="•"/>
            </a:pPr>
            <a:endParaRPr lang="en-US" dirty="0"/>
          </a:p>
        </p:txBody>
      </p:sp>
      <p:sp>
        <p:nvSpPr>
          <p:cNvPr id="3" name="Title 2"/>
          <p:cNvSpPr>
            <a:spLocks noGrp="1"/>
          </p:cNvSpPr>
          <p:nvPr>
            <p:ph type="title"/>
          </p:nvPr>
        </p:nvSpPr>
        <p:spPr>
          <a:xfrm>
            <a:off x="437766" y="191189"/>
            <a:ext cx="8345488" cy="731837"/>
          </a:xfrm>
        </p:spPr>
        <p:txBody>
          <a:bodyPr/>
          <a:lstStyle/>
          <a:p>
            <a:r>
              <a:rPr lang="en-US" dirty="0" smtClean="0"/>
              <a:t>FAQ – PoE </a:t>
            </a:r>
            <a:r>
              <a:rPr lang="ja-JP" altLang="en-US" dirty="0" smtClean="0"/>
              <a:t>サポート</a:t>
            </a:r>
            <a:endParaRPr lang="en-US" dirty="0"/>
          </a:p>
        </p:txBody>
      </p:sp>
    </p:spTree>
    <p:extLst>
      <p:ext uri="{BB962C8B-B14F-4D97-AF65-F5344CB8AC3E}">
        <p14:creationId xmlns:p14="http://schemas.microsoft.com/office/powerpoint/2010/main" val="306358608"/>
      </p:ext>
    </p:extLst>
  </p:cSld>
  <p:clrMapOvr>
    <a:masterClrMapping/>
  </p:clrMapOvr>
  <mc:AlternateContent xmlns:mc="http://schemas.openxmlformats.org/markup-compatibility/2006" xmlns:p14="http://schemas.microsoft.com/office/powerpoint/2010/main">
    <mc:Choice Requires="p14">
      <p:transition spd="slow" p14:dur="28750">
        <p:fade/>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0711" y="1148323"/>
            <a:ext cx="7598042" cy="2569946"/>
          </a:xfrm>
        </p:spPr>
        <p:txBody>
          <a:bodyPr/>
          <a:lstStyle/>
          <a:p>
            <a:r>
              <a:rPr lang="ja-JP" altLang="en-US" dirty="0" smtClean="0"/>
              <a:t>補足</a:t>
            </a:r>
            <a:endParaRPr lang="en-US" dirty="0"/>
          </a:p>
        </p:txBody>
      </p:sp>
    </p:spTree>
    <p:extLst>
      <p:ext uri="{BB962C8B-B14F-4D97-AF65-F5344CB8AC3E}">
        <p14:creationId xmlns:p14="http://schemas.microsoft.com/office/powerpoint/2010/main" val="1978284880"/>
      </p:ext>
    </p:extLst>
  </p:cSld>
  <p:clrMapOvr>
    <a:masterClrMapping/>
  </p:clrMapOvr>
  <mc:AlternateContent xmlns:mc="http://schemas.openxmlformats.org/markup-compatibility/2006" xmlns:p14="http://schemas.microsoft.com/office/powerpoint/2010/main">
    <mc:Choice Requires="p14">
      <p:transition spd="slow" p14:dur="2875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766" y="268677"/>
            <a:ext cx="8345488" cy="731837"/>
          </a:xfrm>
        </p:spPr>
        <p:txBody>
          <a:bodyPr/>
          <a:lstStyle/>
          <a:p>
            <a:r>
              <a:rPr lang="en-US" sz="2400" dirty="0" err="1" smtClean="0"/>
              <a:t>WiFi</a:t>
            </a:r>
            <a:r>
              <a:rPr lang="ja-JP" altLang="en-US" sz="2400" dirty="0" smtClean="0"/>
              <a:t>アライアンス認定で</a:t>
            </a:r>
            <a:r>
              <a:rPr lang="en-US" altLang="ja-JP" sz="2400" dirty="0" smtClean="0"/>
              <a:t>AP3802/2802</a:t>
            </a:r>
            <a:r>
              <a:rPr lang="ja-JP" altLang="en-US" sz="2400" dirty="0" smtClean="0"/>
              <a:t>が新規認定されました</a:t>
            </a:r>
            <a:endParaRPr lang="en-US" sz="2400" dirty="0"/>
          </a:p>
        </p:txBody>
      </p:sp>
      <p:pic>
        <p:nvPicPr>
          <p:cNvPr id="5" name="Picture 4"/>
          <p:cNvPicPr>
            <a:picLocks noChangeAspect="1"/>
          </p:cNvPicPr>
          <p:nvPr/>
        </p:nvPicPr>
        <p:blipFill>
          <a:blip r:embed="rId2"/>
          <a:stretch>
            <a:fillRect/>
          </a:stretch>
        </p:blipFill>
        <p:spPr>
          <a:xfrm>
            <a:off x="1460011" y="850557"/>
            <a:ext cx="2436508" cy="1361801"/>
          </a:xfrm>
          <a:prstGeom prst="rect">
            <a:avLst/>
          </a:prstGeom>
        </p:spPr>
      </p:pic>
      <p:pic>
        <p:nvPicPr>
          <p:cNvPr id="6" name="Picture 5"/>
          <p:cNvPicPr>
            <a:picLocks noChangeAspect="1"/>
          </p:cNvPicPr>
          <p:nvPr/>
        </p:nvPicPr>
        <p:blipFill>
          <a:blip r:embed="rId3"/>
          <a:stretch>
            <a:fillRect/>
          </a:stretch>
        </p:blipFill>
        <p:spPr>
          <a:xfrm>
            <a:off x="1460011" y="2212358"/>
            <a:ext cx="2436508" cy="1393385"/>
          </a:xfrm>
          <a:prstGeom prst="rect">
            <a:avLst/>
          </a:prstGeom>
        </p:spPr>
      </p:pic>
      <p:pic>
        <p:nvPicPr>
          <p:cNvPr id="7" name="Picture 6"/>
          <p:cNvPicPr>
            <a:picLocks noChangeAspect="1"/>
          </p:cNvPicPr>
          <p:nvPr/>
        </p:nvPicPr>
        <p:blipFill>
          <a:blip r:embed="rId4"/>
          <a:stretch>
            <a:fillRect/>
          </a:stretch>
        </p:blipFill>
        <p:spPr>
          <a:xfrm>
            <a:off x="3896519" y="850557"/>
            <a:ext cx="2338126" cy="1361801"/>
          </a:xfrm>
          <a:prstGeom prst="rect">
            <a:avLst/>
          </a:prstGeom>
        </p:spPr>
      </p:pic>
      <p:sp>
        <p:nvSpPr>
          <p:cNvPr id="8" name="TextBox 7"/>
          <p:cNvSpPr txBox="1"/>
          <p:nvPr/>
        </p:nvSpPr>
        <p:spPr>
          <a:xfrm>
            <a:off x="1947844" y="1600516"/>
            <a:ext cx="1948675" cy="338554"/>
          </a:xfrm>
          <a:prstGeom prst="rect">
            <a:avLst/>
          </a:prstGeom>
          <a:noFill/>
        </p:spPr>
        <p:txBody>
          <a:bodyPr wrap="square" rtlCol="0">
            <a:spAutoFit/>
          </a:bodyPr>
          <a:lstStyle/>
          <a:p>
            <a:r>
              <a:rPr lang="en-US" sz="1600" dirty="0" smtClean="0">
                <a:solidFill>
                  <a:srgbClr val="660066"/>
                </a:solidFill>
              </a:rPr>
              <a:t>WLC8510&amp;AP3802</a:t>
            </a:r>
            <a:endParaRPr lang="en-US" sz="1600" dirty="0">
              <a:solidFill>
                <a:srgbClr val="660066"/>
              </a:solidFill>
            </a:endParaRPr>
          </a:p>
        </p:txBody>
      </p:sp>
      <p:sp>
        <p:nvSpPr>
          <p:cNvPr id="9" name="TextBox 8"/>
          <p:cNvSpPr txBox="1"/>
          <p:nvPr/>
        </p:nvSpPr>
        <p:spPr>
          <a:xfrm>
            <a:off x="4285970" y="1600516"/>
            <a:ext cx="1948675" cy="338554"/>
          </a:xfrm>
          <a:prstGeom prst="rect">
            <a:avLst/>
          </a:prstGeom>
          <a:noFill/>
        </p:spPr>
        <p:txBody>
          <a:bodyPr wrap="square" rtlCol="0">
            <a:spAutoFit/>
          </a:bodyPr>
          <a:lstStyle/>
          <a:p>
            <a:r>
              <a:rPr lang="en-US" sz="1600" dirty="0" smtClean="0">
                <a:solidFill>
                  <a:srgbClr val="660066"/>
                </a:solidFill>
              </a:rPr>
              <a:t>WLC5520&amp;AP3802</a:t>
            </a:r>
            <a:endParaRPr lang="en-US" sz="1600" dirty="0">
              <a:solidFill>
                <a:srgbClr val="660066"/>
              </a:solidFill>
            </a:endParaRPr>
          </a:p>
        </p:txBody>
      </p:sp>
      <p:sp>
        <p:nvSpPr>
          <p:cNvPr id="10" name="TextBox 9"/>
          <p:cNvSpPr txBox="1"/>
          <p:nvPr/>
        </p:nvSpPr>
        <p:spPr>
          <a:xfrm>
            <a:off x="1947844" y="2962256"/>
            <a:ext cx="1948675" cy="338554"/>
          </a:xfrm>
          <a:prstGeom prst="rect">
            <a:avLst/>
          </a:prstGeom>
          <a:noFill/>
        </p:spPr>
        <p:txBody>
          <a:bodyPr wrap="square" rtlCol="0">
            <a:spAutoFit/>
          </a:bodyPr>
          <a:lstStyle/>
          <a:p>
            <a:r>
              <a:rPr lang="en-US" sz="1600" dirty="0" smtClean="0">
                <a:solidFill>
                  <a:srgbClr val="660066"/>
                </a:solidFill>
              </a:rPr>
              <a:t>WLC8540&amp;AP3802</a:t>
            </a:r>
            <a:endParaRPr lang="en-US" sz="1600" dirty="0">
              <a:solidFill>
                <a:srgbClr val="660066"/>
              </a:solidFill>
            </a:endParaRPr>
          </a:p>
        </p:txBody>
      </p:sp>
      <p:pic>
        <p:nvPicPr>
          <p:cNvPr id="11" name="Picture 10"/>
          <p:cNvPicPr>
            <a:picLocks noChangeAspect="1"/>
          </p:cNvPicPr>
          <p:nvPr/>
        </p:nvPicPr>
        <p:blipFill>
          <a:blip r:embed="rId5"/>
          <a:stretch>
            <a:fillRect/>
          </a:stretch>
        </p:blipFill>
        <p:spPr>
          <a:xfrm>
            <a:off x="3896520" y="2212358"/>
            <a:ext cx="2338126" cy="1393385"/>
          </a:xfrm>
          <a:prstGeom prst="rect">
            <a:avLst/>
          </a:prstGeom>
        </p:spPr>
      </p:pic>
      <p:sp>
        <p:nvSpPr>
          <p:cNvPr id="12" name="TextBox 11"/>
          <p:cNvSpPr txBox="1"/>
          <p:nvPr/>
        </p:nvSpPr>
        <p:spPr>
          <a:xfrm>
            <a:off x="4285971" y="2962256"/>
            <a:ext cx="1948675" cy="338554"/>
          </a:xfrm>
          <a:prstGeom prst="rect">
            <a:avLst/>
          </a:prstGeom>
          <a:noFill/>
        </p:spPr>
        <p:txBody>
          <a:bodyPr wrap="square" rtlCol="0">
            <a:spAutoFit/>
          </a:bodyPr>
          <a:lstStyle/>
          <a:p>
            <a:r>
              <a:rPr lang="en-US" sz="1600" dirty="0" smtClean="0">
                <a:solidFill>
                  <a:srgbClr val="660066"/>
                </a:solidFill>
              </a:rPr>
              <a:t>WLC5520&amp;AP2802</a:t>
            </a:r>
            <a:endParaRPr lang="en-US" sz="1600" dirty="0">
              <a:solidFill>
                <a:srgbClr val="660066"/>
              </a:solidFill>
            </a:endParaRPr>
          </a:p>
        </p:txBody>
      </p:sp>
      <p:pic>
        <p:nvPicPr>
          <p:cNvPr id="13" name="Picture 12"/>
          <p:cNvPicPr>
            <a:picLocks noChangeAspect="1"/>
          </p:cNvPicPr>
          <p:nvPr/>
        </p:nvPicPr>
        <p:blipFill>
          <a:blip r:embed="rId6"/>
          <a:stretch>
            <a:fillRect/>
          </a:stretch>
        </p:blipFill>
        <p:spPr>
          <a:xfrm>
            <a:off x="1460009" y="3605744"/>
            <a:ext cx="2508831" cy="1431918"/>
          </a:xfrm>
          <a:prstGeom prst="rect">
            <a:avLst/>
          </a:prstGeom>
        </p:spPr>
      </p:pic>
      <p:sp>
        <p:nvSpPr>
          <p:cNvPr id="14" name="TextBox 13"/>
          <p:cNvSpPr txBox="1"/>
          <p:nvPr/>
        </p:nvSpPr>
        <p:spPr>
          <a:xfrm>
            <a:off x="1947845" y="4368759"/>
            <a:ext cx="1948675" cy="338554"/>
          </a:xfrm>
          <a:prstGeom prst="rect">
            <a:avLst/>
          </a:prstGeom>
          <a:noFill/>
        </p:spPr>
        <p:txBody>
          <a:bodyPr wrap="square" rtlCol="0">
            <a:spAutoFit/>
          </a:bodyPr>
          <a:lstStyle/>
          <a:p>
            <a:r>
              <a:rPr lang="en-US" sz="1600" dirty="0" smtClean="0">
                <a:solidFill>
                  <a:srgbClr val="660066"/>
                </a:solidFill>
              </a:rPr>
              <a:t>WLC8510&amp;AP2802</a:t>
            </a:r>
            <a:endParaRPr lang="en-US" sz="1600" dirty="0">
              <a:solidFill>
                <a:srgbClr val="660066"/>
              </a:solidFill>
            </a:endParaRPr>
          </a:p>
        </p:txBody>
      </p:sp>
      <p:pic>
        <p:nvPicPr>
          <p:cNvPr id="15" name="Picture 14"/>
          <p:cNvPicPr>
            <a:picLocks noChangeAspect="1"/>
          </p:cNvPicPr>
          <p:nvPr/>
        </p:nvPicPr>
        <p:blipFill>
          <a:blip r:embed="rId7"/>
          <a:stretch>
            <a:fillRect/>
          </a:stretch>
        </p:blipFill>
        <p:spPr>
          <a:xfrm>
            <a:off x="3968841" y="3605742"/>
            <a:ext cx="2265803" cy="1443187"/>
          </a:xfrm>
          <a:prstGeom prst="rect">
            <a:avLst/>
          </a:prstGeom>
        </p:spPr>
      </p:pic>
      <p:sp>
        <p:nvSpPr>
          <p:cNvPr id="16" name="TextBox 15"/>
          <p:cNvSpPr txBox="1"/>
          <p:nvPr/>
        </p:nvSpPr>
        <p:spPr>
          <a:xfrm>
            <a:off x="4285969" y="4374894"/>
            <a:ext cx="1948675" cy="338554"/>
          </a:xfrm>
          <a:prstGeom prst="rect">
            <a:avLst/>
          </a:prstGeom>
          <a:noFill/>
        </p:spPr>
        <p:txBody>
          <a:bodyPr wrap="square" rtlCol="0">
            <a:spAutoFit/>
          </a:bodyPr>
          <a:lstStyle/>
          <a:p>
            <a:r>
              <a:rPr lang="en-US" sz="1600" dirty="0" smtClean="0">
                <a:solidFill>
                  <a:srgbClr val="660066"/>
                </a:solidFill>
              </a:rPr>
              <a:t>WLC8540&amp;AP2802</a:t>
            </a:r>
            <a:endParaRPr lang="en-US" sz="1600" dirty="0">
              <a:solidFill>
                <a:srgbClr val="660066"/>
              </a:solidFill>
            </a:endParaRPr>
          </a:p>
        </p:txBody>
      </p:sp>
      <p:sp>
        <p:nvSpPr>
          <p:cNvPr id="17" name="Rectangle 16"/>
          <p:cNvSpPr/>
          <p:nvPr/>
        </p:nvSpPr>
        <p:spPr>
          <a:xfrm>
            <a:off x="6450339" y="2663390"/>
            <a:ext cx="2364750" cy="323165"/>
          </a:xfrm>
          <a:prstGeom prst="rect">
            <a:avLst/>
          </a:prstGeom>
        </p:spPr>
        <p:txBody>
          <a:bodyPr wrap="none">
            <a:spAutoFit/>
          </a:bodyPr>
          <a:lstStyle/>
          <a:p>
            <a:pPr lvl="0">
              <a:lnSpc>
                <a:spcPct val="80000"/>
              </a:lnSpc>
            </a:pPr>
            <a:r>
              <a:rPr lang="en-US" altLang="ja-JP" b="1" dirty="0" smtClean="0">
                <a:solidFill>
                  <a:srgbClr val="0000FF"/>
                </a:solidFill>
              </a:rPr>
              <a:t>1852/32</a:t>
            </a:r>
            <a:r>
              <a:rPr lang="ja-JP" altLang="en-US" b="1" dirty="0" smtClean="0">
                <a:solidFill>
                  <a:srgbClr val="0000FF"/>
                </a:solidFill>
              </a:rPr>
              <a:t>も昨年認定済</a:t>
            </a:r>
            <a:endParaRPr lang="en-US" altLang="ja-JP" b="1" dirty="0">
              <a:solidFill>
                <a:srgbClr val="0000FF"/>
              </a:solidFill>
            </a:endParaRPr>
          </a:p>
        </p:txBody>
      </p:sp>
      <p:pic>
        <p:nvPicPr>
          <p:cNvPr id="3" name="Picture 2"/>
          <p:cNvPicPr>
            <a:picLocks noChangeAspect="1"/>
          </p:cNvPicPr>
          <p:nvPr/>
        </p:nvPicPr>
        <p:blipFill>
          <a:blip r:embed="rId8"/>
          <a:stretch>
            <a:fillRect/>
          </a:stretch>
        </p:blipFill>
        <p:spPr>
          <a:xfrm>
            <a:off x="6268654" y="850557"/>
            <a:ext cx="2514600" cy="1587500"/>
          </a:xfrm>
          <a:prstGeom prst="rect">
            <a:avLst/>
          </a:prstGeom>
        </p:spPr>
      </p:pic>
    </p:spTree>
    <p:extLst>
      <p:ext uri="{BB962C8B-B14F-4D97-AF65-F5344CB8AC3E}">
        <p14:creationId xmlns:p14="http://schemas.microsoft.com/office/powerpoint/2010/main" val="431754922"/>
      </p:ext>
    </p:extLst>
  </p:cSld>
  <p:clrMapOvr>
    <a:masterClrMapping/>
  </p:clrMapOvr>
  <mc:AlternateContent xmlns:mc="http://schemas.openxmlformats.org/markup-compatibility/2006" xmlns:p14="http://schemas.microsoft.com/office/powerpoint/2010/main">
    <mc:Choice Requires="p14">
      <p:transition spd="slow" p14:dur="28750">
        <p:fade/>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437766" y="186037"/>
            <a:ext cx="8345488" cy="731837"/>
          </a:xfrm>
        </p:spPr>
        <p:txBody>
          <a:bodyPr/>
          <a:lstStyle/>
          <a:p>
            <a:r>
              <a:rPr lang="ja-JP" altLang="en-US" dirty="0" smtClean="0">
                <a:solidFill>
                  <a:schemeClr val="bg1">
                    <a:lumMod val="50000"/>
                  </a:schemeClr>
                </a:solidFill>
              </a:rPr>
              <a:t>大規模大学事例（カナダ）</a:t>
            </a:r>
            <a:endParaRPr lang="en-US" dirty="0">
              <a:solidFill>
                <a:schemeClr val="bg1">
                  <a:lumMod val="50000"/>
                </a:schemeClr>
              </a:solidFill>
            </a:endParaRPr>
          </a:p>
        </p:txBody>
      </p:sp>
      <p:sp>
        <p:nvSpPr>
          <p:cNvPr id="2" name="Text Placeholder 1"/>
          <p:cNvSpPr>
            <a:spLocks noGrp="1"/>
          </p:cNvSpPr>
          <p:nvPr>
            <p:ph type="body" sz="quarter" idx="10"/>
          </p:nvPr>
        </p:nvSpPr>
        <p:spPr>
          <a:xfrm>
            <a:off x="376038" y="940003"/>
            <a:ext cx="3328792" cy="3168210"/>
          </a:xfrm>
        </p:spPr>
        <p:txBody>
          <a:bodyPr/>
          <a:lstStyle/>
          <a:p>
            <a:pPr>
              <a:lnSpc>
                <a:spcPct val="80000"/>
              </a:lnSpc>
            </a:pPr>
            <a:r>
              <a:rPr lang="en-US" dirty="0"/>
              <a:t>8.2 MR1 </a:t>
            </a:r>
            <a:r>
              <a:rPr lang="en-US" altLang="ja-JP" dirty="0" smtClean="0"/>
              <a:t>βCode</a:t>
            </a:r>
            <a:endParaRPr lang="en-US" dirty="0"/>
          </a:p>
          <a:p>
            <a:pPr>
              <a:lnSpc>
                <a:spcPct val="80000"/>
              </a:lnSpc>
            </a:pPr>
            <a:r>
              <a:rPr lang="en-US" dirty="0"/>
              <a:t>8510 WLC </a:t>
            </a:r>
          </a:p>
          <a:p>
            <a:pPr>
              <a:lnSpc>
                <a:spcPct val="80000"/>
              </a:lnSpc>
            </a:pPr>
            <a:r>
              <a:rPr lang="en-US" spc="-150" dirty="0" smtClean="0"/>
              <a:t>80 MHz</a:t>
            </a:r>
            <a:r>
              <a:rPr lang="ja-JP" altLang="en-US" spc="-150" dirty="0" smtClean="0"/>
              <a:t>チャネルボンディング</a:t>
            </a:r>
            <a:endParaRPr lang="en-US" spc="-150" dirty="0"/>
          </a:p>
          <a:p>
            <a:pPr>
              <a:lnSpc>
                <a:spcPct val="80000"/>
              </a:lnSpc>
            </a:pPr>
            <a:r>
              <a:rPr lang="en-US" dirty="0" smtClean="0"/>
              <a:t>DBS</a:t>
            </a:r>
            <a:r>
              <a:rPr lang="ja-JP" altLang="en-US" dirty="0" smtClean="0"/>
              <a:t>有効</a:t>
            </a:r>
            <a:endParaRPr lang="en-US" dirty="0"/>
          </a:p>
          <a:p>
            <a:pPr>
              <a:lnSpc>
                <a:spcPct val="80000"/>
              </a:lnSpc>
            </a:pPr>
            <a:r>
              <a:rPr lang="en-US" dirty="0"/>
              <a:t>AVC </a:t>
            </a:r>
            <a:r>
              <a:rPr lang="ja-JP" altLang="en-US" dirty="0" smtClean="0"/>
              <a:t>有効</a:t>
            </a:r>
            <a:endParaRPr lang="en-US" dirty="0" smtClean="0"/>
          </a:p>
          <a:p>
            <a:pPr>
              <a:lnSpc>
                <a:spcPct val="80000"/>
              </a:lnSpc>
            </a:pPr>
            <a:r>
              <a:rPr lang="en-US" dirty="0" smtClean="0"/>
              <a:t>4x AP-3800i </a:t>
            </a:r>
            <a:r>
              <a:rPr lang="ja-JP" altLang="en-US" dirty="0" smtClean="0"/>
              <a:t>、</a:t>
            </a:r>
            <a:r>
              <a:rPr lang="en-US" dirty="0" smtClean="0"/>
              <a:t>2x3800e</a:t>
            </a:r>
            <a:endParaRPr lang="en-US" sz="1100" dirty="0"/>
          </a:p>
          <a:p>
            <a:endParaRPr lang="en-US" altLang="ja-JP" dirty="0" smtClean="0"/>
          </a:p>
          <a:p>
            <a:r>
              <a:rPr lang="ja-JP" altLang="en-US" dirty="0" smtClean="0"/>
              <a:t>多くの生徒さんに、</a:t>
            </a:r>
            <a:r>
              <a:rPr lang="en-US" altLang="ja-JP" dirty="0" smtClean="0"/>
              <a:t/>
            </a:r>
            <a:br>
              <a:rPr lang="en-US" altLang="ja-JP" dirty="0" smtClean="0"/>
            </a:br>
            <a:r>
              <a:rPr lang="ja-JP" altLang="en-US" dirty="0" smtClean="0"/>
              <a:t>様々なアクティビティで</a:t>
            </a:r>
            <a:r>
              <a:rPr lang="en-US" altLang="ja-JP" dirty="0" smtClean="0"/>
              <a:t/>
            </a:r>
            <a:br>
              <a:rPr lang="en-US" altLang="ja-JP" dirty="0" smtClean="0"/>
            </a:br>
            <a:r>
              <a:rPr lang="ja-JP" altLang="en-US" dirty="0" smtClean="0"/>
              <a:t>ご満足頂きました</a:t>
            </a:r>
            <a:r>
              <a:rPr lang="en-US" dirty="0" smtClean="0">
                <a:sym typeface="Wingdings" panose="05000000000000000000" pitchFamily="2" charset="2"/>
              </a:rPr>
              <a:t></a:t>
            </a:r>
            <a:r>
              <a:rPr lang="en-US" dirty="0" smtClean="0"/>
              <a:t> </a:t>
            </a:r>
            <a:endParaRPr lang="en-US" dirty="0"/>
          </a:p>
          <a:p>
            <a:pPr marL="57136" indent="0">
              <a:buNone/>
            </a:pPr>
            <a:endParaRPr lang="en-US" dirty="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8383" y="917874"/>
            <a:ext cx="5024998" cy="1865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stretch>
            <a:fillRect/>
          </a:stretch>
        </p:blipFill>
        <p:spPr>
          <a:xfrm>
            <a:off x="4471759" y="2872828"/>
            <a:ext cx="3898696" cy="1754413"/>
          </a:xfrm>
          <a:prstGeom prst="rect">
            <a:avLst/>
          </a:prstGeom>
        </p:spPr>
      </p:pic>
      <p:sp>
        <p:nvSpPr>
          <p:cNvPr id="6" name="TextBox 5"/>
          <p:cNvSpPr txBox="1"/>
          <p:nvPr/>
        </p:nvSpPr>
        <p:spPr>
          <a:xfrm>
            <a:off x="7816672" y="170195"/>
            <a:ext cx="1126019" cy="369332"/>
          </a:xfrm>
          <a:prstGeom prst="rect">
            <a:avLst/>
          </a:prstGeom>
          <a:solidFill>
            <a:schemeClr val="accent4">
              <a:lumMod val="60000"/>
              <a:lumOff val="40000"/>
            </a:schemeClr>
          </a:solidFill>
        </p:spPr>
        <p:txBody>
          <a:bodyPr wrap="square" rtlCol="0">
            <a:spAutoFit/>
          </a:bodyPr>
          <a:lstStyle/>
          <a:p>
            <a:pPr algn="ctr"/>
            <a:r>
              <a:rPr lang="ja-JP" altLang="en-US" dirty="0" smtClean="0"/>
              <a:t>参考</a:t>
            </a:r>
            <a:endParaRPr lang="en-US" dirty="0"/>
          </a:p>
        </p:txBody>
      </p:sp>
    </p:spTree>
    <p:extLst>
      <p:ext uri="{BB962C8B-B14F-4D97-AF65-F5344CB8AC3E}">
        <p14:creationId xmlns:p14="http://schemas.microsoft.com/office/powerpoint/2010/main" val="3740845450"/>
      </p:ext>
    </p:extLst>
  </p:cSld>
  <p:clrMapOvr>
    <a:masterClrMapping/>
  </p:clrMapOvr>
  <mc:AlternateContent xmlns:mc="http://schemas.openxmlformats.org/markup-compatibility/2006" xmlns:p14="http://schemas.microsoft.com/office/powerpoint/2010/main">
    <mc:Choice Requires="p14">
      <p:transition spd="slow" p14:dur="28750">
        <p:fade/>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800" dirty="0" smtClean="0"/>
              <a:t>AIR-</a:t>
            </a:r>
            <a:r>
              <a:rPr lang="en-US" sz="4800" dirty="0"/>
              <a:t>AP1810W &amp; </a:t>
            </a:r>
            <a:r>
              <a:rPr lang="en-US" sz="4800" dirty="0" smtClean="0"/>
              <a:t/>
            </a:r>
            <a:br>
              <a:rPr lang="en-US" sz="4800" dirty="0" smtClean="0"/>
            </a:br>
            <a:r>
              <a:rPr lang="en-US" sz="4800" dirty="0" smtClean="0"/>
              <a:t>AIR</a:t>
            </a:r>
            <a:r>
              <a:rPr lang="en-US" sz="4800" dirty="0"/>
              <a:t>-OEAP1810</a:t>
            </a:r>
            <a:endParaRPr lang="en-US" dirty="0">
              <a:latin typeface="+mn-lt"/>
            </a:endParaRPr>
          </a:p>
        </p:txBody>
      </p:sp>
    </p:spTree>
    <p:extLst>
      <p:ext uri="{BB962C8B-B14F-4D97-AF65-F5344CB8AC3E}">
        <p14:creationId xmlns:p14="http://schemas.microsoft.com/office/powerpoint/2010/main" val="2235753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flipV="1">
            <a:off x="547149" y="4079820"/>
            <a:ext cx="3529681" cy="338445"/>
          </a:xfrm>
          <a:prstGeom prst="rect">
            <a:avLst/>
          </a:prstGeom>
          <a:gradFill flip="none" rotWithShape="1">
            <a:gsLst>
              <a:gs pos="0">
                <a:schemeClr val="bg1">
                  <a:alpha val="0"/>
                </a:schemeClr>
              </a:gs>
              <a:gs pos="50000">
                <a:schemeClr val="tx1">
                  <a:lumMod val="40000"/>
                  <a:lumOff val="60000"/>
                </a:schemeClr>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 name="Title 1"/>
          <p:cNvSpPr>
            <a:spLocks noGrp="1"/>
          </p:cNvSpPr>
          <p:nvPr>
            <p:ph type="title"/>
          </p:nvPr>
        </p:nvSpPr>
        <p:spPr>
          <a:xfrm>
            <a:off x="438843" y="341898"/>
            <a:ext cx="8703967" cy="731647"/>
          </a:xfrm>
        </p:spPr>
        <p:txBody>
          <a:bodyPr/>
          <a:lstStyle/>
          <a:p>
            <a:r>
              <a:rPr lang="ja-JP" altLang="en-US" sz="2800" dirty="0" smtClean="0"/>
              <a:t>次世代の</a:t>
            </a:r>
            <a:r>
              <a:rPr lang="en-US" sz="2800" dirty="0" smtClean="0"/>
              <a:t>802.11ac Wave 2 </a:t>
            </a:r>
            <a:r>
              <a:rPr lang="ja-JP" altLang="en-US" sz="2800" dirty="0" smtClean="0"/>
              <a:t>壁掛け型アクセスポイント</a:t>
            </a:r>
            <a:endParaRPr lang="en-US" sz="2800" dirty="0"/>
          </a:p>
        </p:txBody>
      </p:sp>
      <p:sp>
        <p:nvSpPr>
          <p:cNvPr id="3" name="Rectangle 2"/>
          <p:cNvSpPr/>
          <p:nvPr/>
        </p:nvSpPr>
        <p:spPr>
          <a:xfrm>
            <a:off x="465895" y="4053895"/>
            <a:ext cx="3562238" cy="42038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b="1" dirty="0">
                <a:solidFill>
                  <a:schemeClr val="tx1">
                    <a:lumMod val="75000"/>
                  </a:schemeClr>
                </a:solidFill>
                <a:latin typeface="+mj-lt"/>
                <a:ea typeface="+mj-ea"/>
                <a:cs typeface="CiscoSans Thin"/>
              </a:rPr>
              <a:t>Cisco Aironet</a:t>
            </a:r>
            <a:r>
              <a:rPr lang="en-US" sz="1799" b="1" baseline="30000" dirty="0">
                <a:solidFill>
                  <a:schemeClr val="tx1">
                    <a:lumMod val="75000"/>
                  </a:schemeClr>
                </a:solidFill>
                <a:latin typeface="+mj-lt"/>
                <a:ea typeface="+mj-ea"/>
                <a:cs typeface="CiscoSans Thin"/>
              </a:rPr>
              <a:t>®</a:t>
            </a:r>
            <a:r>
              <a:rPr lang="en-US" sz="1799" b="1" dirty="0">
                <a:solidFill>
                  <a:schemeClr val="tx1">
                    <a:lumMod val="75000"/>
                  </a:schemeClr>
                </a:solidFill>
                <a:latin typeface="+mj-lt"/>
                <a:ea typeface="+mj-ea"/>
                <a:cs typeface="CiscoSans Thin"/>
              </a:rPr>
              <a:t> 1810w </a:t>
            </a:r>
            <a:r>
              <a:rPr lang="ja-JP" altLang="en-US" sz="1799" b="1" dirty="0" smtClean="0">
                <a:solidFill>
                  <a:schemeClr val="tx1">
                    <a:lumMod val="75000"/>
                  </a:schemeClr>
                </a:solidFill>
                <a:latin typeface="+mj-lt"/>
                <a:ea typeface="+mj-ea"/>
                <a:cs typeface="CiscoSans Thin"/>
              </a:rPr>
              <a:t>シリーズ</a:t>
            </a:r>
            <a:endParaRPr lang="en-US" sz="1799" b="1" dirty="0">
              <a:solidFill>
                <a:schemeClr val="tx1">
                  <a:lumMod val="75000"/>
                </a:schemeClr>
              </a:solidFill>
              <a:latin typeface="+mj-lt"/>
              <a:ea typeface="+mj-ea"/>
              <a:cs typeface="CiscoSans Thin"/>
            </a:endParaRPr>
          </a:p>
        </p:txBody>
      </p:sp>
      <p:grpSp>
        <p:nvGrpSpPr>
          <p:cNvPr id="15" name="Group 14"/>
          <p:cNvGrpSpPr/>
          <p:nvPr/>
        </p:nvGrpSpPr>
        <p:grpSpPr>
          <a:xfrm>
            <a:off x="4174488" y="974137"/>
            <a:ext cx="4669878" cy="4044514"/>
            <a:chOff x="3086364" y="1084580"/>
            <a:chExt cx="4969616" cy="3064510"/>
          </a:xfrm>
        </p:grpSpPr>
        <p:sp>
          <p:nvSpPr>
            <p:cNvPr id="16" name="Rectangle 15"/>
            <p:cNvSpPr/>
            <p:nvPr/>
          </p:nvSpPr>
          <p:spPr>
            <a:xfrm>
              <a:off x="3150342" y="1084580"/>
              <a:ext cx="4905638" cy="3058846"/>
            </a:xfrm>
            <a:prstGeom prst="rect">
              <a:avLst/>
            </a:prstGeom>
            <a:solidFill>
              <a:schemeClr val="tx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17" name="Rectangle 16"/>
            <p:cNvSpPr/>
            <p:nvPr/>
          </p:nvSpPr>
          <p:spPr>
            <a:xfrm>
              <a:off x="3086364" y="1084580"/>
              <a:ext cx="66744" cy="602236"/>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19" name="Rectangle 18"/>
            <p:cNvSpPr/>
            <p:nvPr/>
          </p:nvSpPr>
          <p:spPr>
            <a:xfrm>
              <a:off x="3086364" y="1700149"/>
              <a:ext cx="66744" cy="60223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0" name="Rectangle 19"/>
            <p:cNvSpPr/>
            <p:nvPr/>
          </p:nvSpPr>
          <p:spPr>
            <a:xfrm>
              <a:off x="3086364" y="2315717"/>
              <a:ext cx="66744" cy="602236"/>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1" name="Rectangle 20"/>
            <p:cNvSpPr/>
            <p:nvPr/>
          </p:nvSpPr>
          <p:spPr>
            <a:xfrm>
              <a:off x="3086364" y="2931286"/>
              <a:ext cx="66744" cy="602236"/>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2" name="Rectangle 21"/>
            <p:cNvSpPr/>
            <p:nvPr/>
          </p:nvSpPr>
          <p:spPr>
            <a:xfrm>
              <a:off x="3086364" y="3546854"/>
              <a:ext cx="66744" cy="60223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grpSp>
      <p:sp>
        <p:nvSpPr>
          <p:cNvPr id="23" name="Rectangle 22"/>
          <p:cNvSpPr/>
          <p:nvPr/>
        </p:nvSpPr>
        <p:spPr>
          <a:xfrm>
            <a:off x="4347853" y="988728"/>
            <a:ext cx="4372530" cy="4031873"/>
          </a:xfrm>
          <a:prstGeom prst="rect">
            <a:avLst/>
          </a:prstGeom>
        </p:spPr>
        <p:txBody>
          <a:bodyPr wrap="square">
            <a:spAutoFit/>
          </a:bodyPr>
          <a:lstStyle/>
          <a:p>
            <a:pPr marL="214313" indent="-214313">
              <a:buFont typeface="Arial"/>
              <a:buChar char="•"/>
            </a:pPr>
            <a:r>
              <a:rPr lang="ja-JP" altLang="en-US" sz="1600" dirty="0" smtClean="0"/>
              <a:t>有線・無線 同時接続</a:t>
            </a:r>
            <a:endParaRPr lang="en-US" sz="1600" dirty="0"/>
          </a:p>
          <a:p>
            <a:pPr marL="214313" indent="-214313">
              <a:buFont typeface="Arial"/>
              <a:buChar char="•"/>
            </a:pPr>
            <a:r>
              <a:rPr lang="ja-JP" altLang="en-US" sz="1600" dirty="0" smtClean="0"/>
              <a:t>デュアルラジオ</a:t>
            </a:r>
            <a:r>
              <a:rPr lang="en-US" sz="1600" dirty="0" smtClean="0"/>
              <a:t>, </a:t>
            </a:r>
            <a:r>
              <a:rPr lang="ja-JP" altLang="en-US" sz="1600" dirty="0" smtClean="0"/>
              <a:t>デュアルバンド、</a:t>
            </a:r>
            <a:r>
              <a:rPr lang="en-US" sz="1600" b="1" dirty="0" smtClean="0"/>
              <a:t>802.11ac </a:t>
            </a:r>
            <a:r>
              <a:rPr lang="en-US" sz="1600" b="1" dirty="0"/>
              <a:t>Wave </a:t>
            </a:r>
            <a:r>
              <a:rPr lang="en-US" sz="1600" b="1" dirty="0" smtClean="0"/>
              <a:t>2</a:t>
            </a:r>
            <a:r>
              <a:rPr lang="ja-JP" altLang="en-US" sz="1600" b="1" dirty="0" smtClean="0"/>
              <a:t>対応</a:t>
            </a:r>
            <a:endParaRPr lang="en-US" sz="1600" b="1" dirty="0"/>
          </a:p>
          <a:p>
            <a:pPr marL="214313" indent="-214313">
              <a:buFont typeface="Arial"/>
              <a:buChar char="•"/>
            </a:pPr>
            <a:r>
              <a:rPr lang="ja-JP" altLang="en-US" sz="1600" b="1" dirty="0" smtClean="0"/>
              <a:t>内蔵</a:t>
            </a:r>
            <a:r>
              <a:rPr lang="en-US" sz="1600" b="1" dirty="0" smtClean="0"/>
              <a:t> </a:t>
            </a:r>
            <a:r>
              <a:rPr lang="en-US" sz="1600" b="1" dirty="0"/>
              <a:t>Bluetooth Low Energy </a:t>
            </a:r>
            <a:r>
              <a:rPr lang="ja-JP" altLang="en-US" sz="1600" b="1" dirty="0" smtClean="0"/>
              <a:t>ラジオ</a:t>
            </a:r>
            <a:r>
              <a:rPr lang="en-US" sz="1600" dirty="0" smtClean="0"/>
              <a:t>*</a:t>
            </a:r>
            <a:endParaRPr lang="en-US" sz="1600" dirty="0"/>
          </a:p>
          <a:p>
            <a:pPr marL="214313" indent="-214313">
              <a:buFont typeface="Arial"/>
              <a:buChar char="•"/>
            </a:pPr>
            <a:r>
              <a:rPr lang="ja-JP" altLang="en-US" sz="1600" dirty="0" smtClean="0"/>
              <a:t>様々なグローバルの壁接合標準を満たすマウントしやすいデザイン。直接壁につけるまたはデスクマウントのアクセサリを用意</a:t>
            </a:r>
            <a:endParaRPr lang="en-US" sz="1600" dirty="0"/>
          </a:p>
          <a:p>
            <a:pPr marL="214313" indent="-214313">
              <a:buFont typeface="Arial"/>
              <a:buChar char="•"/>
            </a:pPr>
            <a:r>
              <a:rPr lang="en-US" sz="1600" dirty="0" smtClean="0"/>
              <a:t>165 </a:t>
            </a:r>
            <a:r>
              <a:rPr lang="en-US" sz="1600" dirty="0"/>
              <a:t>x 114 x 41 mm (6.5 x 4.5 x 1.6 in</a:t>
            </a:r>
            <a:r>
              <a:rPr lang="en-US" sz="1600" dirty="0" smtClean="0"/>
              <a:t>)</a:t>
            </a:r>
            <a:endParaRPr lang="en-US" sz="1600" dirty="0"/>
          </a:p>
          <a:p>
            <a:pPr marL="214313" indent="-214313">
              <a:buFont typeface="Arial"/>
              <a:buChar char="•"/>
            </a:pPr>
            <a:r>
              <a:rPr lang="en-US" sz="1600" b="1" dirty="0"/>
              <a:t>3 x </a:t>
            </a:r>
            <a:r>
              <a:rPr lang="ja-JP" altLang="en-US" sz="1600" b="1" dirty="0" smtClean="0">
                <a:latin typeface="+mn-lt"/>
              </a:rPr>
              <a:t>ローカル</a:t>
            </a:r>
            <a:r>
              <a:rPr lang="en-US" sz="1600" b="1" dirty="0" smtClean="0"/>
              <a:t>GigE </a:t>
            </a:r>
            <a:r>
              <a:rPr lang="ja-JP" altLang="en-US" sz="1600" b="1" dirty="0" smtClean="0"/>
              <a:t>イーサネットポート</a:t>
            </a:r>
            <a:r>
              <a:rPr lang="en-US" altLang="ja-JP" sz="1600" b="1" dirty="0" smtClean="0"/>
              <a:t/>
            </a:r>
            <a:br>
              <a:rPr lang="en-US" altLang="ja-JP" sz="1600" b="1" dirty="0" smtClean="0"/>
            </a:br>
            <a:r>
              <a:rPr lang="en-US" sz="1600" dirty="0" smtClean="0"/>
              <a:t>+ </a:t>
            </a:r>
            <a:r>
              <a:rPr lang="en-US" sz="1600" dirty="0"/>
              <a:t>1 x </a:t>
            </a:r>
            <a:r>
              <a:rPr lang="ja-JP" altLang="en-US" sz="1600" dirty="0" smtClean="0"/>
              <a:t>アップリンク</a:t>
            </a:r>
            <a:r>
              <a:rPr lang="en-US" sz="1600" dirty="0" smtClean="0"/>
              <a:t> GigE</a:t>
            </a:r>
            <a:r>
              <a:rPr lang="ja-JP" altLang="en-US" sz="1600" dirty="0" smtClean="0"/>
              <a:t>ポート</a:t>
            </a:r>
            <a:r>
              <a:rPr lang="en-US" altLang="ja-JP" sz="1600" dirty="0" smtClean="0"/>
              <a:t/>
            </a:r>
            <a:br>
              <a:rPr lang="en-US" altLang="ja-JP" sz="1600" dirty="0" smtClean="0"/>
            </a:br>
            <a:r>
              <a:rPr lang="en-US" sz="1600" dirty="0" smtClean="0"/>
              <a:t> </a:t>
            </a:r>
            <a:r>
              <a:rPr lang="en-US" sz="1600" dirty="0"/>
              <a:t>+ 1 x </a:t>
            </a:r>
            <a:r>
              <a:rPr lang="ja-JP" altLang="en-US" sz="1600" dirty="0" smtClean="0"/>
              <a:t>パススルー用</a:t>
            </a:r>
            <a:r>
              <a:rPr lang="en-US" sz="1600" dirty="0" smtClean="0"/>
              <a:t>RJ45</a:t>
            </a:r>
            <a:r>
              <a:rPr lang="ja-JP" altLang="en-US" sz="1600" dirty="0" smtClean="0"/>
              <a:t>ポート</a:t>
            </a:r>
            <a:endParaRPr lang="en-US" sz="1600" dirty="0"/>
          </a:p>
          <a:p>
            <a:pPr marL="214313" indent="-214313">
              <a:buFont typeface="Arial"/>
              <a:buChar char="•"/>
            </a:pPr>
            <a:r>
              <a:rPr lang="en-US" sz="1600" dirty="0"/>
              <a:t>Powered over Ethernet (</a:t>
            </a:r>
            <a:r>
              <a:rPr lang="en-US" sz="1600" dirty="0" smtClean="0"/>
              <a:t>PoE)</a:t>
            </a:r>
            <a:r>
              <a:rPr lang="ja-JP" altLang="en-US" sz="1600" dirty="0" smtClean="0"/>
              <a:t>または</a:t>
            </a:r>
            <a:r>
              <a:rPr lang="en-US" sz="1600" dirty="0" smtClean="0"/>
              <a:t>AC </a:t>
            </a:r>
            <a:br>
              <a:rPr lang="en-US" sz="1600" dirty="0" smtClean="0"/>
            </a:br>
            <a:r>
              <a:rPr lang="ja-JP" altLang="en-US" sz="1600" dirty="0" smtClean="0"/>
              <a:t>アダプタで給電</a:t>
            </a:r>
            <a:endParaRPr lang="en-US" sz="1600" dirty="0"/>
          </a:p>
          <a:p>
            <a:pPr marL="214313" indent="-214313">
              <a:buFont typeface="Arial"/>
              <a:buChar char="•"/>
            </a:pPr>
            <a:r>
              <a:rPr lang="en-US" sz="1600" b="1" dirty="0" smtClean="0"/>
              <a:t>PoE</a:t>
            </a:r>
            <a:r>
              <a:rPr lang="ja-JP" altLang="en-US" sz="1600" b="1" dirty="0" smtClean="0"/>
              <a:t>出力（</a:t>
            </a:r>
            <a:r>
              <a:rPr lang="en-US" sz="1600" dirty="0" smtClean="0"/>
              <a:t>LAN 1</a:t>
            </a:r>
            <a:r>
              <a:rPr lang="ja-JP" altLang="en-US" sz="1600" dirty="0" smtClean="0"/>
              <a:t>ポート）対応</a:t>
            </a:r>
            <a:r>
              <a:rPr lang="en-US" sz="1600" dirty="0" smtClean="0"/>
              <a:t>, </a:t>
            </a:r>
            <a:br>
              <a:rPr lang="en-US" sz="1600" dirty="0" smtClean="0"/>
            </a:br>
            <a:r>
              <a:rPr lang="en-US" sz="1600" dirty="0" smtClean="0"/>
              <a:t>803</a:t>
            </a:r>
            <a:r>
              <a:rPr lang="en-US" sz="1600" dirty="0"/>
              <a:t>.af Class </a:t>
            </a:r>
            <a:r>
              <a:rPr lang="en-US" sz="1600" dirty="0" smtClean="0"/>
              <a:t>0</a:t>
            </a:r>
            <a:r>
              <a:rPr lang="ja-JP" altLang="en-US" sz="1600" dirty="0" smtClean="0"/>
              <a:t>まで出力可能（入力パワー</a:t>
            </a:r>
            <a:r>
              <a:rPr lang="en-US" altLang="ja-JP" sz="1600" dirty="0" smtClean="0"/>
              <a:t/>
            </a:r>
            <a:br>
              <a:rPr lang="en-US" altLang="ja-JP" sz="1600" dirty="0" smtClean="0"/>
            </a:br>
            <a:r>
              <a:rPr lang="ja-JP" altLang="en-US" sz="1600" dirty="0" smtClean="0"/>
              <a:t>オプションに依る）</a:t>
            </a:r>
            <a:endParaRPr lang="en-US" sz="1600" dirty="0"/>
          </a:p>
        </p:txBody>
      </p:sp>
      <p:sp>
        <p:nvSpPr>
          <p:cNvPr id="18" name="TextBox 17"/>
          <p:cNvSpPr txBox="1"/>
          <p:nvPr/>
        </p:nvSpPr>
        <p:spPr>
          <a:xfrm>
            <a:off x="7520745" y="4805157"/>
            <a:ext cx="1081376" cy="215444"/>
          </a:xfrm>
          <a:prstGeom prst="rect">
            <a:avLst/>
          </a:prstGeom>
          <a:noFill/>
        </p:spPr>
        <p:txBody>
          <a:bodyPr wrap="square" rtlCol="0">
            <a:spAutoFit/>
          </a:bodyPr>
          <a:lstStyle/>
          <a:p>
            <a:r>
              <a:rPr lang="en-US" sz="800" dirty="0">
                <a:latin typeface="+mj-lt"/>
              </a:rPr>
              <a:t>* </a:t>
            </a:r>
            <a:r>
              <a:rPr lang="ja-JP" altLang="en-US" sz="800" dirty="0" smtClean="0">
                <a:latin typeface="+mj-lt"/>
              </a:rPr>
              <a:t>将来サポート</a:t>
            </a:r>
            <a:endParaRPr lang="en-US" sz="800" dirty="0">
              <a:latin typeface="+mj-lt"/>
            </a:endParaRPr>
          </a:p>
        </p:txBody>
      </p:sp>
      <p:pic>
        <p:nvPicPr>
          <p:cNvPr id="25" name="Picture 24" descr="X:\WNC\ID\NETWORKING\Hydra-WP\03-render\20160224-HYDRA WP LATEST IMAGES FOR ID\07-CMF\2016-02-24-latest ID-01.png"/>
          <p:cNvPicPr>
            <a:picLocks noChangeAspect="1" noChangeArrowheads="1"/>
          </p:cNvPicPr>
          <p:nvPr/>
        </p:nvPicPr>
        <p:blipFill>
          <a:blip r:embed="rId3" cstate="screen"/>
          <a:srcRect/>
          <a:stretch>
            <a:fillRect/>
          </a:stretch>
        </p:blipFill>
        <p:spPr bwMode="auto">
          <a:xfrm>
            <a:off x="437766" y="1143482"/>
            <a:ext cx="3702231" cy="2849361"/>
          </a:xfrm>
          <a:prstGeom prst="rect">
            <a:avLst/>
          </a:prstGeom>
          <a:noFill/>
        </p:spPr>
      </p:pic>
      <p:sp>
        <p:nvSpPr>
          <p:cNvPr id="4" name="TextBox 3"/>
          <p:cNvSpPr txBox="1"/>
          <p:nvPr/>
        </p:nvSpPr>
        <p:spPr>
          <a:xfrm>
            <a:off x="547149" y="4428762"/>
            <a:ext cx="3480984" cy="369332"/>
          </a:xfrm>
          <a:prstGeom prst="rect">
            <a:avLst/>
          </a:prstGeom>
          <a:noFill/>
        </p:spPr>
        <p:txBody>
          <a:bodyPr wrap="square" rtlCol="0">
            <a:spAutoFit/>
          </a:bodyPr>
          <a:lstStyle/>
          <a:p>
            <a:r>
              <a:rPr lang="ja-JP" altLang="en-US" dirty="0" smtClean="0"/>
              <a:t>サポート </a:t>
            </a:r>
            <a:r>
              <a:rPr lang="en-US" altLang="ja-JP" dirty="0" err="1" smtClean="0"/>
              <a:t>AireOS</a:t>
            </a:r>
            <a:r>
              <a:rPr lang="en-US" altLang="ja-JP" dirty="0" smtClean="0"/>
              <a:t> 8.2.110.0</a:t>
            </a:r>
            <a:r>
              <a:rPr lang="ja-JP" altLang="en-US" dirty="0" smtClean="0"/>
              <a:t> </a:t>
            </a:r>
            <a:r>
              <a:rPr lang="en-US" altLang="ja-JP" dirty="0" smtClean="0"/>
              <a:t>〜</a:t>
            </a:r>
            <a:endParaRPr lang="en-US" dirty="0"/>
          </a:p>
        </p:txBody>
      </p:sp>
    </p:spTree>
    <p:extLst>
      <p:ext uri="{BB962C8B-B14F-4D97-AF65-F5344CB8AC3E}">
        <p14:creationId xmlns:p14="http://schemas.microsoft.com/office/powerpoint/2010/main" val="162552520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8981" y="4533263"/>
            <a:ext cx="9144000" cy="476432"/>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a:p>
        </p:txBody>
      </p:sp>
      <p:sp>
        <p:nvSpPr>
          <p:cNvPr id="2" name="Title 1"/>
          <p:cNvSpPr>
            <a:spLocks noGrp="1"/>
          </p:cNvSpPr>
          <p:nvPr>
            <p:ph type="title"/>
          </p:nvPr>
        </p:nvSpPr>
        <p:spPr>
          <a:xfrm>
            <a:off x="437766" y="4079"/>
            <a:ext cx="8345488" cy="731837"/>
          </a:xfrm>
        </p:spPr>
        <p:txBody>
          <a:bodyPr/>
          <a:lstStyle/>
          <a:p>
            <a:r>
              <a:rPr lang="en-US" dirty="0"/>
              <a:t>Cisco Aironet </a:t>
            </a:r>
            <a:r>
              <a:rPr lang="ja-JP" altLang="en-US" dirty="0" smtClean="0"/>
              <a:t>ポートフォリオ</a:t>
            </a:r>
            <a:r>
              <a:rPr lang="en-US" altLang="ja-JP" dirty="0" smtClean="0"/>
              <a:t/>
            </a:r>
            <a:br>
              <a:rPr lang="en-US" altLang="ja-JP" dirty="0" smtClean="0"/>
            </a:br>
            <a:r>
              <a:rPr lang="en-US" sz="2000" dirty="0" smtClean="0">
                <a:solidFill>
                  <a:schemeClr val="tx2"/>
                </a:solidFill>
              </a:rPr>
              <a:t>802.11ac </a:t>
            </a:r>
            <a:r>
              <a:rPr lang="en-US" sz="2000" dirty="0">
                <a:solidFill>
                  <a:schemeClr val="tx2"/>
                </a:solidFill>
              </a:rPr>
              <a:t>Wave </a:t>
            </a:r>
            <a:r>
              <a:rPr lang="en-US" sz="2000" dirty="0" smtClean="0">
                <a:solidFill>
                  <a:schemeClr val="tx2"/>
                </a:solidFill>
              </a:rPr>
              <a:t>2</a:t>
            </a:r>
            <a:r>
              <a:rPr lang="ja-JP" altLang="en-US" sz="2000" dirty="0" smtClean="0">
                <a:solidFill>
                  <a:schemeClr val="tx2"/>
                </a:solidFill>
              </a:rPr>
              <a:t>対応製品のポジショニング</a:t>
            </a:r>
            <a:endParaRPr lang="en-US" dirty="0">
              <a:solidFill>
                <a:schemeClr val="tx2"/>
              </a:solidFill>
            </a:endParaRPr>
          </a:p>
        </p:txBody>
      </p:sp>
      <p:sp>
        <p:nvSpPr>
          <p:cNvPr id="16" name="TextBox 15"/>
          <p:cNvSpPr txBox="1"/>
          <p:nvPr/>
        </p:nvSpPr>
        <p:spPr>
          <a:xfrm>
            <a:off x="1041306" y="729797"/>
            <a:ext cx="3284448" cy="284597"/>
          </a:xfrm>
          <a:prstGeom prst="rect">
            <a:avLst/>
          </a:prstGeom>
          <a:noFill/>
        </p:spPr>
        <p:txBody>
          <a:bodyPr wrap="square" lIns="68589" tIns="34295" rIns="68589" bIns="34295" rtlCol="0">
            <a:spAutoFit/>
          </a:bodyPr>
          <a:lstStyle/>
          <a:p>
            <a:pPr algn="ctr"/>
            <a:r>
              <a:rPr lang="ja-JP" altLang="en-US" sz="1400" dirty="0" smtClean="0">
                <a:solidFill>
                  <a:schemeClr val="accent1"/>
                </a:solidFill>
              </a:rPr>
              <a:t>エンタープライズ</a:t>
            </a:r>
            <a:r>
              <a:rPr lang="ja-JP" altLang="en-US" sz="1400" dirty="0">
                <a:solidFill>
                  <a:schemeClr val="accent1"/>
                </a:solidFill>
              </a:rPr>
              <a:t> </a:t>
            </a:r>
            <a:r>
              <a:rPr lang="ja-JP" altLang="en-US" sz="1400" dirty="0" smtClean="0">
                <a:solidFill>
                  <a:schemeClr val="accent1"/>
                </a:solidFill>
              </a:rPr>
              <a:t>クラス</a:t>
            </a:r>
            <a:endParaRPr lang="en-US" sz="1400" dirty="0">
              <a:solidFill>
                <a:schemeClr val="accent1"/>
              </a:solidFill>
            </a:endParaRPr>
          </a:p>
        </p:txBody>
      </p:sp>
      <p:sp>
        <p:nvSpPr>
          <p:cNvPr id="18" name="TextBox 17"/>
          <p:cNvSpPr txBox="1"/>
          <p:nvPr/>
        </p:nvSpPr>
        <p:spPr>
          <a:xfrm>
            <a:off x="5622845" y="757605"/>
            <a:ext cx="1597438" cy="253926"/>
          </a:xfrm>
          <a:prstGeom prst="rect">
            <a:avLst/>
          </a:prstGeom>
          <a:noFill/>
        </p:spPr>
        <p:txBody>
          <a:bodyPr wrap="square" lIns="68589" tIns="34295" rIns="68589" bIns="34295" rtlCol="0">
            <a:spAutoFit/>
          </a:bodyPr>
          <a:lstStyle/>
          <a:p>
            <a:pPr algn="ctr"/>
            <a:r>
              <a:rPr lang="ja-JP" altLang="en-US" sz="1200" dirty="0" smtClean="0">
                <a:solidFill>
                  <a:schemeClr val="accent1"/>
                </a:solidFill>
              </a:rPr>
              <a:t>ミッションクリティカル</a:t>
            </a:r>
            <a:endParaRPr lang="en-US" sz="1400" dirty="0">
              <a:solidFill>
                <a:schemeClr val="accent1"/>
              </a:solidFill>
            </a:endParaRPr>
          </a:p>
        </p:txBody>
      </p:sp>
      <p:sp>
        <p:nvSpPr>
          <p:cNvPr id="19" name="TextBox 18"/>
          <p:cNvSpPr txBox="1"/>
          <p:nvPr/>
        </p:nvSpPr>
        <p:spPr>
          <a:xfrm>
            <a:off x="7349628" y="738079"/>
            <a:ext cx="1597437" cy="284597"/>
          </a:xfrm>
          <a:prstGeom prst="rect">
            <a:avLst/>
          </a:prstGeom>
          <a:noFill/>
        </p:spPr>
        <p:txBody>
          <a:bodyPr wrap="square" lIns="68589" tIns="34295" rIns="68589" bIns="34295" rtlCol="0">
            <a:spAutoFit/>
          </a:bodyPr>
          <a:lstStyle/>
          <a:p>
            <a:pPr algn="ctr"/>
            <a:r>
              <a:rPr lang="ja-JP" altLang="en-US" sz="1400" dirty="0" smtClean="0">
                <a:solidFill>
                  <a:schemeClr val="accent1"/>
                </a:solidFill>
              </a:rPr>
              <a:t>クラス最上位</a:t>
            </a:r>
            <a:endParaRPr lang="en-US" sz="1400" dirty="0">
              <a:solidFill>
                <a:schemeClr val="accent1"/>
              </a:solidFill>
            </a:endParaRPr>
          </a:p>
        </p:txBody>
      </p:sp>
      <p:cxnSp>
        <p:nvCxnSpPr>
          <p:cNvPr id="21" name="Straight Connector 20"/>
          <p:cNvCxnSpPr/>
          <p:nvPr/>
        </p:nvCxnSpPr>
        <p:spPr>
          <a:xfrm>
            <a:off x="212026" y="1021728"/>
            <a:ext cx="5207126" cy="75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581904" y="1022186"/>
            <a:ext cx="15974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311167" y="1014304"/>
            <a:ext cx="15974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3947591" y="976052"/>
            <a:ext cx="1615744" cy="3527573"/>
            <a:chOff x="3614071" y="2076305"/>
            <a:chExt cx="2153766" cy="4595906"/>
          </a:xfrm>
        </p:grpSpPr>
        <p:sp>
          <p:nvSpPr>
            <p:cNvPr id="5" name="Rectangle 4"/>
            <p:cNvSpPr/>
            <p:nvPr/>
          </p:nvSpPr>
          <p:spPr>
            <a:xfrm>
              <a:off x="3614071" y="3122460"/>
              <a:ext cx="2150506" cy="3549751"/>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1" name="TextBox 10"/>
            <p:cNvSpPr txBox="1"/>
            <p:nvPr/>
          </p:nvSpPr>
          <p:spPr>
            <a:xfrm>
              <a:off x="3642080" y="3201283"/>
              <a:ext cx="2125757" cy="430887"/>
            </a:xfrm>
            <a:prstGeom prst="rect">
              <a:avLst/>
            </a:prstGeom>
            <a:noFill/>
          </p:spPr>
          <p:txBody>
            <a:bodyPr wrap="square" rtlCol="0">
              <a:spAutoFit/>
            </a:bodyPr>
            <a:lstStyle/>
            <a:p>
              <a:pPr algn="ctr"/>
              <a:r>
                <a:rPr lang="en-US" sz="1500" b="1" dirty="0" smtClean="0"/>
                <a:t>AP1850</a:t>
              </a:r>
              <a:endParaRPr lang="en-US" sz="1500" b="1" dirty="0"/>
            </a:p>
          </p:txBody>
        </p:sp>
        <p:sp>
          <p:nvSpPr>
            <p:cNvPr id="28" name="Rectangle 27"/>
            <p:cNvSpPr/>
            <p:nvPr/>
          </p:nvSpPr>
          <p:spPr>
            <a:xfrm>
              <a:off x="3642078" y="3611546"/>
              <a:ext cx="2122498" cy="2334789"/>
            </a:xfrm>
            <a:prstGeom prst="rect">
              <a:avLst/>
            </a:prstGeom>
          </p:spPr>
          <p:txBody>
            <a:bodyPr wrap="square">
              <a:noAutofit/>
            </a:bodyPr>
            <a:lstStyle/>
            <a:p>
              <a:pPr marL="115875" indent="-115875">
                <a:lnSpc>
                  <a:spcPct val="90000"/>
                </a:lnSpc>
                <a:spcAft>
                  <a:spcPts val="300"/>
                </a:spcAft>
                <a:buFont typeface="Arial" panose="020B0604020202020204" pitchFamily="34" charset="0"/>
                <a:buChar char="•"/>
                <a:defRPr/>
              </a:pPr>
              <a:r>
                <a:rPr lang="en-US" sz="1000" dirty="0">
                  <a:latin typeface="+mj-lt"/>
                </a:rPr>
                <a:t>4x4:3SS 80Mhz; 1.7 Gbps</a:t>
              </a:r>
            </a:p>
            <a:p>
              <a:pPr marL="115875" indent="-115875">
                <a:lnSpc>
                  <a:spcPct val="90000"/>
                </a:lnSpc>
                <a:spcAft>
                  <a:spcPts val="300"/>
                </a:spcAft>
                <a:buFont typeface="Arial" panose="020B0604020202020204" pitchFamily="34" charset="0"/>
                <a:buChar char="•"/>
                <a:defRPr/>
              </a:pPr>
              <a:r>
                <a:rPr lang="en-US" sz="1000" dirty="0">
                  <a:solidFill>
                    <a:srgbClr val="660066"/>
                  </a:solidFill>
                  <a:latin typeface="+mj-lt"/>
                </a:rPr>
                <a:t>Spectrum Analysis*</a:t>
              </a:r>
            </a:p>
            <a:p>
              <a:pPr marL="115875" indent="-115875">
                <a:lnSpc>
                  <a:spcPct val="90000"/>
                </a:lnSpc>
                <a:spcAft>
                  <a:spcPts val="300"/>
                </a:spcAft>
                <a:buFont typeface="Arial" panose="020B0604020202020204" pitchFamily="34" charset="0"/>
                <a:buChar char="•"/>
                <a:defRPr/>
              </a:pPr>
              <a:r>
                <a:rPr lang="ja-JP" altLang="en-US" sz="1000" dirty="0" smtClean="0">
                  <a:latin typeface="+mj-lt"/>
                </a:rPr>
                <a:t>内蔵・外付けアンテナ</a:t>
              </a:r>
              <a:endParaRPr lang="en-US" sz="1000" dirty="0">
                <a:latin typeface="+mj-lt"/>
              </a:endParaRPr>
            </a:p>
            <a:p>
              <a:pPr marL="115875" indent="-115875">
                <a:lnSpc>
                  <a:spcPct val="90000"/>
                </a:lnSpc>
                <a:spcAft>
                  <a:spcPts val="300"/>
                </a:spcAft>
                <a:buFont typeface="Arial" panose="020B0604020202020204" pitchFamily="34" charset="0"/>
                <a:buChar char="•"/>
                <a:defRPr/>
              </a:pPr>
              <a:r>
                <a:rPr lang="en-US" sz="1000" dirty="0">
                  <a:latin typeface="+mj-lt"/>
                </a:rPr>
                <a:t>Tx </a:t>
              </a:r>
              <a:r>
                <a:rPr lang="ja-JP" altLang="en-US" sz="1000" dirty="0" smtClean="0">
                  <a:latin typeface="+mj-lt"/>
                </a:rPr>
                <a:t>ビームフォーミング</a:t>
              </a:r>
              <a:endParaRPr lang="en-US" sz="1000" dirty="0">
                <a:latin typeface="+mj-lt"/>
              </a:endParaRPr>
            </a:p>
            <a:p>
              <a:pPr marL="115875" indent="-115875">
                <a:lnSpc>
                  <a:spcPct val="90000"/>
                </a:lnSpc>
                <a:spcAft>
                  <a:spcPts val="300"/>
                </a:spcAft>
                <a:buFont typeface="Arial" panose="020B0604020202020204" pitchFamily="34" charset="0"/>
                <a:buChar char="•"/>
                <a:defRPr/>
              </a:pPr>
              <a:r>
                <a:rPr lang="en-US" sz="1000" dirty="0">
                  <a:latin typeface="+mj-lt"/>
                </a:rPr>
                <a:t>2 </a:t>
              </a:r>
              <a:r>
                <a:rPr lang="en-US" sz="1000" dirty="0" smtClean="0">
                  <a:latin typeface="+mj-lt"/>
                </a:rPr>
                <a:t>GE</a:t>
              </a:r>
              <a:r>
                <a:rPr lang="ja-JP" altLang="en-US" sz="1000" dirty="0" smtClean="0">
                  <a:latin typeface="+mj-lt"/>
                </a:rPr>
                <a:t>ポート</a:t>
              </a:r>
              <a:endParaRPr lang="en-US" altLang="ja-JP" sz="1000" dirty="0" smtClean="0">
                <a:latin typeface="+mj-lt"/>
              </a:endParaRPr>
            </a:p>
            <a:p>
              <a:pPr marL="115875" indent="-115875">
                <a:lnSpc>
                  <a:spcPct val="90000"/>
                </a:lnSpc>
                <a:spcAft>
                  <a:spcPts val="300"/>
                </a:spcAft>
                <a:buFont typeface="Arial" panose="020B0604020202020204" pitchFamily="34" charset="0"/>
                <a:buChar char="•"/>
                <a:defRPr/>
              </a:pPr>
              <a:r>
                <a:rPr lang="en-US" sz="1000" dirty="0" smtClean="0">
                  <a:latin typeface="+mj-lt"/>
                </a:rPr>
                <a:t>USB </a:t>
              </a:r>
              <a:r>
                <a:rPr lang="en-US" sz="1000" dirty="0">
                  <a:latin typeface="+mj-lt"/>
                </a:rPr>
                <a:t>2.0</a:t>
              </a:r>
            </a:p>
            <a:p>
              <a:pPr marL="115875" indent="-115875">
                <a:lnSpc>
                  <a:spcPct val="90000"/>
                </a:lnSpc>
                <a:spcAft>
                  <a:spcPts val="300"/>
                </a:spcAft>
                <a:buFont typeface="Arial" panose="020B0604020202020204" pitchFamily="34" charset="0"/>
                <a:buChar char="•"/>
                <a:defRPr/>
              </a:pPr>
              <a:r>
                <a:rPr lang="en-US" sz="1000" dirty="0">
                  <a:latin typeface="+mj-lt"/>
                </a:rPr>
                <a:t>Centralized, </a:t>
              </a:r>
              <a:r>
                <a:rPr lang="en-US" sz="1000" dirty="0" smtClean="0">
                  <a:latin typeface="+mj-lt"/>
                </a:rPr>
                <a:t>FlexConnect, Mobility </a:t>
              </a:r>
              <a:r>
                <a:rPr lang="en-US" sz="1000" dirty="0">
                  <a:latin typeface="+mj-lt"/>
                </a:rPr>
                <a:t>Express</a:t>
              </a:r>
            </a:p>
          </p:txBody>
        </p:sp>
        <p:grpSp>
          <p:nvGrpSpPr>
            <p:cNvPr id="41" name="Group 40"/>
            <p:cNvGrpSpPr/>
            <p:nvPr/>
          </p:nvGrpSpPr>
          <p:grpSpPr>
            <a:xfrm>
              <a:off x="3642079" y="2076305"/>
              <a:ext cx="2022161" cy="1014608"/>
              <a:chOff x="-3496949" y="-1093613"/>
              <a:chExt cx="2819868" cy="1414854"/>
            </a:xfrm>
          </p:grpSpPr>
          <p:pic>
            <p:nvPicPr>
              <p:cNvPr id="42"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2201249" y="-898093"/>
                <a:ext cx="1524168" cy="1219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2"/>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3496949" y="-1093613"/>
                <a:ext cx="1672688" cy="13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9" name="Group 8"/>
          <p:cNvGrpSpPr/>
          <p:nvPr/>
        </p:nvGrpSpPr>
        <p:grpSpPr>
          <a:xfrm>
            <a:off x="5622844" y="1109187"/>
            <a:ext cx="1768041" cy="3344592"/>
            <a:chOff x="5840525" y="2118054"/>
            <a:chExt cx="2356774" cy="4459453"/>
          </a:xfrm>
        </p:grpSpPr>
        <p:sp>
          <p:nvSpPr>
            <p:cNvPr id="6" name="Rectangle 5"/>
            <p:cNvSpPr/>
            <p:nvPr/>
          </p:nvSpPr>
          <p:spPr>
            <a:xfrm>
              <a:off x="5840525" y="2978885"/>
              <a:ext cx="2243308" cy="359862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TextBox 11"/>
            <p:cNvSpPr txBox="1"/>
            <p:nvPr/>
          </p:nvSpPr>
          <p:spPr>
            <a:xfrm>
              <a:off x="5883273" y="3011171"/>
              <a:ext cx="2129363" cy="430886"/>
            </a:xfrm>
            <a:prstGeom prst="rect">
              <a:avLst/>
            </a:prstGeom>
            <a:noFill/>
          </p:spPr>
          <p:txBody>
            <a:bodyPr wrap="square" rtlCol="0">
              <a:spAutoFit/>
            </a:bodyPr>
            <a:lstStyle/>
            <a:p>
              <a:pPr algn="ctr"/>
              <a:r>
                <a:rPr lang="en-US" sz="1500" b="1" dirty="0" smtClean="0"/>
                <a:t>AP2800</a:t>
              </a:r>
              <a:endParaRPr lang="en-US" sz="1500" b="1" dirty="0"/>
            </a:p>
          </p:txBody>
        </p:sp>
        <p:sp>
          <p:nvSpPr>
            <p:cNvPr id="29" name="Rectangle 28"/>
            <p:cNvSpPr/>
            <p:nvPr/>
          </p:nvSpPr>
          <p:spPr>
            <a:xfrm>
              <a:off x="5863283" y="3391293"/>
              <a:ext cx="2334016" cy="3011591"/>
            </a:xfrm>
            <a:prstGeom prst="rect">
              <a:avLst/>
            </a:prstGeom>
          </p:spPr>
          <p:txBody>
            <a:bodyPr wrap="square">
              <a:noAutofit/>
            </a:bodyPr>
            <a:lstStyle/>
            <a:p>
              <a:pPr marL="115875" indent="-115875">
                <a:lnSpc>
                  <a:spcPct val="80000"/>
                </a:lnSpc>
                <a:spcAft>
                  <a:spcPts val="300"/>
                </a:spcAft>
                <a:buFont typeface="Arial" panose="020B0604020202020204" pitchFamily="34" charset="0"/>
                <a:buChar char="•"/>
                <a:defRPr/>
              </a:pPr>
              <a:r>
                <a:rPr lang="en-US" sz="1000" dirty="0"/>
                <a:t>4x4:3SS 160 MHz</a:t>
              </a:r>
              <a:r>
                <a:rPr lang="en-US" sz="1000" dirty="0" smtClean="0"/>
                <a:t>;</a:t>
              </a:r>
              <a:br>
                <a:rPr lang="en-US" sz="1000" dirty="0" smtClean="0"/>
              </a:br>
              <a:r>
                <a:rPr lang="en-US" sz="1000" dirty="0" smtClean="0"/>
                <a:t> </a:t>
              </a:r>
              <a:r>
                <a:rPr lang="en-US" sz="1000" dirty="0"/>
                <a:t>5 Gbps</a:t>
              </a:r>
              <a:endParaRPr lang="en-US" sz="1000" dirty="0">
                <a:latin typeface="+mj-lt"/>
              </a:endParaRPr>
            </a:p>
            <a:p>
              <a:pPr marL="115875" indent="-115875">
                <a:lnSpc>
                  <a:spcPct val="80000"/>
                </a:lnSpc>
                <a:spcAft>
                  <a:spcPts val="300"/>
                </a:spcAft>
                <a:buFont typeface="Arial" panose="020B0604020202020204" pitchFamily="34" charset="0"/>
                <a:buChar char="•"/>
                <a:defRPr/>
              </a:pPr>
              <a:r>
                <a:rPr lang="en-US" sz="1000" dirty="0"/>
                <a:t>2.4, 5GHz or </a:t>
              </a:r>
              <a:r>
                <a:rPr lang="en-US" sz="1000" dirty="0">
                  <a:solidFill>
                    <a:srgbClr val="008000"/>
                  </a:solidFill>
                </a:rPr>
                <a:t>Dual 5GHz</a:t>
              </a:r>
              <a:endParaRPr lang="en-US" sz="1000" dirty="0">
                <a:solidFill>
                  <a:srgbClr val="008000"/>
                </a:solidFill>
                <a:latin typeface="+mj-lt"/>
              </a:endParaRPr>
            </a:p>
            <a:p>
              <a:pPr marL="115875" indent="-115875">
                <a:lnSpc>
                  <a:spcPct val="80000"/>
                </a:lnSpc>
                <a:spcAft>
                  <a:spcPts val="300"/>
                </a:spcAft>
                <a:buFont typeface="Arial" panose="020B0604020202020204" pitchFamily="34" charset="0"/>
                <a:buChar char="•"/>
                <a:defRPr/>
              </a:pPr>
              <a:r>
                <a:rPr lang="en-US" sz="1000" dirty="0">
                  <a:latin typeface="+mj-lt"/>
                </a:rPr>
                <a:t>2 GE </a:t>
              </a:r>
              <a:r>
                <a:rPr lang="ja-JP" altLang="en-US" sz="1000" dirty="0" smtClean="0">
                  <a:latin typeface="+mj-lt"/>
                </a:rPr>
                <a:t>ポート</a:t>
              </a:r>
              <a:endParaRPr lang="en-US" sz="1000" dirty="0">
                <a:latin typeface="+mj-lt"/>
              </a:endParaRPr>
            </a:p>
            <a:p>
              <a:pPr marL="115875" indent="-115875">
                <a:lnSpc>
                  <a:spcPct val="80000"/>
                </a:lnSpc>
                <a:spcAft>
                  <a:spcPts val="300"/>
                </a:spcAft>
                <a:buFont typeface="Arial" panose="020B0604020202020204" pitchFamily="34" charset="0"/>
                <a:buChar char="•"/>
                <a:defRPr/>
              </a:pPr>
              <a:r>
                <a:rPr lang="ja-JP" altLang="en-US" sz="1000" dirty="0"/>
                <a:t>内蔵・外付けアンテナ</a:t>
              </a:r>
              <a:endParaRPr lang="en-US" sz="1000" dirty="0"/>
            </a:p>
            <a:p>
              <a:pPr marL="115875" indent="-115875">
                <a:lnSpc>
                  <a:spcPct val="80000"/>
                </a:lnSpc>
                <a:spcAft>
                  <a:spcPts val="300"/>
                </a:spcAft>
                <a:buFont typeface="Arial" panose="020B0604020202020204" pitchFamily="34" charset="0"/>
                <a:buChar char="•"/>
                <a:defRPr/>
              </a:pPr>
              <a:r>
                <a:rPr lang="ja-JP" altLang="en-US" sz="1000" dirty="0" smtClean="0">
                  <a:latin typeface="+mj-lt"/>
                </a:rPr>
                <a:t>スマートアンテナコネクタ</a:t>
              </a:r>
              <a:endParaRPr lang="en-US" altLang="ja-JP" sz="1000" dirty="0" smtClean="0">
                <a:latin typeface="+mj-lt"/>
              </a:endParaRPr>
            </a:p>
            <a:p>
              <a:pPr marL="115875" indent="-115875">
                <a:lnSpc>
                  <a:spcPct val="80000"/>
                </a:lnSpc>
                <a:spcAft>
                  <a:spcPts val="300"/>
                </a:spcAft>
                <a:buFont typeface="Arial" panose="020B0604020202020204" pitchFamily="34" charset="0"/>
                <a:buChar char="•"/>
                <a:defRPr/>
              </a:pPr>
              <a:r>
                <a:rPr lang="ja-JP" altLang="en-US" sz="1000" dirty="0" smtClean="0">
                  <a:latin typeface="+mj-lt"/>
                </a:rPr>
                <a:t>拡張ロケーション</a:t>
              </a:r>
              <a:r>
                <a:rPr lang="en-US" sz="1000" dirty="0" smtClean="0">
                  <a:latin typeface="+mj-lt"/>
                </a:rPr>
                <a:t>* </a:t>
              </a:r>
              <a:br>
                <a:rPr lang="en-US" sz="1000" dirty="0" smtClean="0">
                  <a:latin typeface="+mj-lt"/>
                </a:rPr>
              </a:br>
              <a:r>
                <a:rPr lang="en-US" sz="1000" dirty="0" smtClean="0">
                  <a:latin typeface="+mj-lt"/>
                </a:rPr>
                <a:t>(</a:t>
              </a:r>
              <a:r>
                <a:rPr lang="ja-JP" altLang="en-US" sz="1000" dirty="0" smtClean="0">
                  <a:latin typeface="+mj-lt"/>
                </a:rPr>
                <a:t>外部アンテナ</a:t>
              </a:r>
              <a:r>
                <a:rPr lang="en-US" sz="1000" dirty="0" smtClean="0">
                  <a:latin typeface="+mj-lt"/>
                </a:rPr>
                <a:t>)</a:t>
              </a:r>
              <a:endParaRPr lang="en-US" sz="1000" dirty="0">
                <a:latin typeface="+mj-lt"/>
              </a:endParaRPr>
            </a:p>
            <a:p>
              <a:pPr marL="115875" indent="-115875">
                <a:lnSpc>
                  <a:spcPct val="80000"/>
                </a:lnSpc>
                <a:spcAft>
                  <a:spcPts val="300"/>
                </a:spcAft>
                <a:buFont typeface="Arial" panose="020B0604020202020204" pitchFamily="34" charset="0"/>
                <a:buChar char="•"/>
                <a:defRPr/>
              </a:pPr>
              <a:r>
                <a:rPr lang="en-US" sz="1000" dirty="0">
                  <a:latin typeface="+mj-lt"/>
                </a:rPr>
                <a:t>CleanAir 160MHz </a:t>
              </a:r>
            </a:p>
            <a:p>
              <a:pPr marL="115875" indent="-115875">
                <a:lnSpc>
                  <a:spcPct val="80000"/>
                </a:lnSpc>
                <a:spcAft>
                  <a:spcPts val="300"/>
                </a:spcAft>
                <a:buFont typeface="Arial" panose="020B0604020202020204" pitchFamily="34" charset="0"/>
                <a:buChar char="•"/>
                <a:defRPr/>
              </a:pPr>
              <a:r>
                <a:rPr lang="en-US" sz="1000" dirty="0">
                  <a:latin typeface="+mj-lt"/>
                </a:rPr>
                <a:t>ClientLink 4.0</a:t>
              </a:r>
            </a:p>
            <a:p>
              <a:pPr marL="115875" indent="-115875">
                <a:lnSpc>
                  <a:spcPct val="80000"/>
                </a:lnSpc>
                <a:spcAft>
                  <a:spcPts val="300"/>
                </a:spcAft>
                <a:buFont typeface="Arial" panose="020B0604020202020204" pitchFamily="34" charset="0"/>
                <a:buChar char="•"/>
                <a:defRPr/>
              </a:pPr>
              <a:r>
                <a:rPr lang="en-US" sz="1000" dirty="0"/>
                <a:t>USB 2.0</a:t>
              </a:r>
              <a:endParaRPr lang="en-US" sz="1000" dirty="0">
                <a:latin typeface="+mj-lt"/>
              </a:endParaRPr>
            </a:p>
            <a:p>
              <a:pPr marL="115875" indent="-115875">
                <a:lnSpc>
                  <a:spcPct val="80000"/>
                </a:lnSpc>
                <a:spcAft>
                  <a:spcPts val="300"/>
                </a:spcAft>
                <a:buFont typeface="Arial" panose="020B0604020202020204" pitchFamily="34" charset="0"/>
                <a:buChar char="•"/>
                <a:defRPr/>
              </a:pPr>
              <a:r>
                <a:rPr lang="en-US" sz="1000" dirty="0">
                  <a:latin typeface="+mj-lt"/>
                </a:rPr>
                <a:t>Centralized, </a:t>
              </a:r>
              <a:r>
                <a:rPr lang="en-US" sz="1000" dirty="0" smtClean="0">
                  <a:latin typeface="+mj-lt"/>
                </a:rPr>
                <a:t>FlexConnect, </a:t>
              </a:r>
              <a:r>
                <a:rPr lang="en-US" sz="1000" dirty="0" smtClean="0">
                  <a:solidFill>
                    <a:srgbClr val="0000FF"/>
                  </a:solidFill>
                  <a:latin typeface="+mj-lt"/>
                </a:rPr>
                <a:t>Mobility </a:t>
              </a:r>
              <a:r>
                <a:rPr lang="en-US" sz="1000" dirty="0">
                  <a:solidFill>
                    <a:srgbClr val="0000FF"/>
                  </a:solidFill>
                  <a:latin typeface="+mj-lt"/>
                </a:rPr>
                <a:t>Express*</a:t>
              </a:r>
            </a:p>
          </p:txBody>
        </p:sp>
        <p:grpSp>
          <p:nvGrpSpPr>
            <p:cNvPr id="44" name="Group 43"/>
            <p:cNvGrpSpPr/>
            <p:nvPr/>
          </p:nvGrpSpPr>
          <p:grpSpPr>
            <a:xfrm>
              <a:off x="6091483" y="2118054"/>
              <a:ext cx="1579530" cy="823013"/>
              <a:chOff x="7117765" y="1949770"/>
              <a:chExt cx="1396181" cy="727480"/>
            </a:xfrm>
          </p:grpSpPr>
          <p:pic>
            <p:nvPicPr>
              <p:cNvPr id="45" name="Picture 4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94676" y="1949770"/>
                <a:ext cx="719270" cy="711151"/>
              </a:xfrm>
              <a:prstGeom prst="rect">
                <a:avLst/>
              </a:prstGeom>
            </p:spPr>
          </p:pic>
          <p:pic>
            <p:nvPicPr>
              <p:cNvPr id="46" name="Picture 4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17765" y="1981586"/>
                <a:ext cx="719270" cy="695664"/>
              </a:xfrm>
              <a:prstGeom prst="rect">
                <a:avLst/>
              </a:prstGeom>
            </p:spPr>
          </p:pic>
        </p:grpSp>
      </p:grpSp>
      <p:grpSp>
        <p:nvGrpSpPr>
          <p:cNvPr id="3" name="Group 2"/>
          <p:cNvGrpSpPr/>
          <p:nvPr/>
        </p:nvGrpSpPr>
        <p:grpSpPr>
          <a:xfrm>
            <a:off x="7314646" y="1109188"/>
            <a:ext cx="1754142" cy="3344590"/>
            <a:chOff x="8140085" y="1872807"/>
            <a:chExt cx="2338247" cy="4459453"/>
          </a:xfrm>
        </p:grpSpPr>
        <p:sp>
          <p:nvSpPr>
            <p:cNvPr id="7" name="Rectangle 6"/>
            <p:cNvSpPr/>
            <p:nvPr/>
          </p:nvSpPr>
          <p:spPr>
            <a:xfrm>
              <a:off x="8241710" y="2655362"/>
              <a:ext cx="2187831" cy="3654916"/>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TextBox 12"/>
            <p:cNvSpPr txBox="1"/>
            <p:nvPr/>
          </p:nvSpPr>
          <p:spPr>
            <a:xfrm>
              <a:off x="8140085" y="2695922"/>
              <a:ext cx="2129361" cy="430887"/>
            </a:xfrm>
            <a:prstGeom prst="rect">
              <a:avLst/>
            </a:prstGeom>
            <a:noFill/>
          </p:spPr>
          <p:txBody>
            <a:bodyPr wrap="square" rtlCol="0">
              <a:spAutoFit/>
            </a:bodyPr>
            <a:lstStyle/>
            <a:p>
              <a:pPr algn="ctr"/>
              <a:r>
                <a:rPr lang="en-US" sz="1500" b="1" dirty="0" smtClean="0"/>
                <a:t>AP3800</a:t>
              </a:r>
              <a:endParaRPr lang="en-US" sz="1500" b="1" dirty="0"/>
            </a:p>
          </p:txBody>
        </p:sp>
        <p:sp>
          <p:nvSpPr>
            <p:cNvPr id="30" name="Rectangle 29"/>
            <p:cNvSpPr/>
            <p:nvPr/>
          </p:nvSpPr>
          <p:spPr>
            <a:xfrm>
              <a:off x="8241710" y="3032072"/>
              <a:ext cx="2236622" cy="3300188"/>
            </a:xfrm>
            <a:prstGeom prst="rect">
              <a:avLst/>
            </a:prstGeom>
          </p:spPr>
          <p:txBody>
            <a:bodyPr wrap="square">
              <a:noAutofit/>
            </a:bodyPr>
            <a:lstStyle/>
            <a:p>
              <a:pPr marL="115875" indent="-115875">
                <a:lnSpc>
                  <a:spcPct val="80000"/>
                </a:lnSpc>
                <a:spcAft>
                  <a:spcPts val="300"/>
                </a:spcAft>
                <a:buFont typeface="Arial" panose="020B0604020202020204" pitchFamily="34" charset="0"/>
                <a:buChar char="•"/>
                <a:defRPr/>
              </a:pPr>
              <a:r>
                <a:rPr lang="en-US" sz="1000" dirty="0"/>
                <a:t>4x4:3SS 160 MHz</a:t>
              </a:r>
              <a:r>
                <a:rPr lang="en-US" sz="1000" dirty="0" smtClean="0"/>
                <a:t>;</a:t>
              </a:r>
              <a:br>
                <a:rPr lang="en-US" sz="1000" dirty="0" smtClean="0"/>
              </a:br>
              <a:r>
                <a:rPr lang="en-US" sz="1000" dirty="0" smtClean="0"/>
                <a:t>5 </a:t>
              </a:r>
              <a:r>
                <a:rPr lang="en-US" sz="1000" dirty="0"/>
                <a:t>Gbps</a:t>
              </a:r>
            </a:p>
            <a:p>
              <a:pPr marL="115875" indent="-115875">
                <a:lnSpc>
                  <a:spcPct val="80000"/>
                </a:lnSpc>
                <a:spcAft>
                  <a:spcPts val="300"/>
                </a:spcAft>
                <a:buFont typeface="Arial" panose="020B0604020202020204" pitchFamily="34" charset="0"/>
                <a:buChar char="•"/>
                <a:defRPr/>
              </a:pPr>
              <a:r>
                <a:rPr lang="en-US" sz="1000" dirty="0">
                  <a:latin typeface="+mj-lt"/>
                </a:rPr>
                <a:t>2.4, 5GHz or </a:t>
              </a:r>
              <a:r>
                <a:rPr lang="en-US" sz="1000" dirty="0">
                  <a:solidFill>
                    <a:srgbClr val="008000"/>
                  </a:solidFill>
                  <a:latin typeface="+mj-lt"/>
                </a:rPr>
                <a:t>Dual 5GHz</a:t>
              </a:r>
            </a:p>
            <a:p>
              <a:pPr marL="115875" indent="-115875">
                <a:lnSpc>
                  <a:spcPct val="80000"/>
                </a:lnSpc>
                <a:spcAft>
                  <a:spcPts val="300"/>
                </a:spcAft>
                <a:buFont typeface="Arial" panose="020B0604020202020204" pitchFamily="34" charset="0"/>
                <a:buChar char="•"/>
                <a:defRPr/>
              </a:pPr>
              <a:r>
                <a:rPr lang="en-US" sz="1000" dirty="0">
                  <a:latin typeface="+mj-lt"/>
                </a:rPr>
                <a:t>1 GE + 1 mGig (5G)</a:t>
              </a:r>
            </a:p>
            <a:p>
              <a:pPr marL="115875" indent="-115875">
                <a:lnSpc>
                  <a:spcPct val="80000"/>
                </a:lnSpc>
                <a:spcAft>
                  <a:spcPts val="300"/>
                </a:spcAft>
                <a:buFont typeface="Arial" panose="020B0604020202020204" pitchFamily="34" charset="0"/>
                <a:buChar char="•"/>
                <a:defRPr/>
              </a:pPr>
              <a:r>
                <a:rPr lang="ja-JP" altLang="en-US" sz="1000" dirty="0"/>
                <a:t>内蔵・外付け</a:t>
              </a:r>
              <a:r>
                <a:rPr lang="ja-JP" altLang="en-US" sz="1000" dirty="0" smtClean="0"/>
                <a:t>アンテナ</a:t>
              </a:r>
              <a:endParaRPr lang="en-US" sz="1000" dirty="0">
                <a:latin typeface="+mj-lt"/>
              </a:endParaRPr>
            </a:p>
            <a:p>
              <a:pPr marL="115875" indent="-115875">
                <a:lnSpc>
                  <a:spcPct val="80000"/>
                </a:lnSpc>
                <a:spcAft>
                  <a:spcPts val="300"/>
                </a:spcAft>
                <a:buFont typeface="Arial" panose="020B0604020202020204" pitchFamily="34" charset="0"/>
                <a:buChar char="•"/>
                <a:defRPr/>
              </a:pPr>
              <a:r>
                <a:rPr lang="ja-JP" altLang="en-US" sz="1000" dirty="0" smtClean="0"/>
                <a:t>スマートアンテナコネクタ</a:t>
              </a:r>
              <a:endParaRPr lang="en-US" sz="1000" dirty="0">
                <a:latin typeface="+mj-lt"/>
              </a:endParaRPr>
            </a:p>
            <a:p>
              <a:pPr marL="115875" indent="-115875">
                <a:lnSpc>
                  <a:spcPct val="80000"/>
                </a:lnSpc>
                <a:spcAft>
                  <a:spcPts val="300"/>
                </a:spcAft>
                <a:buFont typeface="Arial" panose="020B0604020202020204" pitchFamily="34" charset="0"/>
                <a:buChar char="•"/>
                <a:defRPr/>
              </a:pPr>
              <a:r>
                <a:rPr lang="ja-JP" altLang="en-US" sz="1000" dirty="0"/>
                <a:t>拡張ロケーション</a:t>
              </a:r>
              <a:r>
                <a:rPr lang="en-US" sz="1000" dirty="0"/>
                <a:t>* </a:t>
              </a:r>
              <a:br>
                <a:rPr lang="en-US" sz="1000" dirty="0"/>
              </a:br>
              <a:r>
                <a:rPr lang="en-US" sz="1000" dirty="0"/>
                <a:t>(</a:t>
              </a:r>
              <a:r>
                <a:rPr lang="ja-JP" altLang="en-US" sz="1000" dirty="0"/>
                <a:t>外部アンテナ</a:t>
              </a:r>
              <a:r>
                <a:rPr lang="en-US" sz="1000" dirty="0"/>
                <a:t>)</a:t>
              </a:r>
            </a:p>
            <a:p>
              <a:pPr marL="115875" indent="-115875">
                <a:lnSpc>
                  <a:spcPct val="80000"/>
                </a:lnSpc>
                <a:spcAft>
                  <a:spcPts val="300"/>
                </a:spcAft>
                <a:buFont typeface="Arial" panose="020B0604020202020204" pitchFamily="34" charset="0"/>
                <a:buChar char="•"/>
                <a:defRPr/>
              </a:pPr>
              <a:r>
                <a:rPr lang="en-US" sz="1000" dirty="0" err="1" smtClean="0">
                  <a:latin typeface="+mj-lt"/>
                </a:rPr>
                <a:t>CleanAir</a:t>
              </a:r>
              <a:r>
                <a:rPr lang="en-US" sz="1000" dirty="0" smtClean="0">
                  <a:latin typeface="+mj-lt"/>
                </a:rPr>
                <a:t> </a:t>
              </a:r>
              <a:r>
                <a:rPr lang="en-US" sz="1000" dirty="0">
                  <a:latin typeface="+mj-lt"/>
                </a:rPr>
                <a:t>160 MHz</a:t>
              </a:r>
            </a:p>
            <a:p>
              <a:pPr marL="115875" indent="-115875">
                <a:lnSpc>
                  <a:spcPct val="80000"/>
                </a:lnSpc>
                <a:spcAft>
                  <a:spcPts val="300"/>
                </a:spcAft>
                <a:buFont typeface="Arial" panose="020B0604020202020204" pitchFamily="34" charset="0"/>
                <a:buChar char="•"/>
                <a:defRPr/>
              </a:pPr>
              <a:r>
                <a:rPr lang="en-US" sz="1000" dirty="0">
                  <a:latin typeface="+mj-lt"/>
                </a:rPr>
                <a:t>ClientLink 4.0 </a:t>
              </a:r>
              <a:endParaRPr lang="en-US" sz="1000" dirty="0" smtClean="0">
                <a:latin typeface="+mj-lt"/>
              </a:endParaRPr>
            </a:p>
            <a:p>
              <a:pPr marL="115875" indent="-115875">
                <a:lnSpc>
                  <a:spcPct val="80000"/>
                </a:lnSpc>
                <a:spcAft>
                  <a:spcPts val="300"/>
                </a:spcAft>
                <a:buFont typeface="Arial" panose="020B0604020202020204" pitchFamily="34" charset="0"/>
                <a:buChar char="•"/>
                <a:defRPr/>
              </a:pPr>
              <a:r>
                <a:rPr lang="ja-JP" altLang="en-US" sz="1000" dirty="0" smtClean="0">
                  <a:latin typeface="+mj-lt"/>
                </a:rPr>
                <a:t>スタジアム対応（</a:t>
              </a:r>
              <a:r>
                <a:rPr lang="en-US" altLang="ja-JP" sz="1000" dirty="0" smtClean="0">
                  <a:latin typeface="+mj-lt"/>
                </a:rPr>
                <a:t>P</a:t>
              </a:r>
              <a:r>
                <a:rPr lang="ja-JP" altLang="en-US" sz="1000" dirty="0" smtClean="0">
                  <a:latin typeface="+mj-lt"/>
                </a:rPr>
                <a:t>型番）</a:t>
              </a:r>
              <a:endParaRPr lang="en-US" sz="1000" dirty="0" smtClean="0"/>
            </a:p>
            <a:p>
              <a:pPr marL="115875" indent="-115875">
                <a:lnSpc>
                  <a:spcPct val="80000"/>
                </a:lnSpc>
                <a:spcAft>
                  <a:spcPts val="300"/>
                </a:spcAft>
                <a:buFont typeface="Arial" panose="020B0604020202020204" pitchFamily="34" charset="0"/>
                <a:buChar char="•"/>
                <a:defRPr/>
              </a:pPr>
              <a:r>
                <a:rPr lang="en-US" sz="1000" dirty="0" smtClean="0"/>
                <a:t>USB </a:t>
              </a:r>
              <a:r>
                <a:rPr lang="en-US" sz="1000" dirty="0"/>
                <a:t>2.0</a:t>
              </a:r>
              <a:endParaRPr lang="en-US" sz="1000" dirty="0">
                <a:latin typeface="+mj-lt"/>
              </a:endParaRPr>
            </a:p>
            <a:p>
              <a:pPr marL="115875" indent="-115875">
                <a:lnSpc>
                  <a:spcPct val="80000"/>
                </a:lnSpc>
                <a:spcAft>
                  <a:spcPts val="300"/>
                </a:spcAft>
                <a:buFont typeface="Arial" panose="020B0604020202020204" pitchFamily="34" charset="0"/>
                <a:buChar char="•"/>
                <a:defRPr/>
              </a:pPr>
              <a:r>
                <a:rPr lang="ja-JP" altLang="en-US" sz="1000" dirty="0" smtClean="0">
                  <a:latin typeface="+mj-lt"/>
                </a:rPr>
                <a:t>モジュラー対応</a:t>
              </a:r>
              <a:endParaRPr lang="en-US" altLang="ja-JP" sz="1000" dirty="0" smtClean="0">
                <a:latin typeface="+mj-lt"/>
              </a:endParaRPr>
            </a:p>
            <a:p>
              <a:pPr marL="115875" indent="-115875">
                <a:lnSpc>
                  <a:spcPct val="80000"/>
                </a:lnSpc>
                <a:spcAft>
                  <a:spcPts val="300"/>
                </a:spcAft>
                <a:buFont typeface="Arial" panose="020B0604020202020204" pitchFamily="34" charset="0"/>
                <a:buChar char="•"/>
                <a:defRPr/>
              </a:pPr>
              <a:r>
                <a:rPr lang="en-US" sz="1000" dirty="0" smtClean="0">
                  <a:latin typeface="+mj-lt"/>
                </a:rPr>
                <a:t>Centralized</a:t>
              </a:r>
              <a:r>
                <a:rPr lang="en-US" sz="1000" dirty="0">
                  <a:latin typeface="+mj-lt"/>
                </a:rPr>
                <a:t>, </a:t>
              </a:r>
              <a:r>
                <a:rPr lang="en-US" sz="1000" dirty="0" smtClean="0">
                  <a:latin typeface="+mj-lt"/>
                </a:rPr>
                <a:t>FlexConnect, </a:t>
              </a:r>
              <a:r>
                <a:rPr lang="en-US" sz="1000" dirty="0" smtClean="0">
                  <a:solidFill>
                    <a:srgbClr val="0000FF"/>
                  </a:solidFill>
                  <a:latin typeface="+mj-lt"/>
                </a:rPr>
                <a:t>Mobility </a:t>
              </a:r>
              <a:r>
                <a:rPr lang="en-US" sz="1000" dirty="0">
                  <a:solidFill>
                    <a:srgbClr val="0000FF"/>
                  </a:solidFill>
                  <a:latin typeface="+mj-lt"/>
                </a:rPr>
                <a:t>Express*</a:t>
              </a:r>
            </a:p>
          </p:txBody>
        </p:sp>
        <p:grpSp>
          <p:nvGrpSpPr>
            <p:cNvPr id="50" name="Group 49"/>
            <p:cNvGrpSpPr/>
            <p:nvPr/>
          </p:nvGrpSpPr>
          <p:grpSpPr>
            <a:xfrm>
              <a:off x="8438961" y="1872807"/>
              <a:ext cx="1579530" cy="809003"/>
              <a:chOff x="7117765" y="2016697"/>
              <a:chExt cx="1396181" cy="715096"/>
            </a:xfrm>
          </p:grpSpPr>
          <p:pic>
            <p:nvPicPr>
              <p:cNvPr id="51" name="Picture 5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94676" y="2016697"/>
                <a:ext cx="719270" cy="711151"/>
              </a:xfrm>
              <a:prstGeom prst="rect">
                <a:avLst/>
              </a:prstGeom>
            </p:spPr>
          </p:pic>
          <p:pic>
            <p:nvPicPr>
              <p:cNvPr id="52" name="Picture 5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17765" y="2036129"/>
                <a:ext cx="719270" cy="695664"/>
              </a:xfrm>
              <a:prstGeom prst="rect">
                <a:avLst/>
              </a:prstGeom>
            </p:spPr>
          </p:pic>
        </p:grpSp>
      </p:grpSp>
      <p:grpSp>
        <p:nvGrpSpPr>
          <p:cNvPr id="32" name="Group 31"/>
          <p:cNvGrpSpPr/>
          <p:nvPr/>
        </p:nvGrpSpPr>
        <p:grpSpPr>
          <a:xfrm>
            <a:off x="126443" y="1032732"/>
            <a:ext cx="2047689" cy="3544158"/>
            <a:chOff x="143245" y="2413108"/>
            <a:chExt cx="2729542" cy="4564722"/>
          </a:xfrm>
        </p:grpSpPr>
        <p:grpSp>
          <p:nvGrpSpPr>
            <p:cNvPr id="22" name="Group 21"/>
            <p:cNvGrpSpPr/>
            <p:nvPr/>
          </p:nvGrpSpPr>
          <p:grpSpPr>
            <a:xfrm>
              <a:off x="143245" y="3452224"/>
              <a:ext cx="2729542" cy="3525606"/>
              <a:chOff x="1192346" y="3304251"/>
              <a:chExt cx="2729542" cy="3525606"/>
            </a:xfrm>
          </p:grpSpPr>
          <p:sp>
            <p:nvSpPr>
              <p:cNvPr id="4" name="Rectangle 3"/>
              <p:cNvSpPr/>
              <p:nvPr/>
            </p:nvSpPr>
            <p:spPr>
              <a:xfrm>
                <a:off x="1192346" y="3304251"/>
                <a:ext cx="2729542" cy="3525606"/>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0" name="TextBox 9"/>
              <p:cNvSpPr txBox="1"/>
              <p:nvPr/>
            </p:nvSpPr>
            <p:spPr>
              <a:xfrm>
                <a:off x="1224502" y="3328960"/>
                <a:ext cx="2697386" cy="416223"/>
              </a:xfrm>
              <a:prstGeom prst="rect">
                <a:avLst/>
              </a:prstGeom>
              <a:noFill/>
            </p:spPr>
            <p:txBody>
              <a:bodyPr wrap="square" rtlCol="0">
                <a:spAutoFit/>
              </a:bodyPr>
              <a:lstStyle/>
              <a:p>
                <a:pPr algn="ctr"/>
                <a:r>
                  <a:rPr lang="en-US" sz="1500" b="1" dirty="0" smtClean="0">
                    <a:solidFill>
                      <a:srgbClr val="676767"/>
                    </a:solidFill>
                    <a:latin typeface="+mn-lt"/>
                  </a:rPr>
                  <a:t>1810</a:t>
                </a:r>
                <a:r>
                  <a:rPr lang="en-US" sz="1500" b="1" spc="-150" dirty="0" smtClean="0">
                    <a:solidFill>
                      <a:srgbClr val="676767"/>
                    </a:solidFill>
                    <a:latin typeface="+mn-lt"/>
                  </a:rPr>
                  <a:t>W</a:t>
                </a:r>
                <a:r>
                  <a:rPr lang="ja-JP" altLang="en-US" sz="1500" b="1" spc="-150" dirty="0" smtClean="0">
                    <a:solidFill>
                      <a:srgbClr val="676767"/>
                    </a:solidFill>
                    <a:latin typeface="+mn-lt"/>
                  </a:rPr>
                  <a:t>ウォールプレート</a:t>
                </a:r>
                <a:endParaRPr lang="en-US" sz="1500" b="1" spc="-150" dirty="0">
                  <a:solidFill>
                    <a:srgbClr val="676767"/>
                  </a:solidFill>
                  <a:latin typeface="+mn-lt"/>
                </a:endParaRPr>
              </a:p>
            </p:txBody>
          </p:sp>
          <p:sp>
            <p:nvSpPr>
              <p:cNvPr id="27" name="Rectangle 26"/>
              <p:cNvSpPr/>
              <p:nvPr/>
            </p:nvSpPr>
            <p:spPr>
              <a:xfrm>
                <a:off x="1192347" y="3709822"/>
                <a:ext cx="2729541" cy="1622697"/>
              </a:xfrm>
              <a:prstGeom prst="rect">
                <a:avLst/>
              </a:prstGeom>
            </p:spPr>
            <p:txBody>
              <a:bodyPr wrap="square">
                <a:noAutofit/>
              </a:bodyPr>
              <a:lstStyle/>
              <a:p>
                <a:pPr marL="115875" indent="-115875">
                  <a:lnSpc>
                    <a:spcPct val="70000"/>
                  </a:lnSpc>
                  <a:spcAft>
                    <a:spcPts val="300"/>
                  </a:spcAft>
                  <a:buFont typeface="Arial" panose="020B0604020202020204" pitchFamily="34" charset="0"/>
                  <a:buChar char="•"/>
                  <a:defRPr/>
                </a:pPr>
                <a:r>
                  <a:rPr lang="en-US" sz="1000" dirty="0">
                    <a:latin typeface="+mj-lt"/>
                  </a:rPr>
                  <a:t>2x2:2SS 80 MHz; 867 Mbps</a:t>
                </a:r>
              </a:p>
              <a:p>
                <a:pPr marL="115875" indent="-115875">
                  <a:lnSpc>
                    <a:spcPct val="70000"/>
                  </a:lnSpc>
                  <a:spcAft>
                    <a:spcPts val="300"/>
                  </a:spcAft>
                  <a:buFont typeface="Arial" panose="020B0604020202020204" pitchFamily="34" charset="0"/>
                  <a:buChar char="•"/>
                  <a:defRPr/>
                </a:pPr>
                <a:r>
                  <a:rPr lang="en-US" sz="1000" dirty="0">
                    <a:latin typeface="+mj-lt"/>
                  </a:rPr>
                  <a:t>Tx </a:t>
                </a:r>
                <a:r>
                  <a:rPr lang="ja-JP" altLang="en-US" sz="1000" dirty="0" smtClean="0">
                    <a:latin typeface="+mj-lt"/>
                  </a:rPr>
                  <a:t>ビームフォーミング</a:t>
                </a:r>
                <a:endParaRPr lang="en-US" altLang="ja-JP" sz="1000" dirty="0" smtClean="0">
                  <a:latin typeface="+mj-lt"/>
                </a:endParaRPr>
              </a:p>
              <a:p>
                <a:pPr marL="115875" indent="-115875">
                  <a:lnSpc>
                    <a:spcPct val="70000"/>
                  </a:lnSpc>
                  <a:spcAft>
                    <a:spcPts val="300"/>
                  </a:spcAft>
                  <a:buFont typeface="Arial" panose="020B0604020202020204" pitchFamily="34" charset="0"/>
                  <a:buChar char="•"/>
                  <a:defRPr/>
                </a:pPr>
                <a:r>
                  <a:rPr lang="en-US" sz="1000" dirty="0" smtClean="0">
                    <a:latin typeface="+mj-lt"/>
                  </a:rPr>
                  <a:t>1 </a:t>
                </a:r>
                <a:r>
                  <a:rPr lang="en-US" sz="1000" dirty="0">
                    <a:latin typeface="+mj-lt"/>
                  </a:rPr>
                  <a:t>GE </a:t>
                </a:r>
                <a:r>
                  <a:rPr lang="ja-JP" altLang="en-US" sz="1000" dirty="0" smtClean="0">
                    <a:latin typeface="+mj-lt"/>
                  </a:rPr>
                  <a:t>アップリンクポート</a:t>
                </a:r>
                <a:endParaRPr lang="en-US" sz="1000" dirty="0">
                  <a:latin typeface="+mj-lt"/>
                </a:endParaRPr>
              </a:p>
              <a:p>
                <a:pPr marL="115875" indent="-115875">
                  <a:lnSpc>
                    <a:spcPct val="70000"/>
                  </a:lnSpc>
                  <a:spcAft>
                    <a:spcPts val="300"/>
                  </a:spcAft>
                  <a:buFont typeface="Arial" panose="020B0604020202020204" pitchFamily="34" charset="0"/>
                  <a:buChar char="•"/>
                  <a:defRPr/>
                </a:pPr>
                <a:r>
                  <a:rPr lang="en-US" sz="1000" dirty="0">
                    <a:latin typeface="+mj-lt"/>
                  </a:rPr>
                  <a:t>3 GE </a:t>
                </a:r>
                <a:r>
                  <a:rPr lang="ja-JP" altLang="en-US" sz="1000" dirty="0" smtClean="0">
                    <a:latin typeface="+mj-lt"/>
                  </a:rPr>
                  <a:t>ローカルポート</a:t>
                </a:r>
                <a:r>
                  <a:rPr lang="en-US" altLang="ja-JP" sz="1000" dirty="0" smtClean="0">
                    <a:latin typeface="+mj-lt"/>
                  </a:rPr>
                  <a:t/>
                </a:r>
                <a:br>
                  <a:rPr lang="en-US" altLang="ja-JP" sz="1000" dirty="0" smtClean="0">
                    <a:latin typeface="+mj-lt"/>
                  </a:rPr>
                </a:br>
                <a:r>
                  <a:rPr lang="en-US" altLang="ja-JP" sz="1000" dirty="0" smtClean="0">
                    <a:latin typeface="+mj-lt"/>
                  </a:rPr>
                  <a:t>(1xPoE</a:t>
                </a:r>
                <a:r>
                  <a:rPr lang="ja-JP" altLang="en-US" sz="1000" dirty="0" smtClean="0">
                    <a:latin typeface="+mj-lt"/>
                  </a:rPr>
                  <a:t>出力含む）</a:t>
                </a:r>
                <a:endParaRPr lang="en-US" sz="1000" dirty="0">
                  <a:latin typeface="+mj-lt"/>
                </a:endParaRPr>
              </a:p>
              <a:p>
                <a:pPr marL="115875" indent="-115875">
                  <a:lnSpc>
                    <a:spcPct val="70000"/>
                  </a:lnSpc>
                  <a:spcAft>
                    <a:spcPts val="300"/>
                  </a:spcAft>
                  <a:buFont typeface="Arial" panose="020B0604020202020204" pitchFamily="34" charset="0"/>
                  <a:buChar char="•"/>
                  <a:defRPr/>
                </a:pPr>
                <a:r>
                  <a:rPr lang="ja-JP" altLang="en-US" sz="1000" dirty="0" smtClean="0">
                    <a:latin typeface="+mj-lt"/>
                  </a:rPr>
                  <a:t>ローカルポート </a:t>
                </a:r>
                <a:r>
                  <a:rPr lang="en-US" sz="1000" dirty="0" smtClean="0">
                    <a:latin typeface="+mj-lt"/>
                  </a:rPr>
                  <a:t>802.1x</a:t>
                </a:r>
                <a:r>
                  <a:rPr lang="ja-JP" altLang="en-US" sz="1000" dirty="0" smtClean="0">
                    <a:latin typeface="+mj-lt"/>
                  </a:rPr>
                  <a:t>対応</a:t>
                </a:r>
                <a:endParaRPr lang="en-US" sz="1000" dirty="0">
                  <a:latin typeface="+mj-lt"/>
                </a:endParaRPr>
              </a:p>
              <a:p>
                <a:pPr marL="115875" indent="-115875">
                  <a:lnSpc>
                    <a:spcPct val="70000"/>
                  </a:lnSpc>
                  <a:spcAft>
                    <a:spcPts val="300"/>
                  </a:spcAft>
                  <a:buFont typeface="Arial" panose="020B0604020202020204" pitchFamily="34" charset="0"/>
                  <a:buChar char="•"/>
                  <a:defRPr/>
                </a:pPr>
                <a:r>
                  <a:rPr lang="ja-JP" altLang="en-US" sz="1000" dirty="0" smtClean="0">
                    <a:solidFill>
                      <a:srgbClr val="008000"/>
                    </a:solidFill>
                    <a:latin typeface="+mj-lt"/>
                  </a:rPr>
                  <a:t>内蔵</a:t>
                </a:r>
                <a:r>
                  <a:rPr lang="en-US" sz="1000" dirty="0" smtClean="0">
                    <a:solidFill>
                      <a:srgbClr val="008000"/>
                    </a:solidFill>
                    <a:latin typeface="+mj-lt"/>
                  </a:rPr>
                  <a:t> </a:t>
                </a:r>
                <a:r>
                  <a:rPr lang="en-US" sz="1000" dirty="0">
                    <a:solidFill>
                      <a:srgbClr val="008000"/>
                    </a:solidFill>
                    <a:latin typeface="+mj-lt"/>
                  </a:rPr>
                  <a:t>BLE </a:t>
                </a:r>
                <a:r>
                  <a:rPr lang="ja-JP" altLang="en-US" sz="1000" dirty="0" smtClean="0">
                    <a:solidFill>
                      <a:srgbClr val="008000"/>
                    </a:solidFill>
                    <a:latin typeface="+mj-lt"/>
                  </a:rPr>
                  <a:t>ゲートウェイ</a:t>
                </a:r>
                <a:r>
                  <a:rPr lang="en-US" sz="1000" dirty="0" smtClean="0">
                    <a:solidFill>
                      <a:srgbClr val="008000"/>
                    </a:solidFill>
                    <a:latin typeface="+mj-lt"/>
                  </a:rPr>
                  <a:t>*</a:t>
                </a:r>
              </a:p>
              <a:p>
                <a:pPr marL="115875" indent="-115875">
                  <a:lnSpc>
                    <a:spcPct val="70000"/>
                  </a:lnSpc>
                  <a:spcAft>
                    <a:spcPts val="300"/>
                  </a:spcAft>
                  <a:buFont typeface="Arial" panose="020B0604020202020204" pitchFamily="34" charset="0"/>
                  <a:buChar char="•"/>
                  <a:defRPr/>
                </a:pPr>
                <a:r>
                  <a:rPr lang="en-US" sz="1000" dirty="0"/>
                  <a:t>Centralized, </a:t>
                </a:r>
                <a:r>
                  <a:rPr lang="en-US" sz="1000" dirty="0" smtClean="0"/>
                  <a:t>FlexConnect, </a:t>
                </a:r>
                <a:br>
                  <a:rPr lang="en-US" sz="1000" dirty="0" smtClean="0"/>
                </a:br>
                <a:r>
                  <a:rPr lang="en-US" sz="1000" dirty="0">
                    <a:solidFill>
                      <a:srgbClr val="0000FF"/>
                    </a:solidFill>
                  </a:rPr>
                  <a:t>Mobility Express*</a:t>
                </a:r>
              </a:p>
            </p:txBody>
          </p:sp>
        </p:grpSp>
        <p:pic>
          <p:nvPicPr>
            <p:cNvPr id="57" name="Picture 2" descr="X:\WNC\ID\NETWORKING\Hydra-WP\03-render\0318\0318.17.png"/>
            <p:cNvPicPr>
              <a:picLocks noChangeAspect="1" noChangeArrowheads="1"/>
            </p:cNvPicPr>
            <p:nvPr/>
          </p:nvPicPr>
          <p:blipFill>
            <a:blip r:embed="rId7" cstate="screen"/>
            <a:srcRect/>
            <a:stretch>
              <a:fillRect/>
            </a:stretch>
          </p:blipFill>
          <p:spPr bwMode="auto">
            <a:xfrm>
              <a:off x="357061" y="2704906"/>
              <a:ext cx="1110933" cy="803654"/>
            </a:xfrm>
            <a:prstGeom prst="rect">
              <a:avLst/>
            </a:prstGeom>
            <a:noFill/>
          </p:spPr>
        </p:pic>
        <p:pic>
          <p:nvPicPr>
            <p:cNvPr id="58" name="Picture 2" descr="X:\WNC\ID\NETWORKING\Hydra-WP\03-render\0318\0318.20.png"/>
            <p:cNvPicPr>
              <a:picLocks noChangeAspect="1" noChangeArrowheads="1"/>
            </p:cNvPicPr>
            <p:nvPr/>
          </p:nvPicPr>
          <p:blipFill>
            <a:blip r:embed="rId8" cstate="screen"/>
            <a:srcRect l="6958" r="5002" b="5380"/>
            <a:stretch>
              <a:fillRect/>
            </a:stretch>
          </p:blipFill>
          <p:spPr bwMode="auto">
            <a:xfrm>
              <a:off x="1189191" y="2413108"/>
              <a:ext cx="1457161" cy="1060353"/>
            </a:xfrm>
            <a:prstGeom prst="rect">
              <a:avLst/>
            </a:prstGeom>
            <a:noFill/>
          </p:spPr>
        </p:pic>
      </p:grpSp>
      <p:grpSp>
        <p:nvGrpSpPr>
          <p:cNvPr id="31" name="Group 30"/>
          <p:cNvGrpSpPr/>
          <p:nvPr/>
        </p:nvGrpSpPr>
        <p:grpSpPr>
          <a:xfrm>
            <a:off x="2257105" y="1109187"/>
            <a:ext cx="1607677" cy="3394437"/>
            <a:chOff x="3042678" y="1905048"/>
            <a:chExt cx="2143010" cy="4284831"/>
          </a:xfrm>
        </p:grpSpPr>
        <p:grpSp>
          <p:nvGrpSpPr>
            <p:cNvPr id="49" name="Group 48"/>
            <p:cNvGrpSpPr/>
            <p:nvPr/>
          </p:nvGrpSpPr>
          <p:grpSpPr>
            <a:xfrm>
              <a:off x="3042678" y="2750590"/>
              <a:ext cx="2143010" cy="3439289"/>
              <a:chOff x="1355770" y="2598190"/>
              <a:chExt cx="2143010" cy="3439289"/>
            </a:xfrm>
          </p:grpSpPr>
          <p:sp>
            <p:nvSpPr>
              <p:cNvPr id="53" name="Rectangle 52"/>
              <p:cNvSpPr/>
              <p:nvPr/>
            </p:nvSpPr>
            <p:spPr>
              <a:xfrm>
                <a:off x="1355770" y="2598190"/>
                <a:ext cx="2143010" cy="3439289"/>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4" name="TextBox 53"/>
              <p:cNvSpPr txBox="1"/>
              <p:nvPr/>
            </p:nvSpPr>
            <p:spPr>
              <a:xfrm>
                <a:off x="1355772" y="2752012"/>
                <a:ext cx="2129360" cy="430887"/>
              </a:xfrm>
              <a:prstGeom prst="rect">
                <a:avLst/>
              </a:prstGeom>
              <a:noFill/>
            </p:spPr>
            <p:txBody>
              <a:bodyPr wrap="square" rtlCol="0">
                <a:spAutoFit/>
              </a:bodyPr>
              <a:lstStyle/>
              <a:p>
                <a:pPr algn="ctr"/>
                <a:r>
                  <a:rPr lang="en-US" sz="1500" b="1" dirty="0" smtClean="0"/>
                  <a:t>AP1830</a:t>
                </a:r>
                <a:endParaRPr lang="en-US" sz="1500" b="1" dirty="0"/>
              </a:p>
            </p:txBody>
          </p:sp>
          <p:sp>
            <p:nvSpPr>
              <p:cNvPr id="55" name="Rectangle 54"/>
              <p:cNvSpPr/>
              <p:nvPr/>
            </p:nvSpPr>
            <p:spPr>
              <a:xfrm>
                <a:off x="1381073" y="3146293"/>
                <a:ext cx="2117705" cy="2007266"/>
              </a:xfrm>
              <a:prstGeom prst="rect">
                <a:avLst/>
              </a:prstGeom>
            </p:spPr>
            <p:txBody>
              <a:bodyPr wrap="square">
                <a:noAutofit/>
              </a:bodyPr>
              <a:lstStyle/>
              <a:p>
                <a:pPr marL="115875" indent="-115875">
                  <a:lnSpc>
                    <a:spcPct val="90000"/>
                  </a:lnSpc>
                  <a:spcAft>
                    <a:spcPts val="300"/>
                  </a:spcAft>
                  <a:buFont typeface="Arial" panose="020B0604020202020204" pitchFamily="34" charset="0"/>
                  <a:buChar char="•"/>
                  <a:defRPr/>
                </a:pPr>
                <a:r>
                  <a:rPr lang="en-US" sz="1000" dirty="0">
                    <a:latin typeface="+mj-lt"/>
                  </a:rPr>
                  <a:t>3x3:2SS 80MHz; 867Mbps</a:t>
                </a:r>
              </a:p>
              <a:p>
                <a:pPr marL="115875" indent="-115875">
                  <a:lnSpc>
                    <a:spcPct val="90000"/>
                  </a:lnSpc>
                  <a:spcAft>
                    <a:spcPts val="300"/>
                  </a:spcAft>
                  <a:buFont typeface="Arial" panose="020B0604020202020204" pitchFamily="34" charset="0"/>
                  <a:buChar char="•"/>
                  <a:defRPr/>
                </a:pPr>
                <a:r>
                  <a:rPr lang="en-US" sz="1000" dirty="0">
                    <a:solidFill>
                      <a:srgbClr val="660066"/>
                    </a:solidFill>
                    <a:latin typeface="+mj-lt"/>
                  </a:rPr>
                  <a:t>Spectrum Analysis*</a:t>
                </a:r>
              </a:p>
              <a:p>
                <a:pPr marL="115875" indent="-115875">
                  <a:lnSpc>
                    <a:spcPct val="90000"/>
                  </a:lnSpc>
                  <a:spcAft>
                    <a:spcPts val="300"/>
                  </a:spcAft>
                  <a:buFont typeface="Arial" panose="020B0604020202020204" pitchFamily="34" charset="0"/>
                  <a:buChar char="•"/>
                  <a:defRPr/>
                </a:pPr>
                <a:r>
                  <a:rPr lang="ja-JP" altLang="en-US" sz="1000" dirty="0" smtClean="0"/>
                  <a:t>内蔵アンテナのみ</a:t>
                </a:r>
                <a:endParaRPr lang="en-US" sz="1000" dirty="0">
                  <a:latin typeface="+mj-lt"/>
                </a:endParaRPr>
              </a:p>
              <a:p>
                <a:pPr marL="115875" indent="-115875">
                  <a:lnSpc>
                    <a:spcPct val="90000"/>
                  </a:lnSpc>
                  <a:spcAft>
                    <a:spcPts val="300"/>
                  </a:spcAft>
                  <a:buFont typeface="Arial" panose="020B0604020202020204" pitchFamily="34" charset="0"/>
                  <a:buChar char="•"/>
                  <a:defRPr/>
                </a:pPr>
                <a:r>
                  <a:rPr lang="en-US" sz="1000" dirty="0">
                    <a:latin typeface="+mj-lt"/>
                  </a:rPr>
                  <a:t>Tx </a:t>
                </a:r>
                <a:r>
                  <a:rPr lang="ja-JP" altLang="en-US" sz="1000" dirty="0" smtClean="0">
                    <a:latin typeface="+mj-lt"/>
                  </a:rPr>
                  <a:t>ビームフォーミング</a:t>
                </a:r>
                <a:endParaRPr lang="en-US" altLang="ja-JP" sz="1000" dirty="0" smtClean="0">
                  <a:latin typeface="+mj-lt"/>
                </a:endParaRPr>
              </a:p>
              <a:p>
                <a:pPr marL="115875" indent="-115875">
                  <a:lnSpc>
                    <a:spcPct val="90000"/>
                  </a:lnSpc>
                  <a:spcAft>
                    <a:spcPts val="300"/>
                  </a:spcAft>
                  <a:buFont typeface="Arial" panose="020B0604020202020204" pitchFamily="34" charset="0"/>
                  <a:buChar char="•"/>
                  <a:defRPr/>
                </a:pPr>
                <a:r>
                  <a:rPr lang="en-US" sz="1000" dirty="0" smtClean="0">
                    <a:latin typeface="+mj-lt"/>
                  </a:rPr>
                  <a:t>1 </a:t>
                </a:r>
                <a:r>
                  <a:rPr lang="en-US" sz="1000" dirty="0">
                    <a:latin typeface="+mj-lt"/>
                  </a:rPr>
                  <a:t>GE </a:t>
                </a:r>
                <a:r>
                  <a:rPr lang="ja-JP" altLang="en-US" sz="1000" dirty="0" smtClean="0">
                    <a:latin typeface="+mj-lt"/>
                  </a:rPr>
                  <a:t>ポート</a:t>
                </a:r>
                <a:endParaRPr lang="en-US" altLang="ja-JP" sz="1000" dirty="0" smtClean="0">
                  <a:latin typeface="+mj-lt"/>
                </a:endParaRPr>
              </a:p>
              <a:p>
                <a:pPr marL="115875" indent="-115875">
                  <a:lnSpc>
                    <a:spcPct val="90000"/>
                  </a:lnSpc>
                  <a:spcAft>
                    <a:spcPts val="300"/>
                  </a:spcAft>
                  <a:buFont typeface="Arial" panose="020B0604020202020204" pitchFamily="34" charset="0"/>
                  <a:buChar char="•"/>
                  <a:defRPr/>
                </a:pPr>
                <a:r>
                  <a:rPr lang="en-US" sz="1000" dirty="0" smtClean="0">
                    <a:latin typeface="+mj-lt"/>
                  </a:rPr>
                  <a:t>USB </a:t>
                </a:r>
                <a:r>
                  <a:rPr lang="en-US" sz="1000" dirty="0">
                    <a:latin typeface="+mj-lt"/>
                  </a:rPr>
                  <a:t>2.0</a:t>
                </a:r>
              </a:p>
              <a:p>
                <a:pPr marL="115875" indent="-115875">
                  <a:lnSpc>
                    <a:spcPct val="90000"/>
                  </a:lnSpc>
                  <a:spcAft>
                    <a:spcPts val="300"/>
                  </a:spcAft>
                  <a:buFont typeface="Arial" panose="020B0604020202020204" pitchFamily="34" charset="0"/>
                  <a:buChar char="•"/>
                  <a:defRPr/>
                </a:pPr>
                <a:r>
                  <a:rPr lang="en-US" sz="1000" dirty="0">
                    <a:latin typeface="+mj-lt"/>
                  </a:rPr>
                  <a:t>Centralized, </a:t>
                </a:r>
                <a:r>
                  <a:rPr lang="en-US" sz="1000" dirty="0" smtClean="0">
                    <a:latin typeface="+mj-lt"/>
                  </a:rPr>
                  <a:t>FlexConnect</a:t>
                </a:r>
                <a:r>
                  <a:rPr lang="en-US" sz="1000" dirty="0">
                    <a:latin typeface="+mj-lt"/>
                  </a:rPr>
                  <a:t>,</a:t>
                </a:r>
                <a:r>
                  <a:rPr lang="en-US" sz="1000" dirty="0" smtClean="0">
                    <a:latin typeface="+mj-lt"/>
                  </a:rPr>
                  <a:t> </a:t>
                </a:r>
                <a:r>
                  <a:rPr lang="en-US" sz="1000" dirty="0">
                    <a:latin typeface="+mj-lt"/>
                  </a:rPr>
                  <a:t>Mobility Express</a:t>
                </a:r>
              </a:p>
            </p:txBody>
          </p:sp>
        </p:grpSp>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68720" y="1905048"/>
              <a:ext cx="978193" cy="782555"/>
            </a:xfrm>
            <a:prstGeom prst="rect">
              <a:avLst/>
            </a:prstGeom>
          </p:spPr>
        </p:pic>
      </p:grpSp>
      <p:sp>
        <p:nvSpPr>
          <p:cNvPr id="59" name="TextBox 58"/>
          <p:cNvSpPr txBox="1"/>
          <p:nvPr/>
        </p:nvSpPr>
        <p:spPr>
          <a:xfrm>
            <a:off x="126443" y="3355023"/>
            <a:ext cx="2047689" cy="300092"/>
          </a:xfrm>
          <a:prstGeom prst="rect">
            <a:avLst/>
          </a:prstGeom>
          <a:noFill/>
        </p:spPr>
        <p:txBody>
          <a:bodyPr wrap="square" lIns="68589" tIns="34295" rIns="68589" bIns="34295" rtlCol="0">
            <a:spAutoFit/>
          </a:bodyPr>
          <a:lstStyle/>
          <a:p>
            <a:pPr algn="ctr"/>
            <a:r>
              <a:rPr lang="en-US" sz="1500" b="1" spc="-150" dirty="0" smtClean="0">
                <a:latin typeface="+mn-lt"/>
              </a:rPr>
              <a:t>OEAP</a:t>
            </a:r>
            <a:r>
              <a:rPr lang="en-US" sz="1500" b="1" dirty="0" smtClean="0">
                <a:latin typeface="+mn-lt"/>
              </a:rPr>
              <a:t>1810</a:t>
            </a:r>
            <a:r>
              <a:rPr lang="en-US" sz="1500" b="1" spc="-150" dirty="0" smtClean="0">
                <a:latin typeface="+mn-lt"/>
              </a:rPr>
              <a:t> </a:t>
            </a:r>
            <a:r>
              <a:rPr lang="ja-JP" altLang="en-US" sz="1500" b="1" spc="-150" dirty="0" smtClean="0">
                <a:solidFill>
                  <a:srgbClr val="676767"/>
                </a:solidFill>
                <a:latin typeface="+mn-lt"/>
              </a:rPr>
              <a:t>テレワーカー</a:t>
            </a:r>
            <a:endParaRPr lang="en-US" sz="1500" b="1" spc="-150" dirty="0">
              <a:solidFill>
                <a:srgbClr val="676767"/>
              </a:solidFill>
              <a:latin typeface="+mn-lt"/>
            </a:endParaRPr>
          </a:p>
        </p:txBody>
      </p:sp>
      <p:sp>
        <p:nvSpPr>
          <p:cNvPr id="60" name="Rectangle 59"/>
          <p:cNvSpPr/>
          <p:nvPr/>
        </p:nvSpPr>
        <p:spPr>
          <a:xfrm>
            <a:off x="150565" y="3608255"/>
            <a:ext cx="2106539" cy="925008"/>
          </a:xfrm>
          <a:prstGeom prst="rect">
            <a:avLst/>
          </a:prstGeom>
        </p:spPr>
        <p:txBody>
          <a:bodyPr wrap="square" lIns="68589" tIns="34295" rIns="68589" bIns="34295">
            <a:noAutofit/>
          </a:bodyPr>
          <a:lstStyle/>
          <a:p>
            <a:pPr marL="115875" indent="-115875">
              <a:lnSpc>
                <a:spcPct val="80000"/>
              </a:lnSpc>
              <a:spcAft>
                <a:spcPts val="300"/>
              </a:spcAft>
              <a:buFont typeface="Arial" panose="020B0604020202020204" pitchFamily="34" charset="0"/>
              <a:buChar char="•"/>
              <a:defRPr/>
            </a:pPr>
            <a:r>
              <a:rPr lang="en-US" sz="1000" dirty="0">
                <a:latin typeface="+mj-lt"/>
              </a:rPr>
              <a:t>2x2:2SS 80 MHz; 867 Mbps</a:t>
            </a:r>
          </a:p>
          <a:p>
            <a:pPr marL="115875" indent="-115875">
              <a:lnSpc>
                <a:spcPct val="80000"/>
              </a:lnSpc>
              <a:spcAft>
                <a:spcPts val="300"/>
              </a:spcAft>
              <a:buFont typeface="Arial" panose="020B0604020202020204" pitchFamily="34" charset="0"/>
              <a:buChar char="•"/>
              <a:defRPr/>
            </a:pPr>
            <a:r>
              <a:rPr lang="en-US" sz="1000" dirty="0">
                <a:latin typeface="+mj-lt"/>
              </a:rPr>
              <a:t>3 GE </a:t>
            </a:r>
            <a:r>
              <a:rPr lang="ja-JP" altLang="en-US" sz="1000" dirty="0" smtClean="0">
                <a:latin typeface="+mj-lt"/>
              </a:rPr>
              <a:t>ローカル ダウンリンクポート</a:t>
            </a:r>
            <a:r>
              <a:rPr lang="en-US" altLang="ja-JP" sz="1000" dirty="0" smtClean="0">
                <a:latin typeface="+mj-lt"/>
              </a:rPr>
              <a:t/>
            </a:r>
            <a:br>
              <a:rPr lang="en-US" altLang="ja-JP" sz="1000" dirty="0" smtClean="0">
                <a:latin typeface="+mj-lt"/>
              </a:rPr>
            </a:br>
            <a:r>
              <a:rPr lang="en-US" altLang="ja-JP" sz="1000" dirty="0"/>
              <a:t>(</a:t>
            </a:r>
            <a:r>
              <a:rPr lang="en-US" altLang="ja-JP" sz="1000" dirty="0" smtClean="0"/>
              <a:t>1xPoE</a:t>
            </a:r>
            <a:r>
              <a:rPr lang="ja-JP" altLang="en-US" sz="1000" dirty="0"/>
              <a:t>出力含む）</a:t>
            </a:r>
            <a:endParaRPr lang="en-US" sz="1000" dirty="0"/>
          </a:p>
          <a:p>
            <a:pPr marL="115875" indent="-115875">
              <a:lnSpc>
                <a:spcPct val="80000"/>
              </a:lnSpc>
              <a:spcAft>
                <a:spcPts val="300"/>
              </a:spcAft>
              <a:buFont typeface="Arial" panose="020B0604020202020204" pitchFamily="34" charset="0"/>
              <a:buChar char="•"/>
              <a:defRPr/>
            </a:pPr>
            <a:r>
              <a:rPr lang="en-US" sz="1000" dirty="0" smtClean="0">
                <a:latin typeface="+mj-lt"/>
              </a:rPr>
              <a:t>1</a:t>
            </a:r>
            <a:r>
              <a:rPr lang="ja-JP" altLang="en-US" sz="1000" dirty="0" smtClean="0">
                <a:latin typeface="+mj-lt"/>
              </a:rPr>
              <a:t>または</a:t>
            </a:r>
            <a:r>
              <a:rPr lang="en-US" altLang="ja-JP" sz="1000" dirty="0" smtClean="0">
                <a:latin typeface="+mj-lt"/>
              </a:rPr>
              <a:t>2</a:t>
            </a:r>
            <a:r>
              <a:rPr lang="ja-JP" altLang="en-US" sz="1000" dirty="0" smtClean="0">
                <a:latin typeface="+mj-lt"/>
              </a:rPr>
              <a:t>つのローカルポートは</a:t>
            </a:r>
            <a:r>
              <a:rPr lang="en-US" altLang="ja-JP" sz="1000" dirty="0" smtClean="0">
                <a:latin typeface="+mj-lt"/>
              </a:rPr>
              <a:t/>
            </a:r>
            <a:br>
              <a:rPr lang="en-US" altLang="ja-JP" sz="1000" dirty="0" smtClean="0">
                <a:latin typeface="+mj-lt"/>
              </a:rPr>
            </a:br>
            <a:r>
              <a:rPr lang="ja-JP" altLang="en-US" sz="1000" dirty="0" smtClean="0">
                <a:latin typeface="+mj-lt"/>
              </a:rPr>
              <a:t>会社側へトンネル可能</a:t>
            </a:r>
            <a:endParaRPr lang="en-US" altLang="ja-JP" sz="1000" dirty="0" smtClean="0">
              <a:latin typeface="+mj-lt"/>
            </a:endParaRPr>
          </a:p>
          <a:p>
            <a:pPr marL="115875" indent="-115875">
              <a:lnSpc>
                <a:spcPct val="80000"/>
              </a:lnSpc>
              <a:spcAft>
                <a:spcPts val="300"/>
              </a:spcAft>
              <a:buFont typeface="Arial" panose="020B0604020202020204" pitchFamily="34" charset="0"/>
              <a:buChar char="•"/>
              <a:defRPr/>
            </a:pPr>
            <a:r>
              <a:rPr lang="en-US" sz="1000" dirty="0" smtClean="0">
                <a:latin typeface="Arial" panose="020B0604020202020204" pitchFamily="34" charset="0"/>
              </a:rPr>
              <a:t>FlexConnect</a:t>
            </a:r>
            <a:endParaRPr lang="en-US" sz="1000" dirty="0">
              <a:latin typeface="Arial" panose="020B0604020202020204" pitchFamily="34" charset="0"/>
            </a:endParaRPr>
          </a:p>
        </p:txBody>
      </p:sp>
      <p:sp>
        <p:nvSpPr>
          <p:cNvPr id="47" name="TextBox 46"/>
          <p:cNvSpPr txBox="1"/>
          <p:nvPr/>
        </p:nvSpPr>
        <p:spPr>
          <a:xfrm>
            <a:off x="2257104" y="4749846"/>
            <a:ext cx="6775082" cy="377036"/>
          </a:xfrm>
          <a:prstGeom prst="rect">
            <a:avLst/>
          </a:prstGeom>
          <a:solidFill>
            <a:srgbClr val="9AD495"/>
          </a:solidFill>
        </p:spPr>
        <p:txBody>
          <a:bodyPr wrap="square" lIns="68589" tIns="34295" rIns="68589" bIns="34295" rtlCol="0">
            <a:spAutoFit/>
          </a:bodyPr>
          <a:lstStyle/>
          <a:p>
            <a:r>
              <a:rPr lang="en-US" altLang="ja-JP" sz="1000" dirty="0" smtClean="0">
                <a:latin typeface="+mj-lt"/>
              </a:rPr>
              <a:t>1800/2800/3800</a:t>
            </a:r>
            <a:r>
              <a:rPr lang="ja-JP" altLang="en-US" sz="1000" dirty="0" smtClean="0">
                <a:latin typeface="+mj-lt"/>
              </a:rPr>
              <a:t>の注意事項</a:t>
            </a:r>
            <a:r>
              <a:rPr lang="en-US" altLang="ja-JP" sz="1000" dirty="0">
                <a:latin typeface="+mj-lt"/>
              </a:rPr>
              <a:t/>
            </a:r>
            <a:br>
              <a:rPr lang="en-US" altLang="ja-JP" sz="1000" dirty="0">
                <a:latin typeface="+mj-lt"/>
              </a:rPr>
            </a:br>
            <a:r>
              <a:rPr lang="ja-JP" altLang="en-US" sz="1000" dirty="0" smtClean="0">
                <a:latin typeface="+mj-lt"/>
              </a:rPr>
              <a:t>　</a:t>
            </a:r>
            <a:r>
              <a:rPr lang="en-US" altLang="ja-JP" sz="1000" dirty="0" smtClean="0">
                <a:latin typeface="+mj-lt"/>
              </a:rPr>
              <a:t>WGB</a:t>
            </a:r>
            <a:r>
              <a:rPr lang="ja-JP" altLang="en-US" sz="1000" dirty="0" smtClean="0">
                <a:latin typeface="+mj-lt"/>
              </a:rPr>
              <a:t>：サポート未定（検討中）、</a:t>
            </a:r>
            <a:r>
              <a:rPr lang="en-US" sz="1000" dirty="0" smtClean="0">
                <a:latin typeface="+mj-lt"/>
              </a:rPr>
              <a:t>ATF</a:t>
            </a:r>
            <a:r>
              <a:rPr lang="ja-JP" altLang="en-US" sz="1000" dirty="0" smtClean="0">
                <a:latin typeface="+mj-lt"/>
              </a:rPr>
              <a:t>：サポート未定（検討中）、</a:t>
            </a:r>
            <a:r>
              <a:rPr lang="en-US" altLang="ja-JP" sz="1000" dirty="0" smtClean="0">
                <a:latin typeface="+mj-lt"/>
              </a:rPr>
              <a:t>Mesh(CY16 2H)</a:t>
            </a:r>
          </a:p>
        </p:txBody>
      </p:sp>
      <p:sp>
        <p:nvSpPr>
          <p:cNvPr id="8" name="Rectangle 7"/>
          <p:cNvSpPr/>
          <p:nvPr/>
        </p:nvSpPr>
        <p:spPr>
          <a:xfrm>
            <a:off x="5628055" y="4410152"/>
            <a:ext cx="3404131" cy="553998"/>
          </a:xfrm>
          <a:prstGeom prst="rect">
            <a:avLst/>
          </a:prstGeom>
          <a:solidFill>
            <a:schemeClr val="accent5">
              <a:lumMod val="20000"/>
              <a:lumOff val="80000"/>
            </a:schemeClr>
          </a:solidFill>
        </p:spPr>
        <p:txBody>
          <a:bodyPr wrap="square">
            <a:spAutoFit/>
          </a:bodyPr>
          <a:lstStyle/>
          <a:p>
            <a:pPr marL="171450" indent="-171450">
              <a:buFontTx/>
              <a:buChar char="•"/>
            </a:pPr>
            <a:r>
              <a:rPr lang="en-US" sz="1000" dirty="0" smtClean="0">
                <a:solidFill>
                  <a:srgbClr val="0000FF"/>
                </a:solidFill>
              </a:rPr>
              <a:t>Mobility </a:t>
            </a:r>
            <a:r>
              <a:rPr lang="en-US" sz="1000" dirty="0">
                <a:solidFill>
                  <a:srgbClr val="0000FF"/>
                </a:solidFill>
              </a:rPr>
              <a:t>Express</a:t>
            </a:r>
            <a:r>
              <a:rPr lang="ja-JP" altLang="en-US" sz="1000" dirty="0">
                <a:solidFill>
                  <a:srgbClr val="0000FF"/>
                </a:solidFill>
              </a:rPr>
              <a:t>は</a:t>
            </a:r>
            <a:r>
              <a:rPr lang="en-US" altLang="ja-JP" sz="1000" dirty="0">
                <a:solidFill>
                  <a:srgbClr val="0000FF"/>
                </a:solidFill>
              </a:rPr>
              <a:t>8.3</a:t>
            </a:r>
            <a:r>
              <a:rPr lang="ja-JP" altLang="en-US" sz="1000" dirty="0">
                <a:solidFill>
                  <a:srgbClr val="0000FF"/>
                </a:solidFill>
              </a:rPr>
              <a:t>でサポート</a:t>
            </a:r>
            <a:r>
              <a:rPr lang="ja-JP" altLang="en-US" sz="1000" dirty="0" smtClean="0">
                <a:solidFill>
                  <a:srgbClr val="0000FF"/>
                </a:solidFill>
              </a:rPr>
              <a:t>予定</a:t>
            </a:r>
            <a:endParaRPr lang="en-US" altLang="ja-JP" sz="1000" dirty="0" smtClean="0">
              <a:solidFill>
                <a:srgbClr val="0000FF"/>
              </a:solidFill>
            </a:endParaRPr>
          </a:p>
          <a:p>
            <a:pPr marL="171450" indent="-171450">
              <a:buFont typeface="Arial"/>
              <a:buChar char="•"/>
            </a:pPr>
            <a:r>
              <a:rPr lang="ja-JP" altLang="en-US" sz="1000" dirty="0" smtClean="0">
                <a:solidFill>
                  <a:srgbClr val="0000FF"/>
                </a:solidFill>
              </a:rPr>
              <a:t>拡張ロケーションは将来的にサポート</a:t>
            </a:r>
            <a:endParaRPr lang="en-US" altLang="ja-JP" sz="1000" dirty="0" smtClean="0">
              <a:solidFill>
                <a:srgbClr val="0000FF"/>
              </a:solidFill>
            </a:endParaRPr>
          </a:p>
          <a:p>
            <a:pPr marL="171450" indent="-171450">
              <a:buFont typeface="Arial"/>
              <a:buChar char="•"/>
            </a:pPr>
            <a:r>
              <a:rPr lang="en-US" altLang="ja-JP" sz="1000" dirty="0" smtClean="0">
                <a:solidFill>
                  <a:srgbClr val="0000FF"/>
                </a:solidFill>
              </a:rPr>
              <a:t>XOR</a:t>
            </a:r>
            <a:r>
              <a:rPr lang="ja-JP" altLang="en-US" sz="1000" dirty="0">
                <a:solidFill>
                  <a:srgbClr val="0000FF"/>
                </a:solidFill>
              </a:rPr>
              <a:t> </a:t>
            </a:r>
            <a:r>
              <a:rPr lang="ja-JP" altLang="en-US" sz="1000" dirty="0" smtClean="0">
                <a:solidFill>
                  <a:srgbClr val="0000FF"/>
                </a:solidFill>
              </a:rPr>
              <a:t>ラジオ時のモニターモードは将来的にサポート</a:t>
            </a:r>
            <a:endParaRPr lang="en-US" altLang="ja-JP" sz="1000" dirty="0" smtClean="0">
              <a:solidFill>
                <a:srgbClr val="0000FF"/>
              </a:solidFill>
            </a:endParaRPr>
          </a:p>
        </p:txBody>
      </p:sp>
      <p:sp>
        <p:nvSpPr>
          <p:cNvPr id="48" name="Rectangle 47"/>
          <p:cNvSpPr/>
          <p:nvPr/>
        </p:nvSpPr>
        <p:spPr>
          <a:xfrm>
            <a:off x="2257105" y="4503625"/>
            <a:ext cx="3324800" cy="246221"/>
          </a:xfrm>
          <a:prstGeom prst="rect">
            <a:avLst/>
          </a:prstGeom>
          <a:solidFill>
            <a:schemeClr val="accent1">
              <a:lumMod val="20000"/>
              <a:lumOff val="80000"/>
            </a:schemeClr>
          </a:solidFill>
        </p:spPr>
        <p:txBody>
          <a:bodyPr wrap="square">
            <a:spAutoFit/>
          </a:bodyPr>
          <a:lstStyle/>
          <a:p>
            <a:r>
              <a:rPr lang="en-US" sz="1000" dirty="0">
                <a:solidFill>
                  <a:srgbClr val="660066"/>
                </a:solidFill>
              </a:rPr>
              <a:t>* </a:t>
            </a:r>
            <a:r>
              <a:rPr lang="en-US" sz="1000" dirty="0" smtClean="0">
                <a:solidFill>
                  <a:srgbClr val="660066"/>
                </a:solidFill>
              </a:rPr>
              <a:t>Spectrum Ana</a:t>
            </a:r>
            <a:r>
              <a:rPr lang="en-US" altLang="ja-JP" sz="1000" dirty="0" smtClean="0">
                <a:solidFill>
                  <a:srgbClr val="660066"/>
                </a:solidFill>
              </a:rPr>
              <a:t>l</a:t>
            </a:r>
            <a:r>
              <a:rPr lang="en-US" sz="1000" dirty="0" smtClean="0">
                <a:solidFill>
                  <a:srgbClr val="660066"/>
                </a:solidFill>
              </a:rPr>
              <a:t>ysis</a:t>
            </a:r>
            <a:r>
              <a:rPr lang="ja-JP" altLang="en-US" sz="1000" dirty="0" smtClean="0">
                <a:solidFill>
                  <a:srgbClr val="660066"/>
                </a:solidFill>
              </a:rPr>
              <a:t>：時期検討中</a:t>
            </a:r>
            <a:endParaRPr lang="en-US" altLang="ja-JP" sz="1000" dirty="0">
              <a:solidFill>
                <a:srgbClr val="660066"/>
              </a:solidFill>
            </a:endParaRPr>
          </a:p>
        </p:txBody>
      </p:sp>
      <p:sp>
        <p:nvSpPr>
          <p:cNvPr id="56" name="Rectangle 55"/>
          <p:cNvSpPr/>
          <p:nvPr/>
        </p:nvSpPr>
        <p:spPr>
          <a:xfrm>
            <a:off x="126442" y="4569032"/>
            <a:ext cx="2038579" cy="507831"/>
          </a:xfrm>
          <a:prstGeom prst="rect">
            <a:avLst/>
          </a:prstGeom>
          <a:solidFill>
            <a:srgbClr val="F3F8AC"/>
          </a:solidFill>
        </p:spPr>
        <p:txBody>
          <a:bodyPr wrap="square">
            <a:spAutoFit/>
          </a:bodyPr>
          <a:lstStyle/>
          <a:p>
            <a:pPr marL="171450" indent="-171450">
              <a:buFontTx/>
              <a:buChar char="•"/>
            </a:pPr>
            <a:r>
              <a:rPr lang="en-US" sz="900" dirty="0" smtClean="0"/>
              <a:t>1810w</a:t>
            </a:r>
            <a:br>
              <a:rPr lang="en-US" sz="900" dirty="0" smtClean="0"/>
            </a:br>
            <a:r>
              <a:rPr lang="en-US" sz="900" dirty="0" smtClean="0">
                <a:solidFill>
                  <a:srgbClr val="008000"/>
                </a:solidFill>
              </a:rPr>
              <a:t>BLEサポートはCY16</a:t>
            </a:r>
            <a:r>
              <a:rPr lang="ja-JP" altLang="en-US" sz="900" dirty="0" smtClean="0">
                <a:solidFill>
                  <a:srgbClr val="008000"/>
                </a:solidFill>
              </a:rPr>
              <a:t>後半予定</a:t>
            </a:r>
            <a:endParaRPr lang="en-US" sz="900" dirty="0" smtClean="0">
              <a:solidFill>
                <a:srgbClr val="008000"/>
              </a:solidFill>
            </a:endParaRPr>
          </a:p>
          <a:p>
            <a:r>
              <a:rPr lang="en-US" sz="900" dirty="0"/>
              <a:t> </a:t>
            </a:r>
            <a:r>
              <a:rPr lang="en-US" sz="900" dirty="0" smtClean="0"/>
              <a:t>    </a:t>
            </a:r>
            <a:r>
              <a:rPr lang="en-US" sz="800" spc="-150" dirty="0" smtClean="0">
                <a:solidFill>
                  <a:srgbClr val="660066"/>
                </a:solidFill>
              </a:rPr>
              <a:t>Spectrum Ana</a:t>
            </a:r>
            <a:r>
              <a:rPr lang="en-US" altLang="ja-JP" sz="800" spc="-150" dirty="0" smtClean="0">
                <a:solidFill>
                  <a:srgbClr val="660066"/>
                </a:solidFill>
              </a:rPr>
              <a:t>l</a:t>
            </a:r>
            <a:r>
              <a:rPr lang="en-US" sz="800" spc="-150" dirty="0" smtClean="0">
                <a:solidFill>
                  <a:srgbClr val="660066"/>
                </a:solidFill>
              </a:rPr>
              <a:t>ysis:</a:t>
            </a:r>
            <a:r>
              <a:rPr lang="ja-JP" altLang="en-US" sz="800" spc="-150" dirty="0" smtClean="0">
                <a:solidFill>
                  <a:srgbClr val="660066"/>
                </a:solidFill>
              </a:rPr>
              <a:t>サポート検討</a:t>
            </a:r>
            <a:endParaRPr lang="en-US" altLang="ja-JP" sz="800" spc="-150" dirty="0" smtClean="0">
              <a:solidFill>
                <a:srgbClr val="008000"/>
              </a:solidFill>
            </a:endParaRPr>
          </a:p>
        </p:txBody>
      </p:sp>
      <p:sp>
        <p:nvSpPr>
          <p:cNvPr id="23" name="TextBox 22"/>
          <p:cNvSpPr txBox="1"/>
          <p:nvPr/>
        </p:nvSpPr>
        <p:spPr>
          <a:xfrm>
            <a:off x="18981" y="1022186"/>
            <a:ext cx="1963519" cy="461665"/>
          </a:xfrm>
          <a:prstGeom prst="rect">
            <a:avLst/>
          </a:prstGeom>
          <a:noFill/>
        </p:spPr>
        <p:txBody>
          <a:bodyPr wrap="square" rtlCol="0">
            <a:spAutoFit/>
          </a:bodyPr>
          <a:lstStyle/>
          <a:p>
            <a:r>
              <a:rPr lang="en-US" altLang="ja-JP" sz="1200" spc="-150" dirty="0" smtClean="0">
                <a:solidFill>
                  <a:srgbClr val="FF0000"/>
                </a:solidFill>
              </a:rPr>
              <a:t>WW: FCS </a:t>
            </a:r>
            <a:r>
              <a:rPr lang="ja-JP" altLang="en-US" sz="1200" spc="-150" dirty="0" smtClean="0">
                <a:solidFill>
                  <a:srgbClr val="FF0000"/>
                </a:solidFill>
              </a:rPr>
              <a:t>発注開始</a:t>
            </a:r>
            <a:endParaRPr lang="en-US" altLang="ja-JP" sz="1200" spc="-150" dirty="0" smtClean="0">
              <a:solidFill>
                <a:srgbClr val="FF0000"/>
              </a:solidFill>
            </a:endParaRPr>
          </a:p>
          <a:p>
            <a:r>
              <a:rPr lang="ja-JP" altLang="en-US" sz="1200" spc="-150" dirty="0" smtClean="0">
                <a:solidFill>
                  <a:srgbClr val="FF0000"/>
                </a:solidFill>
              </a:rPr>
              <a:t>日本：技適近々完了予定</a:t>
            </a:r>
            <a:endParaRPr lang="en-US" sz="1200" spc="-150" dirty="0">
              <a:solidFill>
                <a:srgbClr val="FF0000"/>
              </a:solidFill>
            </a:endParaRPr>
          </a:p>
        </p:txBody>
      </p:sp>
    </p:spTree>
    <p:extLst>
      <p:ext uri="{BB962C8B-B14F-4D97-AF65-F5344CB8AC3E}">
        <p14:creationId xmlns:p14="http://schemas.microsoft.com/office/powerpoint/2010/main" val="3268847996"/>
      </p:ext>
    </p:extLst>
  </p:cSld>
  <p:clrMapOvr>
    <a:masterClrMapping/>
  </p:clrMapOvr>
  <mc:AlternateContent xmlns:mc="http://schemas.openxmlformats.org/markup-compatibility/2006" xmlns:p14="http://schemas.microsoft.com/office/powerpoint/2010/main">
    <mc:Choice Requires="p14">
      <p:transition spd="slow" p14:dur="28750">
        <p:fade/>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7513" y="762291"/>
            <a:ext cx="2346245" cy="850828"/>
          </a:xfrm>
        </p:spPr>
        <p:txBody>
          <a:bodyPr/>
          <a:lstStyle/>
          <a:p>
            <a:pPr marL="0" lvl="2" indent="0" algn="ctr">
              <a:lnSpc>
                <a:spcPct val="90000"/>
              </a:lnSpc>
              <a:buNone/>
            </a:pPr>
            <a:r>
              <a:rPr lang="ja-JP" altLang="en-US" dirty="0" smtClean="0"/>
              <a:t>内蔵</a:t>
            </a:r>
            <a:r>
              <a:rPr lang="en-US" dirty="0" smtClean="0"/>
              <a:t>アンテナの場所</a:t>
            </a:r>
            <a:r>
              <a:rPr lang="ja-JP" altLang="en-US" dirty="0" smtClean="0"/>
              <a:t>　</a:t>
            </a:r>
            <a:r>
              <a:rPr lang="en-US" altLang="ja-JP" dirty="0" smtClean="0"/>
              <a:t/>
            </a:r>
            <a:br>
              <a:rPr lang="en-US" altLang="ja-JP" dirty="0" smtClean="0"/>
            </a:br>
            <a:r>
              <a:rPr lang="en-US" dirty="0"/>
              <a:t>2.4 </a:t>
            </a:r>
            <a:r>
              <a:rPr lang="en-US" dirty="0" smtClean="0"/>
              <a:t>GHz</a:t>
            </a:r>
            <a:r>
              <a:rPr lang="ja-JP" altLang="en-US" dirty="0" smtClean="0"/>
              <a:t>：</a:t>
            </a:r>
            <a:r>
              <a:rPr lang="en-US" dirty="0" smtClean="0"/>
              <a:t>2 dB</a:t>
            </a:r>
            <a:r>
              <a:rPr lang="ja-JP" altLang="en-US" dirty="0" smtClean="0"/>
              <a:t> </a:t>
            </a:r>
            <a:r>
              <a:rPr lang="en-US" dirty="0" smtClean="0"/>
              <a:t>利得</a:t>
            </a:r>
            <a:br>
              <a:rPr lang="en-US" dirty="0" smtClean="0"/>
            </a:br>
            <a:r>
              <a:rPr lang="en-US" dirty="0" smtClean="0"/>
              <a:t>5 GHz</a:t>
            </a:r>
            <a:r>
              <a:rPr lang="ja-JP" altLang="en-US" dirty="0" smtClean="0"/>
              <a:t>：</a:t>
            </a:r>
            <a:r>
              <a:rPr lang="en-US" dirty="0" smtClean="0"/>
              <a:t>5</a:t>
            </a:r>
            <a:r>
              <a:rPr lang="ja-JP" altLang="en-US" dirty="0" smtClean="0"/>
              <a:t> </a:t>
            </a:r>
            <a:r>
              <a:rPr lang="en-US" dirty="0" err="1" smtClean="0"/>
              <a:t>dBi</a:t>
            </a:r>
            <a:r>
              <a:rPr lang="ja-JP" altLang="en-US" dirty="0" smtClean="0"/>
              <a:t> 利得</a:t>
            </a:r>
            <a:endParaRPr lang="en-US" dirty="0"/>
          </a:p>
        </p:txBody>
      </p:sp>
      <p:sp>
        <p:nvSpPr>
          <p:cNvPr id="3" name="Title 2"/>
          <p:cNvSpPr>
            <a:spLocks noGrp="1"/>
          </p:cNvSpPr>
          <p:nvPr>
            <p:ph type="title"/>
          </p:nvPr>
        </p:nvSpPr>
        <p:spPr>
          <a:xfrm>
            <a:off x="357513" y="152368"/>
            <a:ext cx="4253618" cy="731837"/>
          </a:xfrm>
        </p:spPr>
        <p:txBody>
          <a:bodyPr/>
          <a:lstStyle/>
          <a:p>
            <a:r>
              <a:rPr lang="en-US" altLang="ja-JP" dirty="0" smtClean="0"/>
              <a:t>1810W</a:t>
            </a:r>
            <a:r>
              <a:rPr lang="ja-JP" altLang="ja-JP" dirty="0"/>
              <a:t>　</a:t>
            </a:r>
            <a:r>
              <a:rPr lang="ja-JP" altLang="en-US" dirty="0" smtClean="0"/>
              <a:t>壁掛け型</a:t>
            </a:r>
            <a:endParaRPr lang="en-US" dirty="0"/>
          </a:p>
        </p:txBody>
      </p:sp>
      <p:pic>
        <p:nvPicPr>
          <p:cNvPr id="4" name="Picture 3"/>
          <p:cNvPicPr>
            <a:picLocks noChangeAspect="1"/>
          </p:cNvPicPr>
          <p:nvPr/>
        </p:nvPicPr>
        <p:blipFill>
          <a:blip r:embed="rId2"/>
          <a:stretch>
            <a:fillRect/>
          </a:stretch>
        </p:blipFill>
        <p:spPr>
          <a:xfrm>
            <a:off x="357513" y="1479372"/>
            <a:ext cx="2346245" cy="3079783"/>
          </a:xfrm>
          <a:prstGeom prst="rect">
            <a:avLst/>
          </a:prstGeom>
        </p:spPr>
      </p:pic>
      <p:pic>
        <p:nvPicPr>
          <p:cNvPr id="9" name="Picture 8"/>
          <p:cNvPicPr>
            <a:picLocks noChangeAspect="1"/>
          </p:cNvPicPr>
          <p:nvPr/>
        </p:nvPicPr>
        <p:blipFill>
          <a:blip r:embed="rId3"/>
          <a:stretch>
            <a:fillRect/>
          </a:stretch>
        </p:blipFill>
        <p:spPr>
          <a:xfrm>
            <a:off x="3464183" y="1479371"/>
            <a:ext cx="5173420" cy="3084335"/>
          </a:xfrm>
          <a:prstGeom prst="rect">
            <a:avLst/>
          </a:prstGeom>
        </p:spPr>
      </p:pic>
      <p:sp>
        <p:nvSpPr>
          <p:cNvPr id="11" name="Text Placeholder 1"/>
          <p:cNvSpPr txBox="1">
            <a:spLocks/>
          </p:cNvSpPr>
          <p:nvPr/>
        </p:nvSpPr>
        <p:spPr>
          <a:xfrm>
            <a:off x="3464183" y="909573"/>
            <a:ext cx="2265992" cy="591684"/>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36" indent="0" algn="ctr">
              <a:buFont typeface="Arial"/>
              <a:buNone/>
            </a:pPr>
            <a:r>
              <a:rPr lang="ja-JP" altLang="en-US" sz="1600" dirty="0" smtClean="0"/>
              <a:t>ジャンクションボックスにマウント</a:t>
            </a:r>
            <a:endParaRPr lang="ja-JP" altLang="en-US" sz="1600" dirty="0"/>
          </a:p>
        </p:txBody>
      </p:sp>
      <p:sp>
        <p:nvSpPr>
          <p:cNvPr id="13" name="TextBox 12"/>
          <p:cNvSpPr txBox="1"/>
          <p:nvPr/>
        </p:nvSpPr>
        <p:spPr>
          <a:xfrm>
            <a:off x="0" y="3217506"/>
            <a:ext cx="882276" cy="307777"/>
          </a:xfrm>
          <a:prstGeom prst="rect">
            <a:avLst/>
          </a:prstGeom>
          <a:solidFill>
            <a:srgbClr val="F2F2F2"/>
          </a:solidFill>
          <a:ln>
            <a:solidFill>
              <a:srgbClr val="008000"/>
            </a:solidFill>
          </a:ln>
        </p:spPr>
        <p:txBody>
          <a:bodyPr wrap="square" rtlCol="0">
            <a:spAutoFit/>
          </a:bodyPr>
          <a:lstStyle/>
          <a:p>
            <a:pPr algn="ctr"/>
            <a:r>
              <a:rPr lang="ja-JP" altLang="en-US" sz="1400" spc="-150" dirty="0" smtClean="0"/>
              <a:t>アンテナ</a:t>
            </a:r>
            <a:r>
              <a:rPr lang="en-US" altLang="ja-JP" sz="1400" spc="-150" dirty="0" smtClean="0"/>
              <a:t>2</a:t>
            </a:r>
            <a:endParaRPr lang="en-US" sz="1400" spc="-150" dirty="0"/>
          </a:p>
        </p:txBody>
      </p:sp>
      <p:sp>
        <p:nvSpPr>
          <p:cNvPr id="14" name="TextBox 13"/>
          <p:cNvSpPr txBox="1"/>
          <p:nvPr/>
        </p:nvSpPr>
        <p:spPr>
          <a:xfrm>
            <a:off x="1227015" y="1650522"/>
            <a:ext cx="882276" cy="307777"/>
          </a:xfrm>
          <a:prstGeom prst="rect">
            <a:avLst/>
          </a:prstGeom>
          <a:solidFill>
            <a:srgbClr val="F2F2F2"/>
          </a:solidFill>
          <a:ln>
            <a:solidFill>
              <a:srgbClr val="008000"/>
            </a:solidFill>
          </a:ln>
        </p:spPr>
        <p:txBody>
          <a:bodyPr wrap="square" rtlCol="0">
            <a:spAutoFit/>
          </a:bodyPr>
          <a:lstStyle/>
          <a:p>
            <a:pPr algn="ctr"/>
            <a:r>
              <a:rPr lang="ja-JP" altLang="en-US" sz="1400" spc="-150" dirty="0" smtClean="0"/>
              <a:t>アンテナ</a:t>
            </a:r>
            <a:r>
              <a:rPr lang="en-US" altLang="ja-JP" sz="1400" spc="-150" dirty="0"/>
              <a:t>1</a:t>
            </a:r>
            <a:endParaRPr lang="en-US" sz="1400" spc="-150" dirty="0"/>
          </a:p>
        </p:txBody>
      </p:sp>
      <p:sp>
        <p:nvSpPr>
          <p:cNvPr id="15" name="TextBox 14"/>
          <p:cNvSpPr txBox="1"/>
          <p:nvPr/>
        </p:nvSpPr>
        <p:spPr>
          <a:xfrm>
            <a:off x="4982307" y="2826024"/>
            <a:ext cx="529115" cy="307777"/>
          </a:xfrm>
          <a:prstGeom prst="rect">
            <a:avLst/>
          </a:prstGeom>
          <a:solidFill>
            <a:srgbClr val="F2F2F2"/>
          </a:solidFill>
          <a:ln>
            <a:solidFill>
              <a:srgbClr val="008000"/>
            </a:solidFill>
          </a:ln>
        </p:spPr>
        <p:txBody>
          <a:bodyPr wrap="square" rtlCol="0">
            <a:spAutoFit/>
          </a:bodyPr>
          <a:lstStyle/>
          <a:p>
            <a:pPr algn="ctr"/>
            <a:r>
              <a:rPr lang="ja-JP" altLang="en-US" sz="1400" spc="-150" dirty="0" smtClean="0"/>
              <a:t>ネジ</a:t>
            </a:r>
            <a:endParaRPr lang="en-US" sz="1400" spc="-150" dirty="0"/>
          </a:p>
        </p:txBody>
      </p:sp>
      <p:sp>
        <p:nvSpPr>
          <p:cNvPr id="16" name="TextBox 15"/>
          <p:cNvSpPr txBox="1"/>
          <p:nvPr/>
        </p:nvSpPr>
        <p:spPr>
          <a:xfrm>
            <a:off x="5246864" y="3603655"/>
            <a:ext cx="614674" cy="307777"/>
          </a:xfrm>
          <a:prstGeom prst="rect">
            <a:avLst/>
          </a:prstGeom>
          <a:solidFill>
            <a:srgbClr val="F2F2F2"/>
          </a:solidFill>
          <a:ln>
            <a:solidFill>
              <a:srgbClr val="008000"/>
            </a:solidFill>
          </a:ln>
        </p:spPr>
        <p:txBody>
          <a:bodyPr wrap="square" rtlCol="0">
            <a:spAutoFit/>
          </a:bodyPr>
          <a:lstStyle/>
          <a:p>
            <a:pPr algn="ctr"/>
            <a:r>
              <a:rPr lang="ja-JP" altLang="en-US" sz="1400" spc="-150" dirty="0" smtClean="0"/>
              <a:t>ガイド</a:t>
            </a:r>
            <a:endParaRPr lang="en-US" sz="1400" spc="-150" dirty="0"/>
          </a:p>
        </p:txBody>
      </p:sp>
      <p:sp>
        <p:nvSpPr>
          <p:cNvPr id="17" name="TextBox 16"/>
          <p:cNvSpPr txBox="1"/>
          <p:nvPr/>
        </p:nvSpPr>
        <p:spPr>
          <a:xfrm>
            <a:off x="3464183" y="2672135"/>
            <a:ext cx="1146948" cy="307777"/>
          </a:xfrm>
          <a:prstGeom prst="rect">
            <a:avLst/>
          </a:prstGeom>
          <a:solidFill>
            <a:srgbClr val="F2F2F2"/>
          </a:solidFill>
          <a:ln>
            <a:solidFill>
              <a:srgbClr val="008000"/>
            </a:solidFill>
          </a:ln>
        </p:spPr>
        <p:txBody>
          <a:bodyPr wrap="square" rtlCol="0">
            <a:spAutoFit/>
          </a:bodyPr>
          <a:lstStyle/>
          <a:p>
            <a:pPr algn="ctr"/>
            <a:r>
              <a:rPr lang="ja-JP" altLang="en-US" sz="1400" spc="-150" dirty="0" smtClean="0"/>
              <a:t>ブラケット支え</a:t>
            </a:r>
            <a:endParaRPr lang="en-US" sz="1400" spc="-150" dirty="0"/>
          </a:p>
        </p:txBody>
      </p:sp>
      <p:sp>
        <p:nvSpPr>
          <p:cNvPr id="18" name="TextBox 17"/>
          <p:cNvSpPr txBox="1"/>
          <p:nvPr/>
        </p:nvSpPr>
        <p:spPr>
          <a:xfrm>
            <a:off x="3790462" y="1490368"/>
            <a:ext cx="1611923" cy="253916"/>
          </a:xfrm>
          <a:prstGeom prst="rect">
            <a:avLst/>
          </a:prstGeom>
          <a:solidFill>
            <a:srgbClr val="F2F2F2"/>
          </a:solidFill>
          <a:ln>
            <a:solidFill>
              <a:srgbClr val="008000"/>
            </a:solidFill>
          </a:ln>
        </p:spPr>
        <p:txBody>
          <a:bodyPr wrap="square" rtlCol="0">
            <a:spAutoFit/>
          </a:bodyPr>
          <a:lstStyle/>
          <a:p>
            <a:pPr algn="ctr">
              <a:lnSpc>
                <a:spcPct val="70000"/>
              </a:lnSpc>
            </a:pPr>
            <a:r>
              <a:rPr lang="ja-JP" altLang="en-US" sz="1400" spc="-150" dirty="0" smtClean="0"/>
              <a:t>トルクスネジ用の穴</a:t>
            </a:r>
            <a:endParaRPr lang="en-US" sz="1400" spc="-150" dirty="0"/>
          </a:p>
        </p:txBody>
      </p:sp>
    </p:spTree>
    <p:extLst>
      <p:ext uri="{BB962C8B-B14F-4D97-AF65-F5344CB8AC3E}">
        <p14:creationId xmlns:p14="http://schemas.microsoft.com/office/powerpoint/2010/main" val="69961338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152368"/>
            <a:ext cx="7444178" cy="731837"/>
          </a:xfrm>
        </p:spPr>
        <p:txBody>
          <a:bodyPr/>
          <a:lstStyle/>
          <a:p>
            <a:r>
              <a:rPr lang="en-US" altLang="ja-JP" dirty="0" smtClean="0"/>
              <a:t>1810W</a:t>
            </a:r>
            <a:r>
              <a:rPr lang="ja-JP" altLang="en-US" dirty="0" smtClean="0"/>
              <a:t>　アンテナパターン</a:t>
            </a:r>
            <a:endParaRPr lang="en-US" dirty="0"/>
          </a:p>
        </p:txBody>
      </p:sp>
      <p:pic>
        <p:nvPicPr>
          <p:cNvPr id="5" name="Picture 4"/>
          <p:cNvPicPr>
            <a:picLocks noChangeAspect="1"/>
          </p:cNvPicPr>
          <p:nvPr/>
        </p:nvPicPr>
        <p:blipFill>
          <a:blip r:embed="rId2"/>
          <a:stretch>
            <a:fillRect/>
          </a:stretch>
        </p:blipFill>
        <p:spPr>
          <a:xfrm>
            <a:off x="164017" y="1948961"/>
            <a:ext cx="4128733" cy="2096913"/>
          </a:xfrm>
          <a:prstGeom prst="rect">
            <a:avLst/>
          </a:prstGeom>
        </p:spPr>
      </p:pic>
      <p:sp>
        <p:nvSpPr>
          <p:cNvPr id="6" name="Rectangle 5"/>
          <p:cNvSpPr/>
          <p:nvPr/>
        </p:nvSpPr>
        <p:spPr>
          <a:xfrm>
            <a:off x="262382" y="1326552"/>
            <a:ext cx="3946220" cy="584776"/>
          </a:xfrm>
          <a:prstGeom prst="rect">
            <a:avLst/>
          </a:prstGeom>
        </p:spPr>
        <p:txBody>
          <a:bodyPr wrap="square">
            <a:spAutoFit/>
          </a:bodyPr>
          <a:lstStyle/>
          <a:p>
            <a:pPr algn="ctr"/>
            <a:r>
              <a:rPr lang="en-US" sz="1600" b="1" dirty="0"/>
              <a:t>2.4 GHz </a:t>
            </a:r>
            <a:r>
              <a:rPr lang="ja-JP" altLang="en-US" sz="1600" b="1" dirty="0" smtClean="0"/>
              <a:t>標準アンテナパターン</a:t>
            </a:r>
            <a:r>
              <a:rPr lang="en-US" sz="1600" b="1" dirty="0" smtClean="0"/>
              <a:t> </a:t>
            </a:r>
            <a:br>
              <a:rPr lang="en-US" sz="1600" b="1" dirty="0" smtClean="0"/>
            </a:br>
            <a:r>
              <a:rPr lang="ja-JP" altLang="en-US" sz="1600" b="1" dirty="0" smtClean="0"/>
              <a:t>（</a:t>
            </a:r>
            <a:r>
              <a:rPr lang="en-US" sz="1600" b="1" dirty="0" smtClean="0"/>
              <a:t>ANT1 </a:t>
            </a:r>
            <a:r>
              <a:rPr lang="ja-JP" altLang="en-US" sz="1600" b="1" dirty="0" smtClean="0"/>
              <a:t>及び</a:t>
            </a:r>
            <a:r>
              <a:rPr lang="en-US" sz="1600" b="1" dirty="0" smtClean="0"/>
              <a:t>ANT2 </a:t>
            </a:r>
            <a:r>
              <a:rPr lang="ja-JP" altLang="en-US" sz="1600" b="1" dirty="0" smtClean="0"/>
              <a:t>）</a:t>
            </a:r>
            <a:endParaRPr lang="en-US" sz="1600" dirty="0"/>
          </a:p>
        </p:txBody>
      </p:sp>
      <p:pic>
        <p:nvPicPr>
          <p:cNvPr id="7" name="Picture 6"/>
          <p:cNvPicPr>
            <a:picLocks noChangeAspect="1"/>
          </p:cNvPicPr>
          <p:nvPr/>
        </p:nvPicPr>
        <p:blipFill>
          <a:blip r:embed="rId3"/>
          <a:stretch>
            <a:fillRect/>
          </a:stretch>
        </p:blipFill>
        <p:spPr>
          <a:xfrm>
            <a:off x="4292130" y="1911328"/>
            <a:ext cx="4851870" cy="2056516"/>
          </a:xfrm>
          <a:prstGeom prst="rect">
            <a:avLst/>
          </a:prstGeom>
        </p:spPr>
      </p:pic>
      <p:sp>
        <p:nvSpPr>
          <p:cNvPr id="8" name="Rectangle 7"/>
          <p:cNvSpPr/>
          <p:nvPr/>
        </p:nvSpPr>
        <p:spPr>
          <a:xfrm>
            <a:off x="4890793" y="1326552"/>
            <a:ext cx="3536905" cy="584776"/>
          </a:xfrm>
          <a:prstGeom prst="rect">
            <a:avLst/>
          </a:prstGeom>
        </p:spPr>
        <p:txBody>
          <a:bodyPr wrap="square">
            <a:spAutoFit/>
          </a:bodyPr>
          <a:lstStyle/>
          <a:p>
            <a:pPr algn="ctr"/>
            <a:r>
              <a:rPr lang="en-US" sz="1600" b="1" dirty="0"/>
              <a:t>5 </a:t>
            </a:r>
            <a:r>
              <a:rPr lang="en-US" sz="1600" b="1" dirty="0" smtClean="0"/>
              <a:t>GHz</a:t>
            </a:r>
            <a:r>
              <a:rPr lang="ja-JP" altLang="en-US" sz="1600" b="1" dirty="0"/>
              <a:t>標準アンテナパターン</a:t>
            </a:r>
            <a:r>
              <a:rPr lang="en-US" sz="1600" b="1" dirty="0"/>
              <a:t> </a:t>
            </a:r>
            <a:r>
              <a:rPr lang="en-US" sz="1600" b="1" dirty="0" smtClean="0"/>
              <a:t/>
            </a:r>
            <a:br>
              <a:rPr lang="en-US" sz="1600" b="1" dirty="0" smtClean="0"/>
            </a:br>
            <a:r>
              <a:rPr lang="ja-JP" altLang="en-US" sz="1600" b="1" dirty="0" smtClean="0"/>
              <a:t>（</a:t>
            </a:r>
            <a:r>
              <a:rPr lang="en-US" sz="1600" b="1" dirty="0"/>
              <a:t>ANT1 </a:t>
            </a:r>
            <a:r>
              <a:rPr lang="ja-JP" altLang="en-US" sz="1600" b="1" dirty="0"/>
              <a:t>及び</a:t>
            </a:r>
            <a:r>
              <a:rPr lang="en-US" sz="1600" b="1" dirty="0"/>
              <a:t>ANT2 </a:t>
            </a:r>
            <a:r>
              <a:rPr lang="ja-JP" altLang="en-US" sz="1600" b="1" dirty="0"/>
              <a:t>）</a:t>
            </a:r>
            <a:endParaRPr lang="en-US" sz="1600" dirty="0"/>
          </a:p>
        </p:txBody>
      </p:sp>
      <p:sp>
        <p:nvSpPr>
          <p:cNvPr id="11" name="TextBox 10"/>
          <p:cNvSpPr txBox="1"/>
          <p:nvPr/>
        </p:nvSpPr>
        <p:spPr>
          <a:xfrm>
            <a:off x="7816672" y="170195"/>
            <a:ext cx="1126019" cy="369332"/>
          </a:xfrm>
          <a:prstGeom prst="rect">
            <a:avLst/>
          </a:prstGeom>
          <a:solidFill>
            <a:schemeClr val="accent4">
              <a:lumMod val="60000"/>
              <a:lumOff val="40000"/>
            </a:schemeClr>
          </a:solidFill>
        </p:spPr>
        <p:txBody>
          <a:bodyPr wrap="square" rtlCol="0">
            <a:spAutoFit/>
          </a:bodyPr>
          <a:lstStyle/>
          <a:p>
            <a:pPr algn="ctr"/>
            <a:r>
              <a:rPr lang="ja-JP" altLang="en-US" dirty="0" smtClean="0"/>
              <a:t>参考</a:t>
            </a:r>
            <a:endParaRPr lang="en-US" dirty="0"/>
          </a:p>
        </p:txBody>
      </p:sp>
    </p:spTree>
    <p:extLst>
      <p:ext uri="{BB962C8B-B14F-4D97-AF65-F5344CB8AC3E}">
        <p14:creationId xmlns:p14="http://schemas.microsoft.com/office/powerpoint/2010/main" val="373215233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5103086" y="1078474"/>
            <a:ext cx="342972" cy="564434"/>
          </a:xfrm>
          <a:prstGeom prst="rect">
            <a:avLst/>
          </a:prstGeom>
        </p:spPr>
      </p:pic>
      <p:sp>
        <p:nvSpPr>
          <p:cNvPr id="25" name="Rectangle 24"/>
          <p:cNvSpPr/>
          <p:nvPr/>
        </p:nvSpPr>
        <p:spPr>
          <a:xfrm>
            <a:off x="1191" y="4376315"/>
            <a:ext cx="9140033" cy="76651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 name="Title 1"/>
          <p:cNvSpPr>
            <a:spLocks noGrp="1"/>
          </p:cNvSpPr>
          <p:nvPr>
            <p:ph type="title"/>
          </p:nvPr>
        </p:nvSpPr>
        <p:spPr/>
        <p:txBody>
          <a:bodyPr/>
          <a:lstStyle/>
          <a:p>
            <a:r>
              <a:rPr lang="ja-JP" altLang="en-US" dirty="0" smtClean="0"/>
              <a:t>壁掛け型に相当する</a:t>
            </a:r>
            <a:r>
              <a:rPr lang="en-US" dirty="0" smtClean="0"/>
              <a:t>AP</a:t>
            </a:r>
            <a:r>
              <a:rPr lang="ja-JP" altLang="en-US" dirty="0" smtClean="0"/>
              <a:t>の競合比較</a:t>
            </a:r>
            <a:endParaRPr lang="en-US" dirty="0"/>
          </a:p>
        </p:txBody>
      </p:sp>
      <p:graphicFrame>
        <p:nvGraphicFramePr>
          <p:cNvPr id="97" name="Table 96"/>
          <p:cNvGraphicFramePr>
            <a:graphicFrameLocks noGrp="1"/>
          </p:cNvGraphicFramePr>
          <p:nvPr>
            <p:extLst>
              <p:ext uri="{D42A27DB-BD31-4B8C-83A1-F6EECF244321}">
                <p14:modId xmlns:p14="http://schemas.microsoft.com/office/powerpoint/2010/main" val="816504481"/>
              </p:ext>
            </p:extLst>
          </p:nvPr>
        </p:nvGraphicFramePr>
        <p:xfrm>
          <a:off x="438843" y="1632445"/>
          <a:ext cx="8255874" cy="3095268"/>
        </p:xfrm>
        <a:graphic>
          <a:graphicData uri="http://schemas.openxmlformats.org/drawingml/2006/table">
            <a:tbl>
              <a:tblPr firstRow="1" bandRow="1">
                <a:tableStyleId>{073A0DAA-6AF3-43AB-8588-CEC1D06C72B9}</a:tableStyleId>
              </a:tblPr>
              <a:tblGrid>
                <a:gridCol w="1375979"/>
                <a:gridCol w="1375979"/>
                <a:gridCol w="1375979"/>
                <a:gridCol w="1375979"/>
                <a:gridCol w="1375979"/>
                <a:gridCol w="1375979"/>
              </a:tblGrid>
              <a:tr h="297156">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err="1" smtClean="0"/>
                        <a:t>WiFi</a:t>
                      </a:r>
                      <a:r>
                        <a:rPr lang="en-US" sz="700" dirty="0" smtClean="0"/>
                        <a:t> Standard</a:t>
                      </a:r>
                      <a:endParaRPr lang="en-US" sz="700" b="0" dirty="0" smtClean="0">
                        <a:solidFill>
                          <a:schemeClr val="tx1">
                            <a:lumMod val="50000"/>
                          </a:schemeClr>
                        </a:solidFill>
                        <a:latin typeface="+mj-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802.11ac Wave</a:t>
                      </a:r>
                      <a:r>
                        <a:rPr lang="en-US" sz="700" baseline="0" dirty="0" smtClean="0"/>
                        <a:t> 1</a:t>
                      </a:r>
                      <a:endParaRPr lang="en-US" sz="700" b="0" dirty="0" smtClean="0">
                        <a:solidFill>
                          <a:schemeClr val="tx1">
                            <a:lumMod val="50000"/>
                          </a:schemeClr>
                        </a:solidFill>
                        <a:latin typeface="+mn-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kern="1200" dirty="0" smtClean="0"/>
                        <a:t>802.11ac Wave</a:t>
                      </a:r>
                      <a:r>
                        <a:rPr lang="en-US" sz="700" kern="1200" baseline="0" dirty="0" smtClean="0"/>
                        <a:t> 1</a:t>
                      </a:r>
                      <a:endParaRPr lang="en-US" sz="700" b="0" kern="1200" dirty="0" smtClean="0">
                        <a:solidFill>
                          <a:schemeClr val="tx1">
                            <a:lumMod val="50000"/>
                          </a:schemeClr>
                        </a:solidFill>
                        <a:latin typeface="+mn-lt"/>
                        <a:ea typeface="+mn-ea"/>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kern="1200" dirty="0" smtClean="0"/>
                        <a:t>802.11ac Wave</a:t>
                      </a:r>
                      <a:r>
                        <a:rPr lang="en-US" sz="700" kern="1200" baseline="0" dirty="0" smtClean="0"/>
                        <a:t> 1</a:t>
                      </a:r>
                      <a:endParaRPr lang="en-US" sz="700" b="0" kern="1200" dirty="0" smtClean="0">
                        <a:solidFill>
                          <a:schemeClr val="tx1">
                            <a:lumMod val="50000"/>
                          </a:schemeClr>
                        </a:solidFill>
                        <a:latin typeface="+mn-lt"/>
                        <a:ea typeface="+mn-ea"/>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kern="1200" dirty="0" smtClean="0"/>
                        <a:t>802.11ac Wave</a:t>
                      </a:r>
                      <a:r>
                        <a:rPr lang="en-US" sz="700" kern="1200" baseline="0" dirty="0" smtClean="0"/>
                        <a:t> 1</a:t>
                      </a:r>
                      <a:endParaRPr lang="en-US" sz="700" b="0" kern="1200" dirty="0" smtClean="0">
                        <a:solidFill>
                          <a:schemeClr val="tx1">
                            <a:lumMod val="50000"/>
                          </a:schemeClr>
                        </a:solidFill>
                        <a:latin typeface="+mn-lt"/>
                        <a:ea typeface="+mn-ea"/>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kern="1200" dirty="0" smtClean="0"/>
                        <a:t>802.11ac Wave</a:t>
                      </a:r>
                      <a:r>
                        <a:rPr lang="en-US" sz="700" kern="1200" baseline="0" dirty="0" smtClean="0"/>
                        <a:t> 2 with</a:t>
                      </a:r>
                    </a:p>
                    <a:p>
                      <a:pPr marL="0" marR="0" indent="0" algn="ctr" defTabSz="685777" rtl="0" eaLnBrk="1" fontAlgn="auto" latinLnBrk="0" hangingPunct="1">
                        <a:lnSpc>
                          <a:spcPct val="100000"/>
                        </a:lnSpc>
                        <a:spcBef>
                          <a:spcPts val="0"/>
                        </a:spcBef>
                        <a:spcAft>
                          <a:spcPts val="0"/>
                        </a:spcAft>
                        <a:buClrTx/>
                        <a:buSzTx/>
                        <a:buFontTx/>
                        <a:buNone/>
                        <a:tabLst/>
                        <a:defRPr/>
                      </a:pPr>
                      <a:r>
                        <a:rPr lang="en-US" sz="700" kern="1200" baseline="0" dirty="0" smtClean="0"/>
                        <a:t>MU-MIMO</a:t>
                      </a:r>
                      <a:endParaRPr lang="en-US" sz="700" b="0" kern="1200" dirty="0" smtClean="0">
                        <a:solidFill>
                          <a:schemeClr val="tx1">
                            <a:lumMod val="50000"/>
                          </a:schemeClr>
                        </a:solidFill>
                        <a:latin typeface="+mn-lt"/>
                        <a:ea typeface="+mn-ea"/>
                        <a:cs typeface="Arial Narrow"/>
                      </a:endParaRPr>
                    </a:p>
                  </a:txBody>
                  <a:tcPr marL="91416" marR="91416" marT="45708" marB="45708" anchor="ctr"/>
                </a:tc>
              </a:tr>
              <a:tr h="311110">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Antennas</a:t>
                      </a:r>
                      <a:br>
                        <a:rPr lang="en-US" sz="700" dirty="0" smtClean="0"/>
                      </a:br>
                      <a:r>
                        <a:rPr lang="en-US" sz="700" dirty="0" smtClean="0"/>
                        <a:t>Spatial Streams</a:t>
                      </a:r>
                      <a:endParaRPr lang="en-US" sz="700" b="0" dirty="0" smtClean="0">
                        <a:solidFill>
                          <a:schemeClr val="tx1">
                            <a:lumMod val="50000"/>
                          </a:schemeClr>
                        </a:solidFill>
                        <a:latin typeface="+mj-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2X2:2SS</a:t>
                      </a:r>
                      <a:endParaRPr lang="en-US" sz="700" b="0" dirty="0" smtClean="0">
                        <a:solidFill>
                          <a:schemeClr val="tx1">
                            <a:lumMod val="50000"/>
                          </a:schemeClr>
                        </a:solidFill>
                        <a:latin typeface="+mn-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2X2:2SS</a:t>
                      </a:r>
                      <a:endParaRPr lang="en-US" sz="700" b="0" dirty="0" smtClean="0">
                        <a:solidFill>
                          <a:schemeClr val="tx1">
                            <a:lumMod val="50000"/>
                          </a:schemeClr>
                        </a:solidFill>
                        <a:latin typeface="+mn-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2X2:2SS</a:t>
                      </a:r>
                      <a:endParaRPr lang="en-US" sz="700" b="0" dirty="0" smtClean="0">
                        <a:solidFill>
                          <a:schemeClr val="tx1">
                            <a:lumMod val="50000"/>
                          </a:schemeClr>
                        </a:solidFill>
                        <a:latin typeface="+mn-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2X2:2SS</a:t>
                      </a:r>
                      <a:endParaRPr lang="en-US" sz="700" b="0" dirty="0" smtClean="0">
                        <a:solidFill>
                          <a:schemeClr val="tx1">
                            <a:lumMod val="50000"/>
                          </a:schemeClr>
                        </a:solidFill>
                        <a:latin typeface="+mn-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2X2:2SS</a:t>
                      </a:r>
                      <a:endParaRPr lang="en-US" sz="700" b="0" dirty="0" smtClean="0">
                        <a:solidFill>
                          <a:schemeClr val="tx1">
                            <a:lumMod val="50000"/>
                          </a:schemeClr>
                        </a:solidFill>
                        <a:latin typeface="+mn-lt"/>
                        <a:cs typeface="Arial Narrow"/>
                      </a:endParaRPr>
                    </a:p>
                  </a:txBody>
                  <a:tcPr marL="91416" marR="91416" marT="45708" marB="45708" anchor="ctr"/>
                </a:tc>
              </a:tr>
              <a:tr h="311110">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Bluetooth</a:t>
                      </a:r>
                      <a:endParaRPr lang="en-US" sz="700" b="0" dirty="0" smtClean="0">
                        <a:solidFill>
                          <a:schemeClr val="tx1">
                            <a:lumMod val="50000"/>
                          </a:schemeClr>
                        </a:solidFill>
                        <a:latin typeface="+mj-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No</a:t>
                      </a:r>
                      <a:endParaRPr lang="en-US" sz="700" b="0" dirty="0" smtClean="0">
                        <a:solidFill>
                          <a:schemeClr val="tx1">
                            <a:lumMod val="50000"/>
                          </a:schemeClr>
                        </a:solidFill>
                        <a:latin typeface="+mn-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kern="1200" dirty="0" smtClean="0"/>
                        <a:t>◯</a:t>
                      </a:r>
                      <a:endParaRPr lang="en-US" sz="700" b="0" dirty="0" smtClean="0">
                        <a:solidFill>
                          <a:schemeClr val="tx1">
                            <a:lumMod val="50000"/>
                          </a:schemeClr>
                        </a:solidFill>
                        <a:latin typeface="+mn-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No</a:t>
                      </a:r>
                      <a:endParaRPr lang="en-US" sz="700" b="0" dirty="0" smtClean="0">
                        <a:solidFill>
                          <a:schemeClr val="tx1">
                            <a:lumMod val="50000"/>
                          </a:schemeClr>
                        </a:solidFill>
                        <a:latin typeface="+mn-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No</a:t>
                      </a:r>
                      <a:endParaRPr lang="en-US" sz="700" b="0" dirty="0" smtClean="0">
                        <a:solidFill>
                          <a:schemeClr val="tx1">
                            <a:lumMod val="50000"/>
                          </a:schemeClr>
                        </a:solidFill>
                        <a:latin typeface="+mn-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Yes*</a:t>
                      </a:r>
                      <a:endParaRPr lang="en-US" sz="700" b="0" dirty="0" smtClean="0">
                        <a:solidFill>
                          <a:schemeClr val="tx1">
                            <a:lumMod val="50000"/>
                          </a:schemeClr>
                        </a:solidFill>
                        <a:latin typeface="+mn-lt"/>
                        <a:cs typeface="Arial Narrow"/>
                      </a:endParaRPr>
                    </a:p>
                  </a:txBody>
                  <a:tcPr marL="91416" marR="91416" marT="45708" marB="45708" anchor="ctr"/>
                </a:tc>
              </a:tr>
              <a:tr h="202221">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USB 2.0 Port</a:t>
                      </a:r>
                      <a:endParaRPr lang="en-US" sz="700" b="0" dirty="0" smtClean="0">
                        <a:solidFill>
                          <a:schemeClr val="tx1">
                            <a:lumMod val="50000"/>
                          </a:schemeClr>
                        </a:solidFill>
                        <a:latin typeface="+mj-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Yes*</a:t>
                      </a:r>
                      <a:endParaRPr lang="en-US" sz="700" b="0" dirty="0" smtClean="0">
                        <a:solidFill>
                          <a:schemeClr val="tx1">
                            <a:lumMod val="50000"/>
                          </a:schemeClr>
                        </a:solidFill>
                        <a:latin typeface="+mn-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No</a:t>
                      </a:r>
                      <a:endParaRPr lang="en-US" sz="700" b="0" dirty="0" smtClean="0">
                        <a:solidFill>
                          <a:schemeClr val="tx1">
                            <a:lumMod val="50000"/>
                          </a:schemeClr>
                        </a:solidFill>
                        <a:latin typeface="+mn-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Yes</a:t>
                      </a:r>
                      <a:endParaRPr lang="en-US" sz="700" b="0" dirty="0" smtClean="0">
                        <a:solidFill>
                          <a:schemeClr val="tx1">
                            <a:lumMod val="50000"/>
                          </a:schemeClr>
                        </a:solidFill>
                        <a:latin typeface="+mn-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Yes</a:t>
                      </a:r>
                      <a:endParaRPr lang="en-US" sz="700" b="0" dirty="0" smtClean="0">
                        <a:solidFill>
                          <a:schemeClr val="tx1">
                            <a:lumMod val="50000"/>
                          </a:schemeClr>
                        </a:solidFill>
                        <a:latin typeface="+mn-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No</a:t>
                      </a:r>
                      <a:endParaRPr lang="en-US" sz="700" b="0" dirty="0" smtClean="0">
                        <a:solidFill>
                          <a:schemeClr val="tx1">
                            <a:lumMod val="50000"/>
                          </a:schemeClr>
                        </a:solidFill>
                        <a:latin typeface="+mn-lt"/>
                        <a:cs typeface="Arial Narrow"/>
                      </a:endParaRPr>
                    </a:p>
                  </a:txBody>
                  <a:tcPr marL="91416" marR="91416" marT="45708" marB="45708" anchor="ctr"/>
                </a:tc>
              </a:tr>
              <a:tr h="202221">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Uplink</a:t>
                      </a:r>
                      <a:endParaRPr lang="en-US" sz="700" b="0" dirty="0" smtClean="0">
                        <a:solidFill>
                          <a:schemeClr val="tx1">
                            <a:lumMod val="50000"/>
                          </a:schemeClr>
                        </a:solidFill>
                        <a:latin typeface="+mj-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1 GE</a:t>
                      </a:r>
                      <a:endParaRPr lang="en-US" sz="700" b="0" dirty="0" smtClean="0">
                        <a:solidFill>
                          <a:schemeClr val="tx1">
                            <a:lumMod val="50000"/>
                          </a:schemeClr>
                        </a:solidFill>
                        <a:latin typeface="+mn-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1 GE</a:t>
                      </a:r>
                      <a:endParaRPr lang="en-US" sz="700" b="0" dirty="0" smtClean="0">
                        <a:solidFill>
                          <a:schemeClr val="tx1">
                            <a:lumMod val="50000"/>
                          </a:schemeClr>
                        </a:solidFill>
                        <a:latin typeface="+mn-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1 GE</a:t>
                      </a:r>
                      <a:endParaRPr lang="en-US" sz="700" b="0" dirty="0" smtClean="0">
                        <a:solidFill>
                          <a:schemeClr val="tx1">
                            <a:lumMod val="50000"/>
                          </a:schemeClr>
                        </a:solidFill>
                        <a:latin typeface="+mn-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1 GE</a:t>
                      </a:r>
                      <a:endParaRPr lang="en-US" sz="700" b="0" dirty="0" smtClean="0">
                        <a:solidFill>
                          <a:schemeClr val="tx1">
                            <a:lumMod val="50000"/>
                          </a:schemeClr>
                        </a:solidFill>
                        <a:latin typeface="+mn-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1 GE</a:t>
                      </a:r>
                      <a:endParaRPr lang="en-US" sz="700" b="0" dirty="0" smtClean="0">
                        <a:solidFill>
                          <a:schemeClr val="tx1">
                            <a:lumMod val="50000"/>
                          </a:schemeClr>
                        </a:solidFill>
                        <a:latin typeface="+mn-lt"/>
                        <a:cs typeface="Arial Narrow"/>
                      </a:endParaRPr>
                    </a:p>
                  </a:txBody>
                  <a:tcPr marL="91416" marR="91416" marT="45708" marB="45708" anchor="ctr"/>
                </a:tc>
              </a:tr>
              <a:tr h="202221">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Local Ethernet Ports</a:t>
                      </a:r>
                      <a:endParaRPr lang="en-US" sz="700" b="0" dirty="0" smtClean="0">
                        <a:solidFill>
                          <a:schemeClr val="tx1">
                            <a:lumMod val="50000"/>
                          </a:schemeClr>
                        </a:solidFill>
                        <a:latin typeface="+mj-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2 FE</a:t>
                      </a:r>
                      <a:endParaRPr lang="en-US" sz="700" b="0" dirty="0" smtClean="0">
                        <a:solidFill>
                          <a:schemeClr val="tx1">
                            <a:lumMod val="50000"/>
                          </a:schemeClr>
                        </a:solidFill>
                        <a:latin typeface="+mn-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3 FE</a:t>
                      </a:r>
                      <a:endParaRPr lang="en-US" sz="700" b="0" dirty="0" smtClean="0">
                        <a:solidFill>
                          <a:schemeClr val="tx1">
                            <a:lumMod val="50000"/>
                          </a:schemeClr>
                        </a:solidFill>
                        <a:latin typeface="+mn-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3 GE</a:t>
                      </a:r>
                      <a:endParaRPr lang="en-US" sz="700" b="0" dirty="0" smtClean="0">
                        <a:solidFill>
                          <a:schemeClr val="tx1">
                            <a:lumMod val="50000"/>
                          </a:schemeClr>
                        </a:solidFill>
                        <a:latin typeface="+mn-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4 GE</a:t>
                      </a:r>
                      <a:endParaRPr lang="en-US" sz="700" b="0" dirty="0" smtClean="0">
                        <a:solidFill>
                          <a:schemeClr val="tx1">
                            <a:lumMod val="50000"/>
                          </a:schemeClr>
                        </a:solidFill>
                        <a:latin typeface="+mn-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3 GE</a:t>
                      </a:r>
                      <a:endParaRPr lang="en-US" sz="700" b="0" dirty="0" smtClean="0">
                        <a:solidFill>
                          <a:schemeClr val="tx1">
                            <a:lumMod val="50000"/>
                          </a:schemeClr>
                        </a:solidFill>
                        <a:latin typeface="+mn-lt"/>
                        <a:cs typeface="Arial Narrow"/>
                      </a:endParaRPr>
                    </a:p>
                  </a:txBody>
                  <a:tcPr marL="91416" marR="91416" marT="45708" marB="45708" anchor="ctr"/>
                </a:tc>
              </a:tr>
              <a:tr h="202221">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Pass Thru</a:t>
                      </a:r>
                      <a:endParaRPr lang="en-US" sz="700" b="0" dirty="0" smtClean="0">
                        <a:solidFill>
                          <a:schemeClr val="tx1">
                            <a:lumMod val="50000"/>
                          </a:schemeClr>
                        </a:solidFill>
                        <a:latin typeface="+mj-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Yes (RJ-45)</a:t>
                      </a:r>
                      <a:endParaRPr lang="en-US" sz="700" b="0" dirty="0" smtClean="0">
                        <a:solidFill>
                          <a:schemeClr val="tx1">
                            <a:lumMod val="50000"/>
                          </a:schemeClr>
                        </a:solidFill>
                        <a:latin typeface="+mn-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Yes (RJ-45)</a:t>
                      </a:r>
                      <a:endParaRPr lang="en-US" sz="700" b="0" dirty="0" smtClean="0">
                        <a:solidFill>
                          <a:schemeClr val="tx1">
                            <a:lumMod val="50000"/>
                          </a:schemeClr>
                        </a:solidFill>
                        <a:latin typeface="+mn-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Yes (RJ-45)</a:t>
                      </a:r>
                      <a:endParaRPr lang="en-US" sz="700" b="0" dirty="0" smtClean="0">
                        <a:solidFill>
                          <a:schemeClr val="tx1">
                            <a:lumMod val="50000"/>
                          </a:schemeClr>
                        </a:solidFill>
                        <a:latin typeface="+mn-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No</a:t>
                      </a:r>
                      <a:endParaRPr lang="en-US" sz="700" b="0" dirty="0" smtClean="0">
                        <a:solidFill>
                          <a:schemeClr val="tx1">
                            <a:lumMod val="50000"/>
                          </a:schemeClr>
                        </a:solidFill>
                        <a:latin typeface="+mn-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Yes (RJ-45)</a:t>
                      </a:r>
                      <a:endParaRPr lang="en-US" sz="700" b="0" dirty="0" smtClean="0">
                        <a:solidFill>
                          <a:schemeClr val="tx1">
                            <a:lumMod val="50000"/>
                          </a:schemeClr>
                        </a:solidFill>
                        <a:latin typeface="+mn-lt"/>
                        <a:cs typeface="Arial Narrow"/>
                      </a:endParaRPr>
                    </a:p>
                  </a:txBody>
                  <a:tcPr marL="91416" marR="91416" marT="45708" marB="45708" anchor="ctr"/>
                </a:tc>
              </a:tr>
              <a:tr h="202221">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Input Power</a:t>
                      </a:r>
                      <a:endParaRPr lang="en-US" sz="700" b="0" dirty="0" smtClean="0">
                        <a:solidFill>
                          <a:schemeClr val="tx1">
                            <a:lumMod val="50000"/>
                          </a:schemeClr>
                        </a:solidFill>
                        <a:latin typeface="+mj-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802.3af/at/AC Adapter</a:t>
                      </a:r>
                      <a:endParaRPr lang="en-US" sz="700" b="0" dirty="0" smtClean="0">
                        <a:solidFill>
                          <a:schemeClr val="tx1">
                            <a:lumMod val="50000"/>
                          </a:schemeClr>
                        </a:solidFill>
                        <a:latin typeface="+mn-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802.3af/at/AC Adapter</a:t>
                      </a:r>
                      <a:endParaRPr lang="en-US" sz="700" b="0" dirty="0" smtClean="0">
                        <a:solidFill>
                          <a:schemeClr val="tx1">
                            <a:lumMod val="50000"/>
                          </a:schemeClr>
                        </a:solidFill>
                        <a:latin typeface="+mn-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802.3af/at/AC Adapter</a:t>
                      </a:r>
                      <a:endParaRPr lang="en-US" sz="700" b="0" dirty="0" smtClean="0">
                        <a:solidFill>
                          <a:schemeClr val="tx1">
                            <a:lumMod val="50000"/>
                          </a:schemeClr>
                        </a:solidFill>
                        <a:latin typeface="+mn-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802.3af/at/AC Adapter</a:t>
                      </a:r>
                      <a:endParaRPr lang="en-US" sz="700" b="0" dirty="0" smtClean="0">
                        <a:solidFill>
                          <a:schemeClr val="tx1">
                            <a:lumMod val="50000"/>
                          </a:schemeClr>
                        </a:solidFill>
                        <a:latin typeface="+mn-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802.3af/at/AC Adapter</a:t>
                      </a:r>
                      <a:endParaRPr lang="en-US" sz="700" b="0" dirty="0" smtClean="0">
                        <a:solidFill>
                          <a:schemeClr val="tx1">
                            <a:lumMod val="50000"/>
                          </a:schemeClr>
                        </a:solidFill>
                        <a:latin typeface="+mn-lt"/>
                        <a:cs typeface="Arial Narrow"/>
                      </a:endParaRPr>
                    </a:p>
                  </a:txBody>
                  <a:tcPr marL="91416" marR="91416" marT="45708" marB="45708" anchor="ctr"/>
                </a:tc>
              </a:tr>
              <a:tr h="202221">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Output Power</a:t>
                      </a:r>
                      <a:endParaRPr lang="en-US" sz="700" b="0" dirty="0" smtClean="0">
                        <a:solidFill>
                          <a:schemeClr val="tx1">
                            <a:lumMod val="50000"/>
                          </a:schemeClr>
                        </a:solidFill>
                        <a:latin typeface="+mj-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kern="1200" dirty="0" smtClean="0"/>
                        <a:t>802.3af</a:t>
                      </a:r>
                      <a:endParaRPr lang="en-US" sz="700" b="0" kern="1200" dirty="0" smtClean="0">
                        <a:solidFill>
                          <a:schemeClr val="tx1">
                            <a:lumMod val="50000"/>
                          </a:schemeClr>
                        </a:solidFill>
                        <a:latin typeface="+mn-lt"/>
                        <a:ea typeface="+mn-ea"/>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kern="1200" dirty="0" smtClean="0"/>
                        <a:t>802.3af</a:t>
                      </a:r>
                      <a:endParaRPr lang="en-US" sz="700" b="0" kern="1200" dirty="0" smtClean="0">
                        <a:solidFill>
                          <a:schemeClr val="tx1">
                            <a:lumMod val="50000"/>
                          </a:schemeClr>
                        </a:solidFill>
                        <a:latin typeface="+mn-lt"/>
                        <a:ea typeface="+mn-ea"/>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kern="1200" dirty="0" smtClean="0"/>
                        <a:t>802.3af</a:t>
                      </a:r>
                      <a:endParaRPr lang="en-US" sz="700" b="0" kern="1200" dirty="0" smtClean="0">
                        <a:solidFill>
                          <a:schemeClr val="tx1">
                            <a:lumMod val="50000"/>
                          </a:schemeClr>
                        </a:solidFill>
                        <a:latin typeface="+mn-lt"/>
                        <a:ea typeface="+mn-ea"/>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kern="1200" dirty="0" smtClean="0"/>
                        <a:t>802.3af</a:t>
                      </a:r>
                      <a:endParaRPr lang="en-US" sz="700" b="0" kern="1200" dirty="0" smtClean="0">
                        <a:solidFill>
                          <a:schemeClr val="tx1">
                            <a:lumMod val="50000"/>
                          </a:schemeClr>
                        </a:solidFill>
                        <a:latin typeface="+mn-lt"/>
                        <a:ea typeface="+mn-ea"/>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kern="1200" dirty="0" smtClean="0"/>
                        <a:t>802.3af</a:t>
                      </a:r>
                      <a:endParaRPr lang="en-US" sz="700" b="0" kern="1200" dirty="0" smtClean="0">
                        <a:solidFill>
                          <a:schemeClr val="tx1">
                            <a:lumMod val="50000"/>
                          </a:schemeClr>
                        </a:solidFill>
                        <a:latin typeface="+mn-lt"/>
                        <a:ea typeface="+mn-ea"/>
                        <a:cs typeface="Arial Narrow"/>
                      </a:endParaRPr>
                    </a:p>
                  </a:txBody>
                  <a:tcPr marL="91416" marR="91416" marT="45708" marB="45708" anchor="ctr"/>
                </a:tc>
              </a:tr>
              <a:tr h="238715">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kern="1200" dirty="0" smtClean="0">
                          <a:solidFill>
                            <a:schemeClr val="dk1"/>
                          </a:solidFill>
                          <a:latin typeface="+mn-lt"/>
                          <a:ea typeface="+mn-ea"/>
                          <a:cs typeface="+mn-cs"/>
                        </a:rPr>
                        <a:t>Controller on AP</a:t>
                      </a: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kern="1200" dirty="0" smtClean="0">
                          <a:solidFill>
                            <a:schemeClr val="dk1"/>
                          </a:solidFill>
                          <a:latin typeface="+mn-lt"/>
                          <a:ea typeface="+mn-ea"/>
                          <a:cs typeface="+mn-cs"/>
                        </a:rPr>
                        <a:t>No</a:t>
                      </a: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kern="1200" dirty="0" smtClean="0"/>
                        <a:t>Yes</a:t>
                      </a:r>
                      <a:endParaRPr lang="en-US" sz="700" b="0" kern="1200" dirty="0" smtClean="0">
                        <a:solidFill>
                          <a:schemeClr val="tx1">
                            <a:lumMod val="50000"/>
                          </a:schemeClr>
                        </a:solidFill>
                        <a:latin typeface="+mn-lt"/>
                        <a:ea typeface="+mn-ea"/>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kern="1200" dirty="0" smtClean="0"/>
                        <a:t>Yes</a:t>
                      </a:r>
                      <a:endParaRPr lang="en-US" sz="700" b="0" kern="1200" dirty="0" smtClean="0">
                        <a:solidFill>
                          <a:schemeClr val="tx1">
                            <a:lumMod val="50000"/>
                          </a:schemeClr>
                        </a:solidFill>
                        <a:latin typeface="+mn-lt"/>
                        <a:ea typeface="+mn-ea"/>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kern="1200" dirty="0" smtClean="0"/>
                        <a:t>No</a:t>
                      </a:r>
                      <a:endParaRPr lang="en-US" sz="700" b="0" kern="1200" dirty="0" smtClean="0">
                        <a:solidFill>
                          <a:schemeClr val="tx1">
                            <a:lumMod val="50000"/>
                          </a:schemeClr>
                        </a:solidFill>
                        <a:latin typeface="+mn-lt"/>
                        <a:ea typeface="+mn-ea"/>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b="0" kern="1200" dirty="0" smtClean="0">
                          <a:solidFill>
                            <a:schemeClr val="dk1"/>
                          </a:solidFill>
                          <a:latin typeface="+mn-lt"/>
                          <a:ea typeface="+mn-ea"/>
                          <a:cs typeface="+mn-cs"/>
                        </a:rPr>
                        <a:t>Yes*</a:t>
                      </a:r>
                      <a:endParaRPr lang="en-US" sz="700" b="0" kern="1200" dirty="0" smtClean="0">
                        <a:solidFill>
                          <a:schemeClr val="tx1">
                            <a:lumMod val="50000"/>
                          </a:schemeClr>
                        </a:solidFill>
                        <a:latin typeface="+mn-lt"/>
                        <a:ea typeface="+mn-ea"/>
                        <a:cs typeface="Arial Narrow"/>
                      </a:endParaRPr>
                    </a:p>
                  </a:txBody>
                  <a:tcPr marL="91416" marR="91416" marT="45708" marB="45708" anchor="ctr"/>
                </a:tc>
              </a:tr>
              <a:tr h="400026">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kern="1200" dirty="0" smtClean="0">
                          <a:solidFill>
                            <a:schemeClr val="dk1"/>
                          </a:solidFill>
                          <a:latin typeface="+mn-lt"/>
                          <a:ea typeface="+mn-ea"/>
                          <a:cs typeface="+mn-cs"/>
                        </a:rPr>
                        <a:t>Mounting options</a:t>
                      </a: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kern="1200" dirty="0" smtClean="0">
                          <a:solidFill>
                            <a:schemeClr val="dk1"/>
                          </a:solidFill>
                          <a:latin typeface="+mn-lt"/>
                          <a:ea typeface="+mn-ea"/>
                          <a:cs typeface="+mn-cs"/>
                        </a:rPr>
                        <a:t>Wall junction</a:t>
                      </a:r>
                      <a:r>
                        <a:rPr lang="en-US" sz="700" kern="1200" baseline="0" dirty="0" smtClean="0">
                          <a:solidFill>
                            <a:schemeClr val="dk1"/>
                          </a:solidFill>
                          <a:latin typeface="+mn-lt"/>
                          <a:ea typeface="+mn-ea"/>
                          <a:cs typeface="+mn-cs"/>
                        </a:rPr>
                        <a:t> box</a:t>
                      </a:r>
                      <a:endParaRPr lang="en-US" sz="700" kern="1200" dirty="0" smtClean="0">
                        <a:solidFill>
                          <a:schemeClr val="dk1"/>
                        </a:solidFill>
                        <a:latin typeface="+mn-lt"/>
                        <a:ea typeface="+mn-ea"/>
                        <a:cs typeface="+mn-cs"/>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kern="1200" dirty="0" smtClean="0">
                          <a:solidFill>
                            <a:schemeClr val="dk1"/>
                          </a:solidFill>
                          <a:latin typeface="+mn-lt"/>
                          <a:ea typeface="+mn-ea"/>
                          <a:cs typeface="+mn-cs"/>
                        </a:rPr>
                        <a:t>Wall junction</a:t>
                      </a:r>
                      <a:r>
                        <a:rPr lang="en-US" sz="700" kern="1200" baseline="0" dirty="0" smtClean="0">
                          <a:solidFill>
                            <a:schemeClr val="dk1"/>
                          </a:solidFill>
                          <a:latin typeface="+mn-lt"/>
                          <a:ea typeface="+mn-ea"/>
                          <a:cs typeface="+mn-cs"/>
                        </a:rPr>
                        <a:t> box</a:t>
                      </a:r>
                      <a:endParaRPr lang="en-US" sz="700" kern="1200" dirty="0" smtClean="0">
                        <a:solidFill>
                          <a:schemeClr val="dk1"/>
                        </a:solidFill>
                        <a:latin typeface="+mn-lt"/>
                        <a:ea typeface="+mn-ea"/>
                        <a:cs typeface="+mn-cs"/>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kern="1200" dirty="0" smtClean="0">
                          <a:solidFill>
                            <a:schemeClr val="dk1"/>
                          </a:solidFill>
                          <a:latin typeface="+mn-lt"/>
                          <a:ea typeface="+mn-ea"/>
                          <a:cs typeface="+mn-cs"/>
                        </a:rPr>
                        <a:t>Wall junction</a:t>
                      </a:r>
                      <a:r>
                        <a:rPr lang="en-US" sz="700" kern="1200" baseline="0" dirty="0" smtClean="0">
                          <a:solidFill>
                            <a:schemeClr val="dk1"/>
                          </a:solidFill>
                          <a:latin typeface="+mn-lt"/>
                          <a:ea typeface="+mn-ea"/>
                          <a:cs typeface="+mn-cs"/>
                        </a:rPr>
                        <a:t> box</a:t>
                      </a:r>
                    </a:p>
                    <a:p>
                      <a:pPr marL="0" marR="0" indent="0" algn="ctr" defTabSz="685777" rtl="0" eaLnBrk="1" fontAlgn="auto" latinLnBrk="0" hangingPunct="1">
                        <a:lnSpc>
                          <a:spcPct val="100000"/>
                        </a:lnSpc>
                        <a:spcBef>
                          <a:spcPts val="0"/>
                        </a:spcBef>
                        <a:spcAft>
                          <a:spcPts val="0"/>
                        </a:spcAft>
                        <a:buClrTx/>
                        <a:buSzTx/>
                        <a:buFontTx/>
                        <a:buNone/>
                        <a:tabLst/>
                        <a:defRPr/>
                      </a:pPr>
                      <a:r>
                        <a:rPr lang="en-US" sz="700" kern="1200" baseline="0" dirty="0" smtClean="0">
                          <a:solidFill>
                            <a:schemeClr val="dk1"/>
                          </a:solidFill>
                          <a:latin typeface="+mn-lt"/>
                          <a:ea typeface="+mn-ea"/>
                          <a:cs typeface="+mn-cs"/>
                        </a:rPr>
                        <a:t>Desk cradle</a:t>
                      </a:r>
                      <a:endParaRPr lang="en-US" sz="700" kern="1200" dirty="0" smtClean="0">
                        <a:solidFill>
                          <a:schemeClr val="dk1"/>
                        </a:solidFill>
                        <a:latin typeface="+mn-lt"/>
                        <a:ea typeface="+mn-ea"/>
                        <a:cs typeface="+mn-cs"/>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kern="1200" dirty="0" smtClean="0">
                          <a:solidFill>
                            <a:schemeClr val="dk1"/>
                          </a:solidFill>
                          <a:latin typeface="+mn-lt"/>
                          <a:ea typeface="+mn-ea"/>
                          <a:cs typeface="+mn-cs"/>
                        </a:rPr>
                        <a:t>Wall junction</a:t>
                      </a:r>
                      <a:r>
                        <a:rPr lang="en-US" sz="700" kern="1200" baseline="0" dirty="0" smtClean="0">
                          <a:solidFill>
                            <a:schemeClr val="dk1"/>
                          </a:solidFill>
                          <a:latin typeface="+mn-lt"/>
                          <a:ea typeface="+mn-ea"/>
                          <a:cs typeface="+mn-cs"/>
                        </a:rPr>
                        <a:t> box</a:t>
                      </a:r>
                      <a:endParaRPr lang="en-US" sz="700" kern="1200" dirty="0" smtClean="0">
                        <a:solidFill>
                          <a:schemeClr val="dk1"/>
                        </a:solidFill>
                        <a:latin typeface="+mn-lt"/>
                        <a:ea typeface="+mn-ea"/>
                        <a:cs typeface="+mn-cs"/>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kern="1200" dirty="0" smtClean="0">
                          <a:solidFill>
                            <a:schemeClr val="dk1"/>
                          </a:solidFill>
                          <a:latin typeface="+mn-lt"/>
                          <a:ea typeface="+mn-ea"/>
                          <a:cs typeface="+mn-cs"/>
                        </a:rPr>
                        <a:t>Wall junction</a:t>
                      </a:r>
                      <a:r>
                        <a:rPr lang="en-US" sz="700" kern="1200" baseline="0" dirty="0" smtClean="0">
                          <a:solidFill>
                            <a:schemeClr val="dk1"/>
                          </a:solidFill>
                          <a:latin typeface="+mn-lt"/>
                          <a:ea typeface="+mn-ea"/>
                          <a:cs typeface="+mn-cs"/>
                        </a:rPr>
                        <a:t> box</a:t>
                      </a:r>
                    </a:p>
                    <a:p>
                      <a:pPr marL="0" marR="0" indent="0" algn="ctr" defTabSz="685777" rtl="0" eaLnBrk="1" fontAlgn="auto" latinLnBrk="0" hangingPunct="1">
                        <a:lnSpc>
                          <a:spcPct val="100000"/>
                        </a:lnSpc>
                        <a:spcBef>
                          <a:spcPts val="0"/>
                        </a:spcBef>
                        <a:spcAft>
                          <a:spcPts val="0"/>
                        </a:spcAft>
                        <a:buClrTx/>
                        <a:buSzTx/>
                        <a:buFontTx/>
                        <a:buNone/>
                        <a:tabLst/>
                        <a:defRPr/>
                      </a:pPr>
                      <a:r>
                        <a:rPr lang="en-US" sz="700" kern="1200" baseline="0" dirty="0" smtClean="0">
                          <a:solidFill>
                            <a:schemeClr val="dk1"/>
                          </a:solidFill>
                          <a:latin typeface="+mn-lt"/>
                          <a:ea typeface="+mn-ea"/>
                          <a:cs typeface="+mn-cs"/>
                        </a:rPr>
                        <a:t>Wall without in-wall cabling</a:t>
                      </a:r>
                    </a:p>
                    <a:p>
                      <a:pPr marL="0" marR="0" indent="0" algn="ctr" defTabSz="685777" rtl="0" eaLnBrk="1" fontAlgn="auto" latinLnBrk="0" hangingPunct="1">
                        <a:lnSpc>
                          <a:spcPct val="100000"/>
                        </a:lnSpc>
                        <a:spcBef>
                          <a:spcPts val="0"/>
                        </a:spcBef>
                        <a:spcAft>
                          <a:spcPts val="0"/>
                        </a:spcAft>
                        <a:buClrTx/>
                        <a:buSzTx/>
                        <a:buFontTx/>
                        <a:buNone/>
                        <a:tabLst/>
                        <a:defRPr/>
                      </a:pPr>
                      <a:r>
                        <a:rPr lang="en-US" sz="700" kern="1200" baseline="0" dirty="0" smtClean="0">
                          <a:solidFill>
                            <a:schemeClr val="dk1"/>
                          </a:solidFill>
                          <a:latin typeface="+mn-lt"/>
                          <a:ea typeface="+mn-ea"/>
                          <a:cs typeface="+mn-cs"/>
                        </a:rPr>
                        <a:t>Desk cradle</a:t>
                      </a:r>
                      <a:endParaRPr lang="en-US" sz="700" kern="1200" dirty="0" smtClean="0">
                        <a:solidFill>
                          <a:schemeClr val="dk1"/>
                        </a:solidFill>
                        <a:latin typeface="+mn-lt"/>
                        <a:ea typeface="+mn-ea"/>
                        <a:cs typeface="+mn-cs"/>
                      </a:endParaRPr>
                    </a:p>
                  </a:txBody>
                  <a:tcPr marL="91416" marR="91416" marT="45708" marB="45708" anchor="ctr"/>
                </a:tc>
              </a:tr>
              <a:tr h="297156">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Dimensions (in.)</a:t>
                      </a:r>
                      <a:endParaRPr lang="en-US" sz="700" b="0" dirty="0" smtClean="0">
                        <a:solidFill>
                          <a:schemeClr val="tx1">
                            <a:lumMod val="50000"/>
                          </a:schemeClr>
                        </a:solidFill>
                        <a:latin typeface="+mj-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1.18 (d) x</a:t>
                      </a:r>
                      <a:r>
                        <a:rPr lang="en-US" sz="700" baseline="0" dirty="0" smtClean="0"/>
                        <a:t> </a:t>
                      </a:r>
                      <a:r>
                        <a:rPr lang="en-US" sz="700" dirty="0" smtClean="0"/>
                        <a:t>5.35 (w) x</a:t>
                      </a:r>
                    </a:p>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5.51(h</a:t>
                      </a:r>
                      <a:endParaRPr lang="en-US" sz="700" b="0" dirty="0" smtClean="0">
                        <a:solidFill>
                          <a:schemeClr val="tx1">
                            <a:lumMod val="50000"/>
                          </a:schemeClr>
                        </a:solidFill>
                        <a:latin typeface="+mn-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3.5 (d) x</a:t>
                      </a:r>
                      <a:r>
                        <a:rPr lang="en-US" sz="700" baseline="0" dirty="0" smtClean="0"/>
                        <a:t> </a:t>
                      </a:r>
                      <a:r>
                        <a:rPr lang="en-US" sz="700" dirty="0" smtClean="0"/>
                        <a:t>3.7 (w) x</a:t>
                      </a:r>
                    </a:p>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1.35 (h)</a:t>
                      </a:r>
                      <a:endParaRPr lang="en-US" sz="700" b="0" dirty="0" smtClean="0">
                        <a:solidFill>
                          <a:schemeClr val="tx1">
                            <a:lumMod val="50000"/>
                          </a:schemeClr>
                        </a:solidFill>
                        <a:latin typeface="+mn-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1.57 (d) x</a:t>
                      </a:r>
                      <a:r>
                        <a:rPr lang="en-US" sz="700" baseline="0" dirty="0" smtClean="0"/>
                        <a:t> </a:t>
                      </a:r>
                      <a:r>
                        <a:rPr lang="en-US" sz="700" dirty="0" smtClean="0"/>
                        <a:t>3.38 (w) x</a:t>
                      </a:r>
                    </a:p>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5.90 (h)</a:t>
                      </a:r>
                      <a:endParaRPr lang="en-US" sz="700" b="0" dirty="0" smtClean="0">
                        <a:solidFill>
                          <a:schemeClr val="tx1">
                            <a:lumMod val="50000"/>
                          </a:schemeClr>
                        </a:solidFill>
                        <a:latin typeface="+mn-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1.14 (d) x</a:t>
                      </a:r>
                      <a:r>
                        <a:rPr lang="en-US" sz="700" baseline="0" dirty="0" smtClean="0"/>
                        <a:t> </a:t>
                      </a:r>
                      <a:r>
                        <a:rPr lang="en-US" sz="700" dirty="0" smtClean="0"/>
                        <a:t>3.54 (w) x</a:t>
                      </a:r>
                    </a:p>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6.73 (h)</a:t>
                      </a:r>
                      <a:endParaRPr lang="en-US" sz="700" b="0" dirty="0" smtClean="0">
                        <a:solidFill>
                          <a:schemeClr val="tx1">
                            <a:lumMod val="50000"/>
                          </a:schemeClr>
                        </a:solidFill>
                        <a:latin typeface="+mn-lt"/>
                        <a:cs typeface="Arial Narrow"/>
                      </a:endParaRPr>
                    </a:p>
                  </a:txBody>
                  <a:tcPr marL="91416" marR="91416" marT="45708" marB="45708"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1.6 (d) x</a:t>
                      </a:r>
                      <a:r>
                        <a:rPr lang="en-US" sz="700" baseline="0" dirty="0" smtClean="0"/>
                        <a:t> </a:t>
                      </a:r>
                      <a:r>
                        <a:rPr lang="en-US" sz="700" dirty="0" smtClean="0"/>
                        <a:t>4.5 (w) x</a:t>
                      </a:r>
                    </a:p>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smtClean="0"/>
                        <a:t>6.5 (h)</a:t>
                      </a:r>
                      <a:endParaRPr lang="en-US" sz="700" b="0" dirty="0" smtClean="0">
                        <a:solidFill>
                          <a:schemeClr val="tx1">
                            <a:lumMod val="50000"/>
                          </a:schemeClr>
                        </a:solidFill>
                        <a:latin typeface="+mn-lt"/>
                        <a:cs typeface="Arial Narrow"/>
                      </a:endParaRPr>
                    </a:p>
                  </a:txBody>
                  <a:tcPr marL="91416" marR="91416" marT="45708" marB="45708" anchor="ctr"/>
                </a:tc>
              </a:tr>
            </a:tbl>
          </a:graphicData>
        </a:graphic>
      </p:graphicFrame>
      <p:sp>
        <p:nvSpPr>
          <p:cNvPr id="112" name="TextBox 111"/>
          <p:cNvSpPr txBox="1"/>
          <p:nvPr/>
        </p:nvSpPr>
        <p:spPr>
          <a:xfrm>
            <a:off x="4679622" y="939744"/>
            <a:ext cx="1172035" cy="215444"/>
          </a:xfrm>
          <a:prstGeom prst="rect">
            <a:avLst/>
          </a:prstGeom>
          <a:noFill/>
        </p:spPr>
        <p:txBody>
          <a:bodyPr wrap="square" rtlCol="0">
            <a:spAutoFit/>
          </a:bodyPr>
          <a:lstStyle/>
          <a:p>
            <a:pPr algn="ctr"/>
            <a:r>
              <a:rPr lang="en-US" sz="800" b="1" dirty="0">
                <a:latin typeface="+mj-lt"/>
                <a:cs typeface="Arial Narrow"/>
              </a:rPr>
              <a:t>Aruba 205H</a:t>
            </a:r>
          </a:p>
        </p:txBody>
      </p:sp>
      <p:sp>
        <p:nvSpPr>
          <p:cNvPr id="113" name="TextBox 112"/>
          <p:cNvSpPr txBox="1"/>
          <p:nvPr/>
        </p:nvSpPr>
        <p:spPr>
          <a:xfrm>
            <a:off x="6036161" y="941556"/>
            <a:ext cx="1172035" cy="215444"/>
          </a:xfrm>
          <a:prstGeom prst="rect">
            <a:avLst/>
          </a:prstGeom>
          <a:noFill/>
        </p:spPr>
        <p:txBody>
          <a:bodyPr wrap="square" rtlCol="0">
            <a:spAutoFit/>
          </a:bodyPr>
          <a:lstStyle/>
          <a:p>
            <a:pPr algn="ctr"/>
            <a:r>
              <a:rPr lang="en-US" sz="800" b="1" dirty="0">
                <a:latin typeface="+mj-lt"/>
                <a:cs typeface="Arial Narrow"/>
              </a:rPr>
              <a:t>Ruckus H500</a:t>
            </a:r>
          </a:p>
        </p:txBody>
      </p:sp>
      <p:sp>
        <p:nvSpPr>
          <p:cNvPr id="115" name="TextBox 114"/>
          <p:cNvSpPr txBox="1"/>
          <p:nvPr/>
        </p:nvSpPr>
        <p:spPr>
          <a:xfrm>
            <a:off x="7374834" y="939744"/>
            <a:ext cx="1172035" cy="338554"/>
          </a:xfrm>
          <a:prstGeom prst="rect">
            <a:avLst/>
          </a:prstGeom>
          <a:noFill/>
        </p:spPr>
        <p:txBody>
          <a:bodyPr wrap="square" rtlCol="0">
            <a:spAutoFit/>
          </a:bodyPr>
          <a:lstStyle/>
          <a:p>
            <a:pPr algn="ctr"/>
            <a:r>
              <a:rPr lang="en-US" sz="800" b="1" dirty="0">
                <a:latin typeface="+mj-lt"/>
                <a:cs typeface="Arial Narrow"/>
              </a:rPr>
              <a:t>Cisco </a:t>
            </a:r>
            <a:r>
              <a:rPr lang="en-US" sz="800" b="1" dirty="0" err="1">
                <a:latin typeface="+mj-lt"/>
                <a:cs typeface="Arial Narrow"/>
              </a:rPr>
              <a:t>Aironet</a:t>
            </a:r>
            <a:r>
              <a:rPr lang="en-US" sz="800" b="1" dirty="0">
                <a:latin typeface="+mj-lt"/>
                <a:cs typeface="Arial Narrow"/>
              </a:rPr>
              <a:t> 1810w</a:t>
            </a:r>
          </a:p>
        </p:txBody>
      </p:sp>
      <p:sp>
        <p:nvSpPr>
          <p:cNvPr id="120" name="TextBox 119"/>
          <p:cNvSpPr txBox="1"/>
          <p:nvPr/>
        </p:nvSpPr>
        <p:spPr>
          <a:xfrm>
            <a:off x="1944225" y="939744"/>
            <a:ext cx="1172035" cy="215444"/>
          </a:xfrm>
          <a:prstGeom prst="rect">
            <a:avLst/>
          </a:prstGeom>
          <a:noFill/>
        </p:spPr>
        <p:txBody>
          <a:bodyPr wrap="square" rtlCol="0">
            <a:spAutoFit/>
          </a:bodyPr>
          <a:lstStyle/>
          <a:p>
            <a:pPr algn="ctr"/>
            <a:r>
              <a:rPr lang="en-US" sz="800" b="1" dirty="0">
                <a:latin typeface="+mj-lt"/>
                <a:cs typeface="Arial Narrow"/>
              </a:rPr>
              <a:t>Fortinet 122</a:t>
            </a:r>
          </a:p>
        </p:txBody>
      </p:sp>
      <p:sp>
        <p:nvSpPr>
          <p:cNvPr id="121" name="TextBox 120"/>
          <p:cNvSpPr txBox="1"/>
          <p:nvPr/>
        </p:nvSpPr>
        <p:spPr>
          <a:xfrm>
            <a:off x="3340949" y="939744"/>
            <a:ext cx="1172035" cy="215444"/>
          </a:xfrm>
          <a:prstGeom prst="rect">
            <a:avLst/>
          </a:prstGeom>
          <a:noFill/>
        </p:spPr>
        <p:txBody>
          <a:bodyPr wrap="square" rtlCol="0">
            <a:spAutoFit/>
          </a:bodyPr>
          <a:lstStyle/>
          <a:p>
            <a:pPr algn="ctr"/>
            <a:r>
              <a:rPr lang="en-US" sz="800" b="1" dirty="0">
                <a:latin typeface="+mj-lt"/>
                <a:cs typeface="Arial Narrow"/>
              </a:rPr>
              <a:t>Zebra 7502</a:t>
            </a:r>
          </a:p>
        </p:txBody>
      </p:sp>
      <p:pic>
        <p:nvPicPr>
          <p:cNvPr id="7" name="Picture 6"/>
          <p:cNvPicPr>
            <a:picLocks noChangeAspect="1"/>
          </p:cNvPicPr>
          <p:nvPr/>
        </p:nvPicPr>
        <p:blipFill>
          <a:blip r:embed="rId4"/>
          <a:stretch>
            <a:fillRect/>
          </a:stretch>
        </p:blipFill>
        <p:spPr>
          <a:xfrm>
            <a:off x="2177317" y="1100001"/>
            <a:ext cx="714254" cy="505595"/>
          </a:xfrm>
          <a:prstGeom prst="rect">
            <a:avLst/>
          </a:prstGeom>
        </p:spPr>
      </p:pic>
      <p:pic>
        <p:nvPicPr>
          <p:cNvPr id="8" name="Picture 7"/>
          <p:cNvPicPr>
            <a:picLocks noChangeAspect="1"/>
          </p:cNvPicPr>
          <p:nvPr/>
        </p:nvPicPr>
        <p:blipFill>
          <a:blip r:embed="rId5"/>
          <a:stretch>
            <a:fillRect/>
          </a:stretch>
        </p:blipFill>
        <p:spPr>
          <a:xfrm>
            <a:off x="3596308" y="1180101"/>
            <a:ext cx="661315" cy="404252"/>
          </a:xfrm>
          <a:prstGeom prst="rect">
            <a:avLst/>
          </a:prstGeom>
        </p:spPr>
      </p:pic>
      <p:pic>
        <p:nvPicPr>
          <p:cNvPr id="9" name="Picture 8"/>
          <p:cNvPicPr>
            <a:picLocks noChangeAspect="1"/>
          </p:cNvPicPr>
          <p:nvPr/>
        </p:nvPicPr>
        <p:blipFill>
          <a:blip r:embed="rId6"/>
          <a:stretch>
            <a:fillRect/>
          </a:stretch>
        </p:blipFill>
        <p:spPr>
          <a:xfrm>
            <a:off x="6264158" y="1168371"/>
            <a:ext cx="651795" cy="422849"/>
          </a:xfrm>
          <a:prstGeom prst="rect">
            <a:avLst/>
          </a:prstGeom>
        </p:spPr>
      </p:pic>
      <p:pic>
        <p:nvPicPr>
          <p:cNvPr id="29" name="Picture 2" descr="X:\WNC\ID\NETWORKING\Hydra-WP\03-render\0318\0318.17.png"/>
          <p:cNvPicPr>
            <a:picLocks noChangeAspect="1" noChangeArrowheads="1"/>
          </p:cNvPicPr>
          <p:nvPr/>
        </p:nvPicPr>
        <p:blipFill>
          <a:blip r:embed="rId7" cstate="screen"/>
          <a:srcRect/>
          <a:stretch>
            <a:fillRect/>
          </a:stretch>
        </p:blipFill>
        <p:spPr bwMode="auto">
          <a:xfrm>
            <a:off x="7392699" y="1008984"/>
            <a:ext cx="1028682" cy="744153"/>
          </a:xfrm>
          <a:prstGeom prst="rect">
            <a:avLst/>
          </a:prstGeom>
          <a:noFill/>
        </p:spPr>
      </p:pic>
      <p:sp>
        <p:nvSpPr>
          <p:cNvPr id="11" name="Rounded Rectangle 10"/>
          <p:cNvSpPr/>
          <p:nvPr/>
        </p:nvSpPr>
        <p:spPr>
          <a:xfrm>
            <a:off x="7414117" y="1584353"/>
            <a:ext cx="1193264" cy="383241"/>
          </a:xfrm>
          <a:prstGeom prst="roundRect">
            <a:avLst/>
          </a:prstGeom>
          <a:noFill/>
          <a:ln w="28575">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1" name="Rounded Rectangle 30"/>
          <p:cNvSpPr/>
          <p:nvPr/>
        </p:nvSpPr>
        <p:spPr>
          <a:xfrm>
            <a:off x="7423172" y="2195396"/>
            <a:ext cx="1193264" cy="383241"/>
          </a:xfrm>
          <a:prstGeom prst="roundRect">
            <a:avLst/>
          </a:prstGeom>
          <a:noFill/>
          <a:ln w="28575">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2" name="Rounded Rectangle 31"/>
          <p:cNvSpPr/>
          <p:nvPr/>
        </p:nvSpPr>
        <p:spPr>
          <a:xfrm>
            <a:off x="7414117" y="4011668"/>
            <a:ext cx="1193264" cy="383241"/>
          </a:xfrm>
          <a:prstGeom prst="roundRect">
            <a:avLst/>
          </a:prstGeom>
          <a:noFill/>
          <a:ln w="28575">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8" name="TextBox 17"/>
          <p:cNvSpPr txBox="1"/>
          <p:nvPr/>
        </p:nvSpPr>
        <p:spPr>
          <a:xfrm>
            <a:off x="7613338" y="4903265"/>
            <a:ext cx="1081376" cy="215444"/>
          </a:xfrm>
          <a:prstGeom prst="rect">
            <a:avLst/>
          </a:prstGeom>
          <a:noFill/>
        </p:spPr>
        <p:txBody>
          <a:bodyPr wrap="square" rtlCol="0">
            <a:spAutoFit/>
          </a:bodyPr>
          <a:lstStyle/>
          <a:p>
            <a:r>
              <a:rPr lang="en-US" sz="800" dirty="0">
                <a:latin typeface="+mj-lt"/>
              </a:rPr>
              <a:t>* Future availability</a:t>
            </a:r>
          </a:p>
        </p:txBody>
      </p:sp>
      <p:sp>
        <p:nvSpPr>
          <p:cNvPr id="19" name="TextBox 18"/>
          <p:cNvSpPr txBox="1"/>
          <p:nvPr/>
        </p:nvSpPr>
        <p:spPr>
          <a:xfrm>
            <a:off x="7816672" y="170195"/>
            <a:ext cx="1126019" cy="369332"/>
          </a:xfrm>
          <a:prstGeom prst="rect">
            <a:avLst/>
          </a:prstGeom>
          <a:solidFill>
            <a:schemeClr val="accent4">
              <a:lumMod val="60000"/>
              <a:lumOff val="40000"/>
            </a:schemeClr>
          </a:solidFill>
        </p:spPr>
        <p:txBody>
          <a:bodyPr wrap="square" rtlCol="0">
            <a:spAutoFit/>
          </a:bodyPr>
          <a:lstStyle/>
          <a:p>
            <a:pPr algn="ctr"/>
            <a:r>
              <a:rPr lang="ja-JP" altLang="en-US" dirty="0" smtClean="0"/>
              <a:t>参考</a:t>
            </a:r>
            <a:endParaRPr lang="en-US" dirty="0"/>
          </a:p>
        </p:txBody>
      </p:sp>
    </p:spTree>
    <p:extLst>
      <p:ext uri="{BB962C8B-B14F-4D97-AF65-F5344CB8AC3E}">
        <p14:creationId xmlns:p14="http://schemas.microsoft.com/office/powerpoint/2010/main" val="11507861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flipV="1">
            <a:off x="547149" y="4063044"/>
            <a:ext cx="3529681" cy="338445"/>
          </a:xfrm>
          <a:prstGeom prst="rect">
            <a:avLst/>
          </a:prstGeom>
          <a:gradFill flip="none" rotWithShape="1">
            <a:gsLst>
              <a:gs pos="0">
                <a:schemeClr val="bg1">
                  <a:alpha val="0"/>
                </a:schemeClr>
              </a:gs>
              <a:gs pos="50000">
                <a:schemeClr val="tx1">
                  <a:lumMod val="40000"/>
                  <a:lumOff val="60000"/>
                </a:schemeClr>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 name="Title 1"/>
          <p:cNvSpPr>
            <a:spLocks noGrp="1"/>
          </p:cNvSpPr>
          <p:nvPr>
            <p:ph type="title"/>
          </p:nvPr>
        </p:nvSpPr>
        <p:spPr>
          <a:xfrm>
            <a:off x="233153" y="35754"/>
            <a:ext cx="8909656" cy="731647"/>
          </a:xfrm>
        </p:spPr>
        <p:txBody>
          <a:bodyPr/>
          <a:lstStyle/>
          <a:p>
            <a:r>
              <a:rPr lang="ja-JP" altLang="en-US" sz="2800" dirty="0" smtClean="0"/>
              <a:t>次世代</a:t>
            </a:r>
            <a:r>
              <a:rPr lang="en-US" sz="2800" dirty="0" smtClean="0"/>
              <a:t>802.11ac Wave 2 </a:t>
            </a:r>
            <a:r>
              <a:rPr lang="en-US" sz="2800" dirty="0" err="1" smtClean="0"/>
              <a:t>OfficeExtend</a:t>
            </a:r>
            <a:r>
              <a:rPr lang="ja-JP" altLang="en-US" sz="2800" dirty="0" smtClean="0"/>
              <a:t>アクセスポイント</a:t>
            </a:r>
            <a:endParaRPr lang="en-US" sz="2800" dirty="0"/>
          </a:p>
        </p:txBody>
      </p:sp>
      <p:sp>
        <p:nvSpPr>
          <p:cNvPr id="3" name="Rectangle 2"/>
          <p:cNvSpPr/>
          <p:nvPr/>
        </p:nvSpPr>
        <p:spPr>
          <a:xfrm>
            <a:off x="233153" y="4021913"/>
            <a:ext cx="3956833" cy="42038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b="1" dirty="0">
                <a:solidFill>
                  <a:schemeClr val="tx1">
                    <a:lumMod val="75000"/>
                  </a:schemeClr>
                </a:solidFill>
                <a:latin typeface="+mj-lt"/>
                <a:ea typeface="+mj-ea"/>
                <a:cs typeface="CiscoSans Thin"/>
              </a:rPr>
              <a:t>Cisco Aironet</a:t>
            </a:r>
            <a:r>
              <a:rPr lang="en-US" sz="1799" b="1" baseline="30000" dirty="0">
                <a:solidFill>
                  <a:schemeClr val="tx1">
                    <a:lumMod val="75000"/>
                  </a:schemeClr>
                </a:solidFill>
                <a:latin typeface="+mj-lt"/>
                <a:ea typeface="+mj-ea"/>
                <a:cs typeface="CiscoSans Thin"/>
              </a:rPr>
              <a:t>®</a:t>
            </a:r>
            <a:r>
              <a:rPr lang="en-US" sz="1799" b="1" dirty="0">
                <a:solidFill>
                  <a:schemeClr val="tx1">
                    <a:lumMod val="75000"/>
                  </a:schemeClr>
                </a:solidFill>
                <a:latin typeface="+mj-lt"/>
                <a:ea typeface="+mj-ea"/>
                <a:cs typeface="CiscoSans Thin"/>
              </a:rPr>
              <a:t> </a:t>
            </a:r>
            <a:r>
              <a:rPr lang="en-US" sz="1799" b="1" dirty="0" smtClean="0">
                <a:solidFill>
                  <a:schemeClr val="tx1">
                    <a:lumMod val="75000"/>
                  </a:schemeClr>
                </a:solidFill>
                <a:latin typeface="+mj-lt"/>
                <a:ea typeface="+mj-ea"/>
                <a:cs typeface="CiscoSans Thin"/>
              </a:rPr>
              <a:t>OEAP1810</a:t>
            </a:r>
            <a:r>
              <a:rPr lang="ja-JP" altLang="en-US" sz="1799" b="1" dirty="0" smtClean="0">
                <a:solidFill>
                  <a:schemeClr val="tx1">
                    <a:lumMod val="75000"/>
                  </a:schemeClr>
                </a:solidFill>
                <a:latin typeface="+mj-lt"/>
                <a:ea typeface="+mj-ea"/>
                <a:cs typeface="CiscoSans Thin"/>
              </a:rPr>
              <a:t>シリーズ</a:t>
            </a:r>
            <a:endParaRPr lang="en-US" sz="1799" b="1" dirty="0">
              <a:solidFill>
                <a:schemeClr val="tx1">
                  <a:lumMod val="75000"/>
                </a:schemeClr>
              </a:solidFill>
              <a:latin typeface="+mj-lt"/>
              <a:ea typeface="+mj-ea"/>
              <a:cs typeface="CiscoSans Thin"/>
            </a:endParaRPr>
          </a:p>
        </p:txBody>
      </p:sp>
      <p:grpSp>
        <p:nvGrpSpPr>
          <p:cNvPr id="15" name="Group 14"/>
          <p:cNvGrpSpPr/>
          <p:nvPr/>
        </p:nvGrpSpPr>
        <p:grpSpPr>
          <a:xfrm>
            <a:off x="4189986" y="971597"/>
            <a:ext cx="4612091" cy="4085221"/>
            <a:chOff x="3086364" y="1084580"/>
            <a:chExt cx="4887514" cy="3064510"/>
          </a:xfrm>
        </p:grpSpPr>
        <p:sp>
          <p:nvSpPr>
            <p:cNvPr id="16" name="Rectangle 15"/>
            <p:cNvSpPr/>
            <p:nvPr/>
          </p:nvSpPr>
          <p:spPr>
            <a:xfrm>
              <a:off x="3150342" y="1084580"/>
              <a:ext cx="4823536" cy="3058846"/>
            </a:xfrm>
            <a:prstGeom prst="rect">
              <a:avLst/>
            </a:prstGeom>
            <a:solidFill>
              <a:schemeClr val="tx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17" name="Rectangle 16"/>
            <p:cNvSpPr/>
            <p:nvPr/>
          </p:nvSpPr>
          <p:spPr>
            <a:xfrm>
              <a:off x="3086364" y="1084580"/>
              <a:ext cx="66744" cy="602236"/>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19" name="Rectangle 18"/>
            <p:cNvSpPr/>
            <p:nvPr/>
          </p:nvSpPr>
          <p:spPr>
            <a:xfrm>
              <a:off x="3086364" y="1700149"/>
              <a:ext cx="66744" cy="60223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0" name="Rectangle 19"/>
            <p:cNvSpPr/>
            <p:nvPr/>
          </p:nvSpPr>
          <p:spPr>
            <a:xfrm>
              <a:off x="3086364" y="2315717"/>
              <a:ext cx="66744" cy="602236"/>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1" name="Rectangle 20"/>
            <p:cNvSpPr/>
            <p:nvPr/>
          </p:nvSpPr>
          <p:spPr>
            <a:xfrm>
              <a:off x="3086364" y="2931286"/>
              <a:ext cx="66744" cy="602236"/>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2" name="Rectangle 21"/>
            <p:cNvSpPr/>
            <p:nvPr/>
          </p:nvSpPr>
          <p:spPr>
            <a:xfrm>
              <a:off x="3086364" y="3546854"/>
              <a:ext cx="66744" cy="60223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grpSp>
      <p:sp>
        <p:nvSpPr>
          <p:cNvPr id="23" name="Rectangle 22"/>
          <p:cNvSpPr/>
          <p:nvPr/>
        </p:nvSpPr>
        <p:spPr>
          <a:xfrm>
            <a:off x="4347308" y="964046"/>
            <a:ext cx="4454769" cy="4085221"/>
          </a:xfrm>
          <a:prstGeom prst="rect">
            <a:avLst/>
          </a:prstGeom>
        </p:spPr>
        <p:txBody>
          <a:bodyPr wrap="square">
            <a:spAutoFit/>
          </a:bodyPr>
          <a:lstStyle/>
          <a:p>
            <a:pPr marL="214313" indent="-214313">
              <a:lnSpc>
                <a:spcPct val="90000"/>
              </a:lnSpc>
              <a:buFont typeface="Arial"/>
              <a:buChar char="•"/>
            </a:pPr>
            <a:r>
              <a:rPr lang="ja-JP" altLang="en-US" sz="1600" b="1" dirty="0" smtClean="0"/>
              <a:t>テレワーカーや超小規模拠点展開向け</a:t>
            </a:r>
            <a:r>
              <a:rPr lang="en-US" altLang="ja-JP" sz="1600" b="1" dirty="0" smtClean="0"/>
              <a:t/>
            </a:r>
            <a:br>
              <a:rPr lang="en-US" altLang="ja-JP" sz="1600" b="1" dirty="0" smtClean="0"/>
            </a:br>
            <a:r>
              <a:rPr lang="ja-JP" altLang="en-US" sz="1600" b="1" dirty="0" smtClean="0"/>
              <a:t>有線無線を介してリモートワーカーに企業</a:t>
            </a:r>
            <a:r>
              <a:rPr lang="en-US" altLang="ja-JP" sz="1600" b="1" dirty="0" smtClean="0"/>
              <a:t/>
            </a:r>
            <a:br>
              <a:rPr lang="en-US" altLang="ja-JP" sz="1600" b="1" dirty="0" smtClean="0"/>
            </a:br>
            <a:r>
              <a:rPr lang="ja-JP" altLang="en-US" sz="1600" b="1" dirty="0" smtClean="0"/>
              <a:t>アクセスを提供</a:t>
            </a:r>
            <a:endParaRPr lang="en-US" sz="1600" dirty="0"/>
          </a:p>
          <a:p>
            <a:pPr marL="214313" indent="-214313">
              <a:lnSpc>
                <a:spcPct val="90000"/>
              </a:lnSpc>
              <a:buFont typeface="Arial"/>
              <a:buChar char="•"/>
            </a:pPr>
            <a:r>
              <a:rPr lang="ja-JP" altLang="en-US" sz="1600" dirty="0" smtClean="0"/>
              <a:t>同時デュアルラジオ、デュアルバンド</a:t>
            </a:r>
            <a:r>
              <a:rPr lang="en-US" sz="1600" b="1" dirty="0" smtClean="0"/>
              <a:t>2x2</a:t>
            </a:r>
            <a:r>
              <a:rPr lang="en-US" sz="1600" b="1" dirty="0"/>
              <a:t>:2 </a:t>
            </a:r>
            <a:r>
              <a:rPr lang="en-US" sz="1600" b="1" dirty="0" smtClean="0"/>
              <a:t>802.11ac </a:t>
            </a:r>
            <a:r>
              <a:rPr lang="en-US" sz="1600" b="1" dirty="0"/>
              <a:t>Wave </a:t>
            </a:r>
            <a:r>
              <a:rPr lang="en-US" sz="1600" b="1" dirty="0" smtClean="0"/>
              <a:t>2</a:t>
            </a:r>
            <a:r>
              <a:rPr lang="ja-JP" altLang="en-US" sz="1600" b="1" dirty="0" smtClean="0"/>
              <a:t>対応（</a:t>
            </a:r>
            <a:r>
              <a:rPr lang="en-US" sz="1600" dirty="0" smtClean="0"/>
              <a:t>MU</a:t>
            </a:r>
            <a:r>
              <a:rPr lang="en-US" sz="1600" dirty="0"/>
              <a:t>-</a:t>
            </a:r>
            <a:r>
              <a:rPr lang="en-US" sz="1600" dirty="0" smtClean="0"/>
              <a:t>MIMO</a:t>
            </a:r>
            <a:r>
              <a:rPr lang="ja-JP" altLang="en-US" sz="1600" dirty="0" smtClean="0"/>
              <a:t>含む）</a:t>
            </a:r>
            <a:endParaRPr lang="en-US" sz="1600" dirty="0"/>
          </a:p>
          <a:p>
            <a:pPr marL="214313" indent="-214313">
              <a:lnSpc>
                <a:spcPct val="90000"/>
              </a:lnSpc>
              <a:buFont typeface="Arial"/>
              <a:buChar char="•"/>
            </a:pPr>
            <a:r>
              <a:rPr lang="ja-JP" altLang="en-US" sz="1600" dirty="0" smtClean="0"/>
              <a:t>内蔵アンテナでの無線カバレッジを最適化する</a:t>
            </a:r>
            <a:r>
              <a:rPr lang="en-US" altLang="ja-JP" sz="1600" dirty="0" smtClean="0"/>
              <a:t/>
            </a:r>
            <a:br>
              <a:rPr lang="en-US" altLang="ja-JP" sz="1600" dirty="0" smtClean="0"/>
            </a:br>
            <a:r>
              <a:rPr lang="ja-JP" altLang="en-US" sz="1600" dirty="0" smtClean="0"/>
              <a:t>垂直マウント</a:t>
            </a:r>
            <a:endParaRPr lang="en-US" sz="1600" dirty="0"/>
          </a:p>
          <a:p>
            <a:pPr marL="214313" indent="-214313">
              <a:lnSpc>
                <a:spcPct val="90000"/>
              </a:lnSpc>
              <a:buFont typeface="Arial"/>
              <a:buChar char="•"/>
            </a:pPr>
            <a:r>
              <a:rPr lang="ja-JP" altLang="en-US" sz="1600" dirty="0" smtClean="0"/>
              <a:t>マウント用のクラドルを一緒に出荷、</a:t>
            </a:r>
            <a:r>
              <a:rPr lang="en-US" altLang="ja-JP" sz="1600" dirty="0" smtClean="0"/>
              <a:t/>
            </a:r>
            <a:br>
              <a:rPr lang="en-US" altLang="ja-JP" sz="1600" dirty="0" smtClean="0"/>
            </a:br>
            <a:r>
              <a:rPr lang="ja-JP" altLang="en-US" sz="1600" dirty="0" smtClean="0"/>
              <a:t>最適なマウントとケーブル管理を実現</a:t>
            </a:r>
            <a:r>
              <a:rPr lang="en-US" sz="1600" dirty="0" smtClean="0"/>
              <a:t> </a:t>
            </a:r>
            <a:br>
              <a:rPr lang="en-US" sz="1600" dirty="0" smtClean="0"/>
            </a:br>
            <a:r>
              <a:rPr lang="ja-JP" altLang="en-US" sz="1600" dirty="0" smtClean="0"/>
              <a:t>接合ボックスへのマウントまたは直接壁へ接続</a:t>
            </a:r>
            <a:r>
              <a:rPr lang="en-US" altLang="ja-JP" sz="1600" dirty="0" smtClean="0"/>
              <a:t/>
            </a:r>
            <a:br>
              <a:rPr lang="en-US" altLang="ja-JP" sz="1600" dirty="0" smtClean="0"/>
            </a:br>
            <a:r>
              <a:rPr lang="ja-JP" altLang="en-US" sz="1600" dirty="0" smtClean="0"/>
              <a:t>するアクセサリもあり</a:t>
            </a:r>
            <a:endParaRPr lang="en-US" sz="1600" dirty="0"/>
          </a:p>
          <a:p>
            <a:pPr marL="214313" indent="-214313">
              <a:lnSpc>
                <a:spcPct val="90000"/>
              </a:lnSpc>
              <a:buFont typeface="Arial"/>
              <a:buChar char="•"/>
            </a:pPr>
            <a:r>
              <a:rPr lang="en-US" sz="1600" b="1" dirty="0"/>
              <a:t>3 x GigE </a:t>
            </a:r>
            <a:r>
              <a:rPr lang="ja-JP" altLang="en-US" sz="1600" b="1" dirty="0" smtClean="0"/>
              <a:t>イーサネットポート</a:t>
            </a:r>
            <a:r>
              <a:rPr lang="ja-JP" altLang="en-US" sz="1600" dirty="0" smtClean="0"/>
              <a:t>、</a:t>
            </a:r>
            <a:r>
              <a:rPr lang="en-US" sz="1600" dirty="0" smtClean="0"/>
              <a:t>1 </a:t>
            </a:r>
            <a:r>
              <a:rPr lang="en-US" sz="1600" dirty="0"/>
              <a:t>x </a:t>
            </a:r>
            <a:r>
              <a:rPr lang="ja-JP" altLang="en-US" sz="1600" dirty="0" smtClean="0"/>
              <a:t>アップリンク</a:t>
            </a:r>
            <a:r>
              <a:rPr lang="en-US" altLang="ja-JP" sz="1600" dirty="0" smtClean="0"/>
              <a:t/>
            </a:r>
            <a:br>
              <a:rPr lang="en-US" altLang="ja-JP" sz="1600" dirty="0" smtClean="0"/>
            </a:br>
            <a:r>
              <a:rPr lang="en-US" sz="1600" dirty="0" smtClean="0"/>
              <a:t>GigE</a:t>
            </a:r>
            <a:r>
              <a:rPr lang="ja-JP" altLang="en-US" sz="1600" dirty="0" smtClean="0"/>
              <a:t>ポート</a:t>
            </a:r>
            <a:endParaRPr lang="en-US" sz="1600" dirty="0"/>
          </a:p>
          <a:p>
            <a:pPr marL="557213" lvl="1" indent="-214313">
              <a:lnSpc>
                <a:spcPct val="90000"/>
              </a:lnSpc>
              <a:buFont typeface="Arial"/>
              <a:buChar char="•"/>
            </a:pPr>
            <a:r>
              <a:rPr lang="ja-JP" altLang="en-US" sz="1600" dirty="0" smtClean="0"/>
              <a:t>最大</a:t>
            </a:r>
            <a:r>
              <a:rPr lang="en-US" altLang="ja-JP" sz="1600" dirty="0" smtClean="0"/>
              <a:t>2</a:t>
            </a:r>
            <a:r>
              <a:rPr lang="ja-JP" altLang="en-US" sz="1600" dirty="0" smtClean="0"/>
              <a:t>ポートを無線コントローラへトンネル</a:t>
            </a:r>
            <a:r>
              <a:rPr lang="en-US" altLang="ja-JP" sz="1600" dirty="0" smtClean="0"/>
              <a:t/>
            </a:r>
            <a:br>
              <a:rPr lang="en-US" altLang="ja-JP" sz="1600" dirty="0" smtClean="0"/>
            </a:br>
            <a:r>
              <a:rPr lang="ja-JP" altLang="en-US" sz="1600" dirty="0" smtClean="0"/>
              <a:t>接続可能（</a:t>
            </a:r>
            <a:r>
              <a:rPr lang="en-US" altLang="ja-JP" sz="1600" dirty="0" smtClean="0"/>
              <a:t>LAN3</a:t>
            </a:r>
            <a:r>
              <a:rPr lang="ja-JP" altLang="en-US" sz="1600" dirty="0" smtClean="0"/>
              <a:t>ポート以外）</a:t>
            </a:r>
            <a:endParaRPr lang="en-US" sz="1600" dirty="0"/>
          </a:p>
          <a:p>
            <a:pPr marL="214313" indent="-214313">
              <a:lnSpc>
                <a:spcPct val="90000"/>
              </a:lnSpc>
              <a:buFont typeface="Arial"/>
              <a:buChar char="•"/>
            </a:pPr>
            <a:r>
              <a:rPr lang="en-US" sz="1600" dirty="0" smtClean="0"/>
              <a:t>PoE</a:t>
            </a:r>
            <a:r>
              <a:rPr lang="ja-JP" altLang="en-US" sz="1600" dirty="0" smtClean="0"/>
              <a:t>または</a:t>
            </a:r>
            <a:r>
              <a:rPr lang="en-US" sz="1600" dirty="0" smtClean="0"/>
              <a:t> AC </a:t>
            </a:r>
            <a:r>
              <a:rPr lang="ja-JP" altLang="en-US" sz="1600" dirty="0" smtClean="0"/>
              <a:t>アダプタ対応</a:t>
            </a:r>
            <a:endParaRPr lang="en-US" altLang="ja-JP" sz="1600" dirty="0" smtClean="0"/>
          </a:p>
          <a:p>
            <a:pPr marL="214313" indent="-214313">
              <a:lnSpc>
                <a:spcPct val="90000"/>
              </a:lnSpc>
              <a:buFont typeface="Arial"/>
              <a:buChar char="•"/>
            </a:pPr>
            <a:r>
              <a:rPr lang="en-US" sz="1600" b="1" dirty="0" smtClean="0"/>
              <a:t>PoE </a:t>
            </a:r>
            <a:r>
              <a:rPr lang="ja-JP" altLang="en-US" sz="1600" b="1" dirty="0" smtClean="0"/>
              <a:t>出力（</a:t>
            </a:r>
            <a:r>
              <a:rPr lang="en-US" sz="1600" dirty="0" smtClean="0"/>
              <a:t>LAN 1</a:t>
            </a:r>
            <a:r>
              <a:rPr lang="ja-JP" altLang="en-US" sz="1600" dirty="0" smtClean="0"/>
              <a:t>ポート）</a:t>
            </a:r>
            <a:r>
              <a:rPr lang="en-US" altLang="ja-JP" sz="1600" dirty="0"/>
              <a:t/>
            </a:r>
            <a:br>
              <a:rPr lang="en-US" altLang="ja-JP" sz="1600" dirty="0"/>
            </a:br>
            <a:r>
              <a:rPr lang="en-US" sz="1600" dirty="0" smtClean="0"/>
              <a:t> 803</a:t>
            </a:r>
            <a:r>
              <a:rPr lang="en-US" sz="1600" dirty="0"/>
              <a:t>.af Class 0 </a:t>
            </a:r>
            <a:r>
              <a:rPr lang="ja-JP" altLang="en-US" sz="1600" dirty="0" smtClean="0"/>
              <a:t>まで出力</a:t>
            </a:r>
            <a:r>
              <a:rPr lang="en-US" sz="1600" dirty="0" smtClean="0"/>
              <a:t>(</a:t>
            </a:r>
            <a:r>
              <a:rPr lang="ja-JP" altLang="en-US" sz="1600" dirty="0" smtClean="0"/>
              <a:t>入力パワーに依存</a:t>
            </a:r>
            <a:r>
              <a:rPr lang="en-US" sz="1600" dirty="0" smtClean="0"/>
              <a:t>)</a:t>
            </a:r>
            <a:endParaRPr lang="en-US" sz="1600" dirty="0"/>
          </a:p>
        </p:txBody>
      </p:sp>
      <p:pic>
        <p:nvPicPr>
          <p:cNvPr id="14" name="Picture 13" descr="X:\WNC\ID\NETWORKING\Hydra-WP\03-render\20160224-HYDRA WP LATEST IMAGES FOR ID\07-CMF\2016-02-24-latest ID-01.png"/>
          <p:cNvPicPr>
            <a:picLocks noChangeAspect="1" noChangeArrowheads="1"/>
          </p:cNvPicPr>
          <p:nvPr/>
        </p:nvPicPr>
        <p:blipFill>
          <a:blip r:embed="rId3" cstate="screen"/>
          <a:srcRect/>
          <a:stretch>
            <a:fillRect/>
          </a:stretch>
        </p:blipFill>
        <p:spPr bwMode="auto">
          <a:xfrm>
            <a:off x="233153" y="1090121"/>
            <a:ext cx="3668836" cy="2906817"/>
          </a:xfrm>
          <a:prstGeom prst="rect">
            <a:avLst/>
          </a:prstGeom>
          <a:noFill/>
        </p:spPr>
      </p:pic>
      <p:sp>
        <p:nvSpPr>
          <p:cNvPr id="4" name="Rectangle 3"/>
          <p:cNvSpPr/>
          <p:nvPr/>
        </p:nvSpPr>
        <p:spPr>
          <a:xfrm>
            <a:off x="5418994" y="582735"/>
            <a:ext cx="2429734" cy="369332"/>
          </a:xfrm>
          <a:prstGeom prst="rect">
            <a:avLst/>
          </a:prstGeom>
        </p:spPr>
        <p:txBody>
          <a:bodyPr wrap="none">
            <a:spAutoFit/>
          </a:bodyPr>
          <a:lstStyle/>
          <a:p>
            <a:pPr defTabSz="685891" fontAlgn="auto">
              <a:spcBef>
                <a:spcPts val="0"/>
              </a:spcBef>
              <a:spcAft>
                <a:spcPts val="0"/>
              </a:spcAft>
              <a:defRPr/>
            </a:pPr>
            <a:r>
              <a:rPr lang="de-DE" dirty="0">
                <a:solidFill>
                  <a:schemeClr val="dk1"/>
                </a:solidFill>
              </a:rPr>
              <a:t>AIR-OEAP1810</a:t>
            </a:r>
            <a:r>
              <a:rPr lang="de-DE" dirty="0" smtClean="0">
                <a:solidFill>
                  <a:schemeClr val="dk1"/>
                </a:solidFill>
              </a:rPr>
              <a:t>-</a:t>
            </a:r>
            <a:r>
              <a:rPr lang="en-US" altLang="ja-JP" dirty="0" smtClean="0">
                <a:solidFill>
                  <a:schemeClr val="dk1"/>
                </a:solidFill>
              </a:rPr>
              <a:t>Q</a:t>
            </a:r>
            <a:r>
              <a:rPr lang="de-DE" dirty="0" smtClean="0">
                <a:solidFill>
                  <a:schemeClr val="dk1"/>
                </a:solidFill>
              </a:rPr>
              <a:t>-</a:t>
            </a:r>
            <a:r>
              <a:rPr lang="de-DE" dirty="0">
                <a:solidFill>
                  <a:schemeClr val="dk1"/>
                </a:solidFill>
              </a:rPr>
              <a:t>K9</a:t>
            </a:r>
            <a:endParaRPr lang="en-US" sz="2400" dirty="0"/>
          </a:p>
        </p:txBody>
      </p:sp>
    </p:spTree>
    <p:extLst>
      <p:ext uri="{BB962C8B-B14F-4D97-AF65-F5344CB8AC3E}">
        <p14:creationId xmlns:p14="http://schemas.microsoft.com/office/powerpoint/2010/main" val="155426854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6575425" y="2041150"/>
            <a:ext cx="1771650" cy="359923"/>
          </a:xfrm>
          <a:prstGeom prst="rect">
            <a:avLst/>
          </a:prstGeom>
          <a:solidFill>
            <a:srgbClr val="FFFF99"/>
          </a:solidFill>
          <a:ln w="25400">
            <a:noFill/>
            <a:miter lim="800000"/>
            <a:headEnd/>
            <a:tailEnd/>
          </a:ln>
        </p:spPr>
        <p:txBody>
          <a:bodyPr lIns="82124" tIns="41061" rIns="82124" bIns="41061" anchor="ctr">
            <a:spAutoFit/>
          </a:bodyPr>
          <a:lstStyle/>
          <a:p>
            <a:pPr eaLnBrk="1" hangingPunct="1">
              <a:lnSpc>
                <a:spcPct val="100000"/>
              </a:lnSpc>
              <a:spcBef>
                <a:spcPct val="0"/>
              </a:spcBef>
              <a:buClrTx/>
              <a:buSzTx/>
              <a:buFontTx/>
              <a:buNone/>
            </a:pPr>
            <a:endParaRPr lang="ja-JP" altLang="en-US" sz="1800">
              <a:latin typeface="Arial" pitchFamily="34" charset="0"/>
              <a:ea typeface="ヒラギノ角ゴ Pro W3"/>
              <a:cs typeface="ヒラギノ角ゴ Pro W3"/>
            </a:endParaRPr>
          </a:p>
        </p:txBody>
      </p:sp>
      <p:sp>
        <p:nvSpPr>
          <p:cNvPr id="38915" name="Rectangle 3"/>
          <p:cNvSpPr>
            <a:spLocks noChangeArrowheads="1"/>
          </p:cNvSpPr>
          <p:nvPr/>
        </p:nvSpPr>
        <p:spPr bwMode="auto">
          <a:xfrm>
            <a:off x="757238" y="2042935"/>
            <a:ext cx="1573212" cy="359923"/>
          </a:xfrm>
          <a:prstGeom prst="rect">
            <a:avLst/>
          </a:prstGeom>
          <a:solidFill>
            <a:srgbClr val="FFFF99"/>
          </a:solidFill>
          <a:ln w="25400">
            <a:noFill/>
            <a:miter lim="800000"/>
            <a:headEnd/>
            <a:tailEnd/>
          </a:ln>
        </p:spPr>
        <p:txBody>
          <a:bodyPr wrap="square" lIns="82124" tIns="41061" rIns="82124" bIns="41061" anchor="ctr">
            <a:spAutoFit/>
          </a:bodyPr>
          <a:lstStyle/>
          <a:p>
            <a:pPr eaLnBrk="1" hangingPunct="1">
              <a:lnSpc>
                <a:spcPct val="100000"/>
              </a:lnSpc>
              <a:spcBef>
                <a:spcPct val="0"/>
              </a:spcBef>
              <a:buClrTx/>
              <a:buSzTx/>
              <a:buFontTx/>
              <a:buNone/>
            </a:pPr>
            <a:endParaRPr lang="ja-JP" altLang="en-US" sz="1800">
              <a:latin typeface="Arial" pitchFamily="34" charset="0"/>
              <a:ea typeface="ヒラギノ角ゴ Pro W3"/>
              <a:cs typeface="ヒラギノ角ゴ Pro W3"/>
            </a:endParaRPr>
          </a:p>
        </p:txBody>
      </p:sp>
      <p:pic>
        <p:nvPicPr>
          <p:cNvPr id="38916" name="Picture 4" descr="zCover gloveOne for Cisco Wireless IP Phone 7920, Office, BLUE">
            <a:hlinkClick r:id="rId3"/>
          </p:cNvPr>
          <p:cNvPicPr>
            <a:picLocks noChangeAspect="1" noChangeArrowheads="1"/>
          </p:cNvPicPr>
          <p:nvPr/>
        </p:nvPicPr>
        <p:blipFill>
          <a:blip r:embed="rId4" cstate="print"/>
          <a:srcRect/>
          <a:stretch>
            <a:fillRect/>
          </a:stretch>
        </p:blipFill>
        <p:spPr bwMode="auto">
          <a:xfrm>
            <a:off x="7250113" y="1500188"/>
            <a:ext cx="639762" cy="479822"/>
          </a:xfrm>
          <a:prstGeom prst="rect">
            <a:avLst/>
          </a:prstGeom>
          <a:noFill/>
          <a:ln w="9525">
            <a:noFill/>
            <a:miter lim="800000"/>
            <a:headEnd/>
            <a:tailEnd/>
          </a:ln>
        </p:spPr>
      </p:pic>
      <p:sp>
        <p:nvSpPr>
          <p:cNvPr id="38917" name="Rectangle 5"/>
          <p:cNvSpPr>
            <a:spLocks noGrp="1" noChangeArrowheads="1"/>
          </p:cNvSpPr>
          <p:nvPr>
            <p:ph type="title"/>
          </p:nvPr>
        </p:nvSpPr>
        <p:spPr>
          <a:xfrm>
            <a:off x="244475" y="147638"/>
            <a:ext cx="8556625" cy="459581"/>
          </a:xfrm>
        </p:spPr>
        <p:txBody>
          <a:bodyPr/>
          <a:lstStyle/>
          <a:p>
            <a:r>
              <a:rPr lang="en-US" altLang="ja-JP" dirty="0" smtClean="0">
                <a:latin typeface="+mn-lt"/>
                <a:ea typeface="ＭＳ Ｐゴシック"/>
                <a:cs typeface="ＭＳ Ｐゴシック"/>
              </a:rPr>
              <a:t>Office Extend AP(OEAP)</a:t>
            </a:r>
            <a:r>
              <a:rPr lang="ja-JP" altLang="en-US" dirty="0" smtClean="0">
                <a:latin typeface="+mn-lt"/>
                <a:ea typeface="ＭＳ Ｐゴシック"/>
                <a:cs typeface="ＭＳ Ｐゴシック"/>
              </a:rPr>
              <a:t>概要（復習）</a:t>
            </a:r>
            <a:endParaRPr lang="ja-JP" altLang="en-US" sz="2400" dirty="0" smtClean="0">
              <a:latin typeface="+mn-lt"/>
              <a:ea typeface="ＭＳ Ｐゴシック"/>
              <a:cs typeface="ＭＳ Ｐゴシック"/>
            </a:endParaRPr>
          </a:p>
        </p:txBody>
      </p:sp>
      <p:sp>
        <p:nvSpPr>
          <p:cNvPr id="39938" name="Line 2"/>
          <p:cNvSpPr>
            <a:spLocks noChangeShapeType="1"/>
          </p:cNvSpPr>
          <p:nvPr/>
        </p:nvSpPr>
        <p:spPr bwMode="auto">
          <a:xfrm flipH="1">
            <a:off x="1533525" y="2757488"/>
            <a:ext cx="3333750" cy="13097"/>
          </a:xfrm>
          <a:prstGeom prst="line">
            <a:avLst/>
          </a:prstGeom>
          <a:noFill/>
          <a:ln w="38100">
            <a:solidFill>
              <a:srgbClr val="2A547E"/>
            </a:solidFill>
            <a:round/>
            <a:headEnd type="none" w="sm" len="sm"/>
            <a:tailEnd type="none" w="sm" len="sm"/>
          </a:ln>
          <a:effectLst>
            <a:outerShdw blurRad="63500" dist="17961" dir="2700000" algn="ctr" rotWithShape="0">
              <a:srgbClr val="000000">
                <a:alpha val="74997"/>
              </a:srgbClr>
            </a:outerShdw>
          </a:effectLst>
        </p:spPr>
        <p:txBody>
          <a:bodyPr wrap="none" lIns="73025" tIns="36512" rIns="73025" bIns="36512" anchor="ctr"/>
          <a:lstStyle/>
          <a:p>
            <a:pPr eaLnBrk="1" hangingPunct="1">
              <a:lnSpc>
                <a:spcPct val="100000"/>
              </a:lnSpc>
              <a:spcBef>
                <a:spcPct val="0"/>
              </a:spcBef>
              <a:buClrTx/>
              <a:buSzTx/>
              <a:buFontTx/>
              <a:buNone/>
              <a:defRPr/>
            </a:pPr>
            <a:endParaRPr lang="en-US" sz="1800">
              <a:latin typeface="Arial" charset="0"/>
              <a:ea typeface="ヒラギノ角ゴ Pro W3" charset="-128"/>
              <a:cs typeface="ヒラギノ角ゴ Pro W3" charset="-128"/>
            </a:endParaRPr>
          </a:p>
        </p:txBody>
      </p:sp>
      <p:sp>
        <p:nvSpPr>
          <p:cNvPr id="39939" name="Line 3"/>
          <p:cNvSpPr>
            <a:spLocks noChangeShapeType="1"/>
          </p:cNvSpPr>
          <p:nvPr/>
        </p:nvSpPr>
        <p:spPr bwMode="auto">
          <a:xfrm flipH="1" flipV="1">
            <a:off x="5019675" y="2749154"/>
            <a:ext cx="1830388" cy="2381"/>
          </a:xfrm>
          <a:prstGeom prst="line">
            <a:avLst/>
          </a:prstGeom>
          <a:noFill/>
          <a:ln w="38100">
            <a:solidFill>
              <a:srgbClr val="2A547E"/>
            </a:solidFill>
            <a:round/>
            <a:headEnd/>
            <a:tailEnd/>
          </a:ln>
          <a:effectLst>
            <a:outerShdw blurRad="63500" dist="17961" dir="2700000" algn="ctr" rotWithShape="0">
              <a:srgbClr val="000000">
                <a:alpha val="74997"/>
              </a:srgbClr>
            </a:outerShdw>
          </a:effectLst>
        </p:spPr>
        <p:txBody>
          <a:bodyPr wrap="none" lIns="73025" tIns="36512" rIns="73025" bIns="36512" anchor="ctr"/>
          <a:lstStyle/>
          <a:p>
            <a:pPr eaLnBrk="1" hangingPunct="1">
              <a:lnSpc>
                <a:spcPct val="100000"/>
              </a:lnSpc>
              <a:spcBef>
                <a:spcPct val="0"/>
              </a:spcBef>
              <a:buClrTx/>
              <a:buSzTx/>
              <a:buFontTx/>
              <a:buNone/>
              <a:defRPr/>
            </a:pPr>
            <a:endParaRPr lang="en-US" sz="1800">
              <a:latin typeface="Arial" charset="0"/>
              <a:ea typeface="ヒラギノ角ゴ Pro W3" charset="-128"/>
              <a:cs typeface="ヒラギノ角ゴ Pro W3" charset="-128"/>
            </a:endParaRPr>
          </a:p>
        </p:txBody>
      </p:sp>
      <p:pic>
        <p:nvPicPr>
          <p:cNvPr id="38920" name="Picture 4"/>
          <p:cNvPicPr preferRelativeResize="0">
            <a:picLocks noChangeArrowheads="1"/>
          </p:cNvPicPr>
          <p:nvPr/>
        </p:nvPicPr>
        <p:blipFill>
          <a:blip r:embed="rId5" cstate="print"/>
          <a:srcRect/>
          <a:stretch>
            <a:fillRect/>
          </a:stretch>
        </p:blipFill>
        <p:spPr bwMode="auto">
          <a:xfrm>
            <a:off x="2941639" y="2408635"/>
            <a:ext cx="3024187" cy="1091803"/>
          </a:xfrm>
          <a:prstGeom prst="rect">
            <a:avLst/>
          </a:prstGeom>
          <a:noFill/>
          <a:ln w="9525">
            <a:noFill/>
            <a:miter lim="800000"/>
            <a:headEnd/>
            <a:tailEnd/>
          </a:ln>
        </p:spPr>
      </p:pic>
      <p:sp>
        <p:nvSpPr>
          <p:cNvPr id="39943" name="Line 7"/>
          <p:cNvSpPr>
            <a:spLocks noChangeShapeType="1"/>
          </p:cNvSpPr>
          <p:nvPr/>
        </p:nvSpPr>
        <p:spPr bwMode="auto">
          <a:xfrm flipH="1" flipV="1">
            <a:off x="2478088" y="2772966"/>
            <a:ext cx="838200" cy="0"/>
          </a:xfrm>
          <a:prstGeom prst="line">
            <a:avLst/>
          </a:prstGeom>
          <a:noFill/>
          <a:ln w="38100">
            <a:solidFill>
              <a:srgbClr val="2A547E"/>
            </a:solidFill>
            <a:round/>
            <a:headEnd type="none" w="sm" len="sm"/>
            <a:tailEnd type="none" w="sm" len="sm"/>
          </a:ln>
          <a:effectLst>
            <a:outerShdw blurRad="63500" dist="17961" dir="2700000" algn="ctr" rotWithShape="0">
              <a:srgbClr val="000000">
                <a:alpha val="74997"/>
              </a:srgbClr>
            </a:outerShdw>
          </a:effectLst>
        </p:spPr>
        <p:txBody>
          <a:bodyPr wrap="none" lIns="73025" tIns="36512" rIns="73025" bIns="36512" anchor="ctr"/>
          <a:lstStyle/>
          <a:p>
            <a:pPr eaLnBrk="1" hangingPunct="1">
              <a:lnSpc>
                <a:spcPct val="100000"/>
              </a:lnSpc>
              <a:spcBef>
                <a:spcPct val="0"/>
              </a:spcBef>
              <a:buClrTx/>
              <a:buSzTx/>
              <a:buFontTx/>
              <a:buNone/>
              <a:defRPr/>
            </a:pPr>
            <a:endParaRPr lang="en-US" sz="1800">
              <a:latin typeface="Arial" charset="0"/>
              <a:ea typeface="ヒラギノ角ゴ Pro W3" charset="-128"/>
              <a:cs typeface="ヒラギノ角ゴ Pro W3" charset="-128"/>
            </a:endParaRPr>
          </a:p>
        </p:txBody>
      </p:sp>
      <p:sp>
        <p:nvSpPr>
          <p:cNvPr id="38922" name="Rectangle 10"/>
          <p:cNvSpPr>
            <a:spLocks noChangeArrowheads="1"/>
          </p:cNvSpPr>
          <p:nvPr/>
        </p:nvSpPr>
        <p:spPr bwMode="auto">
          <a:xfrm>
            <a:off x="7047518" y="2951560"/>
            <a:ext cx="556255" cy="289181"/>
          </a:xfrm>
          <a:prstGeom prst="rect">
            <a:avLst/>
          </a:prstGeom>
          <a:noFill/>
          <a:ln w="9525">
            <a:noFill/>
            <a:miter lim="800000"/>
            <a:headEnd/>
            <a:tailEnd/>
          </a:ln>
        </p:spPr>
        <p:txBody>
          <a:bodyPr wrap="none" lIns="73025" tIns="36512" rIns="73025" bIns="36512">
            <a:spAutoFit/>
          </a:bodyPr>
          <a:lstStyle/>
          <a:p>
            <a:pPr eaLnBrk="1" hangingPunct="1">
              <a:lnSpc>
                <a:spcPct val="100000"/>
              </a:lnSpc>
              <a:spcBef>
                <a:spcPct val="0"/>
              </a:spcBef>
              <a:buClrTx/>
              <a:buSzTx/>
              <a:buFontTx/>
              <a:buNone/>
            </a:pPr>
            <a:r>
              <a:rPr lang="en-US" altLang="ja-JP" sz="1400" b="1" dirty="0" smtClean="0">
                <a:latin typeface="Arial" pitchFamily="34" charset="0"/>
                <a:ea typeface="ＭＳ Ｐゴシック" pitchFamily="50" charset="-128"/>
              </a:rPr>
              <a:t>WLC</a:t>
            </a:r>
            <a:endParaRPr lang="en-US" altLang="ja-JP" sz="1400" b="1" dirty="0">
              <a:latin typeface="Arial" pitchFamily="34" charset="0"/>
              <a:ea typeface="ＭＳ Ｐゴシック" pitchFamily="50" charset="-128"/>
            </a:endParaRPr>
          </a:p>
        </p:txBody>
      </p:sp>
      <p:sp>
        <p:nvSpPr>
          <p:cNvPr id="38923" name="Rectangle 16"/>
          <p:cNvSpPr>
            <a:spLocks noChangeArrowheads="1"/>
          </p:cNvSpPr>
          <p:nvPr/>
        </p:nvSpPr>
        <p:spPr bwMode="auto">
          <a:xfrm>
            <a:off x="4307522" y="2769185"/>
            <a:ext cx="1255077" cy="289181"/>
          </a:xfrm>
          <a:prstGeom prst="rect">
            <a:avLst/>
          </a:prstGeom>
          <a:noFill/>
          <a:ln w="9525">
            <a:noFill/>
            <a:miter lim="800000"/>
            <a:headEnd/>
            <a:tailEnd/>
          </a:ln>
        </p:spPr>
        <p:txBody>
          <a:bodyPr wrap="square" lIns="73025" tIns="36512" rIns="73025" bIns="36512">
            <a:spAutoFit/>
          </a:bodyPr>
          <a:lstStyle/>
          <a:p>
            <a:pPr eaLnBrk="1" hangingPunct="1">
              <a:lnSpc>
                <a:spcPct val="100000"/>
              </a:lnSpc>
              <a:spcBef>
                <a:spcPct val="0"/>
              </a:spcBef>
              <a:buClrTx/>
              <a:buSzTx/>
              <a:buFontTx/>
              <a:buNone/>
            </a:pPr>
            <a:r>
              <a:rPr lang="ja-JP" altLang="en-US" sz="1400" b="1" dirty="0" smtClean="0">
                <a:solidFill>
                  <a:schemeClr val="bg1"/>
                </a:solidFill>
                <a:latin typeface="Arial" pitchFamily="34" charset="0"/>
                <a:ea typeface="ＭＳ Ｐゴシック" pitchFamily="50" charset="-128"/>
              </a:rPr>
              <a:t>インターネット</a:t>
            </a:r>
            <a:endParaRPr lang="en-US" altLang="ja-JP" sz="1400" b="1" dirty="0">
              <a:solidFill>
                <a:schemeClr val="bg1"/>
              </a:solidFill>
              <a:latin typeface="Arial" pitchFamily="34" charset="0"/>
              <a:ea typeface="ＭＳ Ｐゴシック" pitchFamily="50" charset="-128"/>
            </a:endParaRPr>
          </a:p>
        </p:txBody>
      </p:sp>
      <p:pic>
        <p:nvPicPr>
          <p:cNvPr id="38925" name="Picture 11" descr="DoubleRadioAccessPoint"/>
          <p:cNvPicPr>
            <a:picLocks noChangeAspect="1" noChangeArrowheads="1"/>
          </p:cNvPicPr>
          <p:nvPr/>
        </p:nvPicPr>
        <p:blipFill>
          <a:blip r:embed="rId6" cstate="print"/>
          <a:srcRect/>
          <a:stretch>
            <a:fillRect/>
          </a:stretch>
        </p:blipFill>
        <p:spPr bwMode="auto">
          <a:xfrm>
            <a:off x="1008063" y="2572941"/>
            <a:ext cx="730250" cy="327422"/>
          </a:xfrm>
          <a:prstGeom prst="rect">
            <a:avLst/>
          </a:prstGeom>
          <a:noFill/>
          <a:ln w="9525">
            <a:noFill/>
            <a:miter lim="800000"/>
            <a:headEnd/>
            <a:tailEnd/>
          </a:ln>
        </p:spPr>
      </p:pic>
      <p:pic>
        <p:nvPicPr>
          <p:cNvPr id="38926" name="Picture 8" descr="WLAN_Controller"/>
          <p:cNvPicPr>
            <a:picLocks noChangeAspect="1" noChangeArrowheads="1"/>
          </p:cNvPicPr>
          <p:nvPr/>
        </p:nvPicPr>
        <p:blipFill>
          <a:blip r:embed="rId7" cstate="print"/>
          <a:srcRect/>
          <a:stretch>
            <a:fillRect/>
          </a:stretch>
        </p:blipFill>
        <p:spPr bwMode="auto">
          <a:xfrm>
            <a:off x="6777038" y="2502694"/>
            <a:ext cx="1085850" cy="425054"/>
          </a:xfrm>
          <a:prstGeom prst="rect">
            <a:avLst/>
          </a:prstGeom>
          <a:noFill/>
          <a:ln w="9525">
            <a:noFill/>
            <a:miter lim="800000"/>
            <a:headEnd/>
            <a:tailEnd/>
          </a:ln>
        </p:spPr>
      </p:pic>
      <p:grpSp>
        <p:nvGrpSpPr>
          <p:cNvPr id="2" name="Group 36"/>
          <p:cNvGrpSpPr>
            <a:grpSpLocks noChangeAspect="1"/>
          </p:cNvGrpSpPr>
          <p:nvPr/>
        </p:nvGrpSpPr>
        <p:grpSpPr bwMode="auto">
          <a:xfrm flipV="1">
            <a:off x="1671639" y="2596753"/>
            <a:ext cx="5292725" cy="75009"/>
            <a:chOff x="967" y="1241"/>
            <a:chExt cx="2291" cy="123"/>
          </a:xfrm>
        </p:grpSpPr>
        <p:sp>
          <p:nvSpPr>
            <p:cNvPr id="38950" name="Rectangle 37"/>
            <p:cNvSpPr>
              <a:spLocks noChangeAspect="1" noChangeArrowheads="1"/>
            </p:cNvSpPr>
            <p:nvPr/>
          </p:nvSpPr>
          <p:spPr bwMode="auto">
            <a:xfrm>
              <a:off x="998" y="1241"/>
              <a:ext cx="2260" cy="123"/>
            </a:xfrm>
            <a:prstGeom prst="rect">
              <a:avLst/>
            </a:prstGeom>
            <a:solidFill>
              <a:schemeClr val="folHlink">
                <a:alpha val="34117"/>
              </a:schemeClr>
            </a:solidFill>
            <a:ln w="25400">
              <a:solidFill>
                <a:schemeClr val="tx1"/>
              </a:solidFill>
              <a:miter lim="800000"/>
              <a:headEnd/>
              <a:tailEnd/>
            </a:ln>
          </p:spPr>
          <p:txBody>
            <a:bodyPr rot="10800000" wrap="none" anchor="ctr"/>
            <a:lstStyle/>
            <a:p>
              <a:pPr eaLnBrk="1" hangingPunct="1">
                <a:lnSpc>
                  <a:spcPct val="100000"/>
                </a:lnSpc>
                <a:buClrTx/>
                <a:buSzTx/>
                <a:buFontTx/>
                <a:buNone/>
              </a:pPr>
              <a:endParaRPr lang="ja-JP" altLang="en-US" sz="1800">
                <a:latin typeface="Arial" pitchFamily="34" charset="0"/>
                <a:ea typeface="ＭＳ Ｐゴシック" pitchFamily="50" charset="-128"/>
              </a:endParaRPr>
            </a:p>
          </p:txBody>
        </p:sp>
        <p:sp>
          <p:nvSpPr>
            <p:cNvPr id="38951" name="Oval 38"/>
            <p:cNvSpPr>
              <a:spLocks noChangeAspect="1" noChangeArrowheads="1"/>
            </p:cNvSpPr>
            <p:nvPr/>
          </p:nvSpPr>
          <p:spPr bwMode="auto">
            <a:xfrm>
              <a:off x="967" y="1244"/>
              <a:ext cx="51" cy="118"/>
            </a:xfrm>
            <a:prstGeom prst="ellipse">
              <a:avLst/>
            </a:prstGeom>
            <a:solidFill>
              <a:schemeClr val="folHlink">
                <a:alpha val="16862"/>
              </a:schemeClr>
            </a:solidFill>
            <a:ln w="25400">
              <a:solidFill>
                <a:schemeClr val="bg1"/>
              </a:solidFill>
              <a:round/>
              <a:headEnd/>
              <a:tailEnd/>
            </a:ln>
          </p:spPr>
          <p:txBody>
            <a:bodyPr rot="10800000" wrap="none" anchor="ctr"/>
            <a:lstStyle/>
            <a:p>
              <a:pPr eaLnBrk="1" hangingPunct="1">
                <a:lnSpc>
                  <a:spcPct val="100000"/>
                </a:lnSpc>
                <a:buClrTx/>
                <a:buSzTx/>
                <a:buFontTx/>
                <a:buNone/>
              </a:pPr>
              <a:endParaRPr lang="ja-JP" altLang="en-US" sz="1800">
                <a:latin typeface="Arial" pitchFamily="34" charset="0"/>
                <a:ea typeface="ＭＳ Ｐゴシック" pitchFamily="50" charset="-128"/>
              </a:endParaRPr>
            </a:p>
          </p:txBody>
        </p:sp>
      </p:grpSp>
      <p:sp>
        <p:nvSpPr>
          <p:cNvPr id="38929" name="Line 40"/>
          <p:cNvSpPr>
            <a:spLocks noChangeShapeType="1"/>
          </p:cNvSpPr>
          <p:nvPr/>
        </p:nvSpPr>
        <p:spPr bwMode="auto">
          <a:xfrm>
            <a:off x="5292726" y="2415779"/>
            <a:ext cx="17463" cy="153590"/>
          </a:xfrm>
          <a:prstGeom prst="line">
            <a:avLst/>
          </a:prstGeom>
          <a:noFill/>
          <a:ln w="25400">
            <a:solidFill>
              <a:schemeClr val="tx1"/>
            </a:solidFill>
            <a:round/>
            <a:headEnd/>
            <a:tailEnd type="triangle" w="med" len="med"/>
          </a:ln>
        </p:spPr>
        <p:txBody>
          <a:bodyPr lIns="82296" tIns="36576" rIns="82296" bIns="36576">
            <a:spAutoFit/>
          </a:bodyPr>
          <a:lstStyle/>
          <a:p>
            <a:endParaRPr lang="ja-JP" altLang="en-US"/>
          </a:p>
        </p:txBody>
      </p:sp>
      <p:sp>
        <p:nvSpPr>
          <p:cNvPr id="38930" name="Line 42"/>
          <p:cNvSpPr>
            <a:spLocks noChangeShapeType="1"/>
          </p:cNvSpPr>
          <p:nvPr/>
        </p:nvSpPr>
        <p:spPr bwMode="auto">
          <a:xfrm flipV="1">
            <a:off x="1728789" y="2633662"/>
            <a:ext cx="6599237" cy="1191"/>
          </a:xfrm>
          <a:prstGeom prst="line">
            <a:avLst/>
          </a:prstGeom>
          <a:noFill/>
          <a:ln w="25400" cap="rnd">
            <a:solidFill>
              <a:schemeClr val="tx1"/>
            </a:solidFill>
            <a:prstDash val="sysDot"/>
            <a:round/>
            <a:headEnd/>
            <a:tailEnd type="arrow" w="med" len="med"/>
          </a:ln>
        </p:spPr>
        <p:txBody>
          <a:bodyPr lIns="82296" tIns="36576" rIns="82296" bIns="36576">
            <a:spAutoFit/>
          </a:bodyPr>
          <a:lstStyle/>
          <a:p>
            <a:endParaRPr lang="ja-JP" altLang="en-US"/>
          </a:p>
        </p:txBody>
      </p:sp>
      <p:sp>
        <p:nvSpPr>
          <p:cNvPr id="38931" name="Line 45"/>
          <p:cNvSpPr>
            <a:spLocks noChangeShapeType="1"/>
          </p:cNvSpPr>
          <p:nvPr/>
        </p:nvSpPr>
        <p:spPr bwMode="auto">
          <a:xfrm flipH="1">
            <a:off x="2174875" y="2147888"/>
            <a:ext cx="4400550" cy="2381"/>
          </a:xfrm>
          <a:prstGeom prst="line">
            <a:avLst/>
          </a:prstGeom>
          <a:noFill/>
          <a:ln w="50800">
            <a:solidFill>
              <a:schemeClr val="tx1"/>
            </a:solidFill>
            <a:round/>
            <a:headEnd type="triangle"/>
            <a:tailEnd type="triangle" w="med" len="med"/>
          </a:ln>
        </p:spPr>
        <p:txBody>
          <a:bodyPr lIns="82296" tIns="36576" rIns="82296" bIns="36576">
            <a:spAutoFit/>
          </a:bodyPr>
          <a:lstStyle/>
          <a:p>
            <a:endParaRPr lang="ja-JP" altLang="en-US"/>
          </a:p>
        </p:txBody>
      </p:sp>
      <p:pic>
        <p:nvPicPr>
          <p:cNvPr id="38932" name="Picture 20"/>
          <p:cNvPicPr>
            <a:picLocks noChangeAspect="1" noChangeArrowheads="1"/>
          </p:cNvPicPr>
          <p:nvPr/>
        </p:nvPicPr>
        <p:blipFill>
          <a:blip r:embed="rId8" cstate="print">
            <a:clrChange>
              <a:clrFrom>
                <a:srgbClr val="C0C0C0"/>
              </a:clrFrom>
              <a:clrTo>
                <a:srgbClr val="C0C0C0">
                  <a:alpha val="0"/>
                </a:srgbClr>
              </a:clrTo>
            </a:clrChange>
          </a:blip>
          <a:srcRect/>
          <a:stretch>
            <a:fillRect/>
          </a:stretch>
        </p:blipFill>
        <p:spPr bwMode="auto">
          <a:xfrm>
            <a:off x="6891338" y="1494235"/>
            <a:ext cx="525462" cy="457200"/>
          </a:xfrm>
          <a:prstGeom prst="rect">
            <a:avLst/>
          </a:prstGeom>
          <a:noFill/>
          <a:ln w="41275">
            <a:noFill/>
            <a:miter lim="800000"/>
            <a:headEnd/>
            <a:tailEnd/>
          </a:ln>
        </p:spPr>
      </p:pic>
      <p:pic>
        <p:nvPicPr>
          <p:cNvPr id="38933" name="Picture 23" descr="zCover gloveOne for Cisco Wireless IP Phone 7920, Office, BLUE">
            <a:hlinkClick r:id="rId3"/>
          </p:cNvPr>
          <p:cNvPicPr>
            <a:picLocks noChangeAspect="1" noChangeArrowheads="1"/>
          </p:cNvPicPr>
          <p:nvPr/>
        </p:nvPicPr>
        <p:blipFill>
          <a:blip r:embed="rId4" cstate="print"/>
          <a:srcRect/>
          <a:stretch>
            <a:fillRect/>
          </a:stretch>
        </p:blipFill>
        <p:spPr bwMode="auto">
          <a:xfrm>
            <a:off x="1320801" y="1446610"/>
            <a:ext cx="639763" cy="479822"/>
          </a:xfrm>
          <a:prstGeom prst="rect">
            <a:avLst/>
          </a:prstGeom>
          <a:noFill/>
          <a:ln w="9525">
            <a:noFill/>
            <a:miter lim="800000"/>
            <a:headEnd/>
            <a:tailEnd/>
          </a:ln>
        </p:spPr>
      </p:pic>
      <p:pic>
        <p:nvPicPr>
          <p:cNvPr id="38934" name="Picture 20"/>
          <p:cNvPicPr>
            <a:picLocks noChangeAspect="1" noChangeArrowheads="1"/>
          </p:cNvPicPr>
          <p:nvPr/>
        </p:nvPicPr>
        <p:blipFill>
          <a:blip r:embed="rId8" cstate="print">
            <a:clrChange>
              <a:clrFrom>
                <a:srgbClr val="C0C0C0"/>
              </a:clrFrom>
              <a:clrTo>
                <a:srgbClr val="C0C0C0">
                  <a:alpha val="0"/>
                </a:srgbClr>
              </a:clrTo>
            </a:clrChange>
          </a:blip>
          <a:srcRect/>
          <a:stretch>
            <a:fillRect/>
          </a:stretch>
        </p:blipFill>
        <p:spPr bwMode="auto">
          <a:xfrm>
            <a:off x="962026" y="1440656"/>
            <a:ext cx="525463" cy="457200"/>
          </a:xfrm>
          <a:prstGeom prst="rect">
            <a:avLst/>
          </a:prstGeom>
          <a:noFill/>
          <a:ln w="41275">
            <a:noFill/>
            <a:miter lim="800000"/>
            <a:headEnd/>
            <a:tailEnd/>
          </a:ln>
        </p:spPr>
      </p:pic>
      <p:sp>
        <p:nvSpPr>
          <p:cNvPr id="38935" name="Freeform 25"/>
          <p:cNvSpPr>
            <a:spLocks/>
          </p:cNvSpPr>
          <p:nvPr/>
        </p:nvSpPr>
        <p:spPr bwMode="auto">
          <a:xfrm>
            <a:off x="1295400" y="2353093"/>
            <a:ext cx="668338" cy="359923"/>
          </a:xfrm>
          <a:custGeom>
            <a:avLst/>
            <a:gdLst>
              <a:gd name="T0" fmla="*/ 2147483647 w 1146"/>
              <a:gd name="T1" fmla="*/ 2147483647 h 562"/>
              <a:gd name="T2" fmla="*/ 2147483647 w 1146"/>
              <a:gd name="T3" fmla="*/ 2147483647 h 562"/>
              <a:gd name="T4" fmla="*/ 0 w 1146"/>
              <a:gd name="T5" fmla="*/ 0 h 562"/>
              <a:gd name="T6" fmla="*/ 0 60000 65536"/>
              <a:gd name="T7" fmla="*/ 0 60000 65536"/>
              <a:gd name="T8" fmla="*/ 0 60000 65536"/>
              <a:gd name="T9" fmla="*/ 0 w 1146"/>
              <a:gd name="T10" fmla="*/ 0 h 562"/>
              <a:gd name="T11" fmla="*/ 1146 w 1146"/>
              <a:gd name="T12" fmla="*/ 562 h 562"/>
            </a:gdLst>
            <a:ahLst/>
            <a:cxnLst>
              <a:cxn ang="T6">
                <a:pos x="T0" y="T1"/>
              </a:cxn>
              <a:cxn ang="T7">
                <a:pos x="T2" y="T3"/>
              </a:cxn>
              <a:cxn ang="T8">
                <a:pos x="T4" y="T5"/>
              </a:cxn>
            </a:cxnLst>
            <a:rect l="T9" t="T10" r="T11" b="T12"/>
            <a:pathLst>
              <a:path w="1146" h="562">
                <a:moveTo>
                  <a:pt x="1146" y="562"/>
                </a:moveTo>
                <a:cubicBezTo>
                  <a:pt x="773" y="541"/>
                  <a:pt x="401" y="521"/>
                  <a:pt x="210" y="427"/>
                </a:cubicBezTo>
                <a:cubicBezTo>
                  <a:pt x="19" y="333"/>
                  <a:pt x="9" y="166"/>
                  <a:pt x="0" y="0"/>
                </a:cubicBezTo>
              </a:path>
            </a:pathLst>
          </a:custGeom>
          <a:noFill/>
          <a:ln w="25400" cap="rnd">
            <a:solidFill>
              <a:schemeClr val="tx1"/>
            </a:solidFill>
            <a:prstDash val="sysDot"/>
            <a:round/>
            <a:headEnd/>
            <a:tailEnd type="arrow" w="med" len="med"/>
          </a:ln>
        </p:spPr>
        <p:txBody>
          <a:bodyPr lIns="82124" tIns="41061" rIns="82124" bIns="41061" anchor="ctr">
            <a:spAutoFit/>
          </a:bodyPr>
          <a:lstStyle/>
          <a:p>
            <a:pPr eaLnBrk="1" hangingPunct="1">
              <a:lnSpc>
                <a:spcPct val="100000"/>
              </a:lnSpc>
              <a:spcBef>
                <a:spcPct val="0"/>
              </a:spcBef>
              <a:buClrTx/>
              <a:buSzTx/>
              <a:buFontTx/>
              <a:buNone/>
            </a:pPr>
            <a:endParaRPr lang="ja-JP" altLang="en-US" sz="1800">
              <a:latin typeface="Arial" pitchFamily="34" charset="0"/>
              <a:ea typeface="ヒラギノ角ゴ Pro W3"/>
              <a:cs typeface="ヒラギノ角ゴ Pro W3"/>
            </a:endParaRPr>
          </a:p>
        </p:txBody>
      </p:sp>
      <p:sp>
        <p:nvSpPr>
          <p:cNvPr id="38936" name="Text Box 26"/>
          <p:cNvSpPr txBox="1">
            <a:spLocks noChangeArrowheads="1"/>
          </p:cNvSpPr>
          <p:nvPr/>
        </p:nvSpPr>
        <p:spPr bwMode="auto">
          <a:xfrm>
            <a:off x="2494962" y="571501"/>
            <a:ext cx="3982039" cy="1190919"/>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lIns="82124" tIns="41061" rIns="82124" bIns="41061">
            <a:spAutoFit/>
          </a:bodyPr>
          <a:lstStyle/>
          <a:p>
            <a:pPr eaLnBrk="1" hangingPunct="1">
              <a:lnSpc>
                <a:spcPct val="100000"/>
              </a:lnSpc>
              <a:spcBef>
                <a:spcPct val="0"/>
              </a:spcBef>
              <a:buClrTx/>
              <a:buSzTx/>
              <a:buFontTx/>
              <a:buNone/>
            </a:pPr>
            <a:r>
              <a:rPr lang="ja-JP" altLang="en-US" sz="1400" dirty="0">
                <a:latin typeface="Arial" pitchFamily="34" charset="0"/>
                <a:ea typeface="ＭＳ Ｐゴシック" pitchFamily="50" charset="-128"/>
              </a:rPr>
              <a:t>企業内ネットワークを</a:t>
            </a:r>
            <a:r>
              <a:rPr lang="ja-JP" altLang="en-US" sz="1400" dirty="0" smtClean="0">
                <a:latin typeface="Arial" pitchFamily="34" charset="0"/>
                <a:ea typeface="ＭＳ Ｐゴシック" pitchFamily="50" charset="-128"/>
              </a:rPr>
              <a:t>、身近</a:t>
            </a:r>
            <a:r>
              <a:rPr lang="ja-JP" altLang="en-US" sz="1400" dirty="0">
                <a:latin typeface="Arial" pitchFamily="34" charset="0"/>
                <a:ea typeface="ＭＳ Ｐゴシック" pitchFamily="50" charset="-128"/>
              </a:rPr>
              <a:t>な勤務</a:t>
            </a:r>
            <a:r>
              <a:rPr lang="ja-JP" altLang="en-US" sz="1400" dirty="0" smtClean="0">
                <a:latin typeface="Arial" pitchFamily="34" charset="0"/>
                <a:ea typeface="ＭＳ Ｐゴシック" pitchFamily="50" charset="-128"/>
              </a:rPr>
              <a:t>環境へ</a:t>
            </a:r>
            <a:r>
              <a:rPr lang="en-US" altLang="ja-JP" sz="1400" dirty="0" smtClean="0">
                <a:latin typeface="Arial" pitchFamily="34" charset="0"/>
                <a:ea typeface="ＭＳ Ｐゴシック" pitchFamily="50" charset="-128"/>
              </a:rPr>
              <a:t/>
            </a:r>
            <a:br>
              <a:rPr lang="en-US" altLang="ja-JP" sz="1400" dirty="0" smtClean="0">
                <a:latin typeface="Arial" pitchFamily="34" charset="0"/>
                <a:ea typeface="ＭＳ Ｐゴシック" pitchFamily="50" charset="-128"/>
              </a:rPr>
            </a:br>
            <a:r>
              <a:rPr lang="ja-JP" altLang="en-US" sz="1400" dirty="0" smtClean="0">
                <a:latin typeface="Arial" pitchFamily="34" charset="0"/>
                <a:ea typeface="ＭＳ Ｐゴシック" pitchFamily="50" charset="-128"/>
              </a:rPr>
              <a:t>安全に簡単に接続する環境を提供！</a:t>
            </a:r>
            <a:endParaRPr lang="en-US" altLang="ja-JP" sz="1400" dirty="0" smtClean="0">
              <a:latin typeface="Arial" pitchFamily="34" charset="0"/>
              <a:ea typeface="ＭＳ Ｐゴシック" pitchFamily="50" charset="-128"/>
            </a:endParaRPr>
          </a:p>
          <a:p>
            <a:pPr algn="ctr" eaLnBrk="1" hangingPunct="1">
              <a:lnSpc>
                <a:spcPct val="100000"/>
              </a:lnSpc>
              <a:spcBef>
                <a:spcPct val="0"/>
              </a:spcBef>
              <a:buClrTx/>
              <a:buSzTx/>
              <a:buFontTx/>
              <a:buNone/>
            </a:pPr>
            <a:r>
              <a:rPr lang="ja-JP" altLang="en-US" sz="1600" b="1" dirty="0" smtClean="0">
                <a:solidFill>
                  <a:srgbClr val="FF0000"/>
                </a:solidFill>
                <a:latin typeface="Arial" pitchFamily="34" charset="0"/>
                <a:ea typeface="ＭＳ Ｐゴシック" pitchFamily="50" charset="-128"/>
              </a:rPr>
              <a:t>在宅勤務制度などに最適</a:t>
            </a:r>
            <a:endParaRPr lang="en-US" altLang="ja-JP" sz="1600" b="1" dirty="0" smtClean="0">
              <a:solidFill>
                <a:srgbClr val="FF0000"/>
              </a:solidFill>
              <a:latin typeface="Arial" pitchFamily="34" charset="0"/>
              <a:ea typeface="ＭＳ Ｐゴシック" pitchFamily="50" charset="-128"/>
            </a:endParaRPr>
          </a:p>
          <a:p>
            <a:pPr algn="ctr" eaLnBrk="1" hangingPunct="1">
              <a:lnSpc>
                <a:spcPct val="100000"/>
              </a:lnSpc>
              <a:spcBef>
                <a:spcPct val="0"/>
              </a:spcBef>
              <a:buClrTx/>
              <a:buSzTx/>
              <a:buFontTx/>
              <a:buNone/>
            </a:pPr>
            <a:r>
              <a:rPr lang="ja-JP" altLang="en-US" sz="1400" dirty="0" smtClean="0">
                <a:latin typeface="Arial" pitchFamily="34" charset="0"/>
                <a:ea typeface="ＭＳ Ｐゴシック" pitchFamily="50" charset="-128"/>
              </a:rPr>
              <a:t>＊自宅の個人</a:t>
            </a:r>
            <a:r>
              <a:rPr lang="en-US" altLang="ja-JP" sz="1400" dirty="0" err="1" smtClean="0">
                <a:latin typeface="Arial" pitchFamily="34" charset="0"/>
                <a:ea typeface="ＭＳ Ｐゴシック" pitchFamily="50" charset="-128"/>
              </a:rPr>
              <a:t>SSID</a:t>
            </a:r>
            <a:r>
              <a:rPr lang="ja-JP" altLang="en-US" sz="1400" dirty="0" smtClean="0">
                <a:latin typeface="Arial" pitchFamily="34" charset="0"/>
                <a:ea typeface="ＭＳ Ｐゴシック" pitchFamily="50" charset="-128"/>
              </a:rPr>
              <a:t>も構成可能</a:t>
            </a:r>
            <a:endParaRPr lang="en-US" altLang="ja-JP" sz="1400" dirty="0" smtClean="0">
              <a:latin typeface="Arial" pitchFamily="34" charset="0"/>
              <a:ea typeface="ＭＳ Ｐゴシック" pitchFamily="50" charset="-128"/>
            </a:endParaRPr>
          </a:p>
          <a:p>
            <a:pPr eaLnBrk="1" hangingPunct="1">
              <a:lnSpc>
                <a:spcPct val="100000"/>
              </a:lnSpc>
              <a:spcBef>
                <a:spcPct val="0"/>
              </a:spcBef>
              <a:buClrTx/>
              <a:buSzTx/>
              <a:buFontTx/>
              <a:buNone/>
            </a:pPr>
            <a:r>
              <a:rPr lang="ja-JP" altLang="en-US" sz="1400" dirty="0" smtClean="0">
                <a:latin typeface="Arial" pitchFamily="34" charset="0"/>
                <a:ea typeface="ＭＳ Ｐゴシック" pitchFamily="50" charset="-128"/>
              </a:rPr>
              <a:t>　　　　例：</a:t>
            </a:r>
            <a:r>
              <a:rPr lang="en-US" altLang="ja-JP" sz="1400" dirty="0" err="1" smtClean="0">
                <a:latin typeface="Arial" pitchFamily="34" charset="0"/>
                <a:ea typeface="ＭＳ Ｐゴシック" pitchFamily="50" charset="-128"/>
              </a:rPr>
              <a:t>PC,Wii,TV</a:t>
            </a:r>
            <a:r>
              <a:rPr lang="en-US" altLang="ja-JP" sz="1400" dirty="0" smtClean="0">
                <a:latin typeface="Arial" pitchFamily="34" charset="0"/>
                <a:ea typeface="ＭＳ Ｐゴシック" pitchFamily="50" charset="-128"/>
              </a:rPr>
              <a:t>,</a:t>
            </a:r>
            <a:r>
              <a:rPr lang="ja-JP" altLang="en-US" sz="1400" dirty="0" smtClean="0">
                <a:latin typeface="Arial" pitchFamily="34" charset="0"/>
                <a:ea typeface="ＭＳ Ｐゴシック" pitchFamily="50" charset="-128"/>
              </a:rPr>
              <a:t>タブレット</a:t>
            </a:r>
            <a:r>
              <a:rPr lang="en-US" altLang="ja-JP" sz="1400" dirty="0" smtClean="0">
                <a:latin typeface="Arial" pitchFamily="34" charset="0"/>
                <a:ea typeface="ＭＳ Ｐゴシック" pitchFamily="50" charset="-128"/>
              </a:rPr>
              <a:t>,</a:t>
            </a:r>
            <a:r>
              <a:rPr lang="ja-JP" altLang="en-US" sz="1400" dirty="0" smtClean="0">
                <a:latin typeface="Arial" pitchFamily="34" charset="0"/>
                <a:ea typeface="ＭＳ Ｐゴシック" pitchFamily="50" charset="-128"/>
              </a:rPr>
              <a:t>アンドロイド携帯</a:t>
            </a:r>
            <a:endParaRPr lang="ja-JP" altLang="en-US" sz="1400" dirty="0">
              <a:latin typeface="Arial" pitchFamily="34" charset="0"/>
              <a:ea typeface="ＭＳ Ｐゴシック" pitchFamily="50" charset="-128"/>
            </a:endParaRPr>
          </a:p>
        </p:txBody>
      </p:sp>
      <p:sp>
        <p:nvSpPr>
          <p:cNvPr id="38938" name="Rectangle 43"/>
          <p:cNvSpPr>
            <a:spLocks noChangeArrowheads="1"/>
          </p:cNvSpPr>
          <p:nvPr/>
        </p:nvSpPr>
        <p:spPr bwMode="auto">
          <a:xfrm>
            <a:off x="757238" y="2913798"/>
            <a:ext cx="1852612" cy="504624"/>
          </a:xfrm>
          <a:prstGeom prst="rect">
            <a:avLst/>
          </a:prstGeom>
          <a:noFill/>
          <a:ln w="9525">
            <a:noFill/>
            <a:miter lim="800000"/>
            <a:headEnd/>
            <a:tailEnd/>
          </a:ln>
        </p:spPr>
        <p:txBody>
          <a:bodyPr lIns="73025" tIns="36512" rIns="73025" bIns="36512">
            <a:spAutoFit/>
          </a:bodyPr>
          <a:lstStyle/>
          <a:p>
            <a:pPr eaLnBrk="1" hangingPunct="1">
              <a:lnSpc>
                <a:spcPct val="100000"/>
              </a:lnSpc>
              <a:spcBef>
                <a:spcPct val="0"/>
              </a:spcBef>
              <a:buClrTx/>
              <a:buSzTx/>
              <a:buFontTx/>
              <a:buNone/>
            </a:pPr>
            <a:r>
              <a:rPr lang="en-US" altLang="ja-JP" sz="1400" b="1" dirty="0">
                <a:latin typeface="Arial" pitchFamily="34" charset="0"/>
                <a:ea typeface="ＭＳ Ｐゴシック" pitchFamily="50" charset="-128"/>
              </a:rPr>
              <a:t>Office Extend AP</a:t>
            </a:r>
          </a:p>
          <a:p>
            <a:pPr eaLnBrk="1" hangingPunct="1">
              <a:lnSpc>
                <a:spcPct val="100000"/>
              </a:lnSpc>
              <a:spcBef>
                <a:spcPct val="0"/>
              </a:spcBef>
              <a:buClrTx/>
              <a:buSzTx/>
              <a:buFontTx/>
              <a:buNone/>
            </a:pPr>
            <a:r>
              <a:rPr lang="en-US" altLang="ja-JP" sz="1400" b="1" dirty="0" smtClean="0">
                <a:latin typeface="Arial" pitchFamily="34" charset="0"/>
                <a:ea typeface="ＭＳ Ｐゴシック" pitchFamily="50" charset="-128"/>
              </a:rPr>
              <a:t>(</a:t>
            </a:r>
            <a:r>
              <a:rPr lang="en-US" altLang="ja-JP" sz="1400" b="1" dirty="0" err="1" smtClean="0">
                <a:latin typeface="Arial" pitchFamily="34" charset="0"/>
                <a:ea typeface="ＭＳ Ｐゴシック" pitchFamily="50" charset="-128"/>
              </a:rPr>
              <a:t>Flexconnect</a:t>
            </a:r>
            <a:r>
              <a:rPr lang="en-US" altLang="ja-JP" sz="1400" b="1" dirty="0" smtClean="0">
                <a:latin typeface="Arial" pitchFamily="34" charset="0"/>
                <a:ea typeface="ＭＳ Ｐゴシック" pitchFamily="50" charset="-128"/>
              </a:rPr>
              <a:t>)</a:t>
            </a:r>
            <a:endParaRPr lang="ja-JP" altLang="en-US" sz="1400" b="1" dirty="0">
              <a:latin typeface="Arial" pitchFamily="34" charset="0"/>
              <a:ea typeface="ＭＳ Ｐゴシック" pitchFamily="50" charset="-128"/>
            </a:endParaRPr>
          </a:p>
        </p:txBody>
      </p:sp>
      <p:sp>
        <p:nvSpPr>
          <p:cNvPr id="38939" name="Rectangle 29"/>
          <p:cNvSpPr>
            <a:spLocks noChangeArrowheads="1"/>
          </p:cNvSpPr>
          <p:nvPr/>
        </p:nvSpPr>
        <p:spPr bwMode="auto">
          <a:xfrm flipV="1">
            <a:off x="244475" y="3575447"/>
            <a:ext cx="8743950" cy="1121569"/>
          </a:xfrm>
          <a:prstGeom prst="rect">
            <a:avLst/>
          </a:prstGeom>
          <a:solidFill>
            <a:srgbClr val="0070C0"/>
          </a:solidFill>
          <a:ln w="9525">
            <a:noFill/>
            <a:miter lim="800000"/>
            <a:headEnd/>
            <a:tailEnd/>
          </a:ln>
        </p:spPr>
        <p:txBody>
          <a:bodyPr rot="10800000" wrap="none" lIns="73025" tIns="36511" rIns="73025" bIns="36511" anchor="ctr"/>
          <a:lstStyle/>
          <a:p>
            <a:pPr eaLnBrk="1" hangingPunct="1">
              <a:lnSpc>
                <a:spcPct val="100000"/>
              </a:lnSpc>
              <a:spcBef>
                <a:spcPct val="0"/>
              </a:spcBef>
              <a:buClrTx/>
              <a:buSzTx/>
              <a:buFontTx/>
              <a:buNone/>
            </a:pPr>
            <a:endParaRPr lang="ja-JP" altLang="en-US" sz="1800">
              <a:solidFill>
                <a:schemeClr val="bg1"/>
              </a:solidFill>
              <a:latin typeface="Arial" pitchFamily="34" charset="0"/>
              <a:ea typeface="ヒラギノ角ゴ Pro W3"/>
              <a:cs typeface="ヒラギノ角ゴ Pro W3"/>
            </a:endParaRPr>
          </a:p>
        </p:txBody>
      </p:sp>
      <p:sp>
        <p:nvSpPr>
          <p:cNvPr id="38940" name="Line 30"/>
          <p:cNvSpPr>
            <a:spLocks noChangeShapeType="1"/>
          </p:cNvSpPr>
          <p:nvPr/>
        </p:nvSpPr>
        <p:spPr bwMode="auto">
          <a:xfrm>
            <a:off x="625476" y="4326929"/>
            <a:ext cx="8594725" cy="1191"/>
          </a:xfrm>
          <a:prstGeom prst="line">
            <a:avLst/>
          </a:prstGeom>
          <a:noFill/>
          <a:ln w="9525">
            <a:solidFill>
              <a:schemeClr val="bg1"/>
            </a:solidFill>
            <a:round/>
            <a:headEnd/>
            <a:tailEnd/>
          </a:ln>
        </p:spPr>
        <p:txBody>
          <a:bodyPr lIns="82124" tIns="41061" rIns="82124" bIns="41061" anchor="ctr">
            <a:spAutoFit/>
          </a:bodyPr>
          <a:lstStyle/>
          <a:p>
            <a:endParaRPr lang="ja-JP" altLang="en-US">
              <a:solidFill>
                <a:schemeClr val="bg1"/>
              </a:solidFill>
            </a:endParaRPr>
          </a:p>
        </p:txBody>
      </p:sp>
      <p:sp>
        <p:nvSpPr>
          <p:cNvPr id="38941" name="Line 31"/>
          <p:cNvSpPr>
            <a:spLocks noChangeShapeType="1"/>
          </p:cNvSpPr>
          <p:nvPr/>
        </p:nvSpPr>
        <p:spPr bwMode="auto">
          <a:xfrm>
            <a:off x="549276" y="3912377"/>
            <a:ext cx="8594725" cy="2381"/>
          </a:xfrm>
          <a:prstGeom prst="line">
            <a:avLst/>
          </a:prstGeom>
          <a:noFill/>
          <a:ln w="9525">
            <a:solidFill>
              <a:schemeClr val="bg1"/>
            </a:solidFill>
            <a:round/>
            <a:headEnd/>
            <a:tailEnd/>
          </a:ln>
        </p:spPr>
        <p:txBody>
          <a:bodyPr lIns="82124" tIns="41061" rIns="82124" bIns="41061" anchor="ctr">
            <a:spAutoFit/>
          </a:bodyPr>
          <a:lstStyle/>
          <a:p>
            <a:endParaRPr lang="ja-JP" altLang="en-US">
              <a:solidFill>
                <a:schemeClr val="bg1"/>
              </a:solidFill>
            </a:endParaRPr>
          </a:p>
        </p:txBody>
      </p:sp>
      <p:sp>
        <p:nvSpPr>
          <p:cNvPr id="38942" name="AutoShape 32"/>
          <p:cNvSpPr>
            <a:spLocks noChangeArrowheads="1"/>
          </p:cNvSpPr>
          <p:nvPr/>
        </p:nvSpPr>
        <p:spPr bwMode="auto">
          <a:xfrm>
            <a:off x="1657350" y="3608516"/>
            <a:ext cx="407988" cy="271463"/>
          </a:xfrm>
          <a:prstGeom prst="leftRightArrow">
            <a:avLst>
              <a:gd name="adj1" fmla="val 49769"/>
              <a:gd name="adj2" fmla="val 24715"/>
            </a:avLst>
          </a:prstGeom>
          <a:solidFill>
            <a:srgbClr val="C0C0C4"/>
          </a:solidFill>
          <a:ln w="9525">
            <a:noFill/>
            <a:miter lim="800000"/>
            <a:headEnd/>
            <a:tailEnd/>
          </a:ln>
        </p:spPr>
        <p:txBody>
          <a:bodyPr wrap="none" lIns="73025" tIns="36511" rIns="73025" bIns="36511" anchor="ctr"/>
          <a:lstStyle/>
          <a:p>
            <a:pPr eaLnBrk="1" hangingPunct="1">
              <a:lnSpc>
                <a:spcPct val="100000"/>
              </a:lnSpc>
              <a:spcBef>
                <a:spcPct val="0"/>
              </a:spcBef>
              <a:buClrTx/>
              <a:buSzTx/>
              <a:buFontTx/>
              <a:buNone/>
            </a:pPr>
            <a:endParaRPr lang="ja-JP" altLang="en-US" sz="1800">
              <a:solidFill>
                <a:schemeClr val="bg1"/>
              </a:solidFill>
              <a:latin typeface="Arial" pitchFamily="34" charset="0"/>
              <a:ea typeface="ヒラギノ角ゴ Pro W3"/>
              <a:cs typeface="ヒラギノ角ゴ Pro W3"/>
            </a:endParaRPr>
          </a:p>
        </p:txBody>
      </p:sp>
      <p:sp>
        <p:nvSpPr>
          <p:cNvPr id="38943" name="AutoShape 33"/>
          <p:cNvSpPr>
            <a:spLocks noChangeArrowheads="1"/>
          </p:cNvSpPr>
          <p:nvPr/>
        </p:nvSpPr>
        <p:spPr bwMode="auto">
          <a:xfrm>
            <a:off x="1679575" y="3963323"/>
            <a:ext cx="407988" cy="271463"/>
          </a:xfrm>
          <a:prstGeom prst="leftRightArrow">
            <a:avLst>
              <a:gd name="adj1" fmla="val 49769"/>
              <a:gd name="adj2" fmla="val 24715"/>
            </a:avLst>
          </a:prstGeom>
          <a:solidFill>
            <a:srgbClr val="C0C0C4"/>
          </a:solidFill>
          <a:ln w="9525">
            <a:noFill/>
            <a:miter lim="800000"/>
            <a:headEnd/>
            <a:tailEnd/>
          </a:ln>
        </p:spPr>
        <p:txBody>
          <a:bodyPr wrap="none" lIns="73025" tIns="36511" rIns="73025" bIns="36511" anchor="ctr"/>
          <a:lstStyle/>
          <a:p>
            <a:pPr eaLnBrk="1" hangingPunct="1">
              <a:lnSpc>
                <a:spcPct val="100000"/>
              </a:lnSpc>
              <a:spcBef>
                <a:spcPct val="0"/>
              </a:spcBef>
              <a:buClrTx/>
              <a:buSzTx/>
              <a:buFontTx/>
              <a:buNone/>
            </a:pPr>
            <a:endParaRPr lang="ja-JP" altLang="en-US" sz="1800">
              <a:solidFill>
                <a:schemeClr val="bg1"/>
              </a:solidFill>
              <a:latin typeface="Arial" pitchFamily="34" charset="0"/>
              <a:ea typeface="ヒラギノ角ゴ Pro W3"/>
              <a:cs typeface="ヒラギノ角ゴ Pro W3"/>
            </a:endParaRPr>
          </a:p>
        </p:txBody>
      </p:sp>
      <p:sp>
        <p:nvSpPr>
          <p:cNvPr id="38944" name="AutoShape 34"/>
          <p:cNvSpPr>
            <a:spLocks noChangeArrowheads="1"/>
          </p:cNvSpPr>
          <p:nvPr/>
        </p:nvSpPr>
        <p:spPr bwMode="auto">
          <a:xfrm>
            <a:off x="1679575" y="4375493"/>
            <a:ext cx="407988" cy="271463"/>
          </a:xfrm>
          <a:prstGeom prst="leftRightArrow">
            <a:avLst>
              <a:gd name="adj1" fmla="val 49769"/>
              <a:gd name="adj2" fmla="val 24715"/>
            </a:avLst>
          </a:prstGeom>
          <a:solidFill>
            <a:srgbClr val="C0C0C4"/>
          </a:solidFill>
          <a:ln w="9525">
            <a:noFill/>
            <a:miter lim="800000"/>
            <a:headEnd/>
            <a:tailEnd/>
          </a:ln>
        </p:spPr>
        <p:txBody>
          <a:bodyPr wrap="none" lIns="73025" tIns="36511" rIns="73025" bIns="36511" anchor="ctr"/>
          <a:lstStyle/>
          <a:p>
            <a:pPr eaLnBrk="1" hangingPunct="1">
              <a:lnSpc>
                <a:spcPct val="100000"/>
              </a:lnSpc>
              <a:spcBef>
                <a:spcPct val="0"/>
              </a:spcBef>
              <a:buClrTx/>
              <a:buSzTx/>
              <a:buFontTx/>
              <a:buNone/>
            </a:pPr>
            <a:endParaRPr lang="ja-JP" altLang="en-US" sz="1800">
              <a:solidFill>
                <a:schemeClr val="bg1"/>
              </a:solidFill>
              <a:latin typeface="Arial" pitchFamily="34" charset="0"/>
              <a:ea typeface="ヒラギノ角ゴ Pro W3"/>
              <a:cs typeface="ヒラギノ角ゴ Pro W3"/>
            </a:endParaRPr>
          </a:p>
        </p:txBody>
      </p:sp>
      <p:sp>
        <p:nvSpPr>
          <p:cNvPr id="38946" name="Rectangle 36"/>
          <p:cNvSpPr>
            <a:spLocks noChangeArrowheads="1"/>
          </p:cNvSpPr>
          <p:nvPr/>
        </p:nvSpPr>
        <p:spPr bwMode="auto">
          <a:xfrm>
            <a:off x="2396236" y="3897147"/>
            <a:ext cx="6592190" cy="413841"/>
          </a:xfrm>
          <a:prstGeom prst="rect">
            <a:avLst/>
          </a:prstGeom>
          <a:noFill/>
          <a:ln w="9525">
            <a:noFill/>
            <a:miter lim="800000"/>
            <a:headEnd/>
            <a:tailEnd/>
          </a:ln>
        </p:spPr>
        <p:txBody>
          <a:bodyPr lIns="82124" tIns="41061" rIns="82124" bIns="41061" anchor="ctr"/>
          <a:lstStyle/>
          <a:p>
            <a:pPr defTabSz="814388" eaLnBrk="1" hangingPunct="1">
              <a:lnSpc>
                <a:spcPct val="80000"/>
              </a:lnSpc>
              <a:tabLst>
                <a:tab pos="4224338" algn="l"/>
              </a:tabLst>
            </a:pPr>
            <a:r>
              <a:rPr lang="en-US" altLang="ja-JP" sz="1500" b="1" spc="-150" dirty="0" smtClean="0">
                <a:solidFill>
                  <a:schemeClr val="bg1"/>
                </a:solidFill>
                <a:latin typeface="Arial" pitchFamily="34" charset="0"/>
                <a:ea typeface="ヒラギノ角ゴ Pro W3"/>
                <a:cs typeface="ヒラギノ角ゴ Pro W3"/>
              </a:rPr>
              <a:t>AP</a:t>
            </a:r>
            <a:r>
              <a:rPr lang="ja-JP" altLang="en-US" sz="1500" b="1" spc="-150" dirty="0">
                <a:solidFill>
                  <a:schemeClr val="bg1"/>
                </a:solidFill>
                <a:latin typeface="Arial" pitchFamily="34" charset="0"/>
                <a:ea typeface="ヒラギノ角ゴ Pro W3"/>
                <a:cs typeface="ヒラギノ角ゴ Pro W3"/>
              </a:rPr>
              <a:t>（構成済み）</a:t>
            </a:r>
            <a:r>
              <a:rPr lang="ja-JP" altLang="en-US" sz="1500" b="1" spc="-150" dirty="0" smtClean="0">
                <a:solidFill>
                  <a:schemeClr val="bg1"/>
                </a:solidFill>
                <a:latin typeface="Arial" pitchFamily="34" charset="0"/>
                <a:ea typeface="ヒラギノ角ゴ Pro W3"/>
                <a:cs typeface="ヒラギノ角ゴ Pro W3"/>
              </a:rPr>
              <a:t>を家</a:t>
            </a:r>
            <a:r>
              <a:rPr lang="ja-JP" altLang="en-US" sz="1500" b="1" spc="-150" dirty="0">
                <a:solidFill>
                  <a:schemeClr val="bg1"/>
                </a:solidFill>
                <a:latin typeface="Arial" pitchFamily="34" charset="0"/>
                <a:ea typeface="ヒラギノ角ゴ Pro W3"/>
                <a:cs typeface="ヒラギノ角ゴ Pro W3"/>
              </a:rPr>
              <a:t>庭内の</a:t>
            </a:r>
            <a:r>
              <a:rPr lang="en-US" altLang="ja-JP" sz="1500" b="1" spc="-150" dirty="0">
                <a:solidFill>
                  <a:schemeClr val="bg1"/>
                </a:solidFill>
                <a:latin typeface="Arial" pitchFamily="34" charset="0"/>
                <a:ea typeface="ヒラギノ角ゴ Pro W3"/>
                <a:cs typeface="ヒラギノ角ゴ Pro W3"/>
              </a:rPr>
              <a:t>LAN</a:t>
            </a:r>
            <a:r>
              <a:rPr lang="ja-JP" altLang="en-US" sz="1500" b="1" spc="-150" dirty="0">
                <a:solidFill>
                  <a:schemeClr val="bg1"/>
                </a:solidFill>
                <a:latin typeface="Arial" pitchFamily="34" charset="0"/>
                <a:ea typeface="ヒラギノ角ゴ Pro W3"/>
                <a:cs typeface="ヒラギノ角ゴ Pro W3"/>
              </a:rPr>
              <a:t>コンセントへ</a:t>
            </a:r>
            <a:r>
              <a:rPr lang="ja-JP" altLang="en-US" sz="1500" b="1" spc="-150" dirty="0" smtClean="0">
                <a:solidFill>
                  <a:schemeClr val="bg1"/>
                </a:solidFill>
                <a:latin typeface="Arial" pitchFamily="34" charset="0"/>
                <a:ea typeface="ヒラギノ角ゴ Pro W3"/>
                <a:cs typeface="ヒラギノ角ゴ Pro W3"/>
              </a:rPr>
              <a:t>接続して簡単な設定をする</a:t>
            </a:r>
            <a:r>
              <a:rPr lang="ja-JP" altLang="en-US" sz="1500" b="1" spc="-150" dirty="0">
                <a:solidFill>
                  <a:schemeClr val="bg1"/>
                </a:solidFill>
                <a:latin typeface="Arial" pitchFamily="34" charset="0"/>
                <a:ea typeface="ヒラギノ角ゴ Pro W3"/>
                <a:cs typeface="ヒラギノ角ゴ Pro W3"/>
              </a:rPr>
              <a:t>だけで</a:t>
            </a:r>
            <a:r>
              <a:rPr lang="ja-JP" altLang="en-US" sz="1500" b="1" spc="-150" dirty="0" smtClean="0">
                <a:solidFill>
                  <a:schemeClr val="bg1"/>
                </a:solidFill>
                <a:latin typeface="Arial" pitchFamily="34" charset="0"/>
                <a:ea typeface="ヒラギノ角ゴ Pro W3"/>
                <a:cs typeface="ヒラギノ角ゴ Pro W3"/>
              </a:rPr>
              <a:t>、</a:t>
            </a:r>
            <a:r>
              <a:rPr lang="en-US" altLang="ja-JP" sz="1500" b="1" spc="-150" dirty="0" smtClean="0">
                <a:solidFill>
                  <a:schemeClr val="bg1"/>
                </a:solidFill>
                <a:latin typeface="Arial" pitchFamily="34" charset="0"/>
                <a:ea typeface="ヒラギノ角ゴ Pro W3"/>
                <a:cs typeface="ヒラギノ角ゴ Pro W3"/>
              </a:rPr>
              <a:t/>
            </a:r>
            <a:br>
              <a:rPr lang="en-US" altLang="ja-JP" sz="1500" b="1" spc="-150" dirty="0" smtClean="0">
                <a:solidFill>
                  <a:schemeClr val="bg1"/>
                </a:solidFill>
                <a:latin typeface="Arial" pitchFamily="34" charset="0"/>
                <a:ea typeface="ヒラギノ角ゴ Pro W3"/>
                <a:cs typeface="ヒラギノ角ゴ Pro W3"/>
              </a:rPr>
            </a:br>
            <a:r>
              <a:rPr lang="ja-JP" altLang="en-US" sz="1500" b="1" spc="-150" dirty="0" smtClean="0">
                <a:solidFill>
                  <a:schemeClr val="bg1"/>
                </a:solidFill>
                <a:latin typeface="Arial" pitchFamily="34" charset="0"/>
                <a:ea typeface="ヒラギノ角ゴ Pro W3"/>
                <a:cs typeface="ヒラギノ角ゴ Pro W3"/>
              </a:rPr>
              <a:t>セキュリティ・トンネルを構築</a:t>
            </a:r>
          </a:p>
        </p:txBody>
      </p:sp>
      <p:pic>
        <p:nvPicPr>
          <p:cNvPr id="38947" name="Picture 39" descr="radiowaves"/>
          <p:cNvPicPr>
            <a:picLocks noChangeAspect="1" noChangeArrowheads="1"/>
          </p:cNvPicPr>
          <p:nvPr/>
        </p:nvPicPr>
        <p:blipFill>
          <a:blip r:embed="rId9" cstate="print"/>
          <a:srcRect/>
          <a:stretch>
            <a:fillRect/>
          </a:stretch>
        </p:blipFill>
        <p:spPr bwMode="auto">
          <a:xfrm rot="10345284">
            <a:off x="1296988" y="1983582"/>
            <a:ext cx="336550" cy="383381"/>
          </a:xfrm>
          <a:prstGeom prst="rect">
            <a:avLst/>
          </a:prstGeom>
          <a:noFill/>
          <a:ln w="9525">
            <a:noFill/>
            <a:miter lim="800000"/>
            <a:headEnd/>
            <a:tailEnd/>
          </a:ln>
        </p:spPr>
      </p:pic>
      <p:pic>
        <p:nvPicPr>
          <p:cNvPr id="38948" name="Picture 40" descr="radiowaves"/>
          <p:cNvPicPr>
            <a:picLocks noChangeAspect="1" noChangeArrowheads="1"/>
          </p:cNvPicPr>
          <p:nvPr/>
        </p:nvPicPr>
        <p:blipFill>
          <a:blip r:embed="rId9" cstate="print"/>
          <a:srcRect/>
          <a:stretch>
            <a:fillRect/>
          </a:stretch>
        </p:blipFill>
        <p:spPr bwMode="auto">
          <a:xfrm rot="-10121550">
            <a:off x="7081838" y="1981201"/>
            <a:ext cx="336550" cy="383381"/>
          </a:xfrm>
          <a:prstGeom prst="rect">
            <a:avLst/>
          </a:prstGeom>
          <a:noFill/>
          <a:ln w="9525">
            <a:noFill/>
            <a:miter lim="800000"/>
            <a:headEnd/>
            <a:tailEnd/>
          </a:ln>
        </p:spPr>
      </p:pic>
      <p:sp>
        <p:nvSpPr>
          <p:cNvPr id="40" name="Rectangle 35"/>
          <p:cNvSpPr>
            <a:spLocks noChangeArrowheads="1"/>
          </p:cNvSpPr>
          <p:nvPr/>
        </p:nvSpPr>
        <p:spPr bwMode="auto">
          <a:xfrm>
            <a:off x="244475" y="3575448"/>
            <a:ext cx="1355725" cy="321700"/>
          </a:xfrm>
          <a:prstGeom prst="rect">
            <a:avLst/>
          </a:prstGeom>
          <a:noFill/>
          <a:ln w="9525">
            <a:noFill/>
            <a:miter lim="800000"/>
            <a:headEnd/>
            <a:tailEnd/>
          </a:ln>
        </p:spPr>
        <p:txBody>
          <a:bodyPr lIns="82124" tIns="41061" rIns="82124" bIns="41061" anchor="ctr"/>
          <a:lstStyle/>
          <a:p>
            <a:pPr algn="ctr" defTabSz="814388" eaLnBrk="1" hangingPunct="1">
              <a:lnSpc>
                <a:spcPct val="80000"/>
              </a:lnSpc>
              <a:tabLst>
                <a:tab pos="4224338" algn="l"/>
              </a:tabLst>
            </a:pPr>
            <a:r>
              <a:rPr lang="ja-JP" altLang="en-US" sz="1600" b="1" dirty="0" smtClean="0">
                <a:solidFill>
                  <a:schemeClr val="bg1"/>
                </a:solidFill>
                <a:latin typeface="Arial" pitchFamily="34" charset="0"/>
                <a:ea typeface="ヒラギノ角ゴ Pro W3"/>
                <a:cs typeface="ヒラギノ角ゴ Pro W3"/>
              </a:rPr>
              <a:t>安心</a:t>
            </a:r>
            <a:r>
              <a:rPr lang="en-US" altLang="ja-JP" sz="1600" b="1" dirty="0" smtClean="0">
                <a:solidFill>
                  <a:schemeClr val="bg1"/>
                </a:solidFill>
                <a:latin typeface="Arial" pitchFamily="34" charset="0"/>
                <a:ea typeface="ヒラギノ角ゴ Pro W3"/>
                <a:cs typeface="ヒラギノ角ゴ Pro W3"/>
              </a:rPr>
              <a:t> </a:t>
            </a:r>
            <a:endParaRPr lang="en-US" altLang="ja-JP" sz="1600" b="1" dirty="0">
              <a:solidFill>
                <a:schemeClr val="bg1"/>
              </a:solidFill>
              <a:latin typeface="Arial" pitchFamily="34" charset="0"/>
              <a:ea typeface="ヒラギノ角ゴ Pro W3"/>
              <a:cs typeface="ヒラギノ角ゴ Pro W3"/>
            </a:endParaRPr>
          </a:p>
        </p:txBody>
      </p:sp>
      <p:sp>
        <p:nvSpPr>
          <p:cNvPr id="41" name="Rectangle 35"/>
          <p:cNvSpPr>
            <a:spLocks noChangeArrowheads="1"/>
          </p:cNvSpPr>
          <p:nvPr/>
        </p:nvSpPr>
        <p:spPr bwMode="auto">
          <a:xfrm>
            <a:off x="244474" y="3914758"/>
            <a:ext cx="1412875" cy="396230"/>
          </a:xfrm>
          <a:prstGeom prst="rect">
            <a:avLst/>
          </a:prstGeom>
          <a:noFill/>
          <a:ln w="9525">
            <a:noFill/>
            <a:miter lim="800000"/>
            <a:headEnd/>
            <a:tailEnd/>
          </a:ln>
        </p:spPr>
        <p:txBody>
          <a:bodyPr lIns="82124" tIns="41061" rIns="82124" bIns="41061" anchor="ctr"/>
          <a:lstStyle/>
          <a:p>
            <a:pPr algn="ctr" defTabSz="814388" eaLnBrk="1" hangingPunct="1">
              <a:lnSpc>
                <a:spcPct val="80000"/>
              </a:lnSpc>
              <a:tabLst>
                <a:tab pos="4224338" algn="l"/>
              </a:tabLst>
            </a:pPr>
            <a:r>
              <a:rPr lang="ja-JP" altLang="en-US" sz="1600" b="1" dirty="0" smtClean="0">
                <a:solidFill>
                  <a:schemeClr val="bg1"/>
                </a:solidFill>
                <a:latin typeface="Arial" pitchFamily="34" charset="0"/>
                <a:ea typeface="ヒラギノ角ゴ Pro W3"/>
                <a:cs typeface="ヒラギノ角ゴ Pro W3"/>
              </a:rPr>
              <a:t>シンプル</a:t>
            </a:r>
            <a:endParaRPr lang="en-US" altLang="ja-JP" sz="1600" b="1" dirty="0">
              <a:solidFill>
                <a:schemeClr val="bg1"/>
              </a:solidFill>
              <a:latin typeface="Arial" pitchFamily="34" charset="0"/>
              <a:ea typeface="ヒラギノ角ゴ Pro W3"/>
              <a:cs typeface="ヒラギノ角ゴ Pro W3"/>
            </a:endParaRPr>
          </a:p>
        </p:txBody>
      </p:sp>
      <p:sp>
        <p:nvSpPr>
          <p:cNvPr id="42" name="Rectangle 35"/>
          <p:cNvSpPr>
            <a:spLocks noChangeArrowheads="1"/>
          </p:cNvSpPr>
          <p:nvPr/>
        </p:nvSpPr>
        <p:spPr bwMode="auto">
          <a:xfrm>
            <a:off x="244475" y="4352872"/>
            <a:ext cx="1412873" cy="344144"/>
          </a:xfrm>
          <a:prstGeom prst="rect">
            <a:avLst/>
          </a:prstGeom>
          <a:noFill/>
          <a:ln w="9525">
            <a:noFill/>
            <a:miter lim="800000"/>
            <a:headEnd/>
            <a:tailEnd/>
          </a:ln>
        </p:spPr>
        <p:txBody>
          <a:bodyPr lIns="82124" tIns="41061" rIns="82124" bIns="41061" anchor="ctr"/>
          <a:lstStyle/>
          <a:p>
            <a:pPr algn="ctr" defTabSz="814388" eaLnBrk="1" hangingPunct="1">
              <a:lnSpc>
                <a:spcPct val="80000"/>
              </a:lnSpc>
              <a:tabLst>
                <a:tab pos="4224338" algn="l"/>
              </a:tabLst>
            </a:pPr>
            <a:r>
              <a:rPr lang="ja-JP" altLang="en-US" sz="1600" b="1" dirty="0" smtClean="0">
                <a:solidFill>
                  <a:schemeClr val="bg1"/>
                </a:solidFill>
                <a:latin typeface="Arial" pitchFamily="34" charset="0"/>
                <a:ea typeface="ヒラギノ角ゴ Pro W3"/>
                <a:cs typeface="ヒラギノ角ゴ Pro W3"/>
              </a:rPr>
              <a:t>経済的</a:t>
            </a:r>
            <a:endParaRPr lang="en-US" altLang="ja-JP" sz="1600" b="1" dirty="0">
              <a:solidFill>
                <a:schemeClr val="bg1"/>
              </a:solidFill>
              <a:latin typeface="Arial" pitchFamily="34" charset="0"/>
              <a:ea typeface="ヒラギノ角ゴ Pro W3"/>
              <a:cs typeface="ヒラギノ角ゴ Pro W3"/>
            </a:endParaRPr>
          </a:p>
        </p:txBody>
      </p:sp>
      <p:sp>
        <p:nvSpPr>
          <p:cNvPr id="44" name="Rectangle 36"/>
          <p:cNvSpPr>
            <a:spLocks noChangeArrowheads="1"/>
          </p:cNvSpPr>
          <p:nvPr/>
        </p:nvSpPr>
        <p:spPr bwMode="auto">
          <a:xfrm>
            <a:off x="2396237" y="4352872"/>
            <a:ext cx="5493638" cy="344144"/>
          </a:xfrm>
          <a:prstGeom prst="rect">
            <a:avLst/>
          </a:prstGeom>
          <a:noFill/>
          <a:ln w="9525">
            <a:noFill/>
            <a:miter lim="800000"/>
            <a:headEnd/>
            <a:tailEnd/>
          </a:ln>
        </p:spPr>
        <p:txBody>
          <a:bodyPr lIns="82124" tIns="41061" rIns="82124" bIns="41061" anchor="ctr"/>
          <a:lstStyle/>
          <a:p>
            <a:pPr defTabSz="814388" eaLnBrk="1" hangingPunct="1">
              <a:lnSpc>
                <a:spcPct val="80000"/>
              </a:lnSpc>
              <a:tabLst>
                <a:tab pos="4224338" algn="l"/>
              </a:tabLst>
            </a:pPr>
            <a:r>
              <a:rPr lang="ja-JP" altLang="en-US" sz="1500" b="1" dirty="0" smtClean="0">
                <a:solidFill>
                  <a:schemeClr val="bg1"/>
                </a:solidFill>
                <a:latin typeface="Arial" pitchFamily="34" charset="0"/>
                <a:ea typeface="ヒラギノ角ゴ Pro W3"/>
                <a:cs typeface="ヒラギノ角ゴ Pro W3"/>
              </a:rPr>
              <a:t>コスト</a:t>
            </a:r>
            <a:r>
              <a:rPr lang="ja-JP" altLang="en-US" sz="1500" b="1" dirty="0">
                <a:solidFill>
                  <a:schemeClr val="bg1"/>
                </a:solidFill>
                <a:latin typeface="Arial" pitchFamily="34" charset="0"/>
                <a:ea typeface="ヒラギノ角ゴ Pro W3"/>
                <a:cs typeface="ヒラギノ角ゴ Pro W3"/>
              </a:rPr>
              <a:t>削減効果大</a:t>
            </a:r>
            <a:r>
              <a:rPr lang="ja-JP" altLang="en-US" sz="1500" b="1" dirty="0" smtClean="0">
                <a:solidFill>
                  <a:schemeClr val="bg1"/>
                </a:solidFill>
                <a:latin typeface="Arial" pitchFamily="34" charset="0"/>
                <a:ea typeface="ヒラギノ角ゴ Pro W3"/>
                <a:cs typeface="ヒラギノ角ゴ Pro W3"/>
              </a:rPr>
              <a:t>、</a:t>
            </a:r>
            <a:r>
              <a:rPr lang="en-US" altLang="ja-JP" sz="1500" b="1" dirty="0" smtClean="0">
                <a:solidFill>
                  <a:schemeClr val="bg1"/>
                </a:solidFill>
                <a:latin typeface="Arial" pitchFamily="34" charset="0"/>
                <a:ea typeface="ヒラギノ角ゴ Pro W3"/>
                <a:cs typeface="ヒラギノ角ゴ Pro W3"/>
              </a:rPr>
              <a:t>IP Phone</a:t>
            </a:r>
            <a:r>
              <a:rPr lang="ja-JP" altLang="en-US" sz="1500" b="1" dirty="0" smtClean="0">
                <a:solidFill>
                  <a:schemeClr val="bg1"/>
                </a:solidFill>
                <a:latin typeface="Arial" pitchFamily="34" charset="0"/>
                <a:ea typeface="ヒラギノ角ゴ Pro W3"/>
                <a:cs typeface="ヒラギノ角ゴ Pro W3"/>
              </a:rPr>
              <a:t>の</a:t>
            </a:r>
            <a:r>
              <a:rPr lang="ja-JP" altLang="en-US" sz="1500" b="1" dirty="0">
                <a:solidFill>
                  <a:schemeClr val="bg1"/>
                </a:solidFill>
                <a:latin typeface="Arial" pitchFamily="34" charset="0"/>
                <a:ea typeface="ヒラギノ角ゴ Pro W3"/>
                <a:cs typeface="ヒラギノ角ゴ Pro W3"/>
              </a:rPr>
              <a:t>利用で通信料金の</a:t>
            </a:r>
            <a:r>
              <a:rPr lang="ja-JP" altLang="en-US" sz="1500" b="1" dirty="0" smtClean="0">
                <a:solidFill>
                  <a:schemeClr val="bg1"/>
                </a:solidFill>
                <a:latin typeface="Arial" pitchFamily="34" charset="0"/>
                <a:ea typeface="ヒラギノ角ゴ Pro W3"/>
                <a:cs typeface="ヒラギノ角ゴ Pro W3"/>
              </a:rPr>
              <a:t>削減</a:t>
            </a:r>
            <a:endParaRPr lang="ja-JP" altLang="en-US" sz="1500" b="1" dirty="0">
              <a:solidFill>
                <a:schemeClr val="bg1"/>
              </a:solidFill>
              <a:latin typeface="Arial" pitchFamily="34" charset="0"/>
              <a:ea typeface="ヒラギノ角ゴ Pro W3"/>
              <a:cs typeface="ヒラギノ角ゴ Pro W3"/>
            </a:endParaRPr>
          </a:p>
        </p:txBody>
      </p:sp>
      <p:sp>
        <p:nvSpPr>
          <p:cNvPr id="45" name="Rectangle 36"/>
          <p:cNvSpPr>
            <a:spLocks noChangeArrowheads="1"/>
          </p:cNvSpPr>
          <p:nvPr/>
        </p:nvSpPr>
        <p:spPr bwMode="auto">
          <a:xfrm>
            <a:off x="2396237" y="3575447"/>
            <a:ext cx="6782689" cy="331225"/>
          </a:xfrm>
          <a:prstGeom prst="rect">
            <a:avLst/>
          </a:prstGeom>
          <a:noFill/>
          <a:ln w="9525">
            <a:noFill/>
            <a:miter lim="800000"/>
            <a:headEnd/>
            <a:tailEnd/>
          </a:ln>
        </p:spPr>
        <p:txBody>
          <a:bodyPr lIns="82124" tIns="41061" rIns="82124" bIns="41061" anchor="ctr"/>
          <a:lstStyle/>
          <a:p>
            <a:pPr defTabSz="814388" eaLnBrk="1" hangingPunct="1">
              <a:lnSpc>
                <a:spcPct val="80000"/>
              </a:lnSpc>
              <a:tabLst>
                <a:tab pos="4224338" algn="l"/>
              </a:tabLst>
            </a:pPr>
            <a:r>
              <a:rPr lang="en-US" altLang="ja-JP" sz="1500" b="1" dirty="0" err="1" smtClean="0">
                <a:solidFill>
                  <a:schemeClr val="bg1"/>
                </a:solidFill>
                <a:latin typeface="Arial" pitchFamily="34" charset="0"/>
                <a:ea typeface="ヒラギノ角ゴ Pro W3"/>
                <a:cs typeface="ヒラギノ角ゴ Pro W3"/>
              </a:rPr>
              <a:t>OEAP</a:t>
            </a:r>
            <a:r>
              <a:rPr lang="en-US" altLang="ja-JP" sz="1500" b="1" dirty="0" smtClean="0">
                <a:solidFill>
                  <a:schemeClr val="bg1"/>
                </a:solidFill>
                <a:latin typeface="Arial" pitchFamily="34" charset="0"/>
                <a:ea typeface="ヒラギノ角ゴ Pro W3"/>
                <a:cs typeface="ヒラギノ角ゴ Pro W3"/>
              </a:rPr>
              <a:t>-</a:t>
            </a:r>
            <a:r>
              <a:rPr lang="ja-JP" altLang="en-US" sz="1500" b="1" dirty="0" smtClean="0">
                <a:solidFill>
                  <a:schemeClr val="bg1"/>
                </a:solidFill>
                <a:latin typeface="Arial" pitchFamily="34" charset="0"/>
                <a:ea typeface="ヒラギノ角ゴ Pro W3"/>
                <a:cs typeface="ヒラギノ角ゴ Pro W3"/>
              </a:rPr>
              <a:t>コントローラ間</a:t>
            </a:r>
            <a:r>
              <a:rPr lang="ja-JP" altLang="en-US" sz="1500" b="1" dirty="0">
                <a:solidFill>
                  <a:schemeClr val="bg1"/>
                </a:solidFill>
                <a:latin typeface="Arial" pitchFamily="34" charset="0"/>
                <a:ea typeface="ヒラギノ角ゴ Pro W3"/>
                <a:cs typeface="ヒラギノ角ゴ Pro W3"/>
              </a:rPr>
              <a:t>で、</a:t>
            </a:r>
            <a:r>
              <a:rPr lang="en-US" altLang="ja-JP" sz="1500" b="1" dirty="0" err="1">
                <a:solidFill>
                  <a:schemeClr val="bg1"/>
                </a:solidFill>
                <a:latin typeface="Arial" pitchFamily="34" charset="0"/>
                <a:ea typeface="ヒラギノ角ゴ Pro W3"/>
                <a:cs typeface="ヒラギノ角ゴ Pro W3"/>
              </a:rPr>
              <a:t>DTLS</a:t>
            </a:r>
            <a:r>
              <a:rPr lang="en-US" altLang="ja-JP" sz="1500" b="1" dirty="0">
                <a:solidFill>
                  <a:schemeClr val="bg1"/>
                </a:solidFill>
                <a:latin typeface="Arial" pitchFamily="34" charset="0"/>
                <a:ea typeface="ヒラギノ角ゴ Pro W3"/>
                <a:cs typeface="ヒラギノ角ゴ Pro W3"/>
              </a:rPr>
              <a:t> </a:t>
            </a:r>
            <a:r>
              <a:rPr lang="en-US" altLang="ja-JP" sz="1500" b="1" dirty="0" err="1">
                <a:solidFill>
                  <a:schemeClr val="bg1"/>
                </a:solidFill>
                <a:latin typeface="Arial" pitchFamily="34" charset="0"/>
                <a:ea typeface="ヒラギノ角ゴ Pro W3"/>
                <a:cs typeface="ヒラギノ角ゴ Pro W3"/>
              </a:rPr>
              <a:t>VPN</a:t>
            </a:r>
            <a:r>
              <a:rPr lang="en-US" altLang="ja-JP" sz="1500" b="1" dirty="0">
                <a:solidFill>
                  <a:schemeClr val="bg1"/>
                </a:solidFill>
                <a:latin typeface="Arial" pitchFamily="34" charset="0"/>
                <a:ea typeface="ヒラギノ角ゴ Pro W3"/>
                <a:cs typeface="ヒラギノ角ゴ Pro W3"/>
              </a:rPr>
              <a:t> </a:t>
            </a:r>
            <a:r>
              <a:rPr lang="ja-JP" altLang="en-US" sz="1500" b="1" dirty="0">
                <a:solidFill>
                  <a:schemeClr val="bg1"/>
                </a:solidFill>
                <a:latin typeface="Arial" pitchFamily="34" charset="0"/>
                <a:ea typeface="ヒラギノ角ゴ Pro W3"/>
                <a:cs typeface="ヒラギノ角ゴ Pro W3"/>
              </a:rPr>
              <a:t>を</a:t>
            </a:r>
            <a:r>
              <a:rPr lang="ja-JP" altLang="en-US" sz="1500" b="1" dirty="0" smtClean="0">
                <a:solidFill>
                  <a:schemeClr val="bg1"/>
                </a:solidFill>
                <a:latin typeface="Arial" pitchFamily="34" charset="0"/>
                <a:ea typeface="ヒラギノ角ゴ Pro W3"/>
                <a:cs typeface="ヒラギノ角ゴ Pro W3"/>
              </a:rPr>
              <a:t>構築、</a:t>
            </a:r>
            <a:r>
              <a:rPr lang="ja-JP" altLang="en-US" sz="1500" b="1" dirty="0">
                <a:solidFill>
                  <a:schemeClr val="bg1"/>
                </a:solidFill>
                <a:latin typeface="Arial" pitchFamily="34" charset="0"/>
                <a:ea typeface="ヒラギノ角ゴ Pro W3"/>
                <a:cs typeface="ヒラギノ角ゴ Pro W3"/>
              </a:rPr>
              <a:t>セキュアな通信を</a:t>
            </a:r>
            <a:r>
              <a:rPr lang="ja-JP" altLang="en-US" sz="1500" b="1" dirty="0" smtClean="0">
                <a:solidFill>
                  <a:schemeClr val="bg1"/>
                </a:solidFill>
                <a:latin typeface="Arial" pitchFamily="34" charset="0"/>
                <a:ea typeface="ヒラギノ角ゴ Pro W3"/>
                <a:cs typeface="ヒラギノ角ゴ Pro W3"/>
              </a:rPr>
              <a:t>提供</a:t>
            </a:r>
            <a:endParaRPr lang="ja-JP" altLang="en-US" sz="1500" b="1" dirty="0">
              <a:solidFill>
                <a:schemeClr val="bg1"/>
              </a:solidFill>
              <a:latin typeface="Arial" pitchFamily="34" charset="0"/>
              <a:ea typeface="ヒラギノ角ゴ Pro W3"/>
              <a:cs typeface="ヒラギノ角ゴ Pro W3"/>
            </a:endParaRPr>
          </a:p>
        </p:txBody>
      </p:sp>
      <p:pic>
        <p:nvPicPr>
          <p:cNvPr id="46" name="Picture 163" descr="thinkpad-t.png"/>
          <p:cNvPicPr>
            <a:picLocks noChangeAspect="1"/>
          </p:cNvPicPr>
          <p:nvPr/>
        </p:nvPicPr>
        <p:blipFill>
          <a:blip r:embed="rId10" cstate="print"/>
          <a:srcRect/>
          <a:stretch>
            <a:fillRect/>
          </a:stretch>
        </p:blipFill>
        <p:spPr bwMode="auto">
          <a:xfrm>
            <a:off x="228600" y="2571750"/>
            <a:ext cx="528638" cy="229791"/>
          </a:xfrm>
          <a:prstGeom prst="rect">
            <a:avLst/>
          </a:prstGeom>
          <a:noFill/>
          <a:ln w="9525">
            <a:noFill/>
            <a:miter lim="800000"/>
            <a:headEnd/>
            <a:tailEnd/>
          </a:ln>
        </p:spPr>
      </p:pic>
      <p:pic>
        <p:nvPicPr>
          <p:cNvPr id="47" name="Picture 87" descr="RF_waves"/>
          <p:cNvPicPr>
            <a:picLocks noChangeAspect="1" noChangeArrowheads="1"/>
          </p:cNvPicPr>
          <p:nvPr/>
        </p:nvPicPr>
        <p:blipFill>
          <a:blip r:embed="rId11" cstate="print"/>
          <a:srcRect/>
          <a:stretch>
            <a:fillRect/>
          </a:stretch>
        </p:blipFill>
        <p:spPr bwMode="auto">
          <a:xfrm rot="3164574">
            <a:off x="600470" y="2353774"/>
            <a:ext cx="282751" cy="393882"/>
          </a:xfrm>
          <a:prstGeom prst="rect">
            <a:avLst/>
          </a:prstGeom>
          <a:noFill/>
        </p:spPr>
      </p:pic>
      <p:sp>
        <p:nvSpPr>
          <p:cNvPr id="48" name="テキスト ボックス 47"/>
          <p:cNvSpPr txBox="1"/>
          <p:nvPr/>
        </p:nvSpPr>
        <p:spPr>
          <a:xfrm>
            <a:off x="1" y="2153769"/>
            <a:ext cx="902811" cy="430887"/>
          </a:xfrm>
          <a:prstGeom prst="rect">
            <a:avLst/>
          </a:prstGeom>
          <a:noFill/>
        </p:spPr>
        <p:txBody>
          <a:bodyPr wrap="none" rtlCol="0">
            <a:spAutoFit/>
          </a:bodyPr>
          <a:lstStyle/>
          <a:p>
            <a:r>
              <a:rPr kumimoji="1" lang="ja-JP" altLang="en-US" sz="1100" dirty="0" smtClean="0"/>
              <a:t>家庭・</a:t>
            </a:r>
            <a:endParaRPr kumimoji="1" lang="en-US" altLang="ja-JP" sz="1100" dirty="0" smtClean="0"/>
          </a:p>
          <a:p>
            <a:r>
              <a:rPr kumimoji="1" lang="ja-JP" altLang="en-US" sz="1100" dirty="0" smtClean="0"/>
              <a:t>プライベート</a:t>
            </a:r>
            <a:endParaRPr kumimoji="1" lang="ja-JP" altLang="en-US" sz="1100" dirty="0"/>
          </a:p>
        </p:txBody>
      </p:sp>
      <p:sp>
        <p:nvSpPr>
          <p:cNvPr id="52" name="フリーフォーム 51"/>
          <p:cNvSpPr/>
          <p:nvPr/>
        </p:nvSpPr>
        <p:spPr bwMode="auto">
          <a:xfrm>
            <a:off x="-335280" y="3326130"/>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8" charset="0"/>
              <a:buNone/>
              <a:tabLst/>
            </a:pPr>
            <a:endParaRPr kumimoji="0" lang="ja-JP" altLang="en-US" sz="1800" b="0" i="0" u="none" strike="noStrike" cap="none" normalizeH="0" baseline="0" smtClean="0">
              <a:ln>
                <a:noFill/>
              </a:ln>
              <a:effectLst/>
              <a:latin typeface="Arial" charset="0"/>
              <a:ea typeface="Arial Unicode MS" pitchFamily="34" charset="-128"/>
              <a:cs typeface="Arial Unicode MS" pitchFamily="34" charset="-128"/>
            </a:endParaRPr>
          </a:p>
        </p:txBody>
      </p:sp>
      <p:sp>
        <p:nvSpPr>
          <p:cNvPr id="53" name="フリーフォーム 52"/>
          <p:cNvSpPr/>
          <p:nvPr/>
        </p:nvSpPr>
        <p:spPr bwMode="auto">
          <a:xfrm>
            <a:off x="883920" y="2811780"/>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8" charset="0"/>
              <a:buNone/>
              <a:tabLst/>
            </a:pPr>
            <a:endParaRPr kumimoji="0" lang="ja-JP" altLang="en-US" sz="1800" b="0" i="0" u="none" strike="noStrike" cap="none" normalizeH="0" baseline="0" smtClean="0">
              <a:ln>
                <a:noFill/>
              </a:ln>
              <a:effectLst/>
              <a:latin typeface="Arial" charset="0"/>
              <a:ea typeface="Arial Unicode MS" pitchFamily="34" charset="-128"/>
              <a:cs typeface="Arial Unicode MS" pitchFamily="34" charset="-128"/>
            </a:endParaRPr>
          </a:p>
        </p:txBody>
      </p:sp>
      <p:sp>
        <p:nvSpPr>
          <p:cNvPr id="55" name="フリーフォーム 54"/>
          <p:cNvSpPr/>
          <p:nvPr/>
        </p:nvSpPr>
        <p:spPr bwMode="auto">
          <a:xfrm>
            <a:off x="807720" y="2720340"/>
            <a:ext cx="3810000" cy="445770"/>
          </a:xfrm>
          <a:custGeom>
            <a:avLst/>
            <a:gdLst>
              <a:gd name="connsiteX0" fmla="*/ 0 w 3810000"/>
              <a:gd name="connsiteY0" fmla="*/ 121920 h 594360"/>
              <a:gd name="connsiteX1" fmla="*/ 106680 w 3810000"/>
              <a:gd name="connsiteY1" fmla="*/ 91440 h 594360"/>
              <a:gd name="connsiteX2" fmla="*/ 441960 w 3810000"/>
              <a:gd name="connsiteY2" fmla="*/ 60960 h 594360"/>
              <a:gd name="connsiteX3" fmla="*/ 777240 w 3810000"/>
              <a:gd name="connsiteY3" fmla="*/ 30480 h 594360"/>
              <a:gd name="connsiteX4" fmla="*/ 914400 w 3810000"/>
              <a:gd name="connsiteY4" fmla="*/ 15240 h 594360"/>
              <a:gd name="connsiteX5" fmla="*/ 1158240 w 3810000"/>
              <a:gd name="connsiteY5" fmla="*/ 0 h 594360"/>
              <a:gd name="connsiteX6" fmla="*/ 1905000 w 3810000"/>
              <a:gd name="connsiteY6" fmla="*/ 15240 h 594360"/>
              <a:gd name="connsiteX7" fmla="*/ 2011680 w 3810000"/>
              <a:gd name="connsiteY7" fmla="*/ 30480 h 594360"/>
              <a:gd name="connsiteX8" fmla="*/ 2164080 w 3810000"/>
              <a:gd name="connsiteY8" fmla="*/ 45720 h 594360"/>
              <a:gd name="connsiteX9" fmla="*/ 2225040 w 3810000"/>
              <a:gd name="connsiteY9" fmla="*/ 60960 h 594360"/>
              <a:gd name="connsiteX10" fmla="*/ 2316480 w 3810000"/>
              <a:gd name="connsiteY10" fmla="*/ 91440 h 594360"/>
              <a:gd name="connsiteX11" fmla="*/ 2499360 w 3810000"/>
              <a:gd name="connsiteY11" fmla="*/ 152400 h 594360"/>
              <a:gd name="connsiteX12" fmla="*/ 2545080 w 3810000"/>
              <a:gd name="connsiteY12" fmla="*/ 167640 h 594360"/>
              <a:gd name="connsiteX13" fmla="*/ 2590800 w 3810000"/>
              <a:gd name="connsiteY13" fmla="*/ 182880 h 594360"/>
              <a:gd name="connsiteX14" fmla="*/ 2697480 w 3810000"/>
              <a:gd name="connsiteY14" fmla="*/ 213360 h 594360"/>
              <a:gd name="connsiteX15" fmla="*/ 2834640 w 3810000"/>
              <a:gd name="connsiteY15" fmla="*/ 243840 h 594360"/>
              <a:gd name="connsiteX16" fmla="*/ 3048000 w 3810000"/>
              <a:gd name="connsiteY16" fmla="*/ 289560 h 594360"/>
              <a:gd name="connsiteX17" fmla="*/ 3215640 w 3810000"/>
              <a:gd name="connsiteY17" fmla="*/ 335280 h 594360"/>
              <a:gd name="connsiteX18" fmla="*/ 3307080 w 3810000"/>
              <a:gd name="connsiteY18" fmla="*/ 365760 h 594360"/>
              <a:gd name="connsiteX19" fmla="*/ 3352800 w 3810000"/>
              <a:gd name="connsiteY19" fmla="*/ 381000 h 594360"/>
              <a:gd name="connsiteX20" fmla="*/ 3413760 w 3810000"/>
              <a:gd name="connsiteY20" fmla="*/ 396240 h 594360"/>
              <a:gd name="connsiteX21" fmla="*/ 3505200 w 3810000"/>
              <a:gd name="connsiteY21" fmla="*/ 426720 h 594360"/>
              <a:gd name="connsiteX22" fmla="*/ 3642360 w 3810000"/>
              <a:gd name="connsiteY22" fmla="*/ 518160 h 594360"/>
              <a:gd name="connsiteX23" fmla="*/ 3688080 w 3810000"/>
              <a:gd name="connsiteY23" fmla="*/ 533400 h 594360"/>
              <a:gd name="connsiteX24" fmla="*/ 3733800 w 3810000"/>
              <a:gd name="connsiteY24" fmla="*/ 563880 h 594360"/>
              <a:gd name="connsiteX25" fmla="*/ 3779520 w 3810000"/>
              <a:gd name="connsiteY25" fmla="*/ 579120 h 594360"/>
              <a:gd name="connsiteX26" fmla="*/ 3810000 w 3810000"/>
              <a:gd name="connsiteY26"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10000" h="594360">
                <a:moveTo>
                  <a:pt x="0" y="121920"/>
                </a:moveTo>
                <a:cubicBezTo>
                  <a:pt x="39172" y="108863"/>
                  <a:pt x="64580" y="99094"/>
                  <a:pt x="106680" y="91440"/>
                </a:cubicBezTo>
                <a:cubicBezTo>
                  <a:pt x="227287" y="69511"/>
                  <a:pt x="308640" y="69848"/>
                  <a:pt x="441960" y="60960"/>
                </a:cubicBezTo>
                <a:cubicBezTo>
                  <a:pt x="659069" y="29944"/>
                  <a:pt x="438755" y="58687"/>
                  <a:pt x="777240" y="30480"/>
                </a:cubicBezTo>
                <a:cubicBezTo>
                  <a:pt x="823082" y="26660"/>
                  <a:pt x="868545" y="18908"/>
                  <a:pt x="914400" y="15240"/>
                </a:cubicBezTo>
                <a:cubicBezTo>
                  <a:pt x="995579" y="8746"/>
                  <a:pt x="1076960" y="5080"/>
                  <a:pt x="1158240" y="0"/>
                </a:cubicBezTo>
                <a:lnTo>
                  <a:pt x="1905000" y="15240"/>
                </a:lnTo>
                <a:cubicBezTo>
                  <a:pt x="1940898" y="16522"/>
                  <a:pt x="1976005" y="26283"/>
                  <a:pt x="2011680" y="30480"/>
                </a:cubicBezTo>
                <a:cubicBezTo>
                  <a:pt x="2062384" y="36445"/>
                  <a:pt x="2113280" y="40640"/>
                  <a:pt x="2164080" y="45720"/>
                </a:cubicBezTo>
                <a:cubicBezTo>
                  <a:pt x="2184400" y="50800"/>
                  <a:pt x="2204978" y="54941"/>
                  <a:pt x="2225040" y="60960"/>
                </a:cubicBezTo>
                <a:cubicBezTo>
                  <a:pt x="2255814" y="70192"/>
                  <a:pt x="2286000" y="81280"/>
                  <a:pt x="2316480" y="91440"/>
                </a:cubicBezTo>
                <a:lnTo>
                  <a:pt x="2499360" y="152400"/>
                </a:lnTo>
                <a:lnTo>
                  <a:pt x="2545080" y="167640"/>
                </a:lnTo>
                <a:cubicBezTo>
                  <a:pt x="2560320" y="172720"/>
                  <a:pt x="2575215" y="178984"/>
                  <a:pt x="2590800" y="182880"/>
                </a:cubicBezTo>
                <a:cubicBezTo>
                  <a:pt x="2781371" y="230523"/>
                  <a:pt x="2544435" y="169633"/>
                  <a:pt x="2697480" y="213360"/>
                </a:cubicBezTo>
                <a:cubicBezTo>
                  <a:pt x="2771417" y="234485"/>
                  <a:pt x="2752931" y="224984"/>
                  <a:pt x="2834640" y="243840"/>
                </a:cubicBezTo>
                <a:cubicBezTo>
                  <a:pt x="3032107" y="289409"/>
                  <a:pt x="2881625" y="261831"/>
                  <a:pt x="3048000" y="289560"/>
                </a:cubicBezTo>
                <a:cubicBezTo>
                  <a:pt x="3133461" y="318047"/>
                  <a:pt x="3078135" y="300904"/>
                  <a:pt x="3215640" y="335280"/>
                </a:cubicBezTo>
                <a:cubicBezTo>
                  <a:pt x="3246809" y="343072"/>
                  <a:pt x="3276600" y="355600"/>
                  <a:pt x="3307080" y="365760"/>
                </a:cubicBezTo>
                <a:lnTo>
                  <a:pt x="3352800" y="381000"/>
                </a:lnTo>
                <a:cubicBezTo>
                  <a:pt x="3372671" y="387624"/>
                  <a:pt x="3393698" y="390221"/>
                  <a:pt x="3413760" y="396240"/>
                </a:cubicBezTo>
                <a:cubicBezTo>
                  <a:pt x="3444534" y="405472"/>
                  <a:pt x="3505200" y="426720"/>
                  <a:pt x="3505200" y="426720"/>
                </a:cubicBezTo>
                <a:lnTo>
                  <a:pt x="3642360" y="518160"/>
                </a:lnTo>
                <a:cubicBezTo>
                  <a:pt x="3655726" y="527071"/>
                  <a:pt x="3672840" y="528320"/>
                  <a:pt x="3688080" y="533400"/>
                </a:cubicBezTo>
                <a:cubicBezTo>
                  <a:pt x="3703320" y="543560"/>
                  <a:pt x="3717417" y="555689"/>
                  <a:pt x="3733800" y="563880"/>
                </a:cubicBezTo>
                <a:cubicBezTo>
                  <a:pt x="3748168" y="571064"/>
                  <a:pt x="3764605" y="573154"/>
                  <a:pt x="3779520" y="579120"/>
                </a:cubicBezTo>
                <a:cubicBezTo>
                  <a:pt x="3790067" y="583339"/>
                  <a:pt x="3799840" y="589280"/>
                  <a:pt x="3810000" y="594360"/>
                </a:cubicBezTo>
              </a:path>
            </a:pathLst>
          </a:custGeom>
          <a:noFill/>
          <a:ln w="50800" cap="flat" cmpd="sng" algn="ctr">
            <a:solidFill>
              <a:srgbClr val="00FF00"/>
            </a:solidFill>
            <a:prstDash val="solid"/>
            <a:round/>
            <a:headEnd type="arrow"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8" charset="0"/>
              <a:buNone/>
              <a:tabLst/>
            </a:pPr>
            <a:endParaRPr kumimoji="0" lang="ja-JP" altLang="en-US" sz="1800" b="0" i="0" u="none" strike="noStrike" cap="none" normalizeH="0" baseline="0" smtClean="0">
              <a:ln>
                <a:noFill/>
              </a:ln>
              <a:effectLst/>
              <a:latin typeface="Arial" charset="0"/>
              <a:ea typeface="Arial Unicode MS" pitchFamily="34" charset="-128"/>
              <a:cs typeface="Arial Unicode MS" pitchFamily="34" charset="-128"/>
            </a:endParaRPr>
          </a:p>
        </p:txBody>
      </p:sp>
      <p:sp>
        <p:nvSpPr>
          <p:cNvPr id="56" name="テキスト ボックス 55"/>
          <p:cNvSpPr txBox="1"/>
          <p:nvPr/>
        </p:nvSpPr>
        <p:spPr>
          <a:xfrm>
            <a:off x="2286000" y="2990671"/>
            <a:ext cx="2589271" cy="584776"/>
          </a:xfrm>
          <a:prstGeom prst="rect">
            <a:avLst/>
          </a:prstGeom>
          <a:noFill/>
        </p:spPr>
        <p:txBody>
          <a:bodyPr wrap="none" rtlCol="0">
            <a:spAutoFit/>
          </a:bodyPr>
          <a:lstStyle/>
          <a:p>
            <a:r>
              <a:rPr kumimoji="1" lang="ja-JP" altLang="en-US" sz="1600" b="1" dirty="0" smtClean="0">
                <a:solidFill>
                  <a:srgbClr val="FF0000"/>
                </a:solidFill>
              </a:rPr>
              <a:t>一般のインターネット</a:t>
            </a:r>
            <a:endParaRPr kumimoji="1" lang="en-US" altLang="ja-JP" sz="1600" b="1" dirty="0" smtClean="0">
              <a:solidFill>
                <a:srgbClr val="FF0000"/>
              </a:solidFill>
            </a:endParaRPr>
          </a:p>
          <a:p>
            <a:r>
              <a:rPr kumimoji="1" lang="ja-JP" altLang="en-US" sz="1600" b="1" dirty="0" smtClean="0">
                <a:solidFill>
                  <a:srgbClr val="FF0000"/>
                </a:solidFill>
              </a:rPr>
              <a:t>　（家族用の無線</a:t>
            </a:r>
            <a:r>
              <a:rPr kumimoji="1" lang="en-US" altLang="ja-JP" sz="1600" b="1" dirty="0" smtClean="0">
                <a:solidFill>
                  <a:srgbClr val="FF0000"/>
                </a:solidFill>
              </a:rPr>
              <a:t>LAN</a:t>
            </a:r>
            <a:r>
              <a:rPr kumimoji="1" lang="ja-JP" altLang="en-US" sz="1600" b="1" dirty="0" smtClean="0">
                <a:solidFill>
                  <a:srgbClr val="FF0000"/>
                </a:solidFill>
              </a:rPr>
              <a:t>兼用）</a:t>
            </a:r>
            <a:endParaRPr kumimoji="1" lang="ja-JP" altLang="en-US" sz="1600" b="1" dirty="0">
              <a:solidFill>
                <a:srgbClr val="FF0000"/>
              </a:solidFill>
            </a:endParaRPr>
          </a:p>
        </p:txBody>
      </p:sp>
      <p:sp>
        <p:nvSpPr>
          <p:cNvPr id="57" name="テキスト ボックス 56"/>
          <p:cNvSpPr txBox="1"/>
          <p:nvPr/>
        </p:nvSpPr>
        <p:spPr>
          <a:xfrm>
            <a:off x="1600201" y="2286000"/>
            <a:ext cx="796036" cy="261610"/>
          </a:xfrm>
          <a:prstGeom prst="rect">
            <a:avLst/>
          </a:prstGeom>
          <a:noFill/>
        </p:spPr>
        <p:txBody>
          <a:bodyPr wrap="none" rtlCol="0">
            <a:spAutoFit/>
          </a:bodyPr>
          <a:lstStyle/>
          <a:p>
            <a:r>
              <a:rPr kumimoji="1" lang="ja-JP" altLang="en-US" sz="1100" dirty="0" smtClean="0"/>
              <a:t>会社</a:t>
            </a:r>
            <a:r>
              <a:rPr kumimoji="1" lang="en-US" altLang="ja-JP" sz="1100" dirty="0" err="1" smtClean="0"/>
              <a:t>SSID</a:t>
            </a:r>
            <a:endParaRPr kumimoji="1" lang="ja-JP" altLang="en-US" sz="1100" dirty="0"/>
          </a:p>
        </p:txBody>
      </p:sp>
      <p:sp>
        <p:nvSpPr>
          <p:cNvPr id="58" name="テキスト ボックス 57"/>
          <p:cNvSpPr txBox="1"/>
          <p:nvPr/>
        </p:nvSpPr>
        <p:spPr>
          <a:xfrm>
            <a:off x="1" y="2780728"/>
            <a:ext cx="883919" cy="430887"/>
          </a:xfrm>
          <a:prstGeom prst="rect">
            <a:avLst/>
          </a:prstGeom>
          <a:noFill/>
        </p:spPr>
        <p:txBody>
          <a:bodyPr wrap="square" rtlCol="0">
            <a:spAutoFit/>
          </a:bodyPr>
          <a:lstStyle/>
          <a:p>
            <a:pPr algn="ctr"/>
            <a:r>
              <a:rPr kumimoji="1" lang="ja-JP" altLang="en-US" sz="1100" dirty="0" smtClean="0"/>
              <a:t>パーソナル</a:t>
            </a:r>
            <a:endParaRPr kumimoji="1" lang="en-US" altLang="ja-JP" sz="1100" dirty="0" smtClean="0"/>
          </a:p>
          <a:p>
            <a:pPr algn="ctr"/>
            <a:r>
              <a:rPr kumimoji="1" lang="en-US" altLang="ja-JP" sz="1100" dirty="0" err="1" smtClean="0"/>
              <a:t>SSID</a:t>
            </a:r>
            <a:endParaRPr kumimoji="1" lang="ja-JP" altLang="en-US" sz="1100" dirty="0"/>
          </a:p>
        </p:txBody>
      </p:sp>
      <p:sp>
        <p:nvSpPr>
          <p:cNvPr id="59" name="テキスト ボックス 58"/>
          <p:cNvSpPr txBox="1"/>
          <p:nvPr/>
        </p:nvSpPr>
        <p:spPr>
          <a:xfrm>
            <a:off x="5562600" y="4743450"/>
            <a:ext cx="2505820" cy="261610"/>
          </a:xfrm>
          <a:prstGeom prst="rect">
            <a:avLst/>
          </a:prstGeom>
          <a:noFill/>
        </p:spPr>
        <p:txBody>
          <a:bodyPr wrap="none" rtlCol="0">
            <a:spAutoFit/>
          </a:bodyPr>
          <a:lstStyle/>
          <a:p>
            <a:r>
              <a:rPr kumimoji="1" lang="en-US" altLang="ja-JP" sz="1100" dirty="0" err="1" smtClean="0"/>
              <a:t>OEAP</a:t>
            </a:r>
            <a:r>
              <a:rPr kumimoji="1" lang="ja-JP" altLang="en-US" sz="1100" dirty="0" smtClean="0"/>
              <a:t>は１つの動作モードを意味します</a:t>
            </a:r>
            <a:endParaRPr kumimoji="1" lang="ja-JP" altLang="en-US" sz="1100" dirty="0"/>
          </a:p>
        </p:txBody>
      </p:sp>
      <p:sp>
        <p:nvSpPr>
          <p:cNvPr id="54" name="円/楕円 53"/>
          <p:cNvSpPr/>
          <p:nvPr/>
        </p:nvSpPr>
        <p:spPr>
          <a:xfrm>
            <a:off x="606426" y="902494"/>
            <a:ext cx="1704975" cy="466725"/>
          </a:xfrm>
          <a:prstGeom prst="ellipse">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38937" name="Text Box 17"/>
          <p:cNvSpPr txBox="1">
            <a:spLocks noChangeArrowheads="1"/>
          </p:cNvSpPr>
          <p:nvPr/>
        </p:nvSpPr>
        <p:spPr bwMode="auto">
          <a:xfrm>
            <a:off x="625476" y="845999"/>
            <a:ext cx="1660523" cy="523220"/>
          </a:xfrm>
          <a:prstGeom prst="rect">
            <a:avLst/>
          </a:prstGeom>
          <a:noFill/>
          <a:ln w="9525">
            <a:noFill/>
            <a:miter lim="800000"/>
            <a:headEnd/>
            <a:tailEnd/>
          </a:ln>
        </p:spPr>
        <p:txBody>
          <a:bodyPr wrap="square">
            <a:spAutoFit/>
          </a:bodyPr>
          <a:lstStyle/>
          <a:p>
            <a:pPr algn="ctr" eaLnBrk="1" hangingPunct="1">
              <a:lnSpc>
                <a:spcPct val="100000"/>
              </a:lnSpc>
              <a:spcBef>
                <a:spcPct val="0"/>
              </a:spcBef>
              <a:buClrTx/>
              <a:buSzTx/>
              <a:buFontTx/>
              <a:buNone/>
            </a:pPr>
            <a:r>
              <a:rPr lang="ja-JP" altLang="en-US" sz="1400" b="1" dirty="0">
                <a:solidFill>
                  <a:schemeClr val="bg1"/>
                </a:solidFill>
                <a:latin typeface="Arial" pitchFamily="34" charset="0"/>
                <a:ea typeface="ＭＳ Ｐゴシック" pitchFamily="50" charset="-128"/>
              </a:rPr>
              <a:t>家庭、ホテル</a:t>
            </a:r>
            <a:r>
              <a:rPr lang="ja-JP" altLang="en-US" sz="1400" b="1" dirty="0" smtClean="0">
                <a:solidFill>
                  <a:schemeClr val="bg1"/>
                </a:solidFill>
                <a:latin typeface="Arial" pitchFamily="34" charset="0"/>
                <a:ea typeface="ＭＳ Ｐゴシック" pitchFamily="50" charset="-128"/>
              </a:rPr>
              <a:t>、</a:t>
            </a:r>
            <a:r>
              <a:rPr lang="en-US" altLang="ja-JP" sz="1400" b="1" dirty="0" smtClean="0">
                <a:solidFill>
                  <a:schemeClr val="bg1"/>
                </a:solidFill>
                <a:latin typeface="Arial" pitchFamily="34" charset="0"/>
                <a:ea typeface="ＭＳ Ｐゴシック" pitchFamily="50" charset="-128"/>
              </a:rPr>
              <a:t/>
            </a:r>
            <a:br>
              <a:rPr lang="en-US" altLang="ja-JP" sz="1400" b="1" dirty="0" smtClean="0">
                <a:solidFill>
                  <a:schemeClr val="bg1"/>
                </a:solidFill>
                <a:latin typeface="Arial" pitchFamily="34" charset="0"/>
                <a:ea typeface="ＭＳ Ｐゴシック" pitchFamily="50" charset="-128"/>
              </a:rPr>
            </a:br>
            <a:r>
              <a:rPr lang="ja-JP" altLang="en-US" sz="1400" b="1" dirty="0" smtClean="0">
                <a:solidFill>
                  <a:schemeClr val="bg1"/>
                </a:solidFill>
                <a:latin typeface="Arial" pitchFamily="34" charset="0"/>
                <a:ea typeface="ＭＳ Ｐゴシック" pitchFamily="50" charset="-128"/>
              </a:rPr>
              <a:t>プロジェクトルーム</a:t>
            </a:r>
            <a:endParaRPr lang="en-US" altLang="ja-JP" sz="1400" b="1" dirty="0">
              <a:solidFill>
                <a:schemeClr val="bg1"/>
              </a:solidFill>
              <a:latin typeface="Arial" pitchFamily="34" charset="0"/>
              <a:ea typeface="ＭＳ Ｐゴシック" pitchFamily="50" charset="-128"/>
            </a:endParaRPr>
          </a:p>
        </p:txBody>
      </p:sp>
      <p:sp>
        <p:nvSpPr>
          <p:cNvPr id="60" name="円/楕円 59"/>
          <p:cNvSpPr/>
          <p:nvPr/>
        </p:nvSpPr>
        <p:spPr>
          <a:xfrm>
            <a:off x="6612749" y="902494"/>
            <a:ext cx="1704975" cy="466725"/>
          </a:xfrm>
          <a:prstGeom prst="ellipse">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38924" name="Text Box 17"/>
          <p:cNvSpPr txBox="1">
            <a:spLocks noChangeArrowheads="1"/>
          </p:cNvSpPr>
          <p:nvPr/>
        </p:nvSpPr>
        <p:spPr bwMode="auto">
          <a:xfrm>
            <a:off x="6823224" y="1004639"/>
            <a:ext cx="1447800" cy="307777"/>
          </a:xfrm>
          <a:prstGeom prst="rect">
            <a:avLst/>
          </a:prstGeom>
          <a:noFill/>
          <a:ln w="9525">
            <a:noFill/>
            <a:miter lim="800000"/>
            <a:headEnd/>
            <a:tailEnd/>
          </a:ln>
        </p:spPr>
        <p:txBody>
          <a:bodyPr>
            <a:spAutoFit/>
          </a:bodyPr>
          <a:lstStyle/>
          <a:p>
            <a:pPr eaLnBrk="1" hangingPunct="1">
              <a:lnSpc>
                <a:spcPct val="100000"/>
              </a:lnSpc>
              <a:spcBef>
                <a:spcPct val="0"/>
              </a:spcBef>
              <a:buClrTx/>
              <a:buSzTx/>
              <a:buFontTx/>
              <a:buNone/>
            </a:pPr>
            <a:r>
              <a:rPr lang="ja-JP" altLang="en-US" sz="1400" b="1" dirty="0">
                <a:solidFill>
                  <a:schemeClr val="bg1"/>
                </a:solidFill>
                <a:latin typeface="Arial" pitchFamily="34" charset="0"/>
                <a:ea typeface="ＭＳ Ｐゴシック" pitchFamily="50" charset="-128"/>
              </a:rPr>
              <a:t>企業・オフィス</a:t>
            </a:r>
          </a:p>
        </p:txBody>
      </p:sp>
      <p:sp>
        <p:nvSpPr>
          <p:cNvPr id="61" name="テキスト ボックス 60"/>
          <p:cNvSpPr txBox="1"/>
          <p:nvPr/>
        </p:nvSpPr>
        <p:spPr>
          <a:xfrm>
            <a:off x="2396236" y="1739084"/>
            <a:ext cx="3896399" cy="338554"/>
          </a:xfrm>
          <a:prstGeom prst="rect">
            <a:avLst/>
          </a:prstGeom>
          <a:noFill/>
        </p:spPr>
        <p:txBody>
          <a:bodyPr wrap="square" rtlCol="0">
            <a:spAutoFit/>
          </a:bodyPr>
          <a:lstStyle/>
          <a:p>
            <a:pPr algn="ctr"/>
            <a:r>
              <a:rPr kumimoji="1" lang="ja-JP" altLang="en-US" sz="1600" b="1" dirty="0" smtClean="0">
                <a:solidFill>
                  <a:srgbClr val="FF0000"/>
                </a:solidFill>
              </a:rPr>
              <a:t>オフィスと同じセキュリティ・無線設定</a:t>
            </a:r>
            <a:endParaRPr kumimoji="1" lang="ja-JP" altLang="en-US" sz="1600" b="1" dirty="0">
              <a:solidFill>
                <a:srgbClr val="FF0000"/>
              </a:solidFill>
            </a:endParaRPr>
          </a:p>
        </p:txBody>
      </p:sp>
      <p:sp>
        <p:nvSpPr>
          <p:cNvPr id="62" name="テキスト ボックス 61"/>
          <p:cNvSpPr txBox="1"/>
          <p:nvPr/>
        </p:nvSpPr>
        <p:spPr>
          <a:xfrm>
            <a:off x="2478087" y="2136726"/>
            <a:ext cx="4097337" cy="338554"/>
          </a:xfrm>
          <a:prstGeom prst="rect">
            <a:avLst/>
          </a:prstGeom>
          <a:noFill/>
        </p:spPr>
        <p:txBody>
          <a:bodyPr wrap="square" rtlCol="0">
            <a:spAutoFit/>
          </a:bodyPr>
          <a:lstStyle/>
          <a:p>
            <a:pPr algn="ctr"/>
            <a:r>
              <a:rPr kumimoji="1" lang="en-US" altLang="ja-JP" sz="1600" b="1" dirty="0" err="1" smtClean="0">
                <a:solidFill>
                  <a:srgbClr val="FF0000"/>
                </a:solidFill>
              </a:rPr>
              <a:t>VPN</a:t>
            </a:r>
            <a:r>
              <a:rPr kumimoji="1" lang="ja-JP" altLang="en-US" sz="1600" b="1" dirty="0" smtClean="0">
                <a:solidFill>
                  <a:srgbClr val="FF0000"/>
                </a:solidFill>
              </a:rPr>
              <a:t>接続、トンネルによる保護</a:t>
            </a:r>
            <a:endParaRPr kumimoji="1" lang="ja-JP" altLang="en-US" sz="1600" b="1" dirty="0">
              <a:solidFill>
                <a:srgbClr val="FF0000"/>
              </a:solidFill>
            </a:endParaRPr>
          </a:p>
        </p:txBody>
      </p:sp>
      <p:sp>
        <p:nvSpPr>
          <p:cNvPr id="63" name="テキスト ボックス 62"/>
          <p:cNvSpPr txBox="1"/>
          <p:nvPr/>
        </p:nvSpPr>
        <p:spPr>
          <a:xfrm>
            <a:off x="405206" y="1783802"/>
            <a:ext cx="803820" cy="261610"/>
          </a:xfrm>
          <a:prstGeom prst="rect">
            <a:avLst/>
          </a:prstGeom>
          <a:noFill/>
        </p:spPr>
        <p:txBody>
          <a:bodyPr wrap="none" rtlCol="0">
            <a:spAutoFit/>
          </a:bodyPr>
          <a:lstStyle/>
          <a:p>
            <a:r>
              <a:rPr kumimoji="1" lang="ja-JP" altLang="en-US" sz="1100" b="1" dirty="0" smtClean="0">
                <a:solidFill>
                  <a:srgbClr val="0070C0"/>
                </a:solidFill>
              </a:rPr>
              <a:t>業務用</a:t>
            </a:r>
            <a:r>
              <a:rPr kumimoji="1" lang="en-US" altLang="ja-JP" sz="1100" b="1" dirty="0" smtClean="0">
                <a:solidFill>
                  <a:srgbClr val="0070C0"/>
                </a:solidFill>
              </a:rPr>
              <a:t>PC</a:t>
            </a:r>
            <a:endParaRPr kumimoji="1" lang="ja-JP" altLang="en-US" sz="1100" b="1" dirty="0">
              <a:solidFill>
                <a:srgbClr val="0070C0"/>
              </a:solidFill>
            </a:endParaRPr>
          </a:p>
        </p:txBody>
      </p:sp>
      <p:sp>
        <p:nvSpPr>
          <p:cNvPr id="64" name="テキスト ボックス 63"/>
          <p:cNvSpPr txBox="1"/>
          <p:nvPr/>
        </p:nvSpPr>
        <p:spPr>
          <a:xfrm>
            <a:off x="6292636" y="1828327"/>
            <a:ext cx="803820" cy="261610"/>
          </a:xfrm>
          <a:prstGeom prst="rect">
            <a:avLst/>
          </a:prstGeom>
          <a:noFill/>
        </p:spPr>
        <p:txBody>
          <a:bodyPr wrap="none" rtlCol="0">
            <a:spAutoFit/>
          </a:bodyPr>
          <a:lstStyle/>
          <a:p>
            <a:r>
              <a:rPr kumimoji="1" lang="ja-JP" altLang="en-US" sz="1100" b="1" dirty="0" smtClean="0">
                <a:solidFill>
                  <a:srgbClr val="0070C0"/>
                </a:solidFill>
              </a:rPr>
              <a:t>業務用</a:t>
            </a:r>
            <a:r>
              <a:rPr kumimoji="1" lang="en-US" altLang="ja-JP" sz="1100" b="1" dirty="0" smtClean="0">
                <a:solidFill>
                  <a:srgbClr val="0070C0"/>
                </a:solidFill>
              </a:rPr>
              <a:t>PC</a:t>
            </a:r>
            <a:endParaRPr kumimoji="1" lang="ja-JP" altLang="en-US" sz="1100" b="1" dirty="0">
              <a:solidFill>
                <a:srgbClr val="0070C0"/>
              </a:solidFill>
            </a:endParaRPr>
          </a:p>
        </p:txBody>
      </p:sp>
    </p:spTree>
    <p:extLst>
      <p:ext uri="{BB962C8B-B14F-4D97-AF65-F5344CB8AC3E}">
        <p14:creationId xmlns:p14="http://schemas.microsoft.com/office/powerpoint/2010/main" val="809450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37766" y="214320"/>
            <a:ext cx="8345488" cy="731837"/>
          </a:xfrm>
        </p:spPr>
        <p:txBody>
          <a:bodyPr/>
          <a:lstStyle/>
          <a:p>
            <a:r>
              <a:rPr lang="en-US" altLang="ja-JP" sz="2800" dirty="0" smtClean="0"/>
              <a:t>1810W:</a:t>
            </a:r>
            <a:br>
              <a:rPr lang="en-US" altLang="ja-JP" sz="2800" dirty="0" smtClean="0"/>
            </a:br>
            <a:r>
              <a:rPr lang="ja-JP" altLang="en-US" sz="2800" dirty="0" smtClean="0"/>
              <a:t>最大パフォーマンス</a:t>
            </a:r>
            <a:r>
              <a:rPr lang="en-US" sz="2800" dirty="0" smtClean="0"/>
              <a:t>: </a:t>
            </a:r>
            <a:r>
              <a:rPr lang="ja-JP" altLang="en-US" sz="2800" dirty="0" smtClean="0"/>
              <a:t>単一クライアント検証</a:t>
            </a:r>
            <a:endParaRPr lang="en-US" sz="2800" dirty="0"/>
          </a:p>
        </p:txBody>
      </p:sp>
      <p:sp>
        <p:nvSpPr>
          <p:cNvPr id="2" name="TextBox 1"/>
          <p:cNvSpPr txBox="1"/>
          <p:nvPr/>
        </p:nvSpPr>
        <p:spPr>
          <a:xfrm>
            <a:off x="7666182" y="1778000"/>
            <a:ext cx="1117072" cy="369332"/>
          </a:xfrm>
          <a:prstGeom prst="rect">
            <a:avLst/>
          </a:prstGeom>
          <a:noFill/>
        </p:spPr>
        <p:txBody>
          <a:bodyPr wrap="square" rtlCol="0">
            <a:spAutoFit/>
          </a:bodyPr>
          <a:lstStyle/>
          <a:p>
            <a:endParaRPr lang="en-US" dirty="0"/>
          </a:p>
        </p:txBody>
      </p:sp>
      <p:sp>
        <p:nvSpPr>
          <p:cNvPr id="5" name="Rectangle 4"/>
          <p:cNvSpPr/>
          <p:nvPr/>
        </p:nvSpPr>
        <p:spPr>
          <a:xfrm>
            <a:off x="7035195" y="3727549"/>
            <a:ext cx="1748059" cy="807903"/>
          </a:xfrm>
          <a:prstGeom prst="rect">
            <a:avLst/>
          </a:prstGeom>
          <a:ln/>
        </p:spPr>
        <p:style>
          <a:lnRef idx="2">
            <a:schemeClr val="accent4"/>
          </a:lnRef>
          <a:fillRef idx="1">
            <a:schemeClr val="lt1"/>
          </a:fillRef>
          <a:effectRef idx="0">
            <a:schemeClr val="accent4"/>
          </a:effectRef>
          <a:fontRef idx="minor">
            <a:schemeClr val="dk1"/>
          </a:fontRef>
        </p:style>
        <p:txBody>
          <a:bodyPr wrap="square" lIns="68568" tIns="34285" rIns="68568" bIns="34285">
            <a:spAutoFit/>
          </a:bodyPr>
          <a:lstStyle/>
          <a:p>
            <a:pPr algn="ctr"/>
            <a:r>
              <a:rPr lang="ja-JP" altLang="en-US" sz="1600" dirty="0" smtClean="0"/>
              <a:t>検証バージョン</a:t>
            </a:r>
            <a:r>
              <a:rPr lang="en-US" sz="1600" dirty="0" smtClean="0"/>
              <a:t>:</a:t>
            </a:r>
            <a:endParaRPr lang="en-US" sz="1600" dirty="0"/>
          </a:p>
          <a:p>
            <a:pPr algn="ctr"/>
            <a:r>
              <a:rPr lang="en-US" sz="1600" dirty="0"/>
              <a:t>Cisco: 8.2.102.83</a:t>
            </a:r>
          </a:p>
          <a:p>
            <a:pPr algn="ctr"/>
            <a:r>
              <a:rPr lang="en-US" altLang="ja-JP" sz="1600" dirty="0" smtClean="0"/>
              <a:t>H</a:t>
            </a:r>
            <a:r>
              <a:rPr lang="ja-JP" altLang="en-US" sz="1600" dirty="0" smtClean="0"/>
              <a:t>社</a:t>
            </a:r>
            <a:r>
              <a:rPr lang="en-US" sz="1600" dirty="0" smtClean="0"/>
              <a:t>: 6.4.4.5</a:t>
            </a:r>
            <a:endParaRPr lang="en-US" sz="1600" dirty="0"/>
          </a:p>
        </p:txBody>
      </p:sp>
      <p:pic>
        <p:nvPicPr>
          <p:cNvPr id="8" name="Picture 7"/>
          <p:cNvPicPr>
            <a:picLocks noChangeAspect="1"/>
          </p:cNvPicPr>
          <p:nvPr/>
        </p:nvPicPr>
        <p:blipFill>
          <a:blip r:embed="rId3"/>
          <a:stretch>
            <a:fillRect/>
          </a:stretch>
        </p:blipFill>
        <p:spPr>
          <a:xfrm>
            <a:off x="544944" y="1035790"/>
            <a:ext cx="6194157" cy="3519407"/>
          </a:xfrm>
          <a:prstGeom prst="rect">
            <a:avLst/>
          </a:prstGeom>
        </p:spPr>
      </p:pic>
      <p:sp>
        <p:nvSpPr>
          <p:cNvPr id="7" name="Rounded Rectangle 6"/>
          <p:cNvSpPr/>
          <p:nvPr/>
        </p:nvSpPr>
        <p:spPr>
          <a:xfrm>
            <a:off x="6288138" y="1362362"/>
            <a:ext cx="2495117" cy="992828"/>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smtClean="0">
                <a:solidFill>
                  <a:schemeClr val="bg1"/>
                </a:solidFill>
              </a:rPr>
              <a:t>TCP Down/</a:t>
            </a:r>
            <a:r>
              <a:rPr lang="en-US" altLang="ja-JP" sz="1600" dirty="0" err="1" smtClean="0">
                <a:solidFill>
                  <a:schemeClr val="bg1"/>
                </a:solidFill>
              </a:rPr>
              <a:t>Upt</a:t>
            </a:r>
            <a:r>
              <a:rPr lang="ja-JP" altLang="en-US" sz="1600" dirty="0" smtClean="0">
                <a:solidFill>
                  <a:schemeClr val="bg1"/>
                </a:solidFill>
              </a:rPr>
              <a:t>共に、</a:t>
            </a:r>
            <a:endParaRPr lang="en-US" altLang="ja-JP" sz="1600" dirty="0" smtClean="0">
              <a:solidFill>
                <a:schemeClr val="bg1"/>
              </a:solidFill>
            </a:endParaRPr>
          </a:p>
          <a:p>
            <a:pPr algn="ctr"/>
            <a:r>
              <a:rPr lang="ja-JP" altLang="en-US" sz="1600" dirty="0" smtClean="0">
                <a:solidFill>
                  <a:schemeClr val="bg1"/>
                </a:solidFill>
              </a:rPr>
              <a:t>競合</a:t>
            </a:r>
            <a:r>
              <a:rPr lang="en-US" altLang="ja-JP" sz="1600" dirty="0" smtClean="0">
                <a:solidFill>
                  <a:schemeClr val="bg1"/>
                </a:solidFill>
              </a:rPr>
              <a:t>H</a:t>
            </a:r>
            <a:r>
              <a:rPr lang="ja-JP" altLang="en-US" sz="1600" dirty="0" smtClean="0">
                <a:solidFill>
                  <a:schemeClr val="bg1"/>
                </a:solidFill>
              </a:rPr>
              <a:t>社</a:t>
            </a:r>
            <a:r>
              <a:rPr lang="ja-JP" altLang="en-US" sz="1600" dirty="0">
                <a:solidFill>
                  <a:schemeClr val="bg1"/>
                </a:solidFill>
              </a:rPr>
              <a:t>より</a:t>
            </a:r>
            <a:r>
              <a:rPr lang="ja-JP" altLang="en-US" sz="1600" dirty="0" smtClean="0">
                <a:solidFill>
                  <a:schemeClr val="bg1"/>
                </a:solidFill>
              </a:rPr>
              <a:t>も</a:t>
            </a:r>
            <a:endParaRPr lang="en-US" altLang="ja-JP" sz="1600" dirty="0" smtClean="0">
              <a:solidFill>
                <a:schemeClr val="bg1"/>
              </a:solidFill>
            </a:endParaRPr>
          </a:p>
          <a:p>
            <a:pPr algn="ctr"/>
            <a:r>
              <a:rPr lang="en-US" altLang="ja-JP" sz="1600" dirty="0" smtClean="0">
                <a:solidFill>
                  <a:schemeClr val="bg1"/>
                </a:solidFill>
              </a:rPr>
              <a:t>1.4</a:t>
            </a:r>
            <a:r>
              <a:rPr lang="ja-JP" altLang="en-US" sz="1600" dirty="0" smtClean="0">
                <a:solidFill>
                  <a:schemeClr val="bg1"/>
                </a:solidFill>
              </a:rPr>
              <a:t>倍のスループット</a:t>
            </a:r>
            <a:endParaRPr lang="en-US" altLang="ja-JP" sz="1600" dirty="0" smtClean="0">
              <a:solidFill>
                <a:schemeClr val="bg1"/>
              </a:solidFill>
            </a:endParaRPr>
          </a:p>
          <a:p>
            <a:pPr algn="ctr"/>
            <a:r>
              <a:rPr lang="ja-JP" altLang="en-US" sz="1600" dirty="0" smtClean="0">
                <a:solidFill>
                  <a:schemeClr val="bg1"/>
                </a:solidFill>
              </a:rPr>
              <a:t>を提供</a:t>
            </a:r>
            <a:endParaRPr lang="en-US" sz="1600" dirty="0">
              <a:solidFill>
                <a:schemeClr val="bg1"/>
              </a:solidFill>
            </a:endParaRPr>
          </a:p>
        </p:txBody>
      </p:sp>
      <p:sp>
        <p:nvSpPr>
          <p:cNvPr id="4" name="TextBox 3"/>
          <p:cNvSpPr txBox="1"/>
          <p:nvPr/>
        </p:nvSpPr>
        <p:spPr>
          <a:xfrm>
            <a:off x="6024282" y="3086417"/>
            <a:ext cx="556249" cy="261610"/>
          </a:xfrm>
          <a:prstGeom prst="rect">
            <a:avLst/>
          </a:prstGeom>
          <a:solidFill>
            <a:schemeClr val="bg2"/>
          </a:solidFill>
        </p:spPr>
        <p:txBody>
          <a:bodyPr wrap="square" rtlCol="0">
            <a:spAutoFit/>
          </a:bodyPr>
          <a:lstStyle/>
          <a:p>
            <a:r>
              <a:rPr lang="en-US" altLang="ja-JP" sz="1050" dirty="0" smtClean="0"/>
              <a:t>H</a:t>
            </a:r>
            <a:r>
              <a:rPr lang="ja-JP" altLang="en-US" sz="1050" dirty="0" smtClean="0"/>
              <a:t>社</a:t>
            </a:r>
            <a:endParaRPr lang="en-US" sz="1050" dirty="0"/>
          </a:p>
        </p:txBody>
      </p:sp>
    </p:spTree>
    <p:extLst>
      <p:ext uri="{BB962C8B-B14F-4D97-AF65-F5344CB8AC3E}">
        <p14:creationId xmlns:p14="http://schemas.microsoft.com/office/powerpoint/2010/main" val="171207799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37766" y="329775"/>
            <a:ext cx="8345488" cy="731837"/>
          </a:xfrm>
        </p:spPr>
        <p:txBody>
          <a:bodyPr/>
          <a:lstStyle/>
          <a:p>
            <a:r>
              <a:rPr lang="en-US" altLang="ja-JP" sz="2800" dirty="0"/>
              <a:t>1810W</a:t>
            </a:r>
            <a:r>
              <a:rPr lang="en-US" altLang="ja-JP" sz="2800" dirty="0" smtClean="0"/>
              <a:t>:</a:t>
            </a:r>
            <a:br>
              <a:rPr lang="en-US" altLang="ja-JP" sz="2800" dirty="0" smtClean="0"/>
            </a:br>
            <a:r>
              <a:rPr lang="ja-JP" altLang="en-US" sz="2800" dirty="0" smtClean="0"/>
              <a:t>最大パフォーマンス</a:t>
            </a:r>
            <a:r>
              <a:rPr lang="en-US" sz="2800" dirty="0" smtClean="0"/>
              <a:t>: </a:t>
            </a:r>
            <a:r>
              <a:rPr lang="ja-JP" altLang="en-US" sz="2800" dirty="0" smtClean="0"/>
              <a:t>有線＆無線クライアント検証</a:t>
            </a:r>
            <a:endParaRPr lang="en-US" sz="2800" dirty="0"/>
          </a:p>
        </p:txBody>
      </p:sp>
      <p:pic>
        <p:nvPicPr>
          <p:cNvPr id="25" name="Picture 24"/>
          <p:cNvPicPr>
            <a:picLocks noChangeAspect="1"/>
          </p:cNvPicPr>
          <p:nvPr/>
        </p:nvPicPr>
        <p:blipFill>
          <a:blip r:embed="rId2"/>
          <a:stretch>
            <a:fillRect/>
          </a:stretch>
        </p:blipFill>
        <p:spPr>
          <a:xfrm>
            <a:off x="437766" y="1120720"/>
            <a:ext cx="6170943" cy="3631802"/>
          </a:xfrm>
          <a:prstGeom prst="rect">
            <a:avLst/>
          </a:prstGeom>
        </p:spPr>
      </p:pic>
      <p:sp>
        <p:nvSpPr>
          <p:cNvPr id="7" name="Rounded Rectangle 6"/>
          <p:cNvSpPr/>
          <p:nvPr/>
        </p:nvSpPr>
        <p:spPr>
          <a:xfrm>
            <a:off x="6300467" y="1235914"/>
            <a:ext cx="2687871" cy="1637171"/>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schemeClr val="bg1"/>
                </a:solidFill>
              </a:rPr>
              <a:t>シスコはパフォーマンスの低下を抑えられる</a:t>
            </a:r>
            <a:r>
              <a:rPr lang="en-US" altLang="ja-JP" sz="1600" dirty="0" smtClean="0">
                <a:solidFill>
                  <a:schemeClr val="bg1"/>
                </a:solidFill>
              </a:rPr>
              <a:t/>
            </a:r>
            <a:br>
              <a:rPr lang="en-US" altLang="ja-JP" sz="1600" dirty="0" smtClean="0">
                <a:solidFill>
                  <a:schemeClr val="bg1"/>
                </a:solidFill>
              </a:rPr>
            </a:br>
            <a:r>
              <a:rPr lang="en-US" altLang="ja-JP" sz="1600" dirty="0" smtClean="0">
                <a:solidFill>
                  <a:schemeClr val="bg1"/>
                </a:solidFill>
              </a:rPr>
              <a:t>H</a:t>
            </a:r>
            <a:r>
              <a:rPr lang="ja-JP" altLang="en-US" sz="1600" dirty="0" smtClean="0">
                <a:solidFill>
                  <a:schemeClr val="bg1"/>
                </a:solidFill>
              </a:rPr>
              <a:t>社は無線が</a:t>
            </a:r>
            <a:endParaRPr lang="en-US" altLang="ja-JP" sz="1600" dirty="0" smtClean="0">
              <a:solidFill>
                <a:schemeClr val="bg1"/>
              </a:solidFill>
            </a:endParaRPr>
          </a:p>
          <a:p>
            <a:pPr algn="ctr"/>
            <a:r>
              <a:rPr lang="ja-JP" altLang="en-US" sz="1600" dirty="0" smtClean="0">
                <a:solidFill>
                  <a:schemeClr val="bg1"/>
                </a:solidFill>
              </a:rPr>
              <a:t>加わることで、</a:t>
            </a:r>
            <a:r>
              <a:rPr lang="en-US" altLang="ja-JP" sz="1600" dirty="0" smtClean="0">
                <a:solidFill>
                  <a:schemeClr val="bg1"/>
                </a:solidFill>
              </a:rPr>
              <a:t/>
            </a:r>
            <a:br>
              <a:rPr lang="en-US" altLang="ja-JP" sz="1600" dirty="0" smtClean="0">
                <a:solidFill>
                  <a:schemeClr val="bg1"/>
                </a:solidFill>
              </a:rPr>
            </a:br>
            <a:r>
              <a:rPr lang="en-US" altLang="ja-JP" sz="1600" dirty="0" smtClean="0">
                <a:solidFill>
                  <a:schemeClr val="bg1"/>
                </a:solidFill>
              </a:rPr>
              <a:t>40</a:t>
            </a:r>
            <a:r>
              <a:rPr lang="ja-JP" altLang="en-US" sz="1600" dirty="0" smtClean="0">
                <a:solidFill>
                  <a:schemeClr val="bg1"/>
                </a:solidFill>
              </a:rPr>
              <a:t>％までパフォーマンスが</a:t>
            </a:r>
            <a:r>
              <a:rPr lang="en-US" altLang="ja-JP" sz="1600" dirty="0" smtClean="0">
                <a:solidFill>
                  <a:schemeClr val="bg1"/>
                </a:solidFill>
              </a:rPr>
              <a:t/>
            </a:r>
            <a:br>
              <a:rPr lang="en-US" altLang="ja-JP" sz="1600" dirty="0" smtClean="0">
                <a:solidFill>
                  <a:schemeClr val="bg1"/>
                </a:solidFill>
              </a:rPr>
            </a:br>
            <a:r>
              <a:rPr lang="ja-JP" altLang="en-US" sz="1600" dirty="0" smtClean="0">
                <a:solidFill>
                  <a:schemeClr val="bg1"/>
                </a:solidFill>
              </a:rPr>
              <a:t>大幅に低下</a:t>
            </a:r>
            <a:endParaRPr lang="en-US" sz="1600" dirty="0">
              <a:solidFill>
                <a:schemeClr val="bg1"/>
              </a:solidFill>
            </a:endParaRPr>
          </a:p>
        </p:txBody>
      </p:sp>
      <p:sp>
        <p:nvSpPr>
          <p:cNvPr id="12" name="Rectangle 11"/>
          <p:cNvSpPr/>
          <p:nvPr/>
        </p:nvSpPr>
        <p:spPr>
          <a:xfrm>
            <a:off x="6608709" y="3963104"/>
            <a:ext cx="2379629" cy="1054125"/>
          </a:xfrm>
          <a:prstGeom prst="rect">
            <a:avLst/>
          </a:prstGeom>
          <a:ln/>
        </p:spPr>
        <p:style>
          <a:lnRef idx="2">
            <a:schemeClr val="accent4"/>
          </a:lnRef>
          <a:fillRef idx="1">
            <a:schemeClr val="lt1"/>
          </a:fillRef>
          <a:effectRef idx="0">
            <a:schemeClr val="accent4"/>
          </a:effectRef>
          <a:fontRef idx="minor">
            <a:schemeClr val="dk1"/>
          </a:fontRef>
        </p:style>
        <p:txBody>
          <a:bodyPr wrap="square" lIns="68568" tIns="34285" rIns="68568" bIns="34285">
            <a:spAutoFit/>
          </a:bodyPr>
          <a:lstStyle/>
          <a:p>
            <a:pPr algn="ctr"/>
            <a:r>
              <a:rPr lang="ja-JP" altLang="en-US" sz="1600" dirty="0" smtClean="0"/>
              <a:t>使用したクライアント</a:t>
            </a:r>
            <a:r>
              <a:rPr lang="en-US" sz="1600" dirty="0" smtClean="0"/>
              <a:t>:</a:t>
            </a:r>
            <a:endParaRPr lang="en-US" sz="1600" dirty="0"/>
          </a:p>
          <a:p>
            <a:pPr algn="ctr"/>
            <a:r>
              <a:rPr lang="ja-JP" altLang="en-US" sz="1600" dirty="0" smtClean="0"/>
              <a:t>無線</a:t>
            </a:r>
            <a:r>
              <a:rPr lang="en-US" sz="1600" dirty="0" smtClean="0"/>
              <a:t>: </a:t>
            </a:r>
            <a:r>
              <a:rPr lang="en-US" sz="1600" dirty="0"/>
              <a:t>MacBook Air 2SS</a:t>
            </a:r>
          </a:p>
          <a:p>
            <a:r>
              <a:rPr lang="ja-JP" altLang="en-US" sz="1600" dirty="0" smtClean="0"/>
              <a:t>有線</a:t>
            </a:r>
            <a:r>
              <a:rPr lang="en-US" sz="1600" dirty="0" smtClean="0"/>
              <a:t> </a:t>
            </a:r>
            <a:r>
              <a:rPr lang="en-US" sz="1600" dirty="0"/>
              <a:t>: Dell 1GbE </a:t>
            </a:r>
            <a:r>
              <a:rPr lang="en-US" sz="1600" dirty="0" smtClean="0"/>
              <a:t/>
            </a:r>
            <a:br>
              <a:rPr lang="en-US" sz="1600" dirty="0" smtClean="0"/>
            </a:br>
            <a:r>
              <a:rPr lang="en-US" sz="1600" dirty="0" smtClean="0"/>
              <a:t>	  </a:t>
            </a:r>
            <a:r>
              <a:rPr lang="ja-JP" altLang="en-US" sz="1600" dirty="0" smtClean="0"/>
              <a:t>ラップトップ</a:t>
            </a:r>
            <a:endParaRPr lang="en-US" sz="1600" dirty="0"/>
          </a:p>
        </p:txBody>
      </p:sp>
      <p:sp>
        <p:nvSpPr>
          <p:cNvPr id="13" name="Rectangle 12"/>
          <p:cNvSpPr/>
          <p:nvPr/>
        </p:nvSpPr>
        <p:spPr>
          <a:xfrm>
            <a:off x="6744554" y="3047039"/>
            <a:ext cx="1748059" cy="807903"/>
          </a:xfrm>
          <a:prstGeom prst="rect">
            <a:avLst/>
          </a:prstGeom>
          <a:ln/>
        </p:spPr>
        <p:style>
          <a:lnRef idx="2">
            <a:schemeClr val="accent4"/>
          </a:lnRef>
          <a:fillRef idx="1">
            <a:schemeClr val="lt1"/>
          </a:fillRef>
          <a:effectRef idx="0">
            <a:schemeClr val="accent4"/>
          </a:effectRef>
          <a:fontRef idx="minor">
            <a:schemeClr val="dk1"/>
          </a:fontRef>
        </p:style>
        <p:txBody>
          <a:bodyPr wrap="square" lIns="68568" tIns="34285" rIns="68568" bIns="34285">
            <a:spAutoFit/>
          </a:bodyPr>
          <a:lstStyle/>
          <a:p>
            <a:pPr algn="ctr"/>
            <a:r>
              <a:rPr lang="ja-JP" altLang="en-US" sz="1600" dirty="0" smtClean="0"/>
              <a:t>検証バージョン</a:t>
            </a:r>
            <a:r>
              <a:rPr lang="en-US" sz="1600" dirty="0" smtClean="0"/>
              <a:t>:</a:t>
            </a:r>
            <a:endParaRPr lang="en-US" sz="1600" dirty="0"/>
          </a:p>
          <a:p>
            <a:pPr algn="ctr"/>
            <a:r>
              <a:rPr lang="en-US" sz="1600" dirty="0"/>
              <a:t>Cisco: 8.2.102.83</a:t>
            </a:r>
          </a:p>
          <a:p>
            <a:pPr algn="ctr"/>
            <a:r>
              <a:rPr lang="en-US" altLang="ja-JP" sz="1600" dirty="0" smtClean="0"/>
              <a:t>H</a:t>
            </a:r>
            <a:r>
              <a:rPr lang="ja-JP" altLang="en-US" sz="1600" dirty="0" smtClean="0"/>
              <a:t>社</a:t>
            </a:r>
            <a:r>
              <a:rPr lang="en-US" sz="1600" dirty="0" smtClean="0"/>
              <a:t>: 6.4.4.5</a:t>
            </a:r>
            <a:endParaRPr lang="en-US" sz="1600" dirty="0"/>
          </a:p>
        </p:txBody>
      </p:sp>
      <p:cxnSp>
        <p:nvCxnSpPr>
          <p:cNvPr id="15" name="Straight Arrow Connector 14"/>
          <p:cNvCxnSpPr/>
          <p:nvPr/>
        </p:nvCxnSpPr>
        <p:spPr>
          <a:xfrm>
            <a:off x="1522630" y="1855548"/>
            <a:ext cx="1230745" cy="58304"/>
          </a:xfrm>
          <a:prstGeom prst="straightConnector1">
            <a:avLst/>
          </a:prstGeom>
          <a:ln w="28575">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343400" y="2096654"/>
            <a:ext cx="898236" cy="651164"/>
          </a:xfrm>
          <a:prstGeom prst="straightConnector1">
            <a:avLst/>
          </a:prstGeom>
          <a:ln w="28575">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5" name="Rounded Rectangular Callout 34"/>
          <p:cNvSpPr/>
          <p:nvPr/>
        </p:nvSpPr>
        <p:spPr>
          <a:xfrm>
            <a:off x="437766" y="1347524"/>
            <a:ext cx="1451427" cy="237497"/>
          </a:xfrm>
          <a:prstGeom prst="wedgeRoundRectCallout">
            <a:avLst>
              <a:gd name="adj1" fmla="val 40785"/>
              <a:gd name="adj2" fmla="val 176048"/>
              <a:gd name="adj3" fmla="val 16667"/>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0.06 % </a:t>
            </a:r>
            <a:r>
              <a:rPr lang="ja-JP" altLang="en-US" sz="1600" dirty="0" smtClean="0"/>
              <a:t>低下</a:t>
            </a:r>
            <a:endParaRPr lang="en-US" sz="1600" dirty="0"/>
          </a:p>
        </p:txBody>
      </p:sp>
      <p:sp>
        <p:nvSpPr>
          <p:cNvPr id="36" name="Rounded Rectangular Callout 35"/>
          <p:cNvSpPr/>
          <p:nvPr/>
        </p:nvSpPr>
        <p:spPr>
          <a:xfrm>
            <a:off x="4699895" y="2213433"/>
            <a:ext cx="1451427" cy="237497"/>
          </a:xfrm>
          <a:prstGeom prst="wedgeRoundRectCallout">
            <a:avLst>
              <a:gd name="adj1" fmla="val -39436"/>
              <a:gd name="adj2" fmla="val 137157"/>
              <a:gd name="adj3" fmla="val 16667"/>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40 % </a:t>
            </a:r>
            <a:r>
              <a:rPr lang="ja-JP" altLang="en-US" sz="1600" dirty="0" smtClean="0"/>
              <a:t>低下</a:t>
            </a:r>
            <a:endParaRPr lang="en-US" sz="1600" dirty="0"/>
          </a:p>
        </p:txBody>
      </p:sp>
      <p:sp>
        <p:nvSpPr>
          <p:cNvPr id="11" name="TextBox 10"/>
          <p:cNvSpPr txBox="1"/>
          <p:nvPr/>
        </p:nvSpPr>
        <p:spPr>
          <a:xfrm>
            <a:off x="3689370" y="4413340"/>
            <a:ext cx="556249" cy="261610"/>
          </a:xfrm>
          <a:prstGeom prst="rect">
            <a:avLst/>
          </a:prstGeom>
          <a:solidFill>
            <a:schemeClr val="bg2"/>
          </a:solidFill>
        </p:spPr>
        <p:txBody>
          <a:bodyPr wrap="square" rtlCol="0">
            <a:spAutoFit/>
          </a:bodyPr>
          <a:lstStyle/>
          <a:p>
            <a:r>
              <a:rPr lang="en-US" altLang="ja-JP" sz="1050" dirty="0" smtClean="0"/>
              <a:t>H</a:t>
            </a:r>
            <a:r>
              <a:rPr lang="ja-JP" altLang="en-US" sz="1050" dirty="0" smtClean="0"/>
              <a:t>社</a:t>
            </a:r>
            <a:endParaRPr lang="en-US" sz="1050" dirty="0"/>
          </a:p>
        </p:txBody>
      </p:sp>
    </p:spTree>
    <p:extLst>
      <p:ext uri="{BB962C8B-B14F-4D97-AF65-F5344CB8AC3E}">
        <p14:creationId xmlns:p14="http://schemas.microsoft.com/office/powerpoint/2010/main" val="41290448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500"/>
                                        <p:tgtEl>
                                          <p:spTgt spid="21"/>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5" grpId="0" animBg="1"/>
      <p:bldP spid="3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ja-JP" altLang="en-US" dirty="0" smtClean="0"/>
              <a:t>異なる無線規格を混在させた</a:t>
            </a:r>
            <a:r>
              <a:rPr lang="en-US" altLang="ja-JP" dirty="0" smtClean="0"/>
              <a:t>60</a:t>
            </a:r>
            <a:r>
              <a:rPr lang="ja-JP" altLang="en-US" dirty="0" smtClean="0"/>
              <a:t>クライアントで検証</a:t>
            </a:r>
            <a:endParaRPr lang="en-US" altLang="ja-JP" dirty="0" smtClean="0"/>
          </a:p>
          <a:p>
            <a:pPr lvl="1"/>
            <a:r>
              <a:rPr lang="en-US" dirty="0" smtClean="0"/>
              <a:t>6x </a:t>
            </a:r>
            <a:r>
              <a:rPr lang="en-US" dirty="0"/>
              <a:t>MacBook Pro 11n</a:t>
            </a:r>
          </a:p>
          <a:p>
            <a:pPr lvl="1"/>
            <a:r>
              <a:rPr lang="en-US" dirty="0"/>
              <a:t>6x iPad Air 11n</a:t>
            </a:r>
          </a:p>
          <a:p>
            <a:pPr lvl="1"/>
            <a:r>
              <a:rPr lang="en-US" dirty="0"/>
              <a:t>6x Dell E6430 w/ Broadcom 43460 11ac</a:t>
            </a:r>
          </a:p>
          <a:p>
            <a:pPr lvl="1"/>
            <a:r>
              <a:rPr lang="en-US" dirty="0"/>
              <a:t>12x MacBook Pro 11ac</a:t>
            </a:r>
          </a:p>
          <a:p>
            <a:pPr lvl="1"/>
            <a:r>
              <a:rPr lang="en-US" dirty="0"/>
              <a:t>12x MacBook Air 11ac</a:t>
            </a:r>
          </a:p>
          <a:p>
            <a:pPr lvl="1"/>
            <a:r>
              <a:rPr lang="en-US" dirty="0"/>
              <a:t>18x Dell 6430 w/ Intel 7260 11ac</a:t>
            </a:r>
          </a:p>
          <a:p>
            <a:r>
              <a:rPr lang="en-US" dirty="0" smtClean="0"/>
              <a:t>5 GHz</a:t>
            </a:r>
            <a:r>
              <a:rPr lang="ja-JP" altLang="en-US" dirty="0" smtClean="0"/>
              <a:t>及び</a:t>
            </a:r>
            <a:r>
              <a:rPr lang="en-US" dirty="0" smtClean="0"/>
              <a:t>2.4 GHz</a:t>
            </a:r>
            <a:r>
              <a:rPr lang="ja-JP" altLang="en-US" dirty="0" smtClean="0"/>
              <a:t>を</a:t>
            </a:r>
            <a:r>
              <a:rPr lang="en-US" altLang="ja-JP" dirty="0" smtClean="0"/>
              <a:t>42</a:t>
            </a:r>
            <a:r>
              <a:rPr lang="ja-JP" altLang="en-US" dirty="0" smtClean="0"/>
              <a:t>対</a:t>
            </a:r>
            <a:r>
              <a:rPr lang="en-US" altLang="ja-JP" dirty="0" smtClean="0"/>
              <a:t>18</a:t>
            </a:r>
            <a:r>
              <a:rPr lang="ja-JP" altLang="en-US" dirty="0" smtClean="0"/>
              <a:t>で混在</a:t>
            </a:r>
            <a:endParaRPr lang="en-US" dirty="0"/>
          </a:p>
          <a:p>
            <a:r>
              <a:rPr lang="ja-JP" altLang="en-US" dirty="0" smtClean="0"/>
              <a:t>クライアントは</a:t>
            </a:r>
            <a:r>
              <a:rPr lang="en-US" altLang="ja-JP" dirty="0" smtClean="0"/>
              <a:t>AP</a:t>
            </a:r>
            <a:r>
              <a:rPr lang="ja-JP" altLang="en-US" dirty="0" smtClean="0"/>
              <a:t>周辺</a:t>
            </a:r>
            <a:r>
              <a:rPr lang="en-US" dirty="0" smtClean="0"/>
              <a:t>3m</a:t>
            </a:r>
            <a:r>
              <a:rPr lang="ja-JP" altLang="en-US" dirty="0" smtClean="0"/>
              <a:t>から</a:t>
            </a:r>
            <a:r>
              <a:rPr lang="en-US" dirty="0" smtClean="0"/>
              <a:t>13.7m</a:t>
            </a:r>
            <a:r>
              <a:rPr lang="ja-JP" altLang="en-US" dirty="0" smtClean="0"/>
              <a:t>に設置</a:t>
            </a:r>
            <a:endParaRPr lang="en-US" dirty="0"/>
          </a:p>
          <a:p>
            <a:pPr lvl="1"/>
            <a:endParaRPr lang="en-US" sz="2000" dirty="0"/>
          </a:p>
        </p:txBody>
      </p:sp>
      <p:sp>
        <p:nvSpPr>
          <p:cNvPr id="3" name="Title 2"/>
          <p:cNvSpPr>
            <a:spLocks noGrp="1"/>
          </p:cNvSpPr>
          <p:nvPr>
            <p:ph type="ctrTitle"/>
          </p:nvPr>
        </p:nvSpPr>
        <p:spPr>
          <a:xfrm>
            <a:off x="437766" y="329775"/>
            <a:ext cx="8345488" cy="731837"/>
          </a:xfrm>
        </p:spPr>
        <p:txBody>
          <a:bodyPr/>
          <a:lstStyle/>
          <a:p>
            <a:r>
              <a:rPr lang="en-US" altLang="ja-JP" sz="2800" dirty="0"/>
              <a:t>1810W:</a:t>
            </a:r>
            <a:br>
              <a:rPr lang="en-US" altLang="ja-JP" sz="2800" dirty="0"/>
            </a:br>
            <a:r>
              <a:rPr lang="en-US" sz="2800" dirty="0" smtClean="0"/>
              <a:t>60 </a:t>
            </a:r>
            <a:r>
              <a:rPr lang="ja-JP" altLang="en-US" sz="2800" dirty="0" smtClean="0"/>
              <a:t>クライアント検証</a:t>
            </a:r>
            <a:endParaRPr lang="en-US" sz="2800" dirty="0"/>
          </a:p>
        </p:txBody>
      </p:sp>
    </p:spTree>
    <p:extLst>
      <p:ext uri="{BB962C8B-B14F-4D97-AF65-F5344CB8AC3E}">
        <p14:creationId xmlns:p14="http://schemas.microsoft.com/office/powerpoint/2010/main" val="115204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37766" y="324731"/>
            <a:ext cx="8345488" cy="731837"/>
          </a:xfrm>
        </p:spPr>
        <p:txBody>
          <a:bodyPr/>
          <a:lstStyle/>
          <a:p>
            <a:r>
              <a:rPr lang="en-US" altLang="ja-JP" sz="2800" dirty="0"/>
              <a:t>1810W:</a:t>
            </a:r>
            <a:br>
              <a:rPr lang="en-US" altLang="ja-JP" sz="2800" dirty="0"/>
            </a:br>
            <a:r>
              <a:rPr lang="ja-JP" altLang="en-US" sz="2800" dirty="0" smtClean="0"/>
              <a:t>複数クライアントパフォーマンス検証</a:t>
            </a:r>
            <a:endParaRPr lang="en-US" sz="2800" dirty="0"/>
          </a:p>
        </p:txBody>
      </p:sp>
      <p:graphicFrame>
        <p:nvGraphicFramePr>
          <p:cNvPr id="4" name="Chart 3"/>
          <p:cNvGraphicFramePr>
            <a:graphicFrameLocks/>
          </p:cNvGraphicFramePr>
          <p:nvPr>
            <p:extLst>
              <p:ext uri="{D42A27DB-BD31-4B8C-83A1-F6EECF244321}">
                <p14:modId xmlns:p14="http://schemas.microsoft.com/office/powerpoint/2010/main" val="1741785983"/>
              </p:ext>
            </p:extLst>
          </p:nvPr>
        </p:nvGraphicFramePr>
        <p:xfrm>
          <a:off x="1317912" y="1153976"/>
          <a:ext cx="5690177" cy="3510388"/>
        </p:xfrm>
        <a:graphic>
          <a:graphicData uri="http://schemas.openxmlformats.org/drawingml/2006/chart">
            <c:chart xmlns:c="http://schemas.openxmlformats.org/drawingml/2006/chart" xmlns:r="http://schemas.openxmlformats.org/officeDocument/2006/relationships" r:id="rId2"/>
          </a:graphicData>
        </a:graphic>
      </p:graphicFrame>
      <p:sp>
        <p:nvSpPr>
          <p:cNvPr id="11" name="Rounded Rectangle 10"/>
          <p:cNvSpPr/>
          <p:nvPr/>
        </p:nvSpPr>
        <p:spPr>
          <a:xfrm>
            <a:off x="5818909" y="3729182"/>
            <a:ext cx="2964345" cy="745589"/>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schemeClr val="bg1"/>
                </a:solidFill>
              </a:rPr>
              <a:t>シスコの</a:t>
            </a:r>
            <a:r>
              <a:rPr lang="en-US" altLang="ja-JP" sz="1600" dirty="0" smtClean="0">
                <a:solidFill>
                  <a:schemeClr val="bg1"/>
                </a:solidFill>
              </a:rPr>
              <a:t>1810W</a:t>
            </a:r>
            <a:r>
              <a:rPr lang="ja-JP" altLang="en-US" sz="1600" dirty="0" smtClean="0">
                <a:solidFill>
                  <a:schemeClr val="bg1"/>
                </a:solidFill>
              </a:rPr>
              <a:t>は、高密度</a:t>
            </a:r>
            <a:r>
              <a:rPr lang="en-US" altLang="ja-JP" sz="1600" dirty="0" smtClean="0">
                <a:solidFill>
                  <a:schemeClr val="bg1"/>
                </a:solidFill>
              </a:rPr>
              <a:t/>
            </a:r>
            <a:br>
              <a:rPr lang="en-US" altLang="ja-JP" sz="1600" dirty="0" smtClean="0">
                <a:solidFill>
                  <a:schemeClr val="bg1"/>
                </a:solidFill>
              </a:rPr>
            </a:br>
            <a:r>
              <a:rPr lang="ja-JP" altLang="en-US" sz="1600" dirty="0" smtClean="0">
                <a:solidFill>
                  <a:schemeClr val="bg1"/>
                </a:solidFill>
              </a:rPr>
              <a:t>環境において</a:t>
            </a:r>
            <a:r>
              <a:rPr lang="en-US" altLang="ja-JP" sz="1600" dirty="0" smtClean="0">
                <a:solidFill>
                  <a:schemeClr val="bg1"/>
                </a:solidFill>
              </a:rPr>
              <a:t>H</a:t>
            </a:r>
            <a:r>
              <a:rPr lang="ja-JP" altLang="en-US" sz="1600" dirty="0" smtClean="0">
                <a:solidFill>
                  <a:schemeClr val="bg1"/>
                </a:solidFill>
              </a:rPr>
              <a:t>社よりも</a:t>
            </a:r>
            <a:r>
              <a:rPr lang="en-US" altLang="ja-JP" sz="1600" dirty="0" smtClean="0">
                <a:solidFill>
                  <a:schemeClr val="bg1"/>
                </a:solidFill>
              </a:rPr>
              <a:t/>
            </a:r>
            <a:br>
              <a:rPr lang="en-US" altLang="ja-JP" sz="1600" dirty="0" smtClean="0">
                <a:solidFill>
                  <a:schemeClr val="bg1"/>
                </a:solidFill>
              </a:rPr>
            </a:br>
            <a:r>
              <a:rPr lang="ja-JP" altLang="en-US" sz="1600" dirty="0" smtClean="0">
                <a:solidFill>
                  <a:schemeClr val="bg1"/>
                </a:solidFill>
              </a:rPr>
              <a:t>最適なパフォーマンスを実現</a:t>
            </a:r>
            <a:endParaRPr lang="en-US" sz="1600" dirty="0">
              <a:solidFill>
                <a:schemeClr val="bg1"/>
              </a:solidFill>
            </a:endParaRPr>
          </a:p>
        </p:txBody>
      </p:sp>
      <p:cxnSp>
        <p:nvCxnSpPr>
          <p:cNvPr id="13" name="Straight Arrow Connector 12"/>
          <p:cNvCxnSpPr/>
          <p:nvPr/>
        </p:nvCxnSpPr>
        <p:spPr>
          <a:xfrm>
            <a:off x="5345544" y="2413000"/>
            <a:ext cx="0" cy="611909"/>
          </a:xfrm>
          <a:prstGeom prst="straightConnector1">
            <a:avLst/>
          </a:prstGeom>
          <a:ln>
            <a:solidFill>
              <a:schemeClr val="accent4">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2" name="Rounded Rectangular Callout 21"/>
          <p:cNvSpPr/>
          <p:nvPr/>
        </p:nvSpPr>
        <p:spPr>
          <a:xfrm>
            <a:off x="5818909" y="1766456"/>
            <a:ext cx="1870363" cy="565727"/>
          </a:xfrm>
          <a:prstGeom prst="wedgeRoundRectCallout">
            <a:avLst>
              <a:gd name="adj1" fmla="val -74600"/>
              <a:gd name="adj2" fmla="val 97940"/>
              <a:gd name="adj3" fmla="val 16667"/>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60</a:t>
            </a:r>
            <a:r>
              <a:rPr lang="ja-JP" altLang="en-US" sz="1600" dirty="0" smtClean="0"/>
              <a:t>クライアント時で</a:t>
            </a:r>
            <a:r>
              <a:rPr lang="en-US" sz="1600" dirty="0" smtClean="0"/>
              <a:t>1.4</a:t>
            </a:r>
            <a:r>
              <a:rPr lang="ja-JP" altLang="en-US" sz="1600" dirty="0" smtClean="0"/>
              <a:t>倍</a:t>
            </a:r>
            <a:endParaRPr lang="en-US" sz="1600" dirty="0"/>
          </a:p>
        </p:txBody>
      </p:sp>
      <p:sp>
        <p:nvSpPr>
          <p:cNvPr id="7" name="TextBox 6"/>
          <p:cNvSpPr txBox="1"/>
          <p:nvPr/>
        </p:nvSpPr>
        <p:spPr>
          <a:xfrm>
            <a:off x="6106594" y="3086417"/>
            <a:ext cx="748834" cy="261610"/>
          </a:xfrm>
          <a:prstGeom prst="rect">
            <a:avLst/>
          </a:prstGeom>
          <a:solidFill>
            <a:schemeClr val="bg2"/>
          </a:solidFill>
        </p:spPr>
        <p:txBody>
          <a:bodyPr wrap="square" rtlCol="0">
            <a:spAutoFit/>
          </a:bodyPr>
          <a:lstStyle/>
          <a:p>
            <a:r>
              <a:rPr lang="en-US" altLang="ja-JP" sz="1050" dirty="0" smtClean="0"/>
              <a:t>H</a:t>
            </a:r>
            <a:r>
              <a:rPr lang="ja-JP" altLang="en-US" sz="1050" dirty="0" smtClean="0"/>
              <a:t>社</a:t>
            </a:r>
            <a:endParaRPr lang="en-US" sz="1050" dirty="0"/>
          </a:p>
        </p:txBody>
      </p:sp>
    </p:spTree>
    <p:extLst>
      <p:ext uri="{BB962C8B-B14F-4D97-AF65-F5344CB8AC3E}">
        <p14:creationId xmlns:p14="http://schemas.microsoft.com/office/powerpoint/2010/main" val="355759238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2600" dirty="0" smtClean="0"/>
              <a:t>1810 OEAP</a:t>
            </a:r>
            <a:r>
              <a:rPr lang="ja-JP" altLang="en-US" sz="2600" dirty="0" smtClean="0"/>
              <a:t>：</a:t>
            </a:r>
            <a:r>
              <a:rPr lang="en-US" altLang="ja-JP" sz="2600" dirty="0" smtClean="0"/>
              <a:t/>
            </a:r>
            <a:br>
              <a:rPr lang="en-US" altLang="ja-JP" sz="2600" dirty="0" smtClean="0"/>
            </a:br>
            <a:r>
              <a:rPr lang="ja-JP" altLang="en-US" sz="2600" dirty="0" smtClean="0"/>
              <a:t>暗号化スループット</a:t>
            </a:r>
            <a:endParaRPr lang="en-US" sz="2600" dirty="0"/>
          </a:p>
        </p:txBody>
      </p:sp>
      <p:graphicFrame>
        <p:nvGraphicFramePr>
          <p:cNvPr id="4" name="Chart 3"/>
          <p:cNvGraphicFramePr>
            <a:graphicFrameLocks/>
          </p:cNvGraphicFramePr>
          <p:nvPr>
            <p:extLst>
              <p:ext uri="{D42A27DB-BD31-4B8C-83A1-F6EECF244321}">
                <p14:modId xmlns:p14="http://schemas.microsoft.com/office/powerpoint/2010/main" val="3580136507"/>
              </p:ext>
            </p:extLst>
          </p:nvPr>
        </p:nvGraphicFramePr>
        <p:xfrm>
          <a:off x="196274" y="1962727"/>
          <a:ext cx="4398818" cy="28979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143119885"/>
              </p:ext>
            </p:extLst>
          </p:nvPr>
        </p:nvGraphicFramePr>
        <p:xfrm>
          <a:off x="4595092" y="1962727"/>
          <a:ext cx="4410363" cy="2897909"/>
        </p:xfrm>
        <a:graphic>
          <a:graphicData uri="http://schemas.openxmlformats.org/drawingml/2006/chart">
            <c:chart xmlns:c="http://schemas.openxmlformats.org/drawingml/2006/chart" xmlns:r="http://schemas.openxmlformats.org/officeDocument/2006/relationships" r:id="rId4"/>
          </a:graphicData>
        </a:graphic>
      </p:graphicFrame>
      <p:cxnSp>
        <p:nvCxnSpPr>
          <p:cNvPr id="10" name="Straight Arrow Connector 9"/>
          <p:cNvCxnSpPr/>
          <p:nvPr/>
        </p:nvCxnSpPr>
        <p:spPr>
          <a:xfrm>
            <a:off x="2609273" y="2724727"/>
            <a:ext cx="254000" cy="1350818"/>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rot="20244855">
            <a:off x="2970366" y="2823084"/>
            <a:ext cx="1003027" cy="307777"/>
          </a:xfrm>
          <a:prstGeom prst="rect">
            <a:avLst/>
          </a:prstGeom>
          <a:noFill/>
        </p:spPr>
        <p:txBody>
          <a:bodyPr wrap="square" rtlCol="0">
            <a:spAutoFit/>
          </a:bodyPr>
          <a:lstStyle/>
          <a:p>
            <a:r>
              <a:rPr lang="en-US" sz="1400" b="1" dirty="0" smtClean="0">
                <a:solidFill>
                  <a:srgbClr val="FF0000"/>
                </a:solidFill>
              </a:rPr>
              <a:t>5.5</a:t>
            </a:r>
            <a:r>
              <a:rPr lang="ja-JP" altLang="en-US" sz="1400" b="1" dirty="0" smtClean="0">
                <a:solidFill>
                  <a:srgbClr val="FF0000"/>
                </a:solidFill>
              </a:rPr>
              <a:t>倍</a:t>
            </a:r>
            <a:endParaRPr lang="en-US" sz="1400" b="1" dirty="0">
              <a:solidFill>
                <a:srgbClr val="FF0000"/>
              </a:solidFill>
            </a:endParaRPr>
          </a:p>
        </p:txBody>
      </p:sp>
      <p:cxnSp>
        <p:nvCxnSpPr>
          <p:cNvPr id="15" name="Straight Arrow Connector 14"/>
          <p:cNvCxnSpPr/>
          <p:nvPr/>
        </p:nvCxnSpPr>
        <p:spPr>
          <a:xfrm>
            <a:off x="7031184" y="2724727"/>
            <a:ext cx="254000" cy="1258455"/>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rot="20244855">
            <a:off x="7417675" y="2823083"/>
            <a:ext cx="1003027" cy="307777"/>
          </a:xfrm>
          <a:prstGeom prst="rect">
            <a:avLst/>
          </a:prstGeom>
          <a:noFill/>
        </p:spPr>
        <p:txBody>
          <a:bodyPr wrap="square" rtlCol="0">
            <a:spAutoFit/>
          </a:bodyPr>
          <a:lstStyle/>
          <a:p>
            <a:r>
              <a:rPr lang="en-US" altLang="ja-JP" sz="1400" b="1" dirty="0" smtClean="0">
                <a:solidFill>
                  <a:srgbClr val="FF0000"/>
                </a:solidFill>
              </a:rPr>
              <a:t>4</a:t>
            </a:r>
            <a:r>
              <a:rPr lang="ja-JP" altLang="en-US" sz="1400" b="1" dirty="0" smtClean="0">
                <a:solidFill>
                  <a:srgbClr val="FF0000"/>
                </a:solidFill>
              </a:rPr>
              <a:t>倍</a:t>
            </a:r>
            <a:endParaRPr lang="en-US" sz="1400" b="1" dirty="0">
              <a:solidFill>
                <a:srgbClr val="FF0000"/>
              </a:solidFill>
            </a:endParaRPr>
          </a:p>
        </p:txBody>
      </p:sp>
      <p:sp>
        <p:nvSpPr>
          <p:cNvPr id="19" name="Rounded Rectangle 18"/>
          <p:cNvSpPr/>
          <p:nvPr/>
        </p:nvSpPr>
        <p:spPr>
          <a:xfrm>
            <a:off x="771095" y="1641815"/>
            <a:ext cx="6758423" cy="320912"/>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t>企業利用に必要となる</a:t>
            </a:r>
            <a:r>
              <a:rPr lang="ja-JP" altLang="en-US" sz="1600" dirty="0"/>
              <a:t>暗号化されたスループット</a:t>
            </a:r>
            <a:r>
              <a:rPr lang="ja-JP" altLang="en-US" sz="1600" dirty="0" smtClean="0"/>
              <a:t>が提供できていますか？</a:t>
            </a:r>
            <a:endParaRPr lang="en-US" sz="1600" b="1" dirty="0" smtClean="0"/>
          </a:p>
        </p:txBody>
      </p:sp>
      <p:pic>
        <p:nvPicPr>
          <p:cNvPr id="11" name="Picture 10"/>
          <p:cNvPicPr>
            <a:picLocks noChangeAspect="1"/>
          </p:cNvPicPr>
          <p:nvPr/>
        </p:nvPicPr>
        <p:blipFill>
          <a:blip r:embed="rId5"/>
          <a:stretch>
            <a:fillRect/>
          </a:stretch>
        </p:blipFill>
        <p:spPr>
          <a:xfrm>
            <a:off x="3441595" y="387372"/>
            <a:ext cx="5091546" cy="1115794"/>
          </a:xfrm>
          <a:prstGeom prst="rect">
            <a:avLst/>
          </a:prstGeom>
        </p:spPr>
      </p:pic>
      <p:sp>
        <p:nvSpPr>
          <p:cNvPr id="12" name="TextBox 11"/>
          <p:cNvSpPr txBox="1"/>
          <p:nvPr/>
        </p:nvSpPr>
        <p:spPr>
          <a:xfrm>
            <a:off x="7807642" y="3613879"/>
            <a:ext cx="725499" cy="261610"/>
          </a:xfrm>
          <a:prstGeom prst="rect">
            <a:avLst/>
          </a:prstGeom>
          <a:solidFill>
            <a:schemeClr val="bg2"/>
          </a:solidFill>
        </p:spPr>
        <p:txBody>
          <a:bodyPr wrap="square" rtlCol="0">
            <a:spAutoFit/>
          </a:bodyPr>
          <a:lstStyle/>
          <a:p>
            <a:r>
              <a:rPr lang="en-US" altLang="ja-JP" sz="1050" dirty="0" smtClean="0"/>
              <a:t>H</a:t>
            </a:r>
            <a:r>
              <a:rPr lang="ja-JP" altLang="en-US" sz="1050" dirty="0" smtClean="0"/>
              <a:t>社</a:t>
            </a:r>
            <a:endParaRPr lang="en-US" sz="1050" dirty="0"/>
          </a:p>
        </p:txBody>
      </p:sp>
      <p:sp>
        <p:nvSpPr>
          <p:cNvPr id="13" name="TextBox 12"/>
          <p:cNvSpPr txBox="1"/>
          <p:nvPr/>
        </p:nvSpPr>
        <p:spPr>
          <a:xfrm>
            <a:off x="3372223" y="3613879"/>
            <a:ext cx="744071" cy="261610"/>
          </a:xfrm>
          <a:prstGeom prst="rect">
            <a:avLst/>
          </a:prstGeom>
          <a:solidFill>
            <a:schemeClr val="bg2"/>
          </a:solidFill>
        </p:spPr>
        <p:txBody>
          <a:bodyPr wrap="square" rtlCol="0">
            <a:spAutoFit/>
          </a:bodyPr>
          <a:lstStyle/>
          <a:p>
            <a:r>
              <a:rPr lang="en-US" altLang="ja-JP" sz="1050" dirty="0" smtClean="0"/>
              <a:t>H</a:t>
            </a:r>
            <a:r>
              <a:rPr lang="ja-JP" altLang="en-US" sz="1050" dirty="0" smtClean="0"/>
              <a:t>社</a:t>
            </a:r>
            <a:endParaRPr lang="en-US" sz="1050" dirty="0"/>
          </a:p>
        </p:txBody>
      </p:sp>
    </p:spTree>
    <p:extLst>
      <p:ext uri="{BB962C8B-B14F-4D97-AF65-F5344CB8AC3E}">
        <p14:creationId xmlns:p14="http://schemas.microsoft.com/office/powerpoint/2010/main" val="154633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Cisco Wave 2 </a:t>
            </a:r>
            <a:r>
              <a:rPr lang="ja-JP" altLang="en-US"/>
              <a:t>対応</a:t>
            </a:r>
            <a:r>
              <a:rPr lang="en-US" smtClean="0"/>
              <a:t>AP </a:t>
            </a:r>
            <a:r>
              <a:rPr lang="ja-JP" altLang="en-US" smtClean="0"/>
              <a:t>製品一覧</a:t>
            </a:r>
            <a:endParaRPr lang="en-US" dirty="0"/>
          </a:p>
        </p:txBody>
      </p:sp>
      <p:sp>
        <p:nvSpPr>
          <p:cNvPr id="105" name="TextBox 104"/>
          <p:cNvSpPr txBox="1"/>
          <p:nvPr/>
        </p:nvSpPr>
        <p:spPr>
          <a:xfrm>
            <a:off x="2950146" y="1330298"/>
            <a:ext cx="1172340" cy="461661"/>
          </a:xfrm>
          <a:prstGeom prst="rect">
            <a:avLst/>
          </a:prstGeom>
          <a:noFill/>
        </p:spPr>
        <p:txBody>
          <a:bodyPr wrap="square" lIns="91436" tIns="45718" rIns="91436" bIns="45718" rtlCol="0">
            <a:spAutoFit/>
          </a:bodyPr>
          <a:lstStyle/>
          <a:p>
            <a:pPr algn="ctr"/>
            <a:r>
              <a:rPr lang="en-US" sz="1200" b="1" dirty="0">
                <a:latin typeface="+mn-lt"/>
                <a:ea typeface="+mj-ea"/>
                <a:cs typeface="Arial Narrow"/>
              </a:rPr>
              <a:t>Cisco Aironet </a:t>
            </a:r>
          </a:p>
          <a:p>
            <a:pPr algn="ctr"/>
            <a:r>
              <a:rPr lang="en-US" sz="1200" b="1" dirty="0">
                <a:latin typeface="+mn-lt"/>
                <a:ea typeface="+mj-ea"/>
                <a:cs typeface="Arial Narrow"/>
              </a:rPr>
              <a:t>1830</a:t>
            </a:r>
          </a:p>
        </p:txBody>
      </p:sp>
      <p:sp>
        <p:nvSpPr>
          <p:cNvPr id="106" name="TextBox 105"/>
          <p:cNvSpPr txBox="1"/>
          <p:nvPr/>
        </p:nvSpPr>
        <p:spPr>
          <a:xfrm>
            <a:off x="4483678" y="1330298"/>
            <a:ext cx="1172340" cy="461661"/>
          </a:xfrm>
          <a:prstGeom prst="rect">
            <a:avLst/>
          </a:prstGeom>
          <a:noFill/>
        </p:spPr>
        <p:txBody>
          <a:bodyPr wrap="square" lIns="91436" tIns="45718" rIns="91436" bIns="45718" rtlCol="0">
            <a:spAutoFit/>
          </a:bodyPr>
          <a:lstStyle/>
          <a:p>
            <a:pPr algn="ctr"/>
            <a:r>
              <a:rPr lang="en-US" sz="1200" b="1" dirty="0">
                <a:latin typeface="+mn-lt"/>
                <a:ea typeface="+mj-ea"/>
                <a:cs typeface="Arial Narrow"/>
              </a:rPr>
              <a:t>Cisco Aironet </a:t>
            </a:r>
          </a:p>
          <a:p>
            <a:pPr algn="ctr"/>
            <a:r>
              <a:rPr lang="en-US" sz="1200" b="1" dirty="0">
                <a:latin typeface="+mn-lt"/>
                <a:ea typeface="+mj-ea"/>
                <a:cs typeface="Arial Narrow"/>
              </a:rPr>
              <a:t>1850</a:t>
            </a:r>
          </a:p>
        </p:txBody>
      </p:sp>
      <p:sp>
        <p:nvSpPr>
          <p:cNvPr id="107" name="TextBox 106"/>
          <p:cNvSpPr txBox="1"/>
          <p:nvPr/>
        </p:nvSpPr>
        <p:spPr>
          <a:xfrm>
            <a:off x="6017210" y="1330298"/>
            <a:ext cx="1172340" cy="461661"/>
          </a:xfrm>
          <a:prstGeom prst="rect">
            <a:avLst/>
          </a:prstGeom>
          <a:noFill/>
        </p:spPr>
        <p:txBody>
          <a:bodyPr wrap="square" lIns="91436" tIns="45718" rIns="91436" bIns="45718" rtlCol="0">
            <a:spAutoFit/>
          </a:bodyPr>
          <a:lstStyle/>
          <a:p>
            <a:pPr algn="ctr"/>
            <a:r>
              <a:rPr lang="en-US" sz="1200" b="1" dirty="0">
                <a:solidFill>
                  <a:srgbClr val="2968AF"/>
                </a:solidFill>
                <a:latin typeface="+mn-lt"/>
                <a:ea typeface="+mj-ea"/>
                <a:cs typeface="Arial Narrow"/>
              </a:rPr>
              <a:t>Cisco</a:t>
            </a:r>
            <a:r>
              <a:rPr lang="en-US" sz="1200" b="1" dirty="0">
                <a:solidFill>
                  <a:schemeClr val="tx2"/>
                </a:solidFill>
                <a:latin typeface="+mn-lt"/>
                <a:ea typeface="+mj-ea"/>
                <a:cs typeface="Arial Narrow"/>
              </a:rPr>
              <a:t> Aironet</a:t>
            </a:r>
          </a:p>
          <a:p>
            <a:pPr algn="ctr"/>
            <a:r>
              <a:rPr lang="en-US" sz="1200" b="1" dirty="0">
                <a:solidFill>
                  <a:schemeClr val="tx2"/>
                </a:solidFill>
                <a:latin typeface="+mn-lt"/>
                <a:ea typeface="+mj-ea"/>
                <a:cs typeface="Arial Narrow"/>
              </a:rPr>
              <a:t> 2800</a:t>
            </a:r>
          </a:p>
        </p:txBody>
      </p:sp>
      <p:sp>
        <p:nvSpPr>
          <p:cNvPr id="108" name="TextBox 107"/>
          <p:cNvSpPr txBox="1"/>
          <p:nvPr/>
        </p:nvSpPr>
        <p:spPr>
          <a:xfrm>
            <a:off x="7382866" y="1330298"/>
            <a:ext cx="1296624" cy="510774"/>
          </a:xfrm>
          <a:prstGeom prst="roundRect">
            <a:avLst/>
          </a:prstGeom>
          <a:noFill/>
        </p:spPr>
        <p:txBody>
          <a:bodyPr wrap="square" lIns="91436" tIns="45718" rIns="91436" bIns="45718" rtlCol="0">
            <a:spAutoFit/>
          </a:bodyPr>
          <a:lstStyle/>
          <a:p>
            <a:pPr algn="ctr"/>
            <a:r>
              <a:rPr lang="en-US" sz="1200" b="1" dirty="0">
                <a:solidFill>
                  <a:srgbClr val="2968AF"/>
                </a:solidFill>
                <a:latin typeface="+mn-lt"/>
                <a:ea typeface="+mj-ea"/>
                <a:cs typeface="Arial Narrow"/>
              </a:rPr>
              <a:t>Cisco Aironet </a:t>
            </a:r>
            <a:br>
              <a:rPr lang="en-US" sz="1200" b="1" dirty="0">
                <a:solidFill>
                  <a:srgbClr val="2968AF"/>
                </a:solidFill>
                <a:latin typeface="+mn-lt"/>
                <a:ea typeface="+mj-ea"/>
                <a:cs typeface="Arial Narrow"/>
              </a:rPr>
            </a:br>
            <a:r>
              <a:rPr lang="en-US" sz="1200" b="1" dirty="0">
                <a:solidFill>
                  <a:srgbClr val="2968AF"/>
                </a:solidFill>
                <a:latin typeface="+mn-lt"/>
                <a:ea typeface="+mj-ea"/>
                <a:cs typeface="Arial Narrow"/>
              </a:rPr>
              <a:t>3800</a:t>
            </a:r>
          </a:p>
        </p:txBody>
      </p:sp>
      <p:pic>
        <p:nvPicPr>
          <p:cNvPr id="171" name="Picture 17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317133">
            <a:off x="3258813" y="1894066"/>
            <a:ext cx="555007" cy="536792"/>
          </a:xfrm>
          <a:prstGeom prst="rect">
            <a:avLst/>
          </a:prstGeom>
        </p:spPr>
      </p:pic>
      <p:grpSp>
        <p:nvGrpSpPr>
          <p:cNvPr id="4" name="Group 3"/>
          <p:cNvGrpSpPr/>
          <p:nvPr/>
        </p:nvGrpSpPr>
        <p:grpSpPr>
          <a:xfrm>
            <a:off x="4505078" y="1866760"/>
            <a:ext cx="986709" cy="566663"/>
            <a:chOff x="5538738" y="1156880"/>
            <a:chExt cx="829079" cy="447271"/>
          </a:xfrm>
        </p:grpSpPr>
        <p:pic>
          <p:nvPicPr>
            <p:cNvPr id="172" name="Picture 17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379410">
              <a:off x="5538738" y="1170800"/>
              <a:ext cx="448056" cy="433351"/>
            </a:xfrm>
            <a:prstGeom prst="rect">
              <a:avLst/>
            </a:prstGeom>
          </p:spPr>
        </p:pic>
        <p:pic>
          <p:nvPicPr>
            <p:cNvPr id="173" name="Picture 17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19761" y="1156880"/>
              <a:ext cx="448056" cy="442998"/>
            </a:xfrm>
            <a:prstGeom prst="rect">
              <a:avLst/>
            </a:prstGeom>
          </p:spPr>
        </p:pic>
      </p:grpSp>
      <p:pic>
        <p:nvPicPr>
          <p:cNvPr id="126" name="Picture 1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5781" y="1853969"/>
            <a:ext cx="593530" cy="586831"/>
          </a:xfrm>
          <a:prstGeom prst="rect">
            <a:avLst/>
          </a:prstGeom>
        </p:spPr>
      </p:pic>
      <p:pic>
        <p:nvPicPr>
          <p:cNvPr id="127" name="Picture 1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3219" y="1866973"/>
            <a:ext cx="615568" cy="595366"/>
          </a:xfrm>
          <a:prstGeom prst="rect">
            <a:avLst/>
          </a:prstGeom>
        </p:spPr>
      </p:pic>
      <p:pic>
        <p:nvPicPr>
          <p:cNvPr id="134" name="Picture 1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0923" y="1868209"/>
            <a:ext cx="587844" cy="581210"/>
          </a:xfrm>
          <a:prstGeom prst="rect">
            <a:avLst/>
          </a:prstGeom>
        </p:spPr>
      </p:pic>
      <p:pic>
        <p:nvPicPr>
          <p:cNvPr id="135" name="Picture 1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26631" y="1881613"/>
            <a:ext cx="604547" cy="584708"/>
          </a:xfrm>
          <a:prstGeom prst="rect">
            <a:avLst/>
          </a:prstGeom>
        </p:spPr>
      </p:pic>
      <p:graphicFrame>
        <p:nvGraphicFramePr>
          <p:cNvPr id="3" name="表 2"/>
          <p:cNvGraphicFramePr>
            <a:graphicFrameLocks noGrp="1"/>
          </p:cNvGraphicFramePr>
          <p:nvPr>
            <p:extLst>
              <p:ext uri="{D42A27DB-BD31-4B8C-83A1-F6EECF244321}">
                <p14:modId xmlns:p14="http://schemas.microsoft.com/office/powerpoint/2010/main" val="9887395"/>
              </p:ext>
            </p:extLst>
          </p:nvPr>
        </p:nvGraphicFramePr>
        <p:xfrm>
          <a:off x="444901" y="2506963"/>
          <a:ext cx="8340324" cy="2009475"/>
        </p:xfrm>
        <a:graphic>
          <a:graphicData uri="http://schemas.openxmlformats.org/drawingml/2006/table">
            <a:tbl>
              <a:tblPr bandRow="1">
                <a:tableStyleId>{8EC20E35-A176-4012-BC5E-935CFFF8708E}</a:tableStyleId>
              </a:tblPr>
              <a:tblGrid>
                <a:gridCol w="2341156"/>
                <a:gridCol w="1499792"/>
                <a:gridCol w="1499792"/>
                <a:gridCol w="1499792"/>
                <a:gridCol w="1499792"/>
              </a:tblGrid>
              <a:tr h="60030">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ja-JP" altLang="en-US" sz="1000" smtClean="0"/>
                        <a:t>最大データレート</a:t>
                      </a:r>
                      <a:endParaRPr lang="en-US" altLang="ja-JP" sz="1000" b="1" smtClean="0">
                        <a:solidFill>
                          <a:schemeClr val="tx1"/>
                        </a:solidFill>
                        <a:latin typeface="+mn-lt"/>
                        <a:cs typeface="Arial Narrow"/>
                      </a:endParaRPr>
                    </a:p>
                  </a:txBody>
                  <a:tcPr marT="7200" marB="7200"/>
                </a:tc>
                <a:tc>
                  <a:txBody>
                    <a:bodyPr/>
                    <a:lstStyle/>
                    <a:p>
                      <a:pPr algn="ctr"/>
                      <a:r>
                        <a:rPr lang="en-US" altLang="ja-JP" sz="1000" smtClean="0"/>
                        <a:t>1.087Gbps</a:t>
                      </a:r>
                      <a:endParaRPr lang="en-US" altLang="ja-JP" sz="1000" b="1" dirty="0">
                        <a:solidFill>
                          <a:schemeClr val="tx1"/>
                        </a:solidFill>
                        <a:latin typeface="+mn-lt"/>
                        <a:cs typeface="Arial Narrow"/>
                      </a:endParaRPr>
                    </a:p>
                  </a:txBody>
                  <a:tcPr marT="7200" marB="7200"/>
                </a:tc>
                <a:tc>
                  <a:txBody>
                    <a:bodyPr/>
                    <a:lstStyle/>
                    <a:p>
                      <a:pPr algn="ctr"/>
                      <a:r>
                        <a:rPr lang="en-US" altLang="ja-JP" sz="1000" smtClean="0"/>
                        <a:t>2.4Gbps</a:t>
                      </a:r>
                      <a:endParaRPr lang="en-US" altLang="ja-JP" sz="1000" b="1" dirty="0">
                        <a:solidFill>
                          <a:schemeClr val="tx1"/>
                        </a:solidFill>
                        <a:latin typeface="+mn-lt"/>
                        <a:cs typeface="Arial Narrow"/>
                      </a:endParaRPr>
                    </a:p>
                  </a:txBody>
                  <a:tcPr marT="7200" marB="7200"/>
                </a:tc>
                <a:tc>
                  <a:txBody>
                    <a:bodyPr/>
                    <a:lstStyle/>
                    <a:p>
                      <a:pPr algn="ctr"/>
                      <a:r>
                        <a:rPr lang="en-US" altLang="ja-JP" sz="1000" smtClean="0"/>
                        <a:t>5Gbps</a:t>
                      </a:r>
                      <a:endParaRPr lang="en-US" altLang="ja-JP" sz="1000" b="1" dirty="0">
                        <a:solidFill>
                          <a:schemeClr val="tx1"/>
                        </a:solidFill>
                        <a:latin typeface="+mn-lt"/>
                        <a:cs typeface="Arial Narrow"/>
                      </a:endParaRPr>
                    </a:p>
                  </a:txBody>
                  <a:tcPr marT="7200" marB="7200"/>
                </a:tc>
                <a:tc>
                  <a:txBody>
                    <a:bodyPr/>
                    <a:lstStyle/>
                    <a:p>
                      <a:pPr algn="ctr"/>
                      <a:r>
                        <a:rPr lang="en-US" altLang="ja-JP" sz="1000" smtClean="0"/>
                        <a:t>5Gbps</a:t>
                      </a:r>
                      <a:endParaRPr lang="en-US" altLang="ja-JP" sz="1000" b="1" dirty="0">
                        <a:solidFill>
                          <a:schemeClr val="tx1"/>
                        </a:solidFill>
                        <a:latin typeface="+mn-lt"/>
                        <a:cs typeface="Arial Narrow"/>
                      </a:endParaRPr>
                    </a:p>
                  </a:txBody>
                  <a:tcPr marT="7200" marB="7200"/>
                </a:tc>
              </a:tr>
              <a:tr h="117353">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ja-JP" altLang="en-US" sz="1000" smtClean="0"/>
                        <a:t>アンテナ </a:t>
                      </a:r>
                      <a:r>
                        <a:rPr lang="en-US" altLang="ja-JP" sz="1000" smtClean="0"/>
                        <a:t>(SPATIAL STREAMS)</a:t>
                      </a:r>
                      <a:endParaRPr lang="en-US" altLang="ja-JP" sz="1000" b="1" smtClean="0">
                        <a:solidFill>
                          <a:schemeClr val="tx1"/>
                        </a:solidFill>
                        <a:latin typeface="+mn-lt"/>
                        <a:cs typeface="Arial Narrow"/>
                      </a:endParaRPr>
                    </a:p>
                  </a:txBody>
                  <a:tcPr marT="7200" marB="7200"/>
                </a:tc>
                <a:tc>
                  <a:txBody>
                    <a:bodyPr/>
                    <a:lstStyle/>
                    <a:p>
                      <a:pPr algn="ctr"/>
                      <a:r>
                        <a:rPr lang="en-US" altLang="ja-JP" sz="1000" smtClean="0"/>
                        <a:t>3X3:2SS - 80MHz</a:t>
                      </a:r>
                      <a:endParaRPr lang="en-US" altLang="ja-JP" sz="1000" b="1" dirty="0">
                        <a:solidFill>
                          <a:schemeClr val="tx1"/>
                        </a:solidFill>
                        <a:latin typeface="+mn-lt"/>
                        <a:cs typeface="Arial Narrow"/>
                      </a:endParaRPr>
                    </a:p>
                  </a:txBody>
                  <a:tcPr marT="7200" marB="7200"/>
                </a:tc>
                <a:tc>
                  <a:txBody>
                    <a:bodyPr/>
                    <a:lstStyle/>
                    <a:p>
                      <a:pPr algn="ctr"/>
                      <a:r>
                        <a:rPr lang="en-US" altLang="ja-JP" sz="1000" smtClean="0"/>
                        <a:t>4X4:3SS – 80MHz </a:t>
                      </a:r>
                      <a:endParaRPr lang="en-US" altLang="ja-JP" sz="1000" b="1" dirty="0">
                        <a:solidFill>
                          <a:schemeClr val="tx1"/>
                        </a:solidFill>
                        <a:latin typeface="+mn-lt"/>
                        <a:cs typeface="Arial Narrow"/>
                      </a:endParaRPr>
                    </a:p>
                  </a:txBody>
                  <a:tcPr marT="7200" marB="7200"/>
                </a:tc>
                <a:tc>
                  <a:txBody>
                    <a:bodyPr/>
                    <a:lstStyle/>
                    <a:p>
                      <a:pPr algn="ctr"/>
                      <a:r>
                        <a:rPr lang="en-US" altLang="ja-JP" sz="1000" smtClean="0"/>
                        <a:t>4X4:3SS – 160MHz</a:t>
                      </a:r>
                      <a:endParaRPr lang="en-US" altLang="ja-JP" sz="1000" b="1" dirty="0">
                        <a:solidFill>
                          <a:schemeClr val="tx1"/>
                        </a:solidFill>
                        <a:latin typeface="+mn-lt"/>
                        <a:cs typeface="Arial Narrow"/>
                      </a:endParaRPr>
                    </a:p>
                  </a:txBody>
                  <a:tcPr marT="7200" marB="7200"/>
                </a:tc>
                <a:tc>
                  <a:txBody>
                    <a:bodyPr/>
                    <a:lstStyle/>
                    <a:p>
                      <a:pPr algn="ctr"/>
                      <a:r>
                        <a:rPr lang="en-US" altLang="ja-JP" sz="1000" smtClean="0"/>
                        <a:t>4X4:3SS – 160MHz</a:t>
                      </a:r>
                      <a:endParaRPr lang="en-US" altLang="ja-JP" sz="1000" b="1" dirty="0">
                        <a:solidFill>
                          <a:schemeClr val="tx1"/>
                        </a:solidFill>
                        <a:latin typeface="+mn-lt"/>
                        <a:cs typeface="Arial Narrow"/>
                      </a:endParaRPr>
                    </a:p>
                  </a:txBody>
                  <a:tcPr marT="7200" marB="7200"/>
                </a:tc>
              </a:tr>
              <a:tr h="174675">
                <a:tc>
                  <a:txBody>
                    <a:bodyPr/>
                    <a:lstStyle/>
                    <a:p>
                      <a:r>
                        <a:rPr lang="ja-JP" altLang="en-US" sz="1000" smtClean="0"/>
                        <a:t>ギガ</a:t>
                      </a:r>
                      <a:r>
                        <a:rPr lang="en-US" altLang="ja-JP" sz="1000" smtClean="0"/>
                        <a:t>/</a:t>
                      </a:r>
                      <a:r>
                        <a:rPr lang="ja-JP" altLang="en-US" sz="1000" smtClean="0"/>
                        <a:t>マルチギガ ポート</a:t>
                      </a:r>
                      <a:endParaRPr lang="en-US" altLang="ja-JP" sz="1000" b="1" dirty="0">
                        <a:solidFill>
                          <a:schemeClr val="tx1"/>
                        </a:solidFill>
                        <a:latin typeface="+mn-lt"/>
                        <a:cs typeface="Arial Narrow"/>
                      </a:endParaRPr>
                    </a:p>
                  </a:txBody>
                  <a:tcPr marT="7200" marB="7200"/>
                </a:tc>
                <a:tc>
                  <a:txBody>
                    <a:bodyPr/>
                    <a:lstStyle/>
                    <a:p>
                      <a:pPr algn="ctr"/>
                      <a:r>
                        <a:rPr lang="en-US" altLang="ja-JP" sz="1000" dirty="0" smtClean="0"/>
                        <a:t>1x1Gig</a:t>
                      </a:r>
                      <a:endParaRPr lang="en-US" altLang="ja-JP" sz="1000" b="1" dirty="0">
                        <a:solidFill>
                          <a:schemeClr val="tx1"/>
                        </a:solidFill>
                        <a:latin typeface="+mn-lt"/>
                        <a:cs typeface="Arial Narrow"/>
                      </a:endParaRPr>
                    </a:p>
                  </a:txBody>
                  <a:tcPr marT="7200" marB="7200"/>
                </a:tc>
                <a:tc>
                  <a:txBody>
                    <a:bodyPr/>
                    <a:lstStyle/>
                    <a:p>
                      <a:pPr algn="ctr"/>
                      <a:r>
                        <a:rPr lang="en-US" altLang="ja-JP" sz="1000" dirty="0" smtClean="0"/>
                        <a:t>2x1Gig</a:t>
                      </a:r>
                      <a:endParaRPr lang="en-US" altLang="ja-JP" sz="1000" b="1" dirty="0">
                        <a:solidFill>
                          <a:schemeClr val="tx1"/>
                        </a:solidFill>
                        <a:latin typeface="+mn-lt"/>
                        <a:cs typeface="Arial Narrow"/>
                      </a:endParaRPr>
                    </a:p>
                  </a:txBody>
                  <a:tcPr marT="7200" marB="7200"/>
                </a:tc>
                <a:tc>
                  <a:txBody>
                    <a:bodyPr/>
                    <a:lstStyle/>
                    <a:p>
                      <a:pPr algn="ctr"/>
                      <a:r>
                        <a:rPr lang="en-US" altLang="ja-JP" sz="1000" smtClean="0"/>
                        <a:t>2x1Gig</a:t>
                      </a:r>
                      <a:endParaRPr lang="en-US" altLang="ja-JP" sz="1000" b="1" dirty="0">
                        <a:solidFill>
                          <a:schemeClr val="tx1"/>
                        </a:solidFill>
                        <a:latin typeface="+mn-lt"/>
                        <a:cs typeface="Arial Narrow"/>
                      </a:endParaRPr>
                    </a:p>
                  </a:txBody>
                  <a:tcPr marT="7200" marB="7200"/>
                </a:tc>
                <a:tc>
                  <a:txBody>
                    <a:bodyPr/>
                    <a:lstStyle/>
                    <a:p>
                      <a:pPr algn="ctr"/>
                      <a:r>
                        <a:rPr lang="en-US" altLang="ja-JP" sz="1000" dirty="0" smtClean="0"/>
                        <a:t>1x1Gig &amp; 1xMGig</a:t>
                      </a:r>
                      <a:r>
                        <a:rPr lang="en-US" altLang="ja-JP" sz="1000" baseline="30000" dirty="0" smtClean="0"/>
                        <a:t>*1</a:t>
                      </a:r>
                    </a:p>
                  </a:txBody>
                  <a:tcPr marT="7200" marB="7200"/>
                </a:tc>
              </a:tr>
              <a:tr h="60030">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altLang="ja-JP" sz="1000" smtClean="0"/>
                        <a:t>USB 2.0 </a:t>
                      </a:r>
                      <a:r>
                        <a:rPr lang="ja-JP" altLang="en-US" sz="1000" smtClean="0"/>
                        <a:t>ポート</a:t>
                      </a:r>
                      <a:endParaRPr lang="en-US" altLang="ja-JP" sz="1000" b="1" smtClean="0">
                        <a:solidFill>
                          <a:schemeClr val="tx1"/>
                        </a:solidFill>
                        <a:latin typeface="+mn-lt"/>
                        <a:cs typeface="Arial Narrow"/>
                      </a:endParaRPr>
                    </a:p>
                  </a:txBody>
                  <a:tcPr marT="7200" marB="7200"/>
                </a:tc>
                <a:tc>
                  <a:txBody>
                    <a:bodyPr/>
                    <a:lstStyle/>
                    <a:p>
                      <a:pPr algn="ctr"/>
                      <a:r>
                        <a:rPr kumimoji="1" lang="en-US" altLang="ja-JP" sz="1000" smtClean="0"/>
                        <a:t>1</a:t>
                      </a:r>
                      <a:endParaRPr kumimoji="1" lang="ja-JP" altLang="en-US" sz="1000">
                        <a:solidFill>
                          <a:schemeClr val="tx1"/>
                        </a:solidFill>
                        <a:latin typeface="+mn-lt"/>
                      </a:endParaRPr>
                    </a:p>
                  </a:txBody>
                  <a:tcPr marT="7200" marB="7200"/>
                </a:tc>
                <a:tc>
                  <a:txBody>
                    <a:bodyPr/>
                    <a:lstStyle/>
                    <a:p>
                      <a:pPr algn="ctr"/>
                      <a:r>
                        <a:rPr kumimoji="1" lang="en-US" altLang="ja-JP" sz="1000" smtClean="0"/>
                        <a:t>1</a:t>
                      </a:r>
                      <a:endParaRPr kumimoji="1" lang="ja-JP" altLang="en-US" sz="1000">
                        <a:solidFill>
                          <a:schemeClr val="tx1"/>
                        </a:solidFill>
                        <a:latin typeface="+mn-lt"/>
                      </a:endParaRPr>
                    </a:p>
                  </a:txBody>
                  <a:tcPr marT="7200" marB="7200"/>
                </a:tc>
                <a:tc>
                  <a:txBody>
                    <a:bodyPr/>
                    <a:lstStyle/>
                    <a:p>
                      <a:pPr algn="ctr"/>
                      <a:r>
                        <a:rPr kumimoji="1" lang="en-US" altLang="ja-JP" sz="1000" smtClean="0"/>
                        <a:t>1</a:t>
                      </a:r>
                      <a:endParaRPr kumimoji="1" lang="ja-JP" altLang="en-US" sz="1000">
                        <a:solidFill>
                          <a:schemeClr val="tx1"/>
                        </a:solidFill>
                        <a:latin typeface="+mn-lt"/>
                      </a:endParaRPr>
                    </a:p>
                  </a:txBody>
                  <a:tcPr marT="7200" marB="7200"/>
                </a:tc>
                <a:tc>
                  <a:txBody>
                    <a:bodyPr/>
                    <a:lstStyle/>
                    <a:p>
                      <a:pPr algn="ctr"/>
                      <a:r>
                        <a:rPr kumimoji="1" lang="en-US" altLang="ja-JP" sz="1000" smtClean="0"/>
                        <a:t>1</a:t>
                      </a:r>
                      <a:endParaRPr kumimoji="1" lang="ja-JP" altLang="en-US" sz="1000">
                        <a:solidFill>
                          <a:schemeClr val="tx1"/>
                        </a:solidFill>
                        <a:latin typeface="+mn-lt"/>
                      </a:endParaRPr>
                    </a:p>
                  </a:txBody>
                  <a:tcPr marT="7200" marB="7200"/>
                </a:tc>
              </a:tr>
              <a:tr h="60030">
                <a:tc>
                  <a:txBody>
                    <a:bodyPr/>
                    <a:lstStyle/>
                    <a:p>
                      <a:r>
                        <a:rPr lang="ja-JP" altLang="en-US" sz="1000" smtClean="0"/>
                        <a:t>スペクトラム分析</a:t>
                      </a:r>
                      <a:endParaRPr lang="en-US" altLang="ja-JP" sz="1000" b="1" dirty="0">
                        <a:solidFill>
                          <a:schemeClr val="tx1"/>
                        </a:solidFill>
                        <a:latin typeface="+mn-lt"/>
                        <a:cs typeface="Arial Narrow"/>
                      </a:endParaRPr>
                    </a:p>
                  </a:txBody>
                  <a:tcPr marT="7200" marB="7200"/>
                </a:tc>
                <a:tc>
                  <a:txBody>
                    <a:bodyPr/>
                    <a:lstStyle/>
                    <a:p>
                      <a:pPr algn="ctr"/>
                      <a:r>
                        <a:rPr kumimoji="1" lang="ja-JP" altLang="en-US" sz="1000" smtClean="0"/>
                        <a:t>●</a:t>
                      </a:r>
                      <a:endParaRPr kumimoji="1" lang="ja-JP" altLang="en-US" sz="1000">
                        <a:solidFill>
                          <a:schemeClr val="tx1"/>
                        </a:solidFill>
                        <a:latin typeface="+mn-lt"/>
                      </a:endParaRPr>
                    </a:p>
                  </a:txBody>
                  <a:tcPr marT="7200" marB="7200"/>
                </a:tc>
                <a:tc>
                  <a:txBody>
                    <a:bodyPr/>
                    <a:lstStyle/>
                    <a:p>
                      <a:pPr algn="ctr"/>
                      <a:r>
                        <a:rPr kumimoji="1" lang="ja-JP" altLang="en-US" sz="1000" smtClean="0"/>
                        <a:t>●</a:t>
                      </a:r>
                      <a:endParaRPr kumimoji="1" lang="ja-JP" altLang="en-US" sz="1000">
                        <a:solidFill>
                          <a:schemeClr val="tx1"/>
                        </a:solidFill>
                        <a:latin typeface="+mn-lt"/>
                      </a:endParaRPr>
                    </a:p>
                  </a:txBody>
                  <a:tcPr marT="7200" marB="7200"/>
                </a:tc>
                <a:tc>
                  <a:txBody>
                    <a:bodyPr/>
                    <a:lstStyle/>
                    <a:p>
                      <a:pPr algn="ctr"/>
                      <a:r>
                        <a:rPr kumimoji="1" lang="ja-JP" altLang="en-US" sz="1000" smtClean="0"/>
                        <a:t>●</a:t>
                      </a:r>
                      <a:endParaRPr kumimoji="1" lang="ja-JP" altLang="en-US" sz="1000">
                        <a:solidFill>
                          <a:schemeClr val="tx1"/>
                        </a:solidFill>
                        <a:latin typeface="+mn-lt"/>
                      </a:endParaRPr>
                    </a:p>
                  </a:txBody>
                  <a:tcPr marT="7200" marB="7200"/>
                </a:tc>
                <a:tc>
                  <a:txBody>
                    <a:bodyPr/>
                    <a:lstStyle/>
                    <a:p>
                      <a:pPr algn="ctr"/>
                      <a:r>
                        <a:rPr kumimoji="1" lang="ja-JP" altLang="en-US" sz="1000" smtClean="0"/>
                        <a:t>●</a:t>
                      </a:r>
                      <a:endParaRPr kumimoji="1" lang="ja-JP" altLang="en-US" sz="1000">
                        <a:solidFill>
                          <a:schemeClr val="tx1"/>
                        </a:solidFill>
                        <a:latin typeface="+mn-lt"/>
                      </a:endParaRPr>
                    </a:p>
                  </a:txBody>
                  <a:tcPr marT="7200" marB="7200"/>
                </a:tc>
              </a:tr>
              <a:tr h="60030">
                <a:tc>
                  <a:txBody>
                    <a:bodyPr/>
                    <a:lstStyle/>
                    <a:p>
                      <a:r>
                        <a:rPr lang="en-US" altLang="ja-JP" sz="1000" smtClean="0"/>
                        <a:t>TX </a:t>
                      </a:r>
                      <a:r>
                        <a:rPr lang="ja-JP" altLang="en-US" sz="1000" smtClean="0"/>
                        <a:t>ビーム フォーミング</a:t>
                      </a:r>
                      <a:endParaRPr lang="en-US" altLang="ja-JP" sz="1000" b="1" dirty="0">
                        <a:solidFill>
                          <a:schemeClr val="tx1"/>
                        </a:solidFill>
                        <a:latin typeface="+mn-lt"/>
                        <a:cs typeface="Arial Narrow"/>
                      </a:endParaRPr>
                    </a:p>
                  </a:txBody>
                  <a:tcPr marT="7200" marB="7200"/>
                </a:tc>
                <a:tc>
                  <a:txBody>
                    <a:bodyPr/>
                    <a:lstStyle/>
                    <a:p>
                      <a:pPr algn="ctr"/>
                      <a:r>
                        <a:rPr kumimoji="1" lang="ja-JP" altLang="en-US" sz="1000" smtClean="0"/>
                        <a:t>●</a:t>
                      </a:r>
                      <a:endParaRPr kumimoji="1" lang="ja-JP" altLang="en-US" sz="1000">
                        <a:solidFill>
                          <a:schemeClr val="tx1"/>
                        </a:solidFill>
                        <a:latin typeface="+mn-lt"/>
                      </a:endParaRPr>
                    </a:p>
                  </a:txBody>
                  <a:tcPr marT="7200" marB="7200"/>
                </a:tc>
                <a:tc>
                  <a:txBody>
                    <a:bodyPr/>
                    <a:lstStyle/>
                    <a:p>
                      <a:pPr algn="ctr"/>
                      <a:r>
                        <a:rPr kumimoji="1" lang="ja-JP" altLang="en-US" sz="1000" smtClean="0"/>
                        <a:t>●</a:t>
                      </a:r>
                      <a:endParaRPr kumimoji="1" lang="ja-JP" altLang="en-US" sz="1000">
                        <a:solidFill>
                          <a:schemeClr val="tx1"/>
                        </a:solidFill>
                        <a:latin typeface="+mn-lt"/>
                      </a:endParaRPr>
                    </a:p>
                  </a:txBody>
                  <a:tcPr marT="7200" marB="7200"/>
                </a:tc>
                <a:tc>
                  <a:txBody>
                    <a:bodyPr/>
                    <a:lstStyle/>
                    <a:p>
                      <a:pPr algn="ctr"/>
                      <a:r>
                        <a:rPr kumimoji="1" lang="ja-JP" altLang="en-US" sz="1000" smtClean="0"/>
                        <a:t>●</a:t>
                      </a:r>
                      <a:endParaRPr kumimoji="1" lang="ja-JP" altLang="en-US" sz="1000">
                        <a:solidFill>
                          <a:schemeClr val="tx1"/>
                        </a:solidFill>
                        <a:latin typeface="+mn-lt"/>
                      </a:endParaRPr>
                    </a:p>
                  </a:txBody>
                  <a:tcPr marT="7200" marB="7200"/>
                </a:tc>
                <a:tc>
                  <a:txBody>
                    <a:bodyPr/>
                    <a:lstStyle/>
                    <a:p>
                      <a:pPr algn="ctr"/>
                      <a:r>
                        <a:rPr kumimoji="1" lang="ja-JP" altLang="en-US" sz="1000" smtClean="0"/>
                        <a:t>●</a:t>
                      </a:r>
                      <a:endParaRPr kumimoji="1" lang="ja-JP" altLang="en-US" sz="1000">
                        <a:solidFill>
                          <a:schemeClr val="tx1"/>
                        </a:solidFill>
                        <a:latin typeface="+mn-lt"/>
                      </a:endParaRPr>
                    </a:p>
                  </a:txBody>
                  <a:tcPr marT="7200" marB="7200"/>
                </a:tc>
              </a:tr>
              <a:tr h="60030">
                <a:tc>
                  <a:txBody>
                    <a:bodyPr/>
                    <a:lstStyle/>
                    <a:p>
                      <a:r>
                        <a:rPr lang="en-US" altLang="ja-JP" sz="1000" smtClean="0"/>
                        <a:t>CleanAir / ClientLink</a:t>
                      </a:r>
                      <a:endParaRPr lang="en-US" altLang="ja-JP" sz="1000" b="1" dirty="0">
                        <a:solidFill>
                          <a:schemeClr val="tx1"/>
                        </a:solidFill>
                        <a:latin typeface="+mn-lt"/>
                        <a:cs typeface="Arial Narrow"/>
                      </a:endParaRPr>
                    </a:p>
                  </a:txBody>
                  <a:tcPr marT="7200" marB="7200"/>
                </a:tc>
                <a:tc>
                  <a:txBody>
                    <a:bodyPr/>
                    <a:lstStyle/>
                    <a:p>
                      <a:endParaRPr kumimoji="1" lang="ja-JP" altLang="en-US" sz="1000">
                        <a:solidFill>
                          <a:schemeClr val="tx1"/>
                        </a:solidFill>
                        <a:latin typeface="+mn-lt"/>
                      </a:endParaRPr>
                    </a:p>
                  </a:txBody>
                  <a:tcPr marT="7200" marB="7200"/>
                </a:tc>
                <a:tc>
                  <a:txBody>
                    <a:bodyPr/>
                    <a:lstStyle/>
                    <a:p>
                      <a:endParaRPr kumimoji="1" lang="ja-JP" altLang="en-US" sz="1000">
                        <a:solidFill>
                          <a:schemeClr val="tx1"/>
                        </a:solidFill>
                        <a:latin typeface="+mn-lt"/>
                      </a:endParaRPr>
                    </a:p>
                  </a:txBody>
                  <a:tcPr marT="7200" marB="7200"/>
                </a:tc>
                <a:tc>
                  <a:txBody>
                    <a:bodyPr/>
                    <a:lstStyle/>
                    <a:p>
                      <a:pPr algn="ctr"/>
                      <a:r>
                        <a:rPr kumimoji="1" lang="ja-JP" altLang="en-US" sz="1000" smtClean="0"/>
                        <a:t>●</a:t>
                      </a:r>
                      <a:endParaRPr kumimoji="1" lang="ja-JP" altLang="en-US" sz="1000">
                        <a:solidFill>
                          <a:schemeClr val="tx1"/>
                        </a:solidFill>
                        <a:latin typeface="+mn-lt"/>
                      </a:endParaRPr>
                    </a:p>
                  </a:txBody>
                  <a:tcPr marT="7200" marB="7200"/>
                </a:tc>
                <a:tc>
                  <a:txBody>
                    <a:bodyPr/>
                    <a:lstStyle/>
                    <a:p>
                      <a:pPr algn="ctr"/>
                      <a:r>
                        <a:rPr kumimoji="1" lang="ja-JP" altLang="en-US" sz="1000" smtClean="0"/>
                        <a:t>●</a:t>
                      </a:r>
                      <a:endParaRPr kumimoji="1" lang="ja-JP" altLang="en-US" sz="1000">
                        <a:solidFill>
                          <a:schemeClr val="tx1"/>
                        </a:solidFill>
                        <a:latin typeface="+mn-lt"/>
                      </a:endParaRPr>
                    </a:p>
                  </a:txBody>
                  <a:tcPr marT="7200" marB="7200"/>
                </a:tc>
              </a:tr>
              <a:tr h="60030">
                <a:tc>
                  <a:txBody>
                    <a:bodyPr/>
                    <a:lstStyle/>
                    <a:p>
                      <a:r>
                        <a:rPr lang="ja-JP" altLang="en-US" sz="1000" smtClean="0"/>
                        <a:t>デュアル </a:t>
                      </a:r>
                      <a:r>
                        <a:rPr lang="en-US" altLang="ja-JP" sz="1000" smtClean="0"/>
                        <a:t>5GHz </a:t>
                      </a:r>
                      <a:r>
                        <a:rPr lang="ja-JP" altLang="en-US" sz="1000" smtClean="0"/>
                        <a:t>サービス</a:t>
                      </a:r>
                      <a:endParaRPr lang="en-US" altLang="ja-JP" sz="1000" b="1" dirty="0">
                        <a:solidFill>
                          <a:schemeClr val="tx1"/>
                        </a:solidFill>
                        <a:latin typeface="+mn-lt"/>
                        <a:cs typeface="Arial Narrow"/>
                      </a:endParaRPr>
                    </a:p>
                  </a:txBody>
                  <a:tcPr marT="7200" marB="7200"/>
                </a:tc>
                <a:tc>
                  <a:txBody>
                    <a:bodyPr/>
                    <a:lstStyle/>
                    <a:p>
                      <a:endParaRPr kumimoji="1" lang="ja-JP" altLang="en-US" sz="1000">
                        <a:solidFill>
                          <a:schemeClr val="tx1"/>
                        </a:solidFill>
                        <a:latin typeface="+mn-lt"/>
                      </a:endParaRPr>
                    </a:p>
                  </a:txBody>
                  <a:tcPr marT="7200" marB="7200"/>
                </a:tc>
                <a:tc>
                  <a:txBody>
                    <a:bodyPr/>
                    <a:lstStyle/>
                    <a:p>
                      <a:endParaRPr kumimoji="1" lang="ja-JP" altLang="en-US" sz="1000">
                        <a:solidFill>
                          <a:schemeClr val="tx1"/>
                        </a:solidFill>
                        <a:latin typeface="+mn-lt"/>
                      </a:endParaRPr>
                    </a:p>
                  </a:txBody>
                  <a:tcPr marT="7200" marB="7200"/>
                </a:tc>
                <a:tc>
                  <a:txBody>
                    <a:bodyPr/>
                    <a:lstStyle/>
                    <a:p>
                      <a:pPr algn="ctr"/>
                      <a:r>
                        <a:rPr kumimoji="1" lang="ja-JP" altLang="en-US" sz="1000" smtClean="0"/>
                        <a:t>●</a:t>
                      </a:r>
                      <a:endParaRPr kumimoji="1" lang="ja-JP" altLang="en-US" sz="1000">
                        <a:solidFill>
                          <a:schemeClr val="tx1"/>
                        </a:solidFill>
                        <a:latin typeface="+mn-lt"/>
                      </a:endParaRPr>
                    </a:p>
                  </a:txBody>
                  <a:tcPr marT="7200" marB="7200"/>
                </a:tc>
                <a:tc>
                  <a:txBody>
                    <a:bodyPr/>
                    <a:lstStyle/>
                    <a:p>
                      <a:pPr algn="ctr"/>
                      <a:r>
                        <a:rPr kumimoji="1" lang="ja-JP" altLang="en-US" sz="1000" smtClean="0"/>
                        <a:t>●</a:t>
                      </a:r>
                      <a:endParaRPr kumimoji="1" lang="ja-JP" altLang="en-US" sz="1000">
                        <a:solidFill>
                          <a:schemeClr val="tx1"/>
                        </a:solidFill>
                        <a:latin typeface="+mn-lt"/>
                      </a:endParaRPr>
                    </a:p>
                  </a:txBody>
                  <a:tcPr marT="7200" marB="7200"/>
                </a:tc>
              </a:tr>
              <a:tr h="60030">
                <a:tc>
                  <a:txBody>
                    <a:bodyPr/>
                    <a:lstStyle/>
                    <a:p>
                      <a:r>
                        <a:rPr lang="en-US" altLang="ja-JP" sz="1000" smtClean="0"/>
                        <a:t>Optimized Roaming</a:t>
                      </a:r>
                      <a:endParaRPr lang="en-US" altLang="ja-JP" sz="1000" b="1" dirty="0">
                        <a:solidFill>
                          <a:schemeClr val="tx1"/>
                        </a:solidFill>
                        <a:latin typeface="+mn-lt"/>
                        <a:cs typeface="Arial Narrow"/>
                      </a:endParaRPr>
                    </a:p>
                  </a:txBody>
                  <a:tcPr marT="7200" marB="7200"/>
                </a:tc>
                <a:tc>
                  <a:txBody>
                    <a:bodyPr/>
                    <a:lstStyle/>
                    <a:p>
                      <a:endParaRPr kumimoji="1" lang="ja-JP" altLang="en-US" sz="1000">
                        <a:solidFill>
                          <a:schemeClr val="tx1"/>
                        </a:solidFill>
                        <a:latin typeface="+mn-lt"/>
                      </a:endParaRPr>
                    </a:p>
                  </a:txBody>
                  <a:tcPr marT="7200" marB="7200"/>
                </a:tc>
                <a:tc>
                  <a:txBody>
                    <a:bodyPr/>
                    <a:lstStyle/>
                    <a:p>
                      <a:endParaRPr kumimoji="1" lang="ja-JP" altLang="en-US" sz="1000">
                        <a:solidFill>
                          <a:schemeClr val="tx1"/>
                        </a:solidFill>
                        <a:latin typeface="+mn-lt"/>
                      </a:endParaRPr>
                    </a:p>
                  </a:txBody>
                  <a:tcPr marT="7200" marB="7200"/>
                </a:tc>
                <a:tc>
                  <a:txBody>
                    <a:bodyPr/>
                    <a:lstStyle/>
                    <a:p>
                      <a:pPr algn="ctr"/>
                      <a:r>
                        <a:rPr kumimoji="1" lang="ja-JP" altLang="en-US" sz="1000" smtClean="0"/>
                        <a:t>●</a:t>
                      </a:r>
                      <a:endParaRPr kumimoji="1" lang="ja-JP" altLang="en-US" sz="1000">
                        <a:solidFill>
                          <a:schemeClr val="tx1"/>
                        </a:solidFill>
                        <a:latin typeface="+mn-lt"/>
                      </a:endParaRPr>
                    </a:p>
                  </a:txBody>
                  <a:tcPr marT="7200" marB="7200"/>
                </a:tc>
                <a:tc>
                  <a:txBody>
                    <a:bodyPr/>
                    <a:lstStyle/>
                    <a:p>
                      <a:pPr algn="ctr"/>
                      <a:r>
                        <a:rPr kumimoji="1" lang="ja-JP" altLang="en-US" sz="1000" smtClean="0"/>
                        <a:t>●</a:t>
                      </a:r>
                      <a:endParaRPr kumimoji="1" lang="ja-JP" altLang="en-US" sz="1000">
                        <a:solidFill>
                          <a:schemeClr val="tx1"/>
                        </a:solidFill>
                        <a:latin typeface="+mn-lt"/>
                      </a:endParaRPr>
                    </a:p>
                  </a:txBody>
                  <a:tcPr marT="7200" marB="7200"/>
                </a:tc>
              </a:tr>
              <a:tr h="60030">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altLang="ja-JP" sz="1000" smtClean="0"/>
                        <a:t>FRA</a:t>
                      </a:r>
                      <a:r>
                        <a:rPr lang="ja-JP" altLang="en-US" sz="1000" baseline="0" smtClean="0"/>
                        <a:t> </a:t>
                      </a:r>
                      <a:r>
                        <a:rPr lang="en-US" altLang="ja-JP" sz="1000" baseline="0" smtClean="0"/>
                        <a:t>(</a:t>
                      </a:r>
                      <a:r>
                        <a:rPr lang="ja-JP" altLang="en-US" sz="1000" smtClean="0"/>
                        <a:t>電波の最適化</a:t>
                      </a:r>
                      <a:r>
                        <a:rPr lang="en-US" altLang="ja-JP" sz="1000" smtClean="0"/>
                        <a:t>)</a:t>
                      </a:r>
                      <a:endParaRPr lang="en-US" altLang="ja-JP" sz="1000" b="1" smtClean="0">
                        <a:solidFill>
                          <a:schemeClr val="tx1"/>
                        </a:solidFill>
                        <a:latin typeface="+mn-lt"/>
                        <a:cs typeface="Arial Narrow"/>
                      </a:endParaRPr>
                    </a:p>
                  </a:txBody>
                  <a:tcPr marT="7200" marB="7200"/>
                </a:tc>
                <a:tc>
                  <a:txBody>
                    <a:bodyPr/>
                    <a:lstStyle/>
                    <a:p>
                      <a:endParaRPr kumimoji="1" lang="ja-JP" altLang="en-US" sz="1000">
                        <a:solidFill>
                          <a:schemeClr val="tx1"/>
                        </a:solidFill>
                        <a:latin typeface="+mn-lt"/>
                      </a:endParaRPr>
                    </a:p>
                  </a:txBody>
                  <a:tcPr marT="7200" marB="7200"/>
                </a:tc>
                <a:tc>
                  <a:txBody>
                    <a:bodyPr/>
                    <a:lstStyle/>
                    <a:p>
                      <a:endParaRPr kumimoji="1" lang="ja-JP" altLang="en-US" sz="1000">
                        <a:solidFill>
                          <a:schemeClr val="tx1"/>
                        </a:solidFill>
                        <a:latin typeface="+mn-lt"/>
                      </a:endParaRPr>
                    </a:p>
                  </a:txBody>
                  <a:tcPr marT="7200" marB="7200"/>
                </a:tc>
                <a:tc>
                  <a:txBody>
                    <a:bodyPr/>
                    <a:lstStyle/>
                    <a:p>
                      <a:pPr algn="ctr"/>
                      <a:r>
                        <a:rPr kumimoji="1" lang="ja-JP" altLang="en-US" sz="1000" smtClean="0"/>
                        <a:t>●</a:t>
                      </a:r>
                      <a:endParaRPr kumimoji="1" lang="ja-JP" altLang="en-US" sz="1000">
                        <a:solidFill>
                          <a:schemeClr val="tx1"/>
                        </a:solidFill>
                        <a:latin typeface="+mn-lt"/>
                      </a:endParaRPr>
                    </a:p>
                  </a:txBody>
                  <a:tcPr marT="7200" marB="7200"/>
                </a:tc>
                <a:tc>
                  <a:txBody>
                    <a:bodyPr/>
                    <a:lstStyle/>
                    <a:p>
                      <a:pPr algn="ctr"/>
                      <a:r>
                        <a:rPr kumimoji="1" lang="ja-JP" altLang="en-US" sz="1000" smtClean="0"/>
                        <a:t>●</a:t>
                      </a:r>
                      <a:endParaRPr kumimoji="1" lang="ja-JP" altLang="en-US" sz="1000">
                        <a:solidFill>
                          <a:schemeClr val="tx1"/>
                        </a:solidFill>
                        <a:latin typeface="+mn-lt"/>
                      </a:endParaRPr>
                    </a:p>
                  </a:txBody>
                  <a:tcPr marT="7200" marB="7200"/>
                </a:tc>
              </a:tr>
              <a:tr h="60030">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ja-JP" altLang="en-US" sz="1000" smtClean="0"/>
                        <a:t>スマート アンテナ・コネクタ</a:t>
                      </a:r>
                      <a:endParaRPr lang="en-US" altLang="ja-JP" sz="1000" b="1" smtClean="0">
                        <a:solidFill>
                          <a:schemeClr val="tx1"/>
                        </a:solidFill>
                        <a:latin typeface="+mn-lt"/>
                        <a:cs typeface="Arial Narrow"/>
                      </a:endParaRPr>
                    </a:p>
                  </a:txBody>
                  <a:tcPr marT="7200" marB="7200"/>
                </a:tc>
                <a:tc>
                  <a:txBody>
                    <a:bodyPr/>
                    <a:lstStyle/>
                    <a:p>
                      <a:endParaRPr kumimoji="1" lang="ja-JP" altLang="en-US" sz="1000">
                        <a:solidFill>
                          <a:schemeClr val="tx1"/>
                        </a:solidFill>
                        <a:latin typeface="+mn-lt"/>
                      </a:endParaRPr>
                    </a:p>
                  </a:txBody>
                  <a:tcPr marT="7200" marB="7200"/>
                </a:tc>
                <a:tc>
                  <a:txBody>
                    <a:bodyPr/>
                    <a:lstStyle/>
                    <a:p>
                      <a:endParaRPr kumimoji="1" lang="ja-JP" altLang="en-US" sz="1000">
                        <a:solidFill>
                          <a:schemeClr val="tx1"/>
                        </a:solidFill>
                        <a:latin typeface="+mn-lt"/>
                      </a:endParaRPr>
                    </a:p>
                  </a:txBody>
                  <a:tcPr marT="7200" marB="7200"/>
                </a:tc>
                <a:tc>
                  <a:txBody>
                    <a:bodyPr/>
                    <a:lstStyle/>
                    <a:p>
                      <a:pPr algn="ctr"/>
                      <a:r>
                        <a:rPr kumimoji="1" lang="ja-JP" altLang="en-US" sz="1000" smtClean="0"/>
                        <a:t>●</a:t>
                      </a:r>
                      <a:endParaRPr kumimoji="1" lang="ja-JP" altLang="en-US" sz="1000">
                        <a:solidFill>
                          <a:schemeClr val="tx1"/>
                        </a:solidFill>
                        <a:latin typeface="+mn-lt"/>
                      </a:endParaRPr>
                    </a:p>
                  </a:txBody>
                  <a:tcPr marT="7200" marB="7200"/>
                </a:tc>
                <a:tc>
                  <a:txBody>
                    <a:bodyPr/>
                    <a:lstStyle/>
                    <a:p>
                      <a:pPr algn="ctr"/>
                      <a:r>
                        <a:rPr kumimoji="1" lang="ja-JP" altLang="en-US" sz="1000" smtClean="0"/>
                        <a:t>●</a:t>
                      </a:r>
                      <a:endParaRPr kumimoji="1" lang="ja-JP" altLang="en-US" sz="1000">
                        <a:solidFill>
                          <a:schemeClr val="tx1"/>
                        </a:solidFill>
                        <a:latin typeface="+mn-lt"/>
                      </a:endParaRPr>
                    </a:p>
                  </a:txBody>
                  <a:tcPr marT="7200" marB="7200"/>
                </a:tc>
              </a:tr>
              <a:tr h="60030">
                <a:tc>
                  <a:txBody>
                    <a:bodyPr/>
                    <a:lstStyle/>
                    <a:p>
                      <a:r>
                        <a:rPr lang="ja-JP" altLang="en-US" sz="1000" dirty="0" smtClean="0"/>
                        <a:t>側面装着モジュール対応</a:t>
                      </a:r>
                      <a:endParaRPr lang="en-US" altLang="ja-JP" sz="1000" b="1" dirty="0">
                        <a:solidFill>
                          <a:schemeClr val="tx1"/>
                        </a:solidFill>
                        <a:latin typeface="+mn-lt"/>
                        <a:cs typeface="Arial Narrow"/>
                      </a:endParaRPr>
                    </a:p>
                  </a:txBody>
                  <a:tcPr marT="7200" marB="7200"/>
                </a:tc>
                <a:tc>
                  <a:txBody>
                    <a:bodyPr/>
                    <a:lstStyle/>
                    <a:p>
                      <a:endParaRPr kumimoji="1" lang="ja-JP" altLang="en-US" sz="1000">
                        <a:solidFill>
                          <a:schemeClr val="tx1"/>
                        </a:solidFill>
                        <a:latin typeface="+mn-lt"/>
                      </a:endParaRPr>
                    </a:p>
                  </a:txBody>
                  <a:tcPr marT="7200" marB="7200"/>
                </a:tc>
                <a:tc>
                  <a:txBody>
                    <a:bodyPr/>
                    <a:lstStyle/>
                    <a:p>
                      <a:endParaRPr kumimoji="1" lang="ja-JP" altLang="en-US" sz="1000">
                        <a:solidFill>
                          <a:schemeClr val="tx1"/>
                        </a:solidFill>
                        <a:latin typeface="+mn-lt"/>
                      </a:endParaRPr>
                    </a:p>
                  </a:txBody>
                  <a:tcPr marT="7200" marB="7200"/>
                </a:tc>
                <a:tc>
                  <a:txBody>
                    <a:bodyPr/>
                    <a:lstStyle/>
                    <a:p>
                      <a:pPr algn="ctr"/>
                      <a:endParaRPr kumimoji="1" lang="ja-JP" altLang="en-US" sz="1000">
                        <a:solidFill>
                          <a:schemeClr val="tx1"/>
                        </a:solidFill>
                        <a:latin typeface="+mn-lt"/>
                      </a:endParaRPr>
                    </a:p>
                  </a:txBody>
                  <a:tcPr marT="7200" marB="7200"/>
                </a:tc>
                <a:tc>
                  <a:txBody>
                    <a:bodyPr/>
                    <a:lstStyle/>
                    <a:p>
                      <a:pPr algn="ctr"/>
                      <a:r>
                        <a:rPr kumimoji="1" lang="ja-JP" altLang="en-US" sz="1000" dirty="0" smtClean="0"/>
                        <a:t>●</a:t>
                      </a:r>
                      <a:endParaRPr kumimoji="1" lang="ja-JP" altLang="en-US" sz="1000" dirty="0">
                        <a:solidFill>
                          <a:schemeClr val="tx1"/>
                        </a:solidFill>
                        <a:latin typeface="+mn-lt"/>
                      </a:endParaRPr>
                    </a:p>
                  </a:txBody>
                  <a:tcPr marT="7200" marB="7200"/>
                </a:tc>
              </a:tr>
            </a:tbl>
          </a:graphicData>
        </a:graphic>
      </p:graphicFrame>
      <p:sp>
        <p:nvSpPr>
          <p:cNvPr id="5" name="正方形/長方形 4"/>
          <p:cNvSpPr/>
          <p:nvPr/>
        </p:nvSpPr>
        <p:spPr>
          <a:xfrm>
            <a:off x="6726648" y="4517544"/>
            <a:ext cx="2058577" cy="246221"/>
          </a:xfrm>
          <a:prstGeom prst="rect">
            <a:avLst/>
          </a:prstGeom>
        </p:spPr>
        <p:txBody>
          <a:bodyPr wrap="none">
            <a:spAutoFit/>
          </a:bodyPr>
          <a:lstStyle/>
          <a:p>
            <a:r>
              <a:rPr lang="en-US" altLang="ja-JP" sz="1000" smtClean="0">
                <a:latin typeface="+mn-lt"/>
              </a:rPr>
              <a:t>FRA</a:t>
            </a:r>
            <a:r>
              <a:rPr lang="ja-JP" altLang="en-US" sz="1000" smtClean="0">
                <a:latin typeface="+mn-lt"/>
              </a:rPr>
              <a:t> </a:t>
            </a:r>
            <a:r>
              <a:rPr lang="en-US" altLang="ja-JP" sz="1000" smtClean="0">
                <a:latin typeface="+mn-lt"/>
              </a:rPr>
              <a:t>:</a:t>
            </a:r>
            <a:r>
              <a:rPr lang="ja-JP" altLang="en-US" sz="1000" smtClean="0">
                <a:latin typeface="+mn-lt"/>
              </a:rPr>
              <a:t> </a:t>
            </a:r>
            <a:r>
              <a:rPr lang="en-US" altLang="ja-JP" sz="1000" smtClean="0">
                <a:latin typeface="+mn-lt"/>
              </a:rPr>
              <a:t>Flexible </a:t>
            </a:r>
            <a:r>
              <a:rPr lang="en-US" altLang="ja-JP" sz="1000">
                <a:latin typeface="+mn-lt"/>
              </a:rPr>
              <a:t>Radio </a:t>
            </a:r>
            <a:r>
              <a:rPr lang="en-US" altLang="ja-JP" sz="1000" smtClean="0">
                <a:latin typeface="+mn-lt"/>
              </a:rPr>
              <a:t>Assignment</a:t>
            </a:r>
            <a:endParaRPr lang="ja-JP" altLang="en-US" sz="1000">
              <a:latin typeface="+mn-lt"/>
            </a:endParaRPr>
          </a:p>
        </p:txBody>
      </p:sp>
      <p:sp>
        <p:nvSpPr>
          <p:cNvPr id="7" name="正方形/長方形 6"/>
          <p:cNvSpPr/>
          <p:nvPr/>
        </p:nvSpPr>
        <p:spPr>
          <a:xfrm>
            <a:off x="5026888" y="4526368"/>
            <a:ext cx="1688751" cy="246221"/>
          </a:xfrm>
          <a:prstGeom prst="rect">
            <a:avLst/>
          </a:prstGeom>
        </p:spPr>
        <p:txBody>
          <a:bodyPr wrap="square">
            <a:spAutoFit/>
          </a:bodyPr>
          <a:lstStyle/>
          <a:p>
            <a:r>
              <a:rPr lang="en-US" altLang="ja-JP" sz="1000" smtClean="0"/>
              <a:t>*1 :1Gig</a:t>
            </a:r>
            <a:r>
              <a:rPr lang="en-US" altLang="ja-JP" sz="1000"/>
              <a:t>, 2.5Gig, </a:t>
            </a:r>
            <a:r>
              <a:rPr lang="en-US" altLang="ja-JP" sz="1000" smtClean="0"/>
              <a:t>5Gig</a:t>
            </a:r>
            <a:endParaRPr lang="en-US" altLang="ja-JP" sz="1000" b="1" dirty="0">
              <a:cs typeface="Arial Narrow"/>
            </a:endParaRPr>
          </a:p>
        </p:txBody>
      </p:sp>
      <p:sp>
        <p:nvSpPr>
          <p:cNvPr id="20" name="TextBox 19"/>
          <p:cNvSpPr txBox="1"/>
          <p:nvPr/>
        </p:nvSpPr>
        <p:spPr>
          <a:xfrm>
            <a:off x="7816672" y="170195"/>
            <a:ext cx="1126019" cy="369332"/>
          </a:xfrm>
          <a:prstGeom prst="rect">
            <a:avLst/>
          </a:prstGeom>
          <a:solidFill>
            <a:schemeClr val="accent4">
              <a:lumMod val="60000"/>
              <a:lumOff val="40000"/>
            </a:schemeClr>
          </a:solidFill>
        </p:spPr>
        <p:txBody>
          <a:bodyPr wrap="square" rtlCol="0">
            <a:spAutoFit/>
          </a:bodyPr>
          <a:lstStyle/>
          <a:p>
            <a:pPr algn="ctr"/>
            <a:r>
              <a:rPr lang="ja-JP" altLang="en-US" dirty="0" smtClean="0"/>
              <a:t>参考</a:t>
            </a:r>
            <a:endParaRPr lang="en-US" dirty="0"/>
          </a:p>
        </p:txBody>
      </p:sp>
    </p:spTree>
    <p:extLst>
      <p:ext uri="{BB962C8B-B14F-4D97-AF65-F5344CB8AC3E}">
        <p14:creationId xmlns:p14="http://schemas.microsoft.com/office/powerpoint/2010/main" val="345292865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2157983"/>
            <a:ext cx="7598042" cy="652717"/>
          </a:xfrm>
        </p:spPr>
        <p:txBody>
          <a:bodyPr/>
          <a:lstStyle/>
          <a:p>
            <a:r>
              <a:rPr lang="ja-JP" altLang="en-US" dirty="0" smtClean="0">
                <a:latin typeface="+mn-lt"/>
              </a:rPr>
              <a:t>スペック</a:t>
            </a:r>
            <a:endParaRPr lang="en-US" dirty="0">
              <a:latin typeface="+mn-lt"/>
            </a:endParaRPr>
          </a:p>
        </p:txBody>
      </p:sp>
    </p:spTree>
    <p:extLst>
      <p:ext uri="{BB962C8B-B14F-4D97-AF65-F5344CB8AC3E}">
        <p14:creationId xmlns:p14="http://schemas.microsoft.com/office/powerpoint/2010/main" val="360531379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0621" y="341158"/>
            <a:ext cx="8235510" cy="731520"/>
          </a:xfrm>
        </p:spPr>
        <p:txBody>
          <a:bodyPr/>
          <a:lstStyle/>
          <a:p>
            <a:r>
              <a:rPr lang="en-US" sz="2800" dirty="0" smtClean="0"/>
              <a:t>AIR-AP1810W</a:t>
            </a:r>
            <a:r>
              <a:rPr lang="en-US" sz="2800" dirty="0"/>
              <a:t/>
            </a:r>
            <a:br>
              <a:rPr lang="en-US" sz="2800" dirty="0"/>
            </a:br>
            <a:r>
              <a:rPr lang="ja-JP" altLang="en-US" sz="2800" dirty="0" smtClean="0"/>
              <a:t>寸法</a:t>
            </a:r>
            <a:r>
              <a:rPr lang="en-US" sz="2800" dirty="0" smtClean="0"/>
              <a:t>, </a:t>
            </a:r>
            <a:r>
              <a:rPr lang="ja-JP" altLang="en-US" sz="2800" dirty="0" smtClean="0"/>
              <a:t>重さ</a:t>
            </a:r>
            <a:r>
              <a:rPr lang="en-US" sz="2800" dirty="0" smtClean="0"/>
              <a:t>, </a:t>
            </a:r>
            <a:r>
              <a:rPr lang="ja-JP" altLang="en-US" sz="2800" dirty="0" smtClean="0"/>
              <a:t>環境</a:t>
            </a:r>
            <a:endParaRPr lang="en-US" sz="2800" dirty="0"/>
          </a:p>
        </p:txBody>
      </p:sp>
      <p:grpSp>
        <p:nvGrpSpPr>
          <p:cNvPr id="45" name="Group 44"/>
          <p:cNvGrpSpPr/>
          <p:nvPr/>
        </p:nvGrpSpPr>
        <p:grpSpPr>
          <a:xfrm>
            <a:off x="5695279" y="1313306"/>
            <a:ext cx="2978460" cy="3079600"/>
            <a:chOff x="5695279" y="1313306"/>
            <a:chExt cx="2978460" cy="3079600"/>
          </a:xfrm>
        </p:grpSpPr>
        <p:pic>
          <p:nvPicPr>
            <p:cNvPr id="2" name="Picture 1"/>
            <p:cNvPicPr>
              <a:picLocks noChangeAspect="1"/>
            </p:cNvPicPr>
            <p:nvPr/>
          </p:nvPicPr>
          <p:blipFill>
            <a:blip r:embed="rId3"/>
            <a:stretch>
              <a:fillRect/>
            </a:stretch>
          </p:blipFill>
          <p:spPr>
            <a:xfrm>
              <a:off x="6762857" y="1313306"/>
              <a:ext cx="1910882" cy="2767210"/>
            </a:xfrm>
            <a:prstGeom prst="rect">
              <a:avLst/>
            </a:prstGeom>
          </p:spPr>
        </p:pic>
        <p:cxnSp>
          <p:nvCxnSpPr>
            <p:cNvPr id="19" name="Straight Arrow Connector 18"/>
            <p:cNvCxnSpPr/>
            <p:nvPr/>
          </p:nvCxnSpPr>
          <p:spPr>
            <a:xfrm>
              <a:off x="6762857" y="4170579"/>
              <a:ext cx="191088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273236" y="4170579"/>
              <a:ext cx="890124" cy="215444"/>
            </a:xfrm>
            <a:prstGeom prst="rect">
              <a:avLst/>
            </a:prstGeom>
            <a:noFill/>
          </p:spPr>
          <p:txBody>
            <a:bodyPr wrap="square" rtlCol="0">
              <a:spAutoFit/>
            </a:bodyPr>
            <a:lstStyle/>
            <a:p>
              <a:r>
                <a:rPr lang="en-US" sz="800" dirty="0" smtClean="0"/>
                <a:t>4.5 in / 114 mm </a:t>
              </a:r>
              <a:endParaRPr lang="en-US" sz="800" dirty="0"/>
            </a:p>
          </p:txBody>
        </p:sp>
        <p:cxnSp>
          <p:nvCxnSpPr>
            <p:cNvPr id="4" name="Straight Arrow Connector 3"/>
            <p:cNvCxnSpPr/>
            <p:nvPr/>
          </p:nvCxnSpPr>
          <p:spPr>
            <a:xfrm>
              <a:off x="6704594" y="1320621"/>
              <a:ext cx="0" cy="27432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5400000">
              <a:off x="6151810" y="2589189"/>
              <a:ext cx="890124" cy="215444"/>
            </a:xfrm>
            <a:prstGeom prst="rect">
              <a:avLst/>
            </a:prstGeom>
            <a:noFill/>
          </p:spPr>
          <p:txBody>
            <a:bodyPr wrap="square" rtlCol="0">
              <a:spAutoFit/>
            </a:bodyPr>
            <a:lstStyle/>
            <a:p>
              <a:r>
                <a:rPr lang="en-US" sz="800" dirty="0" smtClean="0"/>
                <a:t>6.5 in / 165 mm </a:t>
              </a:r>
              <a:endParaRPr lang="en-US" sz="800" dirty="0"/>
            </a:p>
          </p:txBody>
        </p:sp>
        <p:pic>
          <p:nvPicPr>
            <p:cNvPr id="14" name="Picture 13"/>
            <p:cNvPicPr>
              <a:picLocks noChangeAspect="1"/>
            </p:cNvPicPr>
            <p:nvPr/>
          </p:nvPicPr>
          <p:blipFill>
            <a:blip r:embed="rId4"/>
            <a:stretch>
              <a:fillRect/>
            </a:stretch>
          </p:blipFill>
          <p:spPr>
            <a:xfrm>
              <a:off x="5719555" y="1313306"/>
              <a:ext cx="735790" cy="2767210"/>
            </a:xfrm>
            <a:prstGeom prst="rect">
              <a:avLst/>
            </a:prstGeom>
          </p:spPr>
        </p:pic>
        <p:cxnSp>
          <p:nvCxnSpPr>
            <p:cNvPr id="27" name="Straight Arrow Connector 26"/>
            <p:cNvCxnSpPr/>
            <p:nvPr/>
          </p:nvCxnSpPr>
          <p:spPr>
            <a:xfrm>
              <a:off x="5735328" y="4170579"/>
              <a:ext cx="69616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695279" y="4177462"/>
              <a:ext cx="890124" cy="215444"/>
            </a:xfrm>
            <a:prstGeom prst="rect">
              <a:avLst/>
            </a:prstGeom>
            <a:noFill/>
          </p:spPr>
          <p:txBody>
            <a:bodyPr wrap="square" rtlCol="0">
              <a:spAutoFit/>
            </a:bodyPr>
            <a:lstStyle/>
            <a:p>
              <a:r>
                <a:rPr lang="en-US" sz="800" dirty="0" smtClean="0"/>
                <a:t>1.6 in / 44 mm </a:t>
              </a:r>
              <a:endParaRPr lang="en-US" sz="800" dirty="0"/>
            </a:p>
          </p:txBody>
        </p:sp>
      </p:grpSp>
      <p:cxnSp>
        <p:nvCxnSpPr>
          <p:cNvPr id="8" name="Straight Connector 7"/>
          <p:cNvCxnSpPr/>
          <p:nvPr/>
        </p:nvCxnSpPr>
        <p:spPr>
          <a:xfrm>
            <a:off x="6649521" y="1327936"/>
            <a:ext cx="52299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6769214" y="3833165"/>
            <a:ext cx="0" cy="3951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8671167" y="3833165"/>
            <a:ext cx="0" cy="3951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431495" y="3848673"/>
            <a:ext cx="0" cy="3951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AutoShape 2" descr="Image result for altitude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 name="Group 2"/>
          <p:cNvGrpSpPr/>
          <p:nvPr/>
        </p:nvGrpSpPr>
        <p:grpSpPr>
          <a:xfrm>
            <a:off x="379413" y="1282658"/>
            <a:ext cx="5132038" cy="411480"/>
            <a:chOff x="379413" y="1313306"/>
            <a:chExt cx="5132038" cy="411480"/>
          </a:xfrm>
        </p:grpSpPr>
        <p:sp>
          <p:nvSpPr>
            <p:cNvPr id="78" name="Rectangle 77"/>
            <p:cNvSpPr/>
            <p:nvPr/>
          </p:nvSpPr>
          <p:spPr>
            <a:xfrm>
              <a:off x="379413" y="1345310"/>
              <a:ext cx="5132038"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latin typeface="+mj-lt"/>
              </a:endParaRPr>
            </a:p>
          </p:txBody>
        </p:sp>
        <p:sp>
          <p:nvSpPr>
            <p:cNvPr id="79" name="TextBox 78"/>
            <p:cNvSpPr txBox="1"/>
            <p:nvPr/>
          </p:nvSpPr>
          <p:spPr>
            <a:xfrm>
              <a:off x="777821" y="1397715"/>
              <a:ext cx="4733630" cy="276999"/>
            </a:xfrm>
            <a:prstGeom prst="rect">
              <a:avLst/>
            </a:prstGeom>
            <a:noFill/>
          </p:spPr>
          <p:txBody>
            <a:bodyPr wrap="square" rtlCol="0">
              <a:spAutoFit/>
            </a:bodyPr>
            <a:lstStyle/>
            <a:p>
              <a:r>
                <a:rPr lang="en-US" sz="1200" dirty="0" smtClean="0"/>
                <a:t>AP (</a:t>
              </a:r>
              <a:r>
                <a:rPr lang="ja-JP" altLang="en-US" sz="1200" dirty="0" smtClean="0"/>
                <a:t>マウントブラケットなし</a:t>
              </a:r>
              <a:r>
                <a:rPr lang="en-US" sz="1200" dirty="0" smtClean="0"/>
                <a:t>) 165mm(W)x 114mm(L) x 41 mm(H)</a:t>
              </a:r>
              <a:endParaRPr lang="en-US" sz="1200" dirty="0"/>
            </a:p>
          </p:txBody>
        </p:sp>
        <p:pic>
          <p:nvPicPr>
            <p:cNvPr id="80" name="Picture 7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414" y="1313306"/>
              <a:ext cx="411480" cy="411480"/>
            </a:xfrm>
            <a:prstGeom prst="rect">
              <a:avLst/>
            </a:prstGeom>
          </p:spPr>
        </p:pic>
      </p:grpSp>
      <p:grpSp>
        <p:nvGrpSpPr>
          <p:cNvPr id="6" name="Group 5"/>
          <p:cNvGrpSpPr/>
          <p:nvPr/>
        </p:nvGrpSpPr>
        <p:grpSpPr>
          <a:xfrm>
            <a:off x="377497" y="1664173"/>
            <a:ext cx="5133954" cy="411480"/>
            <a:chOff x="377497" y="1735685"/>
            <a:chExt cx="5133954" cy="411480"/>
          </a:xfrm>
        </p:grpSpPr>
        <p:sp>
          <p:nvSpPr>
            <p:cNvPr id="81" name="Rectangle 80"/>
            <p:cNvSpPr/>
            <p:nvPr/>
          </p:nvSpPr>
          <p:spPr>
            <a:xfrm>
              <a:off x="379413" y="1774801"/>
              <a:ext cx="5132038"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latin typeface="+mj-lt"/>
              </a:endParaRPr>
            </a:p>
          </p:txBody>
        </p:sp>
        <p:pic>
          <p:nvPicPr>
            <p:cNvPr id="82" name="Picture 8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497" y="1735685"/>
              <a:ext cx="411480" cy="411480"/>
            </a:xfrm>
            <a:prstGeom prst="rect">
              <a:avLst/>
            </a:prstGeom>
          </p:spPr>
        </p:pic>
        <p:sp>
          <p:nvSpPr>
            <p:cNvPr id="83" name="TextBox 82"/>
            <p:cNvSpPr txBox="1"/>
            <p:nvPr/>
          </p:nvSpPr>
          <p:spPr>
            <a:xfrm>
              <a:off x="787770" y="1818314"/>
              <a:ext cx="4723681" cy="276999"/>
            </a:xfrm>
            <a:prstGeom prst="rect">
              <a:avLst/>
            </a:prstGeom>
            <a:noFill/>
          </p:spPr>
          <p:txBody>
            <a:bodyPr wrap="square" rtlCol="0">
              <a:spAutoFit/>
            </a:bodyPr>
            <a:lstStyle/>
            <a:p>
              <a:r>
                <a:rPr lang="en-US" sz="1200" dirty="0"/>
                <a:t>AP </a:t>
              </a:r>
              <a:r>
                <a:rPr lang="en-US" sz="1200" dirty="0" smtClean="0"/>
                <a:t>(</a:t>
              </a:r>
              <a:r>
                <a:rPr lang="ja-JP" altLang="en-US" sz="1200" dirty="0" smtClean="0"/>
                <a:t>マウントブラケットなし</a:t>
              </a:r>
              <a:r>
                <a:rPr lang="en-US" sz="1200" dirty="0" smtClean="0"/>
                <a:t>) 560g</a:t>
              </a:r>
              <a:endParaRPr lang="en-US" sz="1200" dirty="0"/>
            </a:p>
          </p:txBody>
        </p:sp>
      </p:grpSp>
      <p:grpSp>
        <p:nvGrpSpPr>
          <p:cNvPr id="17" name="Group 16"/>
          <p:cNvGrpSpPr/>
          <p:nvPr/>
        </p:nvGrpSpPr>
        <p:grpSpPr>
          <a:xfrm>
            <a:off x="375036" y="2070248"/>
            <a:ext cx="5136417" cy="843483"/>
            <a:chOff x="375036" y="2070248"/>
            <a:chExt cx="5136417" cy="843483"/>
          </a:xfrm>
        </p:grpSpPr>
        <p:sp>
          <p:nvSpPr>
            <p:cNvPr id="84" name="Rectangle 83"/>
            <p:cNvSpPr/>
            <p:nvPr/>
          </p:nvSpPr>
          <p:spPr>
            <a:xfrm>
              <a:off x="377497" y="2094361"/>
              <a:ext cx="5133956" cy="81937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latin typeface="+mj-lt"/>
              </a:endParaRPr>
            </a:p>
          </p:txBody>
        </p:sp>
        <p:pic>
          <p:nvPicPr>
            <p:cNvPr id="85" name="Picture 84"/>
            <p:cNvPicPr>
              <a:picLocks noChangeAspect="1"/>
            </p:cNvPicPr>
            <p:nvPr/>
          </p:nvPicPr>
          <p:blipFill>
            <a:blip r:embed="rId7"/>
            <a:stretch>
              <a:fillRect/>
            </a:stretch>
          </p:blipFill>
          <p:spPr>
            <a:xfrm>
              <a:off x="375036" y="2090737"/>
              <a:ext cx="411480" cy="411480"/>
            </a:xfrm>
            <a:prstGeom prst="rect">
              <a:avLst/>
            </a:prstGeom>
          </p:spPr>
        </p:pic>
        <p:sp>
          <p:nvSpPr>
            <p:cNvPr id="86" name="Rectangle 85"/>
            <p:cNvSpPr/>
            <p:nvPr/>
          </p:nvSpPr>
          <p:spPr>
            <a:xfrm>
              <a:off x="765600" y="2070248"/>
              <a:ext cx="4617550" cy="837152"/>
            </a:xfrm>
            <a:prstGeom prst="rect">
              <a:avLst/>
            </a:prstGeom>
          </p:spPr>
          <p:txBody>
            <a:bodyPr wrap="square">
              <a:spAutoFit/>
            </a:bodyPr>
            <a:lstStyle/>
            <a:p>
              <a:pPr>
                <a:lnSpc>
                  <a:spcPct val="80000"/>
                </a:lnSpc>
              </a:pPr>
              <a:r>
                <a:rPr lang="ja-JP" altLang="en-US" sz="1200" dirty="0" smtClean="0"/>
                <a:t>保管</a:t>
              </a:r>
              <a:r>
                <a:rPr lang="en-US" sz="1200" dirty="0" smtClean="0"/>
                <a:t> (</a:t>
              </a:r>
              <a:r>
                <a:rPr lang="ja-JP" altLang="en-US" sz="1200" dirty="0" smtClean="0"/>
                <a:t>非稼働</a:t>
              </a:r>
              <a:r>
                <a:rPr lang="en-US" sz="1200" dirty="0" smtClean="0"/>
                <a:t>) </a:t>
              </a:r>
              <a:r>
                <a:rPr lang="ja-JP" altLang="en-US" sz="1200" dirty="0" smtClean="0"/>
                <a:t>温度</a:t>
              </a:r>
              <a:r>
                <a:rPr lang="en-US" sz="1200" dirty="0" smtClean="0"/>
                <a:t>: -</a:t>
              </a:r>
              <a:r>
                <a:rPr lang="en-US" sz="1200" dirty="0"/>
                <a:t>30</a:t>
              </a:r>
              <a:r>
                <a:rPr lang="en-US" sz="1200" dirty="0" smtClean="0"/>
                <a:t>°</a:t>
              </a:r>
              <a:r>
                <a:rPr lang="en-US" altLang="ja-JP" sz="1200" dirty="0" smtClean="0"/>
                <a:t>〜</a:t>
              </a:r>
              <a:r>
                <a:rPr lang="en-US" sz="1200" dirty="0" smtClean="0"/>
                <a:t> </a:t>
              </a:r>
              <a:r>
                <a:rPr lang="en-US" sz="1200" dirty="0"/>
                <a:t>70°</a:t>
              </a:r>
              <a:r>
                <a:rPr lang="en-US" sz="1200" dirty="0" smtClean="0"/>
                <a:t>C</a:t>
              </a:r>
              <a:endParaRPr lang="en-US" sz="1200" dirty="0"/>
            </a:p>
            <a:p>
              <a:pPr>
                <a:lnSpc>
                  <a:spcPct val="80000"/>
                </a:lnSpc>
              </a:pPr>
              <a:r>
                <a:rPr lang="ja-JP" altLang="en-US" sz="1200" dirty="0"/>
                <a:t>保管</a:t>
              </a:r>
              <a:r>
                <a:rPr lang="en-US" sz="1200" dirty="0"/>
                <a:t> (</a:t>
              </a:r>
              <a:r>
                <a:rPr lang="ja-JP" altLang="en-US" sz="1200" dirty="0"/>
                <a:t>非稼働</a:t>
              </a:r>
              <a:r>
                <a:rPr lang="en-US" sz="1200" dirty="0"/>
                <a:t>) </a:t>
              </a:r>
              <a:r>
                <a:rPr lang="ja-JP" altLang="en-US" sz="1200" dirty="0" smtClean="0"/>
                <a:t>最大</a:t>
              </a:r>
              <a:r>
                <a:rPr lang="en-US" sz="1200" dirty="0" smtClean="0"/>
                <a:t> </a:t>
              </a:r>
              <a:r>
                <a:rPr lang="ja-JP" altLang="en-US" sz="1200" dirty="0" smtClean="0"/>
                <a:t>高度</a:t>
              </a:r>
              <a:r>
                <a:rPr lang="en-US" sz="1200" dirty="0" smtClean="0"/>
                <a:t>: </a:t>
              </a:r>
              <a:r>
                <a:rPr lang="en-US" sz="1200" dirty="0"/>
                <a:t>25°C, </a:t>
              </a:r>
              <a:r>
                <a:rPr lang="en-US" sz="1200" dirty="0" smtClean="0"/>
                <a:t>4,500m</a:t>
              </a:r>
              <a:endParaRPr lang="en-US" sz="1200" dirty="0"/>
            </a:p>
            <a:p>
              <a:pPr>
                <a:lnSpc>
                  <a:spcPct val="80000"/>
                </a:lnSpc>
              </a:pPr>
              <a:r>
                <a:rPr lang="ja-JP" altLang="en-US" sz="1200" dirty="0" smtClean="0"/>
                <a:t>稼働温度</a:t>
              </a:r>
              <a:r>
                <a:rPr lang="en-US" sz="1200" dirty="0" smtClean="0"/>
                <a:t>: 0°</a:t>
              </a:r>
              <a:r>
                <a:rPr lang="en-US" altLang="ja-JP" sz="1200" dirty="0" smtClean="0"/>
                <a:t>〜</a:t>
              </a:r>
              <a:r>
                <a:rPr lang="en-US" sz="1200" dirty="0" smtClean="0"/>
                <a:t> </a:t>
              </a:r>
              <a:r>
                <a:rPr lang="en-US" sz="1200" dirty="0"/>
                <a:t>40°</a:t>
              </a:r>
              <a:r>
                <a:rPr lang="en-US" sz="1200" dirty="0" smtClean="0"/>
                <a:t>C</a:t>
              </a:r>
              <a:endParaRPr lang="en-US" sz="1200" dirty="0"/>
            </a:p>
            <a:p>
              <a:pPr>
                <a:lnSpc>
                  <a:spcPct val="80000"/>
                </a:lnSpc>
              </a:pPr>
              <a:r>
                <a:rPr lang="ja-JP" altLang="en-US" sz="1200" dirty="0" smtClean="0"/>
                <a:t>稼働湿度</a:t>
              </a:r>
              <a:r>
                <a:rPr lang="en-US" sz="1200" dirty="0" smtClean="0"/>
                <a:t>: </a:t>
              </a:r>
              <a:r>
                <a:rPr lang="en-US" sz="1200" dirty="0"/>
                <a:t>10% </a:t>
              </a:r>
              <a:r>
                <a:rPr lang="en-US" altLang="ja-JP" sz="1200" dirty="0" smtClean="0"/>
                <a:t>〜</a:t>
              </a:r>
              <a:r>
                <a:rPr lang="en-US" sz="1200" dirty="0" smtClean="0"/>
                <a:t> </a:t>
              </a:r>
              <a:r>
                <a:rPr lang="en-US" sz="1200" dirty="0"/>
                <a:t>90% </a:t>
              </a:r>
              <a:r>
                <a:rPr lang="en-US" sz="1200" dirty="0" smtClean="0"/>
                <a:t>(</a:t>
              </a:r>
              <a:r>
                <a:rPr lang="ja-JP" altLang="en-US" sz="1200" dirty="0" smtClean="0"/>
                <a:t>非凝結</a:t>
              </a:r>
              <a:r>
                <a:rPr lang="en-US" sz="1200" dirty="0" smtClean="0"/>
                <a:t>)</a:t>
              </a:r>
              <a:endParaRPr lang="en-US" sz="1200" dirty="0"/>
            </a:p>
            <a:p>
              <a:pPr>
                <a:lnSpc>
                  <a:spcPct val="80000"/>
                </a:lnSpc>
              </a:pPr>
              <a:r>
                <a:rPr lang="ja-JP" altLang="en-US" sz="1200" dirty="0" smtClean="0"/>
                <a:t>稼働最大高度</a:t>
              </a:r>
              <a:r>
                <a:rPr lang="en-US" sz="1200" dirty="0" smtClean="0"/>
                <a:t>: </a:t>
              </a:r>
              <a:r>
                <a:rPr lang="en-US" sz="1200" dirty="0"/>
                <a:t>40°C, </a:t>
              </a:r>
              <a:r>
                <a:rPr lang="en-US" sz="1200" dirty="0" smtClean="0"/>
                <a:t>3,000m</a:t>
              </a:r>
              <a:endParaRPr lang="en-US" sz="1200" dirty="0"/>
            </a:p>
          </p:txBody>
        </p:sp>
        <p:pic>
          <p:nvPicPr>
            <p:cNvPr id="87" name="Picture 8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069" y="2502251"/>
              <a:ext cx="411480" cy="411480"/>
            </a:xfrm>
            <a:prstGeom prst="rect">
              <a:avLst/>
            </a:prstGeom>
          </p:spPr>
        </p:pic>
      </p:grpSp>
      <p:cxnSp>
        <p:nvCxnSpPr>
          <p:cNvPr id="88" name="Straight Connector 87"/>
          <p:cNvCxnSpPr/>
          <p:nvPr/>
        </p:nvCxnSpPr>
        <p:spPr>
          <a:xfrm flipV="1">
            <a:off x="5735328" y="3804733"/>
            <a:ext cx="0" cy="3951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413790" y="2976673"/>
            <a:ext cx="5124610" cy="370514"/>
            <a:chOff x="413790" y="2976673"/>
            <a:chExt cx="5124610" cy="370514"/>
          </a:xfrm>
        </p:grpSpPr>
        <p:sp>
          <p:nvSpPr>
            <p:cNvPr id="90" name="Rectangle 89"/>
            <p:cNvSpPr/>
            <p:nvPr/>
          </p:nvSpPr>
          <p:spPr>
            <a:xfrm>
              <a:off x="416569" y="2976673"/>
              <a:ext cx="5094882" cy="36576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mj-lt"/>
              </a:endParaRPr>
            </a:p>
          </p:txBody>
        </p:sp>
        <p:sp>
          <p:nvSpPr>
            <p:cNvPr id="91" name="Rectangle 90"/>
            <p:cNvSpPr/>
            <p:nvPr/>
          </p:nvSpPr>
          <p:spPr>
            <a:xfrm>
              <a:off x="872454" y="2976673"/>
              <a:ext cx="4665946" cy="365760"/>
            </a:xfrm>
            <a:prstGeom prst="rect">
              <a:avLst/>
            </a:prstGeom>
          </p:spPr>
          <p:txBody>
            <a:bodyPr wrap="square" lIns="0" tIns="0" rIns="0" bIns="0" anchor="ctr" anchorCtr="0">
              <a:noAutofit/>
            </a:bodyPr>
            <a:lstStyle/>
            <a:p>
              <a:r>
                <a:rPr lang="en-US" sz="1200" b="1" dirty="0" smtClean="0"/>
                <a:t>AIR-AP1810w</a:t>
              </a:r>
              <a:r>
                <a:rPr lang="ja-JP" altLang="en-US" sz="1200" b="1" dirty="0" smtClean="0"/>
                <a:t>は、</a:t>
              </a:r>
              <a:r>
                <a:rPr lang="en-US" sz="1200" b="1" dirty="0" smtClean="0"/>
                <a:t>702w</a:t>
              </a:r>
              <a:r>
                <a:rPr lang="ja-JP" altLang="en-US" sz="1200" b="1" dirty="0" smtClean="0"/>
                <a:t>より少し大きめ</a:t>
              </a:r>
              <a:endParaRPr lang="en-US" sz="1200" b="1" dirty="0"/>
            </a:p>
          </p:txBody>
        </p:sp>
        <p:pic>
          <p:nvPicPr>
            <p:cNvPr id="51" name="Picture 5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3790" y="2981427"/>
              <a:ext cx="365760" cy="365760"/>
            </a:xfrm>
            <a:prstGeom prst="rect">
              <a:avLst/>
            </a:prstGeom>
          </p:spPr>
        </p:pic>
      </p:grpSp>
      <p:grpSp>
        <p:nvGrpSpPr>
          <p:cNvPr id="22" name="Group 21"/>
          <p:cNvGrpSpPr/>
          <p:nvPr/>
        </p:nvGrpSpPr>
        <p:grpSpPr>
          <a:xfrm>
            <a:off x="413790" y="3401901"/>
            <a:ext cx="5119956" cy="367927"/>
            <a:chOff x="413790" y="3391143"/>
            <a:chExt cx="5119956" cy="367927"/>
          </a:xfrm>
        </p:grpSpPr>
        <p:sp>
          <p:nvSpPr>
            <p:cNvPr id="94" name="Rectangle 93"/>
            <p:cNvSpPr/>
            <p:nvPr/>
          </p:nvSpPr>
          <p:spPr>
            <a:xfrm>
              <a:off x="413790" y="3393310"/>
              <a:ext cx="5097661" cy="36576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latin typeface="+mj-lt"/>
              </a:endParaRPr>
            </a:p>
          </p:txBody>
        </p:sp>
        <p:sp>
          <p:nvSpPr>
            <p:cNvPr id="95" name="Rectangle 94"/>
            <p:cNvSpPr/>
            <p:nvPr/>
          </p:nvSpPr>
          <p:spPr>
            <a:xfrm>
              <a:off x="867800" y="3393310"/>
              <a:ext cx="4665946" cy="365760"/>
            </a:xfrm>
            <a:prstGeom prst="rect">
              <a:avLst/>
            </a:prstGeom>
          </p:spPr>
          <p:txBody>
            <a:bodyPr wrap="square" lIns="0" tIns="0" rIns="0" bIns="0" anchor="ctr" anchorCtr="0">
              <a:noAutofit/>
            </a:bodyPr>
            <a:lstStyle/>
            <a:p>
              <a:r>
                <a:rPr lang="ja-JP" altLang="en-US" sz="1200" b="1" dirty="0" smtClean="0"/>
                <a:t>ブラケットは従来とは異なるものを利用（</a:t>
              </a:r>
              <a:r>
                <a:rPr lang="en-US" sz="1200" dirty="0"/>
                <a:t>AIR-AP-BRACKET-</a:t>
              </a:r>
              <a:r>
                <a:rPr lang="en-US" sz="1200" dirty="0" smtClean="0"/>
                <a:t>W2(=))</a:t>
              </a:r>
              <a:endParaRPr lang="en-US" sz="1200" b="1" dirty="0"/>
            </a:p>
          </p:txBody>
        </p:sp>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6569" y="3391143"/>
              <a:ext cx="365760" cy="365760"/>
            </a:xfrm>
            <a:prstGeom prst="rect">
              <a:avLst/>
            </a:prstGeom>
          </p:spPr>
        </p:pic>
      </p:grpSp>
      <p:grpSp>
        <p:nvGrpSpPr>
          <p:cNvPr id="23" name="Group 22"/>
          <p:cNvGrpSpPr/>
          <p:nvPr/>
        </p:nvGrpSpPr>
        <p:grpSpPr>
          <a:xfrm>
            <a:off x="413230" y="3817200"/>
            <a:ext cx="5135383" cy="366988"/>
            <a:chOff x="413230" y="3817200"/>
            <a:chExt cx="5135383" cy="366988"/>
          </a:xfrm>
        </p:grpSpPr>
        <p:sp>
          <p:nvSpPr>
            <p:cNvPr id="98" name="Rectangle 97"/>
            <p:cNvSpPr/>
            <p:nvPr/>
          </p:nvSpPr>
          <p:spPr>
            <a:xfrm>
              <a:off x="413230" y="3817200"/>
              <a:ext cx="5098224" cy="36576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latin typeface="+mj-lt"/>
              </a:endParaRPr>
            </a:p>
          </p:txBody>
        </p:sp>
        <p:sp>
          <p:nvSpPr>
            <p:cNvPr id="99" name="Rectangle 98"/>
            <p:cNvSpPr/>
            <p:nvPr/>
          </p:nvSpPr>
          <p:spPr>
            <a:xfrm>
              <a:off x="882667" y="3817200"/>
              <a:ext cx="4665946" cy="365760"/>
            </a:xfrm>
            <a:prstGeom prst="rect">
              <a:avLst/>
            </a:prstGeom>
          </p:spPr>
          <p:txBody>
            <a:bodyPr wrap="square" lIns="0" tIns="0" rIns="0" bIns="0" anchor="ctr" anchorCtr="0">
              <a:noAutofit/>
            </a:bodyPr>
            <a:lstStyle/>
            <a:p>
              <a:r>
                <a:rPr lang="ja-JP" altLang="en-US" sz="1200" b="1" dirty="0" smtClean="0"/>
                <a:t>からの置き換えの場合、そのままの穴を利用可能。</a:t>
              </a:r>
              <a:r>
                <a:rPr lang="en-US" altLang="ja-JP" sz="1200" b="1" dirty="0" smtClean="0"/>
                <a:t/>
              </a:r>
              <a:br>
                <a:rPr lang="en-US" altLang="ja-JP" sz="1200" b="1" dirty="0" smtClean="0"/>
              </a:br>
              <a:r>
                <a:rPr lang="ja-JP" altLang="en-US" sz="1200" b="1" dirty="0" smtClean="0"/>
                <a:t>新しく穴を開ける必要はありません。</a:t>
              </a:r>
              <a:endParaRPr lang="en-US" sz="1200" b="1" dirty="0"/>
            </a:p>
          </p:txBody>
        </p:sp>
        <p:pic>
          <p:nvPicPr>
            <p:cNvPr id="52" name="Picture 5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312" y="3818428"/>
              <a:ext cx="365760" cy="365760"/>
            </a:xfrm>
            <a:prstGeom prst="rect">
              <a:avLst/>
            </a:prstGeom>
          </p:spPr>
        </p:pic>
      </p:grpSp>
      <p:pic>
        <p:nvPicPr>
          <p:cNvPr id="26" name="Picture 25"/>
          <p:cNvPicPr>
            <a:picLocks noChangeAspect="1"/>
          </p:cNvPicPr>
          <p:nvPr/>
        </p:nvPicPr>
        <p:blipFill>
          <a:blip r:embed="rId10"/>
          <a:stretch>
            <a:fillRect/>
          </a:stretch>
        </p:blipFill>
        <p:spPr>
          <a:xfrm>
            <a:off x="6791750" y="1321212"/>
            <a:ext cx="1874477" cy="2759303"/>
          </a:xfrm>
          <a:prstGeom prst="rect">
            <a:avLst/>
          </a:prstGeom>
        </p:spPr>
      </p:pic>
      <p:grpSp>
        <p:nvGrpSpPr>
          <p:cNvPr id="65" name="Group 64"/>
          <p:cNvGrpSpPr/>
          <p:nvPr/>
        </p:nvGrpSpPr>
        <p:grpSpPr>
          <a:xfrm>
            <a:off x="404067" y="4255166"/>
            <a:ext cx="5135383" cy="366988"/>
            <a:chOff x="413230" y="3817200"/>
            <a:chExt cx="5135383" cy="366988"/>
          </a:xfrm>
        </p:grpSpPr>
        <p:sp>
          <p:nvSpPr>
            <p:cNvPr id="66" name="Rectangle 65"/>
            <p:cNvSpPr/>
            <p:nvPr/>
          </p:nvSpPr>
          <p:spPr>
            <a:xfrm>
              <a:off x="413230" y="3817200"/>
              <a:ext cx="5098224" cy="36576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latin typeface="+mj-lt"/>
              </a:endParaRPr>
            </a:p>
          </p:txBody>
        </p:sp>
        <p:sp>
          <p:nvSpPr>
            <p:cNvPr id="67" name="Rectangle 66"/>
            <p:cNvSpPr/>
            <p:nvPr/>
          </p:nvSpPr>
          <p:spPr>
            <a:xfrm>
              <a:off x="882667" y="3817200"/>
              <a:ext cx="4665946" cy="365760"/>
            </a:xfrm>
            <a:prstGeom prst="rect">
              <a:avLst/>
            </a:prstGeom>
          </p:spPr>
          <p:txBody>
            <a:bodyPr wrap="square" lIns="0" tIns="0" rIns="0" bIns="0" anchor="ctr" anchorCtr="0">
              <a:noAutofit/>
            </a:bodyPr>
            <a:lstStyle/>
            <a:p>
              <a:r>
                <a:rPr lang="en-US" sz="1200" b="1" dirty="0" smtClean="0"/>
                <a:t>MTBF </a:t>
              </a:r>
              <a:r>
                <a:rPr lang="ja-JP" altLang="en-US" sz="1200" b="1" dirty="0" smtClean="0"/>
                <a:t>は</a:t>
              </a:r>
              <a:r>
                <a:rPr lang="en-US" sz="1200" b="1" dirty="0" smtClean="0"/>
                <a:t> 537,267(hours)</a:t>
              </a:r>
              <a:endParaRPr lang="en-US" sz="1200" b="1" dirty="0"/>
            </a:p>
          </p:txBody>
        </p:sp>
        <p:pic>
          <p:nvPicPr>
            <p:cNvPr id="68" name="Picture 6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312" y="3818428"/>
              <a:ext cx="365760" cy="365760"/>
            </a:xfrm>
            <a:prstGeom prst="rect">
              <a:avLst/>
            </a:prstGeom>
          </p:spPr>
        </p:pic>
      </p:grpSp>
      <p:sp>
        <p:nvSpPr>
          <p:cNvPr id="48" name="TextBox 47"/>
          <p:cNvSpPr txBox="1"/>
          <p:nvPr/>
        </p:nvSpPr>
        <p:spPr>
          <a:xfrm>
            <a:off x="7816672" y="158856"/>
            <a:ext cx="1126019" cy="369332"/>
          </a:xfrm>
          <a:prstGeom prst="rect">
            <a:avLst/>
          </a:prstGeom>
          <a:solidFill>
            <a:schemeClr val="accent4">
              <a:lumMod val="60000"/>
              <a:lumOff val="40000"/>
            </a:schemeClr>
          </a:solidFill>
        </p:spPr>
        <p:txBody>
          <a:bodyPr wrap="square" rtlCol="0">
            <a:spAutoFit/>
          </a:bodyPr>
          <a:lstStyle/>
          <a:p>
            <a:pPr algn="ctr"/>
            <a:r>
              <a:rPr lang="ja-JP" altLang="en-US" dirty="0" smtClean="0"/>
              <a:t>参考</a:t>
            </a:r>
            <a:endParaRPr lang="en-US" dirty="0"/>
          </a:p>
        </p:txBody>
      </p:sp>
      <p:sp>
        <p:nvSpPr>
          <p:cNvPr id="9" name="Rectangle 8"/>
          <p:cNvSpPr/>
          <p:nvPr/>
        </p:nvSpPr>
        <p:spPr>
          <a:xfrm>
            <a:off x="5906299" y="715732"/>
            <a:ext cx="2262922" cy="369332"/>
          </a:xfrm>
          <a:prstGeom prst="rect">
            <a:avLst/>
          </a:prstGeom>
        </p:spPr>
        <p:txBody>
          <a:bodyPr wrap="none">
            <a:spAutoFit/>
          </a:bodyPr>
          <a:lstStyle/>
          <a:p>
            <a:pPr defTabSz="685891" fontAlgn="auto">
              <a:spcBef>
                <a:spcPts val="0"/>
              </a:spcBef>
              <a:spcAft>
                <a:spcPts val="0"/>
              </a:spcAft>
              <a:defRPr/>
            </a:pPr>
            <a:r>
              <a:rPr lang="de-DE" dirty="0">
                <a:solidFill>
                  <a:schemeClr val="dk1"/>
                </a:solidFill>
              </a:rPr>
              <a:t>AIR-AP1810w</a:t>
            </a:r>
            <a:r>
              <a:rPr lang="de-DE" dirty="0" smtClean="0">
                <a:solidFill>
                  <a:schemeClr val="dk1"/>
                </a:solidFill>
              </a:rPr>
              <a:t>-</a:t>
            </a:r>
            <a:r>
              <a:rPr lang="en-US" altLang="ja-JP" dirty="0" smtClean="0">
                <a:solidFill>
                  <a:schemeClr val="dk1"/>
                </a:solidFill>
              </a:rPr>
              <a:t>Q</a:t>
            </a:r>
            <a:r>
              <a:rPr lang="de-DE" dirty="0" smtClean="0">
                <a:solidFill>
                  <a:schemeClr val="dk1"/>
                </a:solidFill>
              </a:rPr>
              <a:t>-</a:t>
            </a:r>
            <a:r>
              <a:rPr lang="de-DE" dirty="0">
                <a:solidFill>
                  <a:schemeClr val="dk1"/>
                </a:solidFill>
              </a:rPr>
              <a:t>K9</a:t>
            </a:r>
            <a:endParaRPr lang="en-US" sz="2400" dirty="0"/>
          </a:p>
        </p:txBody>
      </p:sp>
    </p:spTree>
    <p:extLst>
      <p:ext uri="{BB962C8B-B14F-4D97-AF65-F5344CB8AC3E}">
        <p14:creationId xmlns:p14="http://schemas.microsoft.com/office/powerpoint/2010/main" val="3589085140"/>
      </p:ext>
    </p:extLst>
  </p:cSld>
  <p:clrMapOvr>
    <a:masterClrMapping/>
  </p:clrMapOvr>
  <mc:AlternateContent xmlns:mc="http://schemas.openxmlformats.org/markup-compatibility/2006" xmlns:p14="http://schemas.microsoft.com/office/powerpoint/2010/main">
    <mc:Choice Requires="p14">
      <p:transition spd="med" p14:dur="700" advTm="45407">
        <p:fade/>
      </p:transition>
    </mc:Choice>
    <mc:Fallback xmlns="">
      <p:transition spd="med" advTm="45407">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2000"/>
                                        <p:tgtEl>
                                          <p:spTgt spid="22"/>
                                        </p:tgtEl>
                                      </p:cBhvr>
                                    </p:animEffect>
                                  </p:childTnLst>
                                </p:cTn>
                              </p:par>
                              <p:par>
                                <p:cTn id="8" presetID="21" presetClass="entr" presetSubtype="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heel(1)">
                                      <p:cBhvr>
                                        <p:cTn id="10" dur="20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20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wipe(left)">
                                      <p:cBhvr>
                                        <p:cTn id="20" dur="2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93062" y="1147587"/>
            <a:ext cx="2345398" cy="3745367"/>
            <a:chOff x="793062" y="957466"/>
            <a:chExt cx="2345398" cy="3745367"/>
          </a:xfrm>
        </p:grpSpPr>
        <p:pic>
          <p:nvPicPr>
            <p:cNvPr id="9" name="Picture 8"/>
            <p:cNvPicPr>
              <a:picLocks noChangeAspect="1"/>
            </p:cNvPicPr>
            <p:nvPr/>
          </p:nvPicPr>
          <p:blipFill>
            <a:blip r:embed="rId3"/>
            <a:stretch>
              <a:fillRect/>
            </a:stretch>
          </p:blipFill>
          <p:spPr>
            <a:xfrm>
              <a:off x="793062" y="957466"/>
              <a:ext cx="860545" cy="2862966"/>
            </a:xfrm>
            <a:prstGeom prst="rect">
              <a:avLst/>
            </a:prstGeom>
          </p:spPr>
        </p:pic>
        <p:sp>
          <p:nvSpPr>
            <p:cNvPr id="11" name="Oval 10"/>
            <p:cNvSpPr/>
            <p:nvPr/>
          </p:nvSpPr>
          <p:spPr>
            <a:xfrm>
              <a:off x="1176265" y="1548882"/>
              <a:ext cx="320040" cy="320040"/>
            </a:xfrm>
            <a:prstGeom prst="ellipse">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 name="Rectangle 11"/>
            <p:cNvSpPr/>
            <p:nvPr/>
          </p:nvSpPr>
          <p:spPr>
            <a:xfrm>
              <a:off x="1223334" y="2751152"/>
              <a:ext cx="228600" cy="365760"/>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5" name="TextBox 14"/>
            <p:cNvSpPr txBox="1"/>
            <p:nvPr/>
          </p:nvSpPr>
          <p:spPr>
            <a:xfrm>
              <a:off x="1653607" y="1534306"/>
              <a:ext cx="1484853" cy="584776"/>
            </a:xfrm>
            <a:prstGeom prst="rect">
              <a:avLst/>
            </a:prstGeom>
            <a:noFill/>
          </p:spPr>
          <p:txBody>
            <a:bodyPr wrap="square" rtlCol="0">
              <a:spAutoFit/>
            </a:bodyPr>
            <a:lstStyle/>
            <a:p>
              <a:r>
                <a:rPr lang="en-US" sz="1600" b="1" dirty="0"/>
                <a:t>DC </a:t>
              </a:r>
              <a:r>
                <a:rPr lang="ja-JP" altLang="en-US" sz="1600" b="1" dirty="0" smtClean="0"/>
                <a:t>パワー</a:t>
              </a:r>
              <a:endParaRPr lang="en-US" altLang="ja-JP" sz="1600" b="1" dirty="0" smtClean="0"/>
            </a:p>
            <a:p>
              <a:r>
                <a:rPr lang="ja-JP" altLang="en-US" sz="1600" b="1" dirty="0" smtClean="0"/>
                <a:t>インジェクタ</a:t>
              </a:r>
              <a:endParaRPr lang="en-US" sz="1600" b="1" dirty="0"/>
            </a:p>
          </p:txBody>
        </p:sp>
        <p:cxnSp>
          <p:nvCxnSpPr>
            <p:cNvPr id="18" name="Elbow Connector 17"/>
            <p:cNvCxnSpPr>
              <a:stCxn id="12" idx="3"/>
              <a:endCxn id="24" idx="0"/>
            </p:cNvCxnSpPr>
            <p:nvPr/>
          </p:nvCxnSpPr>
          <p:spPr>
            <a:xfrm>
              <a:off x="1451934" y="2934032"/>
              <a:ext cx="258520" cy="937804"/>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84481" y="3871836"/>
              <a:ext cx="1651945" cy="830997"/>
            </a:xfrm>
            <a:prstGeom prst="rect">
              <a:avLst/>
            </a:prstGeom>
            <a:noFill/>
          </p:spPr>
          <p:txBody>
            <a:bodyPr wrap="square" rtlCol="0">
              <a:spAutoFit/>
            </a:bodyPr>
            <a:lstStyle/>
            <a:p>
              <a:r>
                <a:rPr lang="ja-JP" altLang="en-US" sz="1600" b="1" dirty="0" smtClean="0"/>
                <a:t>ケンジントン</a:t>
              </a:r>
              <a:endParaRPr lang="en-US" altLang="ja-JP" sz="1600" b="1" dirty="0" smtClean="0"/>
            </a:p>
            <a:p>
              <a:r>
                <a:rPr lang="ja-JP" altLang="en-US" sz="1600" b="1" dirty="0" smtClean="0"/>
                <a:t>セキュリティ</a:t>
              </a:r>
              <a:r>
                <a:rPr lang="en-US" altLang="ja-JP" sz="1600" b="1" dirty="0" smtClean="0"/>
                <a:t/>
              </a:r>
              <a:br>
                <a:rPr lang="en-US" altLang="ja-JP" sz="1600" b="1" dirty="0" smtClean="0"/>
              </a:br>
              <a:r>
                <a:rPr lang="ja-JP" altLang="en-US" sz="1600" b="1" dirty="0" smtClean="0"/>
                <a:t>スロット</a:t>
              </a:r>
              <a:endParaRPr lang="en-US" sz="1600" b="1" dirty="0"/>
            </a:p>
          </p:txBody>
        </p:sp>
      </p:grpSp>
      <p:grpSp>
        <p:nvGrpSpPr>
          <p:cNvPr id="5" name="Group 4"/>
          <p:cNvGrpSpPr/>
          <p:nvPr/>
        </p:nvGrpSpPr>
        <p:grpSpPr>
          <a:xfrm>
            <a:off x="3215609" y="425005"/>
            <a:ext cx="2768664" cy="4488089"/>
            <a:chOff x="3215610" y="234884"/>
            <a:chExt cx="2768664" cy="4488089"/>
          </a:xfrm>
        </p:grpSpPr>
        <p:pic>
          <p:nvPicPr>
            <p:cNvPr id="8" name="Picture 7"/>
            <p:cNvPicPr>
              <a:picLocks noChangeAspect="1"/>
            </p:cNvPicPr>
            <p:nvPr/>
          </p:nvPicPr>
          <p:blipFill>
            <a:blip r:embed="rId4"/>
            <a:stretch>
              <a:fillRect/>
            </a:stretch>
          </p:blipFill>
          <p:spPr>
            <a:xfrm>
              <a:off x="3215610" y="957466"/>
              <a:ext cx="1950871" cy="2862966"/>
            </a:xfrm>
            <a:prstGeom prst="rect">
              <a:avLst/>
            </a:prstGeom>
          </p:spPr>
        </p:pic>
        <p:sp>
          <p:nvSpPr>
            <p:cNvPr id="28" name="Rectangle 27"/>
            <p:cNvSpPr/>
            <p:nvPr/>
          </p:nvSpPr>
          <p:spPr>
            <a:xfrm>
              <a:off x="3895541" y="2141165"/>
              <a:ext cx="292608" cy="412522"/>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3" name="TextBox 32"/>
            <p:cNvSpPr txBox="1"/>
            <p:nvPr/>
          </p:nvSpPr>
          <p:spPr>
            <a:xfrm>
              <a:off x="3299790" y="234884"/>
              <a:ext cx="2684484" cy="584776"/>
            </a:xfrm>
            <a:prstGeom prst="rect">
              <a:avLst/>
            </a:prstGeom>
            <a:noFill/>
          </p:spPr>
          <p:txBody>
            <a:bodyPr wrap="square" rtlCol="0">
              <a:spAutoFit/>
            </a:bodyPr>
            <a:lstStyle/>
            <a:p>
              <a:r>
                <a:rPr lang="en-US" sz="1600" b="1" dirty="0"/>
                <a:t>10/100/1000BASE-T </a:t>
              </a:r>
              <a:r>
                <a:rPr lang="en-US" sz="1600" b="1" dirty="0" smtClean="0"/>
                <a:t/>
              </a:r>
              <a:br>
                <a:rPr lang="en-US" sz="1600" b="1" dirty="0" smtClean="0"/>
              </a:br>
              <a:r>
                <a:rPr lang="en-US" sz="1600" b="1" dirty="0" smtClean="0"/>
                <a:t>PoE </a:t>
              </a:r>
              <a:r>
                <a:rPr lang="ja-JP" altLang="en-US" sz="1600" b="1" dirty="0" smtClean="0"/>
                <a:t>アップリンクポート</a:t>
              </a:r>
              <a:endParaRPr lang="en-US" sz="1600" b="1" dirty="0"/>
            </a:p>
          </p:txBody>
        </p:sp>
        <p:cxnSp>
          <p:nvCxnSpPr>
            <p:cNvPr id="30" name="Elbow Connector 29"/>
            <p:cNvCxnSpPr>
              <a:stCxn id="28" idx="2"/>
            </p:cNvCxnSpPr>
            <p:nvPr/>
          </p:nvCxnSpPr>
          <p:spPr>
            <a:xfrm rot="5400000" flipH="1">
              <a:off x="3042017" y="1553860"/>
              <a:ext cx="1767593" cy="232063"/>
            </a:xfrm>
            <a:prstGeom prst="bentConnector3">
              <a:avLst>
                <a:gd name="adj1" fmla="val -12933"/>
              </a:avLst>
            </a:prstGeom>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3278166" y="3891976"/>
              <a:ext cx="2219826" cy="830997"/>
            </a:xfrm>
            <a:prstGeom prst="rect">
              <a:avLst/>
            </a:prstGeom>
            <a:noFill/>
          </p:spPr>
          <p:txBody>
            <a:bodyPr wrap="square" rtlCol="0">
              <a:spAutoFit/>
            </a:bodyPr>
            <a:lstStyle/>
            <a:p>
              <a:r>
                <a:rPr lang="en-US" sz="1600" b="1" dirty="0" smtClean="0"/>
                <a:t>Passive </a:t>
              </a:r>
              <a:r>
                <a:rPr lang="ja-JP" altLang="en-US" sz="1600" b="1" dirty="0" smtClean="0"/>
                <a:t>パススルー</a:t>
              </a:r>
              <a:r>
                <a:rPr lang="en-US" sz="1600" b="1" dirty="0" smtClean="0"/>
                <a:t>RJ-45</a:t>
              </a:r>
              <a:r>
                <a:rPr lang="ja-JP" altLang="en-US" sz="1600" b="1" dirty="0" smtClean="0"/>
                <a:t>ポート</a:t>
              </a:r>
              <a:r>
                <a:rPr lang="en-US" sz="1600" b="1" dirty="0" smtClean="0"/>
                <a:t> </a:t>
              </a:r>
              <a:br>
                <a:rPr lang="en-US" sz="1600" b="1" dirty="0" smtClean="0"/>
              </a:br>
              <a:r>
                <a:rPr lang="en-US" sz="1600" b="1" dirty="0" smtClean="0"/>
                <a:t>(</a:t>
              </a:r>
              <a:r>
                <a:rPr lang="ja-JP" altLang="en-US" sz="1600" b="1" dirty="0" smtClean="0"/>
                <a:t>背面から底面へ</a:t>
              </a:r>
              <a:r>
                <a:rPr lang="en-US" sz="1600" b="1" dirty="0" smtClean="0"/>
                <a:t>)</a:t>
              </a:r>
              <a:endParaRPr lang="en-US" sz="1600" b="1" dirty="0"/>
            </a:p>
          </p:txBody>
        </p:sp>
        <p:sp>
          <p:nvSpPr>
            <p:cNvPr id="41" name="Rectangle 40"/>
            <p:cNvSpPr/>
            <p:nvPr/>
          </p:nvSpPr>
          <p:spPr>
            <a:xfrm>
              <a:off x="4206459" y="2141165"/>
              <a:ext cx="292608" cy="412522"/>
            </a:xfrm>
            <a:prstGeom prst="rect">
              <a:avLst/>
            </a:prstGeom>
            <a:noFill/>
            <a:ln>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38" name="Elbow Connector 37"/>
            <p:cNvCxnSpPr/>
            <p:nvPr/>
          </p:nvCxnSpPr>
          <p:spPr>
            <a:xfrm rot="16200000" flipH="1">
              <a:off x="3856711" y="3085055"/>
              <a:ext cx="1318149" cy="255412"/>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5124455" y="697872"/>
            <a:ext cx="3711202" cy="3728179"/>
            <a:chOff x="4993794" y="1509882"/>
            <a:chExt cx="3711202" cy="3728179"/>
          </a:xfrm>
        </p:grpSpPr>
        <p:pic>
          <p:nvPicPr>
            <p:cNvPr id="10" name="Picture 9"/>
            <p:cNvPicPr>
              <a:picLocks noChangeAspect="1"/>
            </p:cNvPicPr>
            <p:nvPr/>
          </p:nvPicPr>
          <p:blipFill>
            <a:blip r:embed="rId5"/>
            <a:stretch>
              <a:fillRect/>
            </a:stretch>
          </p:blipFill>
          <p:spPr>
            <a:xfrm>
              <a:off x="5963280" y="2399427"/>
              <a:ext cx="2629147" cy="1067278"/>
            </a:xfrm>
            <a:prstGeom prst="rect">
              <a:avLst/>
            </a:prstGeom>
          </p:spPr>
        </p:pic>
        <p:sp>
          <p:nvSpPr>
            <p:cNvPr id="50" name="TextBox 49"/>
            <p:cNvSpPr txBox="1"/>
            <p:nvPr/>
          </p:nvSpPr>
          <p:spPr>
            <a:xfrm>
              <a:off x="4993794" y="3615153"/>
              <a:ext cx="2364845" cy="584776"/>
            </a:xfrm>
            <a:prstGeom prst="rect">
              <a:avLst/>
            </a:prstGeom>
            <a:noFill/>
          </p:spPr>
          <p:txBody>
            <a:bodyPr wrap="square" rtlCol="0">
              <a:spAutoFit/>
            </a:bodyPr>
            <a:lstStyle/>
            <a:p>
              <a:pPr algn="ctr"/>
              <a:r>
                <a:rPr lang="ja-JP" altLang="en-US" sz="1600" b="1" dirty="0" smtClean="0"/>
                <a:t>管理コンソール</a:t>
              </a:r>
              <a:r>
                <a:rPr lang="en-US" altLang="ja-JP" sz="1600" b="1" dirty="0" smtClean="0"/>
                <a:t/>
              </a:r>
              <a:br>
                <a:rPr lang="en-US" altLang="ja-JP" sz="1600" b="1" dirty="0" smtClean="0"/>
              </a:br>
              <a:r>
                <a:rPr lang="ja-JP" altLang="en-US" sz="1600" b="1" dirty="0" smtClean="0"/>
                <a:t>ポート</a:t>
              </a:r>
              <a:r>
                <a:rPr lang="en-US" sz="1600" b="1" dirty="0" smtClean="0"/>
                <a:t>(</a:t>
              </a:r>
              <a:r>
                <a:rPr lang="en-US" sz="1600" b="1" dirty="0"/>
                <a:t>RJ-45)</a:t>
              </a:r>
            </a:p>
          </p:txBody>
        </p:sp>
        <p:sp>
          <p:nvSpPr>
            <p:cNvPr id="54" name="TextBox 53"/>
            <p:cNvSpPr txBox="1"/>
            <p:nvPr/>
          </p:nvSpPr>
          <p:spPr>
            <a:xfrm>
              <a:off x="5491305" y="4407064"/>
              <a:ext cx="3213691" cy="830997"/>
            </a:xfrm>
            <a:prstGeom prst="rect">
              <a:avLst/>
            </a:prstGeom>
            <a:noFill/>
          </p:spPr>
          <p:txBody>
            <a:bodyPr wrap="square" rtlCol="0">
              <a:spAutoFit/>
            </a:bodyPr>
            <a:lstStyle/>
            <a:p>
              <a:r>
                <a:rPr lang="ja-JP" altLang="en-US" sz="1600" b="1" dirty="0" smtClean="0"/>
                <a:t>３つの</a:t>
              </a:r>
              <a:r>
                <a:rPr lang="en-US" sz="1600" b="1" dirty="0" smtClean="0"/>
                <a:t>10</a:t>
              </a:r>
              <a:r>
                <a:rPr lang="en-US" sz="1600" b="1" dirty="0"/>
                <a:t>/100/1000BASE-</a:t>
              </a:r>
              <a:r>
                <a:rPr lang="en-US" sz="1600" b="1" dirty="0" smtClean="0"/>
                <a:t>T</a:t>
              </a:r>
              <a:r>
                <a:rPr lang="ja-JP" altLang="en-US" sz="1600" b="1" dirty="0" smtClean="0"/>
                <a:t>ポート</a:t>
              </a:r>
              <a:r>
                <a:rPr lang="en-US" altLang="ja-JP" sz="1600" b="1" dirty="0" smtClean="0"/>
                <a:t/>
              </a:r>
              <a:br>
                <a:rPr lang="en-US" altLang="ja-JP" sz="1600" b="1" dirty="0" smtClean="0"/>
              </a:br>
              <a:r>
                <a:rPr lang="en-US" sz="1600" b="1" dirty="0" smtClean="0"/>
                <a:t>(</a:t>
              </a:r>
              <a:r>
                <a:rPr lang="ja-JP" altLang="en-US" sz="1600" b="1" dirty="0" smtClean="0"/>
                <a:t>ローカルイーサネットポート</a:t>
              </a:r>
              <a:r>
                <a:rPr lang="en-US" sz="1600" b="1" dirty="0" smtClean="0"/>
                <a:t>)</a:t>
              </a:r>
              <a:r>
                <a:rPr lang="en-US" sz="1600" b="1" dirty="0"/>
                <a:t/>
              </a:r>
              <a:br>
                <a:rPr lang="en-US" sz="1600" b="1" dirty="0"/>
              </a:br>
              <a:r>
                <a:rPr lang="en-US" sz="1600" b="1" dirty="0" smtClean="0"/>
                <a:t>PoE(PSE LAN1) </a:t>
              </a:r>
              <a:r>
                <a:rPr lang="ja-JP" altLang="en-US" sz="1600" b="1" dirty="0" smtClean="0"/>
                <a:t>出力ポート（緑）</a:t>
              </a:r>
              <a:endParaRPr lang="en-US" sz="1600" b="1" dirty="0"/>
            </a:p>
          </p:txBody>
        </p:sp>
        <p:sp>
          <p:nvSpPr>
            <p:cNvPr id="55" name="Rectangle 54"/>
            <p:cNvSpPr/>
            <p:nvPr/>
          </p:nvSpPr>
          <p:spPr>
            <a:xfrm>
              <a:off x="6393157" y="2944601"/>
              <a:ext cx="292608" cy="288060"/>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48" name="Elbow Connector 47"/>
            <p:cNvCxnSpPr>
              <a:stCxn id="55" idx="1"/>
              <a:endCxn id="50" idx="0"/>
            </p:cNvCxnSpPr>
            <p:nvPr/>
          </p:nvCxnSpPr>
          <p:spPr>
            <a:xfrm rot="10800000" flipV="1">
              <a:off x="6176217" y="3088631"/>
              <a:ext cx="216940" cy="526522"/>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8192" name="Rectangle 8191"/>
            <p:cNvSpPr/>
            <p:nvPr/>
          </p:nvSpPr>
          <p:spPr>
            <a:xfrm>
              <a:off x="7098150" y="2944601"/>
              <a:ext cx="1009650" cy="288060"/>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8209" name="Elbow Connector 8208"/>
            <p:cNvCxnSpPr>
              <a:stCxn id="8192" idx="2"/>
              <a:endCxn id="54" idx="0"/>
            </p:cNvCxnSpPr>
            <p:nvPr/>
          </p:nvCxnSpPr>
          <p:spPr>
            <a:xfrm rot="5400000">
              <a:off x="6763362" y="3567450"/>
              <a:ext cx="1174403" cy="504824"/>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6730546" y="2943760"/>
              <a:ext cx="292608" cy="298629"/>
            </a:xfrm>
            <a:prstGeom prst="rect">
              <a:avLst/>
            </a:prstGeom>
            <a:noFill/>
            <a:ln>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8211" name="Elbow Connector 8210"/>
            <p:cNvCxnSpPr>
              <a:stCxn id="27" idx="2"/>
              <a:endCxn id="82" idx="0"/>
            </p:cNvCxnSpPr>
            <p:nvPr/>
          </p:nvCxnSpPr>
          <p:spPr>
            <a:xfrm rot="5400000">
              <a:off x="6686060" y="2531669"/>
              <a:ext cx="602881" cy="22130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491305" y="1509882"/>
              <a:ext cx="3213690" cy="830997"/>
            </a:xfrm>
            <a:prstGeom prst="rect">
              <a:avLst/>
            </a:prstGeom>
            <a:noFill/>
          </p:spPr>
          <p:txBody>
            <a:bodyPr wrap="square" rtlCol="0">
              <a:spAutoFit/>
            </a:bodyPr>
            <a:lstStyle/>
            <a:p>
              <a:pPr algn="ctr"/>
              <a:r>
                <a:rPr lang="ja-JP" altLang="en-US" sz="1600" b="1" dirty="0" smtClean="0"/>
                <a:t>パススルーポート</a:t>
              </a:r>
              <a:r>
                <a:rPr lang="en-US" sz="1600" b="1" dirty="0" smtClean="0"/>
                <a:t> </a:t>
              </a:r>
              <a:br>
                <a:rPr lang="en-US" sz="1600" b="1" dirty="0" smtClean="0"/>
              </a:br>
              <a:r>
                <a:rPr lang="en-US" sz="1600" b="1" dirty="0" smtClean="0"/>
                <a:t>RJ</a:t>
              </a:r>
              <a:r>
                <a:rPr lang="en-US" sz="1600" b="1" dirty="0"/>
                <a:t>-45 </a:t>
              </a:r>
              <a:r>
                <a:rPr lang="en-US" sz="1600" b="1" dirty="0" smtClean="0"/>
                <a:t/>
              </a:r>
              <a:br>
                <a:rPr lang="en-US" sz="1600" b="1" dirty="0" smtClean="0"/>
              </a:br>
              <a:r>
                <a:rPr lang="en-US" sz="1600" b="1" dirty="0" smtClean="0"/>
                <a:t>(</a:t>
              </a:r>
              <a:r>
                <a:rPr lang="ja-JP" altLang="en-US" sz="1600" b="1" dirty="0"/>
                <a:t>背面から底面へ</a:t>
              </a:r>
              <a:r>
                <a:rPr lang="en-US" sz="1600" b="1" dirty="0" smtClean="0"/>
                <a:t>)</a:t>
              </a:r>
              <a:endParaRPr lang="en-US" sz="1600" b="1" dirty="0"/>
            </a:p>
          </p:txBody>
        </p:sp>
      </p:grpSp>
      <p:sp>
        <p:nvSpPr>
          <p:cNvPr id="31" name="Title 4"/>
          <p:cNvSpPr>
            <a:spLocks noGrp="1"/>
          </p:cNvSpPr>
          <p:nvPr>
            <p:ph type="title"/>
          </p:nvPr>
        </p:nvSpPr>
        <p:spPr>
          <a:xfrm>
            <a:off x="437766" y="341313"/>
            <a:ext cx="2973195" cy="731837"/>
          </a:xfrm>
        </p:spPr>
        <p:txBody>
          <a:bodyPr/>
          <a:lstStyle/>
          <a:p>
            <a:r>
              <a:rPr lang="en-US" dirty="0" smtClean="0"/>
              <a:t>AIR-AP1810W</a:t>
            </a:r>
            <a:r>
              <a:rPr lang="en-US" dirty="0"/>
              <a:t/>
            </a:r>
            <a:br>
              <a:rPr lang="en-US" dirty="0"/>
            </a:br>
            <a:r>
              <a:rPr lang="ja-JP" altLang="en-US" dirty="0" smtClean="0"/>
              <a:t>ポート構成</a:t>
            </a:r>
            <a:endParaRPr lang="en-US" dirty="0"/>
          </a:p>
        </p:txBody>
      </p:sp>
      <p:cxnSp>
        <p:nvCxnSpPr>
          <p:cNvPr id="34" name="Elbow Connector 33"/>
          <p:cNvCxnSpPr/>
          <p:nvPr/>
        </p:nvCxnSpPr>
        <p:spPr>
          <a:xfrm flipV="1">
            <a:off x="1501497" y="1902582"/>
            <a:ext cx="208957" cy="1"/>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3786567"/>
      </p:ext>
    </p:extLst>
  </p:cSld>
  <p:clrMapOvr>
    <a:masterClrMapping/>
  </p:clrMapOvr>
  <mc:AlternateContent xmlns:mc="http://schemas.openxmlformats.org/markup-compatibility/2006" xmlns:p14="http://schemas.microsoft.com/office/powerpoint/2010/main">
    <mc:Choice Requires="p14">
      <p:transition spd="med" p14:dur="700" advTm="45407">
        <p:fade/>
      </p:transition>
    </mc:Choice>
    <mc:Fallback xmlns="">
      <p:transition spd="med" advTm="45407">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AIR-AP1810W</a:t>
            </a:r>
            <a:r>
              <a:rPr lang="en-US" dirty="0" smtClean="0"/>
              <a:t/>
            </a:r>
            <a:br>
              <a:rPr lang="en-US" dirty="0" smtClean="0"/>
            </a:br>
            <a:r>
              <a:rPr lang="ja-JP" altLang="en-US" dirty="0" smtClean="0"/>
              <a:t>パススルーポートとは</a:t>
            </a:r>
            <a:r>
              <a:rPr lang="en-US" altLang="ja-JP" dirty="0" smtClean="0"/>
              <a:t>?</a:t>
            </a:r>
            <a:endParaRPr lang="en-US" dirty="0"/>
          </a:p>
        </p:txBody>
      </p:sp>
      <p:sp>
        <p:nvSpPr>
          <p:cNvPr id="2" name="Rectangle 1"/>
          <p:cNvSpPr/>
          <p:nvPr/>
        </p:nvSpPr>
        <p:spPr>
          <a:xfrm>
            <a:off x="437766" y="1152962"/>
            <a:ext cx="8161704" cy="584776"/>
          </a:xfrm>
          <a:prstGeom prst="rect">
            <a:avLst/>
          </a:prstGeom>
        </p:spPr>
        <p:txBody>
          <a:bodyPr wrap="square">
            <a:spAutoFit/>
          </a:bodyPr>
          <a:lstStyle/>
          <a:p>
            <a:pPr marL="285750" marR="0" indent="-285750">
              <a:spcBef>
                <a:spcPts val="0"/>
              </a:spcBef>
              <a:spcAft>
                <a:spcPts val="0"/>
              </a:spcAft>
              <a:buFont typeface="Wingdings" panose="05000000000000000000" pitchFamily="2" charset="2"/>
              <a:buChar char="q"/>
            </a:pPr>
            <a:r>
              <a:rPr lang="ja-JP" altLang="en-US" sz="1600" dirty="0" smtClean="0">
                <a:latin typeface="ＭＳ Ｐゴシック"/>
                <a:ea typeface="ＭＳ Ｐゴシック"/>
                <a:cs typeface="ＭＳ Ｐゴシック"/>
              </a:rPr>
              <a:t>パススルーポートはウォールジャックからの</a:t>
            </a:r>
            <a:r>
              <a:rPr lang="en-US" altLang="ja-JP" sz="1600" dirty="0" smtClean="0">
                <a:latin typeface="ＭＳ Ｐゴシック"/>
                <a:ea typeface="ＭＳ Ｐゴシック"/>
                <a:cs typeface="ＭＳ Ｐゴシック"/>
              </a:rPr>
              <a:t>2</a:t>
            </a:r>
            <a:r>
              <a:rPr lang="ja-JP" altLang="en-US" sz="1600" dirty="0" smtClean="0">
                <a:latin typeface="ＭＳ Ｐゴシック"/>
                <a:ea typeface="ＭＳ Ｐゴシック"/>
                <a:cs typeface="ＭＳ Ｐゴシック"/>
              </a:rPr>
              <a:t>つめのポートを使用</a:t>
            </a:r>
            <a:r>
              <a:rPr lang="en-US" altLang="ja-JP" sz="1600" dirty="0" smtClean="0">
                <a:latin typeface="ＭＳ Ｐゴシック"/>
                <a:ea typeface="ＭＳ Ｐゴシック"/>
                <a:cs typeface="ＭＳ Ｐゴシック"/>
              </a:rPr>
              <a:t/>
            </a:r>
            <a:br>
              <a:rPr lang="en-US" altLang="ja-JP" sz="1600" dirty="0" smtClean="0">
                <a:latin typeface="ＭＳ Ｐゴシック"/>
                <a:ea typeface="ＭＳ Ｐゴシック"/>
                <a:cs typeface="ＭＳ Ｐゴシック"/>
              </a:rPr>
            </a:br>
            <a:r>
              <a:rPr lang="en-US" altLang="ja-JP" sz="1600" dirty="0" smtClean="0">
                <a:latin typeface="ＭＳ Ｐゴシック"/>
                <a:ea typeface="ＭＳ Ｐゴシック"/>
                <a:cs typeface="ＭＳ Ｐゴシック"/>
              </a:rPr>
              <a:t>2</a:t>
            </a:r>
            <a:r>
              <a:rPr lang="ja-JP" altLang="en-US" sz="1600" dirty="0" smtClean="0">
                <a:latin typeface="ＭＳ Ｐゴシック"/>
                <a:ea typeface="ＭＳ Ｐゴシック"/>
                <a:cs typeface="ＭＳ Ｐゴシック"/>
              </a:rPr>
              <a:t>つ目のケーブルドロップ部分へつながっている</a:t>
            </a:r>
            <a:endParaRPr lang="en-US" sz="1600" dirty="0">
              <a:latin typeface="ＭＳ Ｐゴシック"/>
              <a:ea typeface="ＭＳ Ｐゴシック"/>
              <a:cs typeface="ＭＳ Ｐゴシック"/>
            </a:endParaRPr>
          </a:p>
        </p:txBody>
      </p:sp>
      <p:pic>
        <p:nvPicPr>
          <p:cNvPr id="10" name="Picture 9"/>
          <p:cNvPicPr>
            <a:picLocks noChangeAspect="1"/>
          </p:cNvPicPr>
          <p:nvPr/>
        </p:nvPicPr>
        <p:blipFill>
          <a:blip r:embed="rId3"/>
          <a:stretch>
            <a:fillRect/>
          </a:stretch>
        </p:blipFill>
        <p:spPr>
          <a:xfrm>
            <a:off x="897723" y="1915630"/>
            <a:ext cx="1628571" cy="2723809"/>
          </a:xfrm>
          <a:prstGeom prst="rect">
            <a:avLst/>
          </a:prstGeom>
        </p:spPr>
      </p:pic>
      <p:pic>
        <p:nvPicPr>
          <p:cNvPr id="14" name="Picture 13"/>
          <p:cNvPicPr>
            <a:picLocks noChangeAspect="1"/>
          </p:cNvPicPr>
          <p:nvPr/>
        </p:nvPicPr>
        <p:blipFill>
          <a:blip r:embed="rId4"/>
          <a:stretch>
            <a:fillRect/>
          </a:stretch>
        </p:blipFill>
        <p:spPr>
          <a:xfrm>
            <a:off x="6488359" y="2841432"/>
            <a:ext cx="1827567" cy="681294"/>
          </a:xfrm>
          <a:prstGeom prst="rect">
            <a:avLst/>
          </a:prstGeom>
        </p:spPr>
      </p:pic>
      <p:pic>
        <p:nvPicPr>
          <p:cNvPr id="15" name="Picture 14"/>
          <p:cNvPicPr>
            <a:picLocks noChangeAspect="1"/>
          </p:cNvPicPr>
          <p:nvPr/>
        </p:nvPicPr>
        <p:blipFill>
          <a:blip r:embed="rId5"/>
          <a:stretch>
            <a:fillRect/>
          </a:stretch>
        </p:blipFill>
        <p:spPr>
          <a:xfrm>
            <a:off x="3614084" y="1846051"/>
            <a:ext cx="1950871" cy="2862966"/>
          </a:xfrm>
          <a:prstGeom prst="rect">
            <a:avLst/>
          </a:prstGeom>
        </p:spPr>
      </p:pic>
      <p:sp>
        <p:nvSpPr>
          <p:cNvPr id="16" name="Rectangle 15"/>
          <p:cNvSpPr/>
          <p:nvPr/>
        </p:nvSpPr>
        <p:spPr>
          <a:xfrm>
            <a:off x="1419194" y="3475887"/>
            <a:ext cx="585627" cy="606175"/>
          </a:xfrm>
          <a:prstGeom prst="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9" name="Rectangle 18"/>
          <p:cNvSpPr/>
          <p:nvPr/>
        </p:nvSpPr>
        <p:spPr>
          <a:xfrm>
            <a:off x="1419193" y="2575904"/>
            <a:ext cx="585627" cy="606175"/>
          </a:xfrm>
          <a:prstGeom prst="rect">
            <a:avLst/>
          </a:prstGeom>
          <a:noFill/>
          <a:ln w="28575">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21" name="Straight Connector 20"/>
          <p:cNvCxnSpPr/>
          <p:nvPr/>
        </p:nvCxnSpPr>
        <p:spPr>
          <a:xfrm>
            <a:off x="1712006" y="3895039"/>
            <a:ext cx="3048084" cy="0"/>
          </a:xfrm>
          <a:prstGeom prst="line">
            <a:avLst/>
          </a:prstGeom>
          <a:ln w="82550">
            <a:solidFill>
              <a:srgbClr val="FF0000"/>
            </a:solidFill>
            <a:head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4739542" y="3400187"/>
            <a:ext cx="0" cy="535508"/>
          </a:xfrm>
          <a:prstGeom prst="line">
            <a:avLst/>
          </a:prstGeom>
          <a:ln w="825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7145324" y="3237043"/>
            <a:ext cx="0" cy="1064550"/>
          </a:xfrm>
          <a:prstGeom prst="line">
            <a:avLst/>
          </a:prstGeom>
          <a:ln w="825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4739542" y="3182079"/>
            <a:ext cx="2405782" cy="2103"/>
          </a:xfrm>
          <a:prstGeom prst="line">
            <a:avLst/>
          </a:prstGeom>
          <a:ln w="82550">
            <a:solidFill>
              <a:schemeClr val="accent3">
                <a:lumMod val="60000"/>
                <a:lumOff val="40000"/>
              </a:schemeClr>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6372292" y="4301593"/>
            <a:ext cx="2229017" cy="307777"/>
          </a:xfrm>
          <a:prstGeom prst="rect">
            <a:avLst/>
          </a:prstGeom>
          <a:solidFill>
            <a:schemeClr val="bg1">
              <a:lumMod val="95000"/>
            </a:schemeClr>
          </a:solidFill>
          <a:ln>
            <a:solidFill>
              <a:schemeClr val="accent1"/>
            </a:solidFill>
          </a:ln>
        </p:spPr>
        <p:txBody>
          <a:bodyPr wrap="none">
            <a:spAutoFit/>
          </a:bodyPr>
          <a:lstStyle/>
          <a:p>
            <a:pPr marR="0">
              <a:spcBef>
                <a:spcPts val="0"/>
              </a:spcBef>
              <a:spcAft>
                <a:spcPts val="0"/>
              </a:spcAft>
            </a:pPr>
            <a:r>
              <a:rPr lang="en-US" sz="1400" dirty="0" smtClean="0">
                <a:latin typeface="Calibri" panose="020F0502020204030204" pitchFamily="34" charset="0"/>
                <a:ea typeface="Calibri" panose="020F0502020204030204" pitchFamily="34" charset="0"/>
                <a:cs typeface="Times New Roman" panose="02020603050405020304" pitchFamily="18" charset="0"/>
              </a:rPr>
              <a:t>2</a:t>
            </a:r>
            <a:r>
              <a:rPr lang="ja-JP" altLang="en-US" sz="1400" dirty="0" smtClean="0">
                <a:latin typeface="Calibri" panose="020F0502020204030204" pitchFamily="34" charset="0"/>
                <a:ea typeface="Calibri" panose="020F0502020204030204" pitchFamily="34" charset="0"/>
                <a:cs typeface="Times New Roman" panose="02020603050405020304" pitchFamily="18" charset="0"/>
              </a:rPr>
              <a:t>つ目のケーブルドロップ</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7" name="Straight Connector 16"/>
          <p:cNvCxnSpPr/>
          <p:nvPr/>
        </p:nvCxnSpPr>
        <p:spPr>
          <a:xfrm>
            <a:off x="1691281" y="2867436"/>
            <a:ext cx="2768046" cy="0"/>
          </a:xfrm>
          <a:prstGeom prst="line">
            <a:avLst/>
          </a:prstGeom>
          <a:ln w="82550">
            <a:solidFill>
              <a:schemeClr val="tx2"/>
            </a:solidFill>
            <a:head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4454245" y="2828430"/>
            <a:ext cx="5082" cy="353649"/>
          </a:xfrm>
          <a:prstGeom prst="line">
            <a:avLst/>
          </a:prstGeom>
          <a:ln w="82550">
            <a:solidFill>
              <a:schemeClr val="tx2"/>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82240" y="2472100"/>
            <a:ext cx="762000" cy="369332"/>
          </a:xfrm>
          <a:prstGeom prst="rect">
            <a:avLst/>
          </a:prstGeom>
          <a:noFill/>
        </p:spPr>
        <p:txBody>
          <a:bodyPr wrap="square" rtlCol="0">
            <a:spAutoFit/>
          </a:bodyPr>
          <a:lstStyle/>
          <a:p>
            <a:pPr algn="ctr"/>
            <a:r>
              <a:rPr lang="ja-JP" altLang="en-US" dirty="0" smtClean="0"/>
              <a:t>給電</a:t>
            </a:r>
            <a:endParaRPr lang="en-US" dirty="0"/>
          </a:p>
        </p:txBody>
      </p:sp>
    </p:spTree>
    <p:extLst>
      <p:ext uri="{BB962C8B-B14F-4D97-AF65-F5344CB8AC3E}">
        <p14:creationId xmlns:p14="http://schemas.microsoft.com/office/powerpoint/2010/main" val="2924327084"/>
      </p:ext>
    </p:extLst>
  </p:cSld>
  <p:clrMapOvr>
    <a:masterClrMapping/>
  </p:clrMapOvr>
  <mc:AlternateContent xmlns:mc="http://schemas.openxmlformats.org/markup-compatibility/2006" xmlns:p14="http://schemas.microsoft.com/office/powerpoint/2010/main">
    <mc:Choice Requires="p14">
      <p:transition spd="med" p14:dur="700" advTm="45407">
        <p:fade/>
      </p:transition>
    </mc:Choice>
    <mc:Fallback xmlns="">
      <p:transition spd="med" advTm="45407">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2000"/>
                                        <p:tgtEl>
                                          <p:spTgt spid="17"/>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1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2000"/>
                                        <p:tgtEl>
                                          <p:spTgt spid="21"/>
                                        </p:tgtEl>
                                      </p:cBhvr>
                                    </p:animEffect>
                                  </p:childTnLst>
                                </p:cTn>
                              </p:par>
                            </p:childTnLst>
                          </p:cTn>
                        </p:par>
                        <p:par>
                          <p:cTn id="17" fill="hold">
                            <p:stCondLst>
                              <p:cond delay="2000"/>
                            </p:stCondLst>
                            <p:childTnLst>
                              <p:par>
                                <p:cTn id="18" presetID="22" presetClass="entr" presetSubtype="4"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1500"/>
                                        <p:tgtEl>
                                          <p:spTgt spid="24"/>
                                        </p:tgtEl>
                                      </p:cBhvr>
                                    </p:animEffect>
                                  </p:childTnLst>
                                </p:cTn>
                              </p:par>
                            </p:childTnLst>
                          </p:cTn>
                        </p:par>
                        <p:par>
                          <p:cTn id="21" fill="hold">
                            <p:stCondLst>
                              <p:cond delay="3500"/>
                            </p:stCondLst>
                            <p:childTnLst>
                              <p:par>
                                <p:cTn id="22" presetID="22" presetClass="entr" presetSubtype="8"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2000"/>
                                        <p:tgtEl>
                                          <p:spTgt spid="33"/>
                                        </p:tgtEl>
                                      </p:cBhvr>
                                    </p:animEffect>
                                  </p:childTnLst>
                                </p:cTn>
                              </p:par>
                            </p:childTnLst>
                          </p:cTn>
                        </p:par>
                        <p:par>
                          <p:cTn id="25" fill="hold">
                            <p:stCondLst>
                              <p:cond delay="5500"/>
                            </p:stCondLst>
                            <p:childTnLst>
                              <p:par>
                                <p:cTn id="26" presetID="22" presetClass="entr" presetSubtype="1"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up)">
                                      <p:cBhvr>
                                        <p:cTn id="28" dur="2000"/>
                                        <p:tgtEl>
                                          <p:spTgt spid="28"/>
                                        </p:tgtEl>
                                      </p:cBhvr>
                                    </p:animEffect>
                                  </p:childTnLst>
                                </p:cTn>
                              </p:par>
                            </p:childTnLst>
                          </p:cTn>
                        </p:par>
                        <p:par>
                          <p:cTn id="29" fill="hold">
                            <p:stCondLst>
                              <p:cond delay="7500"/>
                            </p:stCondLst>
                            <p:childTnLst>
                              <p:par>
                                <p:cTn id="30" presetID="22" presetClass="entr" presetSubtype="1" fill="hold" grpId="0"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up)">
                                      <p:cBhvr>
                                        <p:cTn id="32"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41989" y="1109546"/>
            <a:ext cx="6046340" cy="654242"/>
          </a:xfrm>
        </p:spPr>
        <p:txBody>
          <a:bodyPr/>
          <a:lstStyle/>
          <a:p>
            <a:r>
              <a:rPr lang="ja-JP" altLang="en-US" sz="2000" dirty="0" smtClean="0"/>
              <a:t>基本は壁マウントですが、クラドルキットを使うことで、デスクトップ置きに変更することもできます。</a:t>
            </a:r>
            <a:endParaRPr lang="en-US" sz="2000" dirty="0"/>
          </a:p>
        </p:txBody>
      </p:sp>
      <p:sp>
        <p:nvSpPr>
          <p:cNvPr id="2" name="Title 1"/>
          <p:cNvSpPr>
            <a:spLocks noGrp="1"/>
          </p:cNvSpPr>
          <p:nvPr>
            <p:ph type="title"/>
          </p:nvPr>
        </p:nvSpPr>
        <p:spPr/>
        <p:txBody>
          <a:bodyPr/>
          <a:lstStyle/>
          <a:p>
            <a:r>
              <a:rPr lang="en-US" altLang="ja-JP" dirty="0" smtClean="0"/>
              <a:t>AIR-AP</a:t>
            </a:r>
            <a:r>
              <a:rPr lang="en-US" dirty="0" smtClean="0"/>
              <a:t>1810W</a:t>
            </a:r>
            <a:br>
              <a:rPr lang="en-US" dirty="0" smtClean="0"/>
            </a:br>
            <a:r>
              <a:rPr lang="en-US" dirty="0" smtClean="0"/>
              <a:t>デスクトップ置きに変更可能</a:t>
            </a:r>
            <a:endParaRPr lang="en-US" dirty="0"/>
          </a:p>
        </p:txBody>
      </p:sp>
      <p:pic>
        <p:nvPicPr>
          <p:cNvPr id="7" name="Picture 6"/>
          <p:cNvPicPr>
            <a:picLocks noChangeAspect="1"/>
          </p:cNvPicPr>
          <p:nvPr/>
        </p:nvPicPr>
        <p:blipFill>
          <a:blip r:embed="rId2"/>
          <a:stretch>
            <a:fillRect/>
          </a:stretch>
        </p:blipFill>
        <p:spPr>
          <a:xfrm>
            <a:off x="2832596" y="1743714"/>
            <a:ext cx="2644449" cy="2188351"/>
          </a:xfrm>
          <a:prstGeom prst="rect">
            <a:avLst/>
          </a:prstGeom>
        </p:spPr>
      </p:pic>
      <p:pic>
        <p:nvPicPr>
          <p:cNvPr id="8" name="Picture 7"/>
          <p:cNvPicPr>
            <a:picLocks noChangeAspect="1"/>
          </p:cNvPicPr>
          <p:nvPr/>
        </p:nvPicPr>
        <p:blipFill>
          <a:blip r:embed="rId3"/>
          <a:stretch>
            <a:fillRect/>
          </a:stretch>
        </p:blipFill>
        <p:spPr>
          <a:xfrm>
            <a:off x="7033967" y="1697830"/>
            <a:ext cx="1425463" cy="702250"/>
          </a:xfrm>
          <a:prstGeom prst="rect">
            <a:avLst/>
          </a:prstGeom>
        </p:spPr>
      </p:pic>
      <p:sp>
        <p:nvSpPr>
          <p:cNvPr id="9" name="Rectangle 8"/>
          <p:cNvSpPr/>
          <p:nvPr/>
        </p:nvSpPr>
        <p:spPr>
          <a:xfrm>
            <a:off x="6668047" y="1109546"/>
            <a:ext cx="2115207" cy="523220"/>
          </a:xfrm>
          <a:prstGeom prst="rect">
            <a:avLst/>
          </a:prstGeom>
        </p:spPr>
        <p:txBody>
          <a:bodyPr wrap="none">
            <a:spAutoFit/>
          </a:bodyPr>
          <a:lstStyle/>
          <a:p>
            <a:pPr algn="ctr"/>
            <a:r>
              <a:rPr lang="ja-JP" altLang="en-US" sz="1400" b="1" dirty="0" smtClean="0">
                <a:solidFill>
                  <a:schemeClr val="tx2"/>
                </a:solidFill>
              </a:rPr>
              <a:t>クラドル（受け台）キット</a:t>
            </a:r>
            <a:endParaRPr lang="en-US" sz="1400" b="1" dirty="0" smtClean="0">
              <a:solidFill>
                <a:schemeClr val="tx2"/>
              </a:solidFill>
            </a:endParaRPr>
          </a:p>
          <a:p>
            <a:pPr algn="ctr"/>
            <a:r>
              <a:rPr lang="en-US" sz="1400" dirty="0" smtClean="0">
                <a:solidFill>
                  <a:srgbClr val="FF0000"/>
                </a:solidFill>
              </a:rPr>
              <a:t>AIR-OEAP1810-CRD(=)</a:t>
            </a:r>
            <a:endParaRPr lang="en-US" sz="1400" dirty="0">
              <a:solidFill>
                <a:srgbClr val="FF0000"/>
              </a:solidFill>
            </a:endParaRPr>
          </a:p>
        </p:txBody>
      </p:sp>
      <p:pic>
        <p:nvPicPr>
          <p:cNvPr id="10" name="Picture 9"/>
          <p:cNvPicPr>
            <a:picLocks noChangeAspect="1"/>
          </p:cNvPicPr>
          <p:nvPr/>
        </p:nvPicPr>
        <p:blipFill>
          <a:blip r:embed="rId4"/>
          <a:stretch>
            <a:fillRect/>
          </a:stretch>
        </p:blipFill>
        <p:spPr>
          <a:xfrm rot="16200000">
            <a:off x="7281373" y="2304096"/>
            <a:ext cx="953103" cy="1403014"/>
          </a:xfrm>
          <a:prstGeom prst="rect">
            <a:avLst/>
          </a:prstGeom>
        </p:spPr>
      </p:pic>
      <p:pic>
        <p:nvPicPr>
          <p:cNvPr id="11" name="Picture 10"/>
          <p:cNvPicPr>
            <a:picLocks noChangeAspect="1"/>
          </p:cNvPicPr>
          <p:nvPr/>
        </p:nvPicPr>
        <p:blipFill>
          <a:blip r:embed="rId5"/>
          <a:stretch>
            <a:fillRect/>
          </a:stretch>
        </p:blipFill>
        <p:spPr>
          <a:xfrm rot="16200000">
            <a:off x="7702141" y="3755262"/>
            <a:ext cx="853906" cy="649728"/>
          </a:xfrm>
          <a:prstGeom prst="rect">
            <a:avLst/>
          </a:prstGeom>
        </p:spPr>
      </p:pic>
      <p:pic>
        <p:nvPicPr>
          <p:cNvPr id="12" name="Picture 11"/>
          <p:cNvPicPr>
            <a:picLocks noChangeAspect="1"/>
          </p:cNvPicPr>
          <p:nvPr/>
        </p:nvPicPr>
        <p:blipFill>
          <a:blip r:embed="rId6"/>
          <a:stretch>
            <a:fillRect/>
          </a:stretch>
        </p:blipFill>
        <p:spPr>
          <a:xfrm>
            <a:off x="7056417" y="3653173"/>
            <a:ext cx="601656" cy="870329"/>
          </a:xfrm>
          <a:prstGeom prst="rect">
            <a:avLst/>
          </a:prstGeom>
        </p:spPr>
      </p:pic>
      <p:sp>
        <p:nvSpPr>
          <p:cNvPr id="13" name="TextBox 12"/>
          <p:cNvSpPr txBox="1"/>
          <p:nvPr/>
        </p:nvSpPr>
        <p:spPr>
          <a:xfrm>
            <a:off x="7092656" y="2169599"/>
            <a:ext cx="1361304" cy="261610"/>
          </a:xfrm>
          <a:prstGeom prst="rect">
            <a:avLst/>
          </a:prstGeom>
          <a:noFill/>
        </p:spPr>
        <p:txBody>
          <a:bodyPr wrap="square" rtlCol="0">
            <a:spAutoFit/>
          </a:bodyPr>
          <a:lstStyle/>
          <a:p>
            <a:pPr algn="ctr"/>
            <a:r>
              <a:rPr lang="ja-JP" altLang="en-US" sz="1100" dirty="0" smtClean="0">
                <a:solidFill>
                  <a:srgbClr val="FF0000"/>
                </a:solidFill>
              </a:rPr>
              <a:t>クラドル（受け台）</a:t>
            </a:r>
            <a:endParaRPr lang="en-US" sz="1100" dirty="0">
              <a:solidFill>
                <a:srgbClr val="FF0000"/>
              </a:solidFill>
            </a:endParaRPr>
          </a:p>
        </p:txBody>
      </p:sp>
      <p:sp>
        <p:nvSpPr>
          <p:cNvPr id="14" name="TextBox 13"/>
          <p:cNvSpPr txBox="1"/>
          <p:nvPr/>
        </p:nvSpPr>
        <p:spPr>
          <a:xfrm>
            <a:off x="7056417" y="3233071"/>
            <a:ext cx="1397542" cy="261610"/>
          </a:xfrm>
          <a:prstGeom prst="rect">
            <a:avLst/>
          </a:prstGeom>
          <a:noFill/>
        </p:spPr>
        <p:txBody>
          <a:bodyPr wrap="square" rtlCol="0">
            <a:spAutoFit/>
          </a:bodyPr>
          <a:lstStyle/>
          <a:p>
            <a:pPr algn="ctr"/>
            <a:r>
              <a:rPr lang="ja-JP" altLang="en-US" sz="1100" dirty="0" smtClean="0">
                <a:solidFill>
                  <a:srgbClr val="FF0000"/>
                </a:solidFill>
              </a:rPr>
              <a:t>ジャンパーケーブル</a:t>
            </a:r>
            <a:endParaRPr lang="en-US" sz="1100" dirty="0">
              <a:solidFill>
                <a:srgbClr val="FF0000"/>
              </a:solidFill>
            </a:endParaRPr>
          </a:p>
        </p:txBody>
      </p:sp>
      <p:sp>
        <p:nvSpPr>
          <p:cNvPr id="15" name="TextBox 14"/>
          <p:cNvSpPr txBox="1"/>
          <p:nvPr/>
        </p:nvSpPr>
        <p:spPr>
          <a:xfrm rot="17011307">
            <a:off x="6835434" y="3998707"/>
            <a:ext cx="1003415" cy="261610"/>
          </a:xfrm>
          <a:prstGeom prst="rect">
            <a:avLst/>
          </a:prstGeom>
          <a:noFill/>
        </p:spPr>
        <p:txBody>
          <a:bodyPr wrap="square" rtlCol="0">
            <a:spAutoFit/>
          </a:bodyPr>
          <a:lstStyle/>
          <a:p>
            <a:pPr algn="ctr"/>
            <a:r>
              <a:rPr lang="ja-JP" altLang="en-US" sz="1100" dirty="0" smtClean="0">
                <a:solidFill>
                  <a:srgbClr val="FF0000"/>
                </a:solidFill>
              </a:rPr>
              <a:t>背面カバー</a:t>
            </a:r>
            <a:endParaRPr lang="en-US" sz="1100" dirty="0">
              <a:solidFill>
                <a:srgbClr val="FF0000"/>
              </a:solidFill>
            </a:endParaRPr>
          </a:p>
        </p:txBody>
      </p:sp>
      <p:sp>
        <p:nvSpPr>
          <p:cNvPr id="16" name="TextBox 15"/>
          <p:cNvSpPr txBox="1"/>
          <p:nvPr/>
        </p:nvSpPr>
        <p:spPr>
          <a:xfrm>
            <a:off x="7597964" y="4288738"/>
            <a:ext cx="1003415" cy="261610"/>
          </a:xfrm>
          <a:prstGeom prst="rect">
            <a:avLst/>
          </a:prstGeom>
          <a:noFill/>
        </p:spPr>
        <p:txBody>
          <a:bodyPr wrap="square" rtlCol="0">
            <a:spAutoFit/>
          </a:bodyPr>
          <a:lstStyle/>
          <a:p>
            <a:pPr algn="ctr"/>
            <a:r>
              <a:rPr lang="en-US" sz="1100" dirty="0" smtClean="0">
                <a:solidFill>
                  <a:srgbClr val="FF0000"/>
                </a:solidFill>
              </a:rPr>
              <a:t> 2x </a:t>
            </a:r>
            <a:r>
              <a:rPr lang="ja-JP" altLang="en-US" sz="1100" dirty="0" smtClean="0">
                <a:solidFill>
                  <a:srgbClr val="FF0000"/>
                </a:solidFill>
              </a:rPr>
              <a:t>ネジ</a:t>
            </a:r>
            <a:endParaRPr lang="en-US" sz="1100" dirty="0">
              <a:solidFill>
                <a:srgbClr val="FF0000"/>
              </a:solidFill>
            </a:endParaRPr>
          </a:p>
        </p:txBody>
      </p:sp>
      <p:pic>
        <p:nvPicPr>
          <p:cNvPr id="18" name="Picture 17"/>
          <p:cNvPicPr>
            <a:picLocks noChangeAspect="1"/>
          </p:cNvPicPr>
          <p:nvPr/>
        </p:nvPicPr>
        <p:blipFill>
          <a:blip r:embed="rId7"/>
          <a:stretch>
            <a:fillRect/>
          </a:stretch>
        </p:blipFill>
        <p:spPr>
          <a:xfrm>
            <a:off x="5389857" y="1890892"/>
            <a:ext cx="1447945" cy="2728360"/>
          </a:xfrm>
          <a:prstGeom prst="rect">
            <a:avLst/>
          </a:prstGeom>
        </p:spPr>
      </p:pic>
      <p:pic>
        <p:nvPicPr>
          <p:cNvPr id="19" name="Picture 18"/>
          <p:cNvPicPr>
            <a:picLocks noChangeAspect="1"/>
          </p:cNvPicPr>
          <p:nvPr/>
        </p:nvPicPr>
        <p:blipFill>
          <a:blip r:embed="rId8"/>
          <a:stretch>
            <a:fillRect/>
          </a:stretch>
        </p:blipFill>
        <p:spPr>
          <a:xfrm>
            <a:off x="3413232" y="3832786"/>
            <a:ext cx="1805338" cy="837112"/>
          </a:xfrm>
          <a:prstGeom prst="rect">
            <a:avLst/>
          </a:prstGeom>
        </p:spPr>
      </p:pic>
      <p:pic>
        <p:nvPicPr>
          <p:cNvPr id="20" name="Picture 19"/>
          <p:cNvPicPr>
            <a:picLocks noChangeAspect="1"/>
          </p:cNvPicPr>
          <p:nvPr/>
        </p:nvPicPr>
        <p:blipFill>
          <a:blip r:embed="rId9"/>
          <a:stretch>
            <a:fillRect/>
          </a:stretch>
        </p:blipFill>
        <p:spPr>
          <a:xfrm>
            <a:off x="721051" y="2486777"/>
            <a:ext cx="1887066" cy="2248699"/>
          </a:xfrm>
          <a:prstGeom prst="rect">
            <a:avLst/>
          </a:prstGeom>
        </p:spPr>
      </p:pic>
      <p:sp>
        <p:nvSpPr>
          <p:cNvPr id="21" name="TextBox 20"/>
          <p:cNvSpPr txBox="1"/>
          <p:nvPr/>
        </p:nvSpPr>
        <p:spPr>
          <a:xfrm>
            <a:off x="437766" y="1772462"/>
            <a:ext cx="2394830" cy="830997"/>
          </a:xfrm>
          <a:prstGeom prst="rect">
            <a:avLst/>
          </a:prstGeom>
          <a:solidFill>
            <a:srgbClr val="F2F2F2"/>
          </a:solidFill>
        </p:spPr>
        <p:txBody>
          <a:bodyPr wrap="square" rtlCol="0">
            <a:spAutoFit/>
          </a:bodyPr>
          <a:lstStyle/>
          <a:p>
            <a:r>
              <a:rPr lang="ja-JP" altLang="en-US" sz="1600" dirty="0" smtClean="0"/>
              <a:t>ジャンパーケーブルを</a:t>
            </a:r>
            <a:endParaRPr lang="en-US" altLang="ja-JP" sz="1600" dirty="0" smtClean="0"/>
          </a:p>
          <a:p>
            <a:r>
              <a:rPr lang="ja-JP" altLang="en-US" sz="1600" dirty="0" smtClean="0"/>
              <a:t>接続してから背面カバーを閉めます。</a:t>
            </a:r>
            <a:endParaRPr lang="en-US" sz="1600" dirty="0"/>
          </a:p>
        </p:txBody>
      </p:sp>
    </p:spTree>
    <p:extLst>
      <p:ext uri="{BB962C8B-B14F-4D97-AF65-F5344CB8AC3E}">
        <p14:creationId xmlns:p14="http://schemas.microsoft.com/office/powerpoint/2010/main" val="300821185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0621" y="341158"/>
            <a:ext cx="8235510" cy="731520"/>
          </a:xfrm>
        </p:spPr>
        <p:txBody>
          <a:bodyPr/>
          <a:lstStyle/>
          <a:p>
            <a:r>
              <a:rPr lang="en-US" sz="2800" dirty="0" smtClean="0"/>
              <a:t>AIR-OEAP1810</a:t>
            </a:r>
            <a:br>
              <a:rPr lang="en-US" sz="2800" dirty="0" smtClean="0"/>
            </a:br>
            <a:r>
              <a:rPr lang="ja-JP" altLang="en-US" sz="2800" dirty="0" smtClean="0"/>
              <a:t>寸法</a:t>
            </a:r>
            <a:r>
              <a:rPr lang="en-US" sz="2800" dirty="0"/>
              <a:t>, </a:t>
            </a:r>
            <a:r>
              <a:rPr lang="ja-JP" altLang="en-US" sz="2800" dirty="0"/>
              <a:t>重さ</a:t>
            </a:r>
            <a:r>
              <a:rPr lang="en-US" sz="2800" dirty="0"/>
              <a:t>, </a:t>
            </a:r>
            <a:r>
              <a:rPr lang="ja-JP" altLang="en-US" sz="2800" dirty="0"/>
              <a:t>環境</a:t>
            </a:r>
            <a:endParaRPr lang="en-US" sz="2800" dirty="0"/>
          </a:p>
        </p:txBody>
      </p:sp>
      <p:grpSp>
        <p:nvGrpSpPr>
          <p:cNvPr id="3" name="Group 2"/>
          <p:cNvGrpSpPr/>
          <p:nvPr/>
        </p:nvGrpSpPr>
        <p:grpSpPr>
          <a:xfrm>
            <a:off x="6584245" y="1304535"/>
            <a:ext cx="2493920" cy="3066858"/>
            <a:chOff x="6584245" y="1304535"/>
            <a:chExt cx="2493920" cy="3066858"/>
          </a:xfrm>
        </p:grpSpPr>
        <p:sp>
          <p:nvSpPr>
            <p:cNvPr id="27" name="TextBox 26"/>
            <p:cNvSpPr txBox="1"/>
            <p:nvPr/>
          </p:nvSpPr>
          <p:spPr>
            <a:xfrm rot="5400000">
              <a:off x="6190259" y="2645834"/>
              <a:ext cx="1003415" cy="215444"/>
            </a:xfrm>
            <a:prstGeom prst="rect">
              <a:avLst/>
            </a:prstGeom>
            <a:noFill/>
          </p:spPr>
          <p:txBody>
            <a:bodyPr wrap="square" rtlCol="0">
              <a:spAutoFit/>
            </a:bodyPr>
            <a:lstStyle/>
            <a:p>
              <a:r>
                <a:rPr lang="en-US" sz="800" dirty="0"/>
                <a:t>7</a:t>
              </a:r>
              <a:r>
                <a:rPr lang="en-US" sz="800" dirty="0" smtClean="0"/>
                <a:t>.8 in / 198.2 mm </a:t>
              </a:r>
              <a:endParaRPr lang="en-US" sz="800" dirty="0"/>
            </a:p>
          </p:txBody>
        </p:sp>
        <p:grpSp>
          <p:nvGrpSpPr>
            <p:cNvPr id="41" name="Group 40"/>
            <p:cNvGrpSpPr/>
            <p:nvPr/>
          </p:nvGrpSpPr>
          <p:grpSpPr>
            <a:xfrm>
              <a:off x="6799689" y="1304535"/>
              <a:ext cx="2278476" cy="3066858"/>
              <a:chOff x="6799689" y="1304535"/>
              <a:chExt cx="2278476" cy="3066858"/>
            </a:xfrm>
          </p:grpSpPr>
          <p:pic>
            <p:nvPicPr>
              <p:cNvPr id="7" name="Picture 6"/>
              <p:cNvPicPr>
                <a:picLocks noChangeAspect="1"/>
              </p:cNvPicPr>
              <p:nvPr/>
            </p:nvPicPr>
            <p:blipFill>
              <a:blip r:embed="rId3"/>
              <a:stretch>
                <a:fillRect/>
              </a:stretch>
            </p:blipFill>
            <p:spPr>
              <a:xfrm>
                <a:off x="6874169" y="1304535"/>
                <a:ext cx="1983910" cy="2770632"/>
              </a:xfrm>
              <a:prstGeom prst="rect">
                <a:avLst/>
              </a:prstGeom>
            </p:spPr>
          </p:pic>
          <p:cxnSp>
            <p:nvCxnSpPr>
              <p:cNvPr id="19" name="Straight Arrow Connector 18"/>
              <p:cNvCxnSpPr/>
              <p:nvPr/>
            </p:nvCxnSpPr>
            <p:spPr>
              <a:xfrm>
                <a:off x="6799689" y="1309605"/>
                <a:ext cx="0" cy="270273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874169" y="4142233"/>
                <a:ext cx="198391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375651" y="4155949"/>
                <a:ext cx="985623" cy="215444"/>
              </a:xfrm>
              <a:prstGeom prst="rect">
                <a:avLst/>
              </a:prstGeom>
              <a:noFill/>
            </p:spPr>
            <p:txBody>
              <a:bodyPr wrap="square" rtlCol="0">
                <a:spAutoFit/>
              </a:bodyPr>
              <a:lstStyle/>
              <a:p>
                <a:r>
                  <a:rPr lang="en-US" sz="800" dirty="0" smtClean="0"/>
                  <a:t>5.7 in / 145.8 </a:t>
                </a:r>
                <a:r>
                  <a:rPr lang="en-US" sz="800" dirty="0"/>
                  <a:t>m</a:t>
                </a:r>
                <a:r>
                  <a:rPr lang="en-US" sz="800" dirty="0" smtClean="0"/>
                  <a:t>m </a:t>
                </a:r>
                <a:endParaRPr lang="en-US" sz="800" dirty="0"/>
              </a:p>
            </p:txBody>
          </p:sp>
          <p:cxnSp>
            <p:nvCxnSpPr>
              <p:cNvPr id="29" name="Straight Arrow Connector 28"/>
              <p:cNvCxnSpPr/>
              <p:nvPr/>
            </p:nvCxnSpPr>
            <p:spPr>
              <a:xfrm>
                <a:off x="8905249" y="3101645"/>
                <a:ext cx="0" cy="9144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rot="5400000">
                <a:off x="8498306" y="3487390"/>
                <a:ext cx="944274" cy="215444"/>
              </a:xfrm>
              <a:prstGeom prst="rect">
                <a:avLst/>
              </a:prstGeom>
              <a:noFill/>
            </p:spPr>
            <p:txBody>
              <a:bodyPr wrap="square" rtlCol="0">
                <a:spAutoFit/>
              </a:bodyPr>
              <a:lstStyle/>
              <a:p>
                <a:r>
                  <a:rPr lang="en-US" sz="800" dirty="0" smtClean="0"/>
                  <a:t>2.64 in / 67</a:t>
                </a:r>
                <a:r>
                  <a:rPr lang="en-US" sz="800" dirty="0"/>
                  <a:t> </a:t>
                </a:r>
                <a:r>
                  <a:rPr lang="en-US" sz="800" dirty="0" smtClean="0"/>
                  <a:t>mm </a:t>
                </a:r>
                <a:endParaRPr lang="en-US" sz="800" dirty="0"/>
              </a:p>
            </p:txBody>
          </p:sp>
        </p:grpSp>
        <p:cxnSp>
          <p:nvCxnSpPr>
            <p:cNvPr id="44" name="Straight Connector 43"/>
            <p:cNvCxnSpPr/>
            <p:nvPr/>
          </p:nvCxnSpPr>
          <p:spPr>
            <a:xfrm flipV="1">
              <a:off x="6874169" y="3849077"/>
              <a:ext cx="0" cy="3951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8852205" y="3818494"/>
              <a:ext cx="0" cy="3951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725585" y="4016045"/>
              <a:ext cx="56542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701998" y="1311285"/>
              <a:ext cx="56542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8396741" y="3091706"/>
              <a:ext cx="56542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8393922" y="4016045"/>
              <a:ext cx="56542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379413" y="1282658"/>
            <a:ext cx="5132038" cy="411480"/>
            <a:chOff x="379413" y="1313306"/>
            <a:chExt cx="5132038" cy="411480"/>
          </a:xfrm>
        </p:grpSpPr>
        <p:sp>
          <p:nvSpPr>
            <p:cNvPr id="46" name="Rectangle 45"/>
            <p:cNvSpPr/>
            <p:nvPr/>
          </p:nvSpPr>
          <p:spPr>
            <a:xfrm>
              <a:off x="379413" y="1345310"/>
              <a:ext cx="5132038"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mj-lt"/>
              </a:endParaRPr>
            </a:p>
          </p:txBody>
        </p:sp>
        <p:sp>
          <p:nvSpPr>
            <p:cNvPr id="51" name="TextBox 50"/>
            <p:cNvSpPr txBox="1"/>
            <p:nvPr/>
          </p:nvSpPr>
          <p:spPr>
            <a:xfrm>
              <a:off x="777821" y="1397715"/>
              <a:ext cx="4733630" cy="276999"/>
            </a:xfrm>
            <a:prstGeom prst="rect">
              <a:avLst/>
            </a:prstGeom>
            <a:noFill/>
          </p:spPr>
          <p:txBody>
            <a:bodyPr wrap="square" rtlCol="0">
              <a:spAutoFit/>
            </a:bodyPr>
            <a:lstStyle/>
            <a:p>
              <a:r>
                <a:rPr lang="en-US" sz="1200" dirty="0" smtClean="0"/>
                <a:t>AP (</a:t>
              </a:r>
              <a:r>
                <a:rPr lang="ja-JP" altLang="en-US" sz="1200" dirty="0" smtClean="0"/>
                <a:t>マウントブラケットなし</a:t>
              </a:r>
              <a:r>
                <a:rPr lang="en-US" sz="1200" dirty="0" smtClean="0"/>
                <a:t>) 165 mm(W)x 114mm(L) x 41 mm(H)</a:t>
              </a:r>
              <a:endParaRPr lang="en-US" sz="1200" dirty="0"/>
            </a:p>
          </p:txBody>
        </p:sp>
        <p:pic>
          <p:nvPicPr>
            <p:cNvPr id="52" name="Picture 5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414" y="1313306"/>
              <a:ext cx="411480" cy="411480"/>
            </a:xfrm>
            <a:prstGeom prst="rect">
              <a:avLst/>
            </a:prstGeom>
          </p:spPr>
        </p:pic>
      </p:grpSp>
      <p:grpSp>
        <p:nvGrpSpPr>
          <p:cNvPr id="56" name="Group 55"/>
          <p:cNvGrpSpPr/>
          <p:nvPr/>
        </p:nvGrpSpPr>
        <p:grpSpPr>
          <a:xfrm>
            <a:off x="377497" y="1928850"/>
            <a:ext cx="5133954" cy="411480"/>
            <a:chOff x="377497" y="1735685"/>
            <a:chExt cx="5133954" cy="411480"/>
          </a:xfrm>
        </p:grpSpPr>
        <p:sp>
          <p:nvSpPr>
            <p:cNvPr id="57" name="Rectangle 56"/>
            <p:cNvSpPr/>
            <p:nvPr/>
          </p:nvSpPr>
          <p:spPr>
            <a:xfrm>
              <a:off x="379413" y="1774801"/>
              <a:ext cx="5132038"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latin typeface="+mj-lt"/>
              </a:endParaRPr>
            </a:p>
          </p:txBody>
        </p:sp>
        <p:pic>
          <p:nvPicPr>
            <p:cNvPr id="58" name="Picture 5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497" y="1735685"/>
              <a:ext cx="411480" cy="411480"/>
            </a:xfrm>
            <a:prstGeom prst="rect">
              <a:avLst/>
            </a:prstGeom>
          </p:spPr>
        </p:pic>
        <p:sp>
          <p:nvSpPr>
            <p:cNvPr id="59" name="TextBox 58"/>
            <p:cNvSpPr txBox="1"/>
            <p:nvPr/>
          </p:nvSpPr>
          <p:spPr>
            <a:xfrm>
              <a:off x="787770" y="1818314"/>
              <a:ext cx="4723681" cy="276999"/>
            </a:xfrm>
            <a:prstGeom prst="rect">
              <a:avLst/>
            </a:prstGeom>
            <a:noFill/>
          </p:spPr>
          <p:txBody>
            <a:bodyPr wrap="square" rtlCol="0">
              <a:spAutoFit/>
            </a:bodyPr>
            <a:lstStyle/>
            <a:p>
              <a:r>
                <a:rPr lang="en-US" sz="1200" dirty="0"/>
                <a:t>AP </a:t>
              </a:r>
              <a:r>
                <a:rPr lang="en-US" sz="1200" dirty="0" smtClean="0"/>
                <a:t>(</a:t>
              </a:r>
              <a:r>
                <a:rPr lang="ja-JP" altLang="en-US" sz="1200" dirty="0" smtClean="0"/>
                <a:t>マウントブラケットなし</a:t>
              </a:r>
              <a:r>
                <a:rPr lang="en-US" sz="1200" dirty="0" smtClean="0"/>
                <a:t>) 560g</a:t>
              </a:r>
              <a:endParaRPr lang="en-US" sz="1200" dirty="0"/>
            </a:p>
          </p:txBody>
        </p:sp>
      </p:grpSp>
      <p:grpSp>
        <p:nvGrpSpPr>
          <p:cNvPr id="60" name="Group 59"/>
          <p:cNvGrpSpPr/>
          <p:nvPr/>
        </p:nvGrpSpPr>
        <p:grpSpPr>
          <a:xfrm>
            <a:off x="375036" y="2575042"/>
            <a:ext cx="5136417" cy="843483"/>
            <a:chOff x="375036" y="2070248"/>
            <a:chExt cx="5136417" cy="843483"/>
          </a:xfrm>
        </p:grpSpPr>
        <p:sp>
          <p:nvSpPr>
            <p:cNvPr id="61" name="Rectangle 60"/>
            <p:cNvSpPr/>
            <p:nvPr/>
          </p:nvSpPr>
          <p:spPr>
            <a:xfrm>
              <a:off x="377497" y="2094361"/>
              <a:ext cx="5133956" cy="81937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latin typeface="+mj-lt"/>
              </a:endParaRPr>
            </a:p>
          </p:txBody>
        </p:sp>
        <p:pic>
          <p:nvPicPr>
            <p:cNvPr id="62" name="Picture 61"/>
            <p:cNvPicPr>
              <a:picLocks noChangeAspect="1"/>
            </p:cNvPicPr>
            <p:nvPr/>
          </p:nvPicPr>
          <p:blipFill>
            <a:blip r:embed="rId6"/>
            <a:stretch>
              <a:fillRect/>
            </a:stretch>
          </p:blipFill>
          <p:spPr>
            <a:xfrm>
              <a:off x="375036" y="2090737"/>
              <a:ext cx="411480" cy="411480"/>
            </a:xfrm>
            <a:prstGeom prst="rect">
              <a:avLst/>
            </a:prstGeom>
          </p:spPr>
        </p:pic>
        <p:sp>
          <p:nvSpPr>
            <p:cNvPr id="63" name="Rectangle 62"/>
            <p:cNvSpPr/>
            <p:nvPr/>
          </p:nvSpPr>
          <p:spPr>
            <a:xfrm>
              <a:off x="765600" y="2070248"/>
              <a:ext cx="4617550" cy="837152"/>
            </a:xfrm>
            <a:prstGeom prst="rect">
              <a:avLst/>
            </a:prstGeom>
          </p:spPr>
          <p:txBody>
            <a:bodyPr wrap="square">
              <a:spAutoFit/>
            </a:bodyPr>
            <a:lstStyle/>
            <a:p>
              <a:pPr>
                <a:lnSpc>
                  <a:spcPct val="80000"/>
                </a:lnSpc>
              </a:pPr>
              <a:r>
                <a:rPr lang="ja-JP" altLang="en-US" sz="1200" dirty="0"/>
                <a:t>保管</a:t>
              </a:r>
              <a:r>
                <a:rPr lang="en-US" sz="1200" dirty="0"/>
                <a:t> (</a:t>
              </a:r>
              <a:r>
                <a:rPr lang="ja-JP" altLang="en-US" sz="1200" dirty="0"/>
                <a:t>非稼働</a:t>
              </a:r>
              <a:r>
                <a:rPr lang="en-US" sz="1200" dirty="0"/>
                <a:t>) </a:t>
              </a:r>
              <a:r>
                <a:rPr lang="ja-JP" altLang="en-US" sz="1200" dirty="0"/>
                <a:t>温度</a:t>
              </a:r>
              <a:r>
                <a:rPr lang="en-US" sz="1200" dirty="0" smtClean="0"/>
                <a:t>: -</a:t>
              </a:r>
              <a:r>
                <a:rPr lang="en-US" sz="1200" dirty="0"/>
                <a:t>30</a:t>
              </a:r>
              <a:r>
                <a:rPr lang="en-US" sz="1200" dirty="0" smtClean="0"/>
                <a:t>°</a:t>
              </a:r>
              <a:r>
                <a:rPr lang="en-US" altLang="ja-JP" sz="1200" dirty="0" smtClean="0"/>
                <a:t>〜</a:t>
              </a:r>
              <a:r>
                <a:rPr lang="en-US" sz="1200" dirty="0" smtClean="0"/>
                <a:t> </a:t>
              </a:r>
              <a:r>
                <a:rPr lang="en-US" sz="1200" dirty="0"/>
                <a:t>70°</a:t>
              </a:r>
              <a:r>
                <a:rPr lang="en-US" sz="1200" dirty="0" smtClean="0"/>
                <a:t>C</a:t>
              </a:r>
              <a:endParaRPr lang="en-US" sz="1200" dirty="0"/>
            </a:p>
            <a:p>
              <a:pPr>
                <a:lnSpc>
                  <a:spcPct val="80000"/>
                </a:lnSpc>
              </a:pPr>
              <a:r>
                <a:rPr lang="ja-JP" altLang="en-US" sz="1200" dirty="0"/>
                <a:t>保管</a:t>
              </a:r>
              <a:r>
                <a:rPr lang="en-US" sz="1200" dirty="0"/>
                <a:t> (</a:t>
              </a:r>
              <a:r>
                <a:rPr lang="ja-JP" altLang="en-US" sz="1200" dirty="0"/>
                <a:t>非稼働</a:t>
              </a:r>
              <a:r>
                <a:rPr lang="en-US" sz="1200" dirty="0"/>
                <a:t>) </a:t>
              </a:r>
              <a:r>
                <a:rPr lang="ja-JP" altLang="en-US" sz="1200" dirty="0"/>
                <a:t>最大</a:t>
              </a:r>
              <a:r>
                <a:rPr lang="en-US" sz="1200" dirty="0"/>
                <a:t> </a:t>
              </a:r>
              <a:r>
                <a:rPr lang="ja-JP" altLang="en-US" sz="1200" dirty="0"/>
                <a:t>高度</a:t>
              </a:r>
              <a:r>
                <a:rPr lang="en-US" sz="1200" dirty="0" smtClean="0"/>
                <a:t>: </a:t>
              </a:r>
              <a:r>
                <a:rPr lang="en-US" sz="1200" dirty="0"/>
                <a:t>25°C, </a:t>
              </a:r>
              <a:r>
                <a:rPr lang="en-US" sz="1200" dirty="0" smtClean="0"/>
                <a:t>4,500m</a:t>
              </a:r>
              <a:endParaRPr lang="en-US" sz="1200" dirty="0"/>
            </a:p>
            <a:p>
              <a:pPr>
                <a:lnSpc>
                  <a:spcPct val="80000"/>
                </a:lnSpc>
              </a:pPr>
              <a:r>
                <a:rPr lang="ja-JP" altLang="en-US" sz="1200" dirty="0"/>
                <a:t>稼働温度</a:t>
              </a:r>
              <a:r>
                <a:rPr lang="en-US" sz="1200" dirty="0" smtClean="0"/>
                <a:t>: 0°</a:t>
              </a:r>
              <a:r>
                <a:rPr lang="en-US" altLang="ja-JP" sz="1200" dirty="0" smtClean="0"/>
                <a:t>〜</a:t>
              </a:r>
              <a:r>
                <a:rPr lang="en-US" sz="1200" dirty="0" smtClean="0"/>
                <a:t> </a:t>
              </a:r>
              <a:r>
                <a:rPr lang="en-US" sz="1200" dirty="0"/>
                <a:t>40°</a:t>
              </a:r>
              <a:r>
                <a:rPr lang="en-US" sz="1200" dirty="0" smtClean="0"/>
                <a:t>C</a:t>
              </a:r>
              <a:endParaRPr lang="en-US" sz="1200" dirty="0"/>
            </a:p>
            <a:p>
              <a:pPr>
                <a:lnSpc>
                  <a:spcPct val="80000"/>
                </a:lnSpc>
              </a:pPr>
              <a:r>
                <a:rPr lang="ja-JP" altLang="en-US" sz="1200" dirty="0"/>
                <a:t>稼働湿度</a:t>
              </a:r>
              <a:r>
                <a:rPr lang="en-US" sz="1200" dirty="0" smtClean="0"/>
                <a:t>: </a:t>
              </a:r>
              <a:r>
                <a:rPr lang="en-US" sz="1200" dirty="0"/>
                <a:t>10% </a:t>
              </a:r>
              <a:r>
                <a:rPr lang="en-US" altLang="ja-JP" sz="1200" dirty="0" smtClean="0"/>
                <a:t>〜</a:t>
              </a:r>
              <a:r>
                <a:rPr lang="en-US" sz="1200" dirty="0" smtClean="0"/>
                <a:t> </a:t>
              </a:r>
              <a:r>
                <a:rPr lang="en-US" sz="1200" dirty="0"/>
                <a:t>90% </a:t>
              </a:r>
              <a:r>
                <a:rPr lang="en-US" sz="1200" dirty="0" smtClean="0"/>
                <a:t> (</a:t>
              </a:r>
              <a:r>
                <a:rPr lang="ja-JP" altLang="en-US" sz="1200" dirty="0" smtClean="0"/>
                <a:t>非凝結</a:t>
              </a:r>
              <a:r>
                <a:rPr lang="en-US" sz="1200" dirty="0" smtClean="0"/>
                <a:t>)</a:t>
              </a:r>
              <a:endParaRPr lang="en-US" sz="1200" dirty="0"/>
            </a:p>
            <a:p>
              <a:pPr>
                <a:lnSpc>
                  <a:spcPct val="80000"/>
                </a:lnSpc>
              </a:pPr>
              <a:r>
                <a:rPr lang="ja-JP" altLang="en-US" sz="1200" dirty="0"/>
                <a:t>稼働最大高度</a:t>
              </a:r>
              <a:r>
                <a:rPr lang="en-US" sz="1200" dirty="0" smtClean="0"/>
                <a:t>: </a:t>
              </a:r>
              <a:r>
                <a:rPr lang="en-US" sz="1200" dirty="0"/>
                <a:t>40°C, </a:t>
              </a:r>
              <a:r>
                <a:rPr lang="en-US" sz="1200" dirty="0" smtClean="0"/>
                <a:t>3,000m</a:t>
              </a:r>
              <a:endParaRPr lang="en-US" sz="1200" dirty="0"/>
            </a:p>
          </p:txBody>
        </p:sp>
        <p:pic>
          <p:nvPicPr>
            <p:cNvPr id="64" name="Picture 6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069" y="2502251"/>
              <a:ext cx="411480" cy="411480"/>
            </a:xfrm>
            <a:prstGeom prst="rect">
              <a:avLst/>
            </a:prstGeom>
          </p:spPr>
        </p:pic>
      </p:grpSp>
      <p:grpSp>
        <p:nvGrpSpPr>
          <p:cNvPr id="73" name="Group 72"/>
          <p:cNvGrpSpPr/>
          <p:nvPr/>
        </p:nvGrpSpPr>
        <p:grpSpPr>
          <a:xfrm>
            <a:off x="413790" y="3709999"/>
            <a:ext cx="5124610" cy="370514"/>
            <a:chOff x="413790" y="2976673"/>
            <a:chExt cx="5124610" cy="370514"/>
          </a:xfrm>
        </p:grpSpPr>
        <p:sp>
          <p:nvSpPr>
            <p:cNvPr id="82" name="Rectangle 81"/>
            <p:cNvSpPr/>
            <p:nvPr/>
          </p:nvSpPr>
          <p:spPr>
            <a:xfrm>
              <a:off x="416569" y="2976673"/>
              <a:ext cx="5094882" cy="36576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latin typeface="+mj-lt"/>
              </a:endParaRPr>
            </a:p>
          </p:txBody>
        </p:sp>
        <p:sp>
          <p:nvSpPr>
            <p:cNvPr id="83" name="Rectangle 82"/>
            <p:cNvSpPr/>
            <p:nvPr/>
          </p:nvSpPr>
          <p:spPr>
            <a:xfrm>
              <a:off x="872454" y="2976673"/>
              <a:ext cx="4665946" cy="365760"/>
            </a:xfrm>
            <a:prstGeom prst="rect">
              <a:avLst/>
            </a:prstGeom>
          </p:spPr>
          <p:txBody>
            <a:bodyPr wrap="square" lIns="0" tIns="0" rIns="0" bIns="0" anchor="ctr" anchorCtr="0">
              <a:noAutofit/>
            </a:bodyPr>
            <a:lstStyle/>
            <a:p>
              <a:r>
                <a:rPr lang="en-US" sz="1200" b="1" dirty="0" smtClean="0"/>
                <a:t>AIR-OEAP1810 </a:t>
              </a:r>
              <a:r>
                <a:rPr lang="ja-JP" altLang="en-US" sz="1200" b="1" dirty="0" smtClean="0"/>
                <a:t>は</a:t>
              </a:r>
              <a:r>
                <a:rPr lang="en-US" sz="1200" b="1" dirty="0" smtClean="0"/>
                <a:t>OEAP600</a:t>
              </a:r>
              <a:r>
                <a:rPr lang="ja-JP" altLang="en-US" sz="1200" b="1" dirty="0" smtClean="0"/>
                <a:t>より少し大きくてスマートなデザイン</a:t>
              </a:r>
              <a:endParaRPr lang="en-US" sz="1200" b="1" dirty="0"/>
            </a:p>
          </p:txBody>
        </p:sp>
        <p:pic>
          <p:nvPicPr>
            <p:cNvPr id="84" name="Picture 8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3790" y="2981427"/>
              <a:ext cx="365760" cy="365760"/>
            </a:xfrm>
            <a:prstGeom prst="rect">
              <a:avLst/>
            </a:prstGeom>
          </p:spPr>
        </p:pic>
      </p:grpSp>
      <p:grpSp>
        <p:nvGrpSpPr>
          <p:cNvPr id="4" name="Group 3"/>
          <p:cNvGrpSpPr/>
          <p:nvPr/>
        </p:nvGrpSpPr>
        <p:grpSpPr>
          <a:xfrm>
            <a:off x="5587278" y="2533916"/>
            <a:ext cx="1036271" cy="1828534"/>
            <a:chOff x="5567400" y="2533916"/>
            <a:chExt cx="1036271" cy="1828534"/>
          </a:xfrm>
        </p:grpSpPr>
        <p:grpSp>
          <p:nvGrpSpPr>
            <p:cNvPr id="40" name="Group 39"/>
            <p:cNvGrpSpPr/>
            <p:nvPr/>
          </p:nvGrpSpPr>
          <p:grpSpPr>
            <a:xfrm>
              <a:off x="5567401" y="2533916"/>
              <a:ext cx="1036270" cy="1828534"/>
              <a:chOff x="5231076" y="2533916"/>
              <a:chExt cx="1036270" cy="1828534"/>
            </a:xfrm>
          </p:grpSpPr>
          <p:pic>
            <p:nvPicPr>
              <p:cNvPr id="36" name="Picture 35"/>
              <p:cNvPicPr>
                <a:picLocks noChangeAspect="1"/>
              </p:cNvPicPr>
              <p:nvPr/>
            </p:nvPicPr>
            <p:blipFill>
              <a:blip r:embed="rId9"/>
              <a:stretch>
                <a:fillRect/>
              </a:stretch>
            </p:blipFill>
            <p:spPr>
              <a:xfrm rot="5400000">
                <a:off x="4964409" y="2800583"/>
                <a:ext cx="1533333" cy="1000000"/>
              </a:xfrm>
              <a:prstGeom prst="rect">
                <a:avLst/>
              </a:prstGeom>
            </p:spPr>
          </p:pic>
          <p:cxnSp>
            <p:nvCxnSpPr>
              <p:cNvPr id="37" name="Straight Arrow Connector 36"/>
              <p:cNvCxnSpPr/>
              <p:nvPr/>
            </p:nvCxnSpPr>
            <p:spPr>
              <a:xfrm>
                <a:off x="5233195" y="4142233"/>
                <a:ext cx="98755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281723" y="4147006"/>
                <a:ext cx="985623" cy="215444"/>
              </a:xfrm>
              <a:prstGeom prst="rect">
                <a:avLst/>
              </a:prstGeom>
              <a:noFill/>
            </p:spPr>
            <p:txBody>
              <a:bodyPr wrap="square" rtlCol="0">
                <a:spAutoFit/>
              </a:bodyPr>
              <a:lstStyle/>
              <a:p>
                <a:r>
                  <a:rPr lang="en-US" sz="800" dirty="0" smtClean="0"/>
                  <a:t>3.6 in / 91.6 </a:t>
                </a:r>
                <a:r>
                  <a:rPr lang="en-US" sz="800" dirty="0"/>
                  <a:t>m</a:t>
                </a:r>
                <a:r>
                  <a:rPr lang="en-US" sz="800" dirty="0" smtClean="0"/>
                  <a:t>m </a:t>
                </a:r>
                <a:endParaRPr lang="en-US" sz="800" dirty="0"/>
              </a:p>
            </p:txBody>
          </p:sp>
        </p:grpSp>
        <p:cxnSp>
          <p:nvCxnSpPr>
            <p:cNvPr id="43" name="Straight Connector 42"/>
            <p:cNvCxnSpPr/>
            <p:nvPr/>
          </p:nvCxnSpPr>
          <p:spPr>
            <a:xfrm flipV="1">
              <a:off x="6557912" y="3843619"/>
              <a:ext cx="0" cy="3951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5567400" y="3827612"/>
              <a:ext cx="0" cy="3951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2" name="TextBox 41"/>
          <p:cNvSpPr txBox="1"/>
          <p:nvPr/>
        </p:nvSpPr>
        <p:spPr>
          <a:xfrm>
            <a:off x="7816672" y="170195"/>
            <a:ext cx="1126019" cy="369332"/>
          </a:xfrm>
          <a:prstGeom prst="rect">
            <a:avLst/>
          </a:prstGeom>
          <a:solidFill>
            <a:schemeClr val="accent4">
              <a:lumMod val="60000"/>
              <a:lumOff val="40000"/>
            </a:schemeClr>
          </a:solidFill>
        </p:spPr>
        <p:txBody>
          <a:bodyPr wrap="square" rtlCol="0">
            <a:spAutoFit/>
          </a:bodyPr>
          <a:lstStyle/>
          <a:p>
            <a:pPr algn="ctr"/>
            <a:r>
              <a:rPr lang="ja-JP" altLang="en-US" dirty="0" smtClean="0"/>
              <a:t>参考</a:t>
            </a:r>
            <a:endParaRPr lang="en-US" dirty="0"/>
          </a:p>
        </p:txBody>
      </p:sp>
    </p:spTree>
    <p:extLst>
      <p:ext uri="{BB962C8B-B14F-4D97-AF65-F5344CB8AC3E}">
        <p14:creationId xmlns:p14="http://schemas.microsoft.com/office/powerpoint/2010/main" val="359918906"/>
      </p:ext>
    </p:extLst>
  </p:cSld>
  <p:clrMapOvr>
    <a:masterClrMapping/>
  </p:clrMapOvr>
  <mc:AlternateContent xmlns:mc="http://schemas.openxmlformats.org/markup-compatibility/2006" xmlns:p14="http://schemas.microsoft.com/office/powerpoint/2010/main">
    <mc:Choice Requires="p14">
      <p:transition spd="med" p14:dur="700" advTm="45407">
        <p:fade/>
      </p:transition>
    </mc:Choice>
    <mc:Fallback xmlns="">
      <p:transition spd="med" advTm="45407">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4"/>
          <p:cNvSpPr>
            <a:spLocks noGrp="1"/>
          </p:cNvSpPr>
          <p:nvPr>
            <p:ph type="title"/>
          </p:nvPr>
        </p:nvSpPr>
        <p:spPr>
          <a:xfrm>
            <a:off x="437766" y="341313"/>
            <a:ext cx="8345488" cy="731837"/>
          </a:xfrm>
        </p:spPr>
        <p:txBody>
          <a:bodyPr/>
          <a:lstStyle/>
          <a:p>
            <a:r>
              <a:rPr lang="en-US" dirty="0" smtClean="0"/>
              <a:t>AIR-OEAP1810</a:t>
            </a:r>
            <a:br>
              <a:rPr lang="en-US" dirty="0" smtClean="0"/>
            </a:br>
            <a:r>
              <a:rPr lang="ja-JP" altLang="en-US" dirty="0" smtClean="0"/>
              <a:t>ポート構成</a:t>
            </a:r>
            <a:endParaRPr lang="en-US" dirty="0"/>
          </a:p>
        </p:txBody>
      </p:sp>
      <p:pic>
        <p:nvPicPr>
          <p:cNvPr id="3" name="Picture 2"/>
          <p:cNvPicPr>
            <a:picLocks noChangeAspect="1"/>
          </p:cNvPicPr>
          <p:nvPr/>
        </p:nvPicPr>
        <p:blipFill>
          <a:blip r:embed="rId3"/>
          <a:stretch>
            <a:fillRect/>
          </a:stretch>
        </p:blipFill>
        <p:spPr>
          <a:xfrm>
            <a:off x="3348062" y="956106"/>
            <a:ext cx="2207236" cy="3042556"/>
          </a:xfrm>
          <a:prstGeom prst="rect">
            <a:avLst/>
          </a:prstGeom>
        </p:spPr>
      </p:pic>
      <p:cxnSp>
        <p:nvCxnSpPr>
          <p:cNvPr id="5" name="Elbow Connector 4"/>
          <p:cNvCxnSpPr>
            <a:stCxn id="17" idx="2"/>
          </p:cNvCxnSpPr>
          <p:nvPr/>
        </p:nvCxnSpPr>
        <p:spPr>
          <a:xfrm rot="5400000">
            <a:off x="3636212" y="3590204"/>
            <a:ext cx="333786" cy="746557"/>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755759" y="3562502"/>
            <a:ext cx="841248" cy="234087"/>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9" name="Rectangle 18"/>
          <p:cNvSpPr/>
          <p:nvPr/>
        </p:nvSpPr>
        <p:spPr>
          <a:xfrm>
            <a:off x="4597007" y="3555187"/>
            <a:ext cx="283464" cy="237744"/>
          </a:xfrm>
          <a:prstGeom prst="rect">
            <a:avLst/>
          </a:prstGeom>
          <a:no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21" name="Elbow Connector 20"/>
          <p:cNvCxnSpPr>
            <a:stCxn id="19" idx="2"/>
            <a:endCxn id="46" idx="1"/>
          </p:cNvCxnSpPr>
          <p:nvPr/>
        </p:nvCxnSpPr>
        <p:spPr>
          <a:xfrm rot="16200000" flipH="1">
            <a:off x="4939789" y="3591880"/>
            <a:ext cx="513957" cy="916057"/>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81280" y="3586892"/>
            <a:ext cx="3266782" cy="1077218"/>
          </a:xfrm>
          <a:prstGeom prst="rect">
            <a:avLst/>
          </a:prstGeom>
          <a:noFill/>
        </p:spPr>
        <p:txBody>
          <a:bodyPr wrap="square" rtlCol="0">
            <a:spAutoFit/>
          </a:bodyPr>
          <a:lstStyle/>
          <a:p>
            <a:r>
              <a:rPr lang="en-US" sz="1600" b="1" dirty="0" smtClean="0"/>
              <a:t>3</a:t>
            </a:r>
            <a:r>
              <a:rPr lang="ja-JP" altLang="en-US" sz="1600" b="1" dirty="0" smtClean="0"/>
              <a:t>つの</a:t>
            </a:r>
            <a:r>
              <a:rPr lang="en-US" sz="1600" b="1" dirty="0" smtClean="0"/>
              <a:t>10</a:t>
            </a:r>
            <a:r>
              <a:rPr lang="en-US" sz="1600" b="1" dirty="0"/>
              <a:t>/100/1000BASE-T </a:t>
            </a:r>
            <a:r>
              <a:rPr lang="ja-JP" altLang="en-US" sz="1600" b="1" dirty="0" smtClean="0"/>
              <a:t>ポート</a:t>
            </a:r>
            <a:r>
              <a:rPr lang="en-US" sz="1600" b="1" dirty="0" smtClean="0"/>
              <a:t> (</a:t>
            </a:r>
            <a:r>
              <a:rPr lang="ja-JP" altLang="en-US" sz="1600" b="1" dirty="0" smtClean="0"/>
              <a:t>ローカルイーサネットポート</a:t>
            </a:r>
            <a:r>
              <a:rPr lang="en-US" sz="1600" b="1" dirty="0" smtClean="0"/>
              <a:t>)</a:t>
            </a:r>
            <a:r>
              <a:rPr lang="ja-JP" altLang="en-US" sz="1600" b="1" dirty="0" smtClean="0"/>
              <a:t>、</a:t>
            </a:r>
            <a:r>
              <a:rPr lang="en-US" altLang="ja-JP" sz="1600" b="1" dirty="0" smtClean="0"/>
              <a:t/>
            </a:r>
            <a:br>
              <a:rPr lang="en-US" altLang="ja-JP" sz="1600" b="1" dirty="0" smtClean="0"/>
            </a:br>
            <a:r>
              <a:rPr lang="ja-JP" altLang="en-US" sz="1600" b="1" dirty="0" smtClean="0"/>
              <a:t>１つの</a:t>
            </a:r>
            <a:r>
              <a:rPr lang="en-US" sz="1600" b="1" dirty="0" smtClean="0"/>
              <a:t>PoE(PSE LAN1) </a:t>
            </a:r>
            <a:r>
              <a:rPr lang="ja-JP" altLang="en-US" sz="1600" b="1" dirty="0" smtClean="0"/>
              <a:t>出力ポートを含む</a:t>
            </a:r>
            <a:endParaRPr lang="en-US" sz="1600" b="1" dirty="0"/>
          </a:p>
        </p:txBody>
      </p:sp>
      <p:sp>
        <p:nvSpPr>
          <p:cNvPr id="46" name="TextBox 45"/>
          <p:cNvSpPr txBox="1"/>
          <p:nvPr/>
        </p:nvSpPr>
        <p:spPr>
          <a:xfrm>
            <a:off x="5654796" y="4014500"/>
            <a:ext cx="2538476" cy="584776"/>
          </a:xfrm>
          <a:prstGeom prst="rect">
            <a:avLst/>
          </a:prstGeom>
          <a:noFill/>
        </p:spPr>
        <p:txBody>
          <a:bodyPr wrap="square" rtlCol="0">
            <a:spAutoFit/>
          </a:bodyPr>
          <a:lstStyle/>
          <a:p>
            <a:r>
              <a:rPr lang="en-US" sz="1600" b="1" dirty="0" smtClean="0"/>
              <a:t>10/100/1000 BASE-T </a:t>
            </a:r>
          </a:p>
          <a:p>
            <a:r>
              <a:rPr lang="en-US" sz="1600" b="1" dirty="0" smtClean="0"/>
              <a:t>PoE </a:t>
            </a:r>
            <a:r>
              <a:rPr lang="ja-JP" altLang="en-US" sz="1600" b="1" dirty="0" smtClean="0"/>
              <a:t>アップリンクポート</a:t>
            </a:r>
            <a:endParaRPr lang="en-US" sz="1600" b="1" dirty="0"/>
          </a:p>
        </p:txBody>
      </p:sp>
      <p:pic>
        <p:nvPicPr>
          <p:cNvPr id="2" name="Picture 1"/>
          <p:cNvPicPr>
            <a:picLocks noChangeAspect="1"/>
          </p:cNvPicPr>
          <p:nvPr/>
        </p:nvPicPr>
        <p:blipFill>
          <a:blip r:embed="rId4"/>
          <a:stretch>
            <a:fillRect/>
          </a:stretch>
        </p:blipFill>
        <p:spPr>
          <a:xfrm>
            <a:off x="5654796" y="956106"/>
            <a:ext cx="3297719" cy="2237738"/>
          </a:xfrm>
          <a:prstGeom prst="rect">
            <a:avLst/>
          </a:prstGeom>
        </p:spPr>
      </p:pic>
      <p:pic>
        <p:nvPicPr>
          <p:cNvPr id="4" name="Picture 3"/>
          <p:cNvPicPr>
            <a:picLocks noChangeAspect="1"/>
          </p:cNvPicPr>
          <p:nvPr/>
        </p:nvPicPr>
        <p:blipFill>
          <a:blip r:embed="rId5"/>
          <a:stretch>
            <a:fillRect/>
          </a:stretch>
        </p:blipFill>
        <p:spPr>
          <a:xfrm>
            <a:off x="332154" y="1405332"/>
            <a:ext cx="3015908" cy="1398438"/>
          </a:xfrm>
          <a:prstGeom prst="rect">
            <a:avLst/>
          </a:prstGeom>
        </p:spPr>
      </p:pic>
    </p:spTree>
    <p:extLst>
      <p:ext uri="{BB962C8B-B14F-4D97-AF65-F5344CB8AC3E}">
        <p14:creationId xmlns:p14="http://schemas.microsoft.com/office/powerpoint/2010/main" val="2513647277"/>
      </p:ext>
    </p:extLst>
  </p:cSld>
  <p:clrMapOvr>
    <a:masterClrMapping/>
  </p:clrMapOvr>
  <mc:AlternateContent xmlns:mc="http://schemas.openxmlformats.org/markup-compatibility/2006" xmlns:p14="http://schemas.microsoft.com/office/powerpoint/2010/main">
    <mc:Choice Requires="p14">
      <p:transition spd="med" p14:dur="700" advTm="45407">
        <p:fade/>
      </p:transition>
    </mc:Choice>
    <mc:Fallback xmlns="">
      <p:transition spd="med" advTm="45407">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AIR</a:t>
            </a:r>
            <a:r>
              <a:rPr lang="en-US" dirty="0"/>
              <a:t>-OEAP1810</a:t>
            </a:r>
            <a:br>
              <a:rPr lang="en-US" dirty="0"/>
            </a:br>
            <a:r>
              <a:rPr lang="en-US" dirty="0" smtClean="0"/>
              <a:t>パススルーポート</a:t>
            </a:r>
            <a:r>
              <a:rPr lang="ja-JP" altLang="en-US" dirty="0" smtClean="0"/>
              <a:t>とは</a:t>
            </a:r>
            <a:r>
              <a:rPr lang="en-US" altLang="ja-JP" dirty="0" smtClean="0"/>
              <a:t>?</a:t>
            </a:r>
            <a:endParaRPr lang="en-US" dirty="0"/>
          </a:p>
        </p:txBody>
      </p:sp>
      <p:sp>
        <p:nvSpPr>
          <p:cNvPr id="2" name="Rectangle 1"/>
          <p:cNvSpPr/>
          <p:nvPr/>
        </p:nvSpPr>
        <p:spPr>
          <a:xfrm>
            <a:off x="437766" y="1065687"/>
            <a:ext cx="8161704" cy="1015663"/>
          </a:xfrm>
          <a:prstGeom prst="rect">
            <a:avLst/>
          </a:prstGeom>
        </p:spPr>
        <p:txBody>
          <a:bodyPr wrap="square">
            <a:spAutoFit/>
          </a:bodyPr>
          <a:lstStyle/>
          <a:p>
            <a:pPr marL="285750" marR="0" indent="-285750">
              <a:spcBef>
                <a:spcPts val="0"/>
              </a:spcBef>
              <a:spcAft>
                <a:spcPts val="0"/>
              </a:spcAft>
              <a:buFont typeface="Wingdings" panose="05000000000000000000" pitchFamily="2" charset="2"/>
              <a:buChar char="q"/>
            </a:pPr>
            <a:r>
              <a:rPr lang="en-US" sz="1600" dirty="0" smtClean="0">
                <a:latin typeface="ＭＳ Ｐゴシック"/>
                <a:ea typeface="ＭＳ Ｐゴシック"/>
                <a:cs typeface="ＭＳ Ｐゴシック"/>
              </a:rPr>
              <a:t>背面蓋を外すと下記左図のようにポートが現れる</a:t>
            </a:r>
          </a:p>
          <a:p>
            <a:pPr marL="285750" marR="0" indent="-285750">
              <a:spcBef>
                <a:spcPts val="0"/>
              </a:spcBef>
              <a:spcAft>
                <a:spcPts val="0"/>
              </a:spcAft>
              <a:buFont typeface="Wingdings" panose="05000000000000000000" pitchFamily="2" charset="2"/>
              <a:buChar char="q"/>
            </a:pPr>
            <a:r>
              <a:rPr lang="en-US" sz="1600" dirty="0" smtClean="0">
                <a:latin typeface="ＭＳ Ｐゴシック"/>
                <a:ea typeface="ＭＳ Ｐゴシック"/>
                <a:cs typeface="ＭＳ Ｐゴシック"/>
              </a:rPr>
              <a:t>OEAP</a:t>
            </a:r>
            <a:r>
              <a:rPr lang="ja-JP" altLang="en-US" sz="1600" dirty="0" smtClean="0">
                <a:latin typeface="ＭＳ Ｐゴシック"/>
                <a:ea typeface="ＭＳ Ｐゴシック"/>
                <a:cs typeface="ＭＳ Ｐゴシック"/>
              </a:rPr>
              <a:t>では、背面のパススルーポートと</a:t>
            </a:r>
            <a:r>
              <a:rPr lang="en-US" altLang="ja-JP" sz="1600" dirty="0" smtClean="0">
                <a:latin typeface="ＭＳ Ｐゴシック"/>
                <a:ea typeface="ＭＳ Ｐゴシック"/>
                <a:cs typeface="ＭＳ Ｐゴシック"/>
              </a:rPr>
              <a:t>PoE</a:t>
            </a:r>
            <a:r>
              <a:rPr lang="ja-JP" altLang="en-US" sz="1600" dirty="0" smtClean="0">
                <a:latin typeface="ＭＳ Ｐゴシック"/>
                <a:ea typeface="ＭＳ Ｐゴシック"/>
                <a:cs typeface="ＭＳ Ｐゴシック"/>
              </a:rPr>
              <a:t>ポートをジャンパーケーブルで接続</a:t>
            </a:r>
            <a:endParaRPr lang="en-US" altLang="ja-JP" sz="1600" dirty="0" smtClean="0">
              <a:latin typeface="ＭＳ Ｐゴシック"/>
              <a:ea typeface="ＭＳ Ｐゴシック"/>
              <a:cs typeface="ＭＳ Ｐゴシック"/>
            </a:endParaRPr>
          </a:p>
          <a:p>
            <a:pPr marL="285750" marR="0" indent="-285750">
              <a:spcBef>
                <a:spcPts val="0"/>
              </a:spcBef>
              <a:spcAft>
                <a:spcPts val="0"/>
              </a:spcAft>
              <a:buFont typeface="Wingdings" panose="05000000000000000000" pitchFamily="2" charset="2"/>
              <a:buChar char="q"/>
            </a:pPr>
            <a:r>
              <a:rPr lang="ja-JP" altLang="en-US" sz="1600" dirty="0" smtClean="0">
                <a:latin typeface="ＭＳ Ｐゴシック"/>
                <a:ea typeface="ＭＳ Ｐゴシック"/>
                <a:cs typeface="ＭＳ Ｐゴシック"/>
              </a:rPr>
              <a:t>パススルーポートは</a:t>
            </a:r>
            <a:r>
              <a:rPr lang="en-US" altLang="en-US" sz="1600" dirty="0" smtClean="0">
                <a:latin typeface="ＭＳ Ｐゴシック"/>
                <a:ea typeface="ＭＳ Ｐゴシック"/>
                <a:cs typeface="ＭＳ Ｐゴシック"/>
              </a:rPr>
              <a:t>,</a:t>
            </a:r>
            <a:r>
              <a:rPr lang="ja-JP" altLang="en-US" sz="1600" dirty="0" smtClean="0">
                <a:latin typeface="ＭＳ Ｐゴシック"/>
                <a:ea typeface="ＭＳ Ｐゴシック"/>
                <a:cs typeface="ＭＳ Ｐゴシック"/>
              </a:rPr>
              <a:t>受け台上</a:t>
            </a:r>
            <a:r>
              <a:rPr lang="ja-JP" altLang="en-US" sz="1600" dirty="0">
                <a:latin typeface="ＭＳ Ｐゴシック"/>
                <a:ea typeface="ＭＳ Ｐゴシック"/>
                <a:cs typeface="ＭＳ Ｐゴシック"/>
              </a:rPr>
              <a:t>の</a:t>
            </a:r>
            <a:r>
              <a:rPr lang="en-US" altLang="ja-JP" sz="1600" dirty="0">
                <a:latin typeface="ＭＳ Ｐゴシック"/>
                <a:ea typeface="ＭＳ Ｐゴシック"/>
                <a:cs typeface="ＭＳ Ｐゴシック"/>
              </a:rPr>
              <a:t>WAN</a:t>
            </a:r>
            <a:r>
              <a:rPr lang="ja-JP" altLang="en-US" sz="1600" dirty="0" smtClean="0">
                <a:latin typeface="ＭＳ Ｐゴシック"/>
                <a:ea typeface="ＭＳ Ｐゴシック"/>
                <a:cs typeface="ＭＳ Ｐゴシック"/>
              </a:rPr>
              <a:t>ポートに内部で繋がっている</a:t>
            </a:r>
            <a:endParaRPr lang="en-US" sz="1600" dirty="0">
              <a:latin typeface="ＭＳ Ｐゴシック"/>
              <a:ea typeface="ＭＳ Ｐゴシック"/>
              <a:cs typeface="ＭＳ Ｐゴシック"/>
            </a:endParaRPr>
          </a:p>
          <a:p>
            <a:endParaRPr lang="en-US" sz="1200" dirty="0">
              <a:latin typeface="ＭＳ Ｐゴシック"/>
              <a:ea typeface="ＭＳ Ｐゴシック"/>
              <a:cs typeface="ＭＳ Ｐゴシック"/>
            </a:endParaRPr>
          </a:p>
        </p:txBody>
      </p:sp>
      <p:pic>
        <p:nvPicPr>
          <p:cNvPr id="15" name="Picture 14"/>
          <p:cNvPicPr>
            <a:picLocks noChangeAspect="1"/>
          </p:cNvPicPr>
          <p:nvPr/>
        </p:nvPicPr>
        <p:blipFill>
          <a:blip r:embed="rId3"/>
          <a:stretch>
            <a:fillRect/>
          </a:stretch>
        </p:blipFill>
        <p:spPr>
          <a:xfrm>
            <a:off x="995529" y="1917286"/>
            <a:ext cx="1950871" cy="2862966"/>
          </a:xfrm>
          <a:prstGeom prst="rect">
            <a:avLst/>
          </a:prstGeom>
        </p:spPr>
      </p:pic>
      <p:pic>
        <p:nvPicPr>
          <p:cNvPr id="17" name="Picture 16"/>
          <p:cNvPicPr>
            <a:picLocks noChangeAspect="1"/>
          </p:cNvPicPr>
          <p:nvPr/>
        </p:nvPicPr>
        <p:blipFill>
          <a:blip r:embed="rId4"/>
          <a:stretch>
            <a:fillRect/>
          </a:stretch>
        </p:blipFill>
        <p:spPr>
          <a:xfrm>
            <a:off x="3921706" y="1987497"/>
            <a:ext cx="1975081" cy="2722543"/>
          </a:xfrm>
          <a:prstGeom prst="rect">
            <a:avLst/>
          </a:prstGeom>
        </p:spPr>
      </p:pic>
      <p:cxnSp>
        <p:nvCxnSpPr>
          <p:cNvPr id="21" name="Straight Connector 20"/>
          <p:cNvCxnSpPr/>
          <p:nvPr/>
        </p:nvCxnSpPr>
        <p:spPr>
          <a:xfrm>
            <a:off x="1835495" y="3501138"/>
            <a:ext cx="0" cy="669029"/>
          </a:xfrm>
          <a:prstGeom prst="line">
            <a:avLst/>
          </a:prstGeom>
          <a:ln w="825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125113" y="3501138"/>
            <a:ext cx="0" cy="669029"/>
          </a:xfrm>
          <a:prstGeom prst="line">
            <a:avLst/>
          </a:prstGeom>
          <a:ln w="825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814648" y="4128576"/>
            <a:ext cx="310465" cy="0"/>
          </a:xfrm>
          <a:prstGeom prst="line">
            <a:avLst/>
          </a:prstGeom>
          <a:ln w="825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125113" y="3274225"/>
            <a:ext cx="2998618" cy="0"/>
          </a:xfrm>
          <a:prstGeom prst="line">
            <a:avLst/>
          </a:prstGeom>
          <a:ln w="82550">
            <a:solidFill>
              <a:schemeClr val="accent3">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163177" y="3234030"/>
            <a:ext cx="0" cy="1220605"/>
          </a:xfrm>
          <a:prstGeom prst="line">
            <a:avLst/>
          </a:prstGeom>
          <a:ln w="82550">
            <a:solidFill>
              <a:schemeClr val="accent3">
                <a:lumMod val="60000"/>
                <a:lumOff val="40000"/>
              </a:schemeClr>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206295" y="4454635"/>
            <a:ext cx="1358960" cy="0"/>
          </a:xfrm>
          <a:prstGeom prst="line">
            <a:avLst/>
          </a:prstGeom>
          <a:ln w="825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1154884" y="4193015"/>
            <a:ext cx="1791516" cy="307777"/>
          </a:xfrm>
          <a:prstGeom prst="rect">
            <a:avLst/>
          </a:prstGeom>
          <a:solidFill>
            <a:schemeClr val="bg1">
              <a:lumMod val="95000"/>
            </a:schemeClr>
          </a:solidFill>
          <a:ln>
            <a:solidFill>
              <a:schemeClr val="accent1"/>
            </a:solidFill>
          </a:ln>
        </p:spPr>
        <p:txBody>
          <a:bodyPr wrap="none">
            <a:spAutoFit/>
          </a:bodyPr>
          <a:lstStyle/>
          <a:p>
            <a:pPr marR="0">
              <a:spcBef>
                <a:spcPts val="0"/>
              </a:spcBef>
              <a:spcAft>
                <a:spcPts val="0"/>
              </a:spcAft>
            </a:pPr>
            <a:r>
              <a:rPr lang="ja-JP" altLang="en-US" sz="1400" dirty="0" smtClean="0">
                <a:latin typeface="Calibri" panose="020F0502020204030204" pitchFamily="34" charset="0"/>
                <a:ea typeface="Calibri" panose="020F0502020204030204" pitchFamily="34" charset="0"/>
                <a:cs typeface="Times New Roman" panose="02020603050405020304" pitchFamily="18" charset="0"/>
              </a:rPr>
              <a:t>ジャンパーケーブル</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oup 5"/>
          <p:cNvGrpSpPr/>
          <p:nvPr/>
        </p:nvGrpSpPr>
        <p:grpSpPr>
          <a:xfrm>
            <a:off x="6555316" y="4216891"/>
            <a:ext cx="1980702" cy="475488"/>
            <a:chOff x="6444649" y="4064522"/>
            <a:chExt cx="1980702" cy="475488"/>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4649" y="4064522"/>
              <a:ext cx="469392" cy="475488"/>
            </a:xfrm>
            <a:prstGeom prst="rect">
              <a:avLst/>
            </a:prstGeom>
          </p:spPr>
        </p:pic>
        <p:sp>
          <p:nvSpPr>
            <p:cNvPr id="4" name="TextBox 3"/>
            <p:cNvSpPr txBox="1"/>
            <p:nvPr/>
          </p:nvSpPr>
          <p:spPr>
            <a:xfrm>
              <a:off x="6894163" y="4163766"/>
              <a:ext cx="1531188" cy="276999"/>
            </a:xfrm>
            <a:prstGeom prst="rect">
              <a:avLst/>
            </a:prstGeom>
            <a:noFill/>
          </p:spPr>
          <p:txBody>
            <a:bodyPr wrap="none" rtlCol="0">
              <a:spAutoFit/>
            </a:bodyPr>
            <a:lstStyle/>
            <a:p>
              <a:r>
                <a:rPr lang="ja-JP" altLang="en-US" sz="1200" dirty="0" smtClean="0"/>
                <a:t>ブロードバンドルータ</a:t>
              </a:r>
              <a:endParaRPr lang="en-US" sz="1200" dirty="0"/>
            </a:p>
          </p:txBody>
        </p:sp>
      </p:grpSp>
      <p:sp>
        <p:nvSpPr>
          <p:cNvPr id="8" name="TextBox 7"/>
          <p:cNvSpPr txBox="1"/>
          <p:nvPr/>
        </p:nvSpPr>
        <p:spPr>
          <a:xfrm>
            <a:off x="3057067" y="2804129"/>
            <a:ext cx="944880" cy="369332"/>
          </a:xfrm>
          <a:prstGeom prst="rect">
            <a:avLst/>
          </a:prstGeom>
          <a:noFill/>
        </p:spPr>
        <p:txBody>
          <a:bodyPr wrap="square" rtlCol="0">
            <a:spAutoFit/>
          </a:bodyPr>
          <a:lstStyle/>
          <a:p>
            <a:pPr algn="ctr"/>
            <a:r>
              <a:rPr lang="ja-JP" altLang="en-US" dirty="0" smtClean="0"/>
              <a:t>内部</a:t>
            </a:r>
            <a:endParaRPr lang="en-US" dirty="0"/>
          </a:p>
        </p:txBody>
      </p:sp>
    </p:spTree>
    <p:extLst>
      <p:ext uri="{BB962C8B-B14F-4D97-AF65-F5344CB8AC3E}">
        <p14:creationId xmlns:p14="http://schemas.microsoft.com/office/powerpoint/2010/main" val="620249853"/>
      </p:ext>
    </p:extLst>
  </p:cSld>
  <p:clrMapOvr>
    <a:masterClrMapping/>
  </p:clrMapOvr>
  <mc:AlternateContent xmlns:mc="http://schemas.openxmlformats.org/markup-compatibility/2006" xmlns:p14="http://schemas.microsoft.com/office/powerpoint/2010/main">
    <mc:Choice Requires="p14">
      <p:transition spd="med" p14:dur="700" advTm="45407">
        <p:fade/>
      </p:transition>
    </mc:Choice>
    <mc:Fallback xmlns="">
      <p:transition spd="med" advTm="45407">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1000"/>
                                        <p:tgtEl>
                                          <p:spTgt spid="21"/>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1000"/>
                                        <p:tgtEl>
                                          <p:spTgt spid="20"/>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left)">
                                      <p:cBhvr>
                                        <p:cTn id="14" dur="1000"/>
                                        <p:tgtEl>
                                          <p:spTgt spid="30"/>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1000"/>
                                        <p:tgtEl>
                                          <p:spTgt spid="18"/>
                                        </p:tgtEl>
                                      </p:cBhvr>
                                    </p:animEffect>
                                  </p:childTnLst>
                                </p:cTn>
                              </p:par>
                            </p:childTnLst>
                          </p:cTn>
                        </p:par>
                        <p:par>
                          <p:cTn id="19" fill="hold">
                            <p:stCondLst>
                              <p:cond delay="3000"/>
                            </p:stCondLst>
                            <p:childTnLst>
                              <p:par>
                                <p:cTn id="20" presetID="22" presetClass="entr" presetSubtype="8"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1000"/>
                                        <p:tgtEl>
                                          <p:spTgt spid="22"/>
                                        </p:tgtEl>
                                      </p:cBhvr>
                                    </p:animEffect>
                                  </p:childTnLst>
                                </p:cTn>
                              </p:par>
                            </p:childTnLst>
                          </p:cTn>
                        </p:par>
                        <p:par>
                          <p:cTn id="23" fill="hold">
                            <p:stCondLst>
                              <p:cond delay="4000"/>
                            </p:stCondLst>
                            <p:childTnLst>
                              <p:par>
                                <p:cTn id="24" presetID="22" presetClass="entr" presetSubtype="1"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up)">
                                      <p:cBhvr>
                                        <p:cTn id="26" dur="1000"/>
                                        <p:tgtEl>
                                          <p:spTgt spid="23"/>
                                        </p:tgtEl>
                                      </p:cBhvr>
                                    </p:animEffect>
                                  </p:childTnLst>
                                </p:cTn>
                              </p:par>
                            </p:childTnLst>
                          </p:cTn>
                        </p:par>
                        <p:par>
                          <p:cTn id="27" fill="hold">
                            <p:stCondLst>
                              <p:cond delay="5000"/>
                            </p:stCondLst>
                            <p:childTnLst>
                              <p:par>
                                <p:cTn id="28" presetID="22" presetClass="entr" presetSubtype="8" fill="hold"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1000"/>
                                        <p:tgtEl>
                                          <p:spTgt spid="25"/>
                                        </p:tgtEl>
                                      </p:cBhvr>
                                    </p:animEffect>
                                  </p:childTnLst>
                                </p:cTn>
                              </p:par>
                            </p:childTnLst>
                          </p:cTn>
                        </p:par>
                        <p:par>
                          <p:cTn id="31" fill="hold">
                            <p:stCondLst>
                              <p:cond delay="6000"/>
                            </p:stCondLst>
                            <p:childTnLst>
                              <p:par>
                                <p:cTn id="32" presetID="22" presetClass="entr" presetSubtype="8"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2157983"/>
            <a:ext cx="7598042" cy="652717"/>
          </a:xfrm>
        </p:spPr>
        <p:txBody>
          <a:bodyPr/>
          <a:lstStyle/>
          <a:p>
            <a:r>
              <a:rPr lang="ja-JP" altLang="en-US" dirty="0" smtClean="0">
                <a:latin typeface="+mn-lt"/>
              </a:rPr>
              <a:t>アクセサリ</a:t>
            </a:r>
            <a:endParaRPr lang="en-US" dirty="0">
              <a:latin typeface="+mn-lt"/>
            </a:endParaRPr>
          </a:p>
        </p:txBody>
      </p:sp>
    </p:spTree>
    <p:extLst>
      <p:ext uri="{BB962C8B-B14F-4D97-AF65-F5344CB8AC3E}">
        <p14:creationId xmlns:p14="http://schemas.microsoft.com/office/powerpoint/2010/main" val="231481695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torx head scr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5298" y="3488203"/>
            <a:ext cx="1749894" cy="6999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ecured RJ45 Lock for Keystone J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3098" y="1931394"/>
            <a:ext cx="1458688" cy="145868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371842" y="341313"/>
            <a:ext cx="8431914" cy="731837"/>
          </a:xfrm>
        </p:spPr>
        <p:txBody>
          <a:bodyPr/>
          <a:lstStyle/>
          <a:p>
            <a:r>
              <a:rPr lang="en-US" dirty="0" smtClean="0"/>
              <a:t>AIR-AP1810W &amp; AIR-OEAP1810 </a:t>
            </a:r>
            <a:r>
              <a:rPr lang="ja-JP" altLang="en-US" dirty="0" smtClean="0"/>
              <a:t>アクセサリ</a:t>
            </a:r>
            <a:endParaRPr lang="en-US" dirty="0"/>
          </a:p>
        </p:txBody>
      </p:sp>
      <p:pic>
        <p:nvPicPr>
          <p:cNvPr id="3" name="Picture 2"/>
          <p:cNvPicPr>
            <a:picLocks noChangeAspect="1"/>
          </p:cNvPicPr>
          <p:nvPr/>
        </p:nvPicPr>
        <p:blipFill>
          <a:blip r:embed="rId5"/>
          <a:stretch>
            <a:fillRect/>
          </a:stretch>
        </p:blipFill>
        <p:spPr>
          <a:xfrm>
            <a:off x="486875" y="1799548"/>
            <a:ext cx="1425463" cy="702250"/>
          </a:xfrm>
          <a:prstGeom prst="rect">
            <a:avLst/>
          </a:prstGeom>
        </p:spPr>
      </p:pic>
      <p:sp>
        <p:nvSpPr>
          <p:cNvPr id="9" name="Rectangle 8"/>
          <p:cNvSpPr/>
          <p:nvPr/>
        </p:nvSpPr>
        <p:spPr>
          <a:xfrm>
            <a:off x="2610330" y="1204093"/>
            <a:ext cx="1792778" cy="523220"/>
          </a:xfrm>
          <a:prstGeom prst="rect">
            <a:avLst/>
          </a:prstGeom>
        </p:spPr>
        <p:txBody>
          <a:bodyPr wrap="none">
            <a:spAutoFit/>
          </a:bodyPr>
          <a:lstStyle/>
          <a:p>
            <a:pPr algn="ctr"/>
            <a:r>
              <a:rPr lang="ja-JP" altLang="en-US" sz="1400" b="1" dirty="0" smtClean="0">
                <a:solidFill>
                  <a:schemeClr val="tx2"/>
                </a:solidFill>
              </a:rPr>
              <a:t>スペーサーキット</a:t>
            </a:r>
            <a:endParaRPr lang="en-US" sz="1400" b="1" dirty="0" smtClean="0">
              <a:solidFill>
                <a:schemeClr val="tx2"/>
              </a:solidFill>
            </a:endParaRPr>
          </a:p>
          <a:p>
            <a:pPr algn="ctr"/>
            <a:r>
              <a:rPr lang="en-US" sz="1400" dirty="0" smtClean="0">
                <a:solidFill>
                  <a:srgbClr val="FF0000"/>
                </a:solidFill>
              </a:rPr>
              <a:t>AIR-AP1810W-KIT=</a:t>
            </a:r>
            <a:endParaRPr lang="en-US" sz="1400" dirty="0">
              <a:solidFill>
                <a:srgbClr val="FF0000"/>
              </a:solidFill>
            </a:endParaRPr>
          </a:p>
        </p:txBody>
      </p:sp>
      <p:sp>
        <p:nvSpPr>
          <p:cNvPr id="10" name="Rectangle 9"/>
          <p:cNvSpPr/>
          <p:nvPr/>
        </p:nvSpPr>
        <p:spPr>
          <a:xfrm>
            <a:off x="120955" y="1211264"/>
            <a:ext cx="2115207" cy="523220"/>
          </a:xfrm>
          <a:prstGeom prst="rect">
            <a:avLst/>
          </a:prstGeom>
        </p:spPr>
        <p:txBody>
          <a:bodyPr wrap="none">
            <a:spAutoFit/>
          </a:bodyPr>
          <a:lstStyle/>
          <a:p>
            <a:pPr algn="ctr"/>
            <a:r>
              <a:rPr lang="ja-JP" altLang="en-US" sz="1400" b="1" dirty="0" smtClean="0">
                <a:solidFill>
                  <a:schemeClr val="tx2"/>
                </a:solidFill>
              </a:rPr>
              <a:t>クラドル（受け台）キット</a:t>
            </a:r>
            <a:endParaRPr lang="en-US" sz="1400" b="1" dirty="0" smtClean="0">
              <a:solidFill>
                <a:schemeClr val="tx2"/>
              </a:solidFill>
            </a:endParaRPr>
          </a:p>
          <a:p>
            <a:pPr algn="ctr"/>
            <a:r>
              <a:rPr lang="en-US" sz="1400" dirty="0" smtClean="0">
                <a:solidFill>
                  <a:srgbClr val="FF0000"/>
                </a:solidFill>
              </a:rPr>
              <a:t>AIR-OEAP1810-CRD(=)</a:t>
            </a:r>
            <a:endParaRPr lang="en-US" sz="1400" dirty="0">
              <a:solidFill>
                <a:srgbClr val="FF0000"/>
              </a:solidFill>
            </a:endParaRPr>
          </a:p>
        </p:txBody>
      </p:sp>
      <p:pic>
        <p:nvPicPr>
          <p:cNvPr id="12" name="Picture 11"/>
          <p:cNvPicPr>
            <a:picLocks noChangeAspect="1"/>
          </p:cNvPicPr>
          <p:nvPr/>
        </p:nvPicPr>
        <p:blipFill>
          <a:blip r:embed="rId6"/>
          <a:stretch>
            <a:fillRect/>
          </a:stretch>
        </p:blipFill>
        <p:spPr>
          <a:xfrm rot="16200000">
            <a:off x="734281" y="2405814"/>
            <a:ext cx="953103" cy="1403014"/>
          </a:xfrm>
          <a:prstGeom prst="rect">
            <a:avLst/>
          </a:prstGeom>
        </p:spPr>
      </p:pic>
      <p:sp>
        <p:nvSpPr>
          <p:cNvPr id="11" name="Rectangle 10"/>
          <p:cNvSpPr/>
          <p:nvPr/>
        </p:nvSpPr>
        <p:spPr>
          <a:xfrm>
            <a:off x="4896370" y="1204093"/>
            <a:ext cx="1864613" cy="523220"/>
          </a:xfrm>
          <a:prstGeom prst="rect">
            <a:avLst/>
          </a:prstGeom>
        </p:spPr>
        <p:txBody>
          <a:bodyPr wrap="none">
            <a:spAutoFit/>
          </a:bodyPr>
          <a:lstStyle/>
          <a:p>
            <a:pPr algn="ctr"/>
            <a:r>
              <a:rPr lang="ja-JP" altLang="en-US" sz="1400" b="1" dirty="0" smtClean="0">
                <a:solidFill>
                  <a:schemeClr val="tx2"/>
                </a:solidFill>
              </a:rPr>
              <a:t>物理セキュリティキット</a:t>
            </a:r>
            <a:r>
              <a:rPr lang="en-US" sz="1400" b="1" dirty="0" smtClean="0">
                <a:solidFill>
                  <a:schemeClr val="tx2"/>
                </a:solidFill>
              </a:rPr>
              <a:t> </a:t>
            </a:r>
          </a:p>
          <a:p>
            <a:pPr algn="ctr"/>
            <a:r>
              <a:rPr lang="en-US" sz="1400" dirty="0" smtClean="0">
                <a:solidFill>
                  <a:srgbClr val="FF0000"/>
                </a:solidFill>
              </a:rPr>
              <a:t>AIR-SEC-50=</a:t>
            </a:r>
            <a:endParaRPr lang="en-US" sz="1400" dirty="0">
              <a:solidFill>
                <a:srgbClr val="FF0000"/>
              </a:solidFill>
            </a:endParaRPr>
          </a:p>
        </p:txBody>
      </p:sp>
      <p:pic>
        <p:nvPicPr>
          <p:cNvPr id="18" name="Picture 17"/>
          <p:cNvPicPr>
            <a:picLocks noChangeAspect="1"/>
          </p:cNvPicPr>
          <p:nvPr/>
        </p:nvPicPr>
        <p:blipFill>
          <a:blip r:embed="rId7"/>
          <a:stretch>
            <a:fillRect/>
          </a:stretch>
        </p:blipFill>
        <p:spPr>
          <a:xfrm rot="16200000">
            <a:off x="1155049" y="3856980"/>
            <a:ext cx="853906" cy="649728"/>
          </a:xfrm>
          <a:prstGeom prst="rect">
            <a:avLst/>
          </a:prstGeom>
        </p:spPr>
      </p:pic>
      <p:pic>
        <p:nvPicPr>
          <p:cNvPr id="16" name="Picture 15"/>
          <p:cNvPicPr>
            <a:picLocks noChangeAspect="1"/>
          </p:cNvPicPr>
          <p:nvPr/>
        </p:nvPicPr>
        <p:blipFill>
          <a:blip r:embed="rId8"/>
          <a:stretch>
            <a:fillRect/>
          </a:stretch>
        </p:blipFill>
        <p:spPr>
          <a:xfrm>
            <a:off x="509325" y="3754891"/>
            <a:ext cx="601656" cy="870329"/>
          </a:xfrm>
          <a:prstGeom prst="rect">
            <a:avLst/>
          </a:prstGeom>
        </p:spPr>
      </p:pic>
      <p:sp>
        <p:nvSpPr>
          <p:cNvPr id="19" name="TextBox 18"/>
          <p:cNvSpPr txBox="1"/>
          <p:nvPr/>
        </p:nvSpPr>
        <p:spPr>
          <a:xfrm>
            <a:off x="545564" y="2271317"/>
            <a:ext cx="1361304" cy="261610"/>
          </a:xfrm>
          <a:prstGeom prst="rect">
            <a:avLst/>
          </a:prstGeom>
          <a:noFill/>
        </p:spPr>
        <p:txBody>
          <a:bodyPr wrap="square" rtlCol="0">
            <a:spAutoFit/>
          </a:bodyPr>
          <a:lstStyle/>
          <a:p>
            <a:pPr algn="ctr"/>
            <a:r>
              <a:rPr lang="ja-JP" altLang="en-US" sz="1100" dirty="0" smtClean="0">
                <a:solidFill>
                  <a:srgbClr val="FF0000"/>
                </a:solidFill>
              </a:rPr>
              <a:t>クラドル（受け台）</a:t>
            </a:r>
            <a:endParaRPr lang="en-US" sz="1100" dirty="0">
              <a:solidFill>
                <a:srgbClr val="FF0000"/>
              </a:solidFill>
            </a:endParaRPr>
          </a:p>
        </p:txBody>
      </p:sp>
      <p:sp>
        <p:nvSpPr>
          <p:cNvPr id="20" name="TextBox 19"/>
          <p:cNvSpPr txBox="1"/>
          <p:nvPr/>
        </p:nvSpPr>
        <p:spPr>
          <a:xfrm>
            <a:off x="509325" y="3334789"/>
            <a:ext cx="1397542" cy="261610"/>
          </a:xfrm>
          <a:prstGeom prst="rect">
            <a:avLst/>
          </a:prstGeom>
          <a:noFill/>
        </p:spPr>
        <p:txBody>
          <a:bodyPr wrap="square" rtlCol="0">
            <a:spAutoFit/>
          </a:bodyPr>
          <a:lstStyle/>
          <a:p>
            <a:pPr algn="ctr"/>
            <a:r>
              <a:rPr lang="ja-JP" altLang="en-US" sz="1100" dirty="0" smtClean="0">
                <a:solidFill>
                  <a:srgbClr val="FF0000"/>
                </a:solidFill>
              </a:rPr>
              <a:t>ジャンパーケーブル</a:t>
            </a:r>
            <a:endParaRPr lang="en-US" sz="1100" dirty="0">
              <a:solidFill>
                <a:srgbClr val="FF0000"/>
              </a:solidFill>
            </a:endParaRPr>
          </a:p>
        </p:txBody>
      </p:sp>
      <p:sp>
        <p:nvSpPr>
          <p:cNvPr id="21" name="TextBox 20"/>
          <p:cNvSpPr txBox="1"/>
          <p:nvPr/>
        </p:nvSpPr>
        <p:spPr>
          <a:xfrm rot="17011307">
            <a:off x="288342" y="4100425"/>
            <a:ext cx="1003415" cy="261610"/>
          </a:xfrm>
          <a:prstGeom prst="rect">
            <a:avLst/>
          </a:prstGeom>
          <a:noFill/>
        </p:spPr>
        <p:txBody>
          <a:bodyPr wrap="square" rtlCol="0">
            <a:spAutoFit/>
          </a:bodyPr>
          <a:lstStyle/>
          <a:p>
            <a:pPr algn="ctr"/>
            <a:r>
              <a:rPr lang="ja-JP" altLang="en-US" sz="1100" dirty="0" smtClean="0">
                <a:solidFill>
                  <a:srgbClr val="FF0000"/>
                </a:solidFill>
              </a:rPr>
              <a:t>背面カバー</a:t>
            </a:r>
            <a:endParaRPr lang="en-US" sz="1100" dirty="0">
              <a:solidFill>
                <a:srgbClr val="FF0000"/>
              </a:solidFill>
            </a:endParaRPr>
          </a:p>
        </p:txBody>
      </p:sp>
      <p:sp>
        <p:nvSpPr>
          <p:cNvPr id="22" name="TextBox 21"/>
          <p:cNvSpPr txBox="1"/>
          <p:nvPr/>
        </p:nvSpPr>
        <p:spPr>
          <a:xfrm>
            <a:off x="1050872" y="4390456"/>
            <a:ext cx="1003415" cy="261610"/>
          </a:xfrm>
          <a:prstGeom prst="rect">
            <a:avLst/>
          </a:prstGeom>
          <a:noFill/>
        </p:spPr>
        <p:txBody>
          <a:bodyPr wrap="square" rtlCol="0">
            <a:spAutoFit/>
          </a:bodyPr>
          <a:lstStyle/>
          <a:p>
            <a:pPr algn="ctr"/>
            <a:r>
              <a:rPr lang="en-US" sz="1100" dirty="0" smtClean="0">
                <a:solidFill>
                  <a:srgbClr val="FF0000"/>
                </a:solidFill>
              </a:rPr>
              <a:t> 2x </a:t>
            </a:r>
            <a:r>
              <a:rPr lang="ja-JP" altLang="en-US" sz="1100" dirty="0" smtClean="0">
                <a:solidFill>
                  <a:srgbClr val="FF0000"/>
                </a:solidFill>
              </a:rPr>
              <a:t>ネジ</a:t>
            </a:r>
            <a:endParaRPr lang="en-US" sz="1100" dirty="0">
              <a:solidFill>
                <a:srgbClr val="FF0000"/>
              </a:solidFill>
            </a:endParaRPr>
          </a:p>
        </p:txBody>
      </p:sp>
      <p:pic>
        <p:nvPicPr>
          <p:cNvPr id="25" name="Picture 24"/>
          <p:cNvPicPr>
            <a:picLocks noChangeAspect="1"/>
          </p:cNvPicPr>
          <p:nvPr/>
        </p:nvPicPr>
        <p:blipFill>
          <a:blip r:embed="rId6"/>
          <a:stretch>
            <a:fillRect/>
          </a:stretch>
        </p:blipFill>
        <p:spPr>
          <a:xfrm rot="16200000">
            <a:off x="3557562" y="1633800"/>
            <a:ext cx="702250" cy="1033746"/>
          </a:xfrm>
          <a:prstGeom prst="rect">
            <a:avLst/>
          </a:prstGeom>
        </p:spPr>
      </p:pic>
      <p:sp>
        <p:nvSpPr>
          <p:cNvPr id="24" name="TextBox 23"/>
          <p:cNvSpPr txBox="1"/>
          <p:nvPr/>
        </p:nvSpPr>
        <p:spPr>
          <a:xfrm>
            <a:off x="3163759" y="2282263"/>
            <a:ext cx="1451473" cy="261610"/>
          </a:xfrm>
          <a:prstGeom prst="rect">
            <a:avLst/>
          </a:prstGeom>
          <a:noFill/>
        </p:spPr>
        <p:txBody>
          <a:bodyPr wrap="square" rtlCol="0">
            <a:spAutoFit/>
          </a:bodyPr>
          <a:lstStyle/>
          <a:p>
            <a:pPr algn="ctr"/>
            <a:r>
              <a:rPr lang="ja-JP" altLang="en-US" sz="1100" dirty="0" smtClean="0">
                <a:solidFill>
                  <a:srgbClr val="FF0000"/>
                </a:solidFill>
              </a:rPr>
              <a:t>ジャンパーケーブル</a:t>
            </a:r>
            <a:endParaRPr lang="en-US" sz="1100" dirty="0">
              <a:solidFill>
                <a:srgbClr val="FF0000"/>
              </a:solidFill>
            </a:endParaRPr>
          </a:p>
        </p:txBody>
      </p:sp>
      <p:sp>
        <p:nvSpPr>
          <p:cNvPr id="26" name="TextBox 25"/>
          <p:cNvSpPr txBox="1"/>
          <p:nvPr/>
        </p:nvSpPr>
        <p:spPr>
          <a:xfrm>
            <a:off x="5085812" y="3322263"/>
            <a:ext cx="1633260" cy="261610"/>
          </a:xfrm>
          <a:prstGeom prst="rect">
            <a:avLst/>
          </a:prstGeom>
          <a:noFill/>
        </p:spPr>
        <p:txBody>
          <a:bodyPr wrap="square" rtlCol="0">
            <a:spAutoFit/>
          </a:bodyPr>
          <a:lstStyle/>
          <a:p>
            <a:r>
              <a:rPr lang="en-US" sz="1100" dirty="0">
                <a:solidFill>
                  <a:srgbClr val="FF0000"/>
                </a:solidFill>
              </a:rPr>
              <a:t>50 pcs. </a:t>
            </a:r>
            <a:r>
              <a:rPr lang="ja-JP" altLang="en-US" sz="1100" dirty="0" smtClean="0">
                <a:solidFill>
                  <a:srgbClr val="FF0000"/>
                </a:solidFill>
              </a:rPr>
              <a:t>セキュリティネジ</a:t>
            </a:r>
            <a:endParaRPr lang="en-US" sz="1100" b="1" dirty="0">
              <a:solidFill>
                <a:srgbClr val="FF0000"/>
              </a:solidFill>
            </a:endParaRPr>
          </a:p>
        </p:txBody>
      </p:sp>
      <p:cxnSp>
        <p:nvCxnSpPr>
          <p:cNvPr id="35" name="Straight Connector 34"/>
          <p:cNvCxnSpPr/>
          <p:nvPr/>
        </p:nvCxnSpPr>
        <p:spPr>
          <a:xfrm>
            <a:off x="2261437" y="1268492"/>
            <a:ext cx="0" cy="339296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757539" y="1237347"/>
            <a:ext cx="0" cy="339296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921154" y="1238436"/>
            <a:ext cx="0" cy="339296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6975117" y="1165895"/>
            <a:ext cx="2084078" cy="492443"/>
          </a:xfrm>
          <a:prstGeom prst="rect">
            <a:avLst/>
          </a:prstGeom>
        </p:spPr>
        <p:txBody>
          <a:bodyPr wrap="square">
            <a:spAutoFit/>
          </a:bodyPr>
          <a:lstStyle/>
          <a:p>
            <a:r>
              <a:rPr lang="ja-JP" altLang="en-US" sz="1300" b="1" dirty="0" smtClean="0">
                <a:solidFill>
                  <a:schemeClr val="tx2"/>
                </a:solidFill>
              </a:rPr>
              <a:t>ブラケットは</a:t>
            </a:r>
            <a:r>
              <a:rPr lang="en-US" sz="1300" b="1" dirty="0" smtClean="0">
                <a:solidFill>
                  <a:schemeClr val="tx2"/>
                </a:solidFill>
              </a:rPr>
              <a:t>AP</a:t>
            </a:r>
            <a:r>
              <a:rPr lang="ja-JP" altLang="en-US" sz="1300" b="1" dirty="0" smtClean="0">
                <a:solidFill>
                  <a:schemeClr val="tx2"/>
                </a:solidFill>
              </a:rPr>
              <a:t>に付属、</a:t>
            </a:r>
            <a:r>
              <a:rPr lang="en-US" altLang="ja-JP" sz="1300" b="1" dirty="0" smtClean="0">
                <a:solidFill>
                  <a:schemeClr val="tx2"/>
                </a:solidFill>
              </a:rPr>
              <a:t/>
            </a:r>
            <a:br>
              <a:rPr lang="en-US" altLang="ja-JP" sz="1300" b="1" dirty="0" smtClean="0">
                <a:solidFill>
                  <a:schemeClr val="tx2"/>
                </a:solidFill>
              </a:rPr>
            </a:br>
            <a:r>
              <a:rPr lang="ja-JP" altLang="en-US" sz="1300" b="1" dirty="0" smtClean="0">
                <a:solidFill>
                  <a:schemeClr val="tx2"/>
                </a:solidFill>
              </a:rPr>
              <a:t>スペアとしても用意あり</a:t>
            </a:r>
            <a:endParaRPr lang="en-US" sz="1300" dirty="0">
              <a:solidFill>
                <a:srgbClr val="FF0000"/>
              </a:solidFill>
            </a:endParaRPr>
          </a:p>
        </p:txBody>
      </p:sp>
      <p:pic>
        <p:nvPicPr>
          <p:cNvPr id="4" name="Picture 3"/>
          <p:cNvPicPr>
            <a:picLocks noChangeAspect="1"/>
          </p:cNvPicPr>
          <p:nvPr/>
        </p:nvPicPr>
        <p:blipFill>
          <a:blip r:embed="rId9"/>
          <a:stretch>
            <a:fillRect/>
          </a:stretch>
        </p:blipFill>
        <p:spPr>
          <a:xfrm>
            <a:off x="7017249" y="1704975"/>
            <a:ext cx="1954776" cy="2881484"/>
          </a:xfrm>
          <a:prstGeom prst="rect">
            <a:avLst/>
          </a:prstGeom>
        </p:spPr>
      </p:pic>
      <p:pic>
        <p:nvPicPr>
          <p:cNvPr id="8" name="Picture 7"/>
          <p:cNvPicPr>
            <a:picLocks noChangeAspect="1"/>
          </p:cNvPicPr>
          <p:nvPr/>
        </p:nvPicPr>
        <p:blipFill>
          <a:blip r:embed="rId10"/>
          <a:stretch>
            <a:fillRect/>
          </a:stretch>
        </p:blipFill>
        <p:spPr>
          <a:xfrm>
            <a:off x="2329272" y="1727313"/>
            <a:ext cx="981625" cy="2686988"/>
          </a:xfrm>
          <a:prstGeom prst="rect">
            <a:avLst/>
          </a:prstGeom>
        </p:spPr>
      </p:pic>
      <p:sp>
        <p:nvSpPr>
          <p:cNvPr id="23" name="TextBox 22"/>
          <p:cNvSpPr txBox="1"/>
          <p:nvPr/>
        </p:nvSpPr>
        <p:spPr>
          <a:xfrm rot="16200000">
            <a:off x="2655119" y="3720082"/>
            <a:ext cx="1003415" cy="276999"/>
          </a:xfrm>
          <a:prstGeom prst="rect">
            <a:avLst/>
          </a:prstGeom>
          <a:noFill/>
        </p:spPr>
        <p:txBody>
          <a:bodyPr wrap="square" rtlCol="0">
            <a:spAutoFit/>
          </a:bodyPr>
          <a:lstStyle/>
          <a:p>
            <a:pPr algn="ctr"/>
            <a:r>
              <a:rPr lang="ja-JP" altLang="en-US" sz="1200" dirty="0" smtClean="0">
                <a:solidFill>
                  <a:srgbClr val="FF0000"/>
                </a:solidFill>
              </a:rPr>
              <a:t>スペーサー</a:t>
            </a:r>
            <a:endParaRPr lang="en-US" sz="1200" dirty="0">
              <a:solidFill>
                <a:srgbClr val="FF0000"/>
              </a:solidFill>
            </a:endParaRPr>
          </a:p>
        </p:txBody>
      </p:sp>
      <p:sp>
        <p:nvSpPr>
          <p:cNvPr id="17" name="Rectangle 16"/>
          <p:cNvSpPr/>
          <p:nvPr/>
        </p:nvSpPr>
        <p:spPr>
          <a:xfrm>
            <a:off x="5118039" y="1831168"/>
            <a:ext cx="1571339" cy="430887"/>
          </a:xfrm>
          <a:prstGeom prst="rect">
            <a:avLst/>
          </a:prstGeom>
        </p:spPr>
        <p:txBody>
          <a:bodyPr wrap="none">
            <a:spAutoFit/>
          </a:bodyPr>
          <a:lstStyle/>
          <a:p>
            <a:r>
              <a:rPr lang="en-US" sz="1100" dirty="0">
                <a:solidFill>
                  <a:srgbClr val="FF0000"/>
                </a:solidFill>
              </a:rPr>
              <a:t>50 pcs. RJ-45 </a:t>
            </a:r>
            <a:r>
              <a:rPr lang="ja-JP" altLang="en-US" sz="1100" dirty="0" smtClean="0">
                <a:solidFill>
                  <a:srgbClr val="FF0000"/>
                </a:solidFill>
              </a:rPr>
              <a:t>キャップ</a:t>
            </a:r>
            <a:endParaRPr lang="en-US" altLang="ja-JP" sz="1100" dirty="0" smtClean="0">
              <a:solidFill>
                <a:srgbClr val="FF0000"/>
              </a:solidFill>
            </a:endParaRPr>
          </a:p>
          <a:p>
            <a:r>
              <a:rPr lang="en-US" sz="1100" dirty="0" smtClean="0">
                <a:solidFill>
                  <a:srgbClr val="FF0000"/>
                </a:solidFill>
              </a:rPr>
              <a:t>2 </a:t>
            </a:r>
            <a:r>
              <a:rPr lang="en-US" sz="1100" dirty="0">
                <a:solidFill>
                  <a:srgbClr val="FF0000"/>
                </a:solidFill>
              </a:rPr>
              <a:t>pcs. </a:t>
            </a:r>
            <a:r>
              <a:rPr lang="ja-JP" altLang="en-US" sz="1100" dirty="0" smtClean="0">
                <a:solidFill>
                  <a:srgbClr val="FF0000"/>
                </a:solidFill>
              </a:rPr>
              <a:t>ロック解除キー</a:t>
            </a:r>
            <a:r>
              <a:rPr lang="en-US" sz="1100" dirty="0" smtClean="0">
                <a:solidFill>
                  <a:srgbClr val="FF0000"/>
                </a:solidFill>
              </a:rPr>
              <a:t> </a:t>
            </a:r>
            <a:endParaRPr lang="en-US" sz="1100" dirty="0">
              <a:solidFill>
                <a:srgbClr val="FF0000"/>
              </a:solidFill>
            </a:endParaRPr>
          </a:p>
        </p:txBody>
      </p:sp>
    </p:spTree>
    <p:extLst>
      <p:ext uri="{BB962C8B-B14F-4D97-AF65-F5344CB8AC3E}">
        <p14:creationId xmlns:p14="http://schemas.microsoft.com/office/powerpoint/2010/main" val="981265324"/>
      </p:ext>
    </p:extLst>
  </p:cSld>
  <p:clrMapOvr>
    <a:masterClrMapping/>
  </p:clrMapOvr>
  <mc:AlternateContent xmlns:mc="http://schemas.openxmlformats.org/markup-compatibility/2006" xmlns:p14="http://schemas.microsoft.com/office/powerpoint/2010/main">
    <mc:Choice Requires="p14">
      <p:transition spd="med" p14:dur="700" advTm="45407">
        <p:fade/>
      </p:transition>
    </mc:Choice>
    <mc:Fallback xmlns="">
      <p:transition spd="med" advTm="45407">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11"/>
            <a:ext cx="8345488" cy="731837"/>
          </a:xfrm>
        </p:spPr>
        <p:txBody>
          <a:bodyPr/>
          <a:lstStyle/>
          <a:p>
            <a:r>
              <a:rPr lang="ja-JP" altLang="en-US" dirty="0" smtClean="0"/>
              <a:t>　アクセスポイント比較表</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743507060"/>
              </p:ext>
            </p:extLst>
          </p:nvPr>
        </p:nvGraphicFramePr>
        <p:xfrm>
          <a:off x="272876" y="606741"/>
          <a:ext cx="8669090" cy="4436946"/>
        </p:xfrm>
        <a:graphic>
          <a:graphicData uri="http://schemas.openxmlformats.org/drawingml/2006/table">
            <a:tbl>
              <a:tblPr/>
              <a:tblGrid>
                <a:gridCol w="1770130"/>
                <a:gridCol w="1724740"/>
                <a:gridCol w="1724740"/>
                <a:gridCol w="1724740"/>
                <a:gridCol w="1724740"/>
              </a:tblGrid>
              <a:tr h="109251">
                <a:tc>
                  <a:txBody>
                    <a:bodyPr/>
                    <a:lstStyle/>
                    <a:p>
                      <a:pPr algn="l" fontAlgn="b"/>
                      <a:r>
                        <a:rPr lang="ja-JP" altLang="en-US" sz="1000" b="0" i="0" u="none" strike="noStrike" dirty="0">
                          <a:solidFill>
                            <a:srgbClr val="FFFFFF"/>
                          </a:solidFill>
                          <a:effectLst/>
                          <a:latin typeface="ＭＳ Ｐゴシック"/>
                        </a:rPr>
                        <a:t>製品名</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4F81BD"/>
                    </a:solidFill>
                  </a:tcPr>
                </a:tc>
                <a:tc>
                  <a:txBody>
                    <a:bodyPr/>
                    <a:lstStyle/>
                    <a:p>
                      <a:pPr algn="l" fontAlgn="b"/>
                      <a:r>
                        <a:rPr lang="cs-CZ" sz="1000" b="0" i="0" u="none" strike="noStrike">
                          <a:solidFill>
                            <a:srgbClr val="FFFFFF"/>
                          </a:solidFill>
                          <a:effectLst/>
                          <a:latin typeface="Calibri"/>
                        </a:rPr>
                        <a:t>AP1830</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4F81BD"/>
                    </a:solidFill>
                  </a:tcPr>
                </a:tc>
                <a:tc>
                  <a:txBody>
                    <a:bodyPr/>
                    <a:lstStyle/>
                    <a:p>
                      <a:pPr algn="l" fontAlgn="b"/>
                      <a:r>
                        <a:rPr lang="fi-FI" sz="1000" b="0" i="0" u="none" strike="noStrike">
                          <a:solidFill>
                            <a:srgbClr val="FFFFFF"/>
                          </a:solidFill>
                          <a:effectLst/>
                          <a:latin typeface="Calibri"/>
                        </a:rPr>
                        <a:t>AP1850</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4F81BD"/>
                    </a:solidFill>
                  </a:tcPr>
                </a:tc>
                <a:tc>
                  <a:txBody>
                    <a:bodyPr/>
                    <a:lstStyle/>
                    <a:p>
                      <a:pPr algn="l" fontAlgn="b"/>
                      <a:r>
                        <a:rPr lang="is-IS" sz="1000" b="0" i="0" u="none" strike="noStrike">
                          <a:solidFill>
                            <a:srgbClr val="FFFFFF"/>
                          </a:solidFill>
                          <a:effectLst/>
                          <a:latin typeface="Calibri"/>
                        </a:rPr>
                        <a:t>AP2800</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4F81BD"/>
                    </a:solidFill>
                  </a:tcPr>
                </a:tc>
                <a:tc>
                  <a:txBody>
                    <a:bodyPr/>
                    <a:lstStyle/>
                    <a:p>
                      <a:pPr algn="l" fontAlgn="b"/>
                      <a:r>
                        <a:rPr lang="da-DK" sz="1000" b="0" i="0" u="none" strike="noStrike">
                          <a:solidFill>
                            <a:srgbClr val="FFFFFF"/>
                          </a:solidFill>
                          <a:effectLst/>
                          <a:latin typeface="Calibri"/>
                        </a:rPr>
                        <a:t>AP3800</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4F81BD"/>
                    </a:solidFill>
                  </a:tcPr>
                </a:tc>
              </a:tr>
              <a:tr h="651876">
                <a:tc>
                  <a:txBody>
                    <a:bodyPr/>
                    <a:lstStyle/>
                    <a:p>
                      <a:pPr algn="l" fontAlgn="b"/>
                      <a:r>
                        <a:rPr lang="ja-JP" altLang="en-US" sz="1000" b="0" i="0" u="none" strike="noStrike" dirty="0">
                          <a:solidFill>
                            <a:srgbClr val="FFFFFF"/>
                          </a:solidFill>
                          <a:effectLst/>
                          <a:latin typeface="ＭＳ Ｐゴシック"/>
                        </a:rPr>
                        <a:t>製品イメージ</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4F81BD"/>
                    </a:solidFill>
                  </a:tcPr>
                </a:tc>
                <a:tc>
                  <a:txBody>
                    <a:bodyPr/>
                    <a:lstStyle/>
                    <a:p>
                      <a:pPr algn="l" fontAlgn="b"/>
                      <a:r>
                        <a:rPr lang="sk-SK" sz="1000" b="0" i="0" u="none" strike="noStrike">
                          <a:solidFill>
                            <a:srgbClr val="000000"/>
                          </a:solidFill>
                          <a:effectLst/>
                          <a:latin typeface="Calibri"/>
                        </a:rPr>
                        <a:t> </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sk-SK" sz="1000" b="0" i="0" u="none" strike="noStrike" dirty="0">
                          <a:solidFill>
                            <a:srgbClr val="000000"/>
                          </a:solidFill>
                          <a:effectLst/>
                          <a:latin typeface="Calibri"/>
                        </a:rPr>
                        <a:t> </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sk-SK" sz="1000" b="0" i="0" u="none" strike="noStrike">
                          <a:solidFill>
                            <a:srgbClr val="000000"/>
                          </a:solidFill>
                          <a:effectLst/>
                          <a:latin typeface="Calibri"/>
                        </a:rPr>
                        <a:t> </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sk-SK" sz="1000" b="0" i="0" u="none" strike="noStrike">
                          <a:solidFill>
                            <a:srgbClr val="000000"/>
                          </a:solidFill>
                          <a:effectLst/>
                          <a:latin typeface="Calibri"/>
                        </a:rPr>
                        <a:t> </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44164">
                <a:tc>
                  <a:txBody>
                    <a:bodyPr/>
                    <a:lstStyle/>
                    <a:p>
                      <a:pPr algn="l" fontAlgn="b"/>
                      <a:r>
                        <a:rPr lang="ja-JP" altLang="en-US" sz="1000" b="0" i="0" u="none" strike="noStrike">
                          <a:solidFill>
                            <a:srgbClr val="FFFFFF"/>
                          </a:solidFill>
                          <a:effectLst/>
                          <a:latin typeface="ＭＳ Ｐゴシック"/>
                        </a:rPr>
                        <a:t>対応規格</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4F81BD"/>
                    </a:solidFill>
                  </a:tcPr>
                </a:tc>
                <a:tc>
                  <a:txBody>
                    <a:bodyPr/>
                    <a:lstStyle/>
                    <a:p>
                      <a:pPr algn="l" fontAlgn="b"/>
                      <a:r>
                        <a:rPr lang="en-US" sz="1000" b="0" i="0" u="none" strike="noStrike" dirty="0">
                          <a:solidFill>
                            <a:srgbClr val="000000"/>
                          </a:solidFill>
                          <a:effectLst/>
                          <a:latin typeface="Calibri"/>
                        </a:rPr>
                        <a:t>802.11a/b/g/n</a:t>
                      </a:r>
                      <a:r>
                        <a:rPr lang="en-US" sz="1000" b="0" i="0" u="none" strike="noStrike" dirty="0" smtClean="0">
                          <a:solidFill>
                            <a:srgbClr val="000000"/>
                          </a:solidFill>
                          <a:effectLst/>
                          <a:latin typeface="Calibri"/>
                        </a:rPr>
                        <a:t>/ac </a:t>
                      </a:r>
                      <a:r>
                        <a:rPr lang="en-US" sz="1000" b="0" i="0" u="none" strike="noStrike" dirty="0">
                          <a:solidFill>
                            <a:srgbClr val="000000"/>
                          </a:solidFill>
                          <a:effectLst/>
                          <a:latin typeface="Calibri"/>
                        </a:rPr>
                        <a:t>wave1&amp;2</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Calibri"/>
                        </a:rPr>
                        <a:t>802.11a/b/g/n</a:t>
                      </a:r>
                      <a:r>
                        <a:rPr lang="en-US" sz="1000" b="0" i="0" u="none" strike="noStrike" dirty="0" smtClean="0">
                          <a:solidFill>
                            <a:srgbClr val="000000"/>
                          </a:solidFill>
                          <a:effectLst/>
                          <a:latin typeface="Calibri"/>
                        </a:rPr>
                        <a:t>/ac </a:t>
                      </a:r>
                      <a:r>
                        <a:rPr lang="en-US" sz="1000" b="0" i="0" u="none" strike="noStrike" dirty="0">
                          <a:solidFill>
                            <a:srgbClr val="000000"/>
                          </a:solidFill>
                          <a:effectLst/>
                          <a:latin typeface="Calibri"/>
                        </a:rPr>
                        <a:t>wave1&amp;2</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Calibri"/>
                        </a:rPr>
                        <a:t>802.11a/b/g/n</a:t>
                      </a:r>
                      <a:r>
                        <a:rPr lang="en-US" sz="1000" b="0" i="0" u="none" strike="noStrike" dirty="0" smtClean="0">
                          <a:solidFill>
                            <a:srgbClr val="000000"/>
                          </a:solidFill>
                          <a:effectLst/>
                          <a:latin typeface="Calibri"/>
                        </a:rPr>
                        <a:t>/ac </a:t>
                      </a:r>
                      <a:r>
                        <a:rPr lang="en-US" sz="1000" b="0" i="0" u="none" strike="noStrike" dirty="0">
                          <a:solidFill>
                            <a:srgbClr val="000000"/>
                          </a:solidFill>
                          <a:effectLst/>
                          <a:latin typeface="Calibri"/>
                        </a:rPr>
                        <a:t>wave1&amp;2</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Calibri"/>
                        </a:rPr>
                        <a:t>802.11a/b/g/n</a:t>
                      </a:r>
                      <a:r>
                        <a:rPr lang="en-US" sz="1000" b="0" i="0" u="none" strike="noStrike" dirty="0" smtClean="0">
                          <a:solidFill>
                            <a:srgbClr val="000000"/>
                          </a:solidFill>
                          <a:effectLst/>
                          <a:latin typeface="Calibri"/>
                        </a:rPr>
                        <a:t>/ac </a:t>
                      </a:r>
                      <a:r>
                        <a:rPr lang="en-US" sz="1000" b="0" i="0" u="none" strike="noStrike" dirty="0">
                          <a:solidFill>
                            <a:srgbClr val="000000"/>
                          </a:solidFill>
                          <a:effectLst/>
                          <a:latin typeface="Calibri"/>
                        </a:rPr>
                        <a:t>wave1&amp;2</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09251">
                <a:tc>
                  <a:txBody>
                    <a:bodyPr/>
                    <a:lstStyle/>
                    <a:p>
                      <a:pPr algn="l" fontAlgn="b"/>
                      <a:r>
                        <a:rPr lang="ja-JP" altLang="en-US" sz="1000" b="0" i="0" u="none" strike="noStrike">
                          <a:solidFill>
                            <a:srgbClr val="FFFFFF"/>
                          </a:solidFill>
                          <a:effectLst/>
                          <a:latin typeface="ＭＳ Ｐゴシック"/>
                        </a:rPr>
                        <a:t>ラジオ</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4F81BD"/>
                    </a:solidFill>
                  </a:tcPr>
                </a:tc>
                <a:tc>
                  <a:txBody>
                    <a:bodyPr/>
                    <a:lstStyle/>
                    <a:p>
                      <a:pPr algn="l" fontAlgn="b"/>
                      <a:r>
                        <a:rPr lang="fi-FI" sz="1000" b="0" i="0" u="none" strike="noStrike">
                          <a:solidFill>
                            <a:srgbClr val="000000"/>
                          </a:solidFill>
                          <a:effectLst/>
                          <a:latin typeface="Calibri"/>
                        </a:rPr>
                        <a:t>Dual(2.4GHz &amp; 5GHz)</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fi-FI" sz="1000" b="0" i="0" u="none" strike="noStrike">
                          <a:solidFill>
                            <a:srgbClr val="000000"/>
                          </a:solidFill>
                          <a:effectLst/>
                          <a:latin typeface="Calibri"/>
                        </a:rPr>
                        <a:t>Dual(2.4GHz &amp; 5GHz)</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a:rPr>
                        <a:t>Dual(XOR &amp; 5GHz)</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Calibri"/>
                        </a:rPr>
                        <a:t>Dual(XOR &amp; 5GHz)</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88155">
                <a:tc>
                  <a:txBody>
                    <a:bodyPr/>
                    <a:lstStyle/>
                    <a:p>
                      <a:pPr algn="l" fontAlgn="b"/>
                      <a:r>
                        <a:rPr lang="en-US" altLang="ja-JP" sz="1000" b="0" i="0" u="none" strike="noStrike" dirty="0">
                          <a:solidFill>
                            <a:srgbClr val="FFFFFF"/>
                          </a:solidFill>
                          <a:effectLst/>
                          <a:latin typeface="ＭＳ Ｐゴシック"/>
                        </a:rPr>
                        <a:t>MIMO</a:t>
                      </a:r>
                      <a:r>
                        <a:rPr lang="ja-JP" altLang="en-US" sz="1000" b="0" i="0" u="none" strike="noStrike" dirty="0">
                          <a:solidFill>
                            <a:srgbClr val="FFFFFF"/>
                          </a:solidFill>
                          <a:effectLst/>
                          <a:latin typeface="ＭＳ Ｐゴシック"/>
                        </a:rPr>
                        <a:t>デザイン</a:t>
                      </a:r>
                      <a:br>
                        <a:rPr lang="ja-JP" altLang="en-US" sz="1000" b="0" i="0" u="none" strike="noStrike" dirty="0">
                          <a:solidFill>
                            <a:srgbClr val="FFFFFF"/>
                          </a:solidFill>
                          <a:effectLst/>
                          <a:latin typeface="ＭＳ Ｐゴシック"/>
                        </a:rPr>
                      </a:br>
                      <a:r>
                        <a:rPr lang="en-US" altLang="ja-JP" sz="1000" b="0" i="0" u="none" strike="noStrike" dirty="0">
                          <a:solidFill>
                            <a:srgbClr val="FFFFFF"/>
                          </a:solidFill>
                          <a:effectLst/>
                          <a:latin typeface="ＭＳ Ｐゴシック"/>
                        </a:rPr>
                        <a:t>(</a:t>
                      </a:r>
                      <a:r>
                        <a:rPr lang="ja-JP" altLang="en-US" sz="1000" b="0" i="0" u="none" strike="noStrike" dirty="0">
                          <a:solidFill>
                            <a:srgbClr val="FFFFFF"/>
                          </a:solidFill>
                          <a:effectLst/>
                          <a:latin typeface="ＭＳ Ｐゴシック"/>
                        </a:rPr>
                        <a:t>送信</a:t>
                      </a:r>
                      <a:r>
                        <a:rPr lang="en-US" altLang="ja-JP" sz="1000" b="0" i="0" u="none" strike="noStrike" dirty="0">
                          <a:solidFill>
                            <a:srgbClr val="FFFFFF"/>
                          </a:solidFill>
                          <a:effectLst/>
                          <a:latin typeface="ＭＳ Ｐゴシック"/>
                        </a:rPr>
                        <a:t>x</a:t>
                      </a:r>
                      <a:r>
                        <a:rPr lang="ja-JP" altLang="en-US" sz="1000" b="0" i="0" u="none" strike="noStrike" dirty="0">
                          <a:solidFill>
                            <a:srgbClr val="FFFFFF"/>
                          </a:solidFill>
                          <a:effectLst/>
                          <a:latin typeface="ＭＳ Ｐゴシック"/>
                        </a:rPr>
                        <a:t>受信</a:t>
                      </a:r>
                      <a:r>
                        <a:rPr lang="en-US" altLang="ja-JP" sz="1000" b="0" i="0" u="none" strike="noStrike" dirty="0">
                          <a:solidFill>
                            <a:srgbClr val="FFFFFF"/>
                          </a:solidFill>
                          <a:effectLst/>
                          <a:latin typeface="ＭＳ Ｐゴシック"/>
                        </a:rPr>
                        <a:t>:SS)</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4F81BD"/>
                    </a:solidFill>
                  </a:tcPr>
                </a:tc>
                <a:tc>
                  <a:txBody>
                    <a:bodyPr/>
                    <a:lstStyle/>
                    <a:p>
                      <a:pPr algn="l" fontAlgn="b"/>
                      <a:r>
                        <a:rPr lang="en-US" sz="1000" b="0" i="0" u="none" strike="noStrike">
                          <a:solidFill>
                            <a:srgbClr val="000000"/>
                          </a:solidFill>
                          <a:effectLst/>
                          <a:latin typeface="Calibri"/>
                        </a:rPr>
                        <a:t>3x3:2 (SU-MIMO)</a:t>
                      </a:r>
                      <a:br>
                        <a:rPr lang="en-US" sz="1000" b="0" i="0" u="none" strike="noStrike">
                          <a:solidFill>
                            <a:srgbClr val="000000"/>
                          </a:solidFill>
                          <a:effectLst/>
                          <a:latin typeface="Calibri"/>
                        </a:rPr>
                      </a:br>
                      <a:r>
                        <a:rPr lang="en-US" sz="1000" b="0" i="0" u="none" strike="noStrike">
                          <a:solidFill>
                            <a:srgbClr val="000000"/>
                          </a:solidFill>
                          <a:effectLst/>
                          <a:latin typeface="Calibri"/>
                        </a:rPr>
                        <a:t>3x3:2 (MU-MIMO)</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a:rPr>
                        <a:t>4x4:4 (SU-MIMO)</a:t>
                      </a:r>
                      <a:br>
                        <a:rPr lang="en-US" sz="1000" b="0" i="0" u="none" strike="noStrike">
                          <a:solidFill>
                            <a:srgbClr val="000000"/>
                          </a:solidFill>
                          <a:effectLst/>
                          <a:latin typeface="Calibri"/>
                        </a:rPr>
                      </a:br>
                      <a:r>
                        <a:rPr lang="en-US" sz="1000" b="0" i="0" u="none" strike="noStrike">
                          <a:solidFill>
                            <a:srgbClr val="000000"/>
                          </a:solidFill>
                          <a:effectLst/>
                          <a:latin typeface="Calibri"/>
                        </a:rPr>
                        <a:t>4x4:3 (MU-MIMO)</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Calibri"/>
                        </a:rPr>
                        <a:t>4x4:3 (SU-MIMO) </a:t>
                      </a:r>
                      <a:r>
                        <a:rPr lang="en-US" sz="1000" b="0" i="0" u="none" strike="noStrike" dirty="0" smtClean="0">
                          <a:solidFill>
                            <a:srgbClr val="000000"/>
                          </a:solidFill>
                          <a:effectLst/>
                          <a:latin typeface="Calibri"/>
                        </a:rPr>
                        <a:t>x2 **</a:t>
                      </a:r>
                      <a:endParaRPr lang="en-US" sz="800" b="0" i="0" u="none" strike="noStrike" dirty="0" smtClean="0">
                        <a:solidFill>
                          <a:srgbClr val="000000"/>
                        </a:solidFill>
                        <a:effectLst/>
                        <a:latin typeface="Calibri"/>
                      </a:endParaRPr>
                    </a:p>
                    <a:p>
                      <a:pPr algn="l" fontAlgn="b"/>
                      <a:r>
                        <a:rPr lang="en-US" sz="1000" b="0" i="0" u="none" strike="noStrike" dirty="0" smtClean="0">
                          <a:solidFill>
                            <a:srgbClr val="000000"/>
                          </a:solidFill>
                          <a:effectLst/>
                          <a:latin typeface="Calibri"/>
                        </a:rPr>
                        <a:t>4x4</a:t>
                      </a:r>
                      <a:r>
                        <a:rPr lang="en-US" sz="1000" b="0" i="0" u="none" strike="noStrike" dirty="0">
                          <a:solidFill>
                            <a:srgbClr val="000000"/>
                          </a:solidFill>
                          <a:effectLst/>
                          <a:latin typeface="Calibri"/>
                        </a:rPr>
                        <a:t>:3 (MU-</a:t>
                      </a:r>
                      <a:r>
                        <a:rPr lang="en-US" sz="1000" b="0" i="0" u="none" strike="noStrike" dirty="0" smtClean="0">
                          <a:solidFill>
                            <a:srgbClr val="000000"/>
                          </a:solidFill>
                          <a:effectLst/>
                          <a:latin typeface="Calibri"/>
                        </a:rPr>
                        <a:t>MIMO) x2 **</a:t>
                      </a:r>
                      <a:endParaRPr lang="en-US" sz="1000" b="0" i="0" u="none" strike="noStrike" dirty="0">
                        <a:solidFill>
                          <a:srgbClr val="000000"/>
                        </a:solidFill>
                        <a:effectLst/>
                        <a:latin typeface="Calibri"/>
                      </a:endParaRP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Calibri"/>
                        </a:rPr>
                        <a:t>4x4:3 (SU-MIMO) </a:t>
                      </a:r>
                      <a:r>
                        <a:rPr lang="en-US" sz="1000" b="0" i="0" u="none" strike="noStrike" dirty="0" smtClean="0">
                          <a:solidFill>
                            <a:srgbClr val="000000"/>
                          </a:solidFill>
                          <a:effectLst/>
                          <a:latin typeface="Calibri"/>
                        </a:rPr>
                        <a:t>x2  **</a:t>
                      </a:r>
                      <a:r>
                        <a:rPr lang="en-US" sz="1000" b="0" i="0" u="none" strike="noStrike" dirty="0">
                          <a:solidFill>
                            <a:srgbClr val="000000"/>
                          </a:solidFill>
                          <a:effectLst/>
                          <a:latin typeface="Calibri"/>
                        </a:rPr>
                        <a:t/>
                      </a:r>
                      <a:br>
                        <a:rPr lang="en-US" sz="1000" b="0" i="0" u="none" strike="noStrike" dirty="0">
                          <a:solidFill>
                            <a:srgbClr val="000000"/>
                          </a:solidFill>
                          <a:effectLst/>
                          <a:latin typeface="Calibri"/>
                        </a:rPr>
                      </a:br>
                      <a:r>
                        <a:rPr lang="en-US" sz="1000" b="0" i="0" u="none" strike="noStrike" dirty="0" smtClean="0">
                          <a:solidFill>
                            <a:srgbClr val="000000"/>
                          </a:solidFill>
                          <a:effectLst/>
                          <a:latin typeface="Calibri"/>
                        </a:rPr>
                        <a:t>4x4</a:t>
                      </a:r>
                      <a:r>
                        <a:rPr lang="en-US" sz="1000" b="0" i="0" u="none" strike="noStrike" dirty="0">
                          <a:solidFill>
                            <a:srgbClr val="000000"/>
                          </a:solidFill>
                          <a:effectLst/>
                          <a:latin typeface="Calibri"/>
                        </a:rPr>
                        <a:t>:3 (MU-MIMO) </a:t>
                      </a:r>
                      <a:r>
                        <a:rPr lang="en-US" sz="1000" b="0" i="0" u="none" strike="noStrike" dirty="0" smtClean="0">
                          <a:solidFill>
                            <a:srgbClr val="000000"/>
                          </a:solidFill>
                          <a:effectLst/>
                          <a:latin typeface="Calibri"/>
                        </a:rPr>
                        <a:t>x2  **</a:t>
                      </a:r>
                      <a:endParaRPr lang="en-US" sz="1000" b="0" i="0" u="none" strike="noStrike" dirty="0">
                        <a:solidFill>
                          <a:srgbClr val="000000"/>
                        </a:solidFill>
                        <a:effectLst/>
                        <a:latin typeface="Calibri"/>
                      </a:endParaRP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18250">
                <a:tc>
                  <a:txBody>
                    <a:bodyPr/>
                    <a:lstStyle/>
                    <a:p>
                      <a:pPr algn="l" fontAlgn="b"/>
                      <a:r>
                        <a:rPr lang="ja-JP" altLang="en-US" sz="1000" b="0" i="0" u="none" strike="noStrike" dirty="0" smtClean="0">
                          <a:solidFill>
                            <a:srgbClr val="FFFFFF"/>
                          </a:solidFill>
                          <a:effectLst/>
                          <a:latin typeface="ＭＳ Ｐゴシック"/>
                        </a:rPr>
                        <a:t>最大スループット</a:t>
                      </a:r>
                      <a:r>
                        <a:rPr lang="en-US" altLang="ja-JP" sz="1000" b="0" i="0" u="none" strike="noStrike" dirty="0" smtClean="0">
                          <a:solidFill>
                            <a:srgbClr val="FFFFFF"/>
                          </a:solidFill>
                          <a:effectLst/>
                          <a:latin typeface="ＭＳ Ｐゴシック"/>
                        </a:rPr>
                        <a:t>(</a:t>
                      </a:r>
                      <a:r>
                        <a:rPr lang="en-US" altLang="ja-JP" sz="1000" b="0" i="0" u="none" strike="noStrike" dirty="0">
                          <a:solidFill>
                            <a:srgbClr val="FFFFFF"/>
                          </a:solidFill>
                          <a:effectLst/>
                          <a:latin typeface="ＭＳ Ｐゴシック"/>
                        </a:rPr>
                        <a:t>5GHz</a:t>
                      </a:r>
                      <a:r>
                        <a:rPr lang="ja-JP" altLang="en-US" sz="1000" b="0" i="0" u="none" strike="noStrike" dirty="0">
                          <a:solidFill>
                            <a:srgbClr val="FFFFFF"/>
                          </a:solidFill>
                          <a:effectLst/>
                          <a:latin typeface="ＭＳ Ｐゴシック"/>
                        </a:rPr>
                        <a:t>理論値）</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4F81BD"/>
                    </a:solidFill>
                  </a:tcPr>
                </a:tc>
                <a:tc>
                  <a:txBody>
                    <a:bodyPr/>
                    <a:lstStyle/>
                    <a:p>
                      <a:pPr algn="l" fontAlgn="b"/>
                      <a:r>
                        <a:rPr lang="it-IT" sz="1000" b="0" i="0" u="none" strike="noStrike">
                          <a:solidFill>
                            <a:srgbClr val="000000"/>
                          </a:solidFill>
                          <a:effectLst/>
                          <a:latin typeface="Calibri"/>
                        </a:rPr>
                        <a:t>867Mbps</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a:rPr>
                        <a:t>1.7Gbps</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nb-NO" sz="1000" b="0" i="0" u="none" strike="noStrike" dirty="0">
                          <a:solidFill>
                            <a:srgbClr val="000000"/>
                          </a:solidFill>
                          <a:effectLst/>
                          <a:latin typeface="Calibri"/>
                        </a:rPr>
                        <a:t>5.2Gbps</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a:rPr>
                        <a:t>5.2Gbps</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09251">
                <a:tc>
                  <a:txBody>
                    <a:bodyPr/>
                    <a:lstStyle/>
                    <a:p>
                      <a:pPr algn="l" fontAlgn="b"/>
                      <a:r>
                        <a:rPr lang="ja-JP" altLang="en-US" sz="1000" b="0" i="0" u="none" strike="noStrike" dirty="0" smtClean="0">
                          <a:solidFill>
                            <a:srgbClr val="FFFFFF"/>
                          </a:solidFill>
                          <a:effectLst/>
                          <a:latin typeface="ＭＳ Ｐゴシック"/>
                        </a:rPr>
                        <a:t>最大クライアント数</a:t>
                      </a:r>
                      <a:r>
                        <a:rPr lang="en-US" altLang="ja-JP" sz="1000" b="0" i="0" u="none" strike="noStrike" dirty="0" smtClean="0">
                          <a:solidFill>
                            <a:srgbClr val="FFFFFF"/>
                          </a:solidFill>
                          <a:effectLst/>
                          <a:latin typeface="ＭＳ Ｐゴシック"/>
                        </a:rPr>
                        <a:t>(5GHz)</a:t>
                      </a:r>
                      <a:endParaRPr lang="ja-JP" altLang="en-US" sz="1000" b="0" i="0" u="none" strike="noStrike" dirty="0">
                        <a:solidFill>
                          <a:srgbClr val="FFFFFF"/>
                        </a:solidFill>
                        <a:effectLst/>
                        <a:latin typeface="ＭＳ Ｐゴシック"/>
                      </a:endParaRP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4F81BD"/>
                    </a:solidFill>
                  </a:tcPr>
                </a:tc>
                <a:tc>
                  <a:txBody>
                    <a:bodyPr/>
                    <a:lstStyle/>
                    <a:p>
                      <a:pPr algn="r" fontAlgn="b"/>
                      <a:r>
                        <a:rPr lang="is-IS" sz="1000" b="0" i="0" u="none" strike="noStrike" dirty="0">
                          <a:solidFill>
                            <a:srgbClr val="000000"/>
                          </a:solidFill>
                          <a:effectLst/>
                          <a:latin typeface="Calibri"/>
                        </a:rPr>
                        <a:t>200</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is-IS" sz="1000" b="0" i="0" u="none" strike="noStrike" dirty="0">
                          <a:solidFill>
                            <a:srgbClr val="000000"/>
                          </a:solidFill>
                          <a:effectLst/>
                          <a:latin typeface="Calibri"/>
                        </a:rPr>
                        <a:t>200</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is-IS" sz="1000" b="0" i="0" u="none" strike="noStrike" dirty="0">
                          <a:solidFill>
                            <a:srgbClr val="000000"/>
                          </a:solidFill>
                          <a:effectLst/>
                          <a:latin typeface="Calibri"/>
                        </a:rPr>
                        <a:t>400</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is-IS" sz="1000" b="0" i="0" u="none" strike="noStrike" dirty="0">
                          <a:solidFill>
                            <a:srgbClr val="000000"/>
                          </a:solidFill>
                          <a:effectLst/>
                          <a:latin typeface="Calibri"/>
                        </a:rPr>
                        <a:t>400</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03699">
                <a:tc>
                  <a:txBody>
                    <a:bodyPr/>
                    <a:lstStyle/>
                    <a:p>
                      <a:pPr algn="l" fontAlgn="b"/>
                      <a:r>
                        <a:rPr lang="ja-JP" altLang="en-US" sz="1000" b="0" i="0" u="none" strike="noStrike">
                          <a:solidFill>
                            <a:srgbClr val="FFFFFF"/>
                          </a:solidFill>
                          <a:effectLst/>
                          <a:latin typeface="ＭＳ Ｐゴシック"/>
                        </a:rPr>
                        <a:t>ビームフォーミング</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4F81BD"/>
                    </a:solidFill>
                  </a:tcPr>
                </a:tc>
                <a:tc>
                  <a:txBody>
                    <a:bodyPr/>
                    <a:lstStyle/>
                    <a:p>
                      <a:pPr algn="l" fontAlgn="b"/>
                      <a:r>
                        <a:rPr lang="zh-CHT" altLang="en-US" sz="1000" b="0" i="0" u="none" strike="noStrike">
                          <a:solidFill>
                            <a:srgbClr val="000000"/>
                          </a:solidFill>
                          <a:effectLst/>
                          <a:latin typeface="ＭＳ Ｐゴシック"/>
                        </a:rPr>
                        <a:t>標準（</a:t>
                      </a:r>
                      <a:r>
                        <a:rPr lang="en-US" altLang="zh-CHT" sz="1000" b="0" i="0" u="none" strike="noStrike">
                          <a:solidFill>
                            <a:srgbClr val="000000"/>
                          </a:solidFill>
                          <a:effectLst/>
                          <a:latin typeface="ＭＳ Ｐゴシック"/>
                        </a:rPr>
                        <a:t>TxBF</a:t>
                      </a:r>
                      <a:r>
                        <a:rPr lang="zh-CHT" altLang="en-US" sz="1000" b="0" i="0" u="none" strike="noStrike">
                          <a:solidFill>
                            <a:srgbClr val="000000"/>
                          </a:solidFill>
                          <a:effectLst/>
                          <a:latin typeface="ＭＳ Ｐゴシック"/>
                        </a:rPr>
                        <a:t>）</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dirty="0" err="1">
                          <a:solidFill>
                            <a:srgbClr val="000000"/>
                          </a:solidFill>
                          <a:effectLst/>
                          <a:latin typeface="ＭＳ Ｐゴシック"/>
                        </a:rPr>
                        <a:t>標準</a:t>
                      </a:r>
                      <a:r>
                        <a:rPr lang="en-US" sz="1000" b="0" i="0" u="none" strike="noStrike" dirty="0">
                          <a:solidFill>
                            <a:srgbClr val="000000"/>
                          </a:solidFill>
                          <a:effectLst/>
                          <a:latin typeface="ＭＳ Ｐゴシック"/>
                        </a:rPr>
                        <a:t>(</a:t>
                      </a:r>
                      <a:r>
                        <a:rPr lang="en-US" sz="1000" b="0" i="0" u="none" strike="noStrike" dirty="0" err="1">
                          <a:solidFill>
                            <a:srgbClr val="000000"/>
                          </a:solidFill>
                          <a:effectLst/>
                          <a:latin typeface="ＭＳ Ｐゴシック"/>
                        </a:rPr>
                        <a:t>TxBF</a:t>
                      </a:r>
                      <a:r>
                        <a:rPr lang="en-US" sz="1000" b="0" i="0" u="none" strike="noStrike" dirty="0">
                          <a:solidFill>
                            <a:srgbClr val="000000"/>
                          </a:solidFill>
                          <a:effectLst/>
                          <a:latin typeface="ＭＳ Ｐゴシック"/>
                        </a:rPr>
                        <a:t>）</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ＭＳ Ｐゴシック"/>
                        </a:rPr>
                        <a:t>標準(</a:t>
                      </a:r>
                      <a:r>
                        <a:rPr lang="en-US" sz="1000" b="0" i="0" u="none" strike="noStrike" dirty="0" err="1">
                          <a:solidFill>
                            <a:srgbClr val="000000"/>
                          </a:solidFill>
                          <a:effectLst/>
                          <a:latin typeface="ＭＳ Ｐゴシック"/>
                        </a:rPr>
                        <a:t>TxBF</a:t>
                      </a:r>
                      <a:r>
                        <a:rPr lang="en-US" sz="1000" b="0" i="0" u="none" strike="noStrike" dirty="0">
                          <a:solidFill>
                            <a:srgbClr val="000000"/>
                          </a:solidFill>
                          <a:effectLst/>
                          <a:latin typeface="ＭＳ Ｐゴシック"/>
                        </a:rPr>
                        <a:t>) </a:t>
                      </a:r>
                      <a:r>
                        <a:rPr lang="en-US" sz="1000" b="0" i="0" u="none" strike="noStrike" dirty="0" smtClean="0">
                          <a:solidFill>
                            <a:srgbClr val="000000"/>
                          </a:solidFill>
                          <a:effectLst/>
                          <a:latin typeface="ＭＳ Ｐゴシック"/>
                        </a:rPr>
                        <a:t>&amp;</a:t>
                      </a:r>
                      <a:r>
                        <a:rPr lang="en-US" altLang="en-US" sz="1000" b="0" i="0" u="none" strike="noStrike" dirty="0" smtClean="0">
                          <a:solidFill>
                            <a:srgbClr val="000000"/>
                          </a:solidFill>
                          <a:effectLst/>
                          <a:latin typeface="ＭＳ Ｐゴシック"/>
                        </a:rPr>
                        <a:t> </a:t>
                      </a:r>
                      <a:r>
                        <a:rPr lang="en-US" sz="1000" b="0" i="0" u="none" strike="noStrike" dirty="0" err="1" smtClean="0">
                          <a:solidFill>
                            <a:srgbClr val="000000"/>
                          </a:solidFill>
                          <a:effectLst/>
                          <a:latin typeface="ＭＳ Ｐゴシック"/>
                        </a:rPr>
                        <a:t>ClientLink</a:t>
                      </a:r>
                      <a:r>
                        <a:rPr lang="en-US" sz="1000" b="0" i="0" u="none" strike="noStrike" dirty="0" smtClean="0">
                          <a:solidFill>
                            <a:srgbClr val="000000"/>
                          </a:solidFill>
                          <a:effectLst/>
                          <a:latin typeface="ＭＳ Ｐゴシック"/>
                        </a:rPr>
                        <a:t> </a:t>
                      </a:r>
                      <a:r>
                        <a:rPr lang="en-US" sz="1000" b="0" i="0" u="none" strike="noStrike" dirty="0">
                          <a:solidFill>
                            <a:srgbClr val="000000"/>
                          </a:solidFill>
                          <a:effectLst/>
                          <a:latin typeface="ＭＳ Ｐゴシック"/>
                        </a:rPr>
                        <a:t>4.0</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ＭＳ Ｐゴシック"/>
                        </a:rPr>
                        <a:t>標準(</a:t>
                      </a:r>
                      <a:r>
                        <a:rPr lang="en-US" sz="1000" b="0" i="0" u="none" strike="noStrike" dirty="0" err="1">
                          <a:solidFill>
                            <a:srgbClr val="000000"/>
                          </a:solidFill>
                          <a:effectLst/>
                          <a:latin typeface="ＭＳ Ｐゴシック"/>
                        </a:rPr>
                        <a:t>TxBF</a:t>
                      </a:r>
                      <a:r>
                        <a:rPr lang="en-US" sz="1000" b="0" i="0" u="none" strike="noStrike" dirty="0">
                          <a:solidFill>
                            <a:srgbClr val="000000"/>
                          </a:solidFill>
                          <a:effectLst/>
                          <a:latin typeface="ＭＳ Ｐゴシック"/>
                        </a:rPr>
                        <a:t>) </a:t>
                      </a:r>
                      <a:r>
                        <a:rPr lang="en-US" sz="1000" b="0" i="0" u="none" strike="noStrike" dirty="0" smtClean="0">
                          <a:solidFill>
                            <a:srgbClr val="000000"/>
                          </a:solidFill>
                          <a:effectLst/>
                          <a:latin typeface="ＭＳ Ｐゴシック"/>
                        </a:rPr>
                        <a:t>&amp; </a:t>
                      </a:r>
                      <a:r>
                        <a:rPr lang="en-US" sz="1000" b="0" i="0" u="none" strike="noStrike" dirty="0" err="1" smtClean="0">
                          <a:solidFill>
                            <a:srgbClr val="000000"/>
                          </a:solidFill>
                          <a:effectLst/>
                          <a:latin typeface="ＭＳ Ｐゴシック"/>
                        </a:rPr>
                        <a:t>ClientLink</a:t>
                      </a:r>
                      <a:r>
                        <a:rPr lang="en-US" sz="1000" b="0" i="0" u="none" strike="noStrike" dirty="0" smtClean="0">
                          <a:solidFill>
                            <a:srgbClr val="000000"/>
                          </a:solidFill>
                          <a:effectLst/>
                          <a:latin typeface="ＭＳ Ｐゴシック"/>
                        </a:rPr>
                        <a:t> </a:t>
                      </a:r>
                      <a:r>
                        <a:rPr lang="en-US" sz="1000" b="0" i="0" u="none" strike="noStrike" dirty="0">
                          <a:solidFill>
                            <a:srgbClr val="000000"/>
                          </a:solidFill>
                          <a:effectLst/>
                          <a:latin typeface="ＭＳ Ｐゴシック"/>
                        </a:rPr>
                        <a:t>4.0</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01672">
                <a:tc>
                  <a:txBody>
                    <a:bodyPr/>
                    <a:lstStyle/>
                    <a:p>
                      <a:pPr algn="l" fontAlgn="b"/>
                      <a:r>
                        <a:rPr lang="en-US" altLang="ja-JP" sz="1000" b="0" i="0" u="none" strike="noStrike" dirty="0" err="1" smtClean="0">
                          <a:solidFill>
                            <a:srgbClr val="FFFFFF"/>
                          </a:solidFill>
                          <a:effectLst/>
                          <a:latin typeface="ＭＳ Ｐゴシック"/>
                        </a:rPr>
                        <a:t>ClientLink</a:t>
                      </a:r>
                      <a:r>
                        <a:rPr lang="en-US" altLang="en-US" sz="1000" b="0" i="0" u="none" strike="noStrike" dirty="0" smtClean="0">
                          <a:solidFill>
                            <a:srgbClr val="FFFFFF"/>
                          </a:solidFill>
                          <a:effectLst/>
                          <a:latin typeface="ＭＳ Ｐゴシック"/>
                        </a:rPr>
                        <a:t> </a:t>
                      </a:r>
                      <a:r>
                        <a:rPr lang="ja-JP" altLang="en-US" sz="1000" b="0" i="0" u="none" strike="noStrike" dirty="0" smtClean="0">
                          <a:solidFill>
                            <a:srgbClr val="FFFFFF"/>
                          </a:solidFill>
                          <a:effectLst/>
                          <a:latin typeface="ＭＳ Ｐゴシック"/>
                        </a:rPr>
                        <a:t>時最大</a:t>
                      </a:r>
                      <a:r>
                        <a:rPr lang="ja-JP" altLang="en-US" sz="1000" b="0" i="0" u="none" strike="noStrike" dirty="0">
                          <a:solidFill>
                            <a:srgbClr val="FFFFFF"/>
                          </a:solidFill>
                          <a:effectLst/>
                          <a:latin typeface="ＭＳ Ｐゴシック"/>
                        </a:rPr>
                        <a:t>クライアント数</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4F81BD"/>
                    </a:solidFill>
                  </a:tcPr>
                </a:tc>
                <a:tc>
                  <a:txBody>
                    <a:bodyPr/>
                    <a:lstStyle/>
                    <a:p>
                      <a:pPr algn="l" fontAlgn="b"/>
                      <a:r>
                        <a:rPr lang="en-US" sz="1000" b="0" i="0" u="none" strike="noStrike">
                          <a:solidFill>
                            <a:srgbClr val="000000"/>
                          </a:solidFill>
                          <a:effectLst/>
                          <a:latin typeface="ＭＳ Ｐゴシック"/>
                        </a:rPr>
                        <a:t>-</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a:rPr>
                        <a:t>-</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is-IS" sz="1000" b="0" i="0" u="none" strike="noStrike">
                          <a:solidFill>
                            <a:srgbClr val="000000"/>
                          </a:solidFill>
                          <a:effectLst/>
                          <a:latin typeface="Calibri"/>
                        </a:rPr>
                        <a:t>256</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is-IS" sz="1000" b="0" i="0" u="none" strike="noStrike">
                          <a:solidFill>
                            <a:srgbClr val="000000"/>
                          </a:solidFill>
                          <a:effectLst/>
                          <a:latin typeface="Calibri"/>
                        </a:rPr>
                        <a:t>256</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09251">
                <a:tc>
                  <a:txBody>
                    <a:bodyPr/>
                    <a:lstStyle/>
                    <a:p>
                      <a:pPr algn="l" fontAlgn="b"/>
                      <a:r>
                        <a:rPr lang="ja-JP" altLang="en-US" sz="1000" b="0" i="0" u="none" strike="noStrike">
                          <a:solidFill>
                            <a:srgbClr val="FFFFFF"/>
                          </a:solidFill>
                          <a:effectLst/>
                          <a:latin typeface="ＭＳ Ｐゴシック"/>
                        </a:rPr>
                        <a:t>スペアナ機能</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4F81BD"/>
                    </a:solidFill>
                  </a:tcPr>
                </a:tc>
                <a:tc>
                  <a:txBody>
                    <a:bodyPr/>
                    <a:lstStyle/>
                    <a:p>
                      <a:pPr algn="l" fontAlgn="b"/>
                      <a:r>
                        <a:rPr lang="en-US" sz="1000" b="0" i="0" u="none" strike="noStrike">
                          <a:solidFill>
                            <a:srgbClr val="000000"/>
                          </a:solidFill>
                          <a:effectLst/>
                          <a:latin typeface="Calibri"/>
                        </a:rPr>
                        <a:t>Spectrum Analysis*</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a:rPr>
                        <a:t>Spectrum Analysis*</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a:rPr>
                        <a:t>CleanAir</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a:rPr>
                        <a:t>CleanAir</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09251">
                <a:tc>
                  <a:txBody>
                    <a:bodyPr/>
                    <a:lstStyle/>
                    <a:p>
                      <a:pPr algn="l" fontAlgn="b"/>
                      <a:r>
                        <a:rPr lang="ja-JP" altLang="en-US" sz="1000" b="0" i="0" u="none" strike="noStrike">
                          <a:solidFill>
                            <a:srgbClr val="FFFFFF"/>
                          </a:solidFill>
                          <a:effectLst/>
                          <a:latin typeface="ＭＳ Ｐゴシック"/>
                        </a:rPr>
                        <a:t>ビデオストリーム</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4F81BD"/>
                    </a:solidFill>
                  </a:tcPr>
                </a:tc>
                <a:tc>
                  <a:txBody>
                    <a:bodyPr/>
                    <a:lstStyle/>
                    <a:p>
                      <a:pPr algn="l" fontAlgn="b"/>
                      <a:r>
                        <a:rPr lang="en-US" sz="1000" b="0" i="0" u="none" strike="noStrike" dirty="0" smtClean="0">
                          <a:solidFill>
                            <a:srgbClr val="000000"/>
                          </a:solidFill>
                          <a:effectLst/>
                          <a:latin typeface="Calibri"/>
                        </a:rPr>
                        <a:t>◯</a:t>
                      </a:r>
                      <a:endParaRPr lang="en-US" sz="1000" b="0" i="0" u="none" strike="noStrike" dirty="0">
                        <a:solidFill>
                          <a:srgbClr val="000000"/>
                        </a:solidFill>
                        <a:effectLst/>
                        <a:latin typeface="Calibri"/>
                      </a:endParaRP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dirty="0" smtClean="0">
                          <a:solidFill>
                            <a:srgbClr val="000000"/>
                          </a:solidFill>
                          <a:effectLst/>
                          <a:latin typeface="Calibri"/>
                        </a:rPr>
                        <a:t>◯</a:t>
                      </a:r>
                      <a:endParaRPr lang="en-US" sz="1000" b="0" i="0" u="none" strike="noStrike" dirty="0">
                        <a:solidFill>
                          <a:srgbClr val="000000"/>
                        </a:solidFill>
                        <a:effectLst/>
                        <a:latin typeface="Calibri"/>
                      </a:endParaRP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dirty="0" smtClean="0">
                          <a:solidFill>
                            <a:srgbClr val="000000"/>
                          </a:solidFill>
                          <a:effectLst/>
                          <a:latin typeface="Calibri"/>
                        </a:rPr>
                        <a:t>◯</a:t>
                      </a:r>
                      <a:endParaRPr lang="en-US" sz="1000" b="0" i="0" u="none" strike="noStrike" dirty="0">
                        <a:solidFill>
                          <a:srgbClr val="000000"/>
                        </a:solidFill>
                        <a:effectLst/>
                        <a:latin typeface="Calibri"/>
                      </a:endParaRP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dirty="0" smtClean="0">
                          <a:solidFill>
                            <a:srgbClr val="000000"/>
                          </a:solidFill>
                          <a:effectLst/>
                          <a:latin typeface="Calibri"/>
                        </a:rPr>
                        <a:t>◯</a:t>
                      </a:r>
                      <a:endParaRPr lang="en-US" sz="1000" b="0" i="0" u="none" strike="noStrike" dirty="0">
                        <a:solidFill>
                          <a:srgbClr val="000000"/>
                        </a:solidFill>
                        <a:effectLst/>
                        <a:latin typeface="Calibri"/>
                      </a:endParaRP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09251">
                <a:tc>
                  <a:txBody>
                    <a:bodyPr/>
                    <a:lstStyle/>
                    <a:p>
                      <a:pPr algn="l" fontAlgn="b"/>
                      <a:r>
                        <a:rPr lang="ja-JP" altLang="en-US" sz="1000" b="0" i="0" u="none" strike="noStrike">
                          <a:solidFill>
                            <a:srgbClr val="FFFFFF"/>
                          </a:solidFill>
                          <a:effectLst/>
                          <a:latin typeface="ＭＳ Ｐゴシック"/>
                        </a:rPr>
                        <a:t>バンドセレクト</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4F81BD"/>
                    </a:solidFill>
                  </a:tcPr>
                </a:tc>
                <a:tc>
                  <a:txBody>
                    <a:bodyPr/>
                    <a:lstStyle/>
                    <a:p>
                      <a:pPr algn="l" fontAlgn="b"/>
                      <a:r>
                        <a:rPr lang="en-US" sz="1000" b="0" i="0" u="none" strike="noStrike" dirty="0" smtClean="0">
                          <a:solidFill>
                            <a:srgbClr val="000000"/>
                          </a:solidFill>
                          <a:effectLst/>
                          <a:latin typeface="Calibri"/>
                        </a:rPr>
                        <a:t>◯</a:t>
                      </a:r>
                      <a:endParaRPr lang="en-US" sz="1000" b="0" i="0" u="none" strike="noStrike" dirty="0">
                        <a:solidFill>
                          <a:srgbClr val="000000"/>
                        </a:solidFill>
                        <a:effectLst/>
                        <a:latin typeface="Calibri"/>
                      </a:endParaRP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dirty="0" smtClean="0">
                          <a:solidFill>
                            <a:srgbClr val="000000"/>
                          </a:solidFill>
                          <a:effectLst/>
                          <a:latin typeface="Calibri"/>
                        </a:rPr>
                        <a:t>◯</a:t>
                      </a:r>
                      <a:endParaRPr lang="en-US" sz="1000" b="0" i="0" u="none" strike="noStrike" dirty="0">
                        <a:solidFill>
                          <a:srgbClr val="000000"/>
                        </a:solidFill>
                        <a:effectLst/>
                        <a:latin typeface="Calibri"/>
                      </a:endParaRP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dirty="0" smtClean="0">
                          <a:solidFill>
                            <a:srgbClr val="000000"/>
                          </a:solidFill>
                          <a:effectLst/>
                          <a:latin typeface="Calibri"/>
                        </a:rPr>
                        <a:t>◯</a:t>
                      </a:r>
                      <a:endParaRPr lang="en-US" sz="1000" b="0" i="0" u="none" strike="noStrike" dirty="0">
                        <a:solidFill>
                          <a:srgbClr val="000000"/>
                        </a:solidFill>
                        <a:effectLst/>
                        <a:latin typeface="Calibri"/>
                      </a:endParaRP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dirty="0" smtClean="0">
                          <a:solidFill>
                            <a:srgbClr val="000000"/>
                          </a:solidFill>
                          <a:effectLst/>
                          <a:latin typeface="Calibri"/>
                        </a:rPr>
                        <a:t>◯</a:t>
                      </a:r>
                      <a:endParaRPr lang="en-US" sz="1000" b="0" i="0" u="none" strike="noStrike" dirty="0">
                        <a:solidFill>
                          <a:srgbClr val="000000"/>
                        </a:solidFill>
                        <a:effectLst/>
                        <a:latin typeface="Calibri"/>
                      </a:endParaRP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09251">
                <a:tc>
                  <a:txBody>
                    <a:bodyPr/>
                    <a:lstStyle/>
                    <a:p>
                      <a:pPr algn="l" fontAlgn="b"/>
                      <a:r>
                        <a:rPr lang="ja-JP" altLang="en-US" sz="1000" b="0" i="0" u="none" strike="noStrike">
                          <a:solidFill>
                            <a:srgbClr val="FFFFFF"/>
                          </a:solidFill>
                          <a:effectLst/>
                          <a:latin typeface="ＭＳ Ｐゴシック"/>
                        </a:rPr>
                        <a:t>不正</a:t>
                      </a:r>
                      <a:r>
                        <a:rPr lang="en-US" altLang="ja-JP" sz="1000" b="0" i="0" u="none" strike="noStrike">
                          <a:solidFill>
                            <a:srgbClr val="FFFFFF"/>
                          </a:solidFill>
                          <a:effectLst/>
                          <a:latin typeface="ＭＳ Ｐゴシック"/>
                        </a:rPr>
                        <a:t>AP</a:t>
                      </a:r>
                      <a:r>
                        <a:rPr lang="ja-JP" altLang="en-US" sz="1000" b="0" i="0" u="none" strike="noStrike">
                          <a:solidFill>
                            <a:srgbClr val="FFFFFF"/>
                          </a:solidFill>
                          <a:effectLst/>
                          <a:latin typeface="ＭＳ Ｐゴシック"/>
                        </a:rPr>
                        <a:t>検知</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4F81BD"/>
                    </a:solidFill>
                  </a:tcPr>
                </a:tc>
                <a:tc>
                  <a:txBody>
                    <a:bodyPr/>
                    <a:lstStyle/>
                    <a:p>
                      <a:pPr algn="l" fontAlgn="b"/>
                      <a:r>
                        <a:rPr lang="en-US" sz="1000" b="0" i="0" u="none" strike="noStrike" dirty="0" smtClean="0">
                          <a:solidFill>
                            <a:srgbClr val="000000"/>
                          </a:solidFill>
                          <a:effectLst/>
                          <a:latin typeface="Calibri"/>
                        </a:rPr>
                        <a:t>◯</a:t>
                      </a:r>
                      <a:endParaRPr lang="en-US" sz="1000" b="0" i="0" u="none" strike="noStrike" dirty="0">
                        <a:solidFill>
                          <a:srgbClr val="000000"/>
                        </a:solidFill>
                        <a:effectLst/>
                        <a:latin typeface="Calibri"/>
                      </a:endParaRP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dirty="0" smtClean="0">
                          <a:solidFill>
                            <a:srgbClr val="000000"/>
                          </a:solidFill>
                          <a:effectLst/>
                          <a:latin typeface="Calibri"/>
                        </a:rPr>
                        <a:t>◯</a:t>
                      </a:r>
                      <a:endParaRPr lang="en-US" sz="1000" b="0" i="0" u="none" strike="noStrike" dirty="0">
                        <a:solidFill>
                          <a:srgbClr val="000000"/>
                        </a:solidFill>
                        <a:effectLst/>
                        <a:latin typeface="Calibri"/>
                      </a:endParaRP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dirty="0" smtClean="0">
                          <a:solidFill>
                            <a:srgbClr val="000000"/>
                          </a:solidFill>
                          <a:effectLst/>
                          <a:latin typeface="Calibri"/>
                        </a:rPr>
                        <a:t>◯</a:t>
                      </a:r>
                      <a:endParaRPr lang="en-US" sz="1000" b="0" i="0" u="none" strike="noStrike" dirty="0">
                        <a:solidFill>
                          <a:srgbClr val="000000"/>
                        </a:solidFill>
                        <a:effectLst/>
                        <a:latin typeface="Calibri"/>
                      </a:endParaRP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dirty="0" smtClean="0">
                          <a:solidFill>
                            <a:srgbClr val="000000"/>
                          </a:solidFill>
                          <a:effectLst/>
                          <a:latin typeface="Calibri"/>
                        </a:rPr>
                        <a:t>◯</a:t>
                      </a:r>
                      <a:endParaRPr lang="en-US" sz="1000" b="0" i="0" u="none" strike="noStrike" dirty="0">
                        <a:solidFill>
                          <a:srgbClr val="000000"/>
                        </a:solidFill>
                        <a:effectLst/>
                        <a:latin typeface="Calibri"/>
                      </a:endParaRP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09251">
                <a:tc>
                  <a:txBody>
                    <a:bodyPr/>
                    <a:lstStyle/>
                    <a:p>
                      <a:pPr algn="l" fontAlgn="b"/>
                      <a:r>
                        <a:rPr lang="en-US" sz="1000" b="0" i="0" u="none" strike="noStrike">
                          <a:solidFill>
                            <a:srgbClr val="FFFFFF"/>
                          </a:solidFill>
                          <a:effectLst/>
                          <a:latin typeface="ＭＳ Ｐゴシック"/>
                        </a:rPr>
                        <a:t>wIPS</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4F81BD"/>
                    </a:solidFill>
                  </a:tcPr>
                </a:tc>
                <a:tc>
                  <a:txBody>
                    <a:bodyPr/>
                    <a:lstStyle/>
                    <a:p>
                      <a:pPr algn="l" fontAlgn="b"/>
                      <a:r>
                        <a:rPr lang="en-US" sz="1000" b="0" i="0" u="none" strike="noStrike" dirty="0" smtClean="0">
                          <a:solidFill>
                            <a:srgbClr val="000000"/>
                          </a:solidFill>
                          <a:effectLst/>
                          <a:latin typeface="Calibri"/>
                        </a:rPr>
                        <a:t>◯</a:t>
                      </a:r>
                      <a:endParaRPr lang="en-US" sz="1000" b="0" i="0" u="none" strike="noStrike" dirty="0">
                        <a:solidFill>
                          <a:srgbClr val="000000"/>
                        </a:solidFill>
                        <a:effectLst/>
                        <a:latin typeface="Calibri"/>
                      </a:endParaRP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dirty="0" smtClean="0">
                          <a:solidFill>
                            <a:srgbClr val="000000"/>
                          </a:solidFill>
                          <a:effectLst/>
                          <a:latin typeface="Calibri"/>
                        </a:rPr>
                        <a:t>◯</a:t>
                      </a:r>
                      <a:endParaRPr lang="en-US" sz="1000" b="0" i="0" u="none" strike="noStrike" dirty="0">
                        <a:solidFill>
                          <a:srgbClr val="000000"/>
                        </a:solidFill>
                        <a:effectLst/>
                        <a:latin typeface="Calibri"/>
                      </a:endParaRP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dirty="0" smtClean="0">
                          <a:solidFill>
                            <a:srgbClr val="000000"/>
                          </a:solidFill>
                          <a:effectLst/>
                          <a:latin typeface="Calibri"/>
                        </a:rPr>
                        <a:t>◯</a:t>
                      </a:r>
                      <a:endParaRPr lang="en-US" sz="1000" b="0" i="0" u="none" strike="noStrike" dirty="0">
                        <a:solidFill>
                          <a:srgbClr val="000000"/>
                        </a:solidFill>
                        <a:effectLst/>
                        <a:latin typeface="Calibri"/>
                      </a:endParaRP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dirty="0" smtClean="0">
                          <a:solidFill>
                            <a:srgbClr val="000000"/>
                          </a:solidFill>
                          <a:effectLst/>
                          <a:latin typeface="Calibri"/>
                        </a:rPr>
                        <a:t>◯</a:t>
                      </a:r>
                      <a:endParaRPr lang="en-US" sz="1000" b="0" i="0" u="none" strike="noStrike" dirty="0">
                        <a:solidFill>
                          <a:srgbClr val="000000"/>
                        </a:solidFill>
                        <a:effectLst/>
                        <a:latin typeface="Calibri"/>
                      </a:endParaRP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09251">
                <a:tc>
                  <a:txBody>
                    <a:bodyPr/>
                    <a:lstStyle/>
                    <a:p>
                      <a:pPr algn="l" fontAlgn="b"/>
                      <a:r>
                        <a:rPr lang="en-US" sz="1000" b="0" i="0" u="none" strike="noStrike" dirty="0" smtClean="0">
                          <a:solidFill>
                            <a:srgbClr val="FFFFFF"/>
                          </a:solidFill>
                          <a:effectLst/>
                          <a:latin typeface="ＭＳ Ｐゴシック"/>
                        </a:rPr>
                        <a:t>Mobility Express</a:t>
                      </a:r>
                      <a:endParaRPr lang="en-US" sz="1000" b="0" i="0" u="none" strike="noStrike" dirty="0">
                        <a:solidFill>
                          <a:srgbClr val="FFFFFF"/>
                        </a:solidFill>
                        <a:effectLst/>
                        <a:latin typeface="ＭＳ Ｐゴシック"/>
                      </a:endParaRP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4F81BD"/>
                    </a:solidFill>
                  </a:tcPr>
                </a:tc>
                <a:tc>
                  <a:txBody>
                    <a:bodyPr/>
                    <a:lstStyle/>
                    <a:p>
                      <a:pPr algn="l" fontAlgn="b"/>
                      <a:r>
                        <a:rPr lang="en-US" sz="1000" b="0" i="0" u="none" strike="noStrike" dirty="0" smtClean="0">
                          <a:solidFill>
                            <a:srgbClr val="000000"/>
                          </a:solidFill>
                          <a:effectLst/>
                          <a:latin typeface="Calibri"/>
                        </a:rPr>
                        <a:t>◯</a:t>
                      </a:r>
                      <a:endParaRPr lang="en-US" sz="1000" b="0" i="0" u="none" strike="noStrike" dirty="0">
                        <a:solidFill>
                          <a:srgbClr val="000000"/>
                        </a:solidFill>
                        <a:effectLst/>
                        <a:latin typeface="Calibri"/>
                      </a:endParaRP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dirty="0" smtClean="0">
                          <a:solidFill>
                            <a:srgbClr val="000000"/>
                          </a:solidFill>
                          <a:effectLst/>
                          <a:latin typeface="Calibri"/>
                        </a:rPr>
                        <a:t>◯</a:t>
                      </a:r>
                      <a:endParaRPr lang="en-US" sz="1000" b="0" i="0" u="none" strike="noStrike" dirty="0">
                        <a:solidFill>
                          <a:srgbClr val="000000"/>
                        </a:solidFill>
                        <a:effectLst/>
                        <a:latin typeface="Calibri"/>
                      </a:endParaRP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dirty="0" smtClean="0">
                          <a:solidFill>
                            <a:srgbClr val="000000"/>
                          </a:solidFill>
                          <a:effectLst/>
                          <a:latin typeface="Calibri"/>
                        </a:rPr>
                        <a:t>◯*</a:t>
                      </a:r>
                      <a:endParaRPr lang="en-US" sz="1000" b="0" i="0" u="none" strike="noStrike" dirty="0">
                        <a:solidFill>
                          <a:srgbClr val="000000"/>
                        </a:solidFill>
                        <a:effectLst/>
                        <a:latin typeface="Calibri"/>
                      </a:endParaRP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dirty="0" smtClean="0">
                          <a:solidFill>
                            <a:srgbClr val="000000"/>
                          </a:solidFill>
                          <a:effectLst/>
                          <a:latin typeface="Calibri"/>
                        </a:rPr>
                        <a:t>◯*</a:t>
                      </a:r>
                      <a:endParaRPr lang="en-US" sz="1000" b="0" i="0" u="none" strike="noStrike" dirty="0">
                        <a:solidFill>
                          <a:srgbClr val="000000"/>
                        </a:solidFill>
                        <a:effectLst/>
                        <a:latin typeface="Calibri"/>
                      </a:endParaRP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09251">
                <a:tc>
                  <a:txBody>
                    <a:bodyPr/>
                    <a:lstStyle/>
                    <a:p>
                      <a:pPr algn="l" fontAlgn="b"/>
                      <a:r>
                        <a:rPr lang="en-US" sz="1000" b="0" i="0" u="none" strike="noStrike" dirty="0" err="1" smtClean="0">
                          <a:solidFill>
                            <a:srgbClr val="FFFFFF"/>
                          </a:solidFill>
                          <a:effectLst/>
                          <a:latin typeface="ＭＳ Ｐゴシック"/>
                        </a:rPr>
                        <a:t>FlexConnect</a:t>
                      </a:r>
                      <a:r>
                        <a:rPr lang="ja-JP" altLang="en-US" sz="1000" b="0" i="0" u="none" strike="noStrike" dirty="0" smtClean="0">
                          <a:solidFill>
                            <a:srgbClr val="FFFFFF"/>
                          </a:solidFill>
                          <a:effectLst/>
                          <a:latin typeface="ＭＳ Ｐゴシック"/>
                        </a:rPr>
                        <a:t> </a:t>
                      </a:r>
                      <a:r>
                        <a:rPr lang="en-US" altLang="ja-JP" sz="1000" b="0" i="0" u="none" strike="noStrike" dirty="0" smtClean="0">
                          <a:solidFill>
                            <a:srgbClr val="FFFFFF"/>
                          </a:solidFill>
                          <a:effectLst/>
                          <a:latin typeface="ＭＳ Ｐゴシック"/>
                        </a:rPr>
                        <a:t>(WLC</a:t>
                      </a:r>
                      <a:r>
                        <a:rPr lang="ja-JP" altLang="en-US" sz="1000" b="0" i="0" u="none" strike="noStrike" dirty="0" smtClean="0">
                          <a:solidFill>
                            <a:srgbClr val="FFFFFF"/>
                          </a:solidFill>
                          <a:effectLst/>
                          <a:latin typeface="ＭＳ Ｐゴシック"/>
                        </a:rPr>
                        <a:t>で管理時）</a:t>
                      </a:r>
                      <a:endParaRPr lang="en-US" sz="1000" b="0" i="0" u="none" strike="noStrike" dirty="0">
                        <a:solidFill>
                          <a:srgbClr val="FFFFFF"/>
                        </a:solidFill>
                        <a:effectLst/>
                        <a:latin typeface="ＭＳ Ｐゴシック"/>
                      </a:endParaRP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4F81BD"/>
                    </a:solidFill>
                  </a:tcPr>
                </a:tc>
                <a:tc>
                  <a:txBody>
                    <a:bodyPr/>
                    <a:lstStyle/>
                    <a:p>
                      <a:pPr algn="l" fontAlgn="b"/>
                      <a:r>
                        <a:rPr lang="en-US" sz="1000" b="0" i="0" u="none" strike="noStrike" dirty="0" smtClean="0">
                          <a:solidFill>
                            <a:srgbClr val="000000"/>
                          </a:solidFill>
                          <a:effectLst/>
                          <a:latin typeface="Calibri"/>
                        </a:rPr>
                        <a:t>◯*</a:t>
                      </a:r>
                      <a:endParaRPr lang="en-US" sz="1000" b="0" i="0" u="none" strike="noStrike" dirty="0">
                        <a:solidFill>
                          <a:srgbClr val="000000"/>
                        </a:solidFill>
                        <a:effectLst/>
                        <a:latin typeface="Calibri"/>
                      </a:endParaRP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dirty="0" smtClean="0">
                          <a:solidFill>
                            <a:srgbClr val="000000"/>
                          </a:solidFill>
                          <a:effectLst/>
                          <a:latin typeface="Calibri"/>
                        </a:rPr>
                        <a:t>◯*</a:t>
                      </a:r>
                      <a:endParaRPr lang="en-US" sz="1000" b="0" i="0" u="none" strike="noStrike" dirty="0">
                        <a:solidFill>
                          <a:srgbClr val="000000"/>
                        </a:solidFill>
                        <a:effectLst/>
                        <a:latin typeface="Calibri"/>
                      </a:endParaRP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dirty="0" smtClean="0">
                          <a:solidFill>
                            <a:srgbClr val="000000"/>
                          </a:solidFill>
                          <a:effectLst/>
                          <a:latin typeface="Calibri"/>
                        </a:rPr>
                        <a:t>◯</a:t>
                      </a:r>
                      <a:endParaRPr lang="en-US" sz="1000" b="0" i="0" u="none" strike="noStrike" dirty="0">
                        <a:solidFill>
                          <a:srgbClr val="000000"/>
                        </a:solidFill>
                        <a:effectLst/>
                        <a:latin typeface="Calibri"/>
                      </a:endParaRP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dirty="0" smtClean="0">
                          <a:solidFill>
                            <a:srgbClr val="000000"/>
                          </a:solidFill>
                          <a:effectLst/>
                          <a:latin typeface="Calibri"/>
                        </a:rPr>
                        <a:t>◯</a:t>
                      </a:r>
                      <a:endParaRPr lang="en-US" sz="1000" b="0" i="0" u="none" strike="noStrike" dirty="0">
                        <a:solidFill>
                          <a:srgbClr val="000000"/>
                        </a:solidFill>
                        <a:effectLst/>
                        <a:latin typeface="Calibri"/>
                      </a:endParaRP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244545">
                <a:tc>
                  <a:txBody>
                    <a:bodyPr/>
                    <a:lstStyle/>
                    <a:p>
                      <a:pPr algn="l" fontAlgn="b"/>
                      <a:r>
                        <a:rPr lang="ja-JP" altLang="en-US" sz="1000" b="0" i="0" u="none" strike="noStrike">
                          <a:solidFill>
                            <a:srgbClr val="FFFFFF"/>
                          </a:solidFill>
                          <a:effectLst/>
                          <a:latin typeface="ＭＳ Ｐゴシック"/>
                        </a:rPr>
                        <a:t>対応温度</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4F81BD"/>
                    </a:solidFill>
                  </a:tcPr>
                </a:tc>
                <a:tc>
                  <a:txBody>
                    <a:bodyPr/>
                    <a:lstStyle/>
                    <a:p>
                      <a:pPr algn="l" fontAlgn="b"/>
                      <a:r>
                        <a:rPr lang="en-US" sz="1000" b="0" i="0" u="none" strike="noStrike">
                          <a:solidFill>
                            <a:srgbClr val="000000"/>
                          </a:solidFill>
                          <a:effectLst/>
                          <a:latin typeface="Calibri"/>
                        </a:rPr>
                        <a:t>0</a:t>
                      </a:r>
                      <a:r>
                        <a:rPr lang="en-US" sz="1000" b="0" i="0" u="none" strike="noStrike">
                          <a:solidFill>
                            <a:srgbClr val="000000"/>
                          </a:solidFill>
                          <a:effectLst/>
                          <a:latin typeface="ＭＳ Ｐゴシック"/>
                        </a:rPr>
                        <a:t>〜</a:t>
                      </a:r>
                      <a:r>
                        <a:rPr lang="en-US" sz="1000" b="0" i="0" u="none" strike="noStrike">
                          <a:solidFill>
                            <a:srgbClr val="000000"/>
                          </a:solidFill>
                          <a:effectLst/>
                          <a:latin typeface="Calibri"/>
                        </a:rPr>
                        <a:t>40</a:t>
                      </a:r>
                      <a:r>
                        <a:rPr lang="en-US" sz="1000" b="0" i="0" u="none" strike="noStrike">
                          <a:solidFill>
                            <a:srgbClr val="000000"/>
                          </a:solidFill>
                          <a:effectLst/>
                          <a:latin typeface="ＭＳ Ｐゴシック"/>
                        </a:rPr>
                        <a:t>℃</a:t>
                      </a:r>
                      <a:endParaRPr lang="en-US" sz="1000" b="0" i="0" u="none" strike="noStrike">
                        <a:solidFill>
                          <a:srgbClr val="000000"/>
                        </a:solidFill>
                        <a:effectLst/>
                        <a:latin typeface="Calibri"/>
                      </a:endParaRP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de-DE" sz="1000" b="0" i="0" u="none" strike="noStrike">
                          <a:solidFill>
                            <a:srgbClr val="000000"/>
                          </a:solidFill>
                          <a:effectLst/>
                          <a:latin typeface="Calibri"/>
                        </a:rPr>
                        <a:t>1850I  0</a:t>
                      </a:r>
                      <a:r>
                        <a:rPr lang="de-DE" sz="1000" b="0" i="0" u="none" strike="noStrike">
                          <a:solidFill>
                            <a:srgbClr val="000000"/>
                          </a:solidFill>
                          <a:effectLst/>
                          <a:latin typeface="ＭＳ Ｐゴシック"/>
                        </a:rPr>
                        <a:t>〜</a:t>
                      </a:r>
                      <a:r>
                        <a:rPr lang="de-DE" sz="1000" b="0" i="0" u="none" strike="noStrike">
                          <a:solidFill>
                            <a:srgbClr val="000000"/>
                          </a:solidFill>
                          <a:effectLst/>
                          <a:latin typeface="Calibri"/>
                        </a:rPr>
                        <a:t>40</a:t>
                      </a:r>
                      <a:r>
                        <a:rPr lang="de-DE" sz="1000" b="0" i="0" u="none" strike="noStrike">
                          <a:solidFill>
                            <a:srgbClr val="000000"/>
                          </a:solidFill>
                          <a:effectLst/>
                          <a:latin typeface="ＭＳ Ｐゴシック"/>
                        </a:rPr>
                        <a:t>℃</a:t>
                      </a:r>
                      <a:br>
                        <a:rPr lang="de-DE" sz="1000" b="0" i="0" u="none" strike="noStrike">
                          <a:solidFill>
                            <a:srgbClr val="000000"/>
                          </a:solidFill>
                          <a:effectLst/>
                          <a:latin typeface="ＭＳ Ｐゴシック"/>
                        </a:rPr>
                      </a:br>
                      <a:r>
                        <a:rPr lang="de-DE" sz="1000" b="0" i="0" u="none" strike="noStrike">
                          <a:solidFill>
                            <a:srgbClr val="000000"/>
                          </a:solidFill>
                          <a:effectLst/>
                          <a:latin typeface="ＭＳ Ｐゴシック"/>
                        </a:rPr>
                        <a:t>1850E  -20〜50℃</a:t>
                      </a:r>
                      <a:endParaRPr lang="de-DE" sz="1000" b="0" i="0" u="none" strike="noStrike">
                        <a:solidFill>
                          <a:srgbClr val="000000"/>
                        </a:solidFill>
                        <a:effectLst/>
                        <a:latin typeface="Calibri"/>
                      </a:endParaRP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de-DE" sz="1000" b="0" i="0" u="none" strike="noStrike">
                          <a:solidFill>
                            <a:srgbClr val="000000"/>
                          </a:solidFill>
                          <a:effectLst/>
                          <a:latin typeface="Calibri"/>
                        </a:rPr>
                        <a:t>2800I  0</a:t>
                      </a:r>
                      <a:r>
                        <a:rPr lang="de-DE" sz="1000" b="0" i="0" u="none" strike="noStrike">
                          <a:solidFill>
                            <a:srgbClr val="000000"/>
                          </a:solidFill>
                          <a:effectLst/>
                          <a:latin typeface="ＭＳ Ｐゴシック"/>
                        </a:rPr>
                        <a:t>〜</a:t>
                      </a:r>
                      <a:r>
                        <a:rPr lang="de-DE" sz="1000" b="0" i="0" u="none" strike="noStrike">
                          <a:solidFill>
                            <a:srgbClr val="000000"/>
                          </a:solidFill>
                          <a:effectLst/>
                          <a:latin typeface="Calibri"/>
                        </a:rPr>
                        <a:t>40</a:t>
                      </a:r>
                      <a:r>
                        <a:rPr lang="de-DE" sz="1000" b="0" i="0" u="none" strike="noStrike">
                          <a:solidFill>
                            <a:srgbClr val="000000"/>
                          </a:solidFill>
                          <a:effectLst/>
                          <a:latin typeface="ＭＳ Ｐゴシック"/>
                        </a:rPr>
                        <a:t>℃</a:t>
                      </a:r>
                      <a:br>
                        <a:rPr lang="de-DE" sz="1000" b="0" i="0" u="none" strike="noStrike">
                          <a:solidFill>
                            <a:srgbClr val="000000"/>
                          </a:solidFill>
                          <a:effectLst/>
                          <a:latin typeface="ＭＳ Ｐゴシック"/>
                        </a:rPr>
                      </a:br>
                      <a:r>
                        <a:rPr lang="de-DE" sz="1000" b="0" i="0" u="none" strike="noStrike">
                          <a:solidFill>
                            <a:srgbClr val="000000"/>
                          </a:solidFill>
                          <a:effectLst/>
                          <a:latin typeface="ＭＳ Ｐゴシック"/>
                        </a:rPr>
                        <a:t>2800E  -20〜50℃</a:t>
                      </a:r>
                      <a:endParaRPr lang="de-DE" sz="1000" b="0" i="0" u="none" strike="noStrike">
                        <a:solidFill>
                          <a:srgbClr val="000000"/>
                        </a:solidFill>
                        <a:effectLst/>
                        <a:latin typeface="Calibri"/>
                      </a:endParaRP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de-DE" sz="1000" b="0" i="0" u="none" strike="noStrike" dirty="0">
                          <a:solidFill>
                            <a:srgbClr val="000000"/>
                          </a:solidFill>
                          <a:effectLst/>
                          <a:latin typeface="Calibri"/>
                        </a:rPr>
                        <a:t>3800I  0</a:t>
                      </a:r>
                      <a:r>
                        <a:rPr lang="de-DE" sz="1000" b="0" i="0" u="none" strike="noStrike" dirty="0">
                          <a:solidFill>
                            <a:srgbClr val="000000"/>
                          </a:solidFill>
                          <a:effectLst/>
                          <a:latin typeface="ＭＳ Ｐゴシック"/>
                        </a:rPr>
                        <a:t>〜</a:t>
                      </a:r>
                      <a:r>
                        <a:rPr lang="de-DE" sz="1000" b="0" i="0" u="none" strike="noStrike" dirty="0">
                          <a:solidFill>
                            <a:srgbClr val="000000"/>
                          </a:solidFill>
                          <a:effectLst/>
                          <a:latin typeface="Calibri"/>
                        </a:rPr>
                        <a:t>40</a:t>
                      </a:r>
                      <a:r>
                        <a:rPr lang="de-DE" sz="1000" b="0" i="0" u="none" strike="noStrike" dirty="0">
                          <a:solidFill>
                            <a:srgbClr val="000000"/>
                          </a:solidFill>
                          <a:effectLst/>
                          <a:latin typeface="ＭＳ Ｐゴシック"/>
                        </a:rPr>
                        <a:t>℃</a:t>
                      </a:r>
                      <a:br>
                        <a:rPr lang="de-DE" sz="1000" b="0" i="0" u="none" strike="noStrike" dirty="0">
                          <a:solidFill>
                            <a:srgbClr val="000000"/>
                          </a:solidFill>
                          <a:effectLst/>
                          <a:latin typeface="ＭＳ Ｐゴシック"/>
                        </a:rPr>
                      </a:br>
                      <a:r>
                        <a:rPr lang="de-DE" sz="1000" b="0" i="0" u="none" strike="noStrike" dirty="0">
                          <a:solidFill>
                            <a:srgbClr val="000000"/>
                          </a:solidFill>
                          <a:effectLst/>
                          <a:latin typeface="Calibri"/>
                        </a:rPr>
                        <a:t>3800</a:t>
                      </a:r>
                      <a:r>
                        <a:rPr lang="de-DE" sz="1000" b="0" i="0" u="none" strike="noStrike" dirty="0">
                          <a:solidFill>
                            <a:srgbClr val="000000"/>
                          </a:solidFill>
                          <a:effectLst/>
                          <a:latin typeface="ＭＳ Ｐゴシック"/>
                        </a:rPr>
                        <a:t>E  -20〜50</a:t>
                      </a:r>
                      <a:r>
                        <a:rPr lang="de-DE" sz="1000" b="0" i="0" u="none" strike="noStrike" dirty="0" smtClean="0">
                          <a:solidFill>
                            <a:srgbClr val="000000"/>
                          </a:solidFill>
                          <a:effectLst/>
                          <a:latin typeface="ＭＳ Ｐゴシック"/>
                        </a:rPr>
                        <a:t>℃</a:t>
                      </a:r>
                      <a:endParaRPr lang="de-DE" sz="1000" b="0" i="0" u="none" strike="noStrike" dirty="0">
                        <a:solidFill>
                          <a:srgbClr val="000000"/>
                        </a:solidFill>
                        <a:effectLst/>
                        <a:latin typeface="Calibri"/>
                      </a:endParaRP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83580">
                <a:tc>
                  <a:txBody>
                    <a:bodyPr/>
                    <a:lstStyle/>
                    <a:p>
                      <a:pPr algn="l" fontAlgn="b"/>
                      <a:r>
                        <a:rPr lang="ja-JP" altLang="en-US" sz="1000" b="0" i="0" u="none" strike="noStrike">
                          <a:solidFill>
                            <a:srgbClr val="FFFFFF"/>
                          </a:solidFill>
                          <a:effectLst/>
                          <a:latin typeface="ＭＳ Ｐゴシック"/>
                        </a:rPr>
                        <a:t>アンテナタイプ</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4F81BD"/>
                    </a:solidFill>
                  </a:tcPr>
                </a:tc>
                <a:tc>
                  <a:txBody>
                    <a:bodyPr/>
                    <a:lstStyle/>
                    <a:p>
                      <a:pPr algn="l" fontAlgn="b"/>
                      <a:r>
                        <a:rPr lang="ja-JP" altLang="en-US" sz="1000" b="0" i="0" u="none" strike="noStrike">
                          <a:solidFill>
                            <a:srgbClr val="000000"/>
                          </a:solidFill>
                          <a:effectLst/>
                          <a:latin typeface="ＭＳ Ｐゴシック"/>
                        </a:rPr>
                        <a:t>内蔵のみ</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altLang="ja-JP" sz="1000" b="0" i="0" u="none" strike="noStrike">
                          <a:solidFill>
                            <a:srgbClr val="000000"/>
                          </a:solidFill>
                          <a:effectLst/>
                          <a:latin typeface="ＭＳ Ｐゴシック"/>
                        </a:rPr>
                        <a:t>1850I: </a:t>
                      </a:r>
                      <a:r>
                        <a:rPr lang="ja-JP" altLang="en-US" sz="1000" b="0" i="0" u="none" strike="noStrike">
                          <a:solidFill>
                            <a:srgbClr val="000000"/>
                          </a:solidFill>
                          <a:effectLst/>
                          <a:latin typeface="ＭＳ Ｐゴシック"/>
                        </a:rPr>
                        <a:t>内蔵</a:t>
                      </a:r>
                      <a:br>
                        <a:rPr lang="ja-JP" altLang="en-US" sz="1000" b="0" i="0" u="none" strike="noStrike">
                          <a:solidFill>
                            <a:srgbClr val="000000"/>
                          </a:solidFill>
                          <a:effectLst/>
                          <a:latin typeface="ＭＳ Ｐゴシック"/>
                        </a:rPr>
                      </a:br>
                      <a:r>
                        <a:rPr lang="en-US" altLang="ja-JP" sz="1000" b="0" i="0" u="none" strike="noStrike">
                          <a:solidFill>
                            <a:srgbClr val="000000"/>
                          </a:solidFill>
                          <a:effectLst/>
                          <a:latin typeface="ＭＳ Ｐゴシック"/>
                        </a:rPr>
                        <a:t>1850E: </a:t>
                      </a:r>
                      <a:r>
                        <a:rPr lang="ja-JP" altLang="en-US" sz="1000" b="0" i="0" u="none" strike="noStrike">
                          <a:solidFill>
                            <a:srgbClr val="000000"/>
                          </a:solidFill>
                          <a:effectLst/>
                          <a:latin typeface="ＭＳ Ｐゴシック"/>
                        </a:rPr>
                        <a:t>外付け</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altLang="ja-JP" sz="1000" b="0" i="0" u="none" strike="noStrike">
                          <a:solidFill>
                            <a:srgbClr val="000000"/>
                          </a:solidFill>
                          <a:effectLst/>
                          <a:latin typeface="ＭＳ Ｐゴシック"/>
                        </a:rPr>
                        <a:t>2800I: </a:t>
                      </a:r>
                      <a:r>
                        <a:rPr lang="ja-JP" altLang="en-US" sz="1000" b="0" i="0" u="none" strike="noStrike">
                          <a:solidFill>
                            <a:srgbClr val="000000"/>
                          </a:solidFill>
                          <a:effectLst/>
                          <a:latin typeface="ＭＳ Ｐゴシック"/>
                        </a:rPr>
                        <a:t>内蔵</a:t>
                      </a:r>
                      <a:br>
                        <a:rPr lang="ja-JP" altLang="en-US" sz="1000" b="0" i="0" u="none" strike="noStrike">
                          <a:solidFill>
                            <a:srgbClr val="000000"/>
                          </a:solidFill>
                          <a:effectLst/>
                          <a:latin typeface="ＭＳ Ｐゴシック"/>
                        </a:rPr>
                      </a:br>
                      <a:r>
                        <a:rPr lang="en-US" altLang="ja-JP" sz="1000" b="0" i="0" u="none" strike="noStrike">
                          <a:solidFill>
                            <a:srgbClr val="000000"/>
                          </a:solidFill>
                          <a:effectLst/>
                          <a:latin typeface="ＭＳ Ｐゴシック"/>
                        </a:rPr>
                        <a:t>2800E: </a:t>
                      </a:r>
                      <a:r>
                        <a:rPr lang="ja-JP" altLang="en-US" sz="1000" b="0" i="0" u="none" strike="noStrike">
                          <a:solidFill>
                            <a:srgbClr val="000000"/>
                          </a:solidFill>
                          <a:effectLst/>
                          <a:latin typeface="ＭＳ Ｐゴシック"/>
                        </a:rPr>
                        <a:t>外付け</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altLang="ja-JP" sz="1000" b="0" i="0" u="none" strike="noStrike" dirty="0">
                          <a:solidFill>
                            <a:srgbClr val="000000"/>
                          </a:solidFill>
                          <a:effectLst/>
                          <a:latin typeface="ＭＳ Ｐゴシック"/>
                        </a:rPr>
                        <a:t>3800I: </a:t>
                      </a:r>
                      <a:r>
                        <a:rPr lang="ja-JP" altLang="en-US" sz="1000" b="0" i="0" u="none" strike="noStrike" dirty="0">
                          <a:solidFill>
                            <a:srgbClr val="000000"/>
                          </a:solidFill>
                          <a:effectLst/>
                          <a:latin typeface="ＭＳ Ｐゴシック"/>
                        </a:rPr>
                        <a:t>内蔵</a:t>
                      </a:r>
                      <a:br>
                        <a:rPr lang="ja-JP" altLang="en-US" sz="1000" b="0" i="0" u="none" strike="noStrike" dirty="0">
                          <a:solidFill>
                            <a:srgbClr val="000000"/>
                          </a:solidFill>
                          <a:effectLst/>
                          <a:latin typeface="ＭＳ Ｐゴシック"/>
                        </a:rPr>
                      </a:br>
                      <a:r>
                        <a:rPr lang="en-US" altLang="ja-JP" sz="1000" b="0" i="0" u="none" strike="noStrike" dirty="0">
                          <a:solidFill>
                            <a:srgbClr val="000000"/>
                          </a:solidFill>
                          <a:effectLst/>
                          <a:latin typeface="ＭＳ Ｐゴシック"/>
                        </a:rPr>
                        <a:t>3800E: </a:t>
                      </a:r>
                      <a:r>
                        <a:rPr lang="ja-JP" altLang="en-US" sz="1000" b="0" i="0" u="none" strike="noStrike" dirty="0" smtClean="0">
                          <a:solidFill>
                            <a:srgbClr val="000000"/>
                          </a:solidFill>
                          <a:effectLst/>
                          <a:latin typeface="ＭＳ Ｐゴシック"/>
                        </a:rPr>
                        <a:t>外付け</a:t>
                      </a:r>
                      <a:endParaRPr lang="ja-JP" altLang="en-US" sz="1000" b="0" i="0" u="none" strike="noStrike" dirty="0">
                        <a:solidFill>
                          <a:srgbClr val="000000"/>
                        </a:solidFill>
                        <a:effectLst/>
                        <a:latin typeface="ＭＳ Ｐゴシック"/>
                      </a:endParaRP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09251">
                <a:tc>
                  <a:txBody>
                    <a:bodyPr/>
                    <a:lstStyle/>
                    <a:p>
                      <a:pPr algn="l" fontAlgn="b"/>
                      <a:r>
                        <a:rPr lang="ja-JP" altLang="en-US" sz="1000" b="0" i="0" u="none" strike="noStrike">
                          <a:solidFill>
                            <a:srgbClr val="FFFFFF"/>
                          </a:solidFill>
                          <a:effectLst/>
                          <a:latin typeface="ＭＳ Ｐゴシック"/>
                        </a:rPr>
                        <a:t>高密度端末環境対応</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4F81BD"/>
                    </a:solidFill>
                  </a:tcPr>
                </a:tc>
                <a:tc>
                  <a:txBody>
                    <a:bodyPr/>
                    <a:lstStyle/>
                    <a:p>
                      <a:pPr algn="l" fontAlgn="b"/>
                      <a:r>
                        <a:rPr lang="en-US" sz="1000" b="0" i="0" u="none" strike="noStrike">
                          <a:solidFill>
                            <a:srgbClr val="000000"/>
                          </a:solidFill>
                          <a:effectLst/>
                          <a:latin typeface="Calibri"/>
                        </a:rPr>
                        <a:t>-</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a:rPr>
                        <a:t>-</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dirty="0" smtClean="0">
                          <a:solidFill>
                            <a:srgbClr val="000000"/>
                          </a:solidFill>
                          <a:effectLst/>
                          <a:latin typeface="Calibri"/>
                        </a:rPr>
                        <a:t>◯</a:t>
                      </a:r>
                      <a:endParaRPr lang="en-US" sz="1000" b="0" i="0" u="none" strike="noStrike" dirty="0">
                        <a:solidFill>
                          <a:srgbClr val="000000"/>
                        </a:solidFill>
                        <a:effectLst/>
                        <a:latin typeface="Calibri"/>
                      </a:endParaRP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dirty="0" smtClean="0">
                          <a:solidFill>
                            <a:srgbClr val="000000"/>
                          </a:solidFill>
                          <a:effectLst/>
                          <a:latin typeface="Calibri"/>
                        </a:rPr>
                        <a:t>◯</a:t>
                      </a:r>
                      <a:endParaRPr lang="en-US" sz="1000" b="0" i="0" u="none" strike="noStrike" dirty="0">
                        <a:solidFill>
                          <a:srgbClr val="000000"/>
                        </a:solidFill>
                        <a:effectLst/>
                        <a:latin typeface="Calibri"/>
                      </a:endParaRP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09251">
                <a:tc>
                  <a:txBody>
                    <a:bodyPr/>
                    <a:lstStyle/>
                    <a:p>
                      <a:pPr algn="l" fontAlgn="b"/>
                      <a:r>
                        <a:rPr lang="en-US" sz="1000" b="0" i="0" u="none" strike="noStrike">
                          <a:solidFill>
                            <a:srgbClr val="FFFFFF"/>
                          </a:solidFill>
                          <a:effectLst/>
                          <a:latin typeface="ＭＳ Ｐゴシック"/>
                        </a:rPr>
                        <a:t>Dual 5GHz</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4F81BD"/>
                    </a:solidFill>
                  </a:tcPr>
                </a:tc>
                <a:tc>
                  <a:txBody>
                    <a:bodyPr/>
                    <a:lstStyle/>
                    <a:p>
                      <a:pPr algn="l" fontAlgn="b"/>
                      <a:r>
                        <a:rPr lang="en-US" sz="1000" b="0" i="0" u="none" strike="noStrike">
                          <a:solidFill>
                            <a:srgbClr val="000000"/>
                          </a:solidFill>
                          <a:effectLst/>
                          <a:latin typeface="Calibri"/>
                        </a:rPr>
                        <a:t>-</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a:rPr>
                        <a:t>-</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dirty="0" smtClean="0">
                          <a:solidFill>
                            <a:srgbClr val="000000"/>
                          </a:solidFill>
                          <a:effectLst/>
                          <a:latin typeface="Calibri"/>
                        </a:rPr>
                        <a:t>◯</a:t>
                      </a:r>
                      <a:endParaRPr lang="en-US" sz="1000" b="0" i="0" u="none" strike="noStrike" dirty="0">
                        <a:solidFill>
                          <a:srgbClr val="000000"/>
                        </a:solidFill>
                        <a:effectLst/>
                        <a:latin typeface="Calibri"/>
                      </a:endParaRP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dirty="0" smtClean="0">
                          <a:solidFill>
                            <a:srgbClr val="000000"/>
                          </a:solidFill>
                          <a:effectLst/>
                          <a:latin typeface="Calibri"/>
                        </a:rPr>
                        <a:t>◯</a:t>
                      </a:r>
                      <a:endParaRPr lang="en-US" sz="1000" b="0" i="0" u="none" strike="noStrike" dirty="0">
                        <a:solidFill>
                          <a:srgbClr val="000000"/>
                        </a:solidFill>
                        <a:effectLst/>
                        <a:latin typeface="Calibri"/>
                      </a:endParaRP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09251">
                <a:tc>
                  <a:txBody>
                    <a:bodyPr/>
                    <a:lstStyle/>
                    <a:p>
                      <a:pPr algn="l" fontAlgn="b"/>
                      <a:r>
                        <a:rPr lang="ja-JP" altLang="en-US" sz="1000" b="0" i="0" u="none" strike="noStrike">
                          <a:solidFill>
                            <a:srgbClr val="FFFFFF"/>
                          </a:solidFill>
                          <a:effectLst/>
                          <a:latin typeface="ＭＳ Ｐゴシック"/>
                        </a:rPr>
                        <a:t>モジュール拡張</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4F81BD"/>
                    </a:solidFill>
                  </a:tcPr>
                </a:tc>
                <a:tc>
                  <a:txBody>
                    <a:bodyPr/>
                    <a:lstStyle/>
                    <a:p>
                      <a:pPr algn="l" fontAlgn="b"/>
                      <a:r>
                        <a:rPr lang="en-US" sz="1000" b="0" i="0" u="none" strike="noStrike">
                          <a:solidFill>
                            <a:srgbClr val="000000"/>
                          </a:solidFill>
                          <a:effectLst/>
                          <a:latin typeface="Calibri"/>
                        </a:rPr>
                        <a:t>-</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a:rPr>
                        <a:t>-</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a:rPr>
                        <a:t>-</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dirty="0" smtClean="0">
                          <a:solidFill>
                            <a:srgbClr val="000000"/>
                          </a:solidFill>
                          <a:effectLst/>
                          <a:latin typeface="Calibri"/>
                        </a:rPr>
                        <a:t>◯</a:t>
                      </a:r>
                      <a:endParaRPr lang="en-US" sz="1000" b="0" i="0" u="none" strike="noStrike" dirty="0">
                        <a:solidFill>
                          <a:srgbClr val="000000"/>
                        </a:solidFill>
                        <a:effectLst/>
                        <a:latin typeface="Calibri"/>
                      </a:endParaRP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09251">
                <a:tc>
                  <a:txBody>
                    <a:bodyPr/>
                    <a:lstStyle/>
                    <a:p>
                      <a:pPr algn="l" fontAlgn="b"/>
                      <a:r>
                        <a:rPr lang="en-US" sz="1000" b="0" i="0" u="none" strike="noStrike">
                          <a:solidFill>
                            <a:srgbClr val="FFFFFF"/>
                          </a:solidFill>
                          <a:effectLst/>
                          <a:latin typeface="ＭＳ Ｐゴシック"/>
                        </a:rPr>
                        <a:t>mGigポート</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4F81BD"/>
                    </a:solidFill>
                  </a:tcPr>
                </a:tc>
                <a:tc>
                  <a:txBody>
                    <a:bodyPr/>
                    <a:lstStyle/>
                    <a:p>
                      <a:pPr algn="l" fontAlgn="b"/>
                      <a:r>
                        <a:rPr lang="en-US" sz="1000" b="0" i="0" u="none" strike="noStrike">
                          <a:solidFill>
                            <a:srgbClr val="000000"/>
                          </a:solidFill>
                          <a:effectLst/>
                          <a:latin typeface="Calibri"/>
                        </a:rPr>
                        <a:t>-</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a:rPr>
                        <a:t>-</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a:rPr>
                        <a:t>-</a:t>
                      </a: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1000" b="0" i="0" u="none" strike="noStrike" dirty="0" smtClean="0">
                          <a:solidFill>
                            <a:srgbClr val="000000"/>
                          </a:solidFill>
                          <a:effectLst/>
                          <a:latin typeface="Calibri"/>
                        </a:rPr>
                        <a:t>◯</a:t>
                      </a:r>
                      <a:endParaRPr lang="en-US" sz="1000" b="0" i="0" u="none" strike="noStrike" dirty="0">
                        <a:solidFill>
                          <a:srgbClr val="000000"/>
                        </a:solidFill>
                        <a:effectLst/>
                        <a:latin typeface="Calibri"/>
                      </a:endParaRPr>
                    </a:p>
                  </a:txBody>
                  <a:tcPr marL="36000" marR="6070" marT="607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bl>
          </a:graphicData>
        </a:graphic>
      </p:graphicFrame>
      <p:grpSp>
        <p:nvGrpSpPr>
          <p:cNvPr id="5" name="Group 4"/>
          <p:cNvGrpSpPr/>
          <p:nvPr/>
        </p:nvGrpSpPr>
        <p:grpSpPr>
          <a:xfrm>
            <a:off x="4134144" y="805842"/>
            <a:ext cx="986709" cy="566663"/>
            <a:chOff x="5538738" y="1156880"/>
            <a:chExt cx="829079" cy="447271"/>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1379410">
              <a:off x="5538738" y="1170800"/>
              <a:ext cx="448056" cy="433351"/>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19761" y="1156880"/>
              <a:ext cx="448056" cy="442998"/>
            </a:xfrm>
            <a:prstGeom prst="rect">
              <a:avLst/>
            </a:prstGeom>
          </p:spPr>
        </p:pic>
      </p:grpSp>
      <p:pic>
        <p:nvPicPr>
          <p:cNvPr id="12"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0633" y="784848"/>
            <a:ext cx="622201" cy="566314"/>
          </a:xfrm>
          <a:prstGeom prst="rect">
            <a:avLst/>
          </a:prstGeom>
        </p:spPr>
      </p:pic>
      <p:pic>
        <p:nvPicPr>
          <p:cNvPr id="13" name="Picture 12" descr="//www.cisco.com/c/dam/assets/swa/img/60/KR03016-6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7967" y="774351"/>
            <a:ext cx="606741" cy="6067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www.cisco.com/c/dam/assets/swa/img/60/KR03007-6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4708" y="774351"/>
            <a:ext cx="606741" cy="6067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www.cisco.com/c/dam/assets/swa/img/60/KR03016-6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8341" y="763854"/>
            <a:ext cx="606741" cy="60674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www.cisco.com/c/dam/assets/swa/img/60/KR03007-6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5082" y="763854"/>
            <a:ext cx="606741" cy="6067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791853" y="216415"/>
            <a:ext cx="1322404" cy="400110"/>
          </a:xfrm>
          <a:prstGeom prst="rect">
            <a:avLst/>
          </a:prstGeom>
          <a:noFill/>
        </p:spPr>
        <p:txBody>
          <a:bodyPr wrap="square" rtlCol="0">
            <a:spAutoFit/>
          </a:bodyPr>
          <a:lstStyle/>
          <a:p>
            <a:r>
              <a:rPr lang="en-US" sz="1000" dirty="0" smtClean="0"/>
              <a:t>*</a:t>
            </a:r>
            <a:r>
              <a:rPr lang="ja-JP" altLang="en-US" sz="1000" dirty="0" smtClean="0"/>
              <a:t>将来サポート予定</a:t>
            </a:r>
            <a:endParaRPr lang="en-US" altLang="ja-JP" sz="1000" dirty="0" smtClean="0"/>
          </a:p>
          <a:p>
            <a:r>
              <a:rPr lang="en-US" altLang="ja-JP" sz="1000" dirty="0" smtClean="0"/>
              <a:t>** Dual 5GHz </a:t>
            </a:r>
            <a:r>
              <a:rPr lang="ja-JP" altLang="en-US" sz="1000" dirty="0" smtClean="0"/>
              <a:t>時</a:t>
            </a:r>
            <a:endParaRPr lang="en-US" sz="1000" dirty="0"/>
          </a:p>
        </p:txBody>
      </p:sp>
      <p:sp>
        <p:nvSpPr>
          <p:cNvPr id="17" name="TextBox 16"/>
          <p:cNvSpPr txBox="1"/>
          <p:nvPr/>
        </p:nvSpPr>
        <p:spPr>
          <a:xfrm>
            <a:off x="6536249" y="170195"/>
            <a:ext cx="1126019" cy="369332"/>
          </a:xfrm>
          <a:prstGeom prst="rect">
            <a:avLst/>
          </a:prstGeom>
          <a:solidFill>
            <a:schemeClr val="accent4">
              <a:lumMod val="60000"/>
              <a:lumOff val="40000"/>
            </a:schemeClr>
          </a:solidFill>
        </p:spPr>
        <p:txBody>
          <a:bodyPr wrap="square" rtlCol="0">
            <a:spAutoFit/>
          </a:bodyPr>
          <a:lstStyle/>
          <a:p>
            <a:pPr algn="ctr"/>
            <a:r>
              <a:rPr lang="ja-JP" altLang="en-US" dirty="0" smtClean="0"/>
              <a:t>参考</a:t>
            </a:r>
            <a:endParaRPr lang="en-US" dirty="0"/>
          </a:p>
        </p:txBody>
      </p:sp>
    </p:spTree>
    <p:extLst>
      <p:ext uri="{BB962C8B-B14F-4D97-AF65-F5344CB8AC3E}">
        <p14:creationId xmlns:p14="http://schemas.microsoft.com/office/powerpoint/2010/main" val="16493947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AIR-AP1810W </a:t>
            </a:r>
            <a:br>
              <a:rPr lang="en-US" dirty="0" smtClean="0"/>
            </a:br>
            <a:r>
              <a:rPr lang="ja-JP" altLang="en-US" dirty="0" smtClean="0"/>
              <a:t>アクセサリ</a:t>
            </a:r>
            <a:endParaRPr lang="en-US" dirty="0"/>
          </a:p>
        </p:txBody>
      </p:sp>
      <p:sp>
        <p:nvSpPr>
          <p:cNvPr id="2049" name="Rectangle 2048"/>
          <p:cNvSpPr/>
          <p:nvPr/>
        </p:nvSpPr>
        <p:spPr>
          <a:xfrm>
            <a:off x="437766" y="1315598"/>
            <a:ext cx="8345488" cy="954107"/>
          </a:xfrm>
          <a:prstGeom prst="rect">
            <a:avLst/>
          </a:prstGeom>
        </p:spPr>
        <p:txBody>
          <a:bodyPr wrap="square">
            <a:spAutoFit/>
          </a:bodyPr>
          <a:lstStyle/>
          <a:p>
            <a:pPr marL="285750" marR="0" indent="-285750">
              <a:spcBef>
                <a:spcPts val="0"/>
              </a:spcBef>
              <a:spcAft>
                <a:spcPts val="0"/>
              </a:spcAft>
              <a:buFont typeface="Wingdings" panose="05000000000000000000" pitchFamily="2" charset="2"/>
              <a:buChar char="q"/>
            </a:pPr>
            <a:r>
              <a:rPr lang="ja-JP" altLang="en-US" sz="1400" dirty="0" smtClean="0"/>
              <a:t>マウンティングブラケット</a:t>
            </a:r>
            <a:r>
              <a:rPr lang="en-US" sz="1400" dirty="0" smtClean="0"/>
              <a:t>: </a:t>
            </a:r>
            <a:r>
              <a:rPr lang="en-US" sz="1400" dirty="0"/>
              <a:t>AIR-AP-BRACKET-W2 </a:t>
            </a:r>
            <a:endParaRPr lang="en-US" sz="1400" dirty="0" smtClean="0"/>
          </a:p>
          <a:p>
            <a:pPr marL="285750" marR="0" indent="-285750">
              <a:spcBef>
                <a:spcPts val="0"/>
              </a:spcBef>
              <a:spcAft>
                <a:spcPts val="0"/>
              </a:spcAft>
              <a:buFont typeface="Wingdings" panose="05000000000000000000" pitchFamily="2" charset="2"/>
              <a:buChar char="q"/>
            </a:pPr>
            <a:r>
              <a:rPr lang="ja-JP" altLang="en-US" sz="1400" dirty="0" smtClean="0">
                <a:latin typeface="+mj-lt"/>
                <a:ea typeface="Calibri" panose="020F0502020204030204" pitchFamily="34" charset="0"/>
                <a:cs typeface="Times New Roman" panose="02020603050405020304" pitchFamily="18" charset="0"/>
              </a:rPr>
              <a:t>メカニカル ネジ</a:t>
            </a:r>
            <a:r>
              <a:rPr lang="en-US" altLang="ja-JP" sz="1400" dirty="0" smtClean="0">
                <a:latin typeface="+mj-lt"/>
                <a:ea typeface="Calibri" panose="020F0502020204030204" pitchFamily="34" charset="0"/>
                <a:cs typeface="Times New Roman" panose="02020603050405020304" pitchFamily="18" charset="0"/>
              </a:rPr>
              <a:t>2</a:t>
            </a:r>
            <a:r>
              <a:rPr lang="ja-JP" altLang="en-US" sz="1400" dirty="0" smtClean="0">
                <a:latin typeface="+mj-lt"/>
                <a:ea typeface="Calibri" panose="020F0502020204030204" pitchFamily="34" charset="0"/>
                <a:cs typeface="Times New Roman" panose="02020603050405020304" pitchFamily="18" charset="0"/>
              </a:rPr>
              <a:t>本</a:t>
            </a:r>
            <a:r>
              <a:rPr lang="en-US" sz="1400" dirty="0" smtClean="0">
                <a:latin typeface="+mj-lt"/>
                <a:ea typeface="Calibri" panose="020F0502020204030204" pitchFamily="34" charset="0"/>
                <a:cs typeface="Times New Roman" panose="02020603050405020304" pitchFamily="18" charset="0"/>
              </a:rPr>
              <a:t>, </a:t>
            </a:r>
            <a:r>
              <a:rPr lang="ja-JP" altLang="en-US" sz="1400" dirty="0" smtClean="0">
                <a:latin typeface="+mj-lt"/>
                <a:ea typeface="Calibri" panose="020F0502020204030204" pitchFamily="34" charset="0"/>
                <a:cs typeface="Times New Roman" panose="02020603050405020304" pitchFamily="18" charset="0"/>
              </a:rPr>
              <a:t>セキュリティネジ</a:t>
            </a:r>
            <a:r>
              <a:rPr lang="en-US" altLang="ja-JP" sz="1400" dirty="0" smtClean="0">
                <a:latin typeface="+mj-lt"/>
                <a:ea typeface="Calibri" panose="020F0502020204030204" pitchFamily="34" charset="0"/>
                <a:cs typeface="Times New Roman" panose="02020603050405020304" pitchFamily="18" charset="0"/>
              </a:rPr>
              <a:t>1</a:t>
            </a:r>
            <a:r>
              <a:rPr lang="ja-JP" altLang="en-US" sz="1400" dirty="0" smtClean="0">
                <a:latin typeface="+mj-lt"/>
                <a:ea typeface="Calibri" panose="020F0502020204030204" pitchFamily="34" charset="0"/>
                <a:cs typeface="Times New Roman" panose="02020603050405020304" pitchFamily="18" charset="0"/>
              </a:rPr>
              <a:t>本とセキュリティネジ用のカバー</a:t>
            </a:r>
            <a:endParaRPr lang="en-US" sz="1400" dirty="0" smtClean="0">
              <a:latin typeface="+mj-lt"/>
              <a:ea typeface="Calibri" panose="020F0502020204030204" pitchFamily="34" charset="0"/>
              <a:cs typeface="Times New Roman" panose="02020603050405020304" pitchFamily="18" charset="0"/>
            </a:endParaRPr>
          </a:p>
          <a:p>
            <a:pPr marL="285750" marR="0" indent="-285750">
              <a:spcBef>
                <a:spcPts val="0"/>
              </a:spcBef>
              <a:spcAft>
                <a:spcPts val="0"/>
              </a:spcAft>
              <a:buFont typeface="Wingdings" panose="05000000000000000000" pitchFamily="2" charset="2"/>
              <a:buChar char="q"/>
            </a:pPr>
            <a:r>
              <a:rPr lang="ja-JP" altLang="en-US" sz="1400" dirty="0" smtClean="0">
                <a:latin typeface="+mj-lt"/>
                <a:ea typeface="Calibri" panose="020F0502020204030204" pitchFamily="34" charset="0"/>
                <a:cs typeface="Times New Roman" panose="02020603050405020304" pitchFamily="18" charset="0"/>
              </a:rPr>
              <a:t>コンソールポート用のキャップ（キャップがされて出荷されます）</a:t>
            </a:r>
            <a:r>
              <a:rPr lang="en-US" altLang="ja-JP" sz="1400" dirty="0" smtClean="0">
                <a:latin typeface="+mj-lt"/>
                <a:ea typeface="Calibri" panose="020F0502020204030204" pitchFamily="34" charset="0"/>
                <a:cs typeface="Times New Roman" panose="02020603050405020304" pitchFamily="18" charset="0"/>
              </a:rPr>
              <a:t/>
            </a:r>
            <a:br>
              <a:rPr lang="en-US" altLang="ja-JP" sz="1400" dirty="0" smtClean="0">
                <a:latin typeface="+mj-lt"/>
                <a:ea typeface="Calibri" panose="020F0502020204030204" pitchFamily="34" charset="0"/>
                <a:cs typeface="Times New Roman" panose="02020603050405020304" pitchFamily="18" charset="0"/>
              </a:rPr>
            </a:br>
            <a:r>
              <a:rPr lang="ja-JP" altLang="en-US" sz="1400" dirty="0" smtClean="0">
                <a:latin typeface="+mj-lt"/>
                <a:ea typeface="Calibri" panose="020F0502020204030204" pitchFamily="34" charset="0"/>
                <a:cs typeface="Times New Roman" panose="02020603050405020304" pitchFamily="18" charset="0"/>
              </a:rPr>
              <a:t>キャップ用の鍵は付属しないので、必要な場合は</a:t>
            </a:r>
            <a:r>
              <a:rPr lang="en-US" sz="1400" dirty="0" smtClean="0"/>
              <a:t>AIR</a:t>
            </a:r>
            <a:r>
              <a:rPr lang="en-US" sz="1400" dirty="0"/>
              <a:t>-SEC-50</a:t>
            </a:r>
            <a:r>
              <a:rPr lang="en-US" sz="1400" dirty="0" smtClean="0"/>
              <a:t>=</a:t>
            </a:r>
            <a:r>
              <a:rPr lang="ja-JP" altLang="en-US" sz="1400" dirty="0" smtClean="0"/>
              <a:t>をご発注ください。</a:t>
            </a:r>
            <a:endParaRPr lang="en-US" sz="1400" dirty="0">
              <a:latin typeface="+mj-lt"/>
              <a:ea typeface="Calibri" panose="020F0502020204030204" pitchFamily="34" charset="0"/>
              <a:cs typeface="Times New Roman" panose="02020603050405020304" pitchFamily="18" charset="0"/>
            </a:endParaRPr>
          </a:p>
        </p:txBody>
      </p:sp>
      <p:sp>
        <p:nvSpPr>
          <p:cNvPr id="4" name="Rectangle 3"/>
          <p:cNvSpPr/>
          <p:nvPr/>
        </p:nvSpPr>
        <p:spPr>
          <a:xfrm>
            <a:off x="437766" y="1070966"/>
            <a:ext cx="8238061" cy="323165"/>
          </a:xfrm>
          <a:prstGeom prst="rect">
            <a:avLst/>
          </a:prstGeom>
        </p:spPr>
        <p:txBody>
          <a:bodyPr wrap="square">
            <a:spAutoFit/>
          </a:bodyPr>
          <a:lstStyle/>
          <a:p>
            <a:r>
              <a:rPr lang="en-US" sz="1500" b="1" i="1" dirty="0">
                <a:solidFill>
                  <a:schemeClr val="tx2"/>
                </a:solidFill>
              </a:rPr>
              <a:t>AP</a:t>
            </a:r>
            <a:r>
              <a:rPr lang="ja-JP" altLang="en-US" sz="1500" b="1" i="1" dirty="0">
                <a:solidFill>
                  <a:schemeClr val="tx2"/>
                </a:solidFill>
              </a:rPr>
              <a:t>と一緒に同梱されているもの</a:t>
            </a:r>
            <a:r>
              <a:rPr lang="en-US" sz="1500" b="1" i="1" dirty="0" smtClean="0">
                <a:solidFill>
                  <a:schemeClr val="tx2"/>
                </a:solidFill>
              </a:rPr>
              <a:t>:</a:t>
            </a:r>
          </a:p>
        </p:txBody>
      </p:sp>
      <p:sp>
        <p:nvSpPr>
          <p:cNvPr id="6" name="Rectangle 5"/>
          <p:cNvSpPr/>
          <p:nvPr/>
        </p:nvSpPr>
        <p:spPr>
          <a:xfrm>
            <a:off x="435470" y="2400068"/>
            <a:ext cx="8238061" cy="323165"/>
          </a:xfrm>
          <a:prstGeom prst="rect">
            <a:avLst/>
          </a:prstGeom>
        </p:spPr>
        <p:txBody>
          <a:bodyPr wrap="square">
            <a:spAutoFit/>
          </a:bodyPr>
          <a:lstStyle/>
          <a:p>
            <a:r>
              <a:rPr lang="ja-JP" altLang="en-US" sz="1500" b="1" i="1" dirty="0">
                <a:solidFill>
                  <a:schemeClr val="tx2"/>
                </a:solidFill>
              </a:rPr>
              <a:t>スペアまたは別購入できる</a:t>
            </a:r>
            <a:r>
              <a:rPr lang="ja-JP" altLang="en-US" sz="1500" b="1" i="1" dirty="0" smtClean="0">
                <a:solidFill>
                  <a:schemeClr val="tx2"/>
                </a:solidFill>
              </a:rPr>
              <a:t>もの：</a:t>
            </a:r>
            <a:endParaRPr lang="en-US" sz="1500" b="1" i="1" dirty="0" smtClean="0">
              <a:solidFill>
                <a:schemeClr val="tx2"/>
              </a:solidFill>
            </a:endParaRPr>
          </a:p>
        </p:txBody>
      </p:sp>
      <p:sp>
        <p:nvSpPr>
          <p:cNvPr id="7" name="Rectangle 6"/>
          <p:cNvSpPr/>
          <p:nvPr/>
        </p:nvSpPr>
        <p:spPr>
          <a:xfrm>
            <a:off x="437766" y="2674886"/>
            <a:ext cx="8345488" cy="2031325"/>
          </a:xfrm>
          <a:prstGeom prst="rect">
            <a:avLst/>
          </a:prstGeom>
        </p:spPr>
        <p:txBody>
          <a:bodyPr wrap="square">
            <a:spAutoFit/>
          </a:bodyPr>
          <a:lstStyle/>
          <a:p>
            <a:pPr marL="285750" indent="-285750">
              <a:buFont typeface="Wingdings" panose="05000000000000000000" pitchFamily="2" charset="2"/>
              <a:buChar char="q"/>
            </a:pPr>
            <a:r>
              <a:rPr lang="ja-JP" altLang="en-US" sz="1400" dirty="0" smtClean="0"/>
              <a:t>マウンティングブラケット</a:t>
            </a:r>
            <a:r>
              <a:rPr lang="en-US" sz="1400" dirty="0" smtClean="0"/>
              <a:t>: </a:t>
            </a:r>
            <a:r>
              <a:rPr lang="en-US" sz="1400" dirty="0"/>
              <a:t>AIR-AP-BRACKET-W2= </a:t>
            </a:r>
            <a:r>
              <a:rPr lang="en-US" sz="1400" dirty="0" smtClean="0"/>
              <a:t>(</a:t>
            </a:r>
            <a:r>
              <a:rPr lang="ja-JP" altLang="en-US" sz="1400" dirty="0" smtClean="0"/>
              <a:t>スペア用</a:t>
            </a:r>
            <a:r>
              <a:rPr lang="en-US" sz="1400" dirty="0" smtClean="0"/>
              <a:t>)</a:t>
            </a:r>
            <a:endParaRPr lang="en-US" sz="1400" dirty="0"/>
          </a:p>
          <a:p>
            <a:pPr marL="285750" indent="-285750">
              <a:buFont typeface="Wingdings" panose="05000000000000000000" pitchFamily="2" charset="2"/>
              <a:buChar char="q"/>
            </a:pPr>
            <a:r>
              <a:rPr lang="ja-JP" altLang="en-US" sz="1400" b="1" dirty="0" smtClean="0"/>
              <a:t>スペーサーキット</a:t>
            </a:r>
            <a:r>
              <a:rPr lang="en-US" sz="1400" b="1" dirty="0" smtClean="0"/>
              <a:t>: </a:t>
            </a:r>
            <a:r>
              <a:rPr lang="en-US" sz="1400" dirty="0"/>
              <a:t>AIR-AP1810W-KIT= </a:t>
            </a:r>
            <a:r>
              <a:rPr lang="en-US" sz="1400" dirty="0" smtClean="0"/>
              <a:t>(</a:t>
            </a:r>
            <a:r>
              <a:rPr lang="ja-JP" altLang="en-US" sz="1400" dirty="0" smtClean="0"/>
              <a:t>別売</a:t>
            </a:r>
            <a:r>
              <a:rPr lang="en-US" sz="1400" dirty="0" smtClean="0"/>
              <a:t>)</a:t>
            </a:r>
            <a:r>
              <a:rPr lang="ja-JP" altLang="en-US" sz="1400" dirty="0" smtClean="0"/>
              <a:t>、</a:t>
            </a:r>
            <a:r>
              <a:rPr lang="ja-JP" altLang="en-US" sz="1400" dirty="0"/>
              <a:t>スペーサーキットはジャンクションボックスがない壁にアクセスポイントを直接壁に設置する際に必要です。</a:t>
            </a:r>
            <a:r>
              <a:rPr lang="ja-JP" altLang="en-US" sz="1400" dirty="0" smtClean="0"/>
              <a:t>スペーサーと</a:t>
            </a:r>
            <a:r>
              <a:rPr lang="en-US" sz="1400" dirty="0" smtClean="0"/>
              <a:t>RJ</a:t>
            </a:r>
            <a:r>
              <a:rPr lang="en-US" sz="1400" dirty="0"/>
              <a:t>-45 </a:t>
            </a:r>
            <a:r>
              <a:rPr lang="ja-JP" altLang="en-US" sz="1400" dirty="0" smtClean="0"/>
              <a:t>ジャンパーケーブルのセット</a:t>
            </a:r>
            <a:endParaRPr lang="en-US" altLang="ja-JP" sz="1400" dirty="0" smtClean="0"/>
          </a:p>
          <a:p>
            <a:pPr marL="285750" indent="-285750">
              <a:buFont typeface="Wingdings" panose="05000000000000000000" pitchFamily="2" charset="2"/>
              <a:buChar char="q"/>
            </a:pPr>
            <a:r>
              <a:rPr lang="ja-JP" altLang="en-US" sz="1400" b="1" dirty="0" smtClean="0"/>
              <a:t>クレドル（受け台）キット</a:t>
            </a:r>
            <a:r>
              <a:rPr lang="en-US" sz="1400" b="1" dirty="0" smtClean="0"/>
              <a:t>:</a:t>
            </a:r>
            <a:r>
              <a:rPr lang="en-US" sz="1400" dirty="0" smtClean="0"/>
              <a:t> </a:t>
            </a:r>
            <a:r>
              <a:rPr lang="en-US" sz="1400" dirty="0"/>
              <a:t>AIR-OEAP1810-CRD= </a:t>
            </a:r>
            <a:r>
              <a:rPr lang="en-US" sz="1400" dirty="0" smtClean="0"/>
              <a:t>(</a:t>
            </a:r>
            <a:r>
              <a:rPr lang="ja-JP" altLang="en-US" sz="1400" dirty="0" smtClean="0"/>
              <a:t>別売</a:t>
            </a:r>
            <a:r>
              <a:rPr lang="en-US" sz="1400" dirty="0" smtClean="0"/>
              <a:t>)</a:t>
            </a:r>
            <a:r>
              <a:rPr lang="en-US" sz="1400" dirty="0"/>
              <a:t>, </a:t>
            </a:r>
            <a:r>
              <a:rPr lang="ja-JP" altLang="en-US" sz="1400" dirty="0" smtClean="0"/>
              <a:t>受け台、背面カバーと</a:t>
            </a:r>
            <a:r>
              <a:rPr lang="en-US" sz="1400" dirty="0"/>
              <a:t>RJ-45 </a:t>
            </a:r>
            <a:r>
              <a:rPr lang="ja-JP" altLang="en-US" sz="1400" dirty="0" smtClean="0"/>
              <a:t>ジャンパーケーブル、ネジのセット</a:t>
            </a:r>
            <a:endParaRPr lang="en-US" sz="1400" dirty="0"/>
          </a:p>
          <a:p>
            <a:pPr marL="285750" indent="-285750">
              <a:buFont typeface="Wingdings" panose="05000000000000000000" pitchFamily="2" charset="2"/>
              <a:buChar char="q"/>
            </a:pPr>
            <a:r>
              <a:rPr lang="ja-JP" altLang="en-US" sz="1400" b="1" dirty="0" smtClean="0"/>
              <a:t>物理セキュリティキット</a:t>
            </a:r>
            <a:r>
              <a:rPr lang="en-US" sz="1400" b="1" dirty="0" smtClean="0"/>
              <a:t>: </a:t>
            </a:r>
            <a:r>
              <a:rPr lang="en-US" sz="1400" dirty="0"/>
              <a:t>AIR-SEC-50= </a:t>
            </a:r>
            <a:r>
              <a:rPr lang="en-US" sz="1400" dirty="0" smtClean="0"/>
              <a:t>(</a:t>
            </a:r>
            <a:r>
              <a:rPr lang="ja-JP" altLang="en-US" sz="1400" dirty="0" smtClean="0"/>
              <a:t>別売</a:t>
            </a:r>
            <a:r>
              <a:rPr lang="en-US" sz="1400" dirty="0" smtClean="0"/>
              <a:t>)</a:t>
            </a:r>
            <a:r>
              <a:rPr lang="en-US" sz="1400" dirty="0"/>
              <a:t>, </a:t>
            </a:r>
            <a:r>
              <a:rPr lang="en-US" sz="1400" dirty="0" smtClean="0"/>
              <a:t>50 </a:t>
            </a:r>
            <a:r>
              <a:rPr lang="en-US" sz="1400" dirty="0"/>
              <a:t>pcs. </a:t>
            </a:r>
            <a:r>
              <a:rPr lang="ja-JP" altLang="en-US" sz="1400" dirty="0" smtClean="0"/>
              <a:t>のセキュリティネジ（盗難防止のため</a:t>
            </a:r>
            <a:r>
              <a:rPr lang="en-US" altLang="ja-JP" sz="1400" dirty="0" smtClean="0"/>
              <a:t>AP</a:t>
            </a:r>
            <a:r>
              <a:rPr lang="ja-JP" altLang="en-US" sz="1400" dirty="0" smtClean="0"/>
              <a:t>を壁用マウントブラケットに</a:t>
            </a:r>
            <a:r>
              <a:rPr lang="en-US" sz="1400" dirty="0" smtClean="0"/>
              <a:t>, </a:t>
            </a:r>
            <a:r>
              <a:rPr lang="en-US" sz="1400" dirty="0"/>
              <a:t>50 </a:t>
            </a:r>
            <a:r>
              <a:rPr lang="en-US" sz="1400" dirty="0" smtClean="0"/>
              <a:t>pcs.RJ</a:t>
            </a:r>
            <a:r>
              <a:rPr lang="en-US" sz="1400" dirty="0"/>
              <a:t>-</a:t>
            </a:r>
            <a:r>
              <a:rPr lang="en-US" sz="1400" dirty="0" smtClean="0"/>
              <a:t>45</a:t>
            </a:r>
            <a:r>
              <a:rPr lang="ja-JP" altLang="en-US" sz="1400" dirty="0" smtClean="0"/>
              <a:t>のキャップ、</a:t>
            </a:r>
            <a:r>
              <a:rPr lang="en-US" sz="1400" dirty="0" smtClean="0"/>
              <a:t>2 </a:t>
            </a:r>
            <a:r>
              <a:rPr lang="en-US" sz="1400" dirty="0"/>
              <a:t>pcs. </a:t>
            </a:r>
            <a:r>
              <a:rPr lang="ja-JP" altLang="en-US" sz="1400" dirty="0" smtClean="0"/>
              <a:t>ロック解除キー（イーサネットポートへの物理的アクセスを防止するもの）</a:t>
            </a:r>
            <a:endParaRPr lang="en-US" altLang="ja-JP" sz="1400" dirty="0" smtClean="0"/>
          </a:p>
          <a:p>
            <a:pPr marL="285750" indent="-285750">
              <a:buFont typeface="Wingdings" panose="05000000000000000000" pitchFamily="2" charset="2"/>
              <a:buChar char="q"/>
            </a:pPr>
            <a:r>
              <a:rPr lang="ja-JP" altLang="en-US" sz="1400" b="1" dirty="0" smtClean="0"/>
              <a:t>ローカルパワーサプライ</a:t>
            </a:r>
            <a:r>
              <a:rPr lang="en-US" sz="1400" b="1" dirty="0" smtClean="0"/>
              <a:t>: </a:t>
            </a:r>
            <a:r>
              <a:rPr lang="en-US" sz="1400" dirty="0"/>
              <a:t>AIR-PWR-D= </a:t>
            </a:r>
            <a:r>
              <a:rPr lang="en-US" sz="1400" dirty="0" smtClean="0"/>
              <a:t>(</a:t>
            </a:r>
            <a:r>
              <a:rPr lang="ja-JP" altLang="en-US" sz="1400" dirty="0" smtClean="0"/>
              <a:t>別売</a:t>
            </a:r>
            <a:r>
              <a:rPr lang="en-US" sz="1400" dirty="0" smtClean="0"/>
              <a:t>)</a:t>
            </a:r>
            <a:endParaRPr lang="en-US" sz="1400" dirty="0"/>
          </a:p>
        </p:txBody>
      </p:sp>
      <p:sp>
        <p:nvSpPr>
          <p:cNvPr id="8" name="TextBox 7"/>
          <p:cNvSpPr txBox="1"/>
          <p:nvPr/>
        </p:nvSpPr>
        <p:spPr>
          <a:xfrm>
            <a:off x="7816672" y="183704"/>
            <a:ext cx="1126019" cy="369332"/>
          </a:xfrm>
          <a:prstGeom prst="rect">
            <a:avLst/>
          </a:prstGeom>
          <a:solidFill>
            <a:schemeClr val="accent4">
              <a:lumMod val="60000"/>
              <a:lumOff val="40000"/>
            </a:schemeClr>
          </a:solidFill>
        </p:spPr>
        <p:txBody>
          <a:bodyPr wrap="square" rtlCol="0">
            <a:spAutoFit/>
          </a:bodyPr>
          <a:lstStyle/>
          <a:p>
            <a:pPr algn="ctr"/>
            <a:r>
              <a:rPr lang="ja-JP" altLang="en-US" dirty="0" smtClean="0"/>
              <a:t>参考</a:t>
            </a:r>
            <a:endParaRPr lang="en-US" dirty="0"/>
          </a:p>
        </p:txBody>
      </p:sp>
    </p:spTree>
    <p:extLst>
      <p:ext uri="{BB962C8B-B14F-4D97-AF65-F5344CB8AC3E}">
        <p14:creationId xmlns:p14="http://schemas.microsoft.com/office/powerpoint/2010/main" val="881147808"/>
      </p:ext>
    </p:extLst>
  </p:cSld>
  <p:clrMapOvr>
    <a:masterClrMapping/>
  </p:clrMapOvr>
  <mc:AlternateContent xmlns:mc="http://schemas.openxmlformats.org/markup-compatibility/2006" xmlns:p14="http://schemas.microsoft.com/office/powerpoint/2010/main">
    <mc:Choice Requires="p14">
      <p:transition spd="med" p14:dur="700" advTm="45407">
        <p:fade/>
      </p:transition>
    </mc:Choice>
    <mc:Fallback xmlns="">
      <p:transition xmlns:p14="http://schemas.microsoft.com/office/powerpoint/2010/main" spd="med" advTm="45407">
        <p:fade/>
      </p:transitio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AIR-OEAP1810 </a:t>
            </a:r>
            <a:br>
              <a:rPr lang="en-US" dirty="0" smtClean="0"/>
            </a:br>
            <a:r>
              <a:rPr lang="ja-JP" altLang="en-US" dirty="0" smtClean="0"/>
              <a:t>アクセサリ</a:t>
            </a:r>
            <a:endParaRPr lang="en-US" dirty="0"/>
          </a:p>
        </p:txBody>
      </p:sp>
      <p:sp>
        <p:nvSpPr>
          <p:cNvPr id="2049" name="Rectangle 2048"/>
          <p:cNvSpPr/>
          <p:nvPr/>
        </p:nvSpPr>
        <p:spPr>
          <a:xfrm>
            <a:off x="435470" y="1365707"/>
            <a:ext cx="8345488" cy="523220"/>
          </a:xfrm>
          <a:prstGeom prst="rect">
            <a:avLst/>
          </a:prstGeom>
        </p:spPr>
        <p:txBody>
          <a:bodyPr wrap="square">
            <a:spAutoFit/>
          </a:bodyPr>
          <a:lstStyle/>
          <a:p>
            <a:pPr marL="285750" indent="-285750">
              <a:buFont typeface="Wingdings" panose="05000000000000000000" pitchFamily="2" charset="2"/>
              <a:buChar char="q"/>
            </a:pPr>
            <a:r>
              <a:rPr lang="ja-JP" altLang="en-US" sz="1400" b="1" dirty="0" smtClean="0"/>
              <a:t>クラドルキット</a:t>
            </a:r>
            <a:r>
              <a:rPr lang="en-US" sz="1400" b="1" dirty="0" smtClean="0"/>
              <a:t>:</a:t>
            </a:r>
            <a:r>
              <a:rPr lang="en-US" sz="1400" dirty="0" smtClean="0"/>
              <a:t> AIR-OEAP1810-CRD.</a:t>
            </a:r>
            <a:r>
              <a:rPr lang="ja-JP" altLang="en-US" sz="1400" dirty="0"/>
              <a:t>受け台、背面カバーと</a:t>
            </a:r>
            <a:r>
              <a:rPr lang="en-US" sz="1400" dirty="0"/>
              <a:t>RJ-45 </a:t>
            </a:r>
            <a:r>
              <a:rPr lang="ja-JP" altLang="en-US" sz="1400" dirty="0"/>
              <a:t>ジャンパーケーブル、ネジの</a:t>
            </a:r>
            <a:r>
              <a:rPr lang="ja-JP" altLang="en-US" sz="1400" dirty="0" smtClean="0"/>
              <a:t>セット</a:t>
            </a:r>
            <a:endParaRPr lang="en-US" sz="1400" dirty="0"/>
          </a:p>
          <a:p>
            <a:pPr marL="285750" indent="-285750">
              <a:buFont typeface="Wingdings" panose="05000000000000000000" pitchFamily="2" charset="2"/>
              <a:buChar char="q"/>
            </a:pPr>
            <a:r>
              <a:rPr lang="ja-JP" altLang="en-US" sz="1400" b="1" dirty="0" smtClean="0"/>
              <a:t>ローカルパワーサプライ</a:t>
            </a:r>
            <a:r>
              <a:rPr lang="en-US" sz="1400" b="1" dirty="0" smtClean="0"/>
              <a:t>: </a:t>
            </a:r>
            <a:r>
              <a:rPr lang="en-US" sz="1400" dirty="0" smtClean="0"/>
              <a:t>AIR-PWR-D</a:t>
            </a:r>
            <a:endParaRPr lang="en-US" sz="1400" dirty="0"/>
          </a:p>
        </p:txBody>
      </p:sp>
      <p:sp>
        <p:nvSpPr>
          <p:cNvPr id="4" name="Rectangle 3"/>
          <p:cNvSpPr/>
          <p:nvPr/>
        </p:nvSpPr>
        <p:spPr>
          <a:xfrm>
            <a:off x="437766" y="1070966"/>
            <a:ext cx="8238061" cy="323165"/>
          </a:xfrm>
          <a:prstGeom prst="rect">
            <a:avLst/>
          </a:prstGeom>
        </p:spPr>
        <p:txBody>
          <a:bodyPr wrap="square">
            <a:spAutoFit/>
          </a:bodyPr>
          <a:lstStyle/>
          <a:p>
            <a:r>
              <a:rPr lang="en-US" sz="1500" b="1" i="1" dirty="0" smtClean="0">
                <a:solidFill>
                  <a:schemeClr val="tx2"/>
                </a:solidFill>
              </a:rPr>
              <a:t>AP</a:t>
            </a:r>
            <a:r>
              <a:rPr lang="ja-JP" altLang="en-US" sz="1500" b="1" i="1" dirty="0" smtClean="0">
                <a:solidFill>
                  <a:schemeClr val="tx2"/>
                </a:solidFill>
              </a:rPr>
              <a:t>と一緒に同梱されているもの</a:t>
            </a:r>
            <a:r>
              <a:rPr lang="en-US" sz="1500" b="1" i="1" dirty="0" smtClean="0">
                <a:solidFill>
                  <a:schemeClr val="tx2"/>
                </a:solidFill>
              </a:rPr>
              <a:t>:</a:t>
            </a:r>
          </a:p>
        </p:txBody>
      </p:sp>
      <p:sp>
        <p:nvSpPr>
          <p:cNvPr id="6" name="Rectangle 5"/>
          <p:cNvSpPr/>
          <p:nvPr/>
        </p:nvSpPr>
        <p:spPr>
          <a:xfrm>
            <a:off x="435470" y="2138138"/>
            <a:ext cx="8238061" cy="323165"/>
          </a:xfrm>
          <a:prstGeom prst="rect">
            <a:avLst/>
          </a:prstGeom>
        </p:spPr>
        <p:txBody>
          <a:bodyPr wrap="square">
            <a:spAutoFit/>
          </a:bodyPr>
          <a:lstStyle/>
          <a:p>
            <a:r>
              <a:rPr lang="ja-JP" altLang="en-US" sz="1500" b="1" i="1" dirty="0" smtClean="0">
                <a:solidFill>
                  <a:schemeClr val="tx2"/>
                </a:solidFill>
              </a:rPr>
              <a:t>スペアまたは別購入できるもの：</a:t>
            </a:r>
            <a:endParaRPr lang="en-US" sz="1500" b="1" i="1" dirty="0" smtClean="0">
              <a:solidFill>
                <a:schemeClr val="tx2"/>
              </a:solidFill>
            </a:endParaRPr>
          </a:p>
        </p:txBody>
      </p:sp>
      <p:sp>
        <p:nvSpPr>
          <p:cNvPr id="2" name="Rectangle 1"/>
          <p:cNvSpPr/>
          <p:nvPr/>
        </p:nvSpPr>
        <p:spPr>
          <a:xfrm>
            <a:off x="435470" y="2461303"/>
            <a:ext cx="8415921" cy="2246769"/>
          </a:xfrm>
          <a:prstGeom prst="rect">
            <a:avLst/>
          </a:prstGeom>
        </p:spPr>
        <p:txBody>
          <a:bodyPr wrap="square">
            <a:spAutoFit/>
          </a:bodyPr>
          <a:lstStyle/>
          <a:p>
            <a:pPr marL="285750" indent="-285750">
              <a:buFont typeface="Wingdings" panose="05000000000000000000" pitchFamily="2" charset="2"/>
              <a:buChar char="q"/>
            </a:pPr>
            <a:r>
              <a:rPr lang="ja-JP" altLang="en-US" sz="1400" b="1" dirty="0" smtClean="0"/>
              <a:t>クラドルキット</a:t>
            </a:r>
            <a:r>
              <a:rPr lang="en-US" sz="1400" b="1" dirty="0" smtClean="0"/>
              <a:t>:</a:t>
            </a:r>
            <a:r>
              <a:rPr lang="en-US" sz="1400" dirty="0" smtClean="0"/>
              <a:t> </a:t>
            </a:r>
            <a:r>
              <a:rPr lang="en-US" sz="1400" dirty="0"/>
              <a:t>AIR-OEAP1810-CRD= </a:t>
            </a:r>
            <a:r>
              <a:rPr lang="en-US" sz="1400" dirty="0" smtClean="0"/>
              <a:t>(</a:t>
            </a:r>
            <a:r>
              <a:rPr lang="ja-JP" altLang="en-US" sz="1400" dirty="0"/>
              <a:t>別売</a:t>
            </a:r>
            <a:r>
              <a:rPr lang="en-US" sz="1400" dirty="0" smtClean="0"/>
              <a:t>),</a:t>
            </a:r>
            <a:r>
              <a:rPr lang="ja-JP" altLang="en-US" sz="1400" dirty="0"/>
              <a:t>受け台、背面カバーと</a:t>
            </a:r>
            <a:r>
              <a:rPr lang="en-US" sz="1400" dirty="0"/>
              <a:t>RJ-45 </a:t>
            </a:r>
            <a:r>
              <a:rPr lang="ja-JP" altLang="en-US" sz="1400" dirty="0"/>
              <a:t>ジャンパーケーブル、ネジの</a:t>
            </a:r>
            <a:r>
              <a:rPr lang="ja-JP" altLang="en-US" sz="1400" dirty="0" smtClean="0"/>
              <a:t>セット</a:t>
            </a:r>
            <a:endParaRPr lang="en-US" sz="1400" dirty="0" smtClean="0"/>
          </a:p>
          <a:p>
            <a:pPr marL="285750" indent="-285750">
              <a:buFont typeface="Wingdings" panose="05000000000000000000" pitchFamily="2" charset="2"/>
              <a:buChar char="q"/>
            </a:pPr>
            <a:r>
              <a:rPr lang="ja-JP" altLang="en-US" sz="1400" b="1" dirty="0" smtClean="0"/>
              <a:t>ローカルパワーサプライ</a:t>
            </a:r>
            <a:r>
              <a:rPr lang="en-US" sz="1400" b="1" dirty="0" smtClean="0"/>
              <a:t>: </a:t>
            </a:r>
            <a:r>
              <a:rPr lang="en-US" sz="1400" dirty="0" smtClean="0"/>
              <a:t>AIR-PWR-D</a:t>
            </a:r>
            <a:r>
              <a:rPr lang="en-US" sz="1400" dirty="0"/>
              <a:t>=</a:t>
            </a:r>
            <a:r>
              <a:rPr lang="en-US" sz="1400" b="1" dirty="0"/>
              <a:t> </a:t>
            </a:r>
            <a:r>
              <a:rPr lang="en-US" sz="1400" dirty="0" smtClean="0"/>
              <a:t>(</a:t>
            </a:r>
            <a:r>
              <a:rPr lang="ja-JP" altLang="en-US" sz="1400" dirty="0" smtClean="0"/>
              <a:t>スペア</a:t>
            </a:r>
            <a:r>
              <a:rPr lang="en-US" sz="1400" dirty="0" smtClean="0"/>
              <a:t>)</a:t>
            </a:r>
            <a:r>
              <a:rPr lang="en-US" sz="1400" dirty="0"/>
              <a:t>, </a:t>
            </a:r>
            <a:r>
              <a:rPr lang="ja-JP" altLang="en-US" sz="1400" dirty="0" smtClean="0"/>
              <a:t>ローカルパワーサプライ</a:t>
            </a:r>
            <a:endParaRPr lang="en-US" sz="1400" dirty="0"/>
          </a:p>
          <a:p>
            <a:pPr marL="285750" indent="-285750">
              <a:buFont typeface="Wingdings" panose="05000000000000000000" pitchFamily="2" charset="2"/>
              <a:buChar char="q"/>
            </a:pPr>
            <a:r>
              <a:rPr lang="ja-JP" altLang="en-US" sz="1400" b="1" dirty="0" smtClean="0"/>
              <a:t>スペーサーキット</a:t>
            </a:r>
            <a:r>
              <a:rPr lang="en-US" sz="1400" b="1" dirty="0" smtClean="0"/>
              <a:t>: </a:t>
            </a:r>
            <a:r>
              <a:rPr lang="en-US" sz="1400" dirty="0"/>
              <a:t>AIR-AP1810W-KIT= </a:t>
            </a:r>
            <a:r>
              <a:rPr lang="en-US" sz="1400" dirty="0" smtClean="0"/>
              <a:t>(</a:t>
            </a:r>
            <a:r>
              <a:rPr lang="ja-JP" altLang="en-US" sz="1400" dirty="0"/>
              <a:t>別売</a:t>
            </a:r>
            <a:r>
              <a:rPr lang="en-US" sz="1400" dirty="0" smtClean="0"/>
              <a:t>)</a:t>
            </a:r>
            <a:r>
              <a:rPr lang="en-US" sz="1400" dirty="0"/>
              <a:t>, </a:t>
            </a:r>
            <a:r>
              <a:rPr lang="ja-JP" altLang="en-US" sz="1400" dirty="0" smtClean="0"/>
              <a:t>スペーサーキットはジャンクションボックスがない壁にアクセスポイントを直接壁に設置する際に必要です。スペーサー</a:t>
            </a:r>
            <a:r>
              <a:rPr lang="ja-JP" altLang="en-US" sz="1400" dirty="0"/>
              <a:t>と</a:t>
            </a:r>
            <a:r>
              <a:rPr lang="en-US" sz="1400" dirty="0"/>
              <a:t>RJ-45 </a:t>
            </a:r>
            <a:r>
              <a:rPr lang="ja-JP" altLang="en-US" sz="1400" dirty="0" smtClean="0"/>
              <a:t>ジャンパーケーブルが含まれます。</a:t>
            </a:r>
            <a:endParaRPr lang="en-US" altLang="ja-JP" sz="1400" dirty="0" smtClean="0"/>
          </a:p>
          <a:p>
            <a:pPr marL="285750" indent="-285750">
              <a:buFont typeface="Wingdings" panose="05000000000000000000" pitchFamily="2" charset="2"/>
              <a:buChar char="q"/>
            </a:pPr>
            <a:r>
              <a:rPr lang="ja-JP" altLang="en-US" sz="1400" b="1" dirty="0" smtClean="0"/>
              <a:t>物理セキュリティキット</a:t>
            </a:r>
            <a:r>
              <a:rPr lang="en-US" sz="1400" b="1" dirty="0" smtClean="0"/>
              <a:t>:</a:t>
            </a:r>
            <a:r>
              <a:rPr lang="en-US" sz="1400" dirty="0" smtClean="0"/>
              <a:t> AIR-SEC-50</a:t>
            </a:r>
            <a:r>
              <a:rPr lang="en-US" sz="1400" dirty="0"/>
              <a:t>= </a:t>
            </a:r>
            <a:r>
              <a:rPr lang="en-US" sz="1400" dirty="0" smtClean="0"/>
              <a:t>(</a:t>
            </a:r>
            <a:r>
              <a:rPr lang="ja-JP" altLang="en-US" sz="1400" dirty="0"/>
              <a:t>別売</a:t>
            </a:r>
            <a:r>
              <a:rPr lang="en-US" sz="1400" dirty="0" smtClean="0"/>
              <a:t>)</a:t>
            </a:r>
            <a:r>
              <a:rPr lang="en-US" sz="1400" dirty="0"/>
              <a:t>: 50 pcs. </a:t>
            </a:r>
            <a:r>
              <a:rPr lang="ja-JP" altLang="en-US" sz="1400" dirty="0"/>
              <a:t>のセキュリティネジ（盗難防止のため</a:t>
            </a:r>
            <a:r>
              <a:rPr lang="en-US" altLang="ja-JP" sz="1400" dirty="0"/>
              <a:t>AP</a:t>
            </a:r>
            <a:r>
              <a:rPr lang="ja-JP" altLang="en-US" sz="1400" dirty="0"/>
              <a:t>を壁用マウントブラケットに</a:t>
            </a:r>
            <a:r>
              <a:rPr lang="en-US" sz="1400" dirty="0"/>
              <a:t>, 50 pcs.RJ-45</a:t>
            </a:r>
            <a:r>
              <a:rPr lang="ja-JP" altLang="en-US" sz="1400" dirty="0" smtClean="0"/>
              <a:t>のキャップ、</a:t>
            </a:r>
            <a:r>
              <a:rPr lang="en-US" sz="1400" dirty="0"/>
              <a:t>2 pcs. </a:t>
            </a:r>
            <a:r>
              <a:rPr lang="ja-JP" altLang="en-US" sz="1400" dirty="0"/>
              <a:t>ロック解除キー（イーサネットポートへの物理的アクセスを防止するもの）</a:t>
            </a:r>
            <a:endParaRPr lang="en-US" altLang="ja-JP" sz="1400" dirty="0"/>
          </a:p>
          <a:p>
            <a:pPr marL="285750" indent="-285750">
              <a:buFont typeface="Wingdings" panose="05000000000000000000" pitchFamily="2" charset="2"/>
              <a:buChar char="q"/>
            </a:pPr>
            <a:r>
              <a:rPr lang="en-US" sz="1400" b="1" dirty="0" smtClean="0"/>
              <a:t>AIR</a:t>
            </a:r>
            <a:r>
              <a:rPr lang="en-US" sz="1400" b="1" dirty="0"/>
              <a:t>-AP-BRACKET-W2= </a:t>
            </a:r>
            <a:r>
              <a:rPr lang="en-US" sz="1400" dirty="0" smtClean="0"/>
              <a:t>(</a:t>
            </a:r>
            <a:r>
              <a:rPr lang="ja-JP" altLang="en-US" sz="1400" dirty="0"/>
              <a:t>別売</a:t>
            </a:r>
            <a:r>
              <a:rPr lang="en-US" sz="1400" dirty="0" smtClean="0"/>
              <a:t>)</a:t>
            </a:r>
            <a:r>
              <a:rPr lang="en-US" sz="1400" dirty="0"/>
              <a:t>, </a:t>
            </a:r>
            <a:r>
              <a:rPr lang="ja-JP" altLang="en-US" sz="1400" dirty="0" smtClean="0"/>
              <a:t>シングルギャングジャンクションボックスまたは標準的な相当品に接続するためのマウントブラケット</a:t>
            </a:r>
            <a:endParaRPr lang="en-US" sz="1400" dirty="0"/>
          </a:p>
        </p:txBody>
      </p:sp>
      <p:sp>
        <p:nvSpPr>
          <p:cNvPr id="7" name="TextBox 6"/>
          <p:cNvSpPr txBox="1"/>
          <p:nvPr/>
        </p:nvSpPr>
        <p:spPr>
          <a:xfrm>
            <a:off x="7816672" y="170195"/>
            <a:ext cx="1126019" cy="369332"/>
          </a:xfrm>
          <a:prstGeom prst="rect">
            <a:avLst/>
          </a:prstGeom>
          <a:solidFill>
            <a:schemeClr val="accent4">
              <a:lumMod val="60000"/>
              <a:lumOff val="40000"/>
            </a:schemeClr>
          </a:solidFill>
        </p:spPr>
        <p:txBody>
          <a:bodyPr wrap="square" rtlCol="0">
            <a:spAutoFit/>
          </a:bodyPr>
          <a:lstStyle/>
          <a:p>
            <a:pPr algn="ctr"/>
            <a:r>
              <a:rPr lang="ja-JP" altLang="en-US" dirty="0" smtClean="0"/>
              <a:t>参考</a:t>
            </a:r>
            <a:endParaRPr lang="en-US" dirty="0"/>
          </a:p>
        </p:txBody>
      </p:sp>
    </p:spTree>
    <p:extLst>
      <p:ext uri="{BB962C8B-B14F-4D97-AF65-F5344CB8AC3E}">
        <p14:creationId xmlns:p14="http://schemas.microsoft.com/office/powerpoint/2010/main" val="3056657892"/>
      </p:ext>
    </p:extLst>
  </p:cSld>
  <p:clrMapOvr>
    <a:masterClrMapping/>
  </p:clrMapOvr>
  <mc:AlternateContent xmlns:mc="http://schemas.openxmlformats.org/markup-compatibility/2006" xmlns:p14="http://schemas.microsoft.com/office/powerpoint/2010/main">
    <mc:Choice Requires="p14">
      <p:transition spd="med" p14:dur="700" advTm="45407">
        <p:fade/>
      </p:transition>
    </mc:Choice>
    <mc:Fallback xmlns="">
      <p:transition xmlns:p14="http://schemas.microsoft.com/office/powerpoint/2010/main" spd="med" advTm="45407">
        <p:fade/>
      </p:transitio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7533" y="2295728"/>
            <a:ext cx="8301718" cy="851797"/>
          </a:xfrm>
        </p:spPr>
        <p:txBody>
          <a:bodyPr/>
          <a:lstStyle/>
          <a:p>
            <a:r>
              <a:rPr lang="ja-JP" altLang="en-US" dirty="0" smtClean="0"/>
              <a:t>電源オプション</a:t>
            </a:r>
            <a:endParaRPr lang="en-US" dirty="0"/>
          </a:p>
        </p:txBody>
      </p:sp>
    </p:spTree>
    <p:extLst>
      <p:ext uri="{BB962C8B-B14F-4D97-AF65-F5344CB8AC3E}">
        <p14:creationId xmlns:p14="http://schemas.microsoft.com/office/powerpoint/2010/main" val="281836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66477550"/>
              </p:ext>
            </p:extLst>
          </p:nvPr>
        </p:nvGraphicFramePr>
        <p:xfrm>
          <a:off x="121920" y="939409"/>
          <a:ext cx="8652738" cy="1739669"/>
        </p:xfrm>
        <a:graphic>
          <a:graphicData uri="http://schemas.openxmlformats.org/drawingml/2006/table">
            <a:tbl>
              <a:tblPr firstRow="1" bandRow="1">
                <a:tableStyleId>{5C22544A-7EE6-4342-B048-85BDC9FD1C3A}</a:tableStyleId>
              </a:tblPr>
              <a:tblGrid>
                <a:gridCol w="349942"/>
                <a:gridCol w="1141983"/>
                <a:gridCol w="2279898"/>
                <a:gridCol w="3564353"/>
                <a:gridCol w="1316562"/>
              </a:tblGrid>
              <a:tr h="508277">
                <a:tc>
                  <a:txBody>
                    <a:bodyPr/>
                    <a:lstStyle/>
                    <a:p>
                      <a:pPr algn="ctr">
                        <a:lnSpc>
                          <a:spcPct val="70000"/>
                        </a:lnSpc>
                      </a:pPr>
                      <a:endParaRPr lang="en-US" sz="1600" b="1" dirty="0"/>
                    </a:p>
                  </a:txBody>
                  <a:tcPr marL="68598" marR="68598" marT="34290" marB="34290" anchor="ctr"/>
                </a:tc>
                <a:tc>
                  <a:txBody>
                    <a:bodyPr/>
                    <a:lstStyle/>
                    <a:p>
                      <a:pPr algn="ctr">
                        <a:lnSpc>
                          <a:spcPct val="70000"/>
                        </a:lnSpc>
                      </a:pPr>
                      <a:endParaRPr lang="en-US" sz="1600" b="1" dirty="0"/>
                    </a:p>
                  </a:txBody>
                  <a:tcPr marL="68598" marR="68598" marT="34290" marB="34290" anchor="ctr"/>
                </a:tc>
                <a:tc>
                  <a:txBody>
                    <a:bodyPr/>
                    <a:lstStyle/>
                    <a:p>
                      <a:pPr algn="ctr">
                        <a:lnSpc>
                          <a:spcPct val="70000"/>
                        </a:lnSpc>
                      </a:pPr>
                      <a:r>
                        <a:rPr lang="ja-JP" altLang="en-US" sz="1600" b="1" dirty="0" smtClean="0"/>
                        <a:t>利用詳細</a:t>
                      </a:r>
                      <a:endParaRPr lang="en-US" sz="1600" b="1" dirty="0"/>
                    </a:p>
                  </a:txBody>
                  <a:tcPr marL="68598" marR="68598" marT="34290" marB="34290" anchor="ctr"/>
                </a:tc>
                <a:tc>
                  <a:txBody>
                    <a:bodyPr/>
                    <a:lstStyle/>
                    <a:p>
                      <a:pPr algn="ctr">
                        <a:lnSpc>
                          <a:spcPct val="70000"/>
                        </a:lnSpc>
                      </a:pPr>
                      <a:r>
                        <a:rPr lang="en-US" sz="1600" b="1" dirty="0" smtClean="0"/>
                        <a:t>AP</a:t>
                      </a:r>
                      <a:r>
                        <a:rPr lang="ja-JP" altLang="en-US" sz="1600" b="1" baseline="0" dirty="0" smtClean="0"/>
                        <a:t>機能</a:t>
                      </a:r>
                      <a:endParaRPr lang="en-US" sz="1600" b="1" dirty="0"/>
                    </a:p>
                  </a:txBody>
                  <a:tcPr marL="68598" marR="68598" marT="34290" marB="34290" anchor="ctr"/>
                </a:tc>
                <a:tc>
                  <a:txBody>
                    <a:bodyPr/>
                    <a:lstStyle/>
                    <a:p>
                      <a:pPr algn="ctr">
                        <a:lnSpc>
                          <a:spcPct val="70000"/>
                        </a:lnSpc>
                      </a:pPr>
                      <a:r>
                        <a:rPr lang="en-US" sz="1600" b="1" dirty="0" smtClean="0"/>
                        <a:t>PoE </a:t>
                      </a:r>
                      <a:r>
                        <a:rPr lang="ja-JP" altLang="en-US" sz="1600" b="1" dirty="0" smtClean="0"/>
                        <a:t>容量</a:t>
                      </a:r>
                      <a:endParaRPr lang="en-US" sz="1600" b="1" dirty="0" smtClean="0">
                        <a:solidFill>
                          <a:srgbClr val="C00000"/>
                        </a:solidFill>
                      </a:endParaRPr>
                    </a:p>
                    <a:p>
                      <a:pPr marL="0" marR="0" indent="0" algn="ctr" defTabSz="914400" rtl="0" eaLnBrk="1" fontAlgn="auto" latinLnBrk="0" hangingPunct="1">
                        <a:lnSpc>
                          <a:spcPct val="70000"/>
                        </a:lnSpc>
                        <a:spcBef>
                          <a:spcPts val="0"/>
                        </a:spcBef>
                        <a:spcAft>
                          <a:spcPts val="0"/>
                        </a:spcAft>
                        <a:buClrTx/>
                        <a:buSzTx/>
                        <a:buFontTx/>
                        <a:buNone/>
                        <a:tabLst/>
                        <a:defRPr/>
                      </a:pPr>
                      <a:r>
                        <a:rPr lang="en-US" sz="1600" b="1" baseline="0" dirty="0" smtClean="0"/>
                        <a:t>(</a:t>
                      </a:r>
                      <a:r>
                        <a:rPr lang="ja-JP" altLang="en-US" sz="1600" b="1" baseline="0" dirty="0" smtClean="0"/>
                        <a:t>ワット</a:t>
                      </a:r>
                      <a:r>
                        <a:rPr lang="en-US" sz="1600" b="1" baseline="0" dirty="0" smtClean="0"/>
                        <a:t>)</a:t>
                      </a:r>
                      <a:endParaRPr lang="en-US" sz="1600" b="1" dirty="0" smtClean="0"/>
                    </a:p>
                  </a:txBody>
                  <a:tcPr marL="68598" marR="68598" marT="34290" marB="34290" anchor="ctr"/>
                </a:tc>
              </a:tr>
              <a:tr h="411480">
                <a:tc rowSpan="3">
                  <a:txBody>
                    <a:bodyPr/>
                    <a:lstStyle/>
                    <a:p>
                      <a:pPr algn="ctr">
                        <a:lnSpc>
                          <a:spcPct val="70000"/>
                        </a:lnSpc>
                      </a:pPr>
                      <a:r>
                        <a:rPr lang="en-US" sz="1600" b="1" dirty="0" smtClean="0">
                          <a:solidFill>
                            <a:srgbClr val="000000"/>
                          </a:solidFill>
                        </a:rPr>
                        <a:t>AP1810</a:t>
                      </a:r>
                      <a:endParaRPr lang="en-US" sz="1600" b="1" dirty="0">
                        <a:solidFill>
                          <a:srgbClr val="000000"/>
                        </a:solidFill>
                      </a:endParaRPr>
                    </a:p>
                  </a:txBody>
                  <a:tcPr marL="68598" marR="68598" marT="34290" marB="34290" vert="wordArtVert" anchor="ctr">
                    <a:solidFill>
                      <a:srgbClr val="FFC000"/>
                    </a:solidFill>
                  </a:tcPr>
                </a:tc>
                <a:tc rowSpan="3">
                  <a:txBody>
                    <a:bodyPr/>
                    <a:lstStyle/>
                    <a:p>
                      <a:pPr algn="ctr">
                        <a:lnSpc>
                          <a:spcPct val="80000"/>
                        </a:lnSpc>
                      </a:pPr>
                      <a:r>
                        <a:rPr lang="ja-JP" altLang="en-US" sz="1600" b="1" baseline="0" dirty="0" smtClean="0">
                          <a:solidFill>
                            <a:srgbClr val="000000"/>
                          </a:solidFill>
                        </a:rPr>
                        <a:t>使用する</a:t>
                      </a:r>
                      <a:r>
                        <a:rPr lang="en-US" altLang="ja-JP" sz="1600" b="1" baseline="0" dirty="0" smtClean="0">
                          <a:solidFill>
                            <a:srgbClr val="000000"/>
                          </a:solidFill>
                        </a:rPr>
                        <a:t/>
                      </a:r>
                      <a:br>
                        <a:rPr lang="en-US" altLang="ja-JP" sz="1600" b="1" baseline="0" dirty="0" smtClean="0">
                          <a:solidFill>
                            <a:srgbClr val="000000"/>
                          </a:solidFill>
                        </a:rPr>
                      </a:br>
                      <a:r>
                        <a:rPr lang="ja-JP" altLang="en-US" sz="1600" b="1" baseline="0" dirty="0" smtClean="0">
                          <a:solidFill>
                            <a:srgbClr val="000000"/>
                          </a:solidFill>
                        </a:rPr>
                        <a:t>電源供給</a:t>
                      </a:r>
                      <a:r>
                        <a:rPr lang="en-US" altLang="ja-JP" sz="1600" b="1" baseline="0" dirty="0" smtClean="0">
                          <a:solidFill>
                            <a:srgbClr val="000000"/>
                          </a:solidFill>
                        </a:rPr>
                        <a:t/>
                      </a:r>
                      <a:br>
                        <a:rPr lang="en-US" altLang="ja-JP" sz="1600" b="1" baseline="0" dirty="0" smtClean="0">
                          <a:solidFill>
                            <a:srgbClr val="000000"/>
                          </a:solidFill>
                        </a:rPr>
                      </a:br>
                      <a:r>
                        <a:rPr lang="ja-JP" altLang="en-US" sz="1600" b="1" baseline="0" dirty="0" smtClean="0">
                          <a:solidFill>
                            <a:srgbClr val="000000"/>
                          </a:solidFill>
                        </a:rPr>
                        <a:t>タイプ</a:t>
                      </a:r>
                      <a:r>
                        <a:rPr lang="en-US" altLang="ja-JP" sz="1600" b="1" baseline="0" dirty="0" smtClean="0">
                          <a:solidFill>
                            <a:srgbClr val="000000"/>
                          </a:solidFill>
                        </a:rPr>
                        <a:t/>
                      </a:r>
                      <a:br>
                        <a:rPr lang="en-US" altLang="ja-JP" sz="1600" b="1" baseline="0" dirty="0" smtClean="0">
                          <a:solidFill>
                            <a:srgbClr val="000000"/>
                          </a:solidFill>
                        </a:rPr>
                      </a:br>
                      <a:r>
                        <a:rPr lang="ja-JP" altLang="en-US" sz="1600" b="1" baseline="0" dirty="0" smtClean="0">
                          <a:solidFill>
                            <a:srgbClr val="000000"/>
                          </a:solidFill>
                        </a:rPr>
                        <a:t>＆</a:t>
                      </a:r>
                      <a:r>
                        <a:rPr lang="en-US" altLang="ja-JP" sz="1600" b="1" baseline="0" dirty="0" smtClean="0">
                          <a:solidFill>
                            <a:srgbClr val="000000"/>
                          </a:solidFill>
                        </a:rPr>
                        <a:t/>
                      </a:r>
                      <a:br>
                        <a:rPr lang="en-US" altLang="ja-JP" sz="1600" b="1" baseline="0" dirty="0" smtClean="0">
                          <a:solidFill>
                            <a:srgbClr val="000000"/>
                          </a:solidFill>
                        </a:rPr>
                      </a:br>
                      <a:r>
                        <a:rPr lang="ja-JP" altLang="en-US" sz="1600" b="1" baseline="0" dirty="0" smtClean="0">
                          <a:solidFill>
                            <a:srgbClr val="000000"/>
                          </a:solidFill>
                        </a:rPr>
                        <a:t>製品</a:t>
                      </a:r>
                      <a:endParaRPr lang="en-US" sz="1600" b="1" baseline="0" dirty="0" smtClean="0">
                        <a:solidFill>
                          <a:srgbClr val="000000"/>
                        </a:solidFill>
                      </a:endParaRPr>
                    </a:p>
                  </a:txBody>
                  <a:tcPr marL="68598" marR="68598" marT="34290" marB="34290" anchor="ctr">
                    <a:solidFill>
                      <a:srgbClr val="FFC000"/>
                    </a:solidFill>
                  </a:tcPr>
                </a:tc>
                <a:tc>
                  <a:txBody>
                    <a:bodyPr/>
                    <a:lstStyle/>
                    <a:p>
                      <a:pPr>
                        <a:lnSpc>
                          <a:spcPct val="70000"/>
                        </a:lnSpc>
                      </a:pPr>
                      <a:r>
                        <a:rPr lang="en-US" sz="1600" b="1" dirty="0" smtClean="0"/>
                        <a:t>AIR-PWR-D</a:t>
                      </a:r>
                      <a:r>
                        <a:rPr lang="en-US" altLang="ja-JP" sz="1600" b="1" dirty="0" smtClean="0"/>
                        <a:t>(</a:t>
                      </a:r>
                      <a:r>
                        <a:rPr lang="en-US" sz="1600" b="1" dirty="0" smtClean="0"/>
                        <a:t>=</a:t>
                      </a:r>
                      <a:r>
                        <a:rPr lang="en-US" altLang="ja-JP" sz="1600" b="1" dirty="0" smtClean="0"/>
                        <a:t>)</a:t>
                      </a:r>
                      <a:r>
                        <a:rPr lang="ja-JP" altLang="en-US" sz="1600" b="1" dirty="0" smtClean="0"/>
                        <a:t>を</a:t>
                      </a:r>
                      <a:endParaRPr lang="en-US" altLang="ja-JP" sz="1600" b="1" dirty="0" smtClean="0"/>
                    </a:p>
                    <a:p>
                      <a:pPr>
                        <a:lnSpc>
                          <a:spcPct val="70000"/>
                        </a:lnSpc>
                      </a:pPr>
                      <a:r>
                        <a:rPr lang="ja-JP" altLang="en-US" sz="1600" b="1" dirty="0" smtClean="0"/>
                        <a:t>利用</a:t>
                      </a:r>
                      <a:endParaRPr lang="en-US" sz="1600" b="1" dirty="0" smtClean="0"/>
                    </a:p>
                  </a:txBody>
                  <a:tcPr marL="68598" marR="68598" marT="34290" marB="34290" anchor="ctr"/>
                </a:tc>
                <a:tc>
                  <a:txBody>
                    <a:bodyPr/>
                    <a:lstStyle/>
                    <a:p>
                      <a:pPr algn="l">
                        <a:lnSpc>
                          <a:spcPct val="70000"/>
                        </a:lnSpc>
                      </a:pPr>
                      <a:r>
                        <a:rPr lang="en-US" sz="1600" b="1" dirty="0" smtClean="0"/>
                        <a:t>2x2:2</a:t>
                      </a:r>
                      <a:r>
                        <a:rPr lang="en-US" sz="1600" b="1" baseline="0" dirty="0" smtClean="0"/>
                        <a:t> (</a:t>
                      </a:r>
                      <a:r>
                        <a:rPr lang="ja-JP" altLang="en-US" sz="1600" b="1" baseline="0" dirty="0" smtClean="0"/>
                        <a:t>両周波数帯</a:t>
                      </a:r>
                      <a:r>
                        <a:rPr lang="en-US" sz="1600" b="1" baseline="0" dirty="0" smtClean="0"/>
                        <a:t>) </a:t>
                      </a:r>
                    </a:p>
                    <a:p>
                      <a:pPr algn="l">
                        <a:lnSpc>
                          <a:spcPct val="70000"/>
                        </a:lnSpc>
                      </a:pPr>
                      <a:r>
                        <a:rPr lang="en-US" sz="1600" b="1" baseline="0" dirty="0" smtClean="0"/>
                        <a:t>PSE LAN1</a:t>
                      </a:r>
                      <a:r>
                        <a:rPr lang="ja-JP" altLang="en-US" sz="1600" b="1" baseline="0" dirty="0" smtClean="0"/>
                        <a:t>ポートの</a:t>
                      </a:r>
                      <a:r>
                        <a:rPr lang="en-US" sz="1600" b="1" baseline="0" dirty="0" smtClean="0"/>
                        <a:t>PoE</a:t>
                      </a:r>
                      <a:r>
                        <a:rPr lang="ja-JP" altLang="en-US" sz="1600" b="1" baseline="0" dirty="0" smtClean="0"/>
                        <a:t>出力：</a:t>
                      </a:r>
                      <a:r>
                        <a:rPr lang="en-US" sz="1600" b="1" baseline="0" dirty="0" smtClean="0">
                          <a:solidFill>
                            <a:srgbClr val="C00000"/>
                          </a:solidFill>
                        </a:rPr>
                        <a:t>15.4W</a:t>
                      </a:r>
                      <a:endParaRPr lang="en-US" sz="1600" b="1" dirty="0">
                        <a:solidFill>
                          <a:srgbClr val="C00000"/>
                        </a:solidFill>
                      </a:endParaRPr>
                    </a:p>
                  </a:txBody>
                  <a:tcPr marL="68598" marR="68598" marT="34290" marB="34290" anchor="ctr"/>
                </a:tc>
                <a:tc>
                  <a:txBody>
                    <a:bodyPr/>
                    <a:lstStyle/>
                    <a:p>
                      <a:pPr algn="ctr">
                        <a:lnSpc>
                          <a:spcPct val="70000"/>
                        </a:lnSpc>
                      </a:pPr>
                      <a:r>
                        <a:rPr lang="en-US" sz="1600" b="1" dirty="0" smtClean="0"/>
                        <a:t>27.6</a:t>
                      </a:r>
                      <a:endParaRPr lang="en-US" sz="1600" b="1" dirty="0"/>
                    </a:p>
                  </a:txBody>
                  <a:tcPr marL="68598" marR="68598" marT="34290" marB="34290" anchor="ctr"/>
                </a:tc>
              </a:tr>
              <a:tr h="285750">
                <a:tc vMerge="1">
                  <a:txBody>
                    <a:bodyPr/>
                    <a:lstStyle/>
                    <a:p>
                      <a:endParaRPr lang="en-US" sz="1400" dirty="0"/>
                    </a:p>
                  </a:txBody>
                  <a:tcPr anchor="ctr"/>
                </a:tc>
                <a:tc vMerge="1">
                  <a:txBody>
                    <a:bodyPr/>
                    <a:lstStyle/>
                    <a:p>
                      <a:endParaRPr lang="en-US" sz="1400" dirty="0"/>
                    </a:p>
                  </a:txBody>
                  <a:tcPr anchor="ctr"/>
                </a:tc>
                <a:tc>
                  <a:txBody>
                    <a:bodyPr/>
                    <a:lstStyle/>
                    <a:p>
                      <a:pPr>
                        <a:lnSpc>
                          <a:spcPct val="70000"/>
                        </a:lnSpc>
                      </a:pPr>
                      <a:r>
                        <a:rPr lang="en-US" sz="1600" b="1" baseline="0" dirty="0" err="1" smtClean="0"/>
                        <a:t>ePoE</a:t>
                      </a:r>
                      <a:r>
                        <a:rPr lang="ja-JP" altLang="en-US" sz="1600" b="1" baseline="0" dirty="0" smtClean="0"/>
                        <a:t>または</a:t>
                      </a:r>
                      <a:r>
                        <a:rPr lang="en-US" sz="1600" b="1" baseline="0" dirty="0" smtClean="0"/>
                        <a:t>802.3at</a:t>
                      </a:r>
                    </a:p>
                    <a:p>
                      <a:pPr>
                        <a:lnSpc>
                          <a:spcPct val="70000"/>
                        </a:lnSpc>
                      </a:pPr>
                      <a:r>
                        <a:rPr lang="en-US" sz="1600" b="1" baseline="0" dirty="0" smtClean="0"/>
                        <a:t>AIR-PWRINJ6=</a:t>
                      </a:r>
                      <a:r>
                        <a:rPr lang="ja-JP" altLang="en-US" sz="1600" b="1" baseline="0" dirty="0" smtClean="0"/>
                        <a:t>を利用</a:t>
                      </a:r>
                      <a:endParaRPr lang="en-US" sz="1600" b="1" dirty="0" smtClean="0"/>
                    </a:p>
                  </a:txBody>
                  <a:tcPr marL="68598" marR="68598" marT="34290" marB="34290" anchor="ctr"/>
                </a:tc>
                <a:tc>
                  <a:txBody>
                    <a:bodyPr/>
                    <a:lstStyle/>
                    <a:p>
                      <a:pPr algn="l">
                        <a:lnSpc>
                          <a:spcPct val="70000"/>
                        </a:lnSpc>
                      </a:pPr>
                      <a:r>
                        <a:rPr lang="en-US" sz="1600" b="1" dirty="0" smtClean="0"/>
                        <a:t>2x2:2</a:t>
                      </a:r>
                      <a:r>
                        <a:rPr lang="en-US" sz="1600" b="1" baseline="0" dirty="0" smtClean="0"/>
                        <a:t> (</a:t>
                      </a:r>
                      <a:r>
                        <a:rPr lang="ja-JP" altLang="en-US" sz="1600" b="1" baseline="0" dirty="0" smtClean="0"/>
                        <a:t>両周波数帯</a:t>
                      </a:r>
                      <a:r>
                        <a:rPr lang="en-US" sz="1600" b="1" baseline="0" dirty="0" smtClean="0"/>
                        <a:t>) </a:t>
                      </a:r>
                    </a:p>
                    <a:p>
                      <a:pPr algn="l">
                        <a:lnSpc>
                          <a:spcPct val="70000"/>
                        </a:lnSpc>
                      </a:pPr>
                      <a:r>
                        <a:rPr lang="en-US" sz="1600" b="1" baseline="0" dirty="0" smtClean="0"/>
                        <a:t>PSE LAN1 </a:t>
                      </a:r>
                      <a:r>
                        <a:rPr lang="ja-JP" altLang="en-US" sz="1600" b="1" baseline="0" dirty="0" smtClean="0"/>
                        <a:t>ポートの</a:t>
                      </a:r>
                      <a:r>
                        <a:rPr lang="en-US" sz="1600" b="1" baseline="0" dirty="0" smtClean="0"/>
                        <a:t>PoE</a:t>
                      </a:r>
                      <a:r>
                        <a:rPr lang="ja-JP" altLang="en-US" sz="1600" b="1" baseline="0" dirty="0" smtClean="0"/>
                        <a:t>出力：</a:t>
                      </a:r>
                      <a:r>
                        <a:rPr lang="en-US" sz="1600" b="1" baseline="0" dirty="0" smtClean="0">
                          <a:solidFill>
                            <a:srgbClr val="C00000"/>
                          </a:solidFill>
                        </a:rPr>
                        <a:t>6.5W</a:t>
                      </a:r>
                      <a:endParaRPr lang="en-US" sz="1600" b="1" dirty="0" smtClean="0">
                        <a:solidFill>
                          <a:srgbClr val="C00000"/>
                        </a:solidFill>
                      </a:endParaRPr>
                    </a:p>
                  </a:txBody>
                  <a:tcPr marL="68598" marR="68598" marT="34290" marB="34290" anchor="ctr"/>
                </a:tc>
                <a:tc>
                  <a:txBody>
                    <a:bodyPr/>
                    <a:lstStyle/>
                    <a:p>
                      <a:pPr algn="ctr">
                        <a:lnSpc>
                          <a:spcPct val="70000"/>
                        </a:lnSpc>
                      </a:pPr>
                      <a:r>
                        <a:rPr lang="en-US" sz="1600" b="1" dirty="0" smtClean="0"/>
                        <a:t>22.1</a:t>
                      </a:r>
                      <a:endParaRPr lang="en-US" sz="1600" b="1" dirty="0"/>
                    </a:p>
                  </a:txBody>
                  <a:tcPr marL="68598" marR="68598" marT="34290" marB="34290" anchor="ctr"/>
                </a:tc>
              </a:tr>
              <a:tr h="285750">
                <a:tc vMerge="1">
                  <a:txBody>
                    <a:bodyPr/>
                    <a:lstStyle/>
                    <a:p>
                      <a:endParaRPr lang="en-US" sz="1400" dirty="0"/>
                    </a:p>
                  </a:txBody>
                  <a:tcPr anchor="ctr"/>
                </a:tc>
                <a:tc vMerge="1">
                  <a:txBody>
                    <a:bodyPr/>
                    <a:lstStyle/>
                    <a:p>
                      <a:endParaRPr lang="en-US" sz="1400" dirty="0"/>
                    </a:p>
                  </a:txBody>
                  <a:tcPr anchor="ctr"/>
                </a:tc>
                <a:tc>
                  <a:txBody>
                    <a:bodyPr/>
                    <a:lstStyle/>
                    <a:p>
                      <a:pPr>
                        <a:lnSpc>
                          <a:spcPct val="70000"/>
                        </a:lnSpc>
                      </a:pPr>
                      <a:r>
                        <a:rPr lang="en-US" sz="1600" b="1" baseline="0" dirty="0" smtClean="0"/>
                        <a:t>PoE 802.3af</a:t>
                      </a:r>
                      <a:r>
                        <a:rPr lang="ja-JP" altLang="en-US" sz="1600" b="1" baseline="0" dirty="0" smtClean="0"/>
                        <a:t>または</a:t>
                      </a:r>
                      <a:endParaRPr lang="en-US" altLang="ja-JP" sz="1600" b="1" baseline="0" dirty="0" smtClean="0"/>
                    </a:p>
                    <a:p>
                      <a:pPr>
                        <a:lnSpc>
                          <a:spcPct val="70000"/>
                        </a:lnSpc>
                      </a:pPr>
                      <a:r>
                        <a:rPr lang="en-US" sz="1600" b="1" baseline="0" dirty="0" smtClean="0"/>
                        <a:t>AIR-PWRINJ5=</a:t>
                      </a:r>
                      <a:r>
                        <a:rPr lang="ja-JP" altLang="en-US" sz="1600" b="1" baseline="0" dirty="0" smtClean="0"/>
                        <a:t>を利用</a:t>
                      </a:r>
                      <a:endParaRPr lang="en-US" sz="1600" b="1" dirty="0"/>
                    </a:p>
                  </a:txBody>
                  <a:tcPr marL="68598" marR="68598" marT="34290" marB="34290" anchor="ctr"/>
                </a:tc>
                <a:tc>
                  <a:txBody>
                    <a:bodyPr/>
                    <a:lstStyle/>
                    <a:p>
                      <a:pPr algn="l">
                        <a:lnSpc>
                          <a:spcPct val="70000"/>
                        </a:lnSpc>
                      </a:pPr>
                      <a:r>
                        <a:rPr lang="en-US" sz="1600" b="1" baseline="0" dirty="0" smtClean="0"/>
                        <a:t>2x2:2 (</a:t>
                      </a:r>
                      <a:r>
                        <a:rPr lang="ja-JP" altLang="en-US" sz="1600" b="1" baseline="0" dirty="0" smtClean="0"/>
                        <a:t>両周波数帯</a:t>
                      </a:r>
                      <a:r>
                        <a:rPr lang="en-US" sz="1600" b="1" baseline="0" dirty="0" smtClean="0"/>
                        <a:t>)</a:t>
                      </a:r>
                    </a:p>
                    <a:p>
                      <a:pPr algn="l">
                        <a:lnSpc>
                          <a:spcPct val="70000"/>
                        </a:lnSpc>
                      </a:pPr>
                      <a:r>
                        <a:rPr lang="en-US" sz="1600" b="1" baseline="0" dirty="0" smtClean="0"/>
                        <a:t>PSE LAN1 </a:t>
                      </a:r>
                      <a:r>
                        <a:rPr lang="ja-JP" altLang="en-US" sz="1600" b="1" baseline="0" dirty="0" smtClean="0"/>
                        <a:t>ポート</a:t>
                      </a:r>
                      <a:r>
                        <a:rPr lang="en-US" sz="1600" b="1" baseline="0" dirty="0" smtClean="0"/>
                        <a:t> </a:t>
                      </a:r>
                      <a:r>
                        <a:rPr lang="ja-JP" altLang="en-US" sz="1600" b="1" baseline="0" dirty="0" smtClean="0"/>
                        <a:t>： </a:t>
                      </a:r>
                      <a:r>
                        <a:rPr lang="en-US" sz="1600" b="1" baseline="0" dirty="0" smtClean="0">
                          <a:solidFill>
                            <a:srgbClr val="C00000"/>
                          </a:solidFill>
                        </a:rPr>
                        <a:t>PoE</a:t>
                      </a:r>
                      <a:r>
                        <a:rPr lang="ja-JP" altLang="en-US" sz="1600" b="1" baseline="0" dirty="0" smtClean="0">
                          <a:solidFill>
                            <a:srgbClr val="C00000"/>
                          </a:solidFill>
                        </a:rPr>
                        <a:t>出力不可</a:t>
                      </a:r>
                      <a:endParaRPr lang="en-US" sz="1600" b="1" dirty="0">
                        <a:solidFill>
                          <a:srgbClr val="C00000"/>
                        </a:solidFill>
                      </a:endParaRPr>
                    </a:p>
                  </a:txBody>
                  <a:tcPr marL="68598" marR="68598" marT="34290" marB="34290" anchor="ctr"/>
                </a:tc>
                <a:tc>
                  <a:txBody>
                    <a:bodyPr/>
                    <a:lstStyle/>
                    <a:p>
                      <a:pPr algn="ctr">
                        <a:lnSpc>
                          <a:spcPct val="70000"/>
                        </a:lnSpc>
                      </a:pPr>
                      <a:r>
                        <a:rPr lang="en-US" sz="1600" b="1" dirty="0" smtClean="0"/>
                        <a:t>15.4</a:t>
                      </a:r>
                      <a:endParaRPr lang="en-US" sz="1600" b="1" dirty="0"/>
                    </a:p>
                  </a:txBody>
                  <a:tcPr marL="68598" marR="68598" marT="34290" marB="34290" anchor="ctr"/>
                </a:tc>
              </a:tr>
            </a:tbl>
          </a:graphicData>
        </a:graphic>
      </p:graphicFrame>
      <p:sp>
        <p:nvSpPr>
          <p:cNvPr id="8" name="Title 4"/>
          <p:cNvSpPr>
            <a:spLocks noGrp="1"/>
          </p:cNvSpPr>
          <p:nvPr>
            <p:ph type="title"/>
          </p:nvPr>
        </p:nvSpPr>
        <p:spPr>
          <a:xfrm>
            <a:off x="429170" y="23226"/>
            <a:ext cx="8345488" cy="731837"/>
          </a:xfrm>
        </p:spPr>
        <p:txBody>
          <a:bodyPr/>
          <a:lstStyle/>
          <a:p>
            <a:r>
              <a:rPr lang="ja-JP" altLang="en-US" dirty="0" smtClean="0"/>
              <a:t>電源スペック：</a:t>
            </a:r>
            <a:r>
              <a:rPr lang="en-US" dirty="0" smtClean="0"/>
              <a:t>AP1810W &amp; OEAP1810</a:t>
            </a:r>
            <a:endParaRPr lang="en-US" dirty="0"/>
          </a:p>
        </p:txBody>
      </p:sp>
      <p:grpSp>
        <p:nvGrpSpPr>
          <p:cNvPr id="3" name="Group 2"/>
          <p:cNvGrpSpPr/>
          <p:nvPr/>
        </p:nvGrpSpPr>
        <p:grpSpPr>
          <a:xfrm>
            <a:off x="437766" y="3014704"/>
            <a:ext cx="6400800" cy="283652"/>
            <a:chOff x="437766" y="3014704"/>
            <a:chExt cx="6400800" cy="283652"/>
          </a:xfrm>
        </p:grpSpPr>
        <p:sp>
          <p:nvSpPr>
            <p:cNvPr id="7" name="Rectangle 6"/>
            <p:cNvSpPr/>
            <p:nvPr/>
          </p:nvSpPr>
          <p:spPr>
            <a:xfrm>
              <a:off x="437766" y="3024036"/>
              <a:ext cx="6400800" cy="27432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latin typeface="+mj-lt"/>
              </a:endParaRPr>
            </a:p>
          </p:txBody>
        </p:sp>
        <p:sp>
          <p:nvSpPr>
            <p:cNvPr id="9" name="Rectangle 8"/>
            <p:cNvSpPr/>
            <p:nvPr/>
          </p:nvSpPr>
          <p:spPr>
            <a:xfrm>
              <a:off x="712087" y="3014704"/>
              <a:ext cx="5486400" cy="274320"/>
            </a:xfrm>
            <a:prstGeom prst="rect">
              <a:avLst/>
            </a:prstGeom>
          </p:spPr>
          <p:txBody>
            <a:bodyPr wrap="square" lIns="0" tIns="0" rIns="0" bIns="0" anchor="ctr" anchorCtr="0">
              <a:noAutofit/>
            </a:bodyPr>
            <a:lstStyle/>
            <a:p>
              <a:pPr marL="42858">
                <a:spcBef>
                  <a:spcPts val="0"/>
                </a:spcBef>
              </a:pPr>
              <a:r>
                <a:rPr lang="en-US" sz="1400" dirty="0" smtClean="0"/>
                <a:t>1810W</a:t>
              </a:r>
              <a:r>
                <a:rPr lang="ja-JP" altLang="en-US" sz="1400" dirty="0" smtClean="0"/>
                <a:t>は</a:t>
              </a:r>
              <a:r>
                <a:rPr lang="en-US" sz="1400" dirty="0" smtClean="0"/>
                <a:t> 802.3af</a:t>
              </a:r>
              <a:r>
                <a:rPr lang="ja-JP" altLang="en-US" sz="1400" dirty="0" smtClean="0"/>
                <a:t>で動作しますか</a:t>
              </a:r>
              <a:r>
                <a:rPr lang="en-US" sz="1400" dirty="0" smtClean="0"/>
                <a:t>?</a:t>
              </a:r>
              <a:endParaRPr lang="en-US" sz="1400" dirty="0"/>
            </a:p>
          </p:txBody>
        </p:sp>
        <p:pic>
          <p:nvPicPr>
            <p:cNvPr id="10" name="Picture 9"/>
            <p:cNvPicPr>
              <a:picLocks noChangeAspect="1"/>
            </p:cNvPicPr>
            <p:nvPr/>
          </p:nvPicPr>
          <p:blipFill>
            <a:blip r:embed="rId3"/>
            <a:stretch>
              <a:fillRect/>
            </a:stretch>
          </p:blipFill>
          <p:spPr>
            <a:xfrm>
              <a:off x="437767" y="3014704"/>
              <a:ext cx="274320" cy="274320"/>
            </a:xfrm>
            <a:prstGeom prst="rect">
              <a:avLst/>
            </a:prstGeom>
          </p:spPr>
        </p:pic>
      </p:grpSp>
      <p:grpSp>
        <p:nvGrpSpPr>
          <p:cNvPr id="35" name="Group 34"/>
          <p:cNvGrpSpPr/>
          <p:nvPr/>
        </p:nvGrpSpPr>
        <p:grpSpPr>
          <a:xfrm>
            <a:off x="432240" y="3313359"/>
            <a:ext cx="6680647" cy="276756"/>
            <a:chOff x="432240" y="3313359"/>
            <a:chExt cx="6680647" cy="276756"/>
          </a:xfrm>
        </p:grpSpPr>
        <p:sp>
          <p:nvSpPr>
            <p:cNvPr id="12" name="Rectangle 11"/>
            <p:cNvSpPr/>
            <p:nvPr/>
          </p:nvSpPr>
          <p:spPr>
            <a:xfrm>
              <a:off x="432240" y="3313359"/>
              <a:ext cx="6400800" cy="27432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latin typeface="+mj-lt"/>
              </a:endParaRPr>
            </a:p>
          </p:txBody>
        </p:sp>
        <p:sp>
          <p:nvSpPr>
            <p:cNvPr id="13" name="Rectangle 12"/>
            <p:cNvSpPr/>
            <p:nvPr/>
          </p:nvSpPr>
          <p:spPr>
            <a:xfrm>
              <a:off x="712087" y="3334410"/>
              <a:ext cx="6400800" cy="239880"/>
            </a:xfrm>
            <a:prstGeom prst="rect">
              <a:avLst/>
            </a:prstGeom>
          </p:spPr>
          <p:txBody>
            <a:bodyPr wrap="square" lIns="0" tIns="0" rIns="0" bIns="0" anchor="ctr" anchorCtr="0">
              <a:noAutofit/>
            </a:bodyPr>
            <a:lstStyle/>
            <a:p>
              <a:pPr marL="42858">
                <a:spcBef>
                  <a:spcPts val="0"/>
                </a:spcBef>
              </a:pPr>
              <a:r>
                <a:rPr lang="ja-JP" altLang="en-US" sz="1400" dirty="0" smtClean="0"/>
                <a:t>しますが、</a:t>
              </a:r>
              <a:r>
                <a:rPr lang="en-US" sz="1400" dirty="0" smtClean="0"/>
                <a:t>AP</a:t>
              </a:r>
              <a:r>
                <a:rPr lang="ja-JP" altLang="en-US" sz="1400" dirty="0"/>
                <a:t>上の</a:t>
              </a:r>
              <a:r>
                <a:rPr lang="en-US" sz="1400" dirty="0"/>
                <a:t>PSE(LAN1) </a:t>
              </a:r>
              <a:r>
                <a:rPr lang="ja-JP" altLang="en-US" sz="1400" dirty="0"/>
                <a:t>ポートから</a:t>
              </a:r>
              <a:r>
                <a:rPr lang="en-US" sz="1400" dirty="0" smtClean="0"/>
                <a:t>PoE</a:t>
              </a:r>
              <a:r>
                <a:rPr lang="ja-JP" altLang="en-US" sz="1400" dirty="0"/>
                <a:t>出力が</a:t>
              </a:r>
              <a:r>
                <a:rPr lang="ja-JP" altLang="en-US" sz="1400" dirty="0" smtClean="0"/>
                <a:t>できなくなります。</a:t>
              </a:r>
              <a:endParaRPr lang="en-US" sz="1400" dirty="0"/>
            </a:p>
          </p:txBody>
        </p:sp>
        <p:pic>
          <p:nvPicPr>
            <p:cNvPr id="14" name="Picture 13"/>
            <p:cNvPicPr>
              <a:picLocks noChangeAspect="1"/>
            </p:cNvPicPr>
            <p:nvPr/>
          </p:nvPicPr>
          <p:blipFill>
            <a:blip r:embed="rId4"/>
            <a:stretch>
              <a:fillRect/>
            </a:stretch>
          </p:blipFill>
          <p:spPr>
            <a:xfrm>
              <a:off x="434237" y="3315795"/>
              <a:ext cx="274320" cy="274320"/>
            </a:xfrm>
            <a:prstGeom prst="rect">
              <a:avLst/>
            </a:prstGeom>
          </p:spPr>
        </p:pic>
      </p:grpSp>
      <p:grpSp>
        <p:nvGrpSpPr>
          <p:cNvPr id="36" name="Group 35"/>
          <p:cNvGrpSpPr/>
          <p:nvPr/>
        </p:nvGrpSpPr>
        <p:grpSpPr>
          <a:xfrm>
            <a:off x="432699" y="3701760"/>
            <a:ext cx="6400800" cy="283652"/>
            <a:chOff x="423646" y="3665548"/>
            <a:chExt cx="6400800" cy="283652"/>
          </a:xfrm>
        </p:grpSpPr>
        <p:sp>
          <p:nvSpPr>
            <p:cNvPr id="23" name="Rectangle 22"/>
            <p:cNvSpPr/>
            <p:nvPr/>
          </p:nvSpPr>
          <p:spPr>
            <a:xfrm>
              <a:off x="423646" y="3674880"/>
              <a:ext cx="6400800" cy="27432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latin typeface="+mj-lt"/>
              </a:endParaRPr>
            </a:p>
          </p:txBody>
        </p:sp>
        <p:sp>
          <p:nvSpPr>
            <p:cNvPr id="24" name="Rectangle 23"/>
            <p:cNvSpPr/>
            <p:nvPr/>
          </p:nvSpPr>
          <p:spPr>
            <a:xfrm>
              <a:off x="739246" y="3665548"/>
              <a:ext cx="5486400" cy="274320"/>
            </a:xfrm>
            <a:prstGeom prst="rect">
              <a:avLst/>
            </a:prstGeom>
          </p:spPr>
          <p:txBody>
            <a:bodyPr wrap="square" lIns="0" tIns="0" rIns="0" bIns="0" anchor="ctr" anchorCtr="0">
              <a:noAutofit/>
            </a:bodyPr>
            <a:lstStyle/>
            <a:p>
              <a:r>
                <a:rPr lang="en-US" sz="1400" dirty="0" smtClean="0"/>
                <a:t>AP</a:t>
              </a:r>
              <a:r>
                <a:rPr lang="ja-JP" altLang="en-US" sz="1400" dirty="0" smtClean="0"/>
                <a:t>が</a:t>
              </a:r>
              <a:r>
                <a:rPr lang="en-US" sz="1400" dirty="0" smtClean="0"/>
                <a:t>802.3at</a:t>
              </a:r>
              <a:r>
                <a:rPr lang="ja-JP" altLang="en-US" sz="1400" dirty="0" smtClean="0"/>
                <a:t>接続されたとき</a:t>
              </a:r>
              <a:r>
                <a:rPr lang="en-US" altLang="ja-JP" sz="1400" dirty="0" smtClean="0"/>
                <a:t>PoE</a:t>
              </a:r>
              <a:r>
                <a:rPr lang="ja-JP" altLang="en-US" sz="1400" dirty="0" smtClean="0"/>
                <a:t>の出力側はどうなりますか</a:t>
              </a:r>
              <a:r>
                <a:rPr lang="en-US" sz="1400" dirty="0" smtClean="0"/>
                <a:t>?</a:t>
              </a:r>
              <a:endParaRPr lang="en-US" sz="1400" b="1" dirty="0"/>
            </a:p>
          </p:txBody>
        </p:sp>
        <p:pic>
          <p:nvPicPr>
            <p:cNvPr id="25" name="Picture 24"/>
            <p:cNvPicPr>
              <a:picLocks noChangeAspect="1"/>
            </p:cNvPicPr>
            <p:nvPr/>
          </p:nvPicPr>
          <p:blipFill>
            <a:blip r:embed="rId3"/>
            <a:stretch>
              <a:fillRect/>
            </a:stretch>
          </p:blipFill>
          <p:spPr>
            <a:xfrm>
              <a:off x="423647" y="3665548"/>
              <a:ext cx="274320" cy="274320"/>
            </a:xfrm>
            <a:prstGeom prst="rect">
              <a:avLst/>
            </a:prstGeom>
          </p:spPr>
        </p:pic>
      </p:grpSp>
      <p:grpSp>
        <p:nvGrpSpPr>
          <p:cNvPr id="37" name="Group 36"/>
          <p:cNvGrpSpPr/>
          <p:nvPr/>
        </p:nvGrpSpPr>
        <p:grpSpPr>
          <a:xfrm>
            <a:off x="429170" y="4000415"/>
            <a:ext cx="6407856" cy="276756"/>
            <a:chOff x="420117" y="3964203"/>
            <a:chExt cx="6407856" cy="276756"/>
          </a:xfrm>
        </p:grpSpPr>
        <p:sp>
          <p:nvSpPr>
            <p:cNvPr id="26" name="Rectangle 25"/>
            <p:cNvSpPr/>
            <p:nvPr/>
          </p:nvSpPr>
          <p:spPr>
            <a:xfrm>
              <a:off x="427173" y="3964203"/>
              <a:ext cx="6400800" cy="27432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latin typeface="+mj-lt"/>
              </a:endParaRPr>
            </a:p>
          </p:txBody>
        </p:sp>
        <p:sp>
          <p:nvSpPr>
            <p:cNvPr id="27" name="Rectangle 26"/>
            <p:cNvSpPr/>
            <p:nvPr/>
          </p:nvSpPr>
          <p:spPr>
            <a:xfrm>
              <a:off x="748299" y="3973535"/>
              <a:ext cx="5486400" cy="239880"/>
            </a:xfrm>
            <a:prstGeom prst="rect">
              <a:avLst/>
            </a:prstGeom>
          </p:spPr>
          <p:txBody>
            <a:bodyPr wrap="square" lIns="0" tIns="0" rIns="0" bIns="0" anchor="ctr" anchorCtr="0">
              <a:noAutofit/>
            </a:bodyPr>
            <a:lstStyle/>
            <a:p>
              <a:r>
                <a:rPr lang="en-US" sz="1400" dirty="0" smtClean="0"/>
                <a:t>AP</a:t>
              </a:r>
              <a:r>
                <a:rPr lang="ja-JP" altLang="en-US" sz="1400" dirty="0" smtClean="0"/>
                <a:t>上の</a:t>
              </a:r>
              <a:r>
                <a:rPr lang="en-US" sz="1400" dirty="0"/>
                <a:t>PSE(LAN1) </a:t>
              </a:r>
              <a:r>
                <a:rPr lang="ja-JP" altLang="en-US" sz="1400" dirty="0" smtClean="0"/>
                <a:t>ポートから</a:t>
              </a:r>
              <a:r>
                <a:rPr lang="en-US" sz="1400" dirty="0" smtClean="0"/>
                <a:t>6.49W</a:t>
              </a:r>
              <a:r>
                <a:rPr lang="ja-JP" altLang="en-US" sz="1400" dirty="0" smtClean="0"/>
                <a:t>の</a:t>
              </a:r>
              <a:r>
                <a:rPr lang="en-US" sz="1400" dirty="0" smtClean="0"/>
                <a:t>PoE </a:t>
              </a:r>
              <a:r>
                <a:rPr lang="ja-JP" altLang="en-US" sz="1400" dirty="0" smtClean="0"/>
                <a:t>出力を行います。</a:t>
              </a:r>
              <a:endParaRPr lang="en-US" sz="1400" dirty="0"/>
            </a:p>
          </p:txBody>
        </p:sp>
        <p:pic>
          <p:nvPicPr>
            <p:cNvPr id="28" name="Picture 27"/>
            <p:cNvPicPr>
              <a:picLocks noChangeAspect="1"/>
            </p:cNvPicPr>
            <p:nvPr/>
          </p:nvPicPr>
          <p:blipFill>
            <a:blip r:embed="rId4"/>
            <a:stretch>
              <a:fillRect/>
            </a:stretch>
          </p:blipFill>
          <p:spPr>
            <a:xfrm>
              <a:off x="420117" y="3966639"/>
              <a:ext cx="274320" cy="274320"/>
            </a:xfrm>
            <a:prstGeom prst="rect">
              <a:avLst/>
            </a:prstGeom>
          </p:spPr>
        </p:pic>
      </p:grpSp>
      <p:grpSp>
        <p:nvGrpSpPr>
          <p:cNvPr id="38" name="Group 37"/>
          <p:cNvGrpSpPr/>
          <p:nvPr/>
        </p:nvGrpSpPr>
        <p:grpSpPr>
          <a:xfrm>
            <a:off x="445279" y="4400935"/>
            <a:ext cx="6400800" cy="283652"/>
            <a:chOff x="418120" y="4310405"/>
            <a:chExt cx="6400800" cy="283652"/>
          </a:xfrm>
        </p:grpSpPr>
        <p:sp>
          <p:nvSpPr>
            <p:cNvPr id="29" name="Rectangle 28"/>
            <p:cNvSpPr/>
            <p:nvPr/>
          </p:nvSpPr>
          <p:spPr>
            <a:xfrm>
              <a:off x="418120" y="4319737"/>
              <a:ext cx="6400800" cy="27432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latin typeface="+mj-lt"/>
              </a:endParaRPr>
            </a:p>
          </p:txBody>
        </p:sp>
        <p:sp>
          <p:nvSpPr>
            <p:cNvPr id="30" name="Rectangle 29"/>
            <p:cNvSpPr/>
            <p:nvPr/>
          </p:nvSpPr>
          <p:spPr>
            <a:xfrm>
              <a:off x="701526" y="4310405"/>
              <a:ext cx="5486400" cy="274320"/>
            </a:xfrm>
            <a:prstGeom prst="rect">
              <a:avLst/>
            </a:prstGeom>
          </p:spPr>
          <p:txBody>
            <a:bodyPr wrap="square" lIns="0" tIns="0" rIns="0" bIns="0" anchor="ctr" anchorCtr="0">
              <a:noAutofit/>
            </a:bodyPr>
            <a:lstStyle/>
            <a:p>
              <a:pPr marL="42858">
                <a:spcBef>
                  <a:spcPts val="0"/>
                </a:spcBef>
              </a:pPr>
              <a:r>
                <a:rPr lang="en-US" sz="1400" dirty="0" smtClean="0"/>
                <a:t>PSE</a:t>
              </a:r>
              <a:r>
                <a:rPr lang="ja-JP" altLang="en-US" sz="1400" dirty="0" smtClean="0"/>
                <a:t>ポート</a:t>
              </a:r>
              <a:r>
                <a:rPr lang="en-US" sz="1400" dirty="0"/>
                <a:t>(LAN1)</a:t>
              </a:r>
              <a:r>
                <a:rPr lang="ja-JP" altLang="en-US" sz="1400" dirty="0" smtClean="0"/>
                <a:t>で</a:t>
              </a:r>
              <a:r>
                <a:rPr lang="en-US" sz="1400" dirty="0"/>
                <a:t>802.3af </a:t>
              </a:r>
              <a:r>
                <a:rPr lang="ja-JP" altLang="en-US" sz="1400" dirty="0" smtClean="0"/>
                <a:t>の出力をさせるには</a:t>
              </a:r>
              <a:r>
                <a:rPr lang="en-US" sz="1400" dirty="0" smtClean="0"/>
                <a:t>?</a:t>
              </a:r>
              <a:endParaRPr lang="en-US" sz="1400" dirty="0"/>
            </a:p>
          </p:txBody>
        </p:sp>
        <p:pic>
          <p:nvPicPr>
            <p:cNvPr id="31" name="Picture 30"/>
            <p:cNvPicPr>
              <a:picLocks noChangeAspect="1"/>
            </p:cNvPicPr>
            <p:nvPr/>
          </p:nvPicPr>
          <p:blipFill>
            <a:blip r:embed="rId3"/>
            <a:stretch>
              <a:fillRect/>
            </a:stretch>
          </p:blipFill>
          <p:spPr>
            <a:xfrm>
              <a:off x="418121" y="4310405"/>
              <a:ext cx="274320" cy="274320"/>
            </a:xfrm>
            <a:prstGeom prst="rect">
              <a:avLst/>
            </a:prstGeom>
          </p:spPr>
        </p:pic>
      </p:grpSp>
      <p:grpSp>
        <p:nvGrpSpPr>
          <p:cNvPr id="39" name="Group 38"/>
          <p:cNvGrpSpPr/>
          <p:nvPr/>
        </p:nvGrpSpPr>
        <p:grpSpPr>
          <a:xfrm>
            <a:off x="439753" y="4699590"/>
            <a:ext cx="6400800" cy="276756"/>
            <a:chOff x="412594" y="4609060"/>
            <a:chExt cx="6400800" cy="276756"/>
          </a:xfrm>
        </p:grpSpPr>
        <p:sp>
          <p:nvSpPr>
            <p:cNvPr id="32" name="Rectangle 31"/>
            <p:cNvSpPr/>
            <p:nvPr/>
          </p:nvSpPr>
          <p:spPr>
            <a:xfrm>
              <a:off x="412594" y="4609060"/>
              <a:ext cx="6400800" cy="27432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latin typeface="+mj-lt"/>
              </a:endParaRPr>
            </a:p>
          </p:txBody>
        </p:sp>
        <p:sp>
          <p:nvSpPr>
            <p:cNvPr id="33" name="Rectangle 32"/>
            <p:cNvSpPr/>
            <p:nvPr/>
          </p:nvSpPr>
          <p:spPr>
            <a:xfrm>
              <a:off x="750900" y="4630111"/>
              <a:ext cx="5486400" cy="239880"/>
            </a:xfrm>
            <a:prstGeom prst="rect">
              <a:avLst/>
            </a:prstGeom>
          </p:spPr>
          <p:txBody>
            <a:bodyPr wrap="square" lIns="0" tIns="0" rIns="0" bIns="0" anchor="ctr" anchorCtr="0">
              <a:noAutofit/>
            </a:bodyPr>
            <a:lstStyle/>
            <a:p>
              <a:r>
                <a:rPr lang="en-US" sz="1400" dirty="0" smtClean="0"/>
                <a:t>AIR</a:t>
              </a:r>
              <a:r>
                <a:rPr lang="en-US" sz="1400" dirty="0"/>
                <a:t>-PWR-</a:t>
              </a:r>
              <a:r>
                <a:rPr lang="en-US" sz="1400" dirty="0" smtClean="0"/>
                <a:t>D(=)</a:t>
              </a:r>
              <a:r>
                <a:rPr lang="ja-JP" altLang="en-US" sz="1400" dirty="0" smtClean="0"/>
                <a:t>を使ってください。</a:t>
              </a:r>
              <a:endParaRPr lang="en-US" sz="1400" dirty="0"/>
            </a:p>
          </p:txBody>
        </p:sp>
        <p:pic>
          <p:nvPicPr>
            <p:cNvPr id="34" name="Picture 33"/>
            <p:cNvPicPr>
              <a:picLocks noChangeAspect="1"/>
            </p:cNvPicPr>
            <p:nvPr/>
          </p:nvPicPr>
          <p:blipFill>
            <a:blip r:embed="rId4"/>
            <a:stretch>
              <a:fillRect/>
            </a:stretch>
          </p:blipFill>
          <p:spPr>
            <a:xfrm>
              <a:off x="414591" y="4611496"/>
              <a:ext cx="274320" cy="274320"/>
            </a:xfrm>
            <a:prstGeom prst="rect">
              <a:avLst/>
            </a:prstGeom>
          </p:spPr>
        </p:pic>
      </p:grpSp>
    </p:spTree>
    <p:extLst>
      <p:ext uri="{BB962C8B-B14F-4D97-AF65-F5344CB8AC3E}">
        <p14:creationId xmlns:p14="http://schemas.microsoft.com/office/powerpoint/2010/main" val="333022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75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75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left)">
                                      <p:cBhvr>
                                        <p:cTn id="22" dur="75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75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left)">
                                      <p:cBhvr>
                                        <p:cTn id="32"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a:spLocks noGrp="1"/>
          </p:cNvSpPr>
          <p:nvPr>
            <p:ph type="title"/>
          </p:nvPr>
        </p:nvSpPr>
        <p:spPr>
          <a:xfrm>
            <a:off x="313151" y="341313"/>
            <a:ext cx="8743167" cy="731837"/>
          </a:xfrm>
        </p:spPr>
        <p:txBody>
          <a:bodyPr/>
          <a:lstStyle/>
          <a:p>
            <a:r>
              <a:rPr lang="en-US" dirty="0" smtClean="0"/>
              <a:t>AIR-PWR-D</a:t>
            </a:r>
            <a:r>
              <a:rPr lang="en-US" altLang="ja-JP" dirty="0" smtClean="0"/>
              <a:t>(=)</a:t>
            </a:r>
            <a:r>
              <a:rPr lang="en-US" dirty="0" smtClean="0"/>
              <a:t> </a:t>
            </a:r>
            <a:r>
              <a:rPr lang="ja-JP" altLang="en-US" dirty="0" smtClean="0"/>
              <a:t>ローカルパワーサプライ</a:t>
            </a:r>
            <a:endParaRPr lang="en-US" dirty="0"/>
          </a:p>
        </p:txBody>
      </p:sp>
      <p:grpSp>
        <p:nvGrpSpPr>
          <p:cNvPr id="14" name="Group 13"/>
          <p:cNvGrpSpPr/>
          <p:nvPr/>
        </p:nvGrpSpPr>
        <p:grpSpPr>
          <a:xfrm>
            <a:off x="424804" y="1084319"/>
            <a:ext cx="3504976" cy="2442512"/>
            <a:chOff x="415751" y="1066213"/>
            <a:chExt cx="3504976" cy="2442512"/>
          </a:xfrm>
        </p:grpSpPr>
        <p:pic>
          <p:nvPicPr>
            <p:cNvPr id="3" name="Picture 2"/>
            <p:cNvPicPr>
              <a:picLocks noChangeAspect="1"/>
            </p:cNvPicPr>
            <p:nvPr/>
          </p:nvPicPr>
          <p:blipFill>
            <a:blip r:embed="rId3"/>
            <a:stretch>
              <a:fillRect/>
            </a:stretch>
          </p:blipFill>
          <p:spPr>
            <a:xfrm>
              <a:off x="415751" y="1066213"/>
              <a:ext cx="3504976" cy="2442512"/>
            </a:xfrm>
            <a:prstGeom prst="rect">
              <a:avLst/>
            </a:prstGeom>
          </p:spPr>
        </p:pic>
        <p:sp>
          <p:nvSpPr>
            <p:cNvPr id="8" name="Rectangle 7"/>
            <p:cNvSpPr/>
            <p:nvPr/>
          </p:nvSpPr>
          <p:spPr>
            <a:xfrm>
              <a:off x="415751" y="1088029"/>
              <a:ext cx="2277756" cy="865375"/>
            </a:xfrm>
            <a:prstGeom prst="rect">
              <a:avLst/>
            </a:prstGeom>
          </p:spPr>
          <p:txBody>
            <a:bodyPr wrap="square" lIns="68589" tIns="34295" rIns="68589" bIns="34295">
              <a:spAutoFit/>
            </a:bodyPr>
            <a:lstStyle/>
            <a:p>
              <a:pPr>
                <a:lnSpc>
                  <a:spcPct val="80000"/>
                </a:lnSpc>
              </a:pPr>
              <a:r>
                <a:rPr lang="en-US" sz="1600" b="1" dirty="0" smtClean="0">
                  <a:solidFill>
                    <a:srgbClr val="FF0000"/>
                  </a:solidFill>
                </a:rPr>
                <a:t>AC/DC </a:t>
              </a:r>
              <a:r>
                <a:rPr lang="ja-JP" altLang="en-US" sz="1600" b="1" dirty="0" smtClean="0">
                  <a:solidFill>
                    <a:srgbClr val="FF0000"/>
                  </a:solidFill>
                </a:rPr>
                <a:t>アダプタ</a:t>
              </a:r>
              <a:endParaRPr lang="en-US" altLang="ja-JP" sz="1600" b="1" dirty="0" smtClean="0">
                <a:solidFill>
                  <a:srgbClr val="FF0000"/>
                </a:solidFill>
              </a:endParaRPr>
            </a:p>
            <a:p>
              <a:pPr>
                <a:lnSpc>
                  <a:spcPct val="80000"/>
                </a:lnSpc>
              </a:pPr>
              <a:r>
                <a:rPr lang="ja-JP" altLang="en-US" sz="1600" b="1" dirty="0" smtClean="0">
                  <a:solidFill>
                    <a:srgbClr val="FF0000"/>
                  </a:solidFill>
                </a:rPr>
                <a:t>インプット</a:t>
              </a:r>
              <a:r>
                <a:rPr lang="en-US" sz="1600" b="1" dirty="0" smtClean="0">
                  <a:solidFill>
                    <a:srgbClr val="FF0000"/>
                  </a:solidFill>
                </a:rPr>
                <a:t>: 100-240V ~1.5A 50-60 Hz</a:t>
              </a:r>
            </a:p>
            <a:p>
              <a:pPr>
                <a:lnSpc>
                  <a:spcPct val="80000"/>
                </a:lnSpc>
              </a:pPr>
              <a:r>
                <a:rPr lang="ja-JP" altLang="en-US" sz="1600" b="1" dirty="0" smtClean="0">
                  <a:solidFill>
                    <a:srgbClr val="FF0000"/>
                  </a:solidFill>
                </a:rPr>
                <a:t>アウトプット</a:t>
              </a:r>
              <a:r>
                <a:rPr lang="en-US" sz="1600" b="1" dirty="0" smtClean="0">
                  <a:solidFill>
                    <a:srgbClr val="FF0000"/>
                  </a:solidFill>
                </a:rPr>
                <a:t>: 48V  1.05A</a:t>
              </a:r>
            </a:p>
          </p:txBody>
        </p:sp>
      </p:grpSp>
      <p:pic>
        <p:nvPicPr>
          <p:cNvPr id="9" name="Picture 8"/>
          <p:cNvPicPr>
            <a:picLocks noChangeAspect="1"/>
          </p:cNvPicPr>
          <p:nvPr/>
        </p:nvPicPr>
        <p:blipFill>
          <a:blip r:embed="rId4"/>
          <a:stretch>
            <a:fillRect/>
          </a:stretch>
        </p:blipFill>
        <p:spPr>
          <a:xfrm>
            <a:off x="5483557" y="1066213"/>
            <a:ext cx="1811033" cy="2442512"/>
          </a:xfrm>
          <a:prstGeom prst="rect">
            <a:avLst/>
          </a:prstGeom>
        </p:spPr>
      </p:pic>
      <p:grpSp>
        <p:nvGrpSpPr>
          <p:cNvPr id="7" name="Group 6"/>
          <p:cNvGrpSpPr/>
          <p:nvPr/>
        </p:nvGrpSpPr>
        <p:grpSpPr>
          <a:xfrm>
            <a:off x="4871006" y="1338965"/>
            <a:ext cx="1161396" cy="467643"/>
            <a:chOff x="4871006" y="1338965"/>
            <a:chExt cx="1161396" cy="467643"/>
          </a:xfrm>
        </p:grpSpPr>
        <p:sp>
          <p:nvSpPr>
            <p:cNvPr id="4" name="Oval 3"/>
            <p:cNvSpPr/>
            <p:nvPr/>
          </p:nvSpPr>
          <p:spPr>
            <a:xfrm>
              <a:off x="5443678" y="1338965"/>
              <a:ext cx="588724" cy="467643"/>
            </a:xfrm>
            <a:prstGeom prst="ellipse">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Rectangle 1"/>
            <p:cNvSpPr/>
            <p:nvPr/>
          </p:nvSpPr>
          <p:spPr>
            <a:xfrm>
              <a:off x="4871006" y="1365067"/>
              <a:ext cx="515185" cy="338554"/>
            </a:xfrm>
            <a:prstGeom prst="rect">
              <a:avLst/>
            </a:prstGeom>
          </p:spPr>
          <p:txBody>
            <a:bodyPr wrap="none">
              <a:spAutoFit/>
            </a:bodyPr>
            <a:lstStyle/>
            <a:p>
              <a:r>
                <a:rPr lang="en-US" sz="1600" b="1" dirty="0" smtClean="0"/>
                <a:t>L</a:t>
              </a:r>
              <a:r>
                <a:rPr lang="ja-JP" altLang="en-US" sz="1600" b="1" dirty="0" smtClean="0"/>
                <a:t>型</a:t>
              </a:r>
              <a:endParaRPr lang="en-US" sz="1600" b="1" dirty="0">
                <a:solidFill>
                  <a:srgbClr val="FF0000"/>
                </a:solidFill>
              </a:endParaRPr>
            </a:p>
          </p:txBody>
        </p:sp>
      </p:grpSp>
      <p:grpSp>
        <p:nvGrpSpPr>
          <p:cNvPr id="13" name="Group 12"/>
          <p:cNvGrpSpPr/>
          <p:nvPr/>
        </p:nvGrpSpPr>
        <p:grpSpPr>
          <a:xfrm>
            <a:off x="4732021" y="2395648"/>
            <a:ext cx="3867726" cy="636920"/>
            <a:chOff x="4732021" y="2395648"/>
            <a:chExt cx="3867726" cy="636920"/>
          </a:xfrm>
        </p:grpSpPr>
        <p:sp>
          <p:nvSpPr>
            <p:cNvPr id="11" name="Oval 10"/>
            <p:cNvSpPr/>
            <p:nvPr/>
          </p:nvSpPr>
          <p:spPr>
            <a:xfrm>
              <a:off x="6169303" y="2395648"/>
              <a:ext cx="588724" cy="467643"/>
            </a:xfrm>
            <a:prstGeom prst="ellipse">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Rectangle 4"/>
            <p:cNvSpPr/>
            <p:nvPr/>
          </p:nvSpPr>
          <p:spPr>
            <a:xfrm>
              <a:off x="4732021" y="2694014"/>
              <a:ext cx="3867726" cy="338554"/>
            </a:xfrm>
            <a:prstGeom prst="rect">
              <a:avLst/>
            </a:prstGeom>
          </p:spPr>
          <p:txBody>
            <a:bodyPr wrap="none">
              <a:spAutoFit/>
            </a:bodyPr>
            <a:lstStyle/>
            <a:p>
              <a:r>
                <a:rPr lang="ja-JP" altLang="en-US" sz="1600" b="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背面にケーブルを安定させるフックあり</a:t>
              </a:r>
              <a:endParaRPr lang="en-US" sz="1600" dirty="0"/>
            </a:p>
          </p:txBody>
        </p:sp>
      </p:grpSp>
      <p:grpSp>
        <p:nvGrpSpPr>
          <p:cNvPr id="19" name="Group 18"/>
          <p:cNvGrpSpPr/>
          <p:nvPr/>
        </p:nvGrpSpPr>
        <p:grpSpPr>
          <a:xfrm>
            <a:off x="436722" y="3818085"/>
            <a:ext cx="7863892" cy="370514"/>
            <a:chOff x="436722" y="3818085"/>
            <a:chExt cx="7467005" cy="370514"/>
          </a:xfrm>
        </p:grpSpPr>
        <p:sp>
          <p:nvSpPr>
            <p:cNvPr id="16" name="Rectangle 15"/>
            <p:cNvSpPr/>
            <p:nvPr/>
          </p:nvSpPr>
          <p:spPr>
            <a:xfrm>
              <a:off x="439501" y="3818085"/>
              <a:ext cx="7464226" cy="36576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latin typeface="+mj-lt"/>
              </a:endParaRPr>
            </a:p>
          </p:txBody>
        </p:sp>
        <p:sp>
          <p:nvSpPr>
            <p:cNvPr id="17" name="Rectangle 16"/>
            <p:cNvSpPr/>
            <p:nvPr/>
          </p:nvSpPr>
          <p:spPr>
            <a:xfrm>
              <a:off x="895385" y="3818085"/>
              <a:ext cx="7008342" cy="365760"/>
            </a:xfrm>
            <a:prstGeom prst="rect">
              <a:avLst/>
            </a:prstGeom>
          </p:spPr>
          <p:txBody>
            <a:bodyPr wrap="square" lIns="0" tIns="0" rIns="0" bIns="0" anchor="ctr" anchorCtr="0">
              <a:noAutofit/>
            </a:bodyPr>
            <a:lstStyle/>
            <a:p>
              <a:r>
                <a:rPr lang="en-US" sz="1600" b="1" dirty="0"/>
                <a:t>AIR-PWR-</a:t>
              </a:r>
              <a:r>
                <a:rPr lang="en-US" sz="1600" b="1" dirty="0" smtClean="0"/>
                <a:t>D(=) </a:t>
              </a:r>
              <a:r>
                <a:rPr lang="ja-JP" altLang="en-US" sz="1600" b="1" dirty="0" smtClean="0"/>
                <a:t>は白いパワーサプライで、先端が</a:t>
              </a:r>
              <a:r>
                <a:rPr lang="en-US" altLang="ja-JP" sz="1600" b="1" dirty="0" smtClean="0"/>
                <a:t>L</a:t>
              </a:r>
              <a:r>
                <a:rPr lang="ja-JP" altLang="en-US" sz="1600" b="1" dirty="0" smtClean="0"/>
                <a:t>型の白いケーブルが付いています。</a:t>
              </a:r>
              <a:r>
                <a:rPr lang="en-US" sz="1600" b="1" dirty="0" smtClean="0"/>
                <a:t> </a:t>
              </a:r>
              <a:endParaRPr lang="en-US" sz="1600" b="1" dirty="0">
                <a:solidFill>
                  <a:srgbClr val="FF0000"/>
                </a:solidFill>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722" y="3822839"/>
              <a:ext cx="365760" cy="365760"/>
            </a:xfrm>
            <a:prstGeom prst="rect">
              <a:avLst/>
            </a:prstGeom>
          </p:spPr>
        </p:pic>
      </p:grpSp>
    </p:spTree>
    <p:extLst>
      <p:ext uri="{BB962C8B-B14F-4D97-AF65-F5344CB8AC3E}">
        <p14:creationId xmlns:p14="http://schemas.microsoft.com/office/powerpoint/2010/main" val="67686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89" y="1510626"/>
            <a:ext cx="2333937" cy="1555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6926" y="1510623"/>
            <a:ext cx="2248761" cy="1555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6218733" y="217580"/>
            <a:ext cx="1324064" cy="3910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0499" y="2172657"/>
            <a:ext cx="2834861" cy="384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90518" y="1782366"/>
            <a:ext cx="921784" cy="192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26831" y="3066179"/>
            <a:ext cx="2592302" cy="1542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9"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989" y="3066179"/>
            <a:ext cx="3283842" cy="1542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0"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19133" y="3075348"/>
            <a:ext cx="2703273" cy="1533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925687" y="2751567"/>
            <a:ext cx="3910156" cy="346249"/>
          </a:xfrm>
          <a:prstGeom prst="rect">
            <a:avLst/>
          </a:prstGeom>
        </p:spPr>
        <p:txBody>
          <a:bodyPr wrap="square" lIns="68589" tIns="34295" rIns="68589" bIns="34295">
            <a:spAutoFit/>
          </a:bodyPr>
          <a:lstStyle/>
          <a:p>
            <a:r>
              <a:rPr lang="en-US" dirty="0" smtClean="0">
                <a:solidFill>
                  <a:schemeClr val="tx2"/>
                </a:solidFill>
              </a:rPr>
              <a:t>802.3at </a:t>
            </a:r>
            <a:r>
              <a:rPr lang="en-US" dirty="0" err="1" smtClean="0">
                <a:solidFill>
                  <a:schemeClr val="tx2"/>
                </a:solidFill>
              </a:rPr>
              <a:t>Midspan</a:t>
            </a:r>
            <a:r>
              <a:rPr lang="en-US" dirty="0" smtClean="0">
                <a:solidFill>
                  <a:schemeClr val="tx2"/>
                </a:solidFill>
              </a:rPr>
              <a:t>, 30W </a:t>
            </a:r>
            <a:r>
              <a:rPr lang="ja-JP" altLang="en-US" dirty="0" smtClean="0">
                <a:solidFill>
                  <a:schemeClr val="tx2"/>
                </a:solidFill>
              </a:rPr>
              <a:t>インジェクタ</a:t>
            </a:r>
            <a:endParaRPr lang="en-US" dirty="0">
              <a:solidFill>
                <a:schemeClr val="tx2"/>
              </a:solidFill>
            </a:endParaRPr>
          </a:p>
        </p:txBody>
      </p:sp>
      <p:sp>
        <p:nvSpPr>
          <p:cNvPr id="2" name="Title 1"/>
          <p:cNvSpPr>
            <a:spLocks noGrp="1"/>
          </p:cNvSpPr>
          <p:nvPr>
            <p:ph type="title"/>
          </p:nvPr>
        </p:nvSpPr>
        <p:spPr/>
        <p:txBody>
          <a:bodyPr/>
          <a:lstStyle/>
          <a:p>
            <a:r>
              <a:rPr lang="en-US" dirty="0" smtClean="0"/>
              <a:t>AIR-PWRINJ6</a:t>
            </a:r>
            <a:r>
              <a:rPr lang="en-US" dirty="0"/>
              <a:t>=, </a:t>
            </a:r>
            <a:r>
              <a:rPr lang="en-US" dirty="0" smtClean="0"/>
              <a:t>30</a:t>
            </a:r>
            <a:r>
              <a:rPr lang="en-US" altLang="ja-JP" dirty="0" smtClean="0"/>
              <a:t>W</a:t>
            </a:r>
            <a:r>
              <a:rPr lang="en-US" dirty="0" smtClean="0"/>
              <a:t> </a:t>
            </a:r>
            <a:r>
              <a:rPr lang="en-US" dirty="0" err="1"/>
              <a:t>GbE</a:t>
            </a:r>
            <a:r>
              <a:rPr lang="en-US" dirty="0"/>
              <a:t> </a:t>
            </a:r>
            <a:r>
              <a:rPr lang="ja-JP" altLang="en-US" dirty="0" smtClean="0"/>
              <a:t>インジェクタ</a:t>
            </a:r>
            <a:endParaRPr lang="en-US" dirty="0"/>
          </a:p>
        </p:txBody>
      </p:sp>
      <p:sp>
        <p:nvSpPr>
          <p:cNvPr id="12" name="TextBox 11"/>
          <p:cNvSpPr txBox="1"/>
          <p:nvPr/>
        </p:nvSpPr>
        <p:spPr>
          <a:xfrm>
            <a:off x="7816672" y="170195"/>
            <a:ext cx="1126019" cy="369332"/>
          </a:xfrm>
          <a:prstGeom prst="rect">
            <a:avLst/>
          </a:prstGeom>
          <a:solidFill>
            <a:schemeClr val="accent4">
              <a:lumMod val="60000"/>
              <a:lumOff val="40000"/>
            </a:schemeClr>
          </a:solidFill>
        </p:spPr>
        <p:txBody>
          <a:bodyPr wrap="square" rtlCol="0">
            <a:spAutoFit/>
          </a:bodyPr>
          <a:lstStyle/>
          <a:p>
            <a:pPr algn="ctr"/>
            <a:r>
              <a:rPr lang="ja-JP" altLang="en-US" dirty="0" smtClean="0"/>
              <a:t>参考</a:t>
            </a:r>
            <a:endParaRPr lang="en-US" dirty="0"/>
          </a:p>
        </p:txBody>
      </p:sp>
    </p:spTree>
    <p:extLst>
      <p:ext uri="{BB962C8B-B14F-4D97-AF65-F5344CB8AC3E}">
        <p14:creationId xmlns:p14="http://schemas.microsoft.com/office/powerpoint/2010/main" val="112931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3979" y="2217906"/>
            <a:ext cx="7598042" cy="673511"/>
          </a:xfrm>
        </p:spPr>
        <p:txBody>
          <a:bodyPr/>
          <a:lstStyle/>
          <a:p>
            <a:r>
              <a:rPr lang="ja-JP" altLang="en-US" dirty="0" smtClean="0"/>
              <a:t>ソフトウェア機能</a:t>
            </a:r>
            <a:endParaRPr lang="en-US" dirty="0"/>
          </a:p>
        </p:txBody>
      </p:sp>
    </p:spTree>
    <p:extLst>
      <p:ext uri="{BB962C8B-B14F-4D97-AF65-F5344CB8AC3E}">
        <p14:creationId xmlns:p14="http://schemas.microsoft.com/office/powerpoint/2010/main" val="202202930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a:spLocks noGrp="1"/>
          </p:cNvSpPr>
          <p:nvPr>
            <p:ph type="title"/>
          </p:nvPr>
        </p:nvSpPr>
        <p:spPr>
          <a:xfrm>
            <a:off x="437766" y="341313"/>
            <a:ext cx="8345488" cy="731837"/>
          </a:xfrm>
        </p:spPr>
        <p:txBody>
          <a:bodyPr/>
          <a:lstStyle/>
          <a:p>
            <a:r>
              <a:rPr lang="en-US" dirty="0" smtClean="0"/>
              <a:t>1810</a:t>
            </a:r>
            <a:r>
              <a:rPr lang="ja-JP" altLang="en-US" dirty="0" smtClean="0"/>
              <a:t>でサポートするソフトウェア機能</a:t>
            </a:r>
            <a:endParaRPr lang="en-US" dirty="0"/>
          </a:p>
        </p:txBody>
      </p:sp>
      <p:sp>
        <p:nvSpPr>
          <p:cNvPr id="3" name="Rectangle 2"/>
          <p:cNvSpPr/>
          <p:nvPr/>
        </p:nvSpPr>
        <p:spPr>
          <a:xfrm>
            <a:off x="496131" y="1143175"/>
            <a:ext cx="8521119" cy="3416320"/>
          </a:xfrm>
          <a:prstGeom prst="rect">
            <a:avLst/>
          </a:prstGeom>
        </p:spPr>
        <p:txBody>
          <a:bodyPr wrap="square">
            <a:spAutoFit/>
          </a:bodyPr>
          <a:lstStyle/>
          <a:p>
            <a:pPr marL="342900" lvl="0" indent="-342900">
              <a:buFont typeface="Wingdings" panose="05000000000000000000" pitchFamily="2" charset="2"/>
              <a:buChar char="q"/>
            </a:pPr>
            <a:r>
              <a:rPr lang="en-US" b="1" dirty="0" smtClean="0">
                <a:latin typeface="Arial" panose="020B0604020202020204" pitchFamily="34" charset="0"/>
              </a:rPr>
              <a:t>AP </a:t>
            </a:r>
            <a:r>
              <a:rPr lang="ja-JP" altLang="en-US" b="1" dirty="0" smtClean="0">
                <a:latin typeface="Arial" panose="020B0604020202020204" pitchFamily="34" charset="0"/>
              </a:rPr>
              <a:t>モード</a:t>
            </a:r>
            <a:endParaRPr lang="en-US" b="1" dirty="0" smtClean="0">
              <a:latin typeface="Arial" panose="020B0604020202020204" pitchFamily="34" charset="0"/>
            </a:endParaRPr>
          </a:p>
          <a:p>
            <a:pPr marL="742950" lvl="1" indent="-285750">
              <a:buFont typeface="Wingdings" panose="05000000000000000000" pitchFamily="2" charset="2"/>
              <a:buChar char="§"/>
            </a:pPr>
            <a:r>
              <a:rPr lang="en-US" dirty="0" smtClean="0">
                <a:latin typeface="Arial" panose="020B0604020202020204" pitchFamily="34" charset="0"/>
              </a:rPr>
              <a:t>1810W - Local, FlexConnect, Monitor </a:t>
            </a:r>
            <a:r>
              <a:rPr lang="ja-JP" altLang="en-US" dirty="0" smtClean="0">
                <a:latin typeface="Arial" panose="020B0604020202020204" pitchFamily="34" charset="0"/>
              </a:rPr>
              <a:t>モード</a:t>
            </a:r>
            <a:endParaRPr lang="en-US" dirty="0" smtClean="0">
              <a:latin typeface="Arial" panose="020B0604020202020204" pitchFamily="34" charset="0"/>
            </a:endParaRPr>
          </a:p>
          <a:p>
            <a:pPr marL="742950" lvl="1" indent="-285750">
              <a:buFont typeface="Wingdings" panose="05000000000000000000" pitchFamily="2" charset="2"/>
              <a:buChar char="§"/>
            </a:pPr>
            <a:r>
              <a:rPr lang="en-US" dirty="0" smtClean="0">
                <a:latin typeface="Arial" panose="020B0604020202020204" pitchFamily="34" charset="0"/>
              </a:rPr>
              <a:t>OEAP1810 - FlexConnect</a:t>
            </a:r>
          </a:p>
          <a:p>
            <a:pPr marL="342900" lvl="0" indent="-342900">
              <a:buFont typeface="Wingdings" panose="05000000000000000000" pitchFamily="2" charset="2"/>
              <a:buChar char="q"/>
            </a:pPr>
            <a:r>
              <a:rPr lang="en-US" b="1" dirty="0" smtClean="0">
                <a:latin typeface="Arial" panose="020B0604020202020204" pitchFamily="34" charset="0"/>
              </a:rPr>
              <a:t>DTLS</a:t>
            </a:r>
          </a:p>
          <a:p>
            <a:pPr marL="742950" lvl="1" indent="-285750">
              <a:buFont typeface="Wingdings" panose="05000000000000000000" pitchFamily="2" charset="2"/>
              <a:buChar char="§"/>
            </a:pPr>
            <a:r>
              <a:rPr lang="en-US" dirty="0" smtClean="0">
                <a:latin typeface="Arial" panose="020B0604020202020204" pitchFamily="34" charset="0"/>
              </a:rPr>
              <a:t>DTLS</a:t>
            </a:r>
            <a:r>
              <a:rPr lang="ja-JP" altLang="en-US" dirty="0" smtClean="0">
                <a:latin typeface="Arial" panose="020B0604020202020204" pitchFamily="34" charset="0"/>
              </a:rPr>
              <a:t>で</a:t>
            </a:r>
            <a:r>
              <a:rPr lang="en-US" dirty="0" smtClean="0">
                <a:latin typeface="Arial" panose="020B0604020202020204" pitchFamily="34" charset="0"/>
              </a:rPr>
              <a:t>WLAN </a:t>
            </a:r>
            <a:r>
              <a:rPr lang="ja-JP" altLang="en-US" dirty="0" smtClean="0">
                <a:latin typeface="Arial" panose="020B0604020202020204" pitchFamily="34" charset="0"/>
              </a:rPr>
              <a:t>及び</a:t>
            </a:r>
            <a:r>
              <a:rPr lang="en-US" dirty="0" smtClean="0">
                <a:latin typeface="Arial" panose="020B0604020202020204" pitchFamily="34" charset="0"/>
              </a:rPr>
              <a:t> RLAN</a:t>
            </a:r>
            <a:r>
              <a:rPr lang="ja-JP" altLang="en-US" dirty="0" smtClean="0">
                <a:latin typeface="Arial" panose="020B0604020202020204" pitchFamily="34" charset="0"/>
              </a:rPr>
              <a:t>を制御</a:t>
            </a:r>
            <a:endParaRPr lang="en-US" dirty="0" smtClean="0">
              <a:latin typeface="Arial" panose="020B0604020202020204" pitchFamily="34" charset="0"/>
            </a:endParaRPr>
          </a:p>
          <a:p>
            <a:pPr marL="742950" lvl="1" indent="-285750">
              <a:buFont typeface="Wingdings" panose="05000000000000000000" pitchFamily="2" charset="2"/>
              <a:buChar char="§"/>
            </a:pPr>
            <a:r>
              <a:rPr lang="en-US" dirty="0" smtClean="0">
                <a:latin typeface="Arial" panose="020B0604020202020204" pitchFamily="34" charset="0"/>
              </a:rPr>
              <a:t>DTLS</a:t>
            </a:r>
            <a:r>
              <a:rPr lang="ja-JP" altLang="en-US" dirty="0" smtClean="0">
                <a:latin typeface="Arial" panose="020B0604020202020204" pitchFamily="34" charset="0"/>
              </a:rPr>
              <a:t>はデータ用に有効可能。デフォルトは無効</a:t>
            </a:r>
            <a:r>
              <a:rPr lang="en-US" dirty="0" smtClean="0">
                <a:latin typeface="Arial" panose="020B0604020202020204" pitchFamily="34" charset="0"/>
              </a:rPr>
              <a:t> </a:t>
            </a:r>
          </a:p>
          <a:p>
            <a:pPr marL="742950" lvl="1" indent="-285750">
              <a:buFont typeface="Wingdings" panose="05000000000000000000" pitchFamily="2" charset="2"/>
              <a:buChar char="§"/>
            </a:pPr>
            <a:r>
              <a:rPr lang="en-US" b="1" dirty="0" smtClean="0">
                <a:latin typeface="Arial" panose="020B0604020202020204" pitchFamily="34" charset="0"/>
              </a:rPr>
              <a:t>PoE </a:t>
            </a:r>
            <a:r>
              <a:rPr lang="ja-JP" altLang="en-US" b="1" dirty="0">
                <a:latin typeface="Arial" panose="020B0604020202020204" pitchFamily="34" charset="0"/>
              </a:rPr>
              <a:t>アップリンクで</a:t>
            </a:r>
            <a:r>
              <a:rPr lang="ja-JP" altLang="en-US" b="1" dirty="0" smtClean="0">
                <a:latin typeface="Arial" panose="020B0604020202020204" pitchFamily="34" charset="0"/>
              </a:rPr>
              <a:t>の</a:t>
            </a:r>
            <a:r>
              <a:rPr lang="en-US" b="1" dirty="0" smtClean="0">
                <a:latin typeface="Arial" panose="020B0604020202020204" pitchFamily="34" charset="0"/>
              </a:rPr>
              <a:t>CDP </a:t>
            </a:r>
            <a:r>
              <a:rPr lang="ja-JP" altLang="en-US" b="1" dirty="0" smtClean="0">
                <a:latin typeface="Arial" panose="020B0604020202020204" pitchFamily="34" charset="0"/>
              </a:rPr>
              <a:t>及び</a:t>
            </a:r>
            <a:r>
              <a:rPr lang="en-US" b="1" dirty="0" smtClean="0">
                <a:latin typeface="Arial" panose="020B0604020202020204" pitchFamily="34" charset="0"/>
              </a:rPr>
              <a:t> LLDP</a:t>
            </a:r>
            <a:r>
              <a:rPr lang="ja-JP" altLang="en-US" b="1" dirty="0" smtClean="0">
                <a:latin typeface="Arial" panose="020B0604020202020204" pitchFamily="34" charset="0"/>
              </a:rPr>
              <a:t>サポート</a:t>
            </a:r>
            <a:endParaRPr lang="en-US" b="1" dirty="0" smtClean="0">
              <a:latin typeface="Arial" panose="020B0604020202020204" pitchFamily="34" charset="0"/>
            </a:endParaRPr>
          </a:p>
          <a:p>
            <a:pPr marL="800100" lvl="1" indent="-342900">
              <a:buFont typeface="Wingdings" panose="05000000000000000000" pitchFamily="2" charset="2"/>
              <a:buChar char="§"/>
            </a:pPr>
            <a:r>
              <a:rPr lang="ja-JP" altLang="en-US" dirty="0" smtClean="0">
                <a:latin typeface="Arial" panose="020B0604020202020204" pitchFamily="34" charset="0"/>
              </a:rPr>
              <a:t>スイッチとの電力ネゴシエーションのために</a:t>
            </a:r>
            <a:r>
              <a:rPr lang="en-US" dirty="0" smtClean="0">
                <a:latin typeface="Arial" panose="020B0604020202020204" pitchFamily="34" charset="0"/>
              </a:rPr>
              <a:t>CDP</a:t>
            </a:r>
            <a:r>
              <a:rPr lang="ja-JP" altLang="en-US" dirty="0" smtClean="0">
                <a:latin typeface="Arial" panose="020B0604020202020204" pitchFamily="34" charset="0"/>
              </a:rPr>
              <a:t>を動作、</a:t>
            </a:r>
            <a:r>
              <a:rPr lang="en-US" altLang="ja-JP" dirty="0" smtClean="0">
                <a:latin typeface="Arial" panose="020B0604020202020204" pitchFamily="34" charset="0"/>
              </a:rPr>
              <a:t/>
            </a:r>
            <a:br>
              <a:rPr lang="en-US" altLang="ja-JP" dirty="0" smtClean="0">
                <a:latin typeface="Arial" panose="020B0604020202020204" pitchFamily="34" charset="0"/>
              </a:rPr>
            </a:br>
            <a:r>
              <a:rPr lang="ja-JP" altLang="en-US" dirty="0" smtClean="0">
                <a:latin typeface="Arial" panose="020B0604020202020204" pitchFamily="34" charset="0"/>
              </a:rPr>
              <a:t>失敗したら</a:t>
            </a:r>
            <a:r>
              <a:rPr lang="en-US" altLang="ja-JP" dirty="0" smtClean="0">
                <a:latin typeface="Arial" panose="020B0604020202020204" pitchFamily="34" charset="0"/>
              </a:rPr>
              <a:t>LLDP</a:t>
            </a:r>
            <a:r>
              <a:rPr lang="ja-JP" altLang="en-US" dirty="0" smtClean="0">
                <a:latin typeface="Arial" panose="020B0604020202020204" pitchFamily="34" charset="0"/>
              </a:rPr>
              <a:t>でネゴシエート</a:t>
            </a:r>
            <a:endParaRPr lang="en-US" dirty="0" smtClean="0">
              <a:latin typeface="Arial" panose="020B0604020202020204" pitchFamily="34" charset="0"/>
            </a:endParaRPr>
          </a:p>
          <a:p>
            <a:pPr marL="342900" indent="-342900">
              <a:buFont typeface="Wingdings" panose="05000000000000000000" pitchFamily="2" charset="2"/>
              <a:buChar char="q"/>
            </a:pPr>
            <a:r>
              <a:rPr lang="en-US" b="1" dirty="0" smtClean="0">
                <a:latin typeface="Arial" panose="020B0604020202020204" pitchFamily="34" charset="0"/>
              </a:rPr>
              <a:t>LAN1(PSE)</a:t>
            </a:r>
            <a:r>
              <a:rPr lang="ja-JP" altLang="en-US" b="1" dirty="0" smtClean="0">
                <a:latin typeface="Arial" panose="020B0604020202020204" pitchFamily="34" charset="0"/>
              </a:rPr>
              <a:t>での</a:t>
            </a:r>
            <a:r>
              <a:rPr lang="en-US" b="1" dirty="0" smtClean="0">
                <a:latin typeface="Arial" panose="020B0604020202020204" pitchFamily="34" charset="0"/>
              </a:rPr>
              <a:t>CDP </a:t>
            </a:r>
            <a:r>
              <a:rPr lang="ja-JP" altLang="en-US" b="1" dirty="0" smtClean="0">
                <a:latin typeface="Arial" panose="020B0604020202020204" pitchFamily="34" charset="0"/>
              </a:rPr>
              <a:t>及び</a:t>
            </a:r>
            <a:r>
              <a:rPr lang="en-US" b="1" dirty="0" smtClean="0">
                <a:latin typeface="Arial" panose="020B0604020202020204" pitchFamily="34" charset="0"/>
              </a:rPr>
              <a:t> LLDP </a:t>
            </a:r>
            <a:r>
              <a:rPr lang="ja-JP" altLang="en-US" b="1" dirty="0" smtClean="0">
                <a:latin typeface="Arial" panose="020B0604020202020204" pitchFamily="34" charset="0"/>
              </a:rPr>
              <a:t>サポート</a:t>
            </a:r>
            <a:endParaRPr lang="en-US" b="1" dirty="0" smtClean="0">
              <a:latin typeface="Arial" panose="020B0604020202020204" pitchFamily="34" charset="0"/>
            </a:endParaRPr>
          </a:p>
          <a:p>
            <a:pPr marL="800100" lvl="1" indent="-342900">
              <a:buFont typeface="Wingdings" panose="05000000000000000000" pitchFamily="2" charset="2"/>
              <a:buChar char="§"/>
            </a:pPr>
            <a:r>
              <a:rPr lang="en-US" u="sng" dirty="0"/>
              <a:t>LAN1(PSE) </a:t>
            </a:r>
            <a:r>
              <a:rPr lang="ja-JP" altLang="en-US" u="sng" dirty="0" smtClean="0"/>
              <a:t>では</a:t>
            </a:r>
            <a:r>
              <a:rPr lang="en-US" u="sng" dirty="0" smtClean="0"/>
              <a:t>CDP</a:t>
            </a:r>
            <a:r>
              <a:rPr lang="ja-JP" altLang="en-US" u="sng" dirty="0" smtClean="0"/>
              <a:t>サポートなし</a:t>
            </a:r>
            <a:r>
              <a:rPr lang="en-US" u="sng" dirty="0" smtClean="0"/>
              <a:t>, LLDP</a:t>
            </a:r>
            <a:r>
              <a:rPr lang="ja-JP" altLang="en-US" u="sng" dirty="0" smtClean="0"/>
              <a:t>はサポート、</a:t>
            </a:r>
            <a:r>
              <a:rPr lang="en-US" altLang="ja-JP" u="sng" dirty="0" smtClean="0"/>
              <a:t/>
            </a:r>
            <a:br>
              <a:rPr lang="en-US" altLang="ja-JP" u="sng" dirty="0" smtClean="0"/>
            </a:br>
            <a:r>
              <a:rPr lang="ja-JP" altLang="en-US" u="sng" dirty="0" smtClean="0"/>
              <a:t>電力は固定でネゴシエーションは行わない</a:t>
            </a:r>
            <a:endParaRPr lang="en-US" dirty="0" smtClean="0">
              <a:latin typeface="Arial" panose="020B0604020202020204" pitchFamily="34" charset="0"/>
            </a:endParaRPr>
          </a:p>
        </p:txBody>
      </p:sp>
    </p:spTree>
    <p:extLst>
      <p:ext uri="{BB962C8B-B14F-4D97-AF65-F5344CB8AC3E}">
        <p14:creationId xmlns:p14="http://schemas.microsoft.com/office/powerpoint/2010/main" val="412839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a:spLocks noGrp="1"/>
          </p:cNvSpPr>
          <p:nvPr>
            <p:ph type="title"/>
          </p:nvPr>
        </p:nvSpPr>
        <p:spPr>
          <a:xfrm>
            <a:off x="437766" y="341313"/>
            <a:ext cx="8345488" cy="731837"/>
          </a:xfrm>
        </p:spPr>
        <p:txBody>
          <a:bodyPr/>
          <a:lstStyle/>
          <a:p>
            <a:r>
              <a:rPr lang="en-US" dirty="0"/>
              <a:t>1810</a:t>
            </a:r>
            <a:r>
              <a:rPr lang="ja-JP" altLang="en-US" dirty="0"/>
              <a:t>でサポートするソフトウェア機能</a:t>
            </a:r>
            <a:endParaRPr lang="en-US" dirty="0"/>
          </a:p>
        </p:txBody>
      </p:sp>
      <p:sp>
        <p:nvSpPr>
          <p:cNvPr id="3" name="Rectangle 2"/>
          <p:cNvSpPr/>
          <p:nvPr/>
        </p:nvSpPr>
        <p:spPr>
          <a:xfrm>
            <a:off x="496132" y="943998"/>
            <a:ext cx="8496200" cy="3908763"/>
          </a:xfrm>
          <a:prstGeom prst="rect">
            <a:avLst/>
          </a:prstGeom>
        </p:spPr>
        <p:txBody>
          <a:bodyPr wrap="square">
            <a:spAutoFit/>
          </a:bodyPr>
          <a:lstStyle/>
          <a:p>
            <a:pPr marL="342900" indent="-342900">
              <a:buFont typeface="Wingdings" panose="05000000000000000000" pitchFamily="2" charset="2"/>
              <a:buChar char="q"/>
            </a:pPr>
            <a:r>
              <a:rPr lang="ja-JP" altLang="en-US" b="1" dirty="0" smtClean="0">
                <a:latin typeface="Arial" panose="020B0604020202020204" pitchFamily="34" charset="0"/>
              </a:rPr>
              <a:t>認証とセキュリティ</a:t>
            </a:r>
            <a:endParaRPr lang="en-US" b="1" dirty="0">
              <a:latin typeface="Arial" panose="020B0604020202020204" pitchFamily="34" charset="0"/>
            </a:endParaRPr>
          </a:p>
          <a:p>
            <a:pPr marL="800100" lvl="1" indent="-342900">
              <a:buFont typeface="Wingdings" panose="05000000000000000000" pitchFamily="2" charset="2"/>
              <a:buChar char="§"/>
            </a:pPr>
            <a:r>
              <a:rPr lang="en-US" dirty="0">
                <a:latin typeface="Arial" panose="020B0604020202020204" pitchFamily="34" charset="0"/>
              </a:rPr>
              <a:t>Wi-Fi Protected Access 2 (WPA2</a:t>
            </a:r>
            <a:r>
              <a:rPr lang="en-US" dirty="0" smtClean="0">
                <a:latin typeface="Arial" panose="020B0604020202020204" pitchFamily="34" charset="0"/>
              </a:rPr>
              <a:t>)</a:t>
            </a:r>
            <a:r>
              <a:rPr lang="ja-JP" altLang="en-US" dirty="0" smtClean="0">
                <a:latin typeface="Arial" panose="020B0604020202020204" pitchFamily="34" charset="0"/>
              </a:rPr>
              <a:t>での</a:t>
            </a:r>
            <a:r>
              <a:rPr lang="en-US" dirty="0" smtClean="0">
                <a:latin typeface="Arial" panose="020B0604020202020204" pitchFamily="34" charset="0"/>
              </a:rPr>
              <a:t>Advanced Encryption Standard (AES)</a:t>
            </a:r>
          </a:p>
          <a:p>
            <a:pPr marL="800100" lvl="1" indent="-342900">
              <a:buFont typeface="Wingdings" panose="05000000000000000000" pitchFamily="2" charset="2"/>
              <a:buChar char="§"/>
            </a:pPr>
            <a:r>
              <a:rPr lang="en-US" dirty="0" smtClean="0">
                <a:latin typeface="Arial" panose="020B0604020202020204" pitchFamily="34" charset="0"/>
              </a:rPr>
              <a:t>802.1X, RADIUS authentication, authorization and accounting (AAA) </a:t>
            </a:r>
            <a:r>
              <a:rPr lang="ja-JP" altLang="en-US" dirty="0" smtClean="0">
                <a:latin typeface="Arial" panose="020B0604020202020204" pitchFamily="34" charset="0"/>
              </a:rPr>
              <a:t>（</a:t>
            </a:r>
            <a:r>
              <a:rPr lang="en-US" dirty="0" smtClean="0">
                <a:latin typeface="Arial" panose="020B0604020202020204" pitchFamily="34" charset="0"/>
              </a:rPr>
              <a:t>WLAN </a:t>
            </a:r>
            <a:r>
              <a:rPr lang="ja-JP" altLang="en-US" dirty="0" smtClean="0">
                <a:latin typeface="Arial" panose="020B0604020202020204" pitchFamily="34" charset="0"/>
              </a:rPr>
              <a:t>及び</a:t>
            </a:r>
            <a:r>
              <a:rPr lang="en-US" dirty="0" smtClean="0">
                <a:latin typeface="Arial" panose="020B0604020202020204" pitchFamily="34" charset="0"/>
              </a:rPr>
              <a:t> RLAN</a:t>
            </a:r>
            <a:r>
              <a:rPr lang="ja-JP" altLang="en-US" dirty="0" smtClean="0">
                <a:latin typeface="Arial" panose="020B0604020202020204" pitchFamily="34" charset="0"/>
              </a:rPr>
              <a:t>上）</a:t>
            </a:r>
            <a:endParaRPr lang="en-US" dirty="0" smtClean="0">
              <a:latin typeface="Arial" panose="020B0604020202020204" pitchFamily="34" charset="0"/>
            </a:endParaRPr>
          </a:p>
          <a:p>
            <a:pPr marL="800100" lvl="1" indent="-342900">
              <a:buFont typeface="Wingdings" panose="05000000000000000000" pitchFamily="2" charset="2"/>
              <a:buChar char="§"/>
            </a:pPr>
            <a:r>
              <a:rPr lang="en-US" dirty="0" smtClean="0">
                <a:latin typeface="Arial" panose="020B0604020202020204" pitchFamily="34" charset="0"/>
              </a:rPr>
              <a:t>802.11i</a:t>
            </a:r>
            <a:endParaRPr lang="en-US" dirty="0">
              <a:latin typeface="Arial" panose="020B0604020202020204" pitchFamily="34" charset="0"/>
            </a:endParaRPr>
          </a:p>
          <a:p>
            <a:pPr marL="342900" lvl="0" indent="-342900">
              <a:buFont typeface="Wingdings" panose="05000000000000000000" pitchFamily="2" charset="2"/>
              <a:buChar char="q"/>
            </a:pPr>
            <a:r>
              <a:rPr lang="en-US" b="1" dirty="0" smtClean="0">
                <a:latin typeface="Arial" panose="020B0604020202020204" pitchFamily="34" charset="0"/>
              </a:rPr>
              <a:t>MAC </a:t>
            </a:r>
            <a:r>
              <a:rPr lang="ja-JP" altLang="en-US" b="1" dirty="0" smtClean="0">
                <a:latin typeface="Arial" panose="020B0604020202020204" pitchFamily="34" charset="0"/>
              </a:rPr>
              <a:t>フィルタリング</a:t>
            </a:r>
            <a:endParaRPr lang="en-US" altLang="ja-JP" b="1" dirty="0" smtClean="0">
              <a:latin typeface="Arial" panose="020B0604020202020204" pitchFamily="34" charset="0"/>
            </a:endParaRPr>
          </a:p>
          <a:p>
            <a:pPr marL="342900" lvl="0" indent="-342900">
              <a:buFont typeface="Wingdings" panose="05000000000000000000" pitchFamily="2" charset="2"/>
              <a:buChar char="q"/>
            </a:pPr>
            <a:r>
              <a:rPr lang="ja-JP" altLang="en-US" b="1" dirty="0" smtClean="0">
                <a:latin typeface="Arial" panose="020B0604020202020204" pitchFamily="34" charset="0"/>
              </a:rPr>
              <a:t>ダイナミック</a:t>
            </a:r>
            <a:r>
              <a:rPr lang="en-US" b="1" dirty="0" smtClean="0">
                <a:latin typeface="Arial" panose="020B0604020202020204" pitchFamily="34" charset="0"/>
              </a:rPr>
              <a:t> </a:t>
            </a:r>
            <a:r>
              <a:rPr lang="en-US" b="1" dirty="0">
                <a:latin typeface="Arial" panose="020B0604020202020204" pitchFamily="34" charset="0"/>
              </a:rPr>
              <a:t>VLAN </a:t>
            </a:r>
            <a:r>
              <a:rPr lang="ja-JP" altLang="en-US" b="1" dirty="0" smtClean="0">
                <a:latin typeface="Arial" panose="020B0604020202020204" pitchFamily="34" charset="0"/>
              </a:rPr>
              <a:t>アサインメント</a:t>
            </a:r>
            <a:endParaRPr lang="en-US" b="1" dirty="0"/>
          </a:p>
          <a:p>
            <a:pPr marL="342900" indent="-342900">
              <a:buFont typeface="Wingdings" panose="05000000000000000000" pitchFamily="2" charset="2"/>
              <a:buChar char="q"/>
            </a:pPr>
            <a:r>
              <a:rPr lang="en-US" b="1" dirty="0" smtClean="0">
                <a:latin typeface="Arial" panose="020B0604020202020204" pitchFamily="34" charset="0"/>
              </a:rPr>
              <a:t>WLAN</a:t>
            </a:r>
            <a:r>
              <a:rPr lang="ja-JP" altLang="en-US" b="1" dirty="0" smtClean="0">
                <a:latin typeface="Arial" panose="020B0604020202020204" pitchFamily="34" charset="0"/>
              </a:rPr>
              <a:t>＆</a:t>
            </a:r>
            <a:r>
              <a:rPr lang="en-US" b="1" dirty="0" smtClean="0">
                <a:latin typeface="Arial" panose="020B0604020202020204" pitchFamily="34" charset="0"/>
              </a:rPr>
              <a:t>RLAN</a:t>
            </a:r>
            <a:r>
              <a:rPr lang="ja-JP" altLang="en-US" b="1" dirty="0" smtClean="0">
                <a:latin typeface="Arial" panose="020B0604020202020204" pitchFamily="34" charset="0"/>
              </a:rPr>
              <a:t>での</a:t>
            </a:r>
            <a:r>
              <a:rPr lang="en-US" b="1" dirty="0" smtClean="0">
                <a:latin typeface="Arial" panose="020B0604020202020204" pitchFamily="34" charset="0"/>
              </a:rPr>
              <a:t>FlexConnect </a:t>
            </a:r>
            <a:r>
              <a:rPr lang="en-US" b="1" dirty="0">
                <a:latin typeface="Arial" panose="020B0604020202020204" pitchFamily="34" charset="0"/>
              </a:rPr>
              <a:t>Local </a:t>
            </a:r>
            <a:r>
              <a:rPr lang="en-US" b="1" dirty="0" smtClean="0">
                <a:latin typeface="Arial" panose="020B0604020202020204" pitchFamily="34" charset="0"/>
              </a:rPr>
              <a:t>switching</a:t>
            </a:r>
          </a:p>
          <a:p>
            <a:pPr marL="342900" indent="-342900">
              <a:buFont typeface="Wingdings" panose="05000000000000000000" pitchFamily="2" charset="2"/>
              <a:buChar char="q"/>
            </a:pPr>
            <a:r>
              <a:rPr lang="en-US" b="1" dirty="0" smtClean="0">
                <a:latin typeface="Arial" panose="020B0604020202020204" pitchFamily="34" charset="0"/>
              </a:rPr>
              <a:t>Web</a:t>
            </a:r>
            <a:r>
              <a:rPr lang="ja-JP" altLang="en-US" b="1" dirty="0" smtClean="0">
                <a:latin typeface="Arial" panose="020B0604020202020204" pitchFamily="34" charset="0"/>
              </a:rPr>
              <a:t>認証サポート：有線＆無線でのゲストアクセス用</a:t>
            </a:r>
            <a:endParaRPr lang="en-US" b="1" dirty="0"/>
          </a:p>
          <a:p>
            <a:pPr marL="342900" indent="-342900">
              <a:buFont typeface="Wingdings" panose="05000000000000000000" pitchFamily="2" charset="2"/>
              <a:buChar char="q"/>
            </a:pPr>
            <a:r>
              <a:rPr lang="en-US" b="1" dirty="0" smtClean="0">
                <a:latin typeface="Arial" panose="020B0604020202020204" pitchFamily="34" charset="0"/>
              </a:rPr>
              <a:t>Personal </a:t>
            </a:r>
            <a:r>
              <a:rPr lang="en-US" b="1" dirty="0">
                <a:latin typeface="Arial" panose="020B0604020202020204" pitchFamily="34" charset="0"/>
              </a:rPr>
              <a:t>SSID </a:t>
            </a:r>
            <a:r>
              <a:rPr lang="ja-JP" altLang="en-US" b="1" dirty="0" smtClean="0">
                <a:latin typeface="Arial" panose="020B0604020202020204" pitchFamily="34" charset="0"/>
              </a:rPr>
              <a:t>サポート</a:t>
            </a:r>
            <a:r>
              <a:rPr lang="en-US" b="1" dirty="0" smtClean="0">
                <a:latin typeface="Arial" panose="020B0604020202020204" pitchFamily="34" charset="0"/>
              </a:rPr>
              <a:t> </a:t>
            </a:r>
            <a:r>
              <a:rPr lang="ja-JP" altLang="en-US" b="1" dirty="0" smtClean="0">
                <a:latin typeface="Arial" panose="020B0604020202020204" pitchFamily="34" charset="0"/>
              </a:rPr>
              <a:t>（</a:t>
            </a:r>
            <a:r>
              <a:rPr lang="en-US" b="1" dirty="0" smtClean="0">
                <a:latin typeface="Arial" panose="020B0604020202020204" pitchFamily="34" charset="0"/>
              </a:rPr>
              <a:t>OEAP1810</a:t>
            </a:r>
            <a:r>
              <a:rPr lang="ja-JP" altLang="en-US" b="1" dirty="0" smtClean="0">
                <a:latin typeface="Arial" panose="020B0604020202020204" pitchFamily="34" charset="0"/>
              </a:rPr>
              <a:t>）</a:t>
            </a:r>
            <a:r>
              <a:rPr lang="en-US" altLang="ja-JP" b="1" dirty="0" smtClean="0">
                <a:latin typeface="Arial" panose="020B0604020202020204" pitchFamily="34" charset="0"/>
              </a:rPr>
              <a:t/>
            </a:r>
            <a:br>
              <a:rPr lang="en-US" altLang="ja-JP" b="1" dirty="0" smtClean="0">
                <a:latin typeface="Arial" panose="020B0604020202020204" pitchFamily="34" charset="0"/>
              </a:rPr>
            </a:br>
            <a:r>
              <a:rPr lang="ja-JP" altLang="en-US" sz="1600" b="1" dirty="0" smtClean="0">
                <a:latin typeface="Arial" panose="020B0604020202020204" pitchFamily="34" charset="0"/>
              </a:rPr>
              <a:t>ローカルの（例：在宅なら家庭内の）クライアントがローカルのネットワーク接続やインターネット接続に使用、トンネル経由で企業側の</a:t>
            </a:r>
            <a:r>
              <a:rPr lang="en-US" altLang="ja-JP" sz="1600" b="1" dirty="0" smtClean="0">
                <a:latin typeface="Arial" panose="020B0604020202020204" pitchFamily="34" charset="0"/>
              </a:rPr>
              <a:t>WLC</a:t>
            </a:r>
            <a:r>
              <a:rPr lang="ja-JP" altLang="en-US" sz="1600" b="1" dirty="0" smtClean="0">
                <a:latin typeface="Arial" panose="020B0604020202020204" pitchFamily="34" charset="0"/>
              </a:rPr>
              <a:t>にトラフィックを流さない</a:t>
            </a:r>
            <a:endParaRPr lang="en-US" b="1" dirty="0" smtClean="0">
              <a:latin typeface="Arial" panose="020B0604020202020204" pitchFamily="34" charset="0"/>
            </a:endParaRPr>
          </a:p>
          <a:p>
            <a:pPr marL="342900" lvl="0" indent="-342900">
              <a:buFont typeface="Wingdings" panose="05000000000000000000" pitchFamily="2" charset="2"/>
              <a:buChar char="q"/>
            </a:pPr>
            <a:r>
              <a:rPr lang="en-US" b="1" dirty="0" smtClean="0">
                <a:latin typeface="Arial" panose="020B0604020202020204" pitchFamily="34" charset="0"/>
              </a:rPr>
              <a:t>Cisco Mobility Express</a:t>
            </a:r>
            <a:r>
              <a:rPr lang="ja-JP" altLang="en-US" b="1" dirty="0" smtClean="0">
                <a:latin typeface="Arial" panose="020B0604020202020204" pitchFamily="34" charset="0"/>
              </a:rPr>
              <a:t>（</a:t>
            </a:r>
            <a:r>
              <a:rPr lang="en-US" b="1" dirty="0" smtClean="0">
                <a:latin typeface="Arial" panose="020B0604020202020204" pitchFamily="34" charset="0"/>
              </a:rPr>
              <a:t>1810W</a:t>
            </a:r>
            <a:r>
              <a:rPr lang="ja-JP" altLang="en-US" b="1" dirty="0" smtClean="0">
                <a:latin typeface="Arial" panose="020B0604020202020204" pitchFamily="34" charset="0"/>
              </a:rPr>
              <a:t>）</a:t>
            </a:r>
            <a:r>
              <a:rPr lang="en-US" altLang="ja-JP" b="1" dirty="0" smtClean="0">
                <a:latin typeface="Arial" panose="020B0604020202020204" pitchFamily="34" charset="0"/>
              </a:rPr>
              <a:t>25 AP, 500</a:t>
            </a:r>
            <a:r>
              <a:rPr lang="ja-JP" altLang="en-US" b="1" dirty="0" smtClean="0">
                <a:latin typeface="Arial" panose="020B0604020202020204" pitchFamily="34" charset="0"/>
              </a:rPr>
              <a:t>クライアント</a:t>
            </a:r>
            <a:endParaRPr lang="en-US" b="1" dirty="0">
              <a:effectLst/>
            </a:endParaRPr>
          </a:p>
        </p:txBody>
      </p:sp>
    </p:spTree>
    <p:extLst>
      <p:ext uri="{BB962C8B-B14F-4D97-AF65-F5344CB8AC3E}">
        <p14:creationId xmlns:p14="http://schemas.microsoft.com/office/powerpoint/2010/main" val="284709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37766" y="341313"/>
            <a:ext cx="6187120" cy="731837"/>
          </a:xfrm>
        </p:spPr>
        <p:txBody>
          <a:bodyPr/>
          <a:lstStyle/>
          <a:p>
            <a:r>
              <a:rPr lang="en-US" altLang="ja-JP" dirty="0" smtClean="0"/>
              <a:t>OEAP1810</a:t>
            </a:r>
            <a:r>
              <a:rPr lang="ja-JP" altLang="en-US" dirty="0" smtClean="0"/>
              <a:t> 初期接続</a:t>
            </a:r>
            <a:endParaRPr lang="en-US" dirty="0"/>
          </a:p>
        </p:txBody>
      </p:sp>
      <p:sp>
        <p:nvSpPr>
          <p:cNvPr id="17" name="Freeform 16"/>
          <p:cNvSpPr/>
          <p:nvPr/>
        </p:nvSpPr>
        <p:spPr>
          <a:xfrm>
            <a:off x="4178537" y="1919653"/>
            <a:ext cx="3720310" cy="1244286"/>
          </a:xfrm>
          <a:custGeom>
            <a:avLst/>
            <a:gdLst>
              <a:gd name="connsiteX0" fmla="*/ 3592024 w 3720310"/>
              <a:gd name="connsiteY0" fmla="*/ 1205803 h 1244286"/>
              <a:gd name="connsiteX1" fmla="*/ 3720310 w 3720310"/>
              <a:gd name="connsiteY1" fmla="*/ 179588 h 1244286"/>
              <a:gd name="connsiteX2" fmla="*/ 3681824 w 3720310"/>
              <a:gd name="connsiteY2" fmla="*/ 0 h 1244286"/>
              <a:gd name="connsiteX3" fmla="*/ 0 w 3720310"/>
              <a:gd name="connsiteY3" fmla="*/ 1244286 h 1244286"/>
            </a:gdLst>
            <a:ahLst/>
            <a:cxnLst>
              <a:cxn ang="0">
                <a:pos x="connsiteX0" y="connsiteY0"/>
              </a:cxn>
              <a:cxn ang="0">
                <a:pos x="connsiteX1" y="connsiteY1"/>
              </a:cxn>
              <a:cxn ang="0">
                <a:pos x="connsiteX2" y="connsiteY2"/>
              </a:cxn>
              <a:cxn ang="0">
                <a:pos x="connsiteX3" y="connsiteY3"/>
              </a:cxn>
            </a:cxnLst>
            <a:rect l="l" t="t" r="r" b="b"/>
            <a:pathLst>
              <a:path w="3720310" h="1244286">
                <a:moveTo>
                  <a:pt x="3592024" y="1205803"/>
                </a:moveTo>
                <a:lnTo>
                  <a:pt x="3720310" y="179588"/>
                </a:lnTo>
                <a:lnTo>
                  <a:pt x="3681824" y="0"/>
                </a:lnTo>
                <a:lnTo>
                  <a:pt x="0" y="1244286"/>
                </a:lnTo>
              </a:path>
            </a:pathLst>
          </a:custGeom>
          <a:ln w="12700" cmpd="sng">
            <a:solidFill>
              <a:schemeClr val="bg1">
                <a:lumMod val="65000"/>
              </a:schemeClr>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8" name="Group 17"/>
          <p:cNvGrpSpPr/>
          <p:nvPr/>
        </p:nvGrpSpPr>
        <p:grpSpPr>
          <a:xfrm>
            <a:off x="6286558" y="142626"/>
            <a:ext cx="1619110" cy="2060987"/>
            <a:chOff x="6718318" y="1899357"/>
            <a:chExt cx="3238219" cy="4121974"/>
          </a:xfrm>
        </p:grpSpPr>
        <p:pic>
          <p:nvPicPr>
            <p:cNvPr id="19" name="Picture 18"/>
            <p:cNvPicPr>
              <a:picLocks noChangeAspect="1"/>
            </p:cNvPicPr>
            <p:nvPr/>
          </p:nvPicPr>
          <p:blipFill>
            <a:blip r:embed="rId2"/>
            <a:stretch>
              <a:fillRect/>
            </a:stretch>
          </p:blipFill>
          <p:spPr>
            <a:xfrm>
              <a:off x="7870562" y="1899357"/>
              <a:ext cx="2085975" cy="2962275"/>
            </a:xfrm>
            <a:prstGeom prst="rect">
              <a:avLst/>
            </a:prstGeom>
          </p:spPr>
        </p:pic>
        <p:pic>
          <p:nvPicPr>
            <p:cNvPr id="20" name="Picture 19"/>
            <p:cNvPicPr>
              <a:picLocks noChangeAspect="1"/>
            </p:cNvPicPr>
            <p:nvPr/>
          </p:nvPicPr>
          <p:blipFill>
            <a:blip r:embed="rId3">
              <a:clrChange>
                <a:clrFrom>
                  <a:srgbClr val="F8FBF7"/>
                </a:clrFrom>
                <a:clrTo>
                  <a:srgbClr val="F8FBF7">
                    <a:alpha val="0"/>
                  </a:srgbClr>
                </a:clrTo>
              </a:clrChange>
            </a:blip>
            <a:stretch>
              <a:fillRect/>
            </a:stretch>
          </p:blipFill>
          <p:spPr>
            <a:xfrm flipH="1">
              <a:off x="6718318" y="4408431"/>
              <a:ext cx="1638300" cy="1612900"/>
            </a:xfrm>
            <a:prstGeom prst="rect">
              <a:avLst/>
            </a:prstGeom>
          </p:spPr>
        </p:pic>
      </p:grpSp>
      <p:pic>
        <p:nvPicPr>
          <p:cNvPr id="21" name="Picture 20"/>
          <p:cNvPicPr>
            <a:picLocks noChangeAspect="1"/>
          </p:cNvPicPr>
          <p:nvPr/>
        </p:nvPicPr>
        <p:blipFill rotWithShape="1">
          <a:blip r:embed="rId3">
            <a:clrChange>
              <a:clrFrom>
                <a:srgbClr val="F8FBF7"/>
              </a:clrFrom>
              <a:clrTo>
                <a:srgbClr val="F8FBF7">
                  <a:alpha val="0"/>
                </a:srgbClr>
              </a:clrTo>
            </a:clrChange>
          </a:blip>
          <a:srcRect r="45627" b="45013"/>
          <a:stretch/>
        </p:blipFill>
        <p:spPr>
          <a:xfrm>
            <a:off x="7682968" y="1402041"/>
            <a:ext cx="445400" cy="443445"/>
          </a:xfrm>
          <a:prstGeom prst="rect">
            <a:avLst/>
          </a:prstGeom>
        </p:spPr>
      </p:pic>
      <p:pic>
        <p:nvPicPr>
          <p:cNvPr id="22" name="Picture 21"/>
          <p:cNvPicPr>
            <a:picLocks noChangeAspect="1"/>
          </p:cNvPicPr>
          <p:nvPr/>
        </p:nvPicPr>
        <p:blipFill>
          <a:blip r:embed="rId4">
            <a:clrChange>
              <a:clrFrom>
                <a:srgbClr val="FFFFFF"/>
              </a:clrFrom>
              <a:clrTo>
                <a:srgbClr val="FFFFFF">
                  <a:alpha val="0"/>
                </a:srgbClr>
              </a:clrTo>
            </a:clrChange>
          </a:blip>
          <a:stretch>
            <a:fillRect/>
          </a:stretch>
        </p:blipFill>
        <p:spPr>
          <a:xfrm flipH="1">
            <a:off x="7686453" y="1528905"/>
            <a:ext cx="1181100" cy="1136650"/>
          </a:xfrm>
          <a:prstGeom prst="rect">
            <a:avLst/>
          </a:prstGeom>
        </p:spPr>
      </p:pic>
      <p:sp>
        <p:nvSpPr>
          <p:cNvPr id="23" name="Oval 22"/>
          <p:cNvSpPr/>
          <p:nvPr/>
        </p:nvSpPr>
        <p:spPr>
          <a:xfrm>
            <a:off x="6286558" y="1241889"/>
            <a:ext cx="338328" cy="338328"/>
          </a:xfrm>
          <a:prstGeom prst="ellipse">
            <a:avLst/>
          </a:prstGeom>
          <a:noFill/>
          <a:ln w="12700" cmpd="sng">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dirty="0" smtClean="0">
                <a:solidFill>
                  <a:srgbClr val="FF0000"/>
                </a:solidFill>
              </a:rPr>
              <a:t>1</a:t>
            </a:r>
          </a:p>
        </p:txBody>
      </p:sp>
      <p:sp>
        <p:nvSpPr>
          <p:cNvPr id="24" name="Oval 23"/>
          <p:cNvSpPr/>
          <p:nvPr/>
        </p:nvSpPr>
        <p:spPr>
          <a:xfrm>
            <a:off x="8277168" y="1176213"/>
            <a:ext cx="338328" cy="338328"/>
          </a:xfrm>
          <a:prstGeom prst="ellipse">
            <a:avLst/>
          </a:prstGeom>
          <a:noFill/>
          <a:ln w="12700" cmpd="sng">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dirty="0" smtClean="0">
                <a:solidFill>
                  <a:srgbClr val="FF0000"/>
                </a:solidFill>
              </a:rPr>
              <a:t>2</a:t>
            </a:r>
          </a:p>
        </p:txBody>
      </p:sp>
      <p:sp>
        <p:nvSpPr>
          <p:cNvPr id="25" name="Oval 24"/>
          <p:cNvSpPr/>
          <p:nvPr/>
        </p:nvSpPr>
        <p:spPr>
          <a:xfrm>
            <a:off x="6524352" y="139519"/>
            <a:ext cx="338328" cy="338328"/>
          </a:xfrm>
          <a:prstGeom prst="ellipse">
            <a:avLst/>
          </a:prstGeom>
          <a:noFill/>
          <a:ln w="12700" cmpd="sng">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dirty="0" smtClean="0">
                <a:solidFill>
                  <a:srgbClr val="FF0000"/>
                </a:solidFill>
              </a:rPr>
              <a:t>3</a:t>
            </a:r>
          </a:p>
        </p:txBody>
      </p:sp>
      <p:pic>
        <p:nvPicPr>
          <p:cNvPr id="26" name="Picture 25"/>
          <p:cNvPicPr>
            <a:picLocks noChangeAspect="1"/>
          </p:cNvPicPr>
          <p:nvPr/>
        </p:nvPicPr>
        <p:blipFill>
          <a:blip r:embed="rId5"/>
          <a:stretch>
            <a:fillRect/>
          </a:stretch>
        </p:blipFill>
        <p:spPr>
          <a:xfrm>
            <a:off x="3656167" y="3167952"/>
            <a:ext cx="4775200" cy="1930400"/>
          </a:xfrm>
          <a:prstGeom prst="rect">
            <a:avLst/>
          </a:prstGeom>
          <a:effectLst>
            <a:outerShdw blurRad="50800" dist="38100" dir="2700000" algn="tl" rotWithShape="0">
              <a:prstClr val="black">
                <a:alpha val="40000"/>
              </a:prstClr>
            </a:outerShdw>
          </a:effectLst>
        </p:spPr>
      </p:pic>
      <p:pic>
        <p:nvPicPr>
          <p:cNvPr id="27" name="Picture 26"/>
          <p:cNvPicPr>
            <a:picLocks noChangeAspect="1"/>
          </p:cNvPicPr>
          <p:nvPr/>
        </p:nvPicPr>
        <p:blipFill>
          <a:blip r:embed="rId6"/>
          <a:stretch>
            <a:fillRect/>
          </a:stretch>
        </p:blipFill>
        <p:spPr>
          <a:xfrm>
            <a:off x="5085768" y="2203613"/>
            <a:ext cx="819912" cy="867156"/>
          </a:xfrm>
          <a:prstGeom prst="rect">
            <a:avLst/>
          </a:prstGeom>
        </p:spPr>
      </p:pic>
      <p:sp>
        <p:nvSpPr>
          <p:cNvPr id="28" name="TextBox 27"/>
          <p:cNvSpPr txBox="1"/>
          <p:nvPr/>
        </p:nvSpPr>
        <p:spPr>
          <a:xfrm>
            <a:off x="358047" y="1241889"/>
            <a:ext cx="3072310" cy="2862323"/>
          </a:xfrm>
          <a:prstGeom prst="rect">
            <a:avLst/>
          </a:prstGeom>
          <a:solidFill>
            <a:schemeClr val="bg1">
              <a:lumMod val="95000"/>
            </a:schemeClr>
          </a:solidFill>
        </p:spPr>
        <p:txBody>
          <a:bodyPr wrap="square" rtlCol="0">
            <a:spAutoFit/>
          </a:bodyPr>
          <a:lstStyle/>
          <a:p>
            <a:pPr marL="342900" indent="-342900">
              <a:buFont typeface="+mj-lt"/>
              <a:buAutoNum type="arabicPeriod"/>
            </a:pPr>
            <a:r>
              <a:rPr lang="en-US" altLang="ja-JP" dirty="0" smtClean="0"/>
              <a:t>WAN</a:t>
            </a:r>
            <a:r>
              <a:rPr lang="ja-JP" altLang="en-US" dirty="0" smtClean="0"/>
              <a:t>ポートをホームゲートウェイルータの</a:t>
            </a:r>
            <a:r>
              <a:rPr lang="en-US" altLang="ja-JP" dirty="0" smtClean="0"/>
              <a:t>PoE</a:t>
            </a:r>
            <a:r>
              <a:rPr lang="ja-JP" altLang="en-US" dirty="0" smtClean="0"/>
              <a:t>ポートに接続し、起動。</a:t>
            </a:r>
            <a:endParaRPr lang="en-US" altLang="ja-JP" dirty="0" smtClean="0"/>
          </a:p>
          <a:p>
            <a:pPr marL="342900" indent="-342900">
              <a:buFont typeface="+mj-lt"/>
              <a:buAutoNum type="arabicPeriod"/>
            </a:pPr>
            <a:r>
              <a:rPr lang="en-US" altLang="ja-JP" dirty="0" smtClean="0"/>
              <a:t>LAN</a:t>
            </a:r>
            <a:r>
              <a:rPr lang="en-US" altLang="ja-JP" dirty="0" smtClean="0">
                <a:solidFill>
                  <a:srgbClr val="0000FF"/>
                </a:solidFill>
              </a:rPr>
              <a:t>3</a:t>
            </a:r>
            <a:r>
              <a:rPr lang="ja-JP" altLang="en-US" dirty="0" smtClean="0"/>
              <a:t>に</a:t>
            </a:r>
            <a:r>
              <a:rPr lang="en-US" altLang="ja-JP" dirty="0" smtClean="0"/>
              <a:t>PC</a:t>
            </a:r>
            <a:r>
              <a:rPr lang="ja-JP" altLang="en-US" dirty="0" smtClean="0"/>
              <a:t>を接続</a:t>
            </a:r>
            <a:r>
              <a:rPr lang="en-US" altLang="ja-JP" dirty="0" smtClean="0"/>
              <a:t/>
            </a:r>
            <a:br>
              <a:rPr lang="en-US" altLang="ja-JP" dirty="0" smtClean="0"/>
            </a:br>
            <a:r>
              <a:rPr lang="ja-JP" altLang="en-US" dirty="0" smtClean="0"/>
              <a:t>デフォルトで</a:t>
            </a:r>
            <a:r>
              <a:rPr lang="en-US" altLang="ja-JP" dirty="0" smtClean="0"/>
              <a:t>10.0.0.0/24</a:t>
            </a:r>
            <a:r>
              <a:rPr lang="en-US" altLang="en-US" dirty="0" smtClean="0"/>
              <a:t> DHCP</a:t>
            </a:r>
            <a:r>
              <a:rPr lang="ja-JP" altLang="en-US" dirty="0" smtClean="0"/>
              <a:t>プールのアドレスがアサインされる</a:t>
            </a:r>
            <a:endParaRPr lang="en-US" altLang="ja-JP" dirty="0"/>
          </a:p>
          <a:p>
            <a:pPr marL="342900" indent="-342900">
              <a:buFont typeface="+mj-lt"/>
              <a:buAutoNum type="arabicPeriod"/>
            </a:pPr>
            <a:r>
              <a:rPr lang="en-US" altLang="ja-JP" dirty="0" smtClean="0"/>
              <a:t>http://10.0.0.1</a:t>
            </a:r>
            <a:r>
              <a:rPr lang="ja-JP" altLang="en-US" dirty="0" smtClean="0"/>
              <a:t>に接続</a:t>
            </a:r>
            <a:r>
              <a:rPr lang="en-US" altLang="ja-JP" dirty="0" smtClean="0"/>
              <a:t/>
            </a:r>
            <a:br>
              <a:rPr lang="en-US" altLang="ja-JP" dirty="0" smtClean="0"/>
            </a:br>
            <a:r>
              <a:rPr lang="ja-JP" altLang="en-US" dirty="0" smtClean="0"/>
              <a:t>（</a:t>
            </a:r>
            <a:r>
              <a:rPr lang="en-US" altLang="ja-JP" dirty="0" smtClean="0"/>
              <a:t> </a:t>
            </a:r>
            <a:r>
              <a:rPr lang="ja-JP" altLang="en-US" dirty="0" smtClean="0"/>
              <a:t>クレデンシャル </a:t>
            </a:r>
            <a:r>
              <a:rPr lang="en-US" altLang="ja-JP" dirty="0" smtClean="0"/>
              <a:t>admin/admin)</a:t>
            </a:r>
            <a:endParaRPr lang="en-US" dirty="0"/>
          </a:p>
        </p:txBody>
      </p:sp>
      <p:sp>
        <p:nvSpPr>
          <p:cNvPr id="30" name="TextBox 29"/>
          <p:cNvSpPr txBox="1"/>
          <p:nvPr/>
        </p:nvSpPr>
        <p:spPr>
          <a:xfrm>
            <a:off x="7905668" y="108515"/>
            <a:ext cx="1126019" cy="369332"/>
          </a:xfrm>
          <a:prstGeom prst="rect">
            <a:avLst/>
          </a:prstGeom>
          <a:solidFill>
            <a:schemeClr val="accent4">
              <a:lumMod val="60000"/>
              <a:lumOff val="40000"/>
            </a:schemeClr>
          </a:solidFill>
        </p:spPr>
        <p:txBody>
          <a:bodyPr wrap="square" rtlCol="0">
            <a:spAutoFit/>
          </a:bodyPr>
          <a:lstStyle/>
          <a:p>
            <a:pPr algn="ctr"/>
            <a:r>
              <a:rPr lang="ja-JP" altLang="en-US" dirty="0" smtClean="0"/>
              <a:t>参考</a:t>
            </a:r>
            <a:endParaRPr lang="en-US" dirty="0"/>
          </a:p>
        </p:txBody>
      </p:sp>
    </p:spTree>
    <p:extLst>
      <p:ext uri="{BB962C8B-B14F-4D97-AF65-F5344CB8AC3E}">
        <p14:creationId xmlns:p14="http://schemas.microsoft.com/office/powerpoint/2010/main" val="36149020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2800/3800i, &amp; 2800/3800e + “P” </a:t>
            </a:r>
            <a:r>
              <a:rPr lang="ja-JP" altLang="en-US" dirty="0" smtClean="0"/>
              <a:t>モデル</a:t>
            </a:r>
            <a:endParaRPr lang="en-US" dirty="0"/>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7506" y="1056892"/>
            <a:ext cx="2943545" cy="2846198"/>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1350" y="876962"/>
            <a:ext cx="3001679" cy="2967024"/>
          </a:xfrm>
          <a:prstGeom prst="rect">
            <a:avLst/>
          </a:prstGeom>
        </p:spPr>
      </p:pic>
      <p:sp>
        <p:nvSpPr>
          <p:cNvPr id="2" name="Rectangle 1"/>
          <p:cNvSpPr/>
          <p:nvPr/>
        </p:nvSpPr>
        <p:spPr>
          <a:xfrm>
            <a:off x="717964" y="3934168"/>
            <a:ext cx="8065290" cy="561702"/>
          </a:xfrm>
          <a:prstGeom prst="rect">
            <a:avLst/>
          </a:prstGeom>
        </p:spPr>
        <p:txBody>
          <a:bodyPr wrap="square" lIns="68589" tIns="34295" rIns="68589" bIns="34295">
            <a:spAutoFit/>
          </a:bodyPr>
          <a:lstStyle/>
          <a:p>
            <a:r>
              <a:rPr lang="en-US" sz="1600" dirty="0" smtClean="0">
                <a:solidFill>
                  <a:srgbClr val="0070C0"/>
                </a:solidFill>
                <a:latin typeface="+mn-lt"/>
                <a:ea typeface="ＭＳ Ｐゴシック"/>
                <a:cs typeface="ＭＳ Ｐゴシック"/>
              </a:rPr>
              <a:t>2800/3800i </a:t>
            </a:r>
            <a:r>
              <a:rPr lang="ja-JP" altLang="en-US" sz="1600" dirty="0" smtClean="0">
                <a:solidFill>
                  <a:srgbClr val="0070C0"/>
                </a:solidFill>
                <a:latin typeface="+mn-lt"/>
                <a:ea typeface="ＭＳ Ｐゴシック"/>
                <a:cs typeface="ＭＳ Ｐゴシック"/>
              </a:rPr>
              <a:t>内蔵アンテナ： </a:t>
            </a:r>
            <a:r>
              <a:rPr lang="en-US" sz="1600" dirty="0" smtClean="0">
                <a:solidFill>
                  <a:srgbClr val="0070C0"/>
                </a:solidFill>
                <a:latin typeface="+mn-lt"/>
                <a:ea typeface="ＭＳ Ｐゴシック"/>
                <a:cs typeface="ＭＳ Ｐゴシック"/>
              </a:rPr>
              <a:t>5 dBi (2.4/5GHz) 6 dBi (5GHz H-pol </a:t>
            </a:r>
            <a:r>
              <a:rPr lang="ja-JP" altLang="en-US" sz="1600" dirty="0" smtClean="0">
                <a:solidFill>
                  <a:srgbClr val="0070C0"/>
                </a:solidFill>
                <a:latin typeface="+mn-lt"/>
                <a:ea typeface="ＭＳ Ｐゴシック"/>
                <a:cs typeface="ＭＳ Ｐゴシック"/>
              </a:rPr>
              <a:t>マイクロ</a:t>
            </a:r>
            <a:r>
              <a:rPr lang="en-US" sz="1600" dirty="0" smtClean="0">
                <a:solidFill>
                  <a:srgbClr val="0070C0"/>
                </a:solidFill>
                <a:latin typeface="+mn-lt"/>
                <a:ea typeface="ＭＳ Ｐゴシック"/>
                <a:cs typeface="ＭＳ Ｐゴシック"/>
              </a:rPr>
              <a:t>)</a:t>
            </a:r>
          </a:p>
          <a:p>
            <a:r>
              <a:rPr lang="en-US" sz="1600" dirty="0" smtClean="0">
                <a:solidFill>
                  <a:srgbClr val="002060"/>
                </a:solidFill>
                <a:latin typeface="+mn-lt"/>
                <a:ea typeface="ＭＳ Ｐゴシック"/>
                <a:cs typeface="ＭＳ Ｐゴシック"/>
              </a:rPr>
              <a:t>2800/3800e </a:t>
            </a:r>
            <a:r>
              <a:rPr lang="ja-JP" altLang="en-US" sz="1600" dirty="0" smtClean="0">
                <a:solidFill>
                  <a:srgbClr val="002060"/>
                </a:solidFill>
                <a:latin typeface="+mn-lt"/>
                <a:ea typeface="ＭＳ Ｐゴシック"/>
                <a:cs typeface="ＭＳ Ｐゴシック"/>
              </a:rPr>
              <a:t>外付けアンテナ：</a:t>
            </a:r>
            <a:r>
              <a:rPr lang="en-US" sz="1600" dirty="0" smtClean="0">
                <a:solidFill>
                  <a:srgbClr val="002060"/>
                </a:solidFill>
                <a:latin typeface="+mn-lt"/>
                <a:ea typeface="ＭＳ Ｐゴシック"/>
                <a:cs typeface="ＭＳ Ｐゴシック"/>
              </a:rPr>
              <a:t>6 </a:t>
            </a:r>
            <a:r>
              <a:rPr lang="en-US" sz="1600" dirty="0" err="1" smtClean="0">
                <a:solidFill>
                  <a:srgbClr val="002060"/>
                </a:solidFill>
                <a:latin typeface="+mn-lt"/>
                <a:ea typeface="ＭＳ Ｐゴシック"/>
                <a:cs typeface="ＭＳ Ｐゴシック"/>
              </a:rPr>
              <a:t>dBi</a:t>
            </a:r>
            <a:r>
              <a:rPr lang="en-US" sz="1600" dirty="0" smtClean="0">
                <a:solidFill>
                  <a:srgbClr val="002060"/>
                </a:solidFill>
                <a:latin typeface="+mn-lt"/>
                <a:ea typeface="ＭＳ Ｐゴシック"/>
                <a:cs typeface="ＭＳ Ｐゴシック"/>
              </a:rPr>
              <a:t> </a:t>
            </a:r>
            <a:r>
              <a:rPr lang="ja-JP" altLang="en-US" sz="1600" dirty="0" smtClean="0">
                <a:solidFill>
                  <a:srgbClr val="002060"/>
                </a:solidFill>
                <a:latin typeface="+mn-lt"/>
                <a:ea typeface="ＭＳ Ｐゴシック"/>
                <a:cs typeface="ＭＳ Ｐゴシック"/>
              </a:rPr>
              <a:t>までの利得</a:t>
            </a:r>
            <a:r>
              <a:rPr lang="ja-JP" altLang="en-US" sz="1600" dirty="0">
                <a:solidFill>
                  <a:srgbClr val="0070C0"/>
                </a:solidFill>
                <a:latin typeface="+mn-lt"/>
                <a:ea typeface="ＭＳ Ｐゴシック"/>
                <a:cs typeface="ＭＳ Ｐゴシック"/>
              </a:rPr>
              <a:t>　</a:t>
            </a:r>
            <a:r>
              <a:rPr lang="en-US" sz="1600" dirty="0" smtClean="0">
                <a:solidFill>
                  <a:srgbClr val="0070C0"/>
                </a:solidFill>
                <a:latin typeface="+mn-lt"/>
                <a:ea typeface="ＭＳ Ｐゴシック"/>
                <a:cs typeface="ＭＳ Ｐゴシック"/>
              </a:rPr>
              <a:t> </a:t>
            </a:r>
            <a:r>
              <a:rPr lang="en-US" sz="1600" dirty="0" smtClean="0">
                <a:solidFill>
                  <a:srgbClr val="7030A0"/>
                </a:solidFill>
                <a:latin typeface="+mn-lt"/>
                <a:ea typeface="ＭＳ Ｐゴシック"/>
                <a:cs typeface="ＭＳ Ｐゴシック"/>
              </a:rPr>
              <a:t>3800p </a:t>
            </a:r>
            <a:r>
              <a:rPr lang="ja-JP" altLang="en-US" sz="1600" dirty="0" smtClean="0">
                <a:solidFill>
                  <a:srgbClr val="7030A0"/>
                </a:solidFill>
                <a:latin typeface="+mn-lt"/>
                <a:ea typeface="ＭＳ Ｐゴシック"/>
                <a:cs typeface="ＭＳ Ｐゴシック"/>
              </a:rPr>
              <a:t>は</a:t>
            </a:r>
            <a:r>
              <a:rPr lang="en-US" sz="1600" dirty="0" smtClean="0">
                <a:solidFill>
                  <a:srgbClr val="7030A0"/>
                </a:solidFill>
                <a:latin typeface="+mn-lt"/>
                <a:ea typeface="ＭＳ Ｐゴシック"/>
                <a:cs typeface="ＭＳ Ｐゴシック"/>
              </a:rPr>
              <a:t>13 </a:t>
            </a:r>
            <a:r>
              <a:rPr lang="en-US" sz="1600" dirty="0" err="1" smtClean="0">
                <a:solidFill>
                  <a:srgbClr val="7030A0"/>
                </a:solidFill>
                <a:latin typeface="+mn-lt"/>
                <a:ea typeface="ＭＳ Ｐゴシック"/>
                <a:cs typeface="ＭＳ Ｐゴシック"/>
              </a:rPr>
              <a:t>dBi</a:t>
            </a:r>
            <a:r>
              <a:rPr lang="ja-JP" altLang="en-US" sz="1600" dirty="0" smtClean="0">
                <a:solidFill>
                  <a:srgbClr val="7030A0"/>
                </a:solidFill>
                <a:latin typeface="+mn-lt"/>
                <a:ea typeface="ＭＳ Ｐゴシック"/>
                <a:cs typeface="ＭＳ Ｐゴシック"/>
              </a:rPr>
              <a:t>までの利得</a:t>
            </a:r>
            <a:endParaRPr lang="en-US" sz="1600" dirty="0" smtClean="0">
              <a:solidFill>
                <a:srgbClr val="7030A0"/>
              </a:solidFill>
              <a:latin typeface="+mn-lt"/>
              <a:ea typeface="ＭＳ Ｐゴシック"/>
              <a:cs typeface="ＭＳ Ｐゴシック"/>
            </a:endParaRPr>
          </a:p>
        </p:txBody>
      </p:sp>
    </p:spTree>
    <p:extLst>
      <p:ext uri="{BB962C8B-B14F-4D97-AF65-F5344CB8AC3E}">
        <p14:creationId xmlns:p14="http://schemas.microsoft.com/office/powerpoint/2010/main" val="2752627161"/>
      </p:ext>
    </p:extLst>
  </p:cSld>
  <p:clrMapOvr>
    <a:masterClrMapping/>
  </p:clrMapOvr>
  <mc:AlternateContent xmlns:mc="http://schemas.openxmlformats.org/markup-compatibility/2006" xmlns:p14="http://schemas.microsoft.com/office/powerpoint/2010/main">
    <mc:Choice Requires="p14">
      <p:transition spd="slow" p14:dur="28750" advTm="45407">
        <p:wipe/>
      </p:transition>
    </mc:Choice>
    <mc:Fallback xmlns="">
      <p:transition spd="slow" advTm="45407">
        <p:wipe/>
      </p:transitio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a:spLocks noGrp="1"/>
          </p:cNvSpPr>
          <p:nvPr>
            <p:ph type="title"/>
          </p:nvPr>
        </p:nvSpPr>
        <p:spPr>
          <a:xfrm>
            <a:off x="437766" y="341313"/>
            <a:ext cx="8345488" cy="731837"/>
          </a:xfrm>
        </p:spPr>
        <p:txBody>
          <a:bodyPr/>
          <a:lstStyle/>
          <a:p>
            <a:r>
              <a:rPr lang="en-US" dirty="0" smtClean="0"/>
              <a:t>AIR-OEAP </a:t>
            </a:r>
            <a:r>
              <a:rPr lang="ja-JP" altLang="en-US" dirty="0" smtClean="0"/>
              <a:t>を</a:t>
            </a:r>
            <a:r>
              <a:rPr lang="en-US" altLang="ja-JP" dirty="0" smtClean="0"/>
              <a:t>WLC</a:t>
            </a:r>
            <a:r>
              <a:rPr lang="ja-JP" altLang="en-US" dirty="0" smtClean="0"/>
              <a:t>へ接続する設定</a:t>
            </a:r>
            <a:endParaRPr lang="en-US" dirty="0"/>
          </a:p>
        </p:txBody>
      </p:sp>
      <p:pic>
        <p:nvPicPr>
          <p:cNvPr id="40" name="Picture 39"/>
          <p:cNvPicPr/>
          <p:nvPr/>
        </p:nvPicPr>
        <p:blipFill>
          <a:blip r:embed="rId3"/>
          <a:stretch>
            <a:fillRect/>
          </a:stretch>
        </p:blipFill>
        <p:spPr>
          <a:xfrm>
            <a:off x="562379" y="986775"/>
            <a:ext cx="7922241" cy="2664334"/>
          </a:xfrm>
          <a:prstGeom prst="rect">
            <a:avLst/>
          </a:prstGeom>
        </p:spPr>
      </p:pic>
      <p:grpSp>
        <p:nvGrpSpPr>
          <p:cNvPr id="4" name="Group 3"/>
          <p:cNvGrpSpPr/>
          <p:nvPr/>
        </p:nvGrpSpPr>
        <p:grpSpPr>
          <a:xfrm>
            <a:off x="562380" y="4202586"/>
            <a:ext cx="7922241" cy="365760"/>
            <a:chOff x="640846" y="1987037"/>
            <a:chExt cx="7922241" cy="365760"/>
          </a:xfrm>
        </p:grpSpPr>
        <p:sp>
          <p:nvSpPr>
            <p:cNvPr id="5" name="Rectangle 4"/>
            <p:cNvSpPr/>
            <p:nvPr/>
          </p:nvSpPr>
          <p:spPr>
            <a:xfrm>
              <a:off x="661261" y="2004808"/>
              <a:ext cx="7901826"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pic>
          <p:nvPicPr>
            <p:cNvPr id="6" name="Picture 5"/>
            <p:cNvPicPr>
              <a:picLocks noChangeAspect="1"/>
            </p:cNvPicPr>
            <p:nvPr/>
          </p:nvPicPr>
          <p:blipFill>
            <a:blip r:embed="rId4"/>
            <a:stretch>
              <a:fillRect/>
            </a:stretch>
          </p:blipFill>
          <p:spPr>
            <a:xfrm>
              <a:off x="640846" y="1987037"/>
              <a:ext cx="365760" cy="365760"/>
            </a:xfrm>
            <a:prstGeom prst="rect">
              <a:avLst/>
            </a:prstGeom>
          </p:spPr>
        </p:pic>
        <p:sp>
          <p:nvSpPr>
            <p:cNvPr id="7" name="Rectangle 6"/>
            <p:cNvSpPr/>
            <p:nvPr/>
          </p:nvSpPr>
          <p:spPr>
            <a:xfrm>
              <a:off x="1098714" y="2091556"/>
              <a:ext cx="7281039" cy="163507"/>
            </a:xfrm>
            <a:prstGeom prst="rect">
              <a:avLst/>
            </a:prstGeom>
          </p:spPr>
          <p:txBody>
            <a:bodyPr wrap="square" lIns="0" tIns="0" rIns="0" bIns="0" anchor="ctr" anchorCtr="0">
              <a:noAutofit/>
            </a:bodyPr>
            <a:lstStyle/>
            <a:p>
              <a:r>
                <a:rPr lang="en-US" sz="1600" dirty="0" smtClean="0"/>
                <a:t>Apply </a:t>
              </a:r>
              <a:r>
                <a:rPr lang="ja-JP" altLang="en-US" sz="1600" dirty="0" smtClean="0"/>
                <a:t>ボタンをクリック</a:t>
              </a:r>
              <a:endParaRPr lang="en-US" sz="1600" b="1" dirty="0"/>
            </a:p>
          </p:txBody>
        </p:sp>
      </p:grpSp>
      <p:grpSp>
        <p:nvGrpSpPr>
          <p:cNvPr id="8" name="Group 7"/>
          <p:cNvGrpSpPr/>
          <p:nvPr/>
        </p:nvGrpSpPr>
        <p:grpSpPr>
          <a:xfrm>
            <a:off x="562587" y="3730395"/>
            <a:ext cx="7921826" cy="365760"/>
            <a:chOff x="641261" y="1170073"/>
            <a:chExt cx="7921826" cy="365760"/>
          </a:xfrm>
        </p:grpSpPr>
        <p:sp>
          <p:nvSpPr>
            <p:cNvPr id="9" name="Rectangle 8"/>
            <p:cNvSpPr/>
            <p:nvPr/>
          </p:nvSpPr>
          <p:spPr>
            <a:xfrm>
              <a:off x="658351" y="1183820"/>
              <a:ext cx="7904736"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pic>
          <p:nvPicPr>
            <p:cNvPr id="11" name="Picture 10"/>
            <p:cNvPicPr>
              <a:picLocks noChangeAspect="1"/>
            </p:cNvPicPr>
            <p:nvPr/>
          </p:nvPicPr>
          <p:blipFill>
            <a:blip r:embed="rId5"/>
            <a:stretch>
              <a:fillRect/>
            </a:stretch>
          </p:blipFill>
          <p:spPr>
            <a:xfrm>
              <a:off x="641261" y="1170073"/>
              <a:ext cx="365760" cy="365760"/>
            </a:xfrm>
            <a:prstGeom prst="rect">
              <a:avLst/>
            </a:prstGeom>
          </p:spPr>
        </p:pic>
        <p:sp>
          <p:nvSpPr>
            <p:cNvPr id="12" name="Rectangle 11"/>
            <p:cNvSpPr/>
            <p:nvPr/>
          </p:nvSpPr>
          <p:spPr>
            <a:xfrm>
              <a:off x="1099128" y="1196514"/>
              <a:ext cx="7463959" cy="320040"/>
            </a:xfrm>
            <a:prstGeom prst="rect">
              <a:avLst/>
            </a:prstGeom>
          </p:spPr>
          <p:txBody>
            <a:bodyPr wrap="square" lIns="0" tIns="0" rIns="0" bIns="0" anchor="ctr" anchorCtr="0">
              <a:noAutofit/>
            </a:bodyPr>
            <a:lstStyle/>
            <a:p>
              <a:r>
                <a:rPr lang="ja-JP" altLang="en-US" sz="1600" dirty="0" smtClean="0"/>
                <a:t>会社の</a:t>
              </a:r>
              <a:r>
                <a:rPr lang="en-US" sz="1600" dirty="0" smtClean="0"/>
                <a:t>WLC</a:t>
              </a:r>
              <a:r>
                <a:rPr lang="ja-JP" altLang="en-US" sz="1600" dirty="0" smtClean="0"/>
                <a:t>の</a:t>
              </a:r>
              <a:r>
                <a:rPr lang="en-US" altLang="ja-JP" sz="1600" dirty="0" smtClean="0"/>
                <a:t>IP</a:t>
              </a:r>
              <a:r>
                <a:rPr lang="ja-JP" altLang="en-US" sz="1600" dirty="0" smtClean="0"/>
                <a:t>アドレスを入力</a:t>
              </a:r>
              <a:endParaRPr lang="en-US" sz="1600" b="1" dirty="0"/>
            </a:p>
          </p:txBody>
        </p:sp>
      </p:grpSp>
      <p:pic>
        <p:nvPicPr>
          <p:cNvPr id="13" name="Picture 12"/>
          <p:cNvPicPr>
            <a:picLocks noChangeAspect="1"/>
          </p:cNvPicPr>
          <p:nvPr/>
        </p:nvPicPr>
        <p:blipFill>
          <a:blip r:embed="rId5"/>
          <a:stretch>
            <a:fillRect/>
          </a:stretch>
        </p:blipFill>
        <p:spPr>
          <a:xfrm>
            <a:off x="4089159" y="1798759"/>
            <a:ext cx="137160" cy="137160"/>
          </a:xfrm>
          <a:prstGeom prst="rect">
            <a:avLst/>
          </a:prstGeom>
        </p:spPr>
      </p:pic>
      <p:pic>
        <p:nvPicPr>
          <p:cNvPr id="14" name="Picture 13"/>
          <p:cNvPicPr>
            <a:picLocks noChangeAspect="1"/>
          </p:cNvPicPr>
          <p:nvPr/>
        </p:nvPicPr>
        <p:blipFill>
          <a:blip r:embed="rId4"/>
          <a:stretch>
            <a:fillRect/>
          </a:stretch>
        </p:blipFill>
        <p:spPr>
          <a:xfrm>
            <a:off x="7676332" y="1529677"/>
            <a:ext cx="137160" cy="137160"/>
          </a:xfrm>
          <a:prstGeom prst="rect">
            <a:avLst/>
          </a:prstGeom>
        </p:spPr>
      </p:pic>
      <p:grpSp>
        <p:nvGrpSpPr>
          <p:cNvPr id="27" name="Group 26"/>
          <p:cNvGrpSpPr/>
          <p:nvPr/>
        </p:nvGrpSpPr>
        <p:grpSpPr>
          <a:xfrm>
            <a:off x="562587" y="4621503"/>
            <a:ext cx="7930738" cy="365760"/>
            <a:chOff x="5623225" y="1958079"/>
            <a:chExt cx="2982390" cy="365760"/>
          </a:xfrm>
        </p:grpSpPr>
        <p:sp>
          <p:nvSpPr>
            <p:cNvPr id="28" name="Rectangle 27"/>
            <p:cNvSpPr/>
            <p:nvPr/>
          </p:nvSpPr>
          <p:spPr>
            <a:xfrm>
              <a:off x="5640316" y="1970405"/>
              <a:ext cx="2965299"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pic>
          <p:nvPicPr>
            <p:cNvPr id="29" name="Picture 28"/>
            <p:cNvPicPr>
              <a:picLocks noChangeAspect="1"/>
            </p:cNvPicPr>
            <p:nvPr/>
          </p:nvPicPr>
          <p:blipFill>
            <a:blip r:embed="rId6"/>
            <a:stretch>
              <a:fillRect/>
            </a:stretch>
          </p:blipFill>
          <p:spPr>
            <a:xfrm>
              <a:off x="5623225" y="1958079"/>
              <a:ext cx="137468" cy="365760"/>
            </a:xfrm>
            <a:prstGeom prst="rect">
              <a:avLst/>
            </a:prstGeom>
          </p:spPr>
        </p:pic>
        <p:sp>
          <p:nvSpPr>
            <p:cNvPr id="30" name="Rectangle 29"/>
            <p:cNvSpPr/>
            <p:nvPr/>
          </p:nvSpPr>
          <p:spPr>
            <a:xfrm>
              <a:off x="5795408" y="1958079"/>
              <a:ext cx="2741842" cy="365760"/>
            </a:xfrm>
            <a:prstGeom prst="rect">
              <a:avLst/>
            </a:prstGeom>
          </p:spPr>
          <p:txBody>
            <a:bodyPr wrap="square" lIns="0" tIns="0" rIns="0" bIns="0" anchor="ctr" anchorCtr="0">
              <a:noAutofit/>
            </a:bodyPr>
            <a:lstStyle/>
            <a:p>
              <a:r>
                <a:rPr lang="en-US" altLang="ja-JP" sz="1600" b="1" dirty="0" smtClean="0"/>
                <a:t>OEAP</a:t>
              </a:r>
              <a:r>
                <a:rPr lang="ja-JP" altLang="en-US" sz="1600" b="1" dirty="0" smtClean="0"/>
                <a:t>がコントローラへ接続され、ソフトウェアをダウンロード（</a:t>
              </a:r>
              <a:r>
                <a:rPr lang="en-US" altLang="ja-JP" sz="1600" b="1" dirty="0" smtClean="0"/>
                <a:t>5-10</a:t>
              </a:r>
              <a:r>
                <a:rPr lang="ja-JP" altLang="en-US" sz="1600" b="1" dirty="0" smtClean="0"/>
                <a:t>分）し、リブート</a:t>
              </a:r>
              <a:endParaRPr lang="en-US" sz="1600" b="1" dirty="0"/>
            </a:p>
          </p:txBody>
        </p:sp>
      </p:grpSp>
    </p:spTree>
    <p:extLst>
      <p:ext uri="{BB962C8B-B14F-4D97-AF65-F5344CB8AC3E}">
        <p14:creationId xmlns:p14="http://schemas.microsoft.com/office/powerpoint/2010/main" val="2472268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a:spLocks noGrp="1"/>
          </p:cNvSpPr>
          <p:nvPr>
            <p:ph type="title"/>
          </p:nvPr>
        </p:nvSpPr>
        <p:spPr>
          <a:xfrm>
            <a:off x="437766" y="341313"/>
            <a:ext cx="8345488" cy="731837"/>
          </a:xfrm>
        </p:spPr>
        <p:txBody>
          <a:bodyPr/>
          <a:lstStyle/>
          <a:p>
            <a:r>
              <a:rPr lang="ja-JP" altLang="en-US" dirty="0" smtClean="0"/>
              <a:t>リモート</a:t>
            </a:r>
            <a:r>
              <a:rPr lang="en-US" dirty="0" smtClean="0"/>
              <a:t>LAN – </a:t>
            </a:r>
            <a:r>
              <a:rPr lang="en-US" altLang="ja-JP" dirty="0" smtClean="0"/>
              <a:t>FAQ</a:t>
            </a:r>
            <a:endParaRPr lang="en-US" dirty="0"/>
          </a:p>
        </p:txBody>
      </p:sp>
      <p:grpSp>
        <p:nvGrpSpPr>
          <p:cNvPr id="53" name="Group 52"/>
          <p:cNvGrpSpPr/>
          <p:nvPr/>
        </p:nvGrpSpPr>
        <p:grpSpPr>
          <a:xfrm>
            <a:off x="466212" y="2909727"/>
            <a:ext cx="8429586" cy="365760"/>
            <a:chOff x="466212" y="2868892"/>
            <a:chExt cx="8096673" cy="365760"/>
          </a:xfrm>
        </p:grpSpPr>
        <p:sp>
          <p:nvSpPr>
            <p:cNvPr id="22" name="Rectangle 21"/>
            <p:cNvSpPr/>
            <p:nvPr/>
          </p:nvSpPr>
          <p:spPr>
            <a:xfrm>
              <a:off x="466212" y="2878224"/>
              <a:ext cx="8096673"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23" name="Rectangle 22"/>
            <p:cNvSpPr/>
            <p:nvPr/>
          </p:nvSpPr>
          <p:spPr>
            <a:xfrm>
              <a:off x="903522" y="2868892"/>
              <a:ext cx="7659363" cy="365760"/>
            </a:xfrm>
            <a:prstGeom prst="rect">
              <a:avLst/>
            </a:prstGeom>
          </p:spPr>
          <p:txBody>
            <a:bodyPr wrap="square" lIns="0" tIns="0" rIns="0" bIns="0" anchor="ctr" anchorCtr="0">
              <a:noAutofit/>
            </a:bodyPr>
            <a:lstStyle/>
            <a:p>
              <a:r>
                <a:rPr lang="en-US" sz="1600" dirty="0" smtClean="0"/>
                <a:t>1810W </a:t>
              </a:r>
              <a:r>
                <a:rPr lang="ja-JP" altLang="en-US" sz="1600" dirty="0" smtClean="0"/>
                <a:t>や</a:t>
              </a:r>
              <a:r>
                <a:rPr lang="en-US" sz="1600" dirty="0" smtClean="0"/>
                <a:t> OEAP1810</a:t>
              </a:r>
              <a:r>
                <a:rPr lang="ja-JP" altLang="en-US" sz="1600" dirty="0" smtClean="0"/>
                <a:t>でサポートされる</a:t>
              </a:r>
              <a:r>
                <a:rPr lang="en-US" altLang="ja-JP" sz="1600" dirty="0" smtClean="0"/>
                <a:t>WLAN/RLAN</a:t>
              </a:r>
              <a:r>
                <a:rPr lang="ja-JP" altLang="en-US" sz="1600" dirty="0" smtClean="0"/>
                <a:t>数は</a:t>
              </a:r>
              <a:r>
                <a:rPr lang="en-US" sz="1600" dirty="0" smtClean="0"/>
                <a:t>?</a:t>
              </a:r>
              <a:endParaRPr lang="en-US" sz="1600" b="1" dirty="0"/>
            </a:p>
          </p:txBody>
        </p:sp>
        <p:pic>
          <p:nvPicPr>
            <p:cNvPr id="24" name="Picture 23"/>
            <p:cNvPicPr>
              <a:picLocks noChangeAspect="1"/>
            </p:cNvPicPr>
            <p:nvPr/>
          </p:nvPicPr>
          <p:blipFill>
            <a:blip r:embed="rId3"/>
            <a:stretch>
              <a:fillRect/>
            </a:stretch>
          </p:blipFill>
          <p:spPr>
            <a:xfrm>
              <a:off x="466213" y="2868892"/>
              <a:ext cx="365760" cy="365760"/>
            </a:xfrm>
            <a:prstGeom prst="rect">
              <a:avLst/>
            </a:prstGeom>
          </p:spPr>
        </p:pic>
      </p:grpSp>
      <p:grpSp>
        <p:nvGrpSpPr>
          <p:cNvPr id="38" name="Group 37"/>
          <p:cNvGrpSpPr/>
          <p:nvPr/>
        </p:nvGrpSpPr>
        <p:grpSpPr>
          <a:xfrm>
            <a:off x="477957" y="3289932"/>
            <a:ext cx="8426439" cy="379320"/>
            <a:chOff x="477781" y="1382968"/>
            <a:chExt cx="8093650" cy="379320"/>
          </a:xfrm>
        </p:grpSpPr>
        <p:sp>
          <p:nvSpPr>
            <p:cNvPr id="9" name="Rectangle 8"/>
            <p:cNvSpPr/>
            <p:nvPr/>
          </p:nvSpPr>
          <p:spPr>
            <a:xfrm>
              <a:off x="477781" y="1410717"/>
              <a:ext cx="8093650"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11" name="Rectangle 10"/>
            <p:cNvSpPr/>
            <p:nvPr/>
          </p:nvSpPr>
          <p:spPr>
            <a:xfrm>
              <a:off x="915667" y="1396528"/>
              <a:ext cx="7655761" cy="365760"/>
            </a:xfrm>
            <a:prstGeom prst="rect">
              <a:avLst/>
            </a:prstGeom>
          </p:spPr>
          <p:txBody>
            <a:bodyPr wrap="square" lIns="0" tIns="0" rIns="0" bIns="0" anchor="ctr" anchorCtr="0">
              <a:noAutofit/>
            </a:bodyPr>
            <a:lstStyle/>
            <a:p>
              <a:r>
                <a:rPr lang="en-US" sz="1600" dirty="0" smtClean="0"/>
                <a:t>1810W (RLAN+WLAN) </a:t>
              </a:r>
              <a:r>
                <a:rPr lang="ja-JP" altLang="en-US" sz="1600" dirty="0" smtClean="0"/>
                <a:t>は</a:t>
              </a:r>
              <a:r>
                <a:rPr lang="en-US" sz="1600" dirty="0" smtClean="0"/>
                <a:t>16 ,OEAP1810 (RLAN+WLAN) </a:t>
              </a:r>
              <a:r>
                <a:rPr lang="ja-JP" altLang="en-US" sz="1600" dirty="0" smtClean="0"/>
                <a:t>は</a:t>
              </a:r>
              <a:r>
                <a:rPr lang="en-US" sz="1600" dirty="0" smtClean="0"/>
                <a:t>8</a:t>
              </a:r>
              <a:r>
                <a:rPr lang="ja-JP" altLang="en-US" sz="1600" dirty="0" smtClean="0"/>
                <a:t>です。</a:t>
              </a:r>
              <a:endParaRPr lang="en-US" sz="1600" dirty="0"/>
            </a:p>
          </p:txBody>
        </p:sp>
        <p:pic>
          <p:nvPicPr>
            <p:cNvPr id="37" name="Picture 36"/>
            <p:cNvPicPr>
              <a:picLocks noChangeAspect="1"/>
            </p:cNvPicPr>
            <p:nvPr/>
          </p:nvPicPr>
          <p:blipFill>
            <a:blip r:embed="rId4"/>
            <a:stretch>
              <a:fillRect/>
            </a:stretch>
          </p:blipFill>
          <p:spPr>
            <a:xfrm>
              <a:off x="477781" y="1382968"/>
              <a:ext cx="365760" cy="365760"/>
            </a:xfrm>
            <a:prstGeom prst="rect">
              <a:avLst/>
            </a:prstGeom>
          </p:spPr>
        </p:pic>
      </p:grpSp>
      <p:grpSp>
        <p:nvGrpSpPr>
          <p:cNvPr id="52" name="Group 51"/>
          <p:cNvGrpSpPr/>
          <p:nvPr/>
        </p:nvGrpSpPr>
        <p:grpSpPr>
          <a:xfrm>
            <a:off x="470574" y="1968070"/>
            <a:ext cx="8429586" cy="365760"/>
            <a:chOff x="466212" y="1929337"/>
            <a:chExt cx="8096673" cy="365760"/>
          </a:xfrm>
        </p:grpSpPr>
        <p:sp>
          <p:nvSpPr>
            <p:cNvPr id="14" name="Rectangle 13"/>
            <p:cNvSpPr/>
            <p:nvPr/>
          </p:nvSpPr>
          <p:spPr>
            <a:xfrm>
              <a:off x="466212" y="1938669"/>
              <a:ext cx="8096673"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15" name="Rectangle 14"/>
            <p:cNvSpPr/>
            <p:nvPr/>
          </p:nvSpPr>
          <p:spPr>
            <a:xfrm>
              <a:off x="903522" y="1929337"/>
              <a:ext cx="7659363" cy="365760"/>
            </a:xfrm>
            <a:prstGeom prst="rect">
              <a:avLst/>
            </a:prstGeom>
          </p:spPr>
          <p:txBody>
            <a:bodyPr wrap="square" lIns="0" tIns="0" rIns="0" bIns="0" anchor="ctr" anchorCtr="0">
              <a:noAutofit/>
            </a:bodyPr>
            <a:lstStyle/>
            <a:p>
              <a:r>
                <a:rPr lang="en-US" sz="1600" dirty="0" smtClean="0"/>
                <a:t>RLAN</a:t>
              </a:r>
              <a:r>
                <a:rPr lang="ja-JP" altLang="en-US" sz="1600" dirty="0" smtClean="0"/>
                <a:t>は</a:t>
              </a:r>
              <a:r>
                <a:rPr lang="en-US" altLang="ja-JP" sz="1600" dirty="0" smtClean="0"/>
                <a:t>AP</a:t>
              </a:r>
              <a:r>
                <a:rPr lang="ja-JP" altLang="en-US" sz="1600" dirty="0" smtClean="0"/>
                <a:t>グループに追加できますか</a:t>
              </a:r>
              <a:r>
                <a:rPr lang="en-US" sz="1600" dirty="0" smtClean="0"/>
                <a:t>?</a:t>
              </a:r>
              <a:endParaRPr lang="en-US" sz="1600" b="1" dirty="0"/>
            </a:p>
          </p:txBody>
        </p:sp>
        <p:pic>
          <p:nvPicPr>
            <p:cNvPr id="16" name="Picture 15"/>
            <p:cNvPicPr>
              <a:picLocks noChangeAspect="1"/>
            </p:cNvPicPr>
            <p:nvPr/>
          </p:nvPicPr>
          <p:blipFill>
            <a:blip r:embed="rId3"/>
            <a:stretch>
              <a:fillRect/>
            </a:stretch>
          </p:blipFill>
          <p:spPr>
            <a:xfrm>
              <a:off x="466213" y="1929337"/>
              <a:ext cx="365760" cy="365760"/>
            </a:xfrm>
            <a:prstGeom prst="rect">
              <a:avLst/>
            </a:prstGeom>
          </p:spPr>
        </p:pic>
      </p:grpSp>
      <p:grpSp>
        <p:nvGrpSpPr>
          <p:cNvPr id="40" name="Group 39"/>
          <p:cNvGrpSpPr/>
          <p:nvPr/>
        </p:nvGrpSpPr>
        <p:grpSpPr>
          <a:xfrm>
            <a:off x="473596" y="2345707"/>
            <a:ext cx="8426439" cy="379320"/>
            <a:chOff x="477781" y="1382968"/>
            <a:chExt cx="8093650" cy="379320"/>
          </a:xfrm>
        </p:grpSpPr>
        <p:sp>
          <p:nvSpPr>
            <p:cNvPr id="41" name="Rectangle 40"/>
            <p:cNvSpPr/>
            <p:nvPr/>
          </p:nvSpPr>
          <p:spPr>
            <a:xfrm>
              <a:off x="477781" y="1410717"/>
              <a:ext cx="8093650"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42" name="Rectangle 41"/>
            <p:cNvSpPr/>
            <p:nvPr/>
          </p:nvSpPr>
          <p:spPr>
            <a:xfrm>
              <a:off x="915667" y="1396528"/>
              <a:ext cx="7655761" cy="365760"/>
            </a:xfrm>
            <a:prstGeom prst="rect">
              <a:avLst/>
            </a:prstGeom>
          </p:spPr>
          <p:txBody>
            <a:bodyPr wrap="square" lIns="0" tIns="0" rIns="0" bIns="0" anchor="ctr" anchorCtr="0">
              <a:noAutofit/>
            </a:bodyPr>
            <a:lstStyle/>
            <a:p>
              <a:r>
                <a:rPr lang="en-US" altLang="ja-JP" sz="1600" dirty="0" smtClean="0"/>
                <a:t>WLAN</a:t>
              </a:r>
              <a:r>
                <a:rPr lang="ja-JP" altLang="en-US" sz="1600" dirty="0" smtClean="0"/>
                <a:t>が追加するのと同様に</a:t>
              </a:r>
              <a:r>
                <a:rPr lang="en-US" sz="1600" dirty="0" smtClean="0"/>
                <a:t>AP Groups</a:t>
              </a:r>
              <a:r>
                <a:rPr lang="ja-JP" altLang="en-US" sz="1600" dirty="0" smtClean="0"/>
                <a:t>へ</a:t>
              </a:r>
              <a:r>
                <a:rPr lang="en-US" sz="1600" dirty="0" smtClean="0"/>
                <a:t>RLAN</a:t>
              </a:r>
              <a:r>
                <a:rPr lang="ja-JP" altLang="en-US" sz="1600" dirty="0" smtClean="0"/>
                <a:t>を追加できます</a:t>
              </a:r>
              <a:endParaRPr lang="en-US" sz="1600" dirty="0"/>
            </a:p>
          </p:txBody>
        </p:sp>
        <p:pic>
          <p:nvPicPr>
            <p:cNvPr id="43" name="Picture 42"/>
            <p:cNvPicPr>
              <a:picLocks noChangeAspect="1"/>
            </p:cNvPicPr>
            <p:nvPr/>
          </p:nvPicPr>
          <p:blipFill>
            <a:blip r:embed="rId4"/>
            <a:stretch>
              <a:fillRect/>
            </a:stretch>
          </p:blipFill>
          <p:spPr>
            <a:xfrm>
              <a:off x="477781" y="1382968"/>
              <a:ext cx="365760" cy="365760"/>
            </a:xfrm>
            <a:prstGeom prst="rect">
              <a:avLst/>
            </a:prstGeom>
          </p:spPr>
        </p:pic>
      </p:grpSp>
      <p:grpSp>
        <p:nvGrpSpPr>
          <p:cNvPr id="39" name="Group 38"/>
          <p:cNvGrpSpPr/>
          <p:nvPr/>
        </p:nvGrpSpPr>
        <p:grpSpPr>
          <a:xfrm>
            <a:off x="473335" y="1015420"/>
            <a:ext cx="8429586" cy="365760"/>
            <a:chOff x="474758" y="1015420"/>
            <a:chExt cx="8096673" cy="365760"/>
          </a:xfrm>
        </p:grpSpPr>
        <p:sp>
          <p:nvSpPr>
            <p:cNvPr id="5" name="Rectangle 4"/>
            <p:cNvSpPr/>
            <p:nvPr/>
          </p:nvSpPr>
          <p:spPr>
            <a:xfrm>
              <a:off x="474758" y="1024752"/>
              <a:ext cx="8096673"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6" name="Rectangle 5"/>
            <p:cNvSpPr/>
            <p:nvPr/>
          </p:nvSpPr>
          <p:spPr>
            <a:xfrm>
              <a:off x="912069" y="1015420"/>
              <a:ext cx="7659362" cy="365760"/>
            </a:xfrm>
            <a:prstGeom prst="rect">
              <a:avLst/>
            </a:prstGeom>
          </p:spPr>
          <p:txBody>
            <a:bodyPr wrap="square" lIns="0" tIns="0" rIns="0" bIns="0" anchor="ctr" anchorCtr="0">
              <a:noAutofit/>
            </a:bodyPr>
            <a:lstStyle/>
            <a:p>
              <a:r>
                <a:rPr lang="en-US" sz="1600" dirty="0" smtClean="0"/>
                <a:t>RLAN</a:t>
              </a:r>
              <a:r>
                <a:rPr lang="ja-JP" altLang="en-US" sz="1600" dirty="0" smtClean="0"/>
                <a:t>とは何か</a:t>
              </a:r>
              <a:r>
                <a:rPr lang="en-US" sz="1600" dirty="0" smtClean="0"/>
                <a:t>?</a:t>
              </a:r>
              <a:endParaRPr lang="en-US" sz="1600" b="1" dirty="0"/>
            </a:p>
          </p:txBody>
        </p:sp>
        <p:pic>
          <p:nvPicPr>
            <p:cNvPr id="7" name="Picture 6"/>
            <p:cNvPicPr>
              <a:picLocks noChangeAspect="1"/>
            </p:cNvPicPr>
            <p:nvPr/>
          </p:nvPicPr>
          <p:blipFill>
            <a:blip r:embed="rId3"/>
            <a:stretch>
              <a:fillRect/>
            </a:stretch>
          </p:blipFill>
          <p:spPr>
            <a:xfrm>
              <a:off x="474759" y="1015420"/>
              <a:ext cx="365760" cy="365760"/>
            </a:xfrm>
            <a:prstGeom prst="rect">
              <a:avLst/>
            </a:prstGeom>
          </p:spPr>
        </p:pic>
      </p:grpSp>
      <p:grpSp>
        <p:nvGrpSpPr>
          <p:cNvPr id="44" name="Group 43"/>
          <p:cNvGrpSpPr/>
          <p:nvPr/>
        </p:nvGrpSpPr>
        <p:grpSpPr>
          <a:xfrm>
            <a:off x="467811" y="1404050"/>
            <a:ext cx="8535775" cy="379320"/>
            <a:chOff x="477781" y="1382968"/>
            <a:chExt cx="8198668" cy="379320"/>
          </a:xfrm>
        </p:grpSpPr>
        <p:sp>
          <p:nvSpPr>
            <p:cNvPr id="45" name="Rectangle 44"/>
            <p:cNvSpPr/>
            <p:nvPr/>
          </p:nvSpPr>
          <p:spPr>
            <a:xfrm>
              <a:off x="477781" y="1410717"/>
              <a:ext cx="8093650"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latin typeface="+mj-lt"/>
                </a:rPr>
                <a:t>て</a:t>
              </a:r>
              <a:endParaRPr lang="en-US" sz="1600" dirty="0">
                <a:latin typeface="+mj-lt"/>
              </a:endParaRPr>
            </a:p>
          </p:txBody>
        </p:sp>
        <p:sp>
          <p:nvSpPr>
            <p:cNvPr id="46" name="Rectangle 45"/>
            <p:cNvSpPr/>
            <p:nvPr/>
          </p:nvSpPr>
          <p:spPr>
            <a:xfrm>
              <a:off x="915667" y="1396528"/>
              <a:ext cx="7760782" cy="365760"/>
            </a:xfrm>
            <a:prstGeom prst="rect">
              <a:avLst/>
            </a:prstGeom>
          </p:spPr>
          <p:txBody>
            <a:bodyPr wrap="square" lIns="0" tIns="0" rIns="0" bIns="0" anchor="ctr" anchorCtr="0">
              <a:noAutofit/>
            </a:bodyPr>
            <a:lstStyle/>
            <a:p>
              <a:r>
                <a:rPr lang="en-US" sz="1600" dirty="0" smtClean="0"/>
                <a:t>RLAN</a:t>
              </a:r>
              <a:r>
                <a:rPr lang="ja-JP" altLang="en-US" sz="1600" dirty="0" smtClean="0"/>
                <a:t>は</a:t>
              </a:r>
              <a:r>
                <a:rPr lang="en-US" altLang="ja-JP" sz="1600" dirty="0" smtClean="0"/>
                <a:t>R</a:t>
              </a:r>
              <a:r>
                <a:rPr lang="en-US" sz="1600" dirty="0" smtClean="0"/>
                <a:t>emote LAN</a:t>
              </a:r>
              <a:r>
                <a:rPr lang="ja-JP" altLang="en-US" sz="1600" dirty="0" smtClean="0"/>
                <a:t>の略で、無線と共に有線も企業ネットワークへの接続を可能にします。</a:t>
              </a:r>
              <a:endParaRPr lang="en-US" sz="1600" dirty="0"/>
            </a:p>
          </p:txBody>
        </p:sp>
        <p:pic>
          <p:nvPicPr>
            <p:cNvPr id="47" name="Picture 46"/>
            <p:cNvPicPr>
              <a:picLocks noChangeAspect="1"/>
            </p:cNvPicPr>
            <p:nvPr/>
          </p:nvPicPr>
          <p:blipFill>
            <a:blip r:embed="rId4"/>
            <a:stretch>
              <a:fillRect/>
            </a:stretch>
          </p:blipFill>
          <p:spPr>
            <a:xfrm>
              <a:off x="477781" y="1382968"/>
              <a:ext cx="365760" cy="365760"/>
            </a:xfrm>
            <a:prstGeom prst="rect">
              <a:avLst/>
            </a:prstGeom>
          </p:spPr>
        </p:pic>
      </p:grpSp>
      <p:grpSp>
        <p:nvGrpSpPr>
          <p:cNvPr id="54" name="Group 53"/>
          <p:cNvGrpSpPr/>
          <p:nvPr/>
        </p:nvGrpSpPr>
        <p:grpSpPr>
          <a:xfrm>
            <a:off x="468100" y="3853951"/>
            <a:ext cx="8422089" cy="365760"/>
            <a:chOff x="469813" y="3793663"/>
            <a:chExt cx="8089472" cy="365760"/>
          </a:xfrm>
        </p:grpSpPr>
        <p:sp>
          <p:nvSpPr>
            <p:cNvPr id="30" name="Rectangle 29"/>
            <p:cNvSpPr/>
            <p:nvPr/>
          </p:nvSpPr>
          <p:spPr>
            <a:xfrm>
              <a:off x="469813" y="3802995"/>
              <a:ext cx="8089472"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31" name="Rectangle 30"/>
            <p:cNvSpPr/>
            <p:nvPr/>
          </p:nvSpPr>
          <p:spPr>
            <a:xfrm>
              <a:off x="907123" y="3793663"/>
              <a:ext cx="7652160" cy="365760"/>
            </a:xfrm>
            <a:prstGeom prst="rect">
              <a:avLst/>
            </a:prstGeom>
          </p:spPr>
          <p:txBody>
            <a:bodyPr wrap="square" lIns="0" tIns="0" rIns="0" bIns="0" anchor="ctr" anchorCtr="0">
              <a:noAutofit/>
            </a:bodyPr>
            <a:lstStyle/>
            <a:p>
              <a:r>
                <a:rPr lang="en-US" sz="1600" dirty="0" smtClean="0"/>
                <a:t>RLAN</a:t>
              </a:r>
              <a:r>
                <a:rPr lang="ja-JP" altLang="en-US" sz="1600" dirty="0" smtClean="0"/>
                <a:t>がサポートするセキュリティオプションは</a:t>
              </a:r>
              <a:r>
                <a:rPr lang="en-US" sz="1600" dirty="0" smtClean="0"/>
                <a:t>?</a:t>
              </a:r>
              <a:endParaRPr lang="en-US" sz="1600" b="1" dirty="0"/>
            </a:p>
          </p:txBody>
        </p:sp>
        <p:pic>
          <p:nvPicPr>
            <p:cNvPr id="32" name="Picture 31"/>
            <p:cNvPicPr>
              <a:picLocks noChangeAspect="1"/>
            </p:cNvPicPr>
            <p:nvPr/>
          </p:nvPicPr>
          <p:blipFill>
            <a:blip r:embed="rId3"/>
            <a:stretch>
              <a:fillRect/>
            </a:stretch>
          </p:blipFill>
          <p:spPr>
            <a:xfrm>
              <a:off x="469814" y="3793663"/>
              <a:ext cx="365760" cy="365760"/>
            </a:xfrm>
            <a:prstGeom prst="rect">
              <a:avLst/>
            </a:prstGeom>
          </p:spPr>
        </p:pic>
      </p:grpSp>
      <p:grpSp>
        <p:nvGrpSpPr>
          <p:cNvPr id="48" name="Group 47"/>
          <p:cNvGrpSpPr/>
          <p:nvPr/>
        </p:nvGrpSpPr>
        <p:grpSpPr>
          <a:xfrm>
            <a:off x="476068" y="4231999"/>
            <a:ext cx="8426439" cy="379320"/>
            <a:chOff x="477781" y="1382968"/>
            <a:chExt cx="8093650" cy="379320"/>
          </a:xfrm>
        </p:grpSpPr>
        <p:sp>
          <p:nvSpPr>
            <p:cNvPr id="49" name="Rectangle 48"/>
            <p:cNvSpPr/>
            <p:nvPr/>
          </p:nvSpPr>
          <p:spPr>
            <a:xfrm>
              <a:off x="477781" y="1410717"/>
              <a:ext cx="8093650"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0" name="Rectangle 49"/>
            <p:cNvSpPr/>
            <p:nvPr/>
          </p:nvSpPr>
          <p:spPr>
            <a:xfrm>
              <a:off x="915667" y="1396528"/>
              <a:ext cx="7655761" cy="365760"/>
            </a:xfrm>
            <a:prstGeom prst="rect">
              <a:avLst/>
            </a:prstGeom>
          </p:spPr>
          <p:txBody>
            <a:bodyPr wrap="square" lIns="0" tIns="0" rIns="0" bIns="0" anchor="ctr" anchorCtr="0">
              <a:noAutofit/>
            </a:bodyPr>
            <a:lstStyle/>
            <a:p>
              <a:r>
                <a:rPr lang="en-US" sz="1600" dirty="0" smtClean="0"/>
                <a:t>Layer 2: RLAN </a:t>
              </a:r>
              <a:r>
                <a:rPr lang="ja-JP" altLang="en-US" sz="1600" dirty="0" smtClean="0"/>
                <a:t>は</a:t>
              </a:r>
              <a:r>
                <a:rPr lang="en-US" sz="1600" dirty="0" smtClean="0"/>
                <a:t>Open, Mac Filter, 802.1X</a:t>
              </a:r>
              <a:r>
                <a:rPr lang="ja-JP" altLang="en-US" sz="1600" dirty="0" smtClean="0"/>
                <a:t>をサポート、</a:t>
              </a:r>
              <a:r>
                <a:rPr lang="en-US" sz="1600" dirty="0" smtClean="0"/>
                <a:t> Layer 3: Web</a:t>
              </a:r>
              <a:r>
                <a:rPr lang="ja-JP" altLang="en-US" sz="1600" dirty="0" smtClean="0"/>
                <a:t>認証</a:t>
              </a:r>
              <a:r>
                <a:rPr lang="en-US" sz="1600" dirty="0" smtClean="0"/>
                <a:t> </a:t>
              </a:r>
              <a:r>
                <a:rPr lang="ja-JP" altLang="en-US" sz="1600" dirty="0" smtClean="0"/>
                <a:t>をサポート</a:t>
              </a:r>
              <a:endParaRPr lang="en-US" sz="1600" dirty="0"/>
            </a:p>
          </p:txBody>
        </p:sp>
        <p:pic>
          <p:nvPicPr>
            <p:cNvPr id="51" name="Picture 50"/>
            <p:cNvPicPr>
              <a:picLocks noChangeAspect="1"/>
            </p:cNvPicPr>
            <p:nvPr/>
          </p:nvPicPr>
          <p:blipFill>
            <a:blip r:embed="rId4"/>
            <a:stretch>
              <a:fillRect/>
            </a:stretch>
          </p:blipFill>
          <p:spPr>
            <a:xfrm>
              <a:off x="477781" y="1382968"/>
              <a:ext cx="365760" cy="365760"/>
            </a:xfrm>
            <a:prstGeom prst="rect">
              <a:avLst/>
            </a:prstGeom>
          </p:spPr>
        </p:pic>
      </p:grpSp>
    </p:spTree>
    <p:extLst>
      <p:ext uri="{BB962C8B-B14F-4D97-AF65-F5344CB8AC3E}">
        <p14:creationId xmlns:p14="http://schemas.microsoft.com/office/powerpoint/2010/main" val="237199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10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10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left)">
                                      <p:cBhvr>
                                        <p:cTn id="17" dur="10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10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left)">
                                      <p:cBhvr>
                                        <p:cTn id="27" dur="10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10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wipe(left)">
                                      <p:cBhvr>
                                        <p:cTn id="37" dur="10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left)">
                                      <p:cBhvr>
                                        <p:cTn id="42"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a:spLocks noGrp="1"/>
          </p:cNvSpPr>
          <p:nvPr>
            <p:ph type="title"/>
          </p:nvPr>
        </p:nvSpPr>
        <p:spPr>
          <a:xfrm>
            <a:off x="438652" y="289243"/>
            <a:ext cx="8345488" cy="731837"/>
          </a:xfrm>
        </p:spPr>
        <p:txBody>
          <a:bodyPr/>
          <a:lstStyle/>
          <a:p>
            <a:r>
              <a:rPr lang="ja-JP" altLang="en-US" dirty="0" smtClean="0"/>
              <a:t>有線ポートでの</a:t>
            </a:r>
            <a:r>
              <a:rPr lang="en-US" altLang="ja-JP" dirty="0" smtClean="0"/>
              <a:t>802.1x</a:t>
            </a:r>
            <a:r>
              <a:rPr lang="ja-JP" altLang="en-US" dirty="0" smtClean="0"/>
              <a:t>設定の流れ</a:t>
            </a:r>
            <a:r>
              <a:rPr lang="ja-JP" altLang="en-US" sz="2400" dirty="0" smtClean="0"/>
              <a:t>（</a:t>
            </a:r>
            <a:r>
              <a:rPr lang="ja-JP" altLang="ja-JP" sz="2400" dirty="0" smtClean="0"/>
              <a:t>O</a:t>
            </a:r>
            <a:r>
              <a:rPr lang="en-US" altLang="ja-JP" sz="2400" dirty="0" smtClean="0"/>
              <a:t>EAP&amp;W</a:t>
            </a:r>
            <a:r>
              <a:rPr lang="ja-JP" altLang="en-US" sz="2400" dirty="0" smtClean="0"/>
              <a:t>共通）</a:t>
            </a:r>
            <a:endParaRPr lang="en-US" sz="2400" dirty="0"/>
          </a:p>
        </p:txBody>
      </p:sp>
      <p:grpSp>
        <p:nvGrpSpPr>
          <p:cNvPr id="50" name="Group 49"/>
          <p:cNvGrpSpPr/>
          <p:nvPr/>
        </p:nvGrpSpPr>
        <p:grpSpPr>
          <a:xfrm>
            <a:off x="525081" y="3716291"/>
            <a:ext cx="7722825" cy="365760"/>
            <a:chOff x="604391" y="4034158"/>
            <a:chExt cx="5565297" cy="365760"/>
          </a:xfrm>
        </p:grpSpPr>
        <p:sp>
          <p:nvSpPr>
            <p:cNvPr id="30" name="Rectangle 29"/>
            <p:cNvSpPr/>
            <p:nvPr/>
          </p:nvSpPr>
          <p:spPr>
            <a:xfrm>
              <a:off x="624806" y="4044096"/>
              <a:ext cx="5544882"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mj-lt"/>
              </a:endParaRPr>
            </a:p>
          </p:txBody>
        </p:sp>
        <p:pic>
          <p:nvPicPr>
            <p:cNvPr id="31" name="Picture 30"/>
            <p:cNvPicPr>
              <a:picLocks noChangeAspect="1"/>
            </p:cNvPicPr>
            <p:nvPr/>
          </p:nvPicPr>
          <p:blipFill>
            <a:blip r:embed="rId3"/>
            <a:stretch>
              <a:fillRect/>
            </a:stretch>
          </p:blipFill>
          <p:spPr>
            <a:xfrm>
              <a:off x="604391" y="4034158"/>
              <a:ext cx="365760" cy="365760"/>
            </a:xfrm>
            <a:prstGeom prst="rect">
              <a:avLst/>
            </a:prstGeom>
          </p:spPr>
        </p:pic>
        <p:sp>
          <p:nvSpPr>
            <p:cNvPr id="35" name="Rectangle 34"/>
            <p:cNvSpPr/>
            <p:nvPr/>
          </p:nvSpPr>
          <p:spPr>
            <a:xfrm>
              <a:off x="1066577" y="4117864"/>
              <a:ext cx="5102280" cy="176644"/>
            </a:xfrm>
            <a:prstGeom prst="rect">
              <a:avLst/>
            </a:prstGeom>
          </p:spPr>
          <p:txBody>
            <a:bodyPr wrap="square" lIns="0" tIns="0" rIns="0" bIns="0" anchor="ctr" anchorCtr="0">
              <a:noAutofit/>
            </a:bodyPr>
            <a:lstStyle/>
            <a:p>
              <a:r>
                <a:rPr lang="en-US" sz="2000" dirty="0" smtClean="0"/>
                <a:t>RLAN</a:t>
              </a:r>
              <a:r>
                <a:rPr lang="ja-JP" altLang="en-US" sz="2000" dirty="0" smtClean="0"/>
                <a:t>を有線</a:t>
              </a:r>
              <a:r>
                <a:rPr lang="en-US" altLang="ja-JP" sz="2000" dirty="0" smtClean="0"/>
                <a:t>LAN</a:t>
              </a:r>
              <a:r>
                <a:rPr lang="ja-JP" altLang="en-US" sz="2000" dirty="0" smtClean="0"/>
                <a:t>ポートにアサイン</a:t>
              </a:r>
              <a:endParaRPr lang="en-US" sz="2000" dirty="0"/>
            </a:p>
          </p:txBody>
        </p:sp>
      </p:grpSp>
      <p:grpSp>
        <p:nvGrpSpPr>
          <p:cNvPr id="51" name="Group 50"/>
          <p:cNvGrpSpPr/>
          <p:nvPr/>
        </p:nvGrpSpPr>
        <p:grpSpPr>
          <a:xfrm>
            <a:off x="526556" y="2865632"/>
            <a:ext cx="7722503" cy="596097"/>
            <a:chOff x="605454" y="2236028"/>
            <a:chExt cx="5565065" cy="596097"/>
          </a:xfrm>
        </p:grpSpPr>
        <p:sp>
          <p:nvSpPr>
            <p:cNvPr id="27" name="Rectangle 26"/>
            <p:cNvSpPr/>
            <p:nvPr/>
          </p:nvSpPr>
          <p:spPr>
            <a:xfrm>
              <a:off x="623143" y="2236028"/>
              <a:ext cx="5546545" cy="596097"/>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mj-lt"/>
              </a:endParaRPr>
            </a:p>
          </p:txBody>
        </p:sp>
        <p:pic>
          <p:nvPicPr>
            <p:cNvPr id="28" name="Picture 27"/>
            <p:cNvPicPr>
              <a:picLocks noChangeAspect="1"/>
            </p:cNvPicPr>
            <p:nvPr/>
          </p:nvPicPr>
          <p:blipFill>
            <a:blip r:embed="rId4"/>
            <a:stretch>
              <a:fillRect/>
            </a:stretch>
          </p:blipFill>
          <p:spPr>
            <a:xfrm>
              <a:off x="605454" y="2343677"/>
              <a:ext cx="365760" cy="365760"/>
            </a:xfrm>
            <a:prstGeom prst="rect">
              <a:avLst/>
            </a:prstGeom>
          </p:spPr>
        </p:pic>
        <p:sp>
          <p:nvSpPr>
            <p:cNvPr id="36" name="Rectangle 35"/>
            <p:cNvSpPr/>
            <p:nvPr/>
          </p:nvSpPr>
          <p:spPr>
            <a:xfrm>
              <a:off x="1063921" y="2451189"/>
              <a:ext cx="5106598" cy="176644"/>
            </a:xfrm>
            <a:prstGeom prst="rect">
              <a:avLst/>
            </a:prstGeom>
          </p:spPr>
          <p:txBody>
            <a:bodyPr wrap="square" lIns="0" tIns="0" rIns="0" bIns="0" anchor="ctr" anchorCtr="0">
              <a:noAutofit/>
            </a:bodyPr>
            <a:lstStyle/>
            <a:p>
              <a:r>
                <a:rPr lang="en-US" sz="2000" dirty="0" smtClean="0"/>
                <a:t> </a:t>
              </a:r>
              <a:r>
                <a:rPr lang="en-US" sz="2000" dirty="0"/>
                <a:t>AP </a:t>
              </a:r>
              <a:r>
                <a:rPr lang="en-US" sz="2000" dirty="0" smtClean="0"/>
                <a:t>Group </a:t>
              </a:r>
              <a:r>
                <a:rPr lang="ja-JP" altLang="en-US" sz="2000" dirty="0" smtClean="0"/>
                <a:t>を生成し、</a:t>
              </a:r>
              <a:r>
                <a:rPr lang="en-US" altLang="ja-JP" sz="2000" dirty="0" smtClean="0"/>
                <a:t>RLAN</a:t>
              </a:r>
              <a:r>
                <a:rPr lang="ja-JP" altLang="en-US" sz="2000" dirty="0" smtClean="0"/>
                <a:t>を</a:t>
              </a:r>
              <a:r>
                <a:rPr lang="en-US" altLang="ja-JP" sz="2000" dirty="0" smtClean="0"/>
                <a:t>APG</a:t>
              </a:r>
              <a:r>
                <a:rPr lang="ja-JP" altLang="en-US" sz="2000" dirty="0" smtClean="0"/>
                <a:t>へ追加</a:t>
              </a:r>
              <a:r>
                <a:rPr lang="en-US" altLang="ja-JP" sz="2000" dirty="0" smtClean="0"/>
                <a:t/>
              </a:r>
              <a:br>
                <a:rPr lang="en-US" altLang="ja-JP" sz="2000" dirty="0" smtClean="0"/>
              </a:br>
              <a:r>
                <a:rPr lang="ja-JP" altLang="en-US" sz="2000" dirty="0" smtClean="0"/>
                <a:t>さらに</a:t>
              </a:r>
              <a:r>
                <a:rPr lang="en-US" altLang="ja-JP" sz="2000" dirty="0" smtClean="0"/>
                <a:t>AP</a:t>
              </a:r>
              <a:r>
                <a:rPr lang="en-US" sz="2000" dirty="0" smtClean="0"/>
                <a:t>1810 </a:t>
              </a:r>
              <a:r>
                <a:rPr lang="ja-JP" altLang="en-US" sz="2000" dirty="0" smtClean="0"/>
                <a:t>を</a:t>
              </a:r>
              <a:r>
                <a:rPr lang="en-US" sz="2000" dirty="0" smtClean="0"/>
                <a:t> </a:t>
              </a:r>
              <a:r>
                <a:rPr lang="en-US" sz="2000" dirty="0"/>
                <a:t>APG</a:t>
              </a:r>
              <a:r>
                <a:rPr lang="ja-JP" altLang="en-US" sz="2000" dirty="0" smtClean="0"/>
                <a:t>へ追加</a:t>
              </a:r>
              <a:endParaRPr lang="en-US" sz="2000" dirty="0"/>
            </a:p>
          </p:txBody>
        </p:sp>
      </p:grpSp>
      <p:grpSp>
        <p:nvGrpSpPr>
          <p:cNvPr id="52" name="Group 51"/>
          <p:cNvGrpSpPr/>
          <p:nvPr/>
        </p:nvGrpSpPr>
        <p:grpSpPr>
          <a:xfrm>
            <a:off x="536933" y="2219458"/>
            <a:ext cx="7722825" cy="378085"/>
            <a:chOff x="604391" y="1808760"/>
            <a:chExt cx="5565297" cy="378085"/>
          </a:xfrm>
        </p:grpSpPr>
        <p:sp>
          <p:nvSpPr>
            <p:cNvPr id="24" name="Rectangle 23"/>
            <p:cNvSpPr/>
            <p:nvPr/>
          </p:nvSpPr>
          <p:spPr>
            <a:xfrm>
              <a:off x="624805" y="1826530"/>
              <a:ext cx="5544883" cy="360315"/>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mj-lt"/>
              </a:endParaRPr>
            </a:p>
          </p:txBody>
        </p:sp>
        <p:pic>
          <p:nvPicPr>
            <p:cNvPr id="25" name="Picture 24"/>
            <p:cNvPicPr>
              <a:picLocks noChangeAspect="1"/>
            </p:cNvPicPr>
            <p:nvPr/>
          </p:nvPicPr>
          <p:blipFill>
            <a:blip r:embed="rId5"/>
            <a:stretch>
              <a:fillRect/>
            </a:stretch>
          </p:blipFill>
          <p:spPr>
            <a:xfrm>
              <a:off x="604391" y="1808760"/>
              <a:ext cx="365760" cy="365760"/>
            </a:xfrm>
            <a:prstGeom prst="rect">
              <a:avLst/>
            </a:prstGeom>
          </p:spPr>
        </p:pic>
        <p:sp>
          <p:nvSpPr>
            <p:cNvPr id="37" name="Rectangle 36"/>
            <p:cNvSpPr/>
            <p:nvPr/>
          </p:nvSpPr>
          <p:spPr>
            <a:xfrm>
              <a:off x="1062259" y="1883134"/>
              <a:ext cx="5107429" cy="250655"/>
            </a:xfrm>
            <a:prstGeom prst="rect">
              <a:avLst/>
            </a:prstGeom>
          </p:spPr>
          <p:txBody>
            <a:bodyPr wrap="square" lIns="0" tIns="0" rIns="0" bIns="0" anchor="ctr" anchorCtr="0">
              <a:noAutofit/>
            </a:bodyPr>
            <a:lstStyle/>
            <a:p>
              <a:r>
                <a:rPr lang="en-US" sz="2000" dirty="0" smtClean="0"/>
                <a:t>L2 security </a:t>
              </a:r>
              <a:r>
                <a:rPr lang="ja-JP" altLang="en-US" sz="2000" dirty="0" smtClean="0"/>
                <a:t>として</a:t>
              </a:r>
              <a:r>
                <a:rPr lang="en-US" sz="2000" dirty="0" smtClean="0"/>
                <a:t>802.1x </a:t>
              </a:r>
              <a:r>
                <a:rPr lang="ja-JP" altLang="en-US" sz="2000" dirty="0" smtClean="0"/>
                <a:t>及び</a:t>
              </a:r>
              <a:r>
                <a:rPr lang="en-US" sz="2000" dirty="0" smtClean="0"/>
                <a:t> AAA</a:t>
              </a:r>
              <a:r>
                <a:rPr lang="ja-JP" altLang="en-US" sz="2000" dirty="0" smtClean="0"/>
                <a:t>サーバを選択</a:t>
              </a:r>
              <a:endParaRPr lang="en-US" sz="2000" dirty="0"/>
            </a:p>
          </p:txBody>
        </p:sp>
      </p:grpSp>
      <p:grpSp>
        <p:nvGrpSpPr>
          <p:cNvPr id="53" name="Group 52"/>
          <p:cNvGrpSpPr/>
          <p:nvPr/>
        </p:nvGrpSpPr>
        <p:grpSpPr>
          <a:xfrm>
            <a:off x="546157" y="1566016"/>
            <a:ext cx="7720519" cy="365760"/>
            <a:chOff x="606053" y="1273843"/>
            <a:chExt cx="5563635" cy="365760"/>
          </a:xfrm>
        </p:grpSpPr>
        <p:sp>
          <p:nvSpPr>
            <p:cNvPr id="38" name="Rectangle 37"/>
            <p:cNvSpPr/>
            <p:nvPr/>
          </p:nvSpPr>
          <p:spPr>
            <a:xfrm>
              <a:off x="623143" y="1287590"/>
              <a:ext cx="5546545"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mj-lt"/>
              </a:endParaRPr>
            </a:p>
          </p:txBody>
        </p:sp>
        <p:pic>
          <p:nvPicPr>
            <p:cNvPr id="39" name="Picture 38"/>
            <p:cNvPicPr>
              <a:picLocks noChangeAspect="1"/>
            </p:cNvPicPr>
            <p:nvPr/>
          </p:nvPicPr>
          <p:blipFill>
            <a:blip r:embed="rId6"/>
            <a:stretch>
              <a:fillRect/>
            </a:stretch>
          </p:blipFill>
          <p:spPr>
            <a:xfrm>
              <a:off x="606053" y="1273843"/>
              <a:ext cx="365760" cy="365760"/>
            </a:xfrm>
            <a:prstGeom prst="rect">
              <a:avLst/>
            </a:prstGeom>
            <a:noFill/>
          </p:spPr>
        </p:pic>
        <p:sp>
          <p:nvSpPr>
            <p:cNvPr id="40" name="Rectangle 39"/>
            <p:cNvSpPr/>
            <p:nvPr/>
          </p:nvSpPr>
          <p:spPr>
            <a:xfrm>
              <a:off x="1063921" y="1300284"/>
              <a:ext cx="4934945" cy="320040"/>
            </a:xfrm>
            <a:prstGeom prst="rect">
              <a:avLst/>
            </a:prstGeom>
          </p:spPr>
          <p:txBody>
            <a:bodyPr wrap="square" lIns="0" tIns="0" rIns="0" bIns="0" anchor="ctr" anchorCtr="0">
              <a:noAutofit/>
            </a:bodyPr>
            <a:lstStyle/>
            <a:p>
              <a:r>
                <a:rPr lang="en-US" sz="2000" dirty="0" smtClean="0"/>
                <a:t>RLAN</a:t>
              </a:r>
              <a:r>
                <a:rPr lang="ja-JP" altLang="en-US" sz="2000" dirty="0" smtClean="0"/>
                <a:t>を作成し、</a:t>
              </a:r>
              <a:r>
                <a:rPr lang="en-US" sz="2000" dirty="0" smtClean="0"/>
                <a:t> Profile </a:t>
              </a:r>
              <a:r>
                <a:rPr lang="en-US" sz="2000" dirty="0"/>
                <a:t>N</a:t>
              </a:r>
              <a:r>
                <a:rPr lang="en-US" sz="2000" dirty="0" smtClean="0"/>
                <a:t>ame, ID </a:t>
              </a:r>
              <a:r>
                <a:rPr lang="ja-JP" altLang="en-US" sz="2000" dirty="0" smtClean="0"/>
                <a:t>等を設定</a:t>
              </a:r>
              <a:r>
                <a:rPr lang="en-US" sz="2000" dirty="0" smtClean="0"/>
                <a:t>(WLAN</a:t>
              </a:r>
              <a:r>
                <a:rPr lang="ja-JP" altLang="en-US" sz="2000" dirty="0" smtClean="0"/>
                <a:t>と同じ</a:t>
              </a:r>
              <a:r>
                <a:rPr lang="en-US" sz="2000" dirty="0" smtClean="0"/>
                <a:t>)</a:t>
              </a:r>
              <a:endParaRPr lang="en-US" sz="2000" b="1" dirty="0"/>
            </a:p>
          </p:txBody>
        </p:sp>
      </p:grpSp>
      <p:sp>
        <p:nvSpPr>
          <p:cNvPr id="43" name="TextBox 42"/>
          <p:cNvSpPr txBox="1"/>
          <p:nvPr/>
        </p:nvSpPr>
        <p:spPr>
          <a:xfrm>
            <a:off x="7816672" y="170195"/>
            <a:ext cx="1126019" cy="369332"/>
          </a:xfrm>
          <a:prstGeom prst="rect">
            <a:avLst/>
          </a:prstGeom>
          <a:solidFill>
            <a:schemeClr val="accent4">
              <a:lumMod val="60000"/>
              <a:lumOff val="40000"/>
            </a:schemeClr>
          </a:solidFill>
        </p:spPr>
        <p:txBody>
          <a:bodyPr wrap="square" rtlCol="0">
            <a:spAutoFit/>
          </a:bodyPr>
          <a:lstStyle/>
          <a:p>
            <a:pPr algn="ctr"/>
            <a:r>
              <a:rPr lang="ja-JP" altLang="en-US" dirty="0" smtClean="0"/>
              <a:t>参考</a:t>
            </a:r>
            <a:endParaRPr lang="en-US" dirty="0"/>
          </a:p>
        </p:txBody>
      </p:sp>
    </p:spTree>
    <p:extLst>
      <p:ext uri="{BB962C8B-B14F-4D97-AF65-F5344CB8AC3E}">
        <p14:creationId xmlns:p14="http://schemas.microsoft.com/office/powerpoint/2010/main" val="277706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a:spLocks noGrp="1"/>
          </p:cNvSpPr>
          <p:nvPr>
            <p:ph type="title"/>
          </p:nvPr>
        </p:nvSpPr>
        <p:spPr>
          <a:xfrm>
            <a:off x="437766" y="182331"/>
            <a:ext cx="8345488" cy="731837"/>
          </a:xfrm>
        </p:spPr>
        <p:txBody>
          <a:bodyPr/>
          <a:lstStyle/>
          <a:p>
            <a:r>
              <a:rPr lang="ja-JP" altLang="en-US" dirty="0" smtClean="0"/>
              <a:t>有線ポート</a:t>
            </a:r>
            <a:r>
              <a:rPr lang="ja-JP" altLang="en-US" dirty="0"/>
              <a:t>での</a:t>
            </a:r>
            <a:r>
              <a:rPr lang="en-US" altLang="ja-JP" dirty="0"/>
              <a:t>802.1x</a:t>
            </a:r>
            <a:r>
              <a:rPr lang="ja-JP" altLang="en-US" dirty="0" smtClean="0"/>
              <a:t>設定方法　　　</a:t>
            </a:r>
            <a:r>
              <a:rPr lang="en-US" altLang="ja-JP" dirty="0" smtClean="0"/>
              <a:t/>
            </a:r>
            <a:br>
              <a:rPr lang="en-US" altLang="ja-JP" dirty="0" smtClean="0"/>
            </a:br>
            <a:r>
              <a:rPr lang="ja-JP" altLang="en-US" dirty="0" smtClean="0"/>
              <a:t>　　 </a:t>
            </a:r>
            <a:r>
              <a:rPr lang="en-US" dirty="0" smtClean="0"/>
              <a:t>RLAN</a:t>
            </a:r>
            <a:r>
              <a:rPr lang="ja-JP" altLang="en-US" dirty="0" smtClean="0"/>
              <a:t>の作成</a:t>
            </a:r>
            <a:endParaRPr lang="en-US" dirty="0"/>
          </a:p>
        </p:txBody>
      </p:sp>
      <p:grpSp>
        <p:nvGrpSpPr>
          <p:cNvPr id="39" name="Group 38"/>
          <p:cNvGrpSpPr/>
          <p:nvPr/>
        </p:nvGrpSpPr>
        <p:grpSpPr>
          <a:xfrm>
            <a:off x="5633415" y="1644439"/>
            <a:ext cx="3396205" cy="365760"/>
            <a:chOff x="5623225" y="1534852"/>
            <a:chExt cx="2982390" cy="365760"/>
          </a:xfrm>
        </p:grpSpPr>
        <p:sp>
          <p:nvSpPr>
            <p:cNvPr id="9" name="Rectangle 8"/>
            <p:cNvSpPr/>
            <p:nvPr/>
          </p:nvSpPr>
          <p:spPr>
            <a:xfrm>
              <a:off x="5643640" y="1552623"/>
              <a:ext cx="2961975"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pic>
          <p:nvPicPr>
            <p:cNvPr id="11" name="Picture 10"/>
            <p:cNvPicPr>
              <a:picLocks noChangeAspect="1"/>
            </p:cNvPicPr>
            <p:nvPr/>
          </p:nvPicPr>
          <p:blipFill>
            <a:blip r:embed="rId3"/>
            <a:stretch>
              <a:fillRect/>
            </a:stretch>
          </p:blipFill>
          <p:spPr>
            <a:xfrm>
              <a:off x="5623225" y="1534852"/>
              <a:ext cx="365760" cy="365760"/>
            </a:xfrm>
            <a:prstGeom prst="rect">
              <a:avLst/>
            </a:prstGeom>
          </p:spPr>
        </p:pic>
        <p:sp>
          <p:nvSpPr>
            <p:cNvPr id="8" name="Rectangle 7"/>
            <p:cNvSpPr/>
            <p:nvPr/>
          </p:nvSpPr>
          <p:spPr>
            <a:xfrm>
              <a:off x="6081093" y="1639371"/>
              <a:ext cx="2491525" cy="131790"/>
            </a:xfrm>
            <a:prstGeom prst="rect">
              <a:avLst/>
            </a:prstGeom>
          </p:spPr>
          <p:txBody>
            <a:bodyPr wrap="square" lIns="0" tIns="0" rIns="0" bIns="0" anchor="ctr" anchorCtr="0">
              <a:noAutofit/>
            </a:bodyPr>
            <a:lstStyle/>
            <a:p>
              <a:r>
                <a:rPr lang="en-US" sz="1600" b="1" dirty="0" smtClean="0"/>
                <a:t>Type</a:t>
              </a:r>
              <a:r>
                <a:rPr lang="ja-JP" altLang="en-US" sz="1600" b="1" dirty="0" smtClean="0"/>
                <a:t>として</a:t>
              </a:r>
              <a:r>
                <a:rPr lang="en-US" sz="1600" dirty="0" smtClean="0"/>
                <a:t> </a:t>
              </a:r>
              <a:r>
                <a:rPr lang="en-US" sz="1600" b="1" dirty="0" smtClean="0"/>
                <a:t>Remote LAN</a:t>
              </a:r>
              <a:r>
                <a:rPr lang="ja-JP" altLang="en-US" sz="1600" b="1" dirty="0" smtClean="0"/>
                <a:t>を選択</a:t>
              </a:r>
              <a:endParaRPr lang="en-US" sz="1600" b="1" dirty="0"/>
            </a:p>
          </p:txBody>
        </p:sp>
      </p:grpSp>
      <p:grpSp>
        <p:nvGrpSpPr>
          <p:cNvPr id="40" name="Group 39"/>
          <p:cNvGrpSpPr/>
          <p:nvPr/>
        </p:nvGrpSpPr>
        <p:grpSpPr>
          <a:xfrm>
            <a:off x="5634246" y="1128879"/>
            <a:ext cx="3394313" cy="365760"/>
            <a:chOff x="5624887" y="1128879"/>
            <a:chExt cx="2980729" cy="365760"/>
          </a:xfrm>
        </p:grpSpPr>
        <p:sp>
          <p:nvSpPr>
            <p:cNvPr id="13" name="Rectangle 12"/>
            <p:cNvSpPr/>
            <p:nvPr/>
          </p:nvSpPr>
          <p:spPr>
            <a:xfrm>
              <a:off x="5641978" y="1142626"/>
              <a:ext cx="2963637"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pic>
          <p:nvPicPr>
            <p:cNvPr id="14" name="Picture 13"/>
            <p:cNvPicPr>
              <a:picLocks noChangeAspect="1"/>
            </p:cNvPicPr>
            <p:nvPr/>
          </p:nvPicPr>
          <p:blipFill>
            <a:blip r:embed="rId4"/>
            <a:stretch>
              <a:fillRect/>
            </a:stretch>
          </p:blipFill>
          <p:spPr>
            <a:xfrm>
              <a:off x="5624887" y="1128879"/>
              <a:ext cx="365760" cy="365760"/>
            </a:xfrm>
            <a:prstGeom prst="rect">
              <a:avLst/>
            </a:prstGeom>
          </p:spPr>
        </p:pic>
        <p:sp>
          <p:nvSpPr>
            <p:cNvPr id="15" name="Rectangle 14"/>
            <p:cNvSpPr/>
            <p:nvPr/>
          </p:nvSpPr>
          <p:spPr>
            <a:xfrm>
              <a:off x="6082756" y="1155320"/>
              <a:ext cx="2522860" cy="320040"/>
            </a:xfrm>
            <a:prstGeom prst="rect">
              <a:avLst/>
            </a:prstGeom>
          </p:spPr>
          <p:txBody>
            <a:bodyPr wrap="square" lIns="0" tIns="0" rIns="0" bIns="0" anchor="ctr" anchorCtr="0">
              <a:noAutofit/>
            </a:bodyPr>
            <a:lstStyle/>
            <a:p>
              <a:r>
                <a:rPr lang="en-US" sz="1600" b="1" dirty="0" smtClean="0"/>
                <a:t>WLANs &gt; WLANs</a:t>
              </a:r>
              <a:r>
                <a:rPr lang="ja-JP" altLang="en-US" sz="1600" b="1" dirty="0" smtClean="0"/>
                <a:t>へ移動</a:t>
              </a:r>
              <a:endParaRPr lang="en-US" sz="1600" b="1" dirty="0"/>
            </a:p>
          </p:txBody>
        </p:sp>
      </p:grpSp>
      <p:grpSp>
        <p:nvGrpSpPr>
          <p:cNvPr id="38" name="Group 37"/>
          <p:cNvGrpSpPr/>
          <p:nvPr/>
        </p:nvGrpSpPr>
        <p:grpSpPr>
          <a:xfrm>
            <a:off x="5633415" y="2159999"/>
            <a:ext cx="3396205" cy="365760"/>
            <a:chOff x="5623225" y="1958079"/>
            <a:chExt cx="2982390" cy="365760"/>
          </a:xfrm>
        </p:grpSpPr>
        <p:sp>
          <p:nvSpPr>
            <p:cNvPr id="19" name="Rectangle 18"/>
            <p:cNvSpPr/>
            <p:nvPr/>
          </p:nvSpPr>
          <p:spPr>
            <a:xfrm>
              <a:off x="5640316" y="1970405"/>
              <a:ext cx="2965299"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pic>
          <p:nvPicPr>
            <p:cNvPr id="20" name="Picture 19"/>
            <p:cNvPicPr>
              <a:picLocks noChangeAspect="1"/>
            </p:cNvPicPr>
            <p:nvPr/>
          </p:nvPicPr>
          <p:blipFill>
            <a:blip r:embed="rId5"/>
            <a:stretch>
              <a:fillRect/>
            </a:stretch>
          </p:blipFill>
          <p:spPr>
            <a:xfrm>
              <a:off x="5623225" y="1958079"/>
              <a:ext cx="365760" cy="365760"/>
            </a:xfrm>
            <a:prstGeom prst="rect">
              <a:avLst/>
            </a:prstGeom>
          </p:spPr>
        </p:pic>
        <p:sp>
          <p:nvSpPr>
            <p:cNvPr id="18" name="Rectangle 17"/>
            <p:cNvSpPr/>
            <p:nvPr/>
          </p:nvSpPr>
          <p:spPr>
            <a:xfrm>
              <a:off x="6081093" y="2065591"/>
              <a:ext cx="2456157" cy="176644"/>
            </a:xfrm>
            <a:prstGeom prst="rect">
              <a:avLst/>
            </a:prstGeom>
          </p:spPr>
          <p:txBody>
            <a:bodyPr wrap="square" lIns="0" tIns="0" rIns="0" bIns="0" anchor="ctr" anchorCtr="0">
              <a:noAutofit/>
            </a:bodyPr>
            <a:lstStyle/>
            <a:p>
              <a:r>
                <a:rPr lang="en-US" sz="1600" b="1" dirty="0" smtClean="0"/>
                <a:t>RLAN Profile Name</a:t>
              </a:r>
              <a:r>
                <a:rPr lang="ja-JP" altLang="en-US" sz="1600" b="1" dirty="0" smtClean="0"/>
                <a:t>を入力</a:t>
              </a:r>
              <a:endParaRPr lang="en-US" sz="1600" b="1" dirty="0"/>
            </a:p>
          </p:txBody>
        </p:sp>
      </p:grpSp>
      <p:pic>
        <p:nvPicPr>
          <p:cNvPr id="4" name="Picture 3"/>
          <p:cNvPicPr>
            <a:picLocks noChangeAspect="1"/>
          </p:cNvPicPr>
          <p:nvPr/>
        </p:nvPicPr>
        <p:blipFill>
          <a:blip r:embed="rId6"/>
          <a:stretch>
            <a:fillRect/>
          </a:stretch>
        </p:blipFill>
        <p:spPr>
          <a:xfrm>
            <a:off x="585775" y="1141677"/>
            <a:ext cx="5010378" cy="1182162"/>
          </a:xfrm>
          <a:prstGeom prst="rect">
            <a:avLst/>
          </a:prstGeom>
        </p:spPr>
      </p:pic>
      <p:grpSp>
        <p:nvGrpSpPr>
          <p:cNvPr id="47" name="Group 46"/>
          <p:cNvGrpSpPr/>
          <p:nvPr/>
        </p:nvGrpSpPr>
        <p:grpSpPr>
          <a:xfrm>
            <a:off x="5631753" y="2675559"/>
            <a:ext cx="3399991" cy="365760"/>
            <a:chOff x="5619901" y="2233597"/>
            <a:chExt cx="2985715" cy="365760"/>
          </a:xfrm>
        </p:grpSpPr>
        <p:sp>
          <p:nvSpPr>
            <p:cNvPr id="24" name="Rectangle 23"/>
            <p:cNvSpPr/>
            <p:nvPr/>
          </p:nvSpPr>
          <p:spPr>
            <a:xfrm>
              <a:off x="5640316" y="2243535"/>
              <a:ext cx="2965300"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pic>
          <p:nvPicPr>
            <p:cNvPr id="25" name="Picture 24"/>
            <p:cNvPicPr>
              <a:picLocks noChangeAspect="1"/>
            </p:cNvPicPr>
            <p:nvPr/>
          </p:nvPicPr>
          <p:blipFill>
            <a:blip r:embed="rId7"/>
            <a:stretch>
              <a:fillRect/>
            </a:stretch>
          </p:blipFill>
          <p:spPr>
            <a:xfrm>
              <a:off x="5619901" y="2233597"/>
              <a:ext cx="365760" cy="365760"/>
            </a:xfrm>
            <a:prstGeom prst="rect">
              <a:avLst/>
            </a:prstGeom>
          </p:spPr>
        </p:pic>
        <p:sp>
          <p:nvSpPr>
            <p:cNvPr id="23" name="Rectangle 22"/>
            <p:cNvSpPr/>
            <p:nvPr/>
          </p:nvSpPr>
          <p:spPr>
            <a:xfrm>
              <a:off x="6082087" y="2317303"/>
              <a:ext cx="2523528" cy="176644"/>
            </a:xfrm>
            <a:prstGeom prst="rect">
              <a:avLst/>
            </a:prstGeom>
          </p:spPr>
          <p:txBody>
            <a:bodyPr wrap="square" lIns="0" tIns="0" rIns="0" bIns="0" anchor="ctr" anchorCtr="0">
              <a:noAutofit/>
            </a:bodyPr>
            <a:lstStyle/>
            <a:p>
              <a:r>
                <a:rPr lang="en-US" sz="1600" b="1" dirty="0" smtClean="0"/>
                <a:t>ID</a:t>
              </a:r>
              <a:r>
                <a:rPr lang="ja-JP" altLang="en-US" sz="1600" b="1" dirty="0" smtClean="0"/>
                <a:t>を選択</a:t>
              </a:r>
              <a:endParaRPr lang="en-US" sz="1600" dirty="0"/>
            </a:p>
          </p:txBody>
        </p:sp>
      </p:grpSp>
      <p:pic>
        <p:nvPicPr>
          <p:cNvPr id="26" name="Picture 25"/>
          <p:cNvPicPr>
            <a:picLocks noChangeAspect="1"/>
          </p:cNvPicPr>
          <p:nvPr/>
        </p:nvPicPr>
        <p:blipFill>
          <a:blip r:embed="rId8"/>
          <a:stretch>
            <a:fillRect/>
          </a:stretch>
        </p:blipFill>
        <p:spPr>
          <a:xfrm>
            <a:off x="581611" y="2772930"/>
            <a:ext cx="5014541" cy="1850215"/>
          </a:xfrm>
          <a:prstGeom prst="rect">
            <a:avLst/>
          </a:prstGeom>
        </p:spPr>
      </p:pic>
      <p:grpSp>
        <p:nvGrpSpPr>
          <p:cNvPr id="46" name="Group 45"/>
          <p:cNvGrpSpPr/>
          <p:nvPr/>
        </p:nvGrpSpPr>
        <p:grpSpPr>
          <a:xfrm>
            <a:off x="5634737" y="3191119"/>
            <a:ext cx="3393193" cy="365760"/>
            <a:chOff x="5638722" y="2766300"/>
            <a:chExt cx="2979746" cy="365760"/>
          </a:xfrm>
        </p:grpSpPr>
        <p:sp>
          <p:nvSpPr>
            <p:cNvPr id="30" name="Rectangle 29"/>
            <p:cNvSpPr/>
            <p:nvPr/>
          </p:nvSpPr>
          <p:spPr>
            <a:xfrm>
              <a:off x="5655812" y="2778626"/>
              <a:ext cx="2962656"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pic>
          <p:nvPicPr>
            <p:cNvPr id="31" name="Picture 30"/>
            <p:cNvPicPr>
              <a:picLocks noChangeAspect="1"/>
            </p:cNvPicPr>
            <p:nvPr/>
          </p:nvPicPr>
          <p:blipFill>
            <a:blip r:embed="rId9"/>
            <a:stretch>
              <a:fillRect/>
            </a:stretch>
          </p:blipFill>
          <p:spPr>
            <a:xfrm>
              <a:off x="5638722" y="2766300"/>
              <a:ext cx="365760" cy="365760"/>
            </a:xfrm>
            <a:prstGeom prst="rect">
              <a:avLst/>
            </a:prstGeom>
          </p:spPr>
        </p:pic>
        <p:sp>
          <p:nvSpPr>
            <p:cNvPr id="29" name="Rectangle 28"/>
            <p:cNvSpPr/>
            <p:nvPr/>
          </p:nvSpPr>
          <p:spPr>
            <a:xfrm>
              <a:off x="6100908" y="2870429"/>
              <a:ext cx="2485886" cy="176644"/>
            </a:xfrm>
            <a:prstGeom prst="rect">
              <a:avLst/>
            </a:prstGeom>
          </p:spPr>
          <p:txBody>
            <a:bodyPr wrap="square" lIns="0" tIns="0" rIns="0" bIns="0" anchor="ctr" anchorCtr="0">
              <a:noAutofit/>
            </a:bodyPr>
            <a:lstStyle/>
            <a:p>
              <a:r>
                <a:rPr lang="en-US" sz="1600" b="1" dirty="0" smtClean="0"/>
                <a:t>Apply</a:t>
              </a:r>
              <a:r>
                <a:rPr lang="en-US" sz="1600" dirty="0" smtClean="0"/>
                <a:t> </a:t>
              </a:r>
              <a:r>
                <a:rPr lang="ja-JP" altLang="en-US" sz="1600" dirty="0" smtClean="0"/>
                <a:t>ボタンをクリック</a:t>
              </a:r>
              <a:endParaRPr lang="en-US" sz="1600" dirty="0"/>
            </a:p>
          </p:txBody>
        </p:sp>
      </p:grpSp>
      <p:grpSp>
        <p:nvGrpSpPr>
          <p:cNvPr id="45" name="Group 44"/>
          <p:cNvGrpSpPr/>
          <p:nvPr/>
        </p:nvGrpSpPr>
        <p:grpSpPr>
          <a:xfrm>
            <a:off x="5636119" y="3706679"/>
            <a:ext cx="3390048" cy="365760"/>
            <a:chOff x="5639882" y="3144276"/>
            <a:chExt cx="2976984" cy="365760"/>
          </a:xfrm>
        </p:grpSpPr>
        <p:sp>
          <p:nvSpPr>
            <p:cNvPr id="35" name="Rectangle 34"/>
            <p:cNvSpPr/>
            <p:nvPr/>
          </p:nvSpPr>
          <p:spPr>
            <a:xfrm>
              <a:off x="5654210" y="3156450"/>
              <a:ext cx="2962656"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pic>
          <p:nvPicPr>
            <p:cNvPr id="36" name="Picture 35"/>
            <p:cNvPicPr>
              <a:picLocks noChangeAspect="1"/>
            </p:cNvPicPr>
            <p:nvPr/>
          </p:nvPicPr>
          <p:blipFill>
            <a:blip r:embed="rId10"/>
            <a:stretch>
              <a:fillRect/>
            </a:stretch>
          </p:blipFill>
          <p:spPr>
            <a:xfrm>
              <a:off x="5639882" y="3144276"/>
              <a:ext cx="365760" cy="365760"/>
            </a:xfrm>
            <a:prstGeom prst="rect">
              <a:avLst/>
            </a:prstGeom>
          </p:spPr>
        </p:pic>
        <p:sp>
          <p:nvSpPr>
            <p:cNvPr id="34" name="Rectangle 33"/>
            <p:cNvSpPr/>
            <p:nvPr/>
          </p:nvSpPr>
          <p:spPr>
            <a:xfrm>
              <a:off x="6102067" y="3230212"/>
              <a:ext cx="2500659" cy="176644"/>
            </a:xfrm>
            <a:prstGeom prst="rect">
              <a:avLst/>
            </a:prstGeom>
          </p:spPr>
          <p:txBody>
            <a:bodyPr wrap="square" lIns="0" tIns="0" rIns="0" bIns="0" anchor="ctr" anchorCtr="0">
              <a:noAutofit/>
            </a:bodyPr>
            <a:lstStyle/>
            <a:p>
              <a:r>
                <a:rPr lang="en-US" sz="1600" b="1" dirty="0" smtClean="0"/>
                <a:t>Status</a:t>
              </a:r>
              <a:r>
                <a:rPr lang="ja-JP" altLang="en-US" sz="1600" b="1" dirty="0" smtClean="0"/>
                <a:t>を有効にする</a:t>
              </a:r>
              <a:endParaRPr lang="en-US" sz="1600" b="1" dirty="0"/>
            </a:p>
          </p:txBody>
        </p:sp>
      </p:grpSp>
      <p:pic>
        <p:nvPicPr>
          <p:cNvPr id="48" name="Picture 47"/>
          <p:cNvPicPr>
            <a:picLocks noChangeAspect="1"/>
          </p:cNvPicPr>
          <p:nvPr/>
        </p:nvPicPr>
        <p:blipFill>
          <a:blip r:embed="rId4"/>
          <a:stretch>
            <a:fillRect/>
          </a:stretch>
        </p:blipFill>
        <p:spPr>
          <a:xfrm>
            <a:off x="607577" y="1784053"/>
            <a:ext cx="137160" cy="137160"/>
          </a:xfrm>
          <a:prstGeom prst="rect">
            <a:avLst/>
          </a:prstGeom>
        </p:spPr>
      </p:pic>
      <p:pic>
        <p:nvPicPr>
          <p:cNvPr id="49" name="Picture 48"/>
          <p:cNvPicPr>
            <a:picLocks noChangeAspect="1"/>
          </p:cNvPicPr>
          <p:nvPr/>
        </p:nvPicPr>
        <p:blipFill>
          <a:blip r:embed="rId3"/>
          <a:stretch>
            <a:fillRect/>
          </a:stretch>
        </p:blipFill>
        <p:spPr>
          <a:xfrm>
            <a:off x="2554478" y="1735659"/>
            <a:ext cx="137160" cy="137160"/>
          </a:xfrm>
          <a:prstGeom prst="rect">
            <a:avLst/>
          </a:prstGeom>
        </p:spPr>
      </p:pic>
      <p:pic>
        <p:nvPicPr>
          <p:cNvPr id="50" name="Picture 49"/>
          <p:cNvPicPr>
            <a:picLocks noChangeAspect="1"/>
          </p:cNvPicPr>
          <p:nvPr/>
        </p:nvPicPr>
        <p:blipFill>
          <a:blip r:embed="rId5"/>
          <a:stretch>
            <a:fillRect/>
          </a:stretch>
        </p:blipFill>
        <p:spPr>
          <a:xfrm>
            <a:off x="2553683" y="1880748"/>
            <a:ext cx="137160" cy="137160"/>
          </a:xfrm>
          <a:prstGeom prst="rect">
            <a:avLst/>
          </a:prstGeom>
        </p:spPr>
      </p:pic>
      <p:pic>
        <p:nvPicPr>
          <p:cNvPr id="51" name="Picture 50"/>
          <p:cNvPicPr>
            <a:picLocks noChangeAspect="1"/>
          </p:cNvPicPr>
          <p:nvPr/>
        </p:nvPicPr>
        <p:blipFill>
          <a:blip r:embed="rId7"/>
          <a:stretch>
            <a:fillRect/>
          </a:stretch>
        </p:blipFill>
        <p:spPr>
          <a:xfrm>
            <a:off x="2554478" y="2028849"/>
            <a:ext cx="137160" cy="137160"/>
          </a:xfrm>
          <a:prstGeom prst="rect">
            <a:avLst/>
          </a:prstGeom>
        </p:spPr>
      </p:pic>
      <p:pic>
        <p:nvPicPr>
          <p:cNvPr id="52" name="Picture 51"/>
          <p:cNvPicPr>
            <a:picLocks noChangeAspect="1"/>
          </p:cNvPicPr>
          <p:nvPr/>
        </p:nvPicPr>
        <p:blipFill>
          <a:blip r:embed="rId9"/>
          <a:stretch>
            <a:fillRect/>
          </a:stretch>
        </p:blipFill>
        <p:spPr>
          <a:xfrm>
            <a:off x="5008361" y="1513833"/>
            <a:ext cx="137160" cy="137160"/>
          </a:xfrm>
          <a:prstGeom prst="rect">
            <a:avLst/>
          </a:prstGeom>
        </p:spPr>
      </p:pic>
      <p:pic>
        <p:nvPicPr>
          <p:cNvPr id="53" name="Picture 52"/>
          <p:cNvPicPr>
            <a:picLocks noChangeAspect="1"/>
          </p:cNvPicPr>
          <p:nvPr/>
        </p:nvPicPr>
        <p:blipFill>
          <a:blip r:embed="rId10"/>
          <a:stretch>
            <a:fillRect/>
          </a:stretch>
        </p:blipFill>
        <p:spPr>
          <a:xfrm>
            <a:off x="1842492" y="4218909"/>
            <a:ext cx="137160" cy="137160"/>
          </a:xfrm>
          <a:prstGeom prst="rect">
            <a:avLst/>
          </a:prstGeom>
        </p:spPr>
      </p:pic>
      <p:cxnSp>
        <p:nvCxnSpPr>
          <p:cNvPr id="55" name="Straight Arrow Connector 54"/>
          <p:cNvCxnSpPr/>
          <p:nvPr/>
        </p:nvCxnSpPr>
        <p:spPr>
          <a:xfrm flipH="1">
            <a:off x="1040859" y="1852633"/>
            <a:ext cx="340468"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6" name="Picture 55"/>
          <p:cNvPicPr>
            <a:picLocks noChangeAspect="1"/>
          </p:cNvPicPr>
          <p:nvPr/>
        </p:nvPicPr>
        <p:blipFill>
          <a:blip r:embed="rId11"/>
          <a:stretch>
            <a:fillRect/>
          </a:stretch>
        </p:blipFill>
        <p:spPr>
          <a:xfrm>
            <a:off x="1842492" y="4450840"/>
            <a:ext cx="137160" cy="137160"/>
          </a:xfrm>
          <a:prstGeom prst="rect">
            <a:avLst/>
          </a:prstGeom>
        </p:spPr>
      </p:pic>
      <p:grpSp>
        <p:nvGrpSpPr>
          <p:cNvPr id="62" name="Group 61"/>
          <p:cNvGrpSpPr/>
          <p:nvPr/>
        </p:nvGrpSpPr>
        <p:grpSpPr>
          <a:xfrm>
            <a:off x="5639236" y="4222240"/>
            <a:ext cx="3382947" cy="365760"/>
            <a:chOff x="5652147" y="3594954"/>
            <a:chExt cx="2970748" cy="365760"/>
          </a:xfrm>
        </p:grpSpPr>
        <p:grpSp>
          <p:nvGrpSpPr>
            <p:cNvPr id="58" name="Group 57"/>
            <p:cNvGrpSpPr/>
            <p:nvPr/>
          </p:nvGrpSpPr>
          <p:grpSpPr>
            <a:xfrm>
              <a:off x="5660239" y="3609686"/>
              <a:ext cx="2962656" cy="347472"/>
              <a:chOff x="5654210" y="3156450"/>
              <a:chExt cx="2962656" cy="347472"/>
            </a:xfrm>
          </p:grpSpPr>
          <p:sp>
            <p:nvSpPr>
              <p:cNvPr id="59" name="Rectangle 58"/>
              <p:cNvSpPr/>
              <p:nvPr/>
            </p:nvSpPr>
            <p:spPr>
              <a:xfrm>
                <a:off x="5654210" y="3156450"/>
                <a:ext cx="2962656"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61" name="Rectangle 60"/>
              <p:cNvSpPr/>
              <p:nvPr/>
            </p:nvSpPr>
            <p:spPr>
              <a:xfrm>
                <a:off x="6102067" y="3230212"/>
                <a:ext cx="2500659" cy="176644"/>
              </a:xfrm>
              <a:prstGeom prst="rect">
                <a:avLst/>
              </a:prstGeom>
            </p:spPr>
            <p:txBody>
              <a:bodyPr wrap="square" lIns="0" tIns="0" rIns="0" bIns="0" anchor="ctr" anchorCtr="0">
                <a:noAutofit/>
              </a:bodyPr>
              <a:lstStyle/>
              <a:p>
                <a:r>
                  <a:rPr lang="en-US" sz="1600" b="1" dirty="0" smtClean="0"/>
                  <a:t>Egress Interface</a:t>
                </a:r>
                <a:r>
                  <a:rPr lang="ja-JP" altLang="en-US" sz="1600" b="1" dirty="0" smtClean="0"/>
                  <a:t>を選択</a:t>
                </a:r>
                <a:endParaRPr lang="en-US" sz="1600" b="1" dirty="0"/>
              </a:p>
            </p:txBody>
          </p:sp>
        </p:grpSp>
        <p:pic>
          <p:nvPicPr>
            <p:cNvPr id="57" name="Picture 56"/>
            <p:cNvPicPr>
              <a:picLocks noChangeAspect="1"/>
            </p:cNvPicPr>
            <p:nvPr/>
          </p:nvPicPr>
          <p:blipFill>
            <a:blip r:embed="rId11"/>
            <a:stretch>
              <a:fillRect/>
            </a:stretch>
          </p:blipFill>
          <p:spPr>
            <a:xfrm>
              <a:off x="5652147" y="3594954"/>
              <a:ext cx="365760" cy="365760"/>
            </a:xfrm>
            <a:prstGeom prst="rect">
              <a:avLst/>
            </a:prstGeom>
          </p:spPr>
        </p:pic>
      </p:grpSp>
      <p:pic>
        <p:nvPicPr>
          <p:cNvPr id="42" name="Picture 41"/>
          <p:cNvPicPr>
            <a:picLocks noChangeAspect="1"/>
          </p:cNvPicPr>
          <p:nvPr/>
        </p:nvPicPr>
        <p:blipFill>
          <a:blip r:embed="rId4"/>
          <a:stretch>
            <a:fillRect/>
          </a:stretch>
        </p:blipFill>
        <p:spPr>
          <a:xfrm>
            <a:off x="533303" y="522003"/>
            <a:ext cx="507556" cy="365760"/>
          </a:xfrm>
          <a:prstGeom prst="rect">
            <a:avLst/>
          </a:prstGeom>
        </p:spPr>
      </p:pic>
      <p:sp>
        <p:nvSpPr>
          <p:cNvPr id="43" name="TextBox 42"/>
          <p:cNvSpPr txBox="1"/>
          <p:nvPr/>
        </p:nvSpPr>
        <p:spPr>
          <a:xfrm>
            <a:off x="7816672" y="170195"/>
            <a:ext cx="1126019" cy="369332"/>
          </a:xfrm>
          <a:prstGeom prst="rect">
            <a:avLst/>
          </a:prstGeom>
          <a:solidFill>
            <a:schemeClr val="accent4">
              <a:lumMod val="60000"/>
              <a:lumOff val="40000"/>
            </a:schemeClr>
          </a:solidFill>
        </p:spPr>
        <p:txBody>
          <a:bodyPr wrap="square" rtlCol="0">
            <a:spAutoFit/>
          </a:bodyPr>
          <a:lstStyle/>
          <a:p>
            <a:pPr algn="ctr"/>
            <a:r>
              <a:rPr lang="ja-JP" altLang="en-US" dirty="0" smtClean="0"/>
              <a:t>参考</a:t>
            </a:r>
            <a:endParaRPr lang="en-US" dirty="0"/>
          </a:p>
        </p:txBody>
      </p:sp>
    </p:spTree>
    <p:extLst>
      <p:ext uri="{BB962C8B-B14F-4D97-AF65-F5344CB8AC3E}">
        <p14:creationId xmlns:p14="http://schemas.microsoft.com/office/powerpoint/2010/main" val="45228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left)">
                                      <p:cBhvr>
                                        <p:cTn id="12" dur="1000"/>
                                        <p:tgtEl>
                                          <p:spTgt spid="40"/>
                                        </p:tgtEl>
                                      </p:cBhvr>
                                    </p:animEffect>
                                  </p:childTnLst>
                                </p:cTn>
                              </p:par>
                              <p:par>
                                <p:cTn id="13" presetID="2" presetClass="entr" presetSubtype="8"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0-#ppt_w/2"/>
                                          </p:val>
                                        </p:tav>
                                        <p:tav tm="100000">
                                          <p:val>
                                            <p:strVal val="#ppt_x"/>
                                          </p:val>
                                        </p:tav>
                                      </p:tavLst>
                                    </p:anim>
                                    <p:anim calcmode="lin" valueType="num">
                                      <p:cBhvr additive="base">
                                        <p:cTn id="16" dur="10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anim calcmode="lin" valueType="num">
                                      <p:cBhvr additive="base">
                                        <p:cTn id="21" dur="1000" fill="hold"/>
                                        <p:tgtEl>
                                          <p:spTgt spid="49"/>
                                        </p:tgtEl>
                                        <p:attrNameLst>
                                          <p:attrName>ppt_x</p:attrName>
                                        </p:attrNameLst>
                                      </p:cBhvr>
                                      <p:tavLst>
                                        <p:tav tm="0">
                                          <p:val>
                                            <p:strVal val="0-#ppt_w/2"/>
                                          </p:val>
                                        </p:tav>
                                        <p:tav tm="100000">
                                          <p:val>
                                            <p:strVal val="#ppt_x"/>
                                          </p:val>
                                        </p:tav>
                                      </p:tavLst>
                                    </p:anim>
                                    <p:anim calcmode="lin" valueType="num">
                                      <p:cBhvr additive="base">
                                        <p:cTn id="22" dur="1000" fill="hold"/>
                                        <p:tgtEl>
                                          <p:spTgt spid="49"/>
                                        </p:tgtEl>
                                        <p:attrNameLst>
                                          <p:attrName>ppt_y</p:attrName>
                                        </p:attrNameLst>
                                      </p:cBhvr>
                                      <p:tavLst>
                                        <p:tav tm="0">
                                          <p:val>
                                            <p:strVal val="#ppt_y"/>
                                          </p:val>
                                        </p:tav>
                                        <p:tav tm="100000">
                                          <p:val>
                                            <p:strVal val="#ppt_y"/>
                                          </p:val>
                                        </p:tav>
                                      </p:tavLst>
                                    </p:anim>
                                  </p:childTnLst>
                                </p:cTn>
                              </p:par>
                              <p:par>
                                <p:cTn id="23" presetID="22" presetClass="entr" presetSubtype="8"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left)">
                                      <p:cBhvr>
                                        <p:cTn id="25" dur="10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50"/>
                                        </p:tgtEl>
                                        <p:attrNameLst>
                                          <p:attrName>style.visibility</p:attrName>
                                        </p:attrNameLst>
                                      </p:cBhvr>
                                      <p:to>
                                        <p:strVal val="visible"/>
                                      </p:to>
                                    </p:set>
                                    <p:anim calcmode="lin" valueType="num">
                                      <p:cBhvr additive="base">
                                        <p:cTn id="30" dur="1000" fill="hold"/>
                                        <p:tgtEl>
                                          <p:spTgt spid="50"/>
                                        </p:tgtEl>
                                        <p:attrNameLst>
                                          <p:attrName>ppt_x</p:attrName>
                                        </p:attrNameLst>
                                      </p:cBhvr>
                                      <p:tavLst>
                                        <p:tav tm="0">
                                          <p:val>
                                            <p:strVal val="0-#ppt_w/2"/>
                                          </p:val>
                                        </p:tav>
                                        <p:tav tm="100000">
                                          <p:val>
                                            <p:strVal val="#ppt_x"/>
                                          </p:val>
                                        </p:tav>
                                      </p:tavLst>
                                    </p:anim>
                                    <p:anim calcmode="lin" valueType="num">
                                      <p:cBhvr additive="base">
                                        <p:cTn id="31" dur="1000" fill="hold"/>
                                        <p:tgtEl>
                                          <p:spTgt spid="50"/>
                                        </p:tgtEl>
                                        <p:attrNameLst>
                                          <p:attrName>ppt_y</p:attrName>
                                        </p:attrNameLst>
                                      </p:cBhvr>
                                      <p:tavLst>
                                        <p:tav tm="0">
                                          <p:val>
                                            <p:strVal val="#ppt_y"/>
                                          </p:val>
                                        </p:tav>
                                        <p:tav tm="100000">
                                          <p:val>
                                            <p:strVal val="#ppt_y"/>
                                          </p:val>
                                        </p:tav>
                                      </p:tavLst>
                                    </p:anim>
                                  </p:childTnLst>
                                </p:cTn>
                              </p:par>
                              <p:par>
                                <p:cTn id="32" presetID="22" presetClass="entr" presetSubtype="8"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10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51"/>
                                        </p:tgtEl>
                                        <p:attrNameLst>
                                          <p:attrName>style.visibility</p:attrName>
                                        </p:attrNameLst>
                                      </p:cBhvr>
                                      <p:to>
                                        <p:strVal val="visible"/>
                                      </p:to>
                                    </p:set>
                                    <p:anim calcmode="lin" valueType="num">
                                      <p:cBhvr additive="base">
                                        <p:cTn id="39" dur="1000" fill="hold"/>
                                        <p:tgtEl>
                                          <p:spTgt spid="51"/>
                                        </p:tgtEl>
                                        <p:attrNameLst>
                                          <p:attrName>ppt_x</p:attrName>
                                        </p:attrNameLst>
                                      </p:cBhvr>
                                      <p:tavLst>
                                        <p:tav tm="0">
                                          <p:val>
                                            <p:strVal val="0-#ppt_w/2"/>
                                          </p:val>
                                        </p:tav>
                                        <p:tav tm="100000">
                                          <p:val>
                                            <p:strVal val="#ppt_x"/>
                                          </p:val>
                                        </p:tav>
                                      </p:tavLst>
                                    </p:anim>
                                    <p:anim calcmode="lin" valueType="num">
                                      <p:cBhvr additive="base">
                                        <p:cTn id="40" dur="1000" fill="hold"/>
                                        <p:tgtEl>
                                          <p:spTgt spid="51"/>
                                        </p:tgtEl>
                                        <p:attrNameLst>
                                          <p:attrName>ppt_y</p:attrName>
                                        </p:attrNameLst>
                                      </p:cBhvr>
                                      <p:tavLst>
                                        <p:tav tm="0">
                                          <p:val>
                                            <p:strVal val="#ppt_y"/>
                                          </p:val>
                                        </p:tav>
                                        <p:tav tm="100000">
                                          <p:val>
                                            <p:strVal val="#ppt_y"/>
                                          </p:val>
                                        </p:tav>
                                      </p:tavLst>
                                    </p:anim>
                                  </p:childTnLst>
                                </p:cTn>
                              </p:par>
                              <p:par>
                                <p:cTn id="41" presetID="22" presetClass="entr" presetSubtype="8"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wipe(left)">
                                      <p:cBhvr>
                                        <p:cTn id="43" dur="1000"/>
                                        <p:tgtEl>
                                          <p:spTgt spid="47"/>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52"/>
                                        </p:tgtEl>
                                        <p:attrNameLst>
                                          <p:attrName>style.visibility</p:attrName>
                                        </p:attrNameLst>
                                      </p:cBhvr>
                                      <p:to>
                                        <p:strVal val="visible"/>
                                      </p:to>
                                    </p:set>
                                    <p:anim calcmode="lin" valueType="num">
                                      <p:cBhvr additive="base">
                                        <p:cTn id="48" dur="1000" fill="hold"/>
                                        <p:tgtEl>
                                          <p:spTgt spid="52"/>
                                        </p:tgtEl>
                                        <p:attrNameLst>
                                          <p:attrName>ppt_x</p:attrName>
                                        </p:attrNameLst>
                                      </p:cBhvr>
                                      <p:tavLst>
                                        <p:tav tm="0">
                                          <p:val>
                                            <p:strVal val="0-#ppt_w/2"/>
                                          </p:val>
                                        </p:tav>
                                        <p:tav tm="100000">
                                          <p:val>
                                            <p:strVal val="#ppt_x"/>
                                          </p:val>
                                        </p:tav>
                                      </p:tavLst>
                                    </p:anim>
                                    <p:anim calcmode="lin" valueType="num">
                                      <p:cBhvr additive="base">
                                        <p:cTn id="49" dur="1000" fill="hold"/>
                                        <p:tgtEl>
                                          <p:spTgt spid="52"/>
                                        </p:tgtEl>
                                        <p:attrNameLst>
                                          <p:attrName>ppt_y</p:attrName>
                                        </p:attrNameLst>
                                      </p:cBhvr>
                                      <p:tavLst>
                                        <p:tav tm="0">
                                          <p:val>
                                            <p:strVal val="#ppt_y"/>
                                          </p:val>
                                        </p:tav>
                                        <p:tav tm="100000">
                                          <p:val>
                                            <p:strVal val="#ppt_y"/>
                                          </p:val>
                                        </p:tav>
                                      </p:tavLst>
                                    </p:anim>
                                  </p:childTnLst>
                                </p:cTn>
                              </p:par>
                              <p:par>
                                <p:cTn id="50" presetID="22" presetClass="entr" presetSubtype="8" fill="hold"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ipe(left)">
                                      <p:cBhvr>
                                        <p:cTn id="52" dur="1000"/>
                                        <p:tgtEl>
                                          <p:spTgt spid="46"/>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53"/>
                                        </p:tgtEl>
                                        <p:attrNameLst>
                                          <p:attrName>style.visibility</p:attrName>
                                        </p:attrNameLst>
                                      </p:cBhvr>
                                      <p:to>
                                        <p:strVal val="visible"/>
                                      </p:to>
                                    </p:set>
                                    <p:anim calcmode="lin" valueType="num">
                                      <p:cBhvr additive="base">
                                        <p:cTn id="57" dur="1000" fill="hold"/>
                                        <p:tgtEl>
                                          <p:spTgt spid="53"/>
                                        </p:tgtEl>
                                        <p:attrNameLst>
                                          <p:attrName>ppt_x</p:attrName>
                                        </p:attrNameLst>
                                      </p:cBhvr>
                                      <p:tavLst>
                                        <p:tav tm="0">
                                          <p:val>
                                            <p:strVal val="0-#ppt_w/2"/>
                                          </p:val>
                                        </p:tav>
                                        <p:tav tm="100000">
                                          <p:val>
                                            <p:strVal val="#ppt_x"/>
                                          </p:val>
                                        </p:tav>
                                      </p:tavLst>
                                    </p:anim>
                                    <p:anim calcmode="lin" valueType="num">
                                      <p:cBhvr additive="base">
                                        <p:cTn id="58" dur="1000" fill="hold"/>
                                        <p:tgtEl>
                                          <p:spTgt spid="53"/>
                                        </p:tgtEl>
                                        <p:attrNameLst>
                                          <p:attrName>ppt_y</p:attrName>
                                        </p:attrNameLst>
                                      </p:cBhvr>
                                      <p:tavLst>
                                        <p:tav tm="0">
                                          <p:val>
                                            <p:strVal val="#ppt_y"/>
                                          </p:val>
                                        </p:tav>
                                        <p:tav tm="100000">
                                          <p:val>
                                            <p:strVal val="#ppt_y"/>
                                          </p:val>
                                        </p:tav>
                                      </p:tavLst>
                                    </p:anim>
                                  </p:childTnLst>
                                </p:cTn>
                              </p:par>
                              <p:par>
                                <p:cTn id="59" presetID="22" presetClass="entr" presetSubtype="8" fill="hold" nodeType="with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left)">
                                      <p:cBhvr>
                                        <p:cTn id="61" dur="1000"/>
                                        <p:tgtEl>
                                          <p:spTgt spid="45"/>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8" fill="hold" nodeType="clickEffect">
                                  <p:stCondLst>
                                    <p:cond delay="0"/>
                                  </p:stCondLst>
                                  <p:childTnLst>
                                    <p:set>
                                      <p:cBhvr>
                                        <p:cTn id="65" dur="1" fill="hold">
                                          <p:stCondLst>
                                            <p:cond delay="0"/>
                                          </p:stCondLst>
                                        </p:cTn>
                                        <p:tgtEl>
                                          <p:spTgt spid="56"/>
                                        </p:tgtEl>
                                        <p:attrNameLst>
                                          <p:attrName>style.visibility</p:attrName>
                                        </p:attrNameLst>
                                      </p:cBhvr>
                                      <p:to>
                                        <p:strVal val="visible"/>
                                      </p:to>
                                    </p:set>
                                    <p:anim calcmode="lin" valueType="num">
                                      <p:cBhvr additive="base">
                                        <p:cTn id="66" dur="1000" fill="hold"/>
                                        <p:tgtEl>
                                          <p:spTgt spid="56"/>
                                        </p:tgtEl>
                                        <p:attrNameLst>
                                          <p:attrName>ppt_x</p:attrName>
                                        </p:attrNameLst>
                                      </p:cBhvr>
                                      <p:tavLst>
                                        <p:tav tm="0">
                                          <p:val>
                                            <p:strVal val="0-#ppt_w/2"/>
                                          </p:val>
                                        </p:tav>
                                        <p:tav tm="100000">
                                          <p:val>
                                            <p:strVal val="#ppt_x"/>
                                          </p:val>
                                        </p:tav>
                                      </p:tavLst>
                                    </p:anim>
                                    <p:anim calcmode="lin" valueType="num">
                                      <p:cBhvr additive="base">
                                        <p:cTn id="67" dur="1000" fill="hold"/>
                                        <p:tgtEl>
                                          <p:spTgt spid="56"/>
                                        </p:tgtEl>
                                        <p:attrNameLst>
                                          <p:attrName>ppt_y</p:attrName>
                                        </p:attrNameLst>
                                      </p:cBhvr>
                                      <p:tavLst>
                                        <p:tav tm="0">
                                          <p:val>
                                            <p:strVal val="#ppt_y"/>
                                          </p:val>
                                        </p:tav>
                                        <p:tav tm="100000">
                                          <p:val>
                                            <p:strVal val="#ppt_y"/>
                                          </p:val>
                                        </p:tav>
                                      </p:tavLst>
                                    </p:anim>
                                  </p:childTnLst>
                                </p:cTn>
                              </p:par>
                              <p:par>
                                <p:cTn id="68" presetID="22" presetClass="entr" presetSubtype="8" fill="hold" nodeType="withEffect">
                                  <p:stCondLst>
                                    <p:cond delay="0"/>
                                  </p:stCondLst>
                                  <p:childTnLst>
                                    <p:set>
                                      <p:cBhvr>
                                        <p:cTn id="69" dur="1" fill="hold">
                                          <p:stCondLst>
                                            <p:cond delay="0"/>
                                          </p:stCondLst>
                                        </p:cTn>
                                        <p:tgtEl>
                                          <p:spTgt spid="62"/>
                                        </p:tgtEl>
                                        <p:attrNameLst>
                                          <p:attrName>style.visibility</p:attrName>
                                        </p:attrNameLst>
                                      </p:cBhvr>
                                      <p:to>
                                        <p:strVal val="visible"/>
                                      </p:to>
                                    </p:set>
                                    <p:animEffect transition="in" filter="wipe(left)">
                                      <p:cBhvr>
                                        <p:cTn id="70"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551690" y="1007715"/>
            <a:ext cx="4402147" cy="1991651"/>
          </a:xfrm>
          <a:prstGeom prst="rect">
            <a:avLst/>
          </a:prstGeom>
        </p:spPr>
      </p:pic>
      <p:sp>
        <p:nvSpPr>
          <p:cNvPr id="10" name="Title 4"/>
          <p:cNvSpPr>
            <a:spLocks noGrp="1"/>
          </p:cNvSpPr>
          <p:nvPr>
            <p:ph type="title"/>
          </p:nvPr>
        </p:nvSpPr>
        <p:spPr>
          <a:xfrm>
            <a:off x="437766" y="151471"/>
            <a:ext cx="8345488" cy="731837"/>
          </a:xfrm>
        </p:spPr>
        <p:txBody>
          <a:bodyPr/>
          <a:lstStyle/>
          <a:p>
            <a:r>
              <a:rPr lang="ja-JP" altLang="en-US" dirty="0"/>
              <a:t>有線ポートでの</a:t>
            </a:r>
            <a:r>
              <a:rPr lang="en-US" altLang="ja-JP" dirty="0"/>
              <a:t>802.1x</a:t>
            </a:r>
            <a:r>
              <a:rPr lang="ja-JP" altLang="en-US" dirty="0" smtClean="0"/>
              <a:t>設定方法　　 </a:t>
            </a:r>
            <a:r>
              <a:rPr lang="en-US" altLang="ja-JP" dirty="0" smtClean="0"/>
              <a:t/>
            </a:r>
            <a:br>
              <a:rPr lang="en-US" altLang="ja-JP" dirty="0" smtClean="0"/>
            </a:br>
            <a:r>
              <a:rPr lang="ja-JP" altLang="en-US" dirty="0" smtClean="0"/>
              <a:t>　　 </a:t>
            </a:r>
            <a:r>
              <a:rPr lang="en-US" dirty="0" smtClean="0"/>
              <a:t>Layer 2 </a:t>
            </a:r>
            <a:r>
              <a:rPr lang="ja-JP" altLang="en-US" dirty="0" smtClean="0"/>
              <a:t>セキュリティの選択：</a:t>
            </a:r>
            <a:r>
              <a:rPr lang="en-US" altLang="ja-JP" dirty="0" smtClean="0"/>
              <a:t>802.1X</a:t>
            </a:r>
            <a:endParaRPr lang="en-US" dirty="0"/>
          </a:p>
        </p:txBody>
      </p:sp>
      <p:grpSp>
        <p:nvGrpSpPr>
          <p:cNvPr id="7" name="Group 6"/>
          <p:cNvGrpSpPr/>
          <p:nvPr/>
        </p:nvGrpSpPr>
        <p:grpSpPr>
          <a:xfrm>
            <a:off x="5131673" y="1933952"/>
            <a:ext cx="3771779" cy="365760"/>
            <a:chOff x="5623225" y="1534852"/>
            <a:chExt cx="2982390" cy="365760"/>
          </a:xfrm>
        </p:grpSpPr>
        <p:sp>
          <p:nvSpPr>
            <p:cNvPr id="8" name="Rectangle 7"/>
            <p:cNvSpPr/>
            <p:nvPr/>
          </p:nvSpPr>
          <p:spPr>
            <a:xfrm>
              <a:off x="5643640" y="1552623"/>
              <a:ext cx="2961975"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pic>
          <p:nvPicPr>
            <p:cNvPr id="9" name="Picture 8"/>
            <p:cNvPicPr>
              <a:picLocks noChangeAspect="1"/>
            </p:cNvPicPr>
            <p:nvPr/>
          </p:nvPicPr>
          <p:blipFill>
            <a:blip r:embed="rId4"/>
            <a:stretch>
              <a:fillRect/>
            </a:stretch>
          </p:blipFill>
          <p:spPr>
            <a:xfrm>
              <a:off x="5623225" y="1534852"/>
              <a:ext cx="365760" cy="365760"/>
            </a:xfrm>
            <a:prstGeom prst="rect">
              <a:avLst/>
            </a:prstGeom>
          </p:spPr>
        </p:pic>
        <p:sp>
          <p:nvSpPr>
            <p:cNvPr id="11" name="Rectangle 10"/>
            <p:cNvSpPr/>
            <p:nvPr/>
          </p:nvSpPr>
          <p:spPr>
            <a:xfrm>
              <a:off x="6081094" y="1639371"/>
              <a:ext cx="2456156" cy="176644"/>
            </a:xfrm>
            <a:prstGeom prst="rect">
              <a:avLst/>
            </a:prstGeom>
          </p:spPr>
          <p:txBody>
            <a:bodyPr wrap="square" lIns="0" tIns="0" rIns="0" bIns="0" anchor="ctr" anchorCtr="0">
              <a:noAutofit/>
            </a:bodyPr>
            <a:lstStyle/>
            <a:p>
              <a:r>
                <a:rPr lang="en-US" sz="1600" b="1" dirty="0" smtClean="0"/>
                <a:t>L2</a:t>
              </a:r>
              <a:r>
                <a:rPr lang="ja-JP" altLang="en-US" sz="1600" b="1" dirty="0" smtClean="0"/>
                <a:t>セキュリティで</a:t>
              </a:r>
              <a:r>
                <a:rPr lang="en-US" sz="1600" b="1" dirty="0" smtClean="0"/>
                <a:t>802.1X </a:t>
              </a:r>
              <a:r>
                <a:rPr lang="ja-JP" altLang="en-US" sz="1600" b="1" dirty="0" smtClean="0"/>
                <a:t>を選択</a:t>
              </a:r>
              <a:endParaRPr lang="en-US" sz="1600" dirty="0"/>
            </a:p>
          </p:txBody>
        </p:sp>
      </p:grpSp>
      <p:grpSp>
        <p:nvGrpSpPr>
          <p:cNvPr id="12" name="Group 11"/>
          <p:cNvGrpSpPr/>
          <p:nvPr/>
        </p:nvGrpSpPr>
        <p:grpSpPr>
          <a:xfrm>
            <a:off x="5132621" y="1128879"/>
            <a:ext cx="3769678" cy="365760"/>
            <a:chOff x="5624887" y="1128879"/>
            <a:chExt cx="2980729" cy="365760"/>
          </a:xfrm>
        </p:grpSpPr>
        <p:sp>
          <p:nvSpPr>
            <p:cNvPr id="13" name="Rectangle 12"/>
            <p:cNvSpPr/>
            <p:nvPr/>
          </p:nvSpPr>
          <p:spPr>
            <a:xfrm>
              <a:off x="5641978" y="1142626"/>
              <a:ext cx="2963637"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pic>
          <p:nvPicPr>
            <p:cNvPr id="14" name="Picture 13"/>
            <p:cNvPicPr>
              <a:picLocks noChangeAspect="1"/>
            </p:cNvPicPr>
            <p:nvPr/>
          </p:nvPicPr>
          <p:blipFill>
            <a:blip r:embed="rId5"/>
            <a:stretch>
              <a:fillRect/>
            </a:stretch>
          </p:blipFill>
          <p:spPr>
            <a:xfrm>
              <a:off x="5624887" y="1128879"/>
              <a:ext cx="365760" cy="365760"/>
            </a:xfrm>
            <a:prstGeom prst="rect">
              <a:avLst/>
            </a:prstGeom>
          </p:spPr>
        </p:pic>
        <p:sp>
          <p:nvSpPr>
            <p:cNvPr id="15" name="Rectangle 14"/>
            <p:cNvSpPr/>
            <p:nvPr/>
          </p:nvSpPr>
          <p:spPr>
            <a:xfrm>
              <a:off x="6082756" y="1155320"/>
              <a:ext cx="2522860" cy="320040"/>
            </a:xfrm>
            <a:prstGeom prst="rect">
              <a:avLst/>
            </a:prstGeom>
          </p:spPr>
          <p:txBody>
            <a:bodyPr wrap="square" lIns="0" tIns="0" rIns="0" bIns="0" anchor="ctr" anchorCtr="0">
              <a:noAutofit/>
            </a:bodyPr>
            <a:lstStyle/>
            <a:p>
              <a:r>
                <a:rPr lang="en-US" sz="1600" dirty="0" smtClean="0"/>
                <a:t> </a:t>
              </a:r>
              <a:r>
                <a:rPr lang="en-US" sz="1600" b="1" dirty="0" smtClean="0"/>
                <a:t>Security &gt; Layer 2</a:t>
              </a:r>
              <a:r>
                <a:rPr lang="ja-JP" altLang="en-US" sz="1600" b="1" dirty="0" smtClean="0"/>
                <a:t>へ移動</a:t>
              </a:r>
              <a:endParaRPr lang="en-US" sz="1600" b="1" dirty="0"/>
            </a:p>
          </p:txBody>
        </p:sp>
      </p:grpSp>
      <p:pic>
        <p:nvPicPr>
          <p:cNvPr id="20" name="Picture 19"/>
          <p:cNvPicPr>
            <a:picLocks noChangeAspect="1"/>
          </p:cNvPicPr>
          <p:nvPr/>
        </p:nvPicPr>
        <p:blipFill>
          <a:blip r:embed="rId5"/>
          <a:stretch>
            <a:fillRect/>
          </a:stretch>
        </p:blipFill>
        <p:spPr>
          <a:xfrm>
            <a:off x="2211578" y="2244518"/>
            <a:ext cx="137160" cy="137160"/>
          </a:xfrm>
          <a:prstGeom prst="rect">
            <a:avLst/>
          </a:prstGeom>
        </p:spPr>
      </p:pic>
      <p:pic>
        <p:nvPicPr>
          <p:cNvPr id="21" name="Picture 20"/>
          <p:cNvPicPr>
            <a:picLocks noChangeAspect="1"/>
          </p:cNvPicPr>
          <p:nvPr/>
        </p:nvPicPr>
        <p:blipFill>
          <a:blip r:embed="rId4"/>
          <a:stretch>
            <a:fillRect/>
          </a:stretch>
        </p:blipFill>
        <p:spPr>
          <a:xfrm>
            <a:off x="2332596" y="2626899"/>
            <a:ext cx="137160" cy="137160"/>
          </a:xfrm>
          <a:prstGeom prst="rect">
            <a:avLst/>
          </a:prstGeom>
        </p:spPr>
      </p:pic>
      <p:pic>
        <p:nvPicPr>
          <p:cNvPr id="22" name="Picture 21"/>
          <p:cNvPicPr>
            <a:picLocks noChangeAspect="1"/>
          </p:cNvPicPr>
          <p:nvPr/>
        </p:nvPicPr>
        <p:blipFill>
          <a:blip r:embed="rId6"/>
          <a:stretch>
            <a:fillRect/>
          </a:stretch>
        </p:blipFill>
        <p:spPr>
          <a:xfrm>
            <a:off x="551690" y="3042903"/>
            <a:ext cx="4402147" cy="1806852"/>
          </a:xfrm>
          <a:prstGeom prst="rect">
            <a:avLst/>
          </a:prstGeom>
        </p:spPr>
      </p:pic>
      <p:grpSp>
        <p:nvGrpSpPr>
          <p:cNvPr id="24" name="Group 23"/>
          <p:cNvGrpSpPr/>
          <p:nvPr/>
        </p:nvGrpSpPr>
        <p:grpSpPr>
          <a:xfrm>
            <a:off x="5131673" y="2739025"/>
            <a:ext cx="3771779" cy="365760"/>
            <a:chOff x="5623225" y="1958079"/>
            <a:chExt cx="2982390" cy="365760"/>
          </a:xfrm>
        </p:grpSpPr>
        <p:sp>
          <p:nvSpPr>
            <p:cNvPr id="25" name="Rectangle 24"/>
            <p:cNvSpPr/>
            <p:nvPr/>
          </p:nvSpPr>
          <p:spPr>
            <a:xfrm>
              <a:off x="5640316" y="1970405"/>
              <a:ext cx="2965299"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pic>
          <p:nvPicPr>
            <p:cNvPr id="26" name="Picture 25"/>
            <p:cNvPicPr>
              <a:picLocks noChangeAspect="1"/>
            </p:cNvPicPr>
            <p:nvPr/>
          </p:nvPicPr>
          <p:blipFill>
            <a:blip r:embed="rId7"/>
            <a:stretch>
              <a:fillRect/>
            </a:stretch>
          </p:blipFill>
          <p:spPr>
            <a:xfrm>
              <a:off x="5623225" y="1958079"/>
              <a:ext cx="365760" cy="365760"/>
            </a:xfrm>
            <a:prstGeom prst="rect">
              <a:avLst/>
            </a:prstGeom>
          </p:spPr>
        </p:pic>
        <p:sp>
          <p:nvSpPr>
            <p:cNvPr id="27" name="Rectangle 26"/>
            <p:cNvSpPr/>
            <p:nvPr/>
          </p:nvSpPr>
          <p:spPr>
            <a:xfrm>
              <a:off x="6081093" y="2065591"/>
              <a:ext cx="2479960" cy="174238"/>
            </a:xfrm>
            <a:prstGeom prst="rect">
              <a:avLst/>
            </a:prstGeom>
          </p:spPr>
          <p:txBody>
            <a:bodyPr wrap="square" lIns="0" tIns="0" rIns="0" bIns="0" anchor="ctr" anchorCtr="0">
              <a:noAutofit/>
            </a:bodyPr>
            <a:lstStyle/>
            <a:p>
              <a:r>
                <a:rPr lang="en-US" sz="1600" b="1" dirty="0" smtClean="0"/>
                <a:t>Security </a:t>
              </a:r>
              <a:r>
                <a:rPr lang="en-US" sz="1600" b="1" dirty="0"/>
                <a:t>&gt; </a:t>
              </a:r>
              <a:r>
                <a:rPr lang="en-US" sz="1600" b="1" dirty="0" smtClean="0"/>
                <a:t>AAA Servers</a:t>
              </a:r>
              <a:r>
                <a:rPr lang="ja-JP" altLang="en-US" sz="1600" b="1" dirty="0" smtClean="0"/>
                <a:t>へ移動</a:t>
              </a:r>
              <a:endParaRPr lang="en-US" sz="1600" b="1" dirty="0"/>
            </a:p>
          </p:txBody>
        </p:sp>
      </p:grpSp>
      <p:grpSp>
        <p:nvGrpSpPr>
          <p:cNvPr id="28" name="Group 27"/>
          <p:cNvGrpSpPr/>
          <p:nvPr/>
        </p:nvGrpSpPr>
        <p:grpSpPr>
          <a:xfrm>
            <a:off x="5129780" y="3544098"/>
            <a:ext cx="3775985" cy="365760"/>
            <a:chOff x="5619901" y="2233597"/>
            <a:chExt cx="2985715" cy="365760"/>
          </a:xfrm>
        </p:grpSpPr>
        <p:sp>
          <p:nvSpPr>
            <p:cNvPr id="29" name="Rectangle 28"/>
            <p:cNvSpPr/>
            <p:nvPr/>
          </p:nvSpPr>
          <p:spPr>
            <a:xfrm>
              <a:off x="5640316" y="2243535"/>
              <a:ext cx="2965300"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pic>
          <p:nvPicPr>
            <p:cNvPr id="30" name="Picture 29"/>
            <p:cNvPicPr>
              <a:picLocks noChangeAspect="1"/>
            </p:cNvPicPr>
            <p:nvPr/>
          </p:nvPicPr>
          <p:blipFill>
            <a:blip r:embed="rId8"/>
            <a:stretch>
              <a:fillRect/>
            </a:stretch>
          </p:blipFill>
          <p:spPr>
            <a:xfrm>
              <a:off x="5619901" y="2233597"/>
              <a:ext cx="365760" cy="365760"/>
            </a:xfrm>
            <a:prstGeom prst="rect">
              <a:avLst/>
            </a:prstGeom>
          </p:spPr>
        </p:pic>
        <p:sp>
          <p:nvSpPr>
            <p:cNvPr id="31" name="Rectangle 30"/>
            <p:cNvSpPr/>
            <p:nvPr/>
          </p:nvSpPr>
          <p:spPr>
            <a:xfrm>
              <a:off x="6082087" y="2317303"/>
              <a:ext cx="2523528" cy="176644"/>
            </a:xfrm>
            <a:prstGeom prst="rect">
              <a:avLst/>
            </a:prstGeom>
          </p:spPr>
          <p:txBody>
            <a:bodyPr wrap="square" lIns="0" tIns="0" rIns="0" bIns="0" anchor="ctr" anchorCtr="0">
              <a:noAutofit/>
            </a:bodyPr>
            <a:lstStyle/>
            <a:p>
              <a:r>
                <a:rPr lang="en-US" sz="1600" dirty="0" smtClean="0"/>
                <a:t>AAA </a:t>
              </a:r>
              <a:r>
                <a:rPr lang="en-US" sz="1600" b="1" dirty="0" smtClean="0"/>
                <a:t>Server</a:t>
              </a:r>
              <a:r>
                <a:rPr lang="ja-JP" altLang="en-US" sz="1600" b="1" dirty="0" smtClean="0"/>
                <a:t>を選択</a:t>
              </a:r>
              <a:r>
                <a:rPr lang="en-US" sz="1600" b="1" dirty="0" smtClean="0"/>
                <a:t> </a:t>
              </a:r>
              <a:endParaRPr lang="en-US" sz="1600" b="1" dirty="0"/>
            </a:p>
          </p:txBody>
        </p:sp>
      </p:grpSp>
      <p:pic>
        <p:nvPicPr>
          <p:cNvPr id="33" name="Picture 32"/>
          <p:cNvPicPr>
            <a:picLocks noChangeAspect="1"/>
          </p:cNvPicPr>
          <p:nvPr/>
        </p:nvPicPr>
        <p:blipFill>
          <a:blip r:embed="rId7"/>
          <a:stretch>
            <a:fillRect/>
          </a:stretch>
        </p:blipFill>
        <p:spPr>
          <a:xfrm>
            <a:off x="3689148" y="3627332"/>
            <a:ext cx="137160" cy="137160"/>
          </a:xfrm>
          <a:prstGeom prst="rect">
            <a:avLst/>
          </a:prstGeom>
        </p:spPr>
      </p:pic>
      <p:pic>
        <p:nvPicPr>
          <p:cNvPr id="34" name="Picture 33"/>
          <p:cNvPicPr>
            <a:picLocks noChangeAspect="1"/>
          </p:cNvPicPr>
          <p:nvPr/>
        </p:nvPicPr>
        <p:blipFill>
          <a:blip r:embed="rId8"/>
          <a:stretch>
            <a:fillRect/>
          </a:stretch>
        </p:blipFill>
        <p:spPr>
          <a:xfrm>
            <a:off x="1935637" y="4664692"/>
            <a:ext cx="137160" cy="137160"/>
          </a:xfrm>
          <a:prstGeom prst="rect">
            <a:avLst/>
          </a:prstGeom>
        </p:spPr>
      </p:pic>
      <p:grpSp>
        <p:nvGrpSpPr>
          <p:cNvPr id="35" name="Group 34"/>
          <p:cNvGrpSpPr/>
          <p:nvPr/>
        </p:nvGrpSpPr>
        <p:grpSpPr>
          <a:xfrm>
            <a:off x="5133179" y="4270421"/>
            <a:ext cx="3768435" cy="365760"/>
            <a:chOff x="5638722" y="2766300"/>
            <a:chExt cx="2979746" cy="365760"/>
          </a:xfrm>
        </p:grpSpPr>
        <p:sp>
          <p:nvSpPr>
            <p:cNvPr id="36" name="Rectangle 35"/>
            <p:cNvSpPr/>
            <p:nvPr/>
          </p:nvSpPr>
          <p:spPr>
            <a:xfrm>
              <a:off x="5655812" y="2778626"/>
              <a:ext cx="2962656"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pic>
          <p:nvPicPr>
            <p:cNvPr id="37" name="Picture 36"/>
            <p:cNvPicPr>
              <a:picLocks noChangeAspect="1"/>
            </p:cNvPicPr>
            <p:nvPr/>
          </p:nvPicPr>
          <p:blipFill>
            <a:blip r:embed="rId9"/>
            <a:stretch>
              <a:fillRect/>
            </a:stretch>
          </p:blipFill>
          <p:spPr>
            <a:xfrm>
              <a:off x="5638722" y="2766300"/>
              <a:ext cx="365760" cy="365760"/>
            </a:xfrm>
            <a:prstGeom prst="rect">
              <a:avLst/>
            </a:prstGeom>
          </p:spPr>
        </p:pic>
        <p:sp>
          <p:nvSpPr>
            <p:cNvPr id="38" name="Rectangle 37"/>
            <p:cNvSpPr/>
            <p:nvPr/>
          </p:nvSpPr>
          <p:spPr>
            <a:xfrm>
              <a:off x="6100908" y="2870429"/>
              <a:ext cx="2485886" cy="176644"/>
            </a:xfrm>
            <a:prstGeom prst="rect">
              <a:avLst/>
            </a:prstGeom>
          </p:spPr>
          <p:txBody>
            <a:bodyPr wrap="square" lIns="0" tIns="0" rIns="0" bIns="0" anchor="ctr" anchorCtr="0">
              <a:noAutofit/>
            </a:bodyPr>
            <a:lstStyle/>
            <a:p>
              <a:r>
                <a:rPr lang="en-US" sz="1600" b="1" dirty="0" smtClean="0"/>
                <a:t>Apply</a:t>
              </a:r>
              <a:r>
                <a:rPr lang="ja-JP" altLang="en-US" sz="1600" dirty="0" smtClean="0"/>
                <a:t>ボタンをクリック</a:t>
              </a:r>
              <a:endParaRPr lang="en-US" sz="1600" dirty="0"/>
            </a:p>
          </p:txBody>
        </p:sp>
      </p:grpSp>
      <p:pic>
        <p:nvPicPr>
          <p:cNvPr id="32" name="Picture 31"/>
          <p:cNvPicPr>
            <a:picLocks noChangeAspect="1"/>
          </p:cNvPicPr>
          <p:nvPr/>
        </p:nvPicPr>
        <p:blipFill>
          <a:blip r:embed="rId4"/>
          <a:stretch>
            <a:fillRect/>
          </a:stretch>
        </p:blipFill>
        <p:spPr>
          <a:xfrm>
            <a:off x="551690" y="517548"/>
            <a:ext cx="507556" cy="365760"/>
          </a:xfrm>
          <a:prstGeom prst="rect">
            <a:avLst/>
          </a:prstGeom>
        </p:spPr>
      </p:pic>
      <p:sp>
        <p:nvSpPr>
          <p:cNvPr id="39" name="TextBox 38"/>
          <p:cNvSpPr txBox="1"/>
          <p:nvPr/>
        </p:nvSpPr>
        <p:spPr>
          <a:xfrm>
            <a:off x="7816672" y="170195"/>
            <a:ext cx="1126019" cy="369332"/>
          </a:xfrm>
          <a:prstGeom prst="rect">
            <a:avLst/>
          </a:prstGeom>
          <a:solidFill>
            <a:schemeClr val="accent4">
              <a:lumMod val="60000"/>
              <a:lumOff val="40000"/>
            </a:schemeClr>
          </a:solidFill>
        </p:spPr>
        <p:txBody>
          <a:bodyPr wrap="square" rtlCol="0">
            <a:spAutoFit/>
          </a:bodyPr>
          <a:lstStyle/>
          <a:p>
            <a:pPr algn="ctr"/>
            <a:r>
              <a:rPr lang="ja-JP" altLang="en-US" dirty="0" smtClean="0"/>
              <a:t>参考</a:t>
            </a:r>
            <a:endParaRPr lang="en-US" dirty="0"/>
          </a:p>
        </p:txBody>
      </p:sp>
    </p:spTree>
    <p:extLst>
      <p:ext uri="{BB962C8B-B14F-4D97-AF65-F5344CB8AC3E}">
        <p14:creationId xmlns:p14="http://schemas.microsoft.com/office/powerpoint/2010/main" val="163187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par>
                                <p:cTn id="8" presetID="2" presetClass="entr" presetSubtype="8"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1000" fill="hold"/>
                                        <p:tgtEl>
                                          <p:spTgt spid="20"/>
                                        </p:tgtEl>
                                        <p:attrNameLst>
                                          <p:attrName>ppt_x</p:attrName>
                                        </p:attrNameLst>
                                      </p:cBhvr>
                                      <p:tavLst>
                                        <p:tav tm="0">
                                          <p:val>
                                            <p:strVal val="0-#ppt_w/2"/>
                                          </p:val>
                                        </p:tav>
                                        <p:tav tm="100000">
                                          <p:val>
                                            <p:strVal val="#ppt_x"/>
                                          </p:val>
                                        </p:tav>
                                      </p:tavLst>
                                    </p:anim>
                                    <p:anim calcmode="lin" valueType="num">
                                      <p:cBhvr additive="base">
                                        <p:cTn id="11" dur="1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1000" fill="hold"/>
                                        <p:tgtEl>
                                          <p:spTgt spid="21"/>
                                        </p:tgtEl>
                                        <p:attrNameLst>
                                          <p:attrName>ppt_x</p:attrName>
                                        </p:attrNameLst>
                                      </p:cBhvr>
                                      <p:tavLst>
                                        <p:tav tm="0">
                                          <p:val>
                                            <p:strVal val="0-#ppt_w/2"/>
                                          </p:val>
                                        </p:tav>
                                        <p:tav tm="100000">
                                          <p:val>
                                            <p:strVal val="#ppt_x"/>
                                          </p:val>
                                        </p:tav>
                                      </p:tavLst>
                                    </p:anim>
                                    <p:anim calcmode="lin" valueType="num">
                                      <p:cBhvr additive="base">
                                        <p:cTn id="17" dur="1000" fill="hold"/>
                                        <p:tgtEl>
                                          <p:spTgt spid="21"/>
                                        </p:tgtEl>
                                        <p:attrNameLst>
                                          <p:attrName>ppt_y</p:attrName>
                                        </p:attrNameLst>
                                      </p:cBhvr>
                                      <p:tavLst>
                                        <p:tav tm="0">
                                          <p:val>
                                            <p:strVal val="#ppt_y"/>
                                          </p:val>
                                        </p:tav>
                                        <p:tav tm="100000">
                                          <p:val>
                                            <p:strVal val="#ppt_y"/>
                                          </p:val>
                                        </p:tav>
                                      </p:tavLst>
                                    </p:anim>
                                  </p:childTnLst>
                                </p:cTn>
                              </p:par>
                              <p:par>
                                <p:cTn id="18" presetID="22" presetClass="entr" presetSubtype="8"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1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1000" fill="hold"/>
                                        <p:tgtEl>
                                          <p:spTgt spid="33"/>
                                        </p:tgtEl>
                                        <p:attrNameLst>
                                          <p:attrName>ppt_x</p:attrName>
                                        </p:attrNameLst>
                                      </p:cBhvr>
                                      <p:tavLst>
                                        <p:tav tm="0">
                                          <p:val>
                                            <p:strVal val="0-#ppt_w/2"/>
                                          </p:val>
                                        </p:tav>
                                        <p:tav tm="100000">
                                          <p:val>
                                            <p:strVal val="#ppt_x"/>
                                          </p:val>
                                        </p:tav>
                                      </p:tavLst>
                                    </p:anim>
                                    <p:anim calcmode="lin" valueType="num">
                                      <p:cBhvr additive="base">
                                        <p:cTn id="26" dur="1000" fill="hold"/>
                                        <p:tgtEl>
                                          <p:spTgt spid="33"/>
                                        </p:tgtEl>
                                        <p:attrNameLst>
                                          <p:attrName>ppt_y</p:attrName>
                                        </p:attrNameLst>
                                      </p:cBhvr>
                                      <p:tavLst>
                                        <p:tav tm="0">
                                          <p:val>
                                            <p:strVal val="#ppt_y"/>
                                          </p:val>
                                        </p:tav>
                                        <p:tav tm="100000">
                                          <p:val>
                                            <p:strVal val="#ppt_y"/>
                                          </p:val>
                                        </p:tav>
                                      </p:tavLst>
                                    </p:anim>
                                  </p:childTnLst>
                                </p:cTn>
                              </p:par>
                              <p:par>
                                <p:cTn id="27" presetID="22" presetClass="entr" presetSubtype="8"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10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additive="base">
                                        <p:cTn id="34" dur="1000" fill="hold"/>
                                        <p:tgtEl>
                                          <p:spTgt spid="34"/>
                                        </p:tgtEl>
                                        <p:attrNameLst>
                                          <p:attrName>ppt_x</p:attrName>
                                        </p:attrNameLst>
                                      </p:cBhvr>
                                      <p:tavLst>
                                        <p:tav tm="0">
                                          <p:val>
                                            <p:strVal val="0-#ppt_w/2"/>
                                          </p:val>
                                        </p:tav>
                                        <p:tav tm="100000">
                                          <p:val>
                                            <p:strVal val="#ppt_x"/>
                                          </p:val>
                                        </p:tav>
                                      </p:tavLst>
                                    </p:anim>
                                    <p:anim calcmode="lin" valueType="num">
                                      <p:cBhvr additive="base">
                                        <p:cTn id="35" dur="1000" fill="hold"/>
                                        <p:tgtEl>
                                          <p:spTgt spid="34"/>
                                        </p:tgtEl>
                                        <p:attrNameLst>
                                          <p:attrName>ppt_y</p:attrName>
                                        </p:attrNameLst>
                                      </p:cBhvr>
                                      <p:tavLst>
                                        <p:tav tm="0">
                                          <p:val>
                                            <p:strVal val="#ppt_y"/>
                                          </p:val>
                                        </p:tav>
                                        <p:tav tm="100000">
                                          <p:val>
                                            <p:strVal val="#ppt_y"/>
                                          </p:val>
                                        </p:tav>
                                      </p:tavLst>
                                    </p:anim>
                                  </p:childTnLst>
                                </p:cTn>
                              </p:par>
                              <p:par>
                                <p:cTn id="36" presetID="22" presetClass="entr" presetSubtype="8"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1000"/>
                                        <p:tgtEl>
                                          <p:spTgt spid="28"/>
                                        </p:tgtEl>
                                      </p:cBhvr>
                                    </p:animEffect>
                                  </p:childTnLst>
                                </p:cTn>
                              </p:par>
                              <p:par>
                                <p:cTn id="39" presetID="22" presetClass="entr" presetSubtype="8"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left)">
                                      <p:cBhvr>
                                        <p:cTn id="41"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a:spLocks noGrp="1"/>
          </p:cNvSpPr>
          <p:nvPr>
            <p:ph type="title"/>
          </p:nvPr>
        </p:nvSpPr>
        <p:spPr>
          <a:xfrm>
            <a:off x="437766" y="27404"/>
            <a:ext cx="8706234" cy="731837"/>
          </a:xfrm>
        </p:spPr>
        <p:txBody>
          <a:bodyPr/>
          <a:lstStyle/>
          <a:p>
            <a:r>
              <a:rPr lang="ja-JP" altLang="en-US" spc="-150" dirty="0" smtClean="0"/>
              <a:t>  　　</a:t>
            </a:r>
            <a:r>
              <a:rPr lang="en-US" altLang="ja-JP" spc="-150" dirty="0" smtClean="0"/>
              <a:t/>
            </a:r>
            <a:br>
              <a:rPr lang="en-US" altLang="ja-JP" spc="-150" dirty="0" smtClean="0"/>
            </a:br>
            <a:r>
              <a:rPr lang="ja-JP" altLang="en-US" dirty="0"/>
              <a:t>有線ポートでの</a:t>
            </a:r>
            <a:r>
              <a:rPr lang="en-US" altLang="ja-JP" dirty="0"/>
              <a:t>802.1x</a:t>
            </a:r>
            <a:r>
              <a:rPr lang="ja-JP" altLang="en-US" dirty="0" smtClean="0"/>
              <a:t>設定方法</a:t>
            </a:r>
            <a:r>
              <a:rPr lang="en-US" altLang="ja-JP" dirty="0" smtClean="0"/>
              <a:t/>
            </a:r>
            <a:br>
              <a:rPr lang="en-US" altLang="ja-JP" dirty="0" smtClean="0"/>
            </a:br>
            <a:r>
              <a:rPr lang="ja-JP" altLang="ja-JP" dirty="0"/>
              <a:t>　</a:t>
            </a:r>
            <a:r>
              <a:rPr lang="ja-JP" altLang="en-US" dirty="0" smtClean="0"/>
              <a:t>　 </a:t>
            </a:r>
            <a:r>
              <a:rPr lang="en-US" spc="-150" dirty="0" smtClean="0"/>
              <a:t>RLAN</a:t>
            </a:r>
            <a:r>
              <a:rPr lang="ja-JP" altLang="en-US" spc="-150" dirty="0" smtClean="0"/>
              <a:t>を追加し、</a:t>
            </a:r>
            <a:r>
              <a:rPr lang="en-US" altLang="ja-JP" spc="-150" dirty="0" smtClean="0"/>
              <a:t>AP</a:t>
            </a:r>
            <a:r>
              <a:rPr lang="en-US" spc="-150" dirty="0" smtClean="0"/>
              <a:t>1810</a:t>
            </a:r>
            <a:r>
              <a:rPr lang="ja-JP" altLang="en-US" spc="-150" dirty="0" smtClean="0"/>
              <a:t>を</a:t>
            </a:r>
            <a:r>
              <a:rPr lang="en-US" spc="-150" dirty="0" smtClean="0"/>
              <a:t>AP</a:t>
            </a:r>
            <a:r>
              <a:rPr lang="ja-JP" altLang="en-US" spc="-150" dirty="0" smtClean="0"/>
              <a:t>グループへ追加</a:t>
            </a:r>
            <a:endParaRPr lang="en-US" spc="-150" dirty="0"/>
          </a:p>
        </p:txBody>
      </p:sp>
      <p:pic>
        <p:nvPicPr>
          <p:cNvPr id="6" name="Picture 5"/>
          <p:cNvPicPr>
            <a:picLocks noChangeAspect="1"/>
          </p:cNvPicPr>
          <p:nvPr/>
        </p:nvPicPr>
        <p:blipFill>
          <a:blip r:embed="rId3"/>
          <a:stretch>
            <a:fillRect/>
          </a:stretch>
        </p:blipFill>
        <p:spPr>
          <a:xfrm>
            <a:off x="4429402" y="981921"/>
            <a:ext cx="4353852" cy="2092875"/>
          </a:xfrm>
          <a:prstGeom prst="rect">
            <a:avLst/>
          </a:prstGeom>
        </p:spPr>
      </p:pic>
      <p:pic>
        <p:nvPicPr>
          <p:cNvPr id="8" name="Picture 7"/>
          <p:cNvPicPr>
            <a:picLocks noChangeAspect="1"/>
          </p:cNvPicPr>
          <p:nvPr/>
        </p:nvPicPr>
        <p:blipFill>
          <a:blip r:embed="rId4"/>
          <a:stretch>
            <a:fillRect/>
          </a:stretch>
        </p:blipFill>
        <p:spPr>
          <a:xfrm>
            <a:off x="566526" y="975988"/>
            <a:ext cx="3769738" cy="2368022"/>
          </a:xfrm>
          <a:prstGeom prst="rect">
            <a:avLst/>
          </a:prstGeom>
        </p:spPr>
      </p:pic>
      <p:grpSp>
        <p:nvGrpSpPr>
          <p:cNvPr id="31" name="Group 30"/>
          <p:cNvGrpSpPr/>
          <p:nvPr/>
        </p:nvGrpSpPr>
        <p:grpSpPr>
          <a:xfrm>
            <a:off x="566526" y="3789370"/>
            <a:ext cx="3862876" cy="365760"/>
            <a:chOff x="566526" y="3791011"/>
            <a:chExt cx="3621766" cy="365760"/>
          </a:xfrm>
        </p:grpSpPr>
        <p:sp>
          <p:nvSpPr>
            <p:cNvPr id="12" name="Rectangle 11"/>
            <p:cNvSpPr/>
            <p:nvPr/>
          </p:nvSpPr>
          <p:spPr>
            <a:xfrm>
              <a:off x="586941" y="3808782"/>
              <a:ext cx="3601351"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pic>
          <p:nvPicPr>
            <p:cNvPr id="13" name="Picture 12"/>
            <p:cNvPicPr>
              <a:picLocks noChangeAspect="1"/>
            </p:cNvPicPr>
            <p:nvPr/>
          </p:nvPicPr>
          <p:blipFill>
            <a:blip r:embed="rId5"/>
            <a:stretch>
              <a:fillRect/>
            </a:stretch>
          </p:blipFill>
          <p:spPr>
            <a:xfrm>
              <a:off x="566526" y="3791011"/>
              <a:ext cx="365760" cy="365760"/>
            </a:xfrm>
            <a:prstGeom prst="rect">
              <a:avLst/>
            </a:prstGeom>
          </p:spPr>
        </p:pic>
        <p:sp>
          <p:nvSpPr>
            <p:cNvPr id="14" name="Rectangle 13"/>
            <p:cNvSpPr/>
            <p:nvPr/>
          </p:nvSpPr>
          <p:spPr>
            <a:xfrm>
              <a:off x="1024394" y="3895530"/>
              <a:ext cx="3163897" cy="176644"/>
            </a:xfrm>
            <a:prstGeom prst="rect">
              <a:avLst/>
            </a:prstGeom>
          </p:spPr>
          <p:txBody>
            <a:bodyPr wrap="square" lIns="0" tIns="0" rIns="0" bIns="0" anchor="ctr" anchorCtr="0">
              <a:noAutofit/>
            </a:bodyPr>
            <a:lstStyle/>
            <a:p>
              <a:r>
                <a:rPr lang="en-US" sz="1600" b="1" dirty="0" smtClean="0"/>
                <a:t>RLAN</a:t>
              </a:r>
              <a:r>
                <a:rPr lang="ja-JP" altLang="en-US" sz="1600" b="1" dirty="0" smtClean="0"/>
                <a:t>を選択</a:t>
              </a:r>
              <a:endParaRPr lang="en-US" sz="1600" dirty="0"/>
            </a:p>
          </p:txBody>
        </p:sp>
      </p:grpSp>
      <p:grpSp>
        <p:nvGrpSpPr>
          <p:cNvPr id="30" name="Group 29"/>
          <p:cNvGrpSpPr/>
          <p:nvPr/>
        </p:nvGrpSpPr>
        <p:grpSpPr>
          <a:xfrm>
            <a:off x="566940" y="3396027"/>
            <a:ext cx="3861991" cy="365760"/>
            <a:chOff x="567357" y="3396027"/>
            <a:chExt cx="3620936" cy="365760"/>
          </a:xfrm>
        </p:grpSpPr>
        <p:sp>
          <p:nvSpPr>
            <p:cNvPr id="16" name="Rectangle 15"/>
            <p:cNvSpPr/>
            <p:nvPr/>
          </p:nvSpPr>
          <p:spPr>
            <a:xfrm>
              <a:off x="584447" y="3409774"/>
              <a:ext cx="3603845"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pic>
          <p:nvPicPr>
            <p:cNvPr id="17" name="Picture 16"/>
            <p:cNvPicPr>
              <a:picLocks noChangeAspect="1"/>
            </p:cNvPicPr>
            <p:nvPr/>
          </p:nvPicPr>
          <p:blipFill>
            <a:blip r:embed="rId6"/>
            <a:stretch>
              <a:fillRect/>
            </a:stretch>
          </p:blipFill>
          <p:spPr>
            <a:xfrm>
              <a:off x="567357" y="3396027"/>
              <a:ext cx="365760" cy="365760"/>
            </a:xfrm>
            <a:prstGeom prst="rect">
              <a:avLst/>
            </a:prstGeom>
          </p:spPr>
        </p:pic>
        <p:sp>
          <p:nvSpPr>
            <p:cNvPr id="18" name="Rectangle 17"/>
            <p:cNvSpPr/>
            <p:nvPr/>
          </p:nvSpPr>
          <p:spPr>
            <a:xfrm>
              <a:off x="1025225" y="3422468"/>
              <a:ext cx="3163068" cy="320040"/>
            </a:xfrm>
            <a:prstGeom prst="rect">
              <a:avLst/>
            </a:prstGeom>
          </p:spPr>
          <p:txBody>
            <a:bodyPr wrap="square" lIns="0" tIns="0" rIns="0" bIns="0" anchor="ctr" anchorCtr="0">
              <a:noAutofit/>
            </a:bodyPr>
            <a:lstStyle/>
            <a:p>
              <a:r>
                <a:rPr lang="en-US" sz="1600" b="1" dirty="0" smtClean="0"/>
                <a:t>AP Groups &gt; WLANs</a:t>
              </a:r>
              <a:r>
                <a:rPr lang="ja-JP" altLang="en-US" sz="1600" b="1" dirty="0" smtClean="0"/>
                <a:t>を選択</a:t>
              </a:r>
              <a:endParaRPr lang="en-US" sz="1600" b="1" dirty="0"/>
            </a:p>
          </p:txBody>
        </p:sp>
      </p:grpSp>
      <p:grpSp>
        <p:nvGrpSpPr>
          <p:cNvPr id="29" name="Group 28"/>
          <p:cNvGrpSpPr/>
          <p:nvPr/>
        </p:nvGrpSpPr>
        <p:grpSpPr>
          <a:xfrm>
            <a:off x="567512" y="4182714"/>
            <a:ext cx="3860774" cy="365760"/>
            <a:chOff x="568497" y="4182714"/>
            <a:chExt cx="3619795" cy="365760"/>
          </a:xfrm>
        </p:grpSpPr>
        <p:sp>
          <p:nvSpPr>
            <p:cNvPr id="20" name="Rectangle 19"/>
            <p:cNvSpPr/>
            <p:nvPr/>
          </p:nvSpPr>
          <p:spPr>
            <a:xfrm>
              <a:off x="585587" y="4195040"/>
              <a:ext cx="3602705"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pic>
          <p:nvPicPr>
            <p:cNvPr id="21" name="Picture 20"/>
            <p:cNvPicPr>
              <a:picLocks noChangeAspect="1"/>
            </p:cNvPicPr>
            <p:nvPr/>
          </p:nvPicPr>
          <p:blipFill>
            <a:blip r:embed="rId7"/>
            <a:stretch>
              <a:fillRect/>
            </a:stretch>
          </p:blipFill>
          <p:spPr>
            <a:xfrm>
              <a:off x="568497" y="4182714"/>
              <a:ext cx="365760" cy="365760"/>
            </a:xfrm>
            <a:prstGeom prst="rect">
              <a:avLst/>
            </a:prstGeom>
          </p:spPr>
        </p:pic>
        <p:sp>
          <p:nvSpPr>
            <p:cNvPr id="22" name="Rectangle 21"/>
            <p:cNvSpPr/>
            <p:nvPr/>
          </p:nvSpPr>
          <p:spPr>
            <a:xfrm>
              <a:off x="1026365" y="4290226"/>
              <a:ext cx="3161926" cy="176644"/>
            </a:xfrm>
            <a:prstGeom prst="rect">
              <a:avLst/>
            </a:prstGeom>
          </p:spPr>
          <p:txBody>
            <a:bodyPr wrap="square" lIns="0" tIns="0" rIns="0" bIns="0" anchor="ctr" anchorCtr="0">
              <a:noAutofit/>
            </a:bodyPr>
            <a:lstStyle/>
            <a:p>
              <a:r>
                <a:rPr lang="en-US" sz="1600" b="1" dirty="0" smtClean="0"/>
                <a:t>Add </a:t>
              </a:r>
              <a:r>
                <a:rPr lang="ja-JP" altLang="en-US" sz="1600" b="1" dirty="0" smtClean="0"/>
                <a:t>をクリックし、</a:t>
              </a:r>
              <a:r>
                <a:rPr lang="en-US" sz="1600" dirty="0" smtClean="0"/>
                <a:t>RLAN</a:t>
              </a:r>
              <a:r>
                <a:rPr lang="ja-JP" altLang="en-US" sz="1600" dirty="0" smtClean="0"/>
                <a:t>を追加</a:t>
              </a:r>
              <a:endParaRPr lang="en-US" sz="1600" b="1" dirty="0"/>
            </a:p>
          </p:txBody>
        </p:sp>
      </p:grpSp>
      <p:grpSp>
        <p:nvGrpSpPr>
          <p:cNvPr id="52" name="Group 51"/>
          <p:cNvGrpSpPr/>
          <p:nvPr/>
        </p:nvGrpSpPr>
        <p:grpSpPr>
          <a:xfrm>
            <a:off x="4468981" y="3376748"/>
            <a:ext cx="4316363" cy="365760"/>
            <a:chOff x="4424110" y="3361433"/>
            <a:chExt cx="3834161" cy="365760"/>
          </a:xfrm>
        </p:grpSpPr>
        <p:sp>
          <p:nvSpPr>
            <p:cNvPr id="24" name="Rectangle 23"/>
            <p:cNvSpPr/>
            <p:nvPr/>
          </p:nvSpPr>
          <p:spPr>
            <a:xfrm>
              <a:off x="4440728" y="3371371"/>
              <a:ext cx="3817543"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pic>
          <p:nvPicPr>
            <p:cNvPr id="25" name="Picture 24"/>
            <p:cNvPicPr>
              <a:picLocks noChangeAspect="1"/>
            </p:cNvPicPr>
            <p:nvPr/>
          </p:nvPicPr>
          <p:blipFill>
            <a:blip r:embed="rId8"/>
            <a:stretch>
              <a:fillRect/>
            </a:stretch>
          </p:blipFill>
          <p:spPr>
            <a:xfrm>
              <a:off x="4424110" y="3361433"/>
              <a:ext cx="365760" cy="365760"/>
            </a:xfrm>
            <a:prstGeom prst="rect">
              <a:avLst/>
            </a:prstGeom>
          </p:spPr>
        </p:pic>
        <p:sp>
          <p:nvSpPr>
            <p:cNvPr id="26" name="Rectangle 25"/>
            <p:cNvSpPr/>
            <p:nvPr/>
          </p:nvSpPr>
          <p:spPr>
            <a:xfrm>
              <a:off x="4886292" y="3445139"/>
              <a:ext cx="2998185" cy="176644"/>
            </a:xfrm>
            <a:prstGeom prst="rect">
              <a:avLst/>
            </a:prstGeom>
          </p:spPr>
          <p:txBody>
            <a:bodyPr wrap="square" lIns="0" tIns="0" rIns="0" bIns="0" anchor="ctr" anchorCtr="0">
              <a:noAutofit/>
            </a:bodyPr>
            <a:lstStyle/>
            <a:p>
              <a:r>
                <a:rPr lang="en-US" sz="1600" dirty="0" smtClean="0"/>
                <a:t> </a:t>
              </a:r>
              <a:r>
                <a:rPr lang="en-US" sz="1600" b="1" dirty="0"/>
                <a:t>AP Groups &gt; </a:t>
              </a:r>
              <a:r>
                <a:rPr lang="en-US" sz="1600" b="1" dirty="0" smtClean="0"/>
                <a:t>Aps</a:t>
              </a:r>
              <a:r>
                <a:rPr lang="ja-JP" altLang="en-US" sz="1600" b="1" dirty="0" smtClean="0"/>
                <a:t>を選択</a:t>
              </a:r>
              <a:endParaRPr lang="en-US" sz="1600" b="1" dirty="0"/>
            </a:p>
          </p:txBody>
        </p:sp>
      </p:grpSp>
      <p:cxnSp>
        <p:nvCxnSpPr>
          <p:cNvPr id="32" name="Straight Arrow Connector 31"/>
          <p:cNvCxnSpPr/>
          <p:nvPr/>
        </p:nvCxnSpPr>
        <p:spPr>
          <a:xfrm flipH="1">
            <a:off x="1306816" y="2113891"/>
            <a:ext cx="340468"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5"/>
          <a:stretch>
            <a:fillRect/>
          </a:stretch>
        </p:blipFill>
        <p:spPr>
          <a:xfrm>
            <a:off x="1958783" y="2533728"/>
            <a:ext cx="137160" cy="137160"/>
          </a:xfrm>
          <a:prstGeom prst="rect">
            <a:avLst/>
          </a:prstGeom>
        </p:spPr>
      </p:pic>
      <p:pic>
        <p:nvPicPr>
          <p:cNvPr id="34" name="Picture 33"/>
          <p:cNvPicPr>
            <a:picLocks noChangeAspect="1"/>
          </p:cNvPicPr>
          <p:nvPr/>
        </p:nvPicPr>
        <p:blipFill>
          <a:blip r:embed="rId7"/>
          <a:stretch>
            <a:fillRect/>
          </a:stretch>
        </p:blipFill>
        <p:spPr>
          <a:xfrm>
            <a:off x="2850875" y="3147600"/>
            <a:ext cx="137160" cy="137160"/>
          </a:xfrm>
          <a:prstGeom prst="rect">
            <a:avLst/>
          </a:prstGeom>
        </p:spPr>
      </p:pic>
      <p:sp>
        <p:nvSpPr>
          <p:cNvPr id="35" name="Rectangle 34"/>
          <p:cNvSpPr/>
          <p:nvPr/>
        </p:nvSpPr>
        <p:spPr>
          <a:xfrm>
            <a:off x="2606342" y="1668027"/>
            <a:ext cx="498599" cy="180870"/>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36" name="Picture 35"/>
          <p:cNvPicPr>
            <a:picLocks noChangeAspect="1"/>
          </p:cNvPicPr>
          <p:nvPr/>
        </p:nvPicPr>
        <p:blipFill>
          <a:blip r:embed="rId8"/>
          <a:stretch>
            <a:fillRect/>
          </a:stretch>
        </p:blipFill>
        <p:spPr>
          <a:xfrm>
            <a:off x="8237586" y="1758462"/>
            <a:ext cx="137160" cy="137160"/>
          </a:xfrm>
          <a:prstGeom prst="rect">
            <a:avLst/>
          </a:prstGeom>
        </p:spPr>
      </p:pic>
      <p:grpSp>
        <p:nvGrpSpPr>
          <p:cNvPr id="51" name="Group 50"/>
          <p:cNvGrpSpPr/>
          <p:nvPr/>
        </p:nvGrpSpPr>
        <p:grpSpPr>
          <a:xfrm>
            <a:off x="4479023" y="3790732"/>
            <a:ext cx="4305057" cy="365760"/>
            <a:chOff x="4434153" y="3770442"/>
            <a:chExt cx="3824118" cy="365760"/>
          </a:xfrm>
        </p:grpSpPr>
        <p:sp>
          <p:nvSpPr>
            <p:cNvPr id="39" name="Rectangle 38"/>
            <p:cNvSpPr/>
            <p:nvPr/>
          </p:nvSpPr>
          <p:spPr>
            <a:xfrm>
              <a:off x="4440729" y="3782768"/>
              <a:ext cx="3817542"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pic>
          <p:nvPicPr>
            <p:cNvPr id="40" name="Picture 39"/>
            <p:cNvPicPr>
              <a:picLocks noChangeAspect="1"/>
            </p:cNvPicPr>
            <p:nvPr/>
          </p:nvPicPr>
          <p:blipFill>
            <a:blip r:embed="rId9"/>
            <a:stretch>
              <a:fillRect/>
            </a:stretch>
          </p:blipFill>
          <p:spPr>
            <a:xfrm>
              <a:off x="4434153" y="3770442"/>
              <a:ext cx="365760" cy="365760"/>
            </a:xfrm>
            <a:prstGeom prst="rect">
              <a:avLst/>
            </a:prstGeom>
          </p:spPr>
        </p:pic>
        <p:sp>
          <p:nvSpPr>
            <p:cNvPr id="41" name="Rectangle 40"/>
            <p:cNvSpPr/>
            <p:nvPr/>
          </p:nvSpPr>
          <p:spPr>
            <a:xfrm>
              <a:off x="4926485" y="3864523"/>
              <a:ext cx="3331786" cy="176644"/>
            </a:xfrm>
            <a:prstGeom prst="rect">
              <a:avLst/>
            </a:prstGeom>
          </p:spPr>
          <p:txBody>
            <a:bodyPr wrap="square" lIns="0" tIns="0" rIns="0" bIns="0" anchor="ctr" anchorCtr="0">
              <a:noAutofit/>
            </a:bodyPr>
            <a:lstStyle/>
            <a:p>
              <a:r>
                <a:rPr lang="en-US" sz="1600" dirty="0" smtClean="0"/>
                <a:t>AP </a:t>
              </a:r>
              <a:r>
                <a:rPr lang="ja-JP" altLang="en-US" sz="1600" dirty="0" smtClean="0"/>
                <a:t>を</a:t>
              </a:r>
              <a:r>
                <a:rPr lang="en-US" sz="1600" dirty="0" smtClean="0"/>
                <a:t>APG</a:t>
              </a:r>
              <a:r>
                <a:rPr lang="ja-JP" altLang="en-US" sz="1600" dirty="0" smtClean="0"/>
                <a:t>へ追加</a:t>
              </a:r>
              <a:endParaRPr lang="en-US" sz="1600" dirty="0"/>
            </a:p>
          </p:txBody>
        </p:sp>
      </p:grpSp>
      <p:pic>
        <p:nvPicPr>
          <p:cNvPr id="44" name="Picture 43"/>
          <p:cNvPicPr>
            <a:picLocks noChangeAspect="1"/>
          </p:cNvPicPr>
          <p:nvPr/>
        </p:nvPicPr>
        <p:blipFill>
          <a:blip r:embed="rId9"/>
          <a:stretch>
            <a:fillRect/>
          </a:stretch>
        </p:blipFill>
        <p:spPr>
          <a:xfrm>
            <a:off x="5922371" y="2805702"/>
            <a:ext cx="154410" cy="137160"/>
          </a:xfrm>
          <a:prstGeom prst="rect">
            <a:avLst/>
          </a:prstGeom>
        </p:spPr>
      </p:pic>
      <p:grpSp>
        <p:nvGrpSpPr>
          <p:cNvPr id="2" name="Group 1"/>
          <p:cNvGrpSpPr/>
          <p:nvPr/>
        </p:nvGrpSpPr>
        <p:grpSpPr>
          <a:xfrm>
            <a:off x="4485600" y="4187019"/>
            <a:ext cx="4297654" cy="481893"/>
            <a:chOff x="4485600" y="4187019"/>
            <a:chExt cx="4297654" cy="481893"/>
          </a:xfrm>
        </p:grpSpPr>
        <p:sp>
          <p:nvSpPr>
            <p:cNvPr id="38" name="Rectangle 37"/>
            <p:cNvSpPr/>
            <p:nvPr/>
          </p:nvSpPr>
          <p:spPr>
            <a:xfrm>
              <a:off x="4488729" y="4187020"/>
              <a:ext cx="4294525" cy="48189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42" name="Rectangle 41"/>
            <p:cNvSpPr/>
            <p:nvPr/>
          </p:nvSpPr>
          <p:spPr>
            <a:xfrm>
              <a:off x="5001948" y="4187019"/>
              <a:ext cx="3781306" cy="481893"/>
            </a:xfrm>
            <a:prstGeom prst="rect">
              <a:avLst/>
            </a:prstGeom>
          </p:spPr>
          <p:txBody>
            <a:bodyPr wrap="square" lIns="0" tIns="0" rIns="0" bIns="0" anchor="ctr" anchorCtr="0">
              <a:noAutofit/>
            </a:bodyPr>
            <a:lstStyle/>
            <a:p>
              <a:r>
                <a:rPr lang="en-US" sz="1600" dirty="0" smtClean="0"/>
                <a:t>AP </a:t>
              </a:r>
              <a:r>
                <a:rPr lang="ja-JP" altLang="en-US" sz="1600" dirty="0" smtClean="0"/>
                <a:t>グループへ</a:t>
              </a:r>
              <a:r>
                <a:rPr lang="en-US" altLang="ja-JP" sz="1600" dirty="0" smtClean="0"/>
                <a:t>AP</a:t>
              </a:r>
              <a:r>
                <a:rPr lang="ja-JP" altLang="en-US" sz="1600" dirty="0" smtClean="0"/>
                <a:t>を追加すると、</a:t>
              </a:r>
              <a:r>
                <a:rPr lang="en-US" altLang="ja-JP" sz="1600" dirty="0" smtClean="0"/>
                <a:t/>
              </a:r>
              <a:br>
                <a:rPr lang="en-US" altLang="ja-JP" sz="1600" dirty="0" smtClean="0"/>
              </a:br>
              <a:r>
                <a:rPr lang="en-US" sz="1600" dirty="0" smtClean="0"/>
                <a:t>1810</a:t>
              </a:r>
              <a:r>
                <a:rPr lang="ja-JP" altLang="en-US" sz="1600" dirty="0" smtClean="0"/>
                <a:t>はリブートします。</a:t>
              </a:r>
              <a:endParaRPr lang="en-US" sz="1600" dirty="0"/>
            </a:p>
          </p:txBody>
        </p:sp>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5600" y="4191774"/>
              <a:ext cx="411760" cy="365760"/>
            </a:xfrm>
            <a:prstGeom prst="rect">
              <a:avLst/>
            </a:prstGeom>
          </p:spPr>
        </p:pic>
      </p:grpSp>
      <p:pic>
        <p:nvPicPr>
          <p:cNvPr id="37" name="Picture 36"/>
          <p:cNvPicPr>
            <a:picLocks noChangeAspect="1"/>
          </p:cNvPicPr>
          <p:nvPr/>
        </p:nvPicPr>
        <p:blipFill>
          <a:blip r:embed="rId7"/>
          <a:stretch>
            <a:fillRect/>
          </a:stretch>
        </p:blipFill>
        <p:spPr>
          <a:xfrm>
            <a:off x="588300" y="576361"/>
            <a:ext cx="507556" cy="365760"/>
          </a:xfrm>
          <a:prstGeom prst="rect">
            <a:avLst/>
          </a:prstGeom>
        </p:spPr>
      </p:pic>
      <p:sp>
        <p:nvSpPr>
          <p:cNvPr id="45" name="TextBox 44"/>
          <p:cNvSpPr txBox="1"/>
          <p:nvPr/>
        </p:nvSpPr>
        <p:spPr>
          <a:xfrm>
            <a:off x="7816672" y="170195"/>
            <a:ext cx="1126019" cy="369332"/>
          </a:xfrm>
          <a:prstGeom prst="rect">
            <a:avLst/>
          </a:prstGeom>
          <a:solidFill>
            <a:schemeClr val="accent4">
              <a:lumMod val="60000"/>
              <a:lumOff val="40000"/>
            </a:schemeClr>
          </a:solidFill>
        </p:spPr>
        <p:txBody>
          <a:bodyPr wrap="square" rtlCol="0">
            <a:spAutoFit/>
          </a:bodyPr>
          <a:lstStyle/>
          <a:p>
            <a:pPr algn="ctr"/>
            <a:r>
              <a:rPr lang="ja-JP" altLang="en-US" dirty="0" smtClean="0"/>
              <a:t>参考</a:t>
            </a:r>
            <a:endParaRPr lang="en-US" dirty="0"/>
          </a:p>
        </p:txBody>
      </p:sp>
    </p:spTree>
    <p:extLst>
      <p:ext uri="{BB962C8B-B14F-4D97-AF65-F5344CB8AC3E}">
        <p14:creationId xmlns:p14="http://schemas.microsoft.com/office/powerpoint/2010/main" val="3561761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1000"/>
                                        <p:tgtEl>
                                          <p:spTgt spid="35"/>
                                        </p:tgtEl>
                                      </p:cBhvr>
                                    </p:animEffect>
                                  </p:childTnLst>
                                </p:cTn>
                              </p:par>
                              <p:par>
                                <p:cTn id="13" presetID="22" presetClass="entr" presetSubtype="8"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10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1000" fill="hold"/>
                                        <p:tgtEl>
                                          <p:spTgt spid="33"/>
                                        </p:tgtEl>
                                        <p:attrNameLst>
                                          <p:attrName>ppt_x</p:attrName>
                                        </p:attrNameLst>
                                      </p:cBhvr>
                                      <p:tavLst>
                                        <p:tav tm="0">
                                          <p:val>
                                            <p:strVal val="0-#ppt_w/2"/>
                                          </p:val>
                                        </p:tav>
                                        <p:tav tm="100000">
                                          <p:val>
                                            <p:strVal val="#ppt_x"/>
                                          </p:val>
                                        </p:tav>
                                      </p:tavLst>
                                    </p:anim>
                                    <p:anim calcmode="lin" valueType="num">
                                      <p:cBhvr additive="base">
                                        <p:cTn id="21" dur="1000" fill="hold"/>
                                        <p:tgtEl>
                                          <p:spTgt spid="33"/>
                                        </p:tgtEl>
                                        <p:attrNameLst>
                                          <p:attrName>ppt_y</p:attrName>
                                        </p:attrNameLst>
                                      </p:cBhvr>
                                      <p:tavLst>
                                        <p:tav tm="0">
                                          <p:val>
                                            <p:strVal val="#ppt_y"/>
                                          </p:val>
                                        </p:tav>
                                        <p:tav tm="100000">
                                          <p:val>
                                            <p:strVal val="#ppt_y"/>
                                          </p:val>
                                        </p:tav>
                                      </p:tavLst>
                                    </p:anim>
                                  </p:childTnLst>
                                </p:cTn>
                              </p:par>
                              <p:par>
                                <p:cTn id="22" presetID="22" presetClass="entr" presetSubtype="8"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10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1000" fill="hold"/>
                                        <p:tgtEl>
                                          <p:spTgt spid="34"/>
                                        </p:tgtEl>
                                        <p:attrNameLst>
                                          <p:attrName>ppt_x</p:attrName>
                                        </p:attrNameLst>
                                      </p:cBhvr>
                                      <p:tavLst>
                                        <p:tav tm="0">
                                          <p:val>
                                            <p:strVal val="0-#ppt_w/2"/>
                                          </p:val>
                                        </p:tav>
                                        <p:tav tm="100000">
                                          <p:val>
                                            <p:strVal val="#ppt_x"/>
                                          </p:val>
                                        </p:tav>
                                      </p:tavLst>
                                    </p:anim>
                                    <p:anim calcmode="lin" valueType="num">
                                      <p:cBhvr additive="base">
                                        <p:cTn id="30" dur="1000" fill="hold"/>
                                        <p:tgtEl>
                                          <p:spTgt spid="34"/>
                                        </p:tgtEl>
                                        <p:attrNameLst>
                                          <p:attrName>ppt_y</p:attrName>
                                        </p:attrNameLst>
                                      </p:cBhvr>
                                      <p:tavLst>
                                        <p:tav tm="0">
                                          <p:val>
                                            <p:strVal val="#ppt_y"/>
                                          </p:val>
                                        </p:tav>
                                        <p:tav tm="100000">
                                          <p:val>
                                            <p:strVal val="#ppt_y"/>
                                          </p:val>
                                        </p:tav>
                                      </p:tavLst>
                                    </p:anim>
                                  </p:childTnLst>
                                </p:cTn>
                              </p:par>
                              <p:par>
                                <p:cTn id="31" presetID="22" presetClass="entr" presetSubtype="8"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10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 calcmode="lin" valueType="num">
                                      <p:cBhvr additive="base">
                                        <p:cTn id="38" dur="1000" fill="hold"/>
                                        <p:tgtEl>
                                          <p:spTgt spid="36"/>
                                        </p:tgtEl>
                                        <p:attrNameLst>
                                          <p:attrName>ppt_x</p:attrName>
                                        </p:attrNameLst>
                                      </p:cBhvr>
                                      <p:tavLst>
                                        <p:tav tm="0">
                                          <p:val>
                                            <p:strVal val="#ppt_x"/>
                                          </p:val>
                                        </p:tav>
                                        <p:tav tm="100000">
                                          <p:val>
                                            <p:strVal val="#ppt_x"/>
                                          </p:val>
                                        </p:tav>
                                      </p:tavLst>
                                    </p:anim>
                                    <p:anim calcmode="lin" valueType="num">
                                      <p:cBhvr additive="base">
                                        <p:cTn id="39" dur="1000" fill="hold"/>
                                        <p:tgtEl>
                                          <p:spTgt spid="36"/>
                                        </p:tgtEl>
                                        <p:attrNameLst>
                                          <p:attrName>ppt_y</p:attrName>
                                        </p:attrNameLst>
                                      </p:cBhvr>
                                      <p:tavLst>
                                        <p:tav tm="0">
                                          <p:val>
                                            <p:strVal val="0-#ppt_h/2"/>
                                          </p:val>
                                        </p:tav>
                                        <p:tav tm="100000">
                                          <p:val>
                                            <p:strVal val="#ppt_y"/>
                                          </p:val>
                                        </p:tav>
                                      </p:tavLst>
                                    </p:anim>
                                  </p:childTnLst>
                                </p:cTn>
                              </p:par>
                              <p:par>
                                <p:cTn id="40" presetID="22" presetClass="entr" presetSubtype="8"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ipe(left)">
                                      <p:cBhvr>
                                        <p:cTn id="42" dur="10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 calcmode="lin" valueType="num">
                                      <p:cBhvr additive="base">
                                        <p:cTn id="47" dur="1000" fill="hold"/>
                                        <p:tgtEl>
                                          <p:spTgt spid="44"/>
                                        </p:tgtEl>
                                        <p:attrNameLst>
                                          <p:attrName>ppt_x</p:attrName>
                                        </p:attrNameLst>
                                      </p:cBhvr>
                                      <p:tavLst>
                                        <p:tav tm="0">
                                          <p:val>
                                            <p:strVal val="0-#ppt_w/2"/>
                                          </p:val>
                                        </p:tav>
                                        <p:tav tm="100000">
                                          <p:val>
                                            <p:strVal val="#ppt_x"/>
                                          </p:val>
                                        </p:tav>
                                      </p:tavLst>
                                    </p:anim>
                                    <p:anim calcmode="lin" valueType="num">
                                      <p:cBhvr additive="base">
                                        <p:cTn id="48" dur="1000" fill="hold"/>
                                        <p:tgtEl>
                                          <p:spTgt spid="44"/>
                                        </p:tgtEl>
                                        <p:attrNameLst>
                                          <p:attrName>ppt_y</p:attrName>
                                        </p:attrNameLst>
                                      </p:cBhvr>
                                      <p:tavLst>
                                        <p:tav tm="0">
                                          <p:val>
                                            <p:strVal val="#ppt_y"/>
                                          </p:val>
                                        </p:tav>
                                        <p:tav tm="100000">
                                          <p:val>
                                            <p:strVal val="#ppt_y"/>
                                          </p:val>
                                        </p:tav>
                                      </p:tavLst>
                                    </p:anim>
                                  </p:childTnLst>
                                </p:cTn>
                              </p:par>
                              <p:par>
                                <p:cTn id="49" presetID="22" presetClass="entr" presetSubtype="8" fill="hold" nodeType="with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wipe(left)">
                                      <p:cBhvr>
                                        <p:cTn id="51" dur="1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a:spLocks noGrp="1"/>
          </p:cNvSpPr>
          <p:nvPr>
            <p:ph type="title"/>
          </p:nvPr>
        </p:nvSpPr>
        <p:spPr>
          <a:xfrm>
            <a:off x="358048" y="100419"/>
            <a:ext cx="8345488" cy="873383"/>
          </a:xfrm>
        </p:spPr>
        <p:txBody>
          <a:bodyPr/>
          <a:lstStyle/>
          <a:p>
            <a:r>
              <a:rPr lang="ja-JP" altLang="en-US" dirty="0" smtClean="0"/>
              <a:t>有線</a:t>
            </a:r>
            <a:r>
              <a:rPr lang="ja-JP" altLang="en-US" dirty="0"/>
              <a:t>ポートでの</a:t>
            </a:r>
            <a:r>
              <a:rPr lang="en-US" altLang="ja-JP" dirty="0"/>
              <a:t>802.1x</a:t>
            </a:r>
            <a:r>
              <a:rPr lang="ja-JP" altLang="en-US" dirty="0" smtClean="0"/>
              <a:t>設定方法</a:t>
            </a:r>
            <a:r>
              <a:rPr lang="en-US" altLang="ja-JP" dirty="0" smtClean="0"/>
              <a:t/>
            </a:r>
            <a:br>
              <a:rPr lang="en-US" altLang="ja-JP" dirty="0" smtClean="0"/>
            </a:br>
            <a:r>
              <a:rPr lang="ja-JP" altLang="ja-JP" dirty="0"/>
              <a:t>　</a:t>
            </a:r>
            <a:r>
              <a:rPr lang="ja-JP" altLang="en-US" dirty="0" smtClean="0"/>
              <a:t>  </a:t>
            </a:r>
            <a:r>
              <a:rPr lang="en-US" dirty="0" smtClean="0"/>
              <a:t>RLAN</a:t>
            </a:r>
            <a:r>
              <a:rPr lang="ja-JP" altLang="en-US" dirty="0" smtClean="0"/>
              <a:t>を有線</a:t>
            </a:r>
            <a:r>
              <a:rPr lang="en-US" altLang="ja-JP" dirty="0" smtClean="0"/>
              <a:t>LAN</a:t>
            </a:r>
            <a:r>
              <a:rPr lang="ja-JP" altLang="en-US" dirty="0" smtClean="0"/>
              <a:t>ポートへアサイン</a:t>
            </a:r>
            <a:endParaRPr lang="en-US" dirty="0"/>
          </a:p>
        </p:txBody>
      </p:sp>
      <p:pic>
        <p:nvPicPr>
          <p:cNvPr id="4" name="Picture 3"/>
          <p:cNvPicPr>
            <a:picLocks noChangeAspect="1"/>
          </p:cNvPicPr>
          <p:nvPr/>
        </p:nvPicPr>
        <p:blipFill>
          <a:blip r:embed="rId3"/>
          <a:stretch>
            <a:fillRect/>
          </a:stretch>
        </p:blipFill>
        <p:spPr>
          <a:xfrm>
            <a:off x="342169" y="1132444"/>
            <a:ext cx="5014895" cy="2161809"/>
          </a:xfrm>
          <a:prstGeom prst="rect">
            <a:avLst/>
          </a:prstGeom>
        </p:spPr>
      </p:pic>
      <p:grpSp>
        <p:nvGrpSpPr>
          <p:cNvPr id="7" name="Group 6"/>
          <p:cNvGrpSpPr/>
          <p:nvPr/>
        </p:nvGrpSpPr>
        <p:grpSpPr>
          <a:xfrm>
            <a:off x="5407187" y="1575761"/>
            <a:ext cx="3624558" cy="365760"/>
            <a:chOff x="5407187" y="1575761"/>
            <a:chExt cx="3474265" cy="365760"/>
          </a:xfrm>
        </p:grpSpPr>
        <p:sp>
          <p:nvSpPr>
            <p:cNvPr id="8" name="Rectangle 7"/>
            <p:cNvSpPr/>
            <p:nvPr/>
          </p:nvSpPr>
          <p:spPr>
            <a:xfrm>
              <a:off x="5427602" y="1593532"/>
              <a:ext cx="3453850"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pic>
          <p:nvPicPr>
            <p:cNvPr id="9" name="Picture 8"/>
            <p:cNvPicPr>
              <a:picLocks noChangeAspect="1"/>
            </p:cNvPicPr>
            <p:nvPr/>
          </p:nvPicPr>
          <p:blipFill>
            <a:blip r:embed="rId4"/>
            <a:stretch>
              <a:fillRect/>
            </a:stretch>
          </p:blipFill>
          <p:spPr>
            <a:xfrm>
              <a:off x="5407187" y="1575761"/>
              <a:ext cx="365760" cy="365760"/>
            </a:xfrm>
            <a:prstGeom prst="rect">
              <a:avLst/>
            </a:prstGeom>
          </p:spPr>
        </p:pic>
        <p:sp>
          <p:nvSpPr>
            <p:cNvPr id="11" name="Rectangle 10"/>
            <p:cNvSpPr/>
            <p:nvPr/>
          </p:nvSpPr>
          <p:spPr>
            <a:xfrm>
              <a:off x="5865056" y="1680280"/>
              <a:ext cx="3016396" cy="176644"/>
            </a:xfrm>
            <a:prstGeom prst="rect">
              <a:avLst/>
            </a:prstGeom>
          </p:spPr>
          <p:txBody>
            <a:bodyPr wrap="square" lIns="0" tIns="0" rIns="0" bIns="0" anchor="ctr" anchorCtr="0">
              <a:noAutofit/>
            </a:bodyPr>
            <a:lstStyle/>
            <a:p>
              <a:r>
                <a:rPr lang="en-US" sz="1600" dirty="0" smtClean="0"/>
                <a:t> LAN ports</a:t>
              </a:r>
              <a:r>
                <a:rPr lang="ja-JP" altLang="en-US" sz="1600" dirty="0" smtClean="0"/>
                <a:t>で</a:t>
              </a:r>
              <a:r>
                <a:rPr lang="en-US" sz="1600" b="1" dirty="0" smtClean="0"/>
                <a:t>RLAN</a:t>
              </a:r>
              <a:r>
                <a:rPr lang="ja-JP" altLang="en-US" sz="1600" b="1" dirty="0" smtClean="0"/>
                <a:t>を選択</a:t>
              </a:r>
              <a:endParaRPr lang="en-US" sz="1600" b="1" dirty="0"/>
            </a:p>
          </p:txBody>
        </p:sp>
      </p:grpSp>
      <p:grpSp>
        <p:nvGrpSpPr>
          <p:cNvPr id="6" name="Group 5"/>
          <p:cNvGrpSpPr/>
          <p:nvPr/>
        </p:nvGrpSpPr>
        <p:grpSpPr>
          <a:xfrm>
            <a:off x="5408017" y="1102406"/>
            <a:ext cx="3623691" cy="379507"/>
            <a:chOff x="5408018" y="1102406"/>
            <a:chExt cx="3473434" cy="379507"/>
          </a:xfrm>
        </p:grpSpPr>
        <p:sp>
          <p:nvSpPr>
            <p:cNvPr id="13" name="Rectangle 12"/>
            <p:cNvSpPr/>
            <p:nvPr/>
          </p:nvSpPr>
          <p:spPr>
            <a:xfrm>
              <a:off x="5425110" y="1116153"/>
              <a:ext cx="3456342" cy="36576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pic>
          <p:nvPicPr>
            <p:cNvPr id="14" name="Picture 13"/>
            <p:cNvPicPr>
              <a:picLocks noChangeAspect="1"/>
            </p:cNvPicPr>
            <p:nvPr/>
          </p:nvPicPr>
          <p:blipFill>
            <a:blip r:embed="rId5"/>
            <a:stretch>
              <a:fillRect/>
            </a:stretch>
          </p:blipFill>
          <p:spPr>
            <a:xfrm>
              <a:off x="5408018" y="1102406"/>
              <a:ext cx="365760" cy="365760"/>
            </a:xfrm>
            <a:prstGeom prst="rect">
              <a:avLst/>
            </a:prstGeom>
          </p:spPr>
        </p:pic>
        <p:sp>
          <p:nvSpPr>
            <p:cNvPr id="15" name="Rectangle 14"/>
            <p:cNvSpPr/>
            <p:nvPr/>
          </p:nvSpPr>
          <p:spPr>
            <a:xfrm>
              <a:off x="5865887" y="1128847"/>
              <a:ext cx="3015564" cy="320040"/>
            </a:xfrm>
            <a:prstGeom prst="rect">
              <a:avLst/>
            </a:prstGeom>
          </p:spPr>
          <p:txBody>
            <a:bodyPr wrap="square" lIns="0" tIns="0" rIns="0" bIns="0" anchor="ctr" anchorCtr="0">
              <a:noAutofit/>
            </a:bodyPr>
            <a:lstStyle/>
            <a:p>
              <a:r>
                <a:rPr lang="en-US" sz="1600" b="1" spc="-150" dirty="0" smtClean="0"/>
                <a:t>AP groups &gt; Ports/Module</a:t>
              </a:r>
              <a:r>
                <a:rPr lang="ja-JP" altLang="en-US" sz="1600" b="1" dirty="0" smtClean="0"/>
                <a:t>へ移動</a:t>
              </a:r>
              <a:endParaRPr lang="en-US" sz="1600" b="1" dirty="0"/>
            </a:p>
          </p:txBody>
        </p:sp>
      </p:grpSp>
      <p:grpSp>
        <p:nvGrpSpPr>
          <p:cNvPr id="16" name="Group 15"/>
          <p:cNvGrpSpPr/>
          <p:nvPr/>
        </p:nvGrpSpPr>
        <p:grpSpPr>
          <a:xfrm>
            <a:off x="5407505" y="2474635"/>
            <a:ext cx="3624226" cy="365760"/>
            <a:chOff x="5407505" y="3035942"/>
            <a:chExt cx="3473947" cy="365760"/>
          </a:xfrm>
        </p:grpSpPr>
        <p:sp>
          <p:nvSpPr>
            <p:cNvPr id="17" name="Rectangle 16"/>
            <p:cNvSpPr/>
            <p:nvPr/>
          </p:nvSpPr>
          <p:spPr>
            <a:xfrm>
              <a:off x="5424596" y="3048268"/>
              <a:ext cx="3456856"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pic>
          <p:nvPicPr>
            <p:cNvPr id="18" name="Picture 17"/>
            <p:cNvPicPr>
              <a:picLocks noChangeAspect="1"/>
            </p:cNvPicPr>
            <p:nvPr/>
          </p:nvPicPr>
          <p:blipFill>
            <a:blip r:embed="rId6"/>
            <a:stretch>
              <a:fillRect/>
            </a:stretch>
          </p:blipFill>
          <p:spPr>
            <a:xfrm>
              <a:off x="5407505" y="3035942"/>
              <a:ext cx="365760" cy="365760"/>
            </a:xfrm>
            <a:prstGeom prst="rect">
              <a:avLst/>
            </a:prstGeom>
          </p:spPr>
        </p:pic>
        <p:sp>
          <p:nvSpPr>
            <p:cNvPr id="19" name="Rectangle 18"/>
            <p:cNvSpPr/>
            <p:nvPr/>
          </p:nvSpPr>
          <p:spPr>
            <a:xfrm>
              <a:off x="5865373" y="3143454"/>
              <a:ext cx="3016079" cy="176644"/>
            </a:xfrm>
            <a:prstGeom prst="rect">
              <a:avLst/>
            </a:prstGeom>
          </p:spPr>
          <p:txBody>
            <a:bodyPr wrap="square" lIns="0" tIns="0" rIns="0" bIns="0" anchor="ctr" anchorCtr="0">
              <a:noAutofit/>
            </a:bodyPr>
            <a:lstStyle/>
            <a:p>
              <a:r>
                <a:rPr lang="en-US" sz="1600" b="1" dirty="0" smtClean="0"/>
                <a:t>Apply</a:t>
              </a:r>
              <a:r>
                <a:rPr lang="en-US" sz="1600" dirty="0" smtClean="0"/>
                <a:t> </a:t>
              </a:r>
              <a:r>
                <a:rPr lang="ja-JP" altLang="en-US" sz="1600" dirty="0" smtClean="0"/>
                <a:t>ボタンをクリック</a:t>
              </a:r>
              <a:endParaRPr lang="en-US" sz="1600" dirty="0"/>
            </a:p>
          </p:txBody>
        </p:sp>
      </p:grpSp>
      <p:pic>
        <p:nvPicPr>
          <p:cNvPr id="61" name="Picture 60"/>
          <p:cNvPicPr>
            <a:picLocks noChangeAspect="1"/>
          </p:cNvPicPr>
          <p:nvPr/>
        </p:nvPicPr>
        <p:blipFill>
          <a:blip r:embed="rId5"/>
          <a:stretch>
            <a:fillRect/>
          </a:stretch>
        </p:blipFill>
        <p:spPr>
          <a:xfrm>
            <a:off x="4724731" y="1692823"/>
            <a:ext cx="137160" cy="137160"/>
          </a:xfrm>
          <a:prstGeom prst="rect">
            <a:avLst/>
          </a:prstGeom>
        </p:spPr>
      </p:pic>
      <p:pic>
        <p:nvPicPr>
          <p:cNvPr id="62" name="Picture 61"/>
          <p:cNvPicPr>
            <a:picLocks noChangeAspect="1"/>
          </p:cNvPicPr>
          <p:nvPr/>
        </p:nvPicPr>
        <p:blipFill>
          <a:blip r:embed="rId4"/>
          <a:stretch>
            <a:fillRect/>
          </a:stretch>
        </p:blipFill>
        <p:spPr>
          <a:xfrm>
            <a:off x="3467866" y="2551270"/>
            <a:ext cx="137160" cy="137160"/>
          </a:xfrm>
          <a:prstGeom prst="rect">
            <a:avLst/>
          </a:prstGeom>
        </p:spPr>
      </p:pic>
      <p:pic>
        <p:nvPicPr>
          <p:cNvPr id="63" name="Picture 62"/>
          <p:cNvPicPr>
            <a:picLocks noChangeAspect="1"/>
          </p:cNvPicPr>
          <p:nvPr/>
        </p:nvPicPr>
        <p:blipFill>
          <a:blip r:embed="rId6"/>
          <a:stretch>
            <a:fillRect/>
          </a:stretch>
        </p:blipFill>
        <p:spPr>
          <a:xfrm>
            <a:off x="5109950" y="2221455"/>
            <a:ext cx="137160" cy="137160"/>
          </a:xfrm>
          <a:prstGeom prst="rect">
            <a:avLst/>
          </a:prstGeom>
        </p:spPr>
      </p:pic>
      <p:sp>
        <p:nvSpPr>
          <p:cNvPr id="64" name="Rectangle 63"/>
          <p:cNvSpPr/>
          <p:nvPr/>
        </p:nvSpPr>
        <p:spPr>
          <a:xfrm>
            <a:off x="4655775" y="1819934"/>
            <a:ext cx="644338" cy="129907"/>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5" name="Rectangle 64"/>
          <p:cNvSpPr/>
          <p:nvPr/>
        </p:nvSpPr>
        <p:spPr>
          <a:xfrm>
            <a:off x="4711947" y="2093825"/>
            <a:ext cx="561545" cy="121668"/>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6" name="Rectangle 65"/>
          <p:cNvSpPr/>
          <p:nvPr/>
        </p:nvSpPr>
        <p:spPr>
          <a:xfrm>
            <a:off x="2823531" y="2654663"/>
            <a:ext cx="597789" cy="573323"/>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7" name="Rectangle 66"/>
          <p:cNvSpPr/>
          <p:nvPr/>
        </p:nvSpPr>
        <p:spPr>
          <a:xfrm>
            <a:off x="2216505" y="2649665"/>
            <a:ext cx="349985" cy="573323"/>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69" name="Straight Arrow Connector 68"/>
          <p:cNvCxnSpPr/>
          <p:nvPr/>
        </p:nvCxnSpPr>
        <p:spPr>
          <a:xfrm>
            <a:off x="2708884" y="2221455"/>
            <a:ext cx="0" cy="466975"/>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52490" y="3467062"/>
            <a:ext cx="5010263" cy="370514"/>
            <a:chOff x="346801" y="3850000"/>
            <a:chExt cx="5010263" cy="370514"/>
          </a:xfrm>
        </p:grpSpPr>
        <p:sp>
          <p:nvSpPr>
            <p:cNvPr id="46" name="Rectangle 45"/>
            <p:cNvSpPr/>
            <p:nvPr/>
          </p:nvSpPr>
          <p:spPr>
            <a:xfrm>
              <a:off x="349580" y="3850000"/>
              <a:ext cx="5007484" cy="36576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47" name="Rectangle 46"/>
            <p:cNvSpPr/>
            <p:nvPr/>
          </p:nvSpPr>
          <p:spPr>
            <a:xfrm>
              <a:off x="805465" y="3850000"/>
              <a:ext cx="3941660" cy="365760"/>
            </a:xfrm>
            <a:prstGeom prst="rect">
              <a:avLst/>
            </a:prstGeom>
          </p:spPr>
          <p:txBody>
            <a:bodyPr wrap="square" lIns="0" tIns="0" rIns="0" bIns="0" anchor="ctr" anchorCtr="0">
              <a:noAutofit/>
            </a:bodyPr>
            <a:lstStyle/>
            <a:p>
              <a:r>
                <a:rPr lang="en-US" sz="1600" dirty="0"/>
                <a:t>LAN </a:t>
              </a:r>
              <a:r>
                <a:rPr lang="ja-JP" altLang="en-US" sz="1600" dirty="0" smtClean="0"/>
                <a:t>は</a:t>
              </a:r>
              <a:r>
                <a:rPr lang="en-US" sz="1600" dirty="0" smtClean="0"/>
                <a:t>enable</a:t>
              </a:r>
              <a:r>
                <a:rPr lang="en-US" sz="1600" dirty="0"/>
                <a:t>/</a:t>
              </a:r>
              <a:r>
                <a:rPr lang="en-US" sz="1600" dirty="0" smtClean="0"/>
                <a:t>disable</a:t>
              </a:r>
              <a:r>
                <a:rPr lang="ja-JP" altLang="en-US" sz="1600" dirty="0" smtClean="0"/>
                <a:t>可能</a:t>
              </a:r>
              <a:endParaRPr lang="en-US" sz="1600" dirty="0"/>
            </a:p>
          </p:txBody>
        </p:sp>
        <p:pic>
          <p:nvPicPr>
            <p:cNvPr id="48" name="Picture 4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6801" y="3854754"/>
              <a:ext cx="365760" cy="365760"/>
            </a:xfrm>
            <a:prstGeom prst="rect">
              <a:avLst/>
            </a:prstGeom>
          </p:spPr>
        </p:pic>
      </p:grpSp>
      <p:grpSp>
        <p:nvGrpSpPr>
          <p:cNvPr id="2" name="Group 1"/>
          <p:cNvGrpSpPr/>
          <p:nvPr/>
        </p:nvGrpSpPr>
        <p:grpSpPr>
          <a:xfrm>
            <a:off x="355269" y="3974612"/>
            <a:ext cx="5007484" cy="370514"/>
            <a:chOff x="349580" y="4357550"/>
            <a:chExt cx="5007484" cy="370514"/>
          </a:xfrm>
        </p:grpSpPr>
        <p:sp>
          <p:nvSpPr>
            <p:cNvPr id="50" name="Rectangle 49"/>
            <p:cNvSpPr/>
            <p:nvPr/>
          </p:nvSpPr>
          <p:spPr>
            <a:xfrm>
              <a:off x="352359" y="4357550"/>
              <a:ext cx="5004705" cy="36576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68" name="Rectangle 67"/>
            <p:cNvSpPr/>
            <p:nvPr/>
          </p:nvSpPr>
          <p:spPr>
            <a:xfrm>
              <a:off x="808244" y="4357550"/>
              <a:ext cx="3941660" cy="365760"/>
            </a:xfrm>
            <a:prstGeom prst="rect">
              <a:avLst/>
            </a:prstGeom>
          </p:spPr>
          <p:txBody>
            <a:bodyPr wrap="square" lIns="0" tIns="0" rIns="0" bIns="0" anchor="ctr" anchorCtr="0">
              <a:noAutofit/>
            </a:bodyPr>
            <a:lstStyle/>
            <a:p>
              <a:r>
                <a:rPr lang="en-US" sz="1600" dirty="0" smtClean="0"/>
                <a:t>LAN1</a:t>
              </a:r>
              <a:r>
                <a:rPr lang="ja-JP" altLang="en-US" sz="1600" dirty="0" smtClean="0"/>
                <a:t>の</a:t>
              </a:r>
              <a:r>
                <a:rPr lang="en-US" altLang="ja-JP" sz="1600" dirty="0" smtClean="0"/>
                <a:t>P</a:t>
              </a:r>
              <a:r>
                <a:rPr lang="ja-JP" altLang="ja-JP" sz="1600" dirty="0"/>
                <a:t>O</a:t>
              </a:r>
              <a:r>
                <a:rPr lang="en-US" altLang="ja-JP" sz="1600" dirty="0" smtClean="0"/>
                <a:t>E</a:t>
              </a:r>
              <a:r>
                <a:rPr lang="ja-JP" altLang="en-US" sz="1600" dirty="0"/>
                <a:t>は</a:t>
              </a:r>
              <a:r>
                <a:rPr lang="en-US" sz="1600" dirty="0"/>
                <a:t>enable/</a:t>
              </a:r>
              <a:r>
                <a:rPr lang="en-US" sz="1600" dirty="0" smtClean="0"/>
                <a:t>disable</a:t>
              </a:r>
              <a:r>
                <a:rPr lang="ja-JP" altLang="en-US" sz="1600" dirty="0" smtClean="0"/>
                <a:t>可能</a:t>
              </a:r>
              <a:endParaRPr lang="en-US" altLang="ja-JP" sz="1600" dirty="0" smtClean="0"/>
            </a:p>
          </p:txBody>
        </p:sp>
        <p:pic>
          <p:nvPicPr>
            <p:cNvPr id="70" name="Picture 6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9580" y="4362304"/>
              <a:ext cx="365760" cy="365760"/>
            </a:xfrm>
            <a:prstGeom prst="rect">
              <a:avLst/>
            </a:prstGeom>
          </p:spPr>
        </p:pic>
      </p:grpSp>
      <p:grpSp>
        <p:nvGrpSpPr>
          <p:cNvPr id="12" name="Group 11"/>
          <p:cNvGrpSpPr/>
          <p:nvPr/>
        </p:nvGrpSpPr>
        <p:grpSpPr>
          <a:xfrm>
            <a:off x="5772946" y="2030236"/>
            <a:ext cx="3242975" cy="370514"/>
            <a:chOff x="5772947" y="2030236"/>
            <a:chExt cx="3108504" cy="370514"/>
          </a:xfrm>
        </p:grpSpPr>
        <p:sp>
          <p:nvSpPr>
            <p:cNvPr id="72" name="Rectangle 71"/>
            <p:cNvSpPr/>
            <p:nvPr/>
          </p:nvSpPr>
          <p:spPr>
            <a:xfrm>
              <a:off x="5775727" y="2030236"/>
              <a:ext cx="3105724" cy="36576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73" name="Rectangle 72"/>
            <p:cNvSpPr/>
            <p:nvPr/>
          </p:nvSpPr>
          <p:spPr>
            <a:xfrm>
              <a:off x="6231610" y="2030236"/>
              <a:ext cx="2649841" cy="365760"/>
            </a:xfrm>
            <a:prstGeom prst="rect">
              <a:avLst/>
            </a:prstGeom>
          </p:spPr>
          <p:txBody>
            <a:bodyPr wrap="square" lIns="0" tIns="0" rIns="0" bIns="0" anchor="ctr" anchorCtr="0">
              <a:noAutofit/>
            </a:bodyPr>
            <a:lstStyle/>
            <a:p>
              <a:r>
                <a:rPr lang="en-US" sz="1600" dirty="0"/>
                <a:t>LAN ports </a:t>
              </a:r>
              <a:r>
                <a:rPr lang="ja-JP" altLang="en-US" sz="1600" dirty="0" smtClean="0"/>
                <a:t>は同一または異なる</a:t>
              </a:r>
              <a:r>
                <a:rPr lang="en-US" sz="1600" dirty="0" smtClean="0"/>
                <a:t> RLANs</a:t>
              </a:r>
              <a:r>
                <a:rPr lang="ja-JP" altLang="en-US" sz="1600" dirty="0" smtClean="0"/>
                <a:t>へアソシエート可能</a:t>
              </a:r>
              <a:endParaRPr lang="en-US" sz="1600" dirty="0"/>
            </a:p>
          </p:txBody>
        </p:sp>
        <p:pic>
          <p:nvPicPr>
            <p:cNvPr id="74" name="Picture 7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2947" y="2034990"/>
              <a:ext cx="365760" cy="365760"/>
            </a:xfrm>
            <a:prstGeom prst="rect">
              <a:avLst/>
            </a:prstGeom>
          </p:spPr>
        </p:pic>
      </p:grpSp>
      <p:pic>
        <p:nvPicPr>
          <p:cNvPr id="36" name="Picture 35"/>
          <p:cNvPicPr>
            <a:picLocks noChangeAspect="1"/>
          </p:cNvPicPr>
          <p:nvPr/>
        </p:nvPicPr>
        <p:blipFill>
          <a:blip r:embed="rId8"/>
          <a:stretch>
            <a:fillRect/>
          </a:stretch>
        </p:blipFill>
        <p:spPr>
          <a:xfrm>
            <a:off x="352490" y="522572"/>
            <a:ext cx="458664" cy="365760"/>
          </a:xfrm>
          <a:prstGeom prst="rect">
            <a:avLst/>
          </a:prstGeom>
        </p:spPr>
      </p:pic>
      <p:sp>
        <p:nvSpPr>
          <p:cNvPr id="37" name="TextBox 36"/>
          <p:cNvSpPr txBox="1"/>
          <p:nvPr/>
        </p:nvSpPr>
        <p:spPr>
          <a:xfrm>
            <a:off x="7816672" y="180692"/>
            <a:ext cx="1126019" cy="369332"/>
          </a:xfrm>
          <a:prstGeom prst="rect">
            <a:avLst/>
          </a:prstGeom>
          <a:solidFill>
            <a:schemeClr val="accent4">
              <a:lumMod val="60000"/>
              <a:lumOff val="40000"/>
            </a:schemeClr>
          </a:solidFill>
        </p:spPr>
        <p:txBody>
          <a:bodyPr wrap="square" rtlCol="0">
            <a:spAutoFit/>
          </a:bodyPr>
          <a:lstStyle/>
          <a:p>
            <a:pPr algn="ctr"/>
            <a:r>
              <a:rPr lang="ja-JP" altLang="en-US" dirty="0" smtClean="0"/>
              <a:t>参考</a:t>
            </a:r>
            <a:endParaRPr lang="en-US" dirty="0"/>
          </a:p>
        </p:txBody>
      </p:sp>
    </p:spTree>
    <p:extLst>
      <p:ext uri="{BB962C8B-B14F-4D97-AF65-F5344CB8AC3E}">
        <p14:creationId xmlns:p14="http://schemas.microsoft.com/office/powerpoint/2010/main" val="125941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1000" fill="hold"/>
                                        <p:tgtEl>
                                          <p:spTgt spid="61"/>
                                        </p:tgtEl>
                                        <p:attrNameLst>
                                          <p:attrName>ppt_x</p:attrName>
                                        </p:attrNameLst>
                                      </p:cBhvr>
                                      <p:tavLst>
                                        <p:tav tm="0">
                                          <p:val>
                                            <p:strVal val="0-#ppt_w/2"/>
                                          </p:val>
                                        </p:tav>
                                        <p:tav tm="100000">
                                          <p:val>
                                            <p:strVal val="#ppt_x"/>
                                          </p:val>
                                        </p:tav>
                                      </p:tavLst>
                                    </p:anim>
                                    <p:anim calcmode="lin" valueType="num">
                                      <p:cBhvr additive="base">
                                        <p:cTn id="8" dur="1000" fill="hold"/>
                                        <p:tgtEl>
                                          <p:spTgt spid="61"/>
                                        </p:tgtEl>
                                        <p:attrNameLst>
                                          <p:attrName>ppt_y</p:attrName>
                                        </p:attrNameLst>
                                      </p:cBhvr>
                                      <p:tavLst>
                                        <p:tav tm="0">
                                          <p:val>
                                            <p:strVal val="#ppt_y"/>
                                          </p:val>
                                        </p:tav>
                                        <p:tav tm="100000">
                                          <p:val>
                                            <p:strVal val="#ppt_y"/>
                                          </p:val>
                                        </p:tav>
                                      </p:tavLst>
                                    </p:anim>
                                  </p:childTnLst>
                                </p:cTn>
                              </p:par>
                              <p:par>
                                <p:cTn id="9" presetID="21" presetClass="entr" presetSubtype="1" fill="hold" grpId="0" nodeType="with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wheel(1)">
                                      <p:cBhvr>
                                        <p:cTn id="11" dur="1000"/>
                                        <p:tgtEl>
                                          <p:spTgt spid="6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62"/>
                                        </p:tgtEl>
                                        <p:attrNameLst>
                                          <p:attrName>style.visibility</p:attrName>
                                        </p:attrNameLst>
                                      </p:cBhvr>
                                      <p:to>
                                        <p:strVal val="visible"/>
                                      </p:to>
                                    </p:set>
                                    <p:anim calcmode="lin" valueType="num">
                                      <p:cBhvr additive="base">
                                        <p:cTn id="16" dur="1000" fill="hold"/>
                                        <p:tgtEl>
                                          <p:spTgt spid="62"/>
                                        </p:tgtEl>
                                        <p:attrNameLst>
                                          <p:attrName>ppt_x</p:attrName>
                                        </p:attrNameLst>
                                      </p:cBhvr>
                                      <p:tavLst>
                                        <p:tav tm="0">
                                          <p:val>
                                            <p:strVal val="0-#ppt_w/2"/>
                                          </p:val>
                                        </p:tav>
                                        <p:tav tm="100000">
                                          <p:val>
                                            <p:strVal val="#ppt_x"/>
                                          </p:val>
                                        </p:tav>
                                      </p:tavLst>
                                    </p:anim>
                                    <p:anim calcmode="lin" valueType="num">
                                      <p:cBhvr additive="base">
                                        <p:cTn id="17" dur="10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10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circle(in)">
                                      <p:cBhvr>
                                        <p:cTn id="27" dur="2000"/>
                                        <p:tgtEl>
                                          <p:spTgt spid="67"/>
                                        </p:tgtEl>
                                      </p:cBhvr>
                                    </p:animEffect>
                                  </p:childTnLst>
                                </p:cTn>
                              </p:par>
                              <p:par>
                                <p:cTn id="28" presetID="22" presetClass="entr" presetSubtype="8"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1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wipe(up)">
                                      <p:cBhvr>
                                        <p:cTn id="35"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a:spLocks noGrp="1"/>
          </p:cNvSpPr>
          <p:nvPr>
            <p:ph type="title"/>
          </p:nvPr>
        </p:nvSpPr>
        <p:spPr>
          <a:xfrm>
            <a:off x="437766" y="341313"/>
            <a:ext cx="8345488" cy="731837"/>
          </a:xfrm>
        </p:spPr>
        <p:txBody>
          <a:bodyPr/>
          <a:lstStyle/>
          <a:p>
            <a:r>
              <a:rPr lang="en-US" sz="2800" dirty="0" smtClean="0"/>
              <a:t>AP Groups</a:t>
            </a:r>
            <a:r>
              <a:rPr lang="ja-JP" altLang="en-US" sz="2800" dirty="0" smtClean="0"/>
              <a:t>へマッピングできる</a:t>
            </a:r>
            <a:r>
              <a:rPr lang="en-US" altLang="ja-JP" sz="2800" dirty="0" smtClean="0"/>
              <a:t>WLAN/RLAN</a:t>
            </a:r>
            <a:r>
              <a:rPr lang="ja-JP" altLang="en-US" sz="2800" dirty="0" smtClean="0"/>
              <a:t>の最大数</a:t>
            </a:r>
            <a:endParaRPr lang="en-US" sz="2800" dirty="0"/>
          </a:p>
        </p:txBody>
      </p:sp>
      <p:pic>
        <p:nvPicPr>
          <p:cNvPr id="8" name="Picture 7"/>
          <p:cNvPicPr>
            <a:picLocks noChangeAspect="1"/>
          </p:cNvPicPr>
          <p:nvPr/>
        </p:nvPicPr>
        <p:blipFill>
          <a:blip r:embed="rId3"/>
          <a:stretch>
            <a:fillRect/>
          </a:stretch>
        </p:blipFill>
        <p:spPr>
          <a:xfrm>
            <a:off x="522341" y="1213280"/>
            <a:ext cx="7434883" cy="2369187"/>
          </a:xfrm>
          <a:prstGeom prst="rect">
            <a:avLst/>
          </a:prstGeom>
        </p:spPr>
      </p:pic>
      <p:grpSp>
        <p:nvGrpSpPr>
          <p:cNvPr id="3" name="Group 2"/>
          <p:cNvGrpSpPr/>
          <p:nvPr/>
        </p:nvGrpSpPr>
        <p:grpSpPr>
          <a:xfrm>
            <a:off x="516796" y="3653181"/>
            <a:ext cx="7440428" cy="365760"/>
            <a:chOff x="516796" y="3653181"/>
            <a:chExt cx="7440428" cy="365760"/>
          </a:xfrm>
        </p:grpSpPr>
        <p:sp>
          <p:nvSpPr>
            <p:cNvPr id="23" name="Rectangle 22"/>
            <p:cNvSpPr/>
            <p:nvPr/>
          </p:nvSpPr>
          <p:spPr>
            <a:xfrm>
              <a:off x="533886" y="3666928"/>
              <a:ext cx="7423338"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j-lt"/>
              </a:endParaRPr>
            </a:p>
          </p:txBody>
        </p:sp>
        <p:pic>
          <p:nvPicPr>
            <p:cNvPr id="24" name="Picture 23"/>
            <p:cNvPicPr>
              <a:picLocks noChangeAspect="1"/>
            </p:cNvPicPr>
            <p:nvPr/>
          </p:nvPicPr>
          <p:blipFill>
            <a:blip r:embed="rId4"/>
            <a:stretch>
              <a:fillRect/>
            </a:stretch>
          </p:blipFill>
          <p:spPr>
            <a:xfrm>
              <a:off x="516796" y="3653181"/>
              <a:ext cx="365760" cy="365760"/>
            </a:xfrm>
            <a:prstGeom prst="rect">
              <a:avLst/>
            </a:prstGeom>
          </p:spPr>
        </p:pic>
        <p:sp>
          <p:nvSpPr>
            <p:cNvPr id="25" name="Rectangle 24"/>
            <p:cNvSpPr/>
            <p:nvPr/>
          </p:nvSpPr>
          <p:spPr>
            <a:xfrm>
              <a:off x="974664" y="3679622"/>
              <a:ext cx="6904128" cy="320040"/>
            </a:xfrm>
            <a:prstGeom prst="rect">
              <a:avLst/>
            </a:prstGeom>
          </p:spPr>
          <p:txBody>
            <a:bodyPr wrap="square" lIns="0" tIns="0" rIns="0" bIns="0" anchor="ctr" anchorCtr="0">
              <a:noAutofit/>
            </a:bodyPr>
            <a:lstStyle/>
            <a:p>
              <a:pPr lvl="0"/>
              <a:r>
                <a:rPr lang="en-US" sz="1600" dirty="0" smtClean="0"/>
                <a:t>1810W</a:t>
              </a:r>
              <a:r>
                <a:rPr lang="ja-JP" altLang="en-US" sz="1600" dirty="0" smtClean="0"/>
                <a:t>では、マッピングされた最初の</a:t>
              </a:r>
              <a:r>
                <a:rPr lang="en-US" sz="1600" dirty="0" smtClean="0"/>
                <a:t>16 (RLAN </a:t>
              </a:r>
              <a:r>
                <a:rPr lang="en-US" sz="1600" dirty="0"/>
                <a:t>+ </a:t>
              </a:r>
              <a:r>
                <a:rPr lang="en-US" sz="1600" dirty="0" smtClean="0"/>
                <a:t>WLAN) </a:t>
              </a:r>
              <a:r>
                <a:rPr lang="ja-JP" altLang="en-US" sz="1600" dirty="0" smtClean="0"/>
                <a:t>が適用される</a:t>
              </a:r>
              <a:endParaRPr lang="en-US" sz="1600" dirty="0"/>
            </a:p>
          </p:txBody>
        </p:sp>
      </p:grpSp>
      <p:grpSp>
        <p:nvGrpSpPr>
          <p:cNvPr id="4" name="Group 3"/>
          <p:cNvGrpSpPr/>
          <p:nvPr/>
        </p:nvGrpSpPr>
        <p:grpSpPr>
          <a:xfrm>
            <a:off x="516796" y="4265598"/>
            <a:ext cx="7440427" cy="365760"/>
            <a:chOff x="516796" y="4265598"/>
            <a:chExt cx="7440427" cy="365760"/>
          </a:xfrm>
        </p:grpSpPr>
        <p:sp>
          <p:nvSpPr>
            <p:cNvPr id="17" name="Rectangle 16"/>
            <p:cNvSpPr/>
            <p:nvPr/>
          </p:nvSpPr>
          <p:spPr>
            <a:xfrm>
              <a:off x="537210" y="4283369"/>
              <a:ext cx="7420013"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j-lt"/>
              </a:endParaRPr>
            </a:p>
          </p:txBody>
        </p:sp>
        <p:pic>
          <p:nvPicPr>
            <p:cNvPr id="18" name="Picture 17"/>
            <p:cNvPicPr>
              <a:picLocks noChangeAspect="1"/>
            </p:cNvPicPr>
            <p:nvPr/>
          </p:nvPicPr>
          <p:blipFill>
            <a:blip r:embed="rId5"/>
            <a:stretch>
              <a:fillRect/>
            </a:stretch>
          </p:blipFill>
          <p:spPr>
            <a:xfrm>
              <a:off x="516796" y="4265598"/>
              <a:ext cx="365760" cy="365760"/>
            </a:xfrm>
            <a:prstGeom prst="rect">
              <a:avLst/>
            </a:prstGeom>
          </p:spPr>
        </p:pic>
        <p:sp>
          <p:nvSpPr>
            <p:cNvPr id="22" name="Rectangle 21"/>
            <p:cNvSpPr/>
            <p:nvPr/>
          </p:nvSpPr>
          <p:spPr>
            <a:xfrm>
              <a:off x="974664" y="4370117"/>
              <a:ext cx="6515633" cy="176644"/>
            </a:xfrm>
            <a:prstGeom prst="rect">
              <a:avLst/>
            </a:prstGeom>
          </p:spPr>
          <p:txBody>
            <a:bodyPr wrap="square" lIns="0" tIns="0" rIns="0" bIns="0" anchor="ctr" anchorCtr="0">
              <a:noAutofit/>
            </a:bodyPr>
            <a:lstStyle/>
            <a:p>
              <a:pPr lvl="0"/>
              <a:r>
                <a:rPr lang="en-US" sz="1600" dirty="0" smtClean="0"/>
                <a:t>OEAP1810</a:t>
              </a:r>
              <a:r>
                <a:rPr lang="ja-JP" altLang="en-US" sz="1600" dirty="0" smtClean="0"/>
                <a:t>では、マッピングされた</a:t>
              </a:r>
              <a:r>
                <a:rPr lang="ja-JP" altLang="en-US" sz="1600" dirty="0"/>
                <a:t>最初の</a:t>
              </a:r>
              <a:r>
                <a:rPr lang="en-US" sz="1600" dirty="0" smtClean="0"/>
                <a:t>8 (RLAN_WLAN)</a:t>
              </a:r>
              <a:r>
                <a:rPr lang="ja-JP" altLang="en-US" sz="1600" dirty="0"/>
                <a:t>が適用される</a:t>
              </a:r>
              <a:endParaRPr lang="en-US" sz="1600" dirty="0"/>
            </a:p>
          </p:txBody>
        </p:sp>
      </p:grpSp>
    </p:spTree>
    <p:extLst>
      <p:ext uri="{BB962C8B-B14F-4D97-AF65-F5344CB8AC3E}">
        <p14:creationId xmlns:p14="http://schemas.microsoft.com/office/powerpoint/2010/main" val="145813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a:spLocks noGrp="1"/>
          </p:cNvSpPr>
          <p:nvPr>
            <p:ph type="title"/>
          </p:nvPr>
        </p:nvSpPr>
        <p:spPr>
          <a:xfrm>
            <a:off x="437766" y="341313"/>
            <a:ext cx="8345488" cy="731837"/>
          </a:xfrm>
        </p:spPr>
        <p:txBody>
          <a:bodyPr/>
          <a:lstStyle/>
          <a:p>
            <a:r>
              <a:rPr lang="ja-JP" altLang="en-US" dirty="0" smtClean="0"/>
              <a:t>有線ポート間でのローカルスイッチング</a:t>
            </a:r>
            <a:endParaRPr lang="en-US" dirty="0"/>
          </a:p>
        </p:txBody>
      </p:sp>
      <p:pic>
        <p:nvPicPr>
          <p:cNvPr id="15" name="Picture 14"/>
          <p:cNvPicPr>
            <a:picLocks noChangeAspect="1"/>
          </p:cNvPicPr>
          <p:nvPr/>
        </p:nvPicPr>
        <p:blipFill>
          <a:blip r:embed="rId3"/>
          <a:stretch>
            <a:fillRect/>
          </a:stretch>
        </p:blipFill>
        <p:spPr>
          <a:xfrm>
            <a:off x="522342" y="1081484"/>
            <a:ext cx="6082853" cy="2717870"/>
          </a:xfrm>
          <a:prstGeom prst="rect">
            <a:avLst/>
          </a:prstGeom>
        </p:spPr>
      </p:pic>
      <p:grpSp>
        <p:nvGrpSpPr>
          <p:cNvPr id="16" name="Group 15"/>
          <p:cNvGrpSpPr/>
          <p:nvPr/>
        </p:nvGrpSpPr>
        <p:grpSpPr>
          <a:xfrm>
            <a:off x="516796" y="4265598"/>
            <a:ext cx="8027440" cy="365760"/>
            <a:chOff x="565540" y="1660238"/>
            <a:chExt cx="6088399" cy="365760"/>
          </a:xfrm>
        </p:grpSpPr>
        <p:sp>
          <p:nvSpPr>
            <p:cNvPr id="17" name="Rectangle 16"/>
            <p:cNvSpPr/>
            <p:nvPr/>
          </p:nvSpPr>
          <p:spPr>
            <a:xfrm>
              <a:off x="585955" y="1678009"/>
              <a:ext cx="6067984"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pic>
          <p:nvPicPr>
            <p:cNvPr id="18" name="Picture 17"/>
            <p:cNvPicPr>
              <a:picLocks noChangeAspect="1"/>
            </p:cNvPicPr>
            <p:nvPr/>
          </p:nvPicPr>
          <p:blipFill>
            <a:blip r:embed="rId4"/>
            <a:stretch>
              <a:fillRect/>
            </a:stretch>
          </p:blipFill>
          <p:spPr>
            <a:xfrm>
              <a:off x="565540" y="1660238"/>
              <a:ext cx="365760" cy="365760"/>
            </a:xfrm>
            <a:prstGeom prst="rect">
              <a:avLst/>
            </a:prstGeom>
          </p:spPr>
        </p:pic>
        <p:sp>
          <p:nvSpPr>
            <p:cNvPr id="19" name="Rectangle 18"/>
            <p:cNvSpPr/>
            <p:nvPr/>
          </p:nvSpPr>
          <p:spPr>
            <a:xfrm>
              <a:off x="1023409" y="1764757"/>
              <a:ext cx="5532376" cy="176644"/>
            </a:xfrm>
            <a:prstGeom prst="rect">
              <a:avLst/>
            </a:prstGeom>
          </p:spPr>
          <p:txBody>
            <a:bodyPr wrap="square" lIns="0" tIns="0" rIns="0" bIns="0" anchor="ctr" anchorCtr="0">
              <a:noAutofit/>
            </a:bodyPr>
            <a:lstStyle/>
            <a:p>
              <a:r>
                <a:rPr lang="en-US" sz="1600" dirty="0" smtClean="0"/>
                <a:t>RLAN</a:t>
              </a:r>
              <a:r>
                <a:rPr lang="ja-JP" altLang="en-US" sz="1600" dirty="0" smtClean="0"/>
                <a:t>上で</a:t>
              </a:r>
              <a:r>
                <a:rPr lang="en-US" sz="1600" dirty="0" smtClean="0"/>
                <a:t>FlexConnect </a:t>
              </a:r>
              <a:r>
                <a:rPr lang="en-US" sz="1600" dirty="0"/>
                <a:t>Local </a:t>
              </a:r>
              <a:r>
                <a:rPr lang="en-US" sz="1600" dirty="0" smtClean="0"/>
                <a:t>Switching</a:t>
              </a:r>
              <a:r>
                <a:rPr lang="ja-JP" altLang="en-US" sz="1600" dirty="0" smtClean="0"/>
                <a:t>を有効にし、</a:t>
              </a:r>
              <a:r>
                <a:rPr lang="en-US" sz="1600" dirty="0" smtClean="0"/>
                <a:t>VLAN </a:t>
              </a:r>
              <a:r>
                <a:rPr lang="en-US" sz="1600" dirty="0"/>
                <a:t>Id </a:t>
              </a:r>
              <a:r>
                <a:rPr lang="ja-JP" altLang="en-US" sz="1600" dirty="0" smtClean="0"/>
                <a:t>を入力</a:t>
              </a:r>
              <a:endParaRPr lang="en-US" sz="1600" b="1" dirty="0"/>
            </a:p>
          </p:txBody>
        </p:sp>
      </p:grpSp>
      <p:grpSp>
        <p:nvGrpSpPr>
          <p:cNvPr id="20" name="Group 19"/>
          <p:cNvGrpSpPr/>
          <p:nvPr/>
        </p:nvGrpSpPr>
        <p:grpSpPr>
          <a:xfrm>
            <a:off x="517210" y="3857432"/>
            <a:ext cx="8026893" cy="365760"/>
            <a:chOff x="565955" y="1266895"/>
            <a:chExt cx="6087984" cy="365760"/>
          </a:xfrm>
        </p:grpSpPr>
        <p:sp>
          <p:nvSpPr>
            <p:cNvPr id="21" name="Rectangle 20"/>
            <p:cNvSpPr/>
            <p:nvPr/>
          </p:nvSpPr>
          <p:spPr>
            <a:xfrm>
              <a:off x="583045" y="1280642"/>
              <a:ext cx="6070894"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pic>
          <p:nvPicPr>
            <p:cNvPr id="22" name="Picture 21"/>
            <p:cNvPicPr>
              <a:picLocks noChangeAspect="1"/>
            </p:cNvPicPr>
            <p:nvPr/>
          </p:nvPicPr>
          <p:blipFill>
            <a:blip r:embed="rId5"/>
            <a:stretch>
              <a:fillRect/>
            </a:stretch>
          </p:blipFill>
          <p:spPr>
            <a:xfrm>
              <a:off x="565955" y="1266895"/>
              <a:ext cx="365760" cy="365760"/>
            </a:xfrm>
            <a:prstGeom prst="rect">
              <a:avLst/>
            </a:prstGeom>
          </p:spPr>
        </p:pic>
        <p:sp>
          <p:nvSpPr>
            <p:cNvPr id="23" name="Rectangle 22"/>
            <p:cNvSpPr/>
            <p:nvPr/>
          </p:nvSpPr>
          <p:spPr>
            <a:xfrm>
              <a:off x="1023823" y="1293336"/>
              <a:ext cx="5531962" cy="320040"/>
            </a:xfrm>
            <a:prstGeom prst="rect">
              <a:avLst/>
            </a:prstGeom>
          </p:spPr>
          <p:txBody>
            <a:bodyPr wrap="square" lIns="0" tIns="0" rIns="0" bIns="0" anchor="ctr" anchorCtr="0">
              <a:noAutofit/>
            </a:bodyPr>
            <a:lstStyle/>
            <a:p>
              <a:r>
                <a:rPr lang="en-US" sz="1600" dirty="0"/>
                <a:t>AIR-</a:t>
              </a:r>
              <a:r>
                <a:rPr lang="en-US" sz="1600" dirty="0" smtClean="0"/>
                <a:t>AP1810W</a:t>
              </a:r>
              <a:r>
                <a:rPr lang="ja-JP" altLang="en-US" sz="1600" dirty="0" smtClean="0"/>
                <a:t>のモードは、</a:t>
              </a:r>
              <a:r>
                <a:rPr lang="en-US" sz="1600" dirty="0" smtClean="0"/>
                <a:t>FlexConnect</a:t>
              </a:r>
              <a:r>
                <a:rPr lang="ja-JP" altLang="en-US" sz="1600" dirty="0" smtClean="0"/>
                <a:t>に設定すること</a:t>
              </a:r>
              <a:endParaRPr lang="en-US" sz="1600" b="1" dirty="0"/>
            </a:p>
          </p:txBody>
        </p:sp>
      </p:grpSp>
    </p:spTree>
    <p:extLst>
      <p:ext uri="{BB962C8B-B14F-4D97-AF65-F5344CB8AC3E}">
        <p14:creationId xmlns:p14="http://schemas.microsoft.com/office/powerpoint/2010/main" val="4411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a:spLocks noGrp="1"/>
          </p:cNvSpPr>
          <p:nvPr>
            <p:ph type="title"/>
          </p:nvPr>
        </p:nvSpPr>
        <p:spPr>
          <a:xfrm>
            <a:off x="437766" y="341313"/>
            <a:ext cx="8345488" cy="731837"/>
          </a:xfrm>
        </p:spPr>
        <p:txBody>
          <a:bodyPr/>
          <a:lstStyle/>
          <a:p>
            <a:r>
              <a:rPr lang="en-US" dirty="0" smtClean="0"/>
              <a:t>8.2MR1</a:t>
            </a:r>
            <a:r>
              <a:rPr lang="ja-JP" altLang="en-US" dirty="0" smtClean="0"/>
              <a:t>でサポートされない機能</a:t>
            </a:r>
            <a:endParaRPr lang="en-US" dirty="0"/>
          </a:p>
        </p:txBody>
      </p:sp>
      <p:grpSp>
        <p:nvGrpSpPr>
          <p:cNvPr id="11" name="Group 10"/>
          <p:cNvGrpSpPr/>
          <p:nvPr/>
        </p:nvGrpSpPr>
        <p:grpSpPr>
          <a:xfrm>
            <a:off x="565540" y="1820971"/>
            <a:ext cx="7940508" cy="365760"/>
            <a:chOff x="565540" y="1660238"/>
            <a:chExt cx="6088399" cy="365760"/>
          </a:xfrm>
        </p:grpSpPr>
        <p:sp>
          <p:nvSpPr>
            <p:cNvPr id="16" name="Rectangle 15"/>
            <p:cNvSpPr/>
            <p:nvPr/>
          </p:nvSpPr>
          <p:spPr>
            <a:xfrm>
              <a:off x="585955" y="1678009"/>
              <a:ext cx="6067984"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pic>
          <p:nvPicPr>
            <p:cNvPr id="17" name="Picture 16"/>
            <p:cNvPicPr>
              <a:picLocks noChangeAspect="1"/>
            </p:cNvPicPr>
            <p:nvPr/>
          </p:nvPicPr>
          <p:blipFill>
            <a:blip r:embed="rId3"/>
            <a:stretch>
              <a:fillRect/>
            </a:stretch>
          </p:blipFill>
          <p:spPr>
            <a:xfrm>
              <a:off x="565540" y="1660238"/>
              <a:ext cx="365760" cy="365760"/>
            </a:xfrm>
            <a:prstGeom prst="rect">
              <a:avLst/>
            </a:prstGeom>
          </p:spPr>
        </p:pic>
        <p:sp>
          <p:nvSpPr>
            <p:cNvPr id="18" name="Rectangle 17"/>
            <p:cNvSpPr/>
            <p:nvPr/>
          </p:nvSpPr>
          <p:spPr>
            <a:xfrm>
              <a:off x="1023409" y="1764757"/>
              <a:ext cx="5532376" cy="176644"/>
            </a:xfrm>
            <a:prstGeom prst="rect">
              <a:avLst/>
            </a:prstGeom>
          </p:spPr>
          <p:txBody>
            <a:bodyPr wrap="square" lIns="0" tIns="0" rIns="0" bIns="0" anchor="ctr" anchorCtr="0">
              <a:noAutofit/>
            </a:bodyPr>
            <a:lstStyle/>
            <a:p>
              <a:r>
                <a:rPr lang="en-US" sz="1600" dirty="0" smtClean="0"/>
                <a:t>WLC </a:t>
              </a:r>
              <a:r>
                <a:rPr lang="ja-JP" altLang="en-US" sz="1600" dirty="0" smtClean="0"/>
                <a:t>ダッシュボード上での</a:t>
              </a:r>
              <a:r>
                <a:rPr lang="en-US" altLang="ja-JP" sz="1600" dirty="0" smtClean="0"/>
                <a:t>RLAN</a:t>
              </a:r>
              <a:r>
                <a:rPr lang="ja-JP" altLang="en-US" sz="1600" dirty="0" smtClean="0"/>
                <a:t>情報</a:t>
              </a:r>
              <a:endParaRPr lang="en-US" sz="1600" dirty="0"/>
            </a:p>
          </p:txBody>
        </p:sp>
      </p:grpSp>
      <p:grpSp>
        <p:nvGrpSpPr>
          <p:cNvPr id="9" name="Group 8"/>
          <p:cNvGrpSpPr/>
          <p:nvPr/>
        </p:nvGrpSpPr>
        <p:grpSpPr>
          <a:xfrm>
            <a:off x="565954" y="1266895"/>
            <a:ext cx="7939967" cy="365760"/>
            <a:chOff x="565955" y="1266895"/>
            <a:chExt cx="6087984" cy="365760"/>
          </a:xfrm>
        </p:grpSpPr>
        <p:sp>
          <p:nvSpPr>
            <p:cNvPr id="20" name="Rectangle 19"/>
            <p:cNvSpPr/>
            <p:nvPr/>
          </p:nvSpPr>
          <p:spPr>
            <a:xfrm>
              <a:off x="583045" y="1280642"/>
              <a:ext cx="6070894"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pic>
          <p:nvPicPr>
            <p:cNvPr id="21" name="Picture 20"/>
            <p:cNvPicPr>
              <a:picLocks noChangeAspect="1"/>
            </p:cNvPicPr>
            <p:nvPr/>
          </p:nvPicPr>
          <p:blipFill>
            <a:blip r:embed="rId4"/>
            <a:stretch>
              <a:fillRect/>
            </a:stretch>
          </p:blipFill>
          <p:spPr>
            <a:xfrm>
              <a:off x="565955" y="1266895"/>
              <a:ext cx="365760" cy="365760"/>
            </a:xfrm>
            <a:prstGeom prst="rect">
              <a:avLst/>
            </a:prstGeom>
          </p:spPr>
        </p:pic>
        <p:sp>
          <p:nvSpPr>
            <p:cNvPr id="22" name="Rectangle 21"/>
            <p:cNvSpPr/>
            <p:nvPr/>
          </p:nvSpPr>
          <p:spPr>
            <a:xfrm>
              <a:off x="1023823" y="1293336"/>
              <a:ext cx="5531962" cy="320040"/>
            </a:xfrm>
            <a:prstGeom prst="rect">
              <a:avLst/>
            </a:prstGeom>
          </p:spPr>
          <p:txBody>
            <a:bodyPr wrap="square" lIns="0" tIns="0" rIns="0" bIns="0" anchor="ctr" anchorCtr="0">
              <a:noAutofit/>
            </a:bodyPr>
            <a:lstStyle/>
            <a:p>
              <a:r>
                <a:rPr lang="ja-JP" altLang="en-US" sz="1600" dirty="0" smtClean="0"/>
                <a:t>有線ポートでの複数クライアントのサポート</a:t>
              </a:r>
              <a:endParaRPr lang="en-US" sz="1600" b="1" dirty="0"/>
            </a:p>
          </p:txBody>
        </p:sp>
      </p:grpSp>
      <p:grpSp>
        <p:nvGrpSpPr>
          <p:cNvPr id="31" name="Group 30"/>
          <p:cNvGrpSpPr/>
          <p:nvPr/>
        </p:nvGrpSpPr>
        <p:grpSpPr>
          <a:xfrm>
            <a:off x="566526" y="2375047"/>
            <a:ext cx="7939222" cy="365760"/>
            <a:chOff x="566526" y="2053582"/>
            <a:chExt cx="6087413" cy="365760"/>
          </a:xfrm>
        </p:grpSpPr>
        <p:sp>
          <p:nvSpPr>
            <p:cNvPr id="24" name="Rectangle 23"/>
            <p:cNvSpPr/>
            <p:nvPr/>
          </p:nvSpPr>
          <p:spPr>
            <a:xfrm>
              <a:off x="583616" y="2065908"/>
              <a:ext cx="6070323"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pic>
          <p:nvPicPr>
            <p:cNvPr id="25" name="Picture 24"/>
            <p:cNvPicPr>
              <a:picLocks noChangeAspect="1"/>
            </p:cNvPicPr>
            <p:nvPr/>
          </p:nvPicPr>
          <p:blipFill>
            <a:blip r:embed="rId5"/>
            <a:stretch>
              <a:fillRect/>
            </a:stretch>
          </p:blipFill>
          <p:spPr>
            <a:xfrm>
              <a:off x="566526" y="2053582"/>
              <a:ext cx="365760" cy="365760"/>
            </a:xfrm>
            <a:prstGeom prst="rect">
              <a:avLst/>
            </a:prstGeom>
          </p:spPr>
        </p:pic>
        <p:sp>
          <p:nvSpPr>
            <p:cNvPr id="26" name="Rectangle 25"/>
            <p:cNvSpPr/>
            <p:nvPr/>
          </p:nvSpPr>
          <p:spPr>
            <a:xfrm>
              <a:off x="1024394" y="2065908"/>
              <a:ext cx="5531390" cy="347472"/>
            </a:xfrm>
            <a:prstGeom prst="rect">
              <a:avLst/>
            </a:prstGeom>
          </p:spPr>
          <p:txBody>
            <a:bodyPr wrap="square" lIns="0" tIns="0" rIns="0" bIns="0" anchor="ctr" anchorCtr="0">
              <a:noAutofit/>
            </a:bodyPr>
            <a:lstStyle/>
            <a:p>
              <a:r>
                <a:rPr lang="en-US" sz="1600" dirty="0"/>
                <a:t>AP</a:t>
              </a:r>
              <a:r>
                <a:rPr lang="ja-JP" altLang="en-US" sz="1600" dirty="0"/>
                <a:t>レベルで</a:t>
              </a:r>
              <a:r>
                <a:rPr lang="ja-JP" altLang="en-US" sz="1600" dirty="0" smtClean="0"/>
                <a:t>の</a:t>
              </a:r>
              <a:r>
                <a:rPr lang="en-US" sz="1600" dirty="0" smtClean="0"/>
                <a:t>RLAN Override</a:t>
              </a:r>
              <a:endParaRPr lang="en-US" sz="1600" b="1" dirty="0"/>
            </a:p>
          </p:txBody>
        </p:sp>
      </p:grpSp>
      <p:grpSp>
        <p:nvGrpSpPr>
          <p:cNvPr id="4" name="Group 3"/>
          <p:cNvGrpSpPr/>
          <p:nvPr/>
        </p:nvGrpSpPr>
        <p:grpSpPr>
          <a:xfrm>
            <a:off x="585955" y="2929123"/>
            <a:ext cx="7940508" cy="365760"/>
            <a:chOff x="565540" y="2446926"/>
            <a:chExt cx="6088399" cy="365760"/>
          </a:xfrm>
        </p:grpSpPr>
        <p:sp>
          <p:nvSpPr>
            <p:cNvPr id="28" name="Rectangle 27"/>
            <p:cNvSpPr/>
            <p:nvPr/>
          </p:nvSpPr>
          <p:spPr>
            <a:xfrm>
              <a:off x="582158" y="2456864"/>
              <a:ext cx="6071781"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pic>
          <p:nvPicPr>
            <p:cNvPr id="29" name="Picture 28"/>
            <p:cNvPicPr>
              <a:picLocks noChangeAspect="1"/>
            </p:cNvPicPr>
            <p:nvPr/>
          </p:nvPicPr>
          <p:blipFill>
            <a:blip r:embed="rId6"/>
            <a:stretch>
              <a:fillRect/>
            </a:stretch>
          </p:blipFill>
          <p:spPr>
            <a:xfrm>
              <a:off x="565540" y="2446926"/>
              <a:ext cx="365760" cy="365760"/>
            </a:xfrm>
            <a:prstGeom prst="rect">
              <a:avLst/>
            </a:prstGeom>
          </p:spPr>
        </p:pic>
        <p:sp>
          <p:nvSpPr>
            <p:cNvPr id="30" name="Rectangle 29"/>
            <p:cNvSpPr/>
            <p:nvPr/>
          </p:nvSpPr>
          <p:spPr>
            <a:xfrm>
              <a:off x="1027722" y="2530632"/>
              <a:ext cx="2998185" cy="176644"/>
            </a:xfrm>
            <a:prstGeom prst="rect">
              <a:avLst/>
            </a:prstGeom>
          </p:spPr>
          <p:txBody>
            <a:bodyPr wrap="square" lIns="0" tIns="0" rIns="0" bIns="0" anchor="ctr" anchorCtr="0">
              <a:noAutofit/>
            </a:bodyPr>
            <a:lstStyle/>
            <a:p>
              <a:r>
                <a:rPr lang="en-US" sz="1600" dirty="0" smtClean="0"/>
                <a:t>Split Tunneling</a:t>
              </a:r>
              <a:endParaRPr lang="en-US" sz="1600" b="1" dirty="0"/>
            </a:p>
          </p:txBody>
        </p:sp>
      </p:grpSp>
      <p:grpSp>
        <p:nvGrpSpPr>
          <p:cNvPr id="5" name="Group 4"/>
          <p:cNvGrpSpPr/>
          <p:nvPr/>
        </p:nvGrpSpPr>
        <p:grpSpPr>
          <a:xfrm>
            <a:off x="604726" y="4037276"/>
            <a:ext cx="7889401" cy="370514"/>
            <a:chOff x="604726" y="4037276"/>
            <a:chExt cx="6049213" cy="370514"/>
          </a:xfrm>
        </p:grpSpPr>
        <p:sp>
          <p:nvSpPr>
            <p:cNvPr id="23" name="Rectangle 22"/>
            <p:cNvSpPr/>
            <p:nvPr/>
          </p:nvSpPr>
          <p:spPr>
            <a:xfrm>
              <a:off x="607505" y="4037276"/>
              <a:ext cx="6046434" cy="36576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27" name="Rectangle 26"/>
            <p:cNvSpPr/>
            <p:nvPr/>
          </p:nvSpPr>
          <p:spPr>
            <a:xfrm>
              <a:off x="1063389" y="4037276"/>
              <a:ext cx="5473665" cy="365760"/>
            </a:xfrm>
            <a:prstGeom prst="rect">
              <a:avLst/>
            </a:prstGeom>
          </p:spPr>
          <p:txBody>
            <a:bodyPr wrap="square" lIns="0" tIns="0" rIns="0" bIns="0" anchor="ctr" anchorCtr="0">
              <a:noAutofit/>
            </a:bodyPr>
            <a:lstStyle/>
            <a:p>
              <a:r>
                <a:rPr lang="ja-JP" altLang="en-US" sz="1600" b="1" dirty="0" smtClean="0"/>
                <a:t>これらは</a:t>
              </a:r>
              <a:r>
                <a:rPr lang="en-US" sz="1600" b="1" dirty="0" smtClean="0"/>
                <a:t>8.3</a:t>
              </a:r>
              <a:r>
                <a:rPr lang="ja-JP" altLang="en-US" sz="1600" b="1" dirty="0" smtClean="0"/>
                <a:t>でサポートされる予定（</a:t>
              </a:r>
              <a:r>
                <a:rPr lang="en-US" altLang="ja-JP" sz="1600" b="1" dirty="0" smtClean="0"/>
                <a:t>7</a:t>
              </a:r>
              <a:r>
                <a:rPr lang="ja-JP" altLang="en-US" sz="1600" b="1" dirty="0" smtClean="0"/>
                <a:t>月下旬リリース予定）</a:t>
              </a:r>
              <a:endParaRPr lang="en-US" sz="1600" b="1" dirty="0"/>
            </a:p>
          </p:txBody>
        </p:sp>
        <p:pic>
          <p:nvPicPr>
            <p:cNvPr id="32" name="Pictur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4726" y="4042030"/>
              <a:ext cx="365760" cy="365760"/>
            </a:xfrm>
            <a:prstGeom prst="rect">
              <a:avLst/>
            </a:prstGeom>
          </p:spPr>
        </p:pic>
      </p:grpSp>
      <p:grpSp>
        <p:nvGrpSpPr>
          <p:cNvPr id="3" name="Group 2"/>
          <p:cNvGrpSpPr/>
          <p:nvPr/>
        </p:nvGrpSpPr>
        <p:grpSpPr>
          <a:xfrm>
            <a:off x="585955" y="3483199"/>
            <a:ext cx="7918835" cy="365760"/>
            <a:chOff x="610881" y="3544646"/>
            <a:chExt cx="6071781" cy="365760"/>
          </a:xfrm>
        </p:grpSpPr>
        <p:grpSp>
          <p:nvGrpSpPr>
            <p:cNvPr id="33" name="Group 32"/>
            <p:cNvGrpSpPr/>
            <p:nvPr/>
          </p:nvGrpSpPr>
          <p:grpSpPr>
            <a:xfrm>
              <a:off x="610881" y="3554584"/>
              <a:ext cx="6071781" cy="355822"/>
              <a:chOff x="582158" y="2456864"/>
              <a:chExt cx="6071781" cy="355822"/>
            </a:xfrm>
          </p:grpSpPr>
          <p:sp>
            <p:nvSpPr>
              <p:cNvPr id="34" name="Rectangle 33"/>
              <p:cNvSpPr/>
              <p:nvPr/>
            </p:nvSpPr>
            <p:spPr>
              <a:xfrm>
                <a:off x="582158" y="2456864"/>
                <a:ext cx="6071781"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36" name="Rectangle 35"/>
              <p:cNvSpPr/>
              <p:nvPr/>
            </p:nvSpPr>
            <p:spPr>
              <a:xfrm>
                <a:off x="1027721" y="2530632"/>
                <a:ext cx="5618042" cy="282054"/>
              </a:xfrm>
              <a:prstGeom prst="rect">
                <a:avLst/>
              </a:prstGeom>
            </p:spPr>
            <p:txBody>
              <a:bodyPr wrap="square" lIns="0" tIns="0" rIns="0" bIns="0" anchor="ctr" anchorCtr="0">
                <a:noAutofit/>
              </a:bodyPr>
              <a:lstStyle/>
              <a:p>
                <a:r>
                  <a:rPr lang="en-US" sz="1600" dirty="0" smtClean="0"/>
                  <a:t>1810</a:t>
                </a:r>
                <a:r>
                  <a:rPr lang="ja-JP" altLang="en-US" sz="1600" dirty="0" smtClean="0"/>
                  <a:t>の</a:t>
                </a:r>
                <a:r>
                  <a:rPr lang="en-US" altLang="ja-JP" sz="1600" dirty="0" smtClean="0"/>
                  <a:t>PI</a:t>
                </a:r>
                <a:r>
                  <a:rPr lang="ja-JP" altLang="en-US" sz="1600" dirty="0" smtClean="0"/>
                  <a:t>サポート </a:t>
                </a:r>
                <a:r>
                  <a:rPr lang="en-US" altLang="ja-JP" sz="1600" dirty="0" smtClean="0"/>
                  <a:t>(PI3.1MR2(3.1.2)</a:t>
                </a:r>
                <a:r>
                  <a:rPr lang="ja-JP" altLang="en-US" sz="1600" dirty="0" smtClean="0"/>
                  <a:t>＋</a:t>
                </a:r>
                <a:r>
                  <a:rPr lang="en-US" altLang="ja-JP" sz="1600" dirty="0" smtClean="0"/>
                  <a:t>3.1DP1(7/4</a:t>
                </a:r>
                <a:r>
                  <a:rPr lang="ja-JP" altLang="en-US" sz="1600" dirty="0" smtClean="0"/>
                  <a:t>リリース済）が必要）</a:t>
                </a:r>
                <a:endParaRPr lang="en-US" altLang="ja-JP" sz="1600" dirty="0" smtClean="0"/>
              </a:p>
            </p:txBody>
          </p:sp>
        </p:grpSp>
        <p:pic>
          <p:nvPicPr>
            <p:cNvPr id="37" name="Picture 36"/>
            <p:cNvPicPr>
              <a:picLocks noChangeAspect="1"/>
            </p:cNvPicPr>
            <p:nvPr/>
          </p:nvPicPr>
          <p:blipFill>
            <a:blip r:embed="rId8"/>
            <a:stretch>
              <a:fillRect/>
            </a:stretch>
          </p:blipFill>
          <p:spPr>
            <a:xfrm>
              <a:off x="610881" y="3544646"/>
              <a:ext cx="365760" cy="365760"/>
            </a:xfrm>
            <a:prstGeom prst="rect">
              <a:avLst/>
            </a:prstGeom>
          </p:spPr>
        </p:pic>
      </p:grpSp>
      <p:sp>
        <p:nvSpPr>
          <p:cNvPr id="2" name="TextBox 1"/>
          <p:cNvSpPr txBox="1"/>
          <p:nvPr/>
        </p:nvSpPr>
        <p:spPr>
          <a:xfrm>
            <a:off x="5303520" y="4448430"/>
            <a:ext cx="2865120" cy="261610"/>
          </a:xfrm>
          <a:prstGeom prst="rect">
            <a:avLst/>
          </a:prstGeom>
          <a:noFill/>
        </p:spPr>
        <p:txBody>
          <a:bodyPr wrap="square" rtlCol="0">
            <a:spAutoFit/>
          </a:bodyPr>
          <a:lstStyle/>
          <a:p>
            <a:r>
              <a:rPr lang="ja-JP" altLang="en-US" sz="1100" dirty="0" smtClean="0"/>
              <a:t>注記：</a:t>
            </a:r>
            <a:r>
              <a:rPr lang="en-US" altLang="ja-JP" sz="1100" dirty="0" smtClean="0"/>
              <a:t>PI3.1.2</a:t>
            </a:r>
            <a:r>
              <a:rPr lang="ja-JP" altLang="en-US" sz="1100" dirty="0" smtClean="0"/>
              <a:t>は本日時点で</a:t>
            </a:r>
            <a:r>
              <a:rPr lang="en-US" altLang="ja-JP" sz="1100" dirty="0" smtClean="0"/>
              <a:t>7</a:t>
            </a:r>
            <a:r>
              <a:rPr lang="ja-JP" altLang="en-US" sz="1100" dirty="0" smtClean="0"/>
              <a:t>月下旬予定</a:t>
            </a:r>
            <a:endParaRPr lang="en-US" sz="1100" dirty="0"/>
          </a:p>
        </p:txBody>
      </p:sp>
    </p:spTree>
    <p:extLst>
      <p:ext uri="{BB962C8B-B14F-4D97-AF65-F5344CB8AC3E}">
        <p14:creationId xmlns:p14="http://schemas.microsoft.com/office/powerpoint/2010/main" val="301663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35396" y="202850"/>
            <a:ext cx="8345488" cy="731837"/>
          </a:xfrm>
        </p:spPr>
        <p:txBody>
          <a:bodyPr/>
          <a:lstStyle/>
          <a:p>
            <a:r>
              <a:rPr kumimoji="1" lang="en-US" altLang="ja-JP" dirty="0" smtClean="0">
                <a:solidFill>
                  <a:srgbClr val="676767"/>
                </a:solidFill>
              </a:rPr>
              <a:t>AP</a:t>
            </a:r>
            <a:r>
              <a:rPr kumimoji="1" lang="ja-JP" altLang="en-US" dirty="0" smtClean="0">
                <a:solidFill>
                  <a:srgbClr val="676767"/>
                </a:solidFill>
              </a:rPr>
              <a:t>の進化</a:t>
            </a:r>
            <a:endParaRPr kumimoji="1" lang="ja-JP" altLang="en-US" dirty="0">
              <a:solidFill>
                <a:srgbClr val="676767"/>
              </a:solidFill>
            </a:endParaRPr>
          </a:p>
        </p:txBody>
      </p:sp>
      <p:sp>
        <p:nvSpPr>
          <p:cNvPr id="525" name="テキスト ボックス 524"/>
          <p:cNvSpPr txBox="1"/>
          <p:nvPr/>
        </p:nvSpPr>
        <p:spPr>
          <a:xfrm>
            <a:off x="435396" y="3763126"/>
            <a:ext cx="2671787" cy="830997"/>
          </a:xfrm>
          <a:prstGeom prst="rect">
            <a:avLst/>
          </a:prstGeom>
          <a:noFill/>
        </p:spPr>
        <p:txBody>
          <a:bodyPr wrap="square" rtlCol="0">
            <a:spAutoFit/>
          </a:bodyPr>
          <a:lstStyle/>
          <a:p>
            <a:pPr marL="88900" indent="-88900">
              <a:buFont typeface="Arial" panose="020B0604020202020204" pitchFamily="34" charset="0"/>
              <a:buChar char="•"/>
            </a:pPr>
            <a:r>
              <a:rPr kumimoji="1" lang="en-US" altLang="ja-JP" sz="1200" smtClean="0">
                <a:solidFill>
                  <a:srgbClr val="58585B"/>
                </a:solidFill>
                <a:ea typeface="ＭＳ Ｐゴシック" pitchFamily="34" charset="-128"/>
                <a:cs typeface="+mn-cs"/>
              </a:rPr>
              <a:t>1CPU</a:t>
            </a:r>
            <a:r>
              <a:rPr kumimoji="1" lang="ja-JP" altLang="en-US" sz="1200" smtClean="0">
                <a:solidFill>
                  <a:srgbClr val="58585B"/>
                </a:solidFill>
                <a:ea typeface="ＭＳ Ｐゴシック" pitchFamily="34" charset="-128"/>
                <a:cs typeface="+mn-cs"/>
              </a:rPr>
              <a:t>に</a:t>
            </a:r>
            <a:r>
              <a:rPr kumimoji="1" lang="en-US" altLang="ja-JP" sz="1200" smtClean="0">
                <a:solidFill>
                  <a:srgbClr val="58585B"/>
                </a:solidFill>
                <a:ea typeface="ＭＳ Ｐゴシック" pitchFamily="34" charset="-128"/>
                <a:cs typeface="+mn-cs"/>
              </a:rPr>
              <a:t>2.4GHz</a:t>
            </a:r>
            <a:r>
              <a:rPr kumimoji="1" lang="ja-JP" altLang="en-US" sz="1200" smtClean="0">
                <a:solidFill>
                  <a:srgbClr val="58585B"/>
                </a:solidFill>
                <a:ea typeface="ＭＳ Ｐゴシック" pitchFamily="34" charset="-128"/>
                <a:cs typeface="+mn-cs"/>
              </a:rPr>
              <a:t> </a:t>
            </a:r>
            <a:r>
              <a:rPr kumimoji="1" lang="en-US" altLang="ja-JP" sz="1200" smtClean="0">
                <a:solidFill>
                  <a:srgbClr val="58585B"/>
                </a:solidFill>
                <a:ea typeface="ＭＳ Ｐゴシック" pitchFamily="34" charset="-128"/>
                <a:cs typeface="+mn-cs"/>
              </a:rPr>
              <a:t>/</a:t>
            </a:r>
            <a:r>
              <a:rPr kumimoji="1" lang="ja-JP" altLang="en-US" sz="1200" smtClean="0">
                <a:solidFill>
                  <a:srgbClr val="58585B"/>
                </a:solidFill>
                <a:ea typeface="ＭＳ Ｐゴシック" pitchFamily="34" charset="-128"/>
                <a:cs typeface="+mn-cs"/>
              </a:rPr>
              <a:t> </a:t>
            </a:r>
            <a:r>
              <a:rPr kumimoji="1" lang="en-US" altLang="ja-JP" sz="1200" smtClean="0">
                <a:solidFill>
                  <a:srgbClr val="58585B"/>
                </a:solidFill>
                <a:ea typeface="ＭＳ Ｐゴシック" pitchFamily="34" charset="-128"/>
                <a:cs typeface="+mn-cs"/>
              </a:rPr>
              <a:t>5</a:t>
            </a:r>
            <a:r>
              <a:rPr kumimoji="1" lang="ja-JP" altLang="en-US" sz="1200" smtClean="0">
                <a:solidFill>
                  <a:srgbClr val="58585B"/>
                </a:solidFill>
                <a:ea typeface="ＭＳ Ｐゴシック" pitchFamily="34" charset="-128"/>
                <a:cs typeface="+mn-cs"/>
              </a:rPr>
              <a:t> </a:t>
            </a:r>
            <a:r>
              <a:rPr kumimoji="1" lang="en-US" altLang="ja-JP" sz="1200" smtClean="0">
                <a:solidFill>
                  <a:srgbClr val="58585B"/>
                </a:solidFill>
                <a:ea typeface="ＭＳ Ｐゴシック" pitchFamily="34" charset="-128"/>
                <a:cs typeface="+mn-cs"/>
              </a:rPr>
              <a:t>GHz</a:t>
            </a:r>
            <a:r>
              <a:rPr kumimoji="1" lang="ja-JP" altLang="en-US" sz="1200" smtClean="0">
                <a:solidFill>
                  <a:srgbClr val="58585B"/>
                </a:solidFill>
                <a:ea typeface="ＭＳ Ｐゴシック" pitchFamily="34" charset="-128"/>
                <a:cs typeface="+mn-cs"/>
              </a:rPr>
              <a:t>がそれぞれ搭載された単純な構成</a:t>
            </a:r>
            <a:endParaRPr kumimoji="1" lang="en-US" altLang="ja-JP" sz="1200" smtClean="0">
              <a:solidFill>
                <a:srgbClr val="58585B"/>
              </a:solidFill>
              <a:ea typeface="ＭＳ Ｐゴシック" pitchFamily="34" charset="-128"/>
              <a:cs typeface="+mn-cs"/>
            </a:endParaRPr>
          </a:p>
          <a:p>
            <a:pPr marL="88900" indent="-88900">
              <a:buFont typeface="Arial" panose="020B0604020202020204" pitchFamily="34" charset="0"/>
              <a:buChar char="•"/>
            </a:pPr>
            <a:r>
              <a:rPr kumimoji="1" lang="ja-JP" altLang="en-US" sz="1200" smtClean="0">
                <a:solidFill>
                  <a:srgbClr val="58585B"/>
                </a:solidFill>
                <a:ea typeface="ＭＳ Ｐゴシック" pitchFamily="34" charset="-128"/>
                <a:cs typeface="+mn-cs"/>
              </a:rPr>
              <a:t>どちらかのラジオに端末が集中するともう片方にも影響が発生</a:t>
            </a:r>
            <a:endParaRPr kumimoji="1" lang="ja-JP" altLang="en-US" sz="1200">
              <a:solidFill>
                <a:srgbClr val="58585B"/>
              </a:solidFill>
              <a:ea typeface="ＭＳ Ｐゴシック" pitchFamily="34" charset="-128"/>
              <a:cs typeface="+mn-cs"/>
            </a:endParaRPr>
          </a:p>
        </p:txBody>
      </p:sp>
      <p:sp>
        <p:nvSpPr>
          <p:cNvPr id="526" name="テキスト ボックス 525"/>
          <p:cNvSpPr txBox="1"/>
          <p:nvPr/>
        </p:nvSpPr>
        <p:spPr>
          <a:xfrm>
            <a:off x="3297905" y="3763126"/>
            <a:ext cx="2671787" cy="830997"/>
          </a:xfrm>
          <a:prstGeom prst="rect">
            <a:avLst/>
          </a:prstGeom>
          <a:noFill/>
        </p:spPr>
        <p:txBody>
          <a:bodyPr wrap="square" rtlCol="0">
            <a:spAutoFit/>
          </a:bodyPr>
          <a:lstStyle/>
          <a:p>
            <a:pPr marL="88900" indent="-88900">
              <a:buFont typeface="Arial" panose="020B0604020202020204" pitchFamily="34" charset="0"/>
              <a:buChar char="•"/>
            </a:pPr>
            <a:r>
              <a:rPr kumimoji="1" lang="en-US" altLang="ja-JP" sz="1200" dirty="0" smtClean="0">
                <a:solidFill>
                  <a:srgbClr val="58585B"/>
                </a:solidFill>
                <a:ea typeface="ＭＳ Ｐゴシック" pitchFamily="34" charset="-128"/>
                <a:cs typeface="+mn-cs"/>
              </a:rPr>
              <a:t>2.4GHz</a:t>
            </a:r>
            <a:r>
              <a:rPr kumimoji="1" lang="ja-JP" altLang="en-US" sz="1200" dirty="0" smtClean="0">
                <a:solidFill>
                  <a:srgbClr val="58585B"/>
                </a:solidFill>
                <a:ea typeface="ＭＳ Ｐゴシック" pitchFamily="34" charset="-128"/>
                <a:cs typeface="+mn-cs"/>
              </a:rPr>
              <a:t> </a:t>
            </a:r>
            <a:r>
              <a:rPr kumimoji="1" lang="en-US" altLang="ja-JP" sz="1200" dirty="0" smtClean="0">
                <a:solidFill>
                  <a:srgbClr val="58585B"/>
                </a:solidFill>
                <a:ea typeface="ＭＳ Ｐゴシック" pitchFamily="34" charset="-128"/>
                <a:cs typeface="+mn-cs"/>
              </a:rPr>
              <a:t>/</a:t>
            </a:r>
            <a:r>
              <a:rPr kumimoji="1" lang="ja-JP" altLang="en-US" sz="1200" dirty="0" smtClean="0">
                <a:solidFill>
                  <a:srgbClr val="58585B"/>
                </a:solidFill>
                <a:ea typeface="ＭＳ Ｐゴシック" pitchFamily="34" charset="-128"/>
                <a:cs typeface="+mn-cs"/>
              </a:rPr>
              <a:t> </a:t>
            </a:r>
            <a:r>
              <a:rPr kumimoji="1" lang="en-US" altLang="ja-JP" sz="1200" dirty="0" smtClean="0">
                <a:solidFill>
                  <a:srgbClr val="58585B"/>
                </a:solidFill>
                <a:ea typeface="ＭＳ Ｐゴシック" pitchFamily="34" charset="-128"/>
                <a:cs typeface="+mn-cs"/>
              </a:rPr>
              <a:t>5</a:t>
            </a:r>
            <a:r>
              <a:rPr kumimoji="1" lang="ja-JP" altLang="en-US" sz="1200" dirty="0" smtClean="0">
                <a:solidFill>
                  <a:srgbClr val="58585B"/>
                </a:solidFill>
                <a:ea typeface="ＭＳ Ｐゴシック" pitchFamily="34" charset="-128"/>
                <a:cs typeface="+mn-cs"/>
              </a:rPr>
              <a:t> </a:t>
            </a:r>
            <a:r>
              <a:rPr kumimoji="1" lang="en-US" altLang="ja-JP" sz="1200" dirty="0" smtClean="0">
                <a:solidFill>
                  <a:srgbClr val="58585B"/>
                </a:solidFill>
                <a:ea typeface="ＭＳ Ｐゴシック" pitchFamily="34" charset="-128"/>
                <a:cs typeface="+mn-cs"/>
              </a:rPr>
              <a:t>GHz</a:t>
            </a:r>
            <a:r>
              <a:rPr kumimoji="1" lang="ja-JP" altLang="en-US" sz="1200" dirty="0" smtClean="0">
                <a:solidFill>
                  <a:srgbClr val="58585B"/>
                </a:solidFill>
                <a:ea typeface="ＭＳ Ｐゴシック" pitchFamily="34" charset="-128"/>
                <a:cs typeface="+mn-cs"/>
              </a:rPr>
              <a:t>にそれぞれ</a:t>
            </a:r>
            <a:r>
              <a:rPr kumimoji="1" lang="en-US" altLang="ja-JP" sz="1200" dirty="0" smtClean="0">
                <a:solidFill>
                  <a:srgbClr val="58585B"/>
                </a:solidFill>
                <a:ea typeface="ＭＳ Ｐゴシック" pitchFamily="34" charset="-128"/>
                <a:cs typeface="+mn-cs"/>
              </a:rPr>
              <a:t>CPU/</a:t>
            </a:r>
            <a:br>
              <a:rPr kumimoji="1" lang="en-US" altLang="ja-JP" sz="1200" dirty="0" smtClean="0">
                <a:solidFill>
                  <a:srgbClr val="58585B"/>
                </a:solidFill>
                <a:ea typeface="ＭＳ Ｐゴシック" pitchFamily="34" charset="-128"/>
                <a:cs typeface="+mn-cs"/>
              </a:rPr>
            </a:br>
            <a:r>
              <a:rPr kumimoji="1" lang="ja-JP" altLang="en-US" sz="1200" dirty="0" smtClean="0">
                <a:solidFill>
                  <a:srgbClr val="58585B"/>
                </a:solidFill>
                <a:ea typeface="ＭＳ Ｐゴシック" pitchFamily="34" charset="-128"/>
                <a:cs typeface="+mn-cs"/>
              </a:rPr>
              <a:t>メモリを搭載</a:t>
            </a:r>
            <a:endParaRPr kumimoji="1" lang="en-US" altLang="ja-JP" sz="1200" dirty="0" smtClean="0">
              <a:solidFill>
                <a:srgbClr val="58585B"/>
              </a:solidFill>
              <a:ea typeface="ＭＳ Ｐゴシック" pitchFamily="34" charset="-128"/>
              <a:cs typeface="+mn-cs"/>
            </a:endParaRPr>
          </a:p>
          <a:p>
            <a:pPr marL="88900" indent="-88900">
              <a:buFont typeface="Arial" panose="020B0604020202020204" pitchFamily="34" charset="0"/>
              <a:buChar char="•"/>
            </a:pPr>
            <a:r>
              <a:rPr kumimoji="1" lang="ja-JP" altLang="en-US" sz="1200" dirty="0" smtClean="0">
                <a:solidFill>
                  <a:srgbClr val="58585B"/>
                </a:solidFill>
                <a:ea typeface="ＭＳ Ｐゴシック" pitchFamily="34" charset="-128"/>
                <a:cs typeface="+mn-cs"/>
              </a:rPr>
              <a:t>他のラジオの影響を受けず、多数の端末も処理が可能に</a:t>
            </a:r>
          </a:p>
        </p:txBody>
      </p:sp>
      <p:sp>
        <p:nvSpPr>
          <p:cNvPr id="527" name="テキスト ボックス 526"/>
          <p:cNvSpPr txBox="1"/>
          <p:nvPr/>
        </p:nvSpPr>
        <p:spPr>
          <a:xfrm>
            <a:off x="6184480" y="3763126"/>
            <a:ext cx="2671787" cy="830997"/>
          </a:xfrm>
          <a:prstGeom prst="rect">
            <a:avLst/>
          </a:prstGeom>
          <a:noFill/>
        </p:spPr>
        <p:txBody>
          <a:bodyPr wrap="square" rtlCol="0">
            <a:spAutoFit/>
          </a:bodyPr>
          <a:lstStyle/>
          <a:p>
            <a:pPr marL="88900" indent="-88900">
              <a:buFont typeface="Arial" panose="020B0604020202020204" pitchFamily="34" charset="0"/>
              <a:buChar char="•"/>
            </a:pPr>
            <a:r>
              <a:rPr kumimoji="1" lang="en-US" altLang="ja-JP" sz="1200" dirty="0" smtClean="0">
                <a:solidFill>
                  <a:srgbClr val="58585B"/>
                </a:solidFill>
                <a:ea typeface="ＭＳ Ｐゴシック" pitchFamily="34" charset="-128"/>
                <a:cs typeface="+mn-cs"/>
              </a:rPr>
              <a:t>2.4GHz</a:t>
            </a:r>
            <a:r>
              <a:rPr kumimoji="1" lang="ja-JP" altLang="en-US" sz="1200" dirty="0" smtClean="0">
                <a:solidFill>
                  <a:srgbClr val="58585B"/>
                </a:solidFill>
                <a:ea typeface="ＭＳ Ｐゴシック" pitchFamily="34" charset="-128"/>
                <a:cs typeface="+mn-cs"/>
              </a:rPr>
              <a:t> 専用をラジオを多目的に</a:t>
            </a:r>
            <a:r>
              <a:rPr kumimoji="1" lang="en-US" altLang="ja-JP" sz="1200" dirty="0" smtClean="0">
                <a:solidFill>
                  <a:srgbClr val="58585B"/>
                </a:solidFill>
                <a:ea typeface="ＭＳ Ｐゴシック" pitchFamily="34" charset="-128"/>
                <a:cs typeface="+mn-cs"/>
              </a:rPr>
              <a:t/>
            </a:r>
            <a:br>
              <a:rPr kumimoji="1" lang="en-US" altLang="ja-JP" sz="1200" dirty="0" smtClean="0">
                <a:solidFill>
                  <a:srgbClr val="58585B"/>
                </a:solidFill>
                <a:ea typeface="ＭＳ Ｐゴシック" pitchFamily="34" charset="-128"/>
                <a:cs typeface="+mn-cs"/>
              </a:rPr>
            </a:br>
            <a:r>
              <a:rPr kumimoji="1" lang="ja-JP" altLang="en-US" sz="1200" dirty="0" smtClean="0">
                <a:solidFill>
                  <a:srgbClr val="58585B"/>
                </a:solidFill>
                <a:ea typeface="ＭＳ Ｐゴシック" pitchFamily="34" charset="-128"/>
                <a:cs typeface="+mn-cs"/>
              </a:rPr>
              <a:t>使用可能に変更</a:t>
            </a:r>
            <a:endParaRPr kumimoji="1" lang="en-US" altLang="ja-JP" sz="1200" dirty="0" smtClean="0">
              <a:solidFill>
                <a:srgbClr val="58585B"/>
              </a:solidFill>
              <a:ea typeface="ＭＳ Ｐゴシック" pitchFamily="34" charset="-128"/>
              <a:cs typeface="+mn-cs"/>
            </a:endParaRPr>
          </a:p>
          <a:p>
            <a:pPr marL="88900" indent="-88900">
              <a:buFont typeface="Arial" panose="020B0604020202020204" pitchFamily="34" charset="0"/>
              <a:buChar char="•"/>
            </a:pPr>
            <a:r>
              <a:rPr kumimoji="1" lang="en-US" altLang="ja-JP" sz="1200" dirty="0" smtClean="0">
                <a:solidFill>
                  <a:srgbClr val="58585B"/>
                </a:solidFill>
                <a:ea typeface="ＭＳ Ｐゴシック" pitchFamily="34" charset="-128"/>
                <a:cs typeface="+mn-cs"/>
              </a:rPr>
              <a:t>2.4GHz</a:t>
            </a:r>
            <a:r>
              <a:rPr kumimoji="1" lang="ja-JP" altLang="en-US" sz="1200" dirty="0" smtClean="0">
                <a:solidFill>
                  <a:srgbClr val="58585B"/>
                </a:solidFill>
                <a:ea typeface="ＭＳ Ｐゴシック" pitchFamily="34" charset="-128"/>
                <a:cs typeface="+mn-cs"/>
              </a:rPr>
              <a:t>利用低下と</a:t>
            </a:r>
            <a:r>
              <a:rPr kumimoji="1" lang="en-US" altLang="ja-JP" sz="1200" dirty="0" smtClean="0">
                <a:solidFill>
                  <a:srgbClr val="58585B"/>
                </a:solidFill>
                <a:ea typeface="ＭＳ Ｐゴシック" pitchFamily="34" charset="-128"/>
                <a:cs typeface="+mn-cs"/>
              </a:rPr>
              <a:t>5GHz</a:t>
            </a:r>
            <a:r>
              <a:rPr kumimoji="1" lang="ja-JP" altLang="en-US" sz="1200" dirty="0" smtClean="0">
                <a:solidFill>
                  <a:srgbClr val="58585B"/>
                </a:solidFill>
                <a:ea typeface="ＭＳ Ｐゴシック" pitchFamily="34" charset="-128"/>
                <a:cs typeface="+mn-cs"/>
              </a:rPr>
              <a:t>の利用拡大、</a:t>
            </a:r>
            <a:r>
              <a:rPr kumimoji="1" lang="en-US" altLang="ja-JP" sz="1200" dirty="0" smtClean="0">
                <a:solidFill>
                  <a:srgbClr val="58585B"/>
                </a:solidFill>
                <a:ea typeface="ＭＳ Ｐゴシック" pitchFamily="34" charset="-128"/>
                <a:cs typeface="+mn-cs"/>
              </a:rPr>
              <a:t>5</a:t>
            </a:r>
            <a:r>
              <a:rPr kumimoji="1" lang="ja-JP" altLang="en-US" sz="1200" dirty="0" smtClean="0">
                <a:solidFill>
                  <a:srgbClr val="58585B"/>
                </a:solidFill>
                <a:ea typeface="ＭＳ Ｐゴシック" pitchFamily="34" charset="-128"/>
                <a:cs typeface="+mn-cs"/>
              </a:rPr>
              <a:t> </a:t>
            </a:r>
            <a:r>
              <a:rPr kumimoji="1" lang="en-US" altLang="ja-JP" sz="1200" dirty="0" smtClean="0">
                <a:solidFill>
                  <a:srgbClr val="58585B"/>
                </a:solidFill>
                <a:ea typeface="ＭＳ Ｐゴシック" pitchFamily="34" charset="-128"/>
                <a:cs typeface="+mn-cs"/>
              </a:rPr>
              <a:t>GHz</a:t>
            </a:r>
            <a:r>
              <a:rPr kumimoji="1" lang="ja-JP" altLang="en-US" sz="1200" dirty="0" smtClean="0">
                <a:solidFill>
                  <a:srgbClr val="58585B"/>
                </a:solidFill>
                <a:ea typeface="ＭＳ Ｐゴシック" pitchFamily="34" charset="-128"/>
                <a:cs typeface="+mn-cs"/>
              </a:rPr>
              <a:t>とのカバレッジの違いを包括</a:t>
            </a:r>
          </a:p>
        </p:txBody>
      </p:sp>
      <p:sp>
        <p:nvSpPr>
          <p:cNvPr id="529" name="テキスト ボックス 528"/>
          <p:cNvSpPr txBox="1"/>
          <p:nvPr/>
        </p:nvSpPr>
        <p:spPr>
          <a:xfrm>
            <a:off x="5132947" y="504504"/>
            <a:ext cx="1958643" cy="646331"/>
          </a:xfrm>
          <a:prstGeom prst="rect">
            <a:avLst/>
          </a:prstGeom>
          <a:noFill/>
        </p:spPr>
        <p:txBody>
          <a:bodyPr wrap="square" rtlCol="0">
            <a:spAutoFit/>
          </a:bodyPr>
          <a:lstStyle/>
          <a:p>
            <a:pPr algn="ctr"/>
            <a:r>
              <a:rPr kumimoji="1" lang="en-US" altLang="ja-JP" dirty="0" smtClean="0">
                <a:solidFill>
                  <a:srgbClr val="58585B"/>
                </a:solidFill>
                <a:ea typeface="ＭＳ Ｐゴシック" pitchFamily="34" charset="-128"/>
                <a:cs typeface="+mn-cs"/>
              </a:rPr>
              <a:t>2.4GHz</a:t>
            </a:r>
            <a:r>
              <a:rPr kumimoji="1" lang="ja-JP" altLang="en-US" dirty="0" smtClean="0">
                <a:solidFill>
                  <a:srgbClr val="58585B"/>
                </a:solidFill>
                <a:ea typeface="ＭＳ Ｐゴシック" pitchFamily="34" charset="-128"/>
                <a:cs typeface="+mn-cs"/>
              </a:rPr>
              <a:t>の</a:t>
            </a:r>
            <a:endParaRPr kumimoji="1" lang="en-US" altLang="ja-JP" dirty="0" smtClean="0">
              <a:solidFill>
                <a:srgbClr val="58585B"/>
              </a:solidFill>
              <a:ea typeface="ＭＳ Ｐゴシック" pitchFamily="34" charset="-128"/>
              <a:cs typeface="+mn-cs"/>
            </a:endParaRPr>
          </a:p>
          <a:p>
            <a:pPr algn="ctr"/>
            <a:r>
              <a:rPr kumimoji="1" lang="ja-JP" altLang="en-US" dirty="0" smtClean="0">
                <a:solidFill>
                  <a:srgbClr val="58585B"/>
                </a:solidFill>
                <a:ea typeface="ＭＳ Ｐゴシック" pitchFamily="34" charset="-128"/>
                <a:cs typeface="+mn-cs"/>
              </a:rPr>
              <a:t>利用率の低下</a:t>
            </a:r>
            <a:endParaRPr kumimoji="1" lang="ja-JP" altLang="en-US" dirty="0">
              <a:solidFill>
                <a:srgbClr val="58585B"/>
              </a:solidFill>
              <a:ea typeface="ＭＳ Ｐゴシック" pitchFamily="34" charset="-128"/>
              <a:cs typeface="+mn-cs"/>
            </a:endParaRPr>
          </a:p>
        </p:txBody>
      </p:sp>
      <p:pic>
        <p:nvPicPr>
          <p:cNvPr id="6" name="Picture 5"/>
          <p:cNvPicPr>
            <a:picLocks noChangeAspect="1"/>
          </p:cNvPicPr>
          <p:nvPr/>
        </p:nvPicPr>
        <p:blipFill>
          <a:blip r:embed="rId2"/>
          <a:stretch>
            <a:fillRect/>
          </a:stretch>
        </p:blipFill>
        <p:spPr>
          <a:xfrm>
            <a:off x="6208271" y="1085039"/>
            <a:ext cx="2877134" cy="2678087"/>
          </a:xfrm>
          <a:prstGeom prst="rect">
            <a:avLst/>
          </a:prstGeom>
        </p:spPr>
      </p:pic>
      <p:pic>
        <p:nvPicPr>
          <p:cNvPr id="7" name="Picture 6"/>
          <p:cNvPicPr>
            <a:picLocks noChangeAspect="1"/>
          </p:cNvPicPr>
          <p:nvPr/>
        </p:nvPicPr>
        <p:blipFill>
          <a:blip r:embed="rId3"/>
          <a:stretch>
            <a:fillRect/>
          </a:stretch>
        </p:blipFill>
        <p:spPr>
          <a:xfrm>
            <a:off x="147532" y="1073150"/>
            <a:ext cx="2804443" cy="2689976"/>
          </a:xfrm>
          <a:prstGeom prst="rect">
            <a:avLst/>
          </a:prstGeom>
        </p:spPr>
      </p:pic>
      <p:pic>
        <p:nvPicPr>
          <p:cNvPr id="8" name="Picture 7"/>
          <p:cNvPicPr>
            <a:picLocks noChangeAspect="1"/>
          </p:cNvPicPr>
          <p:nvPr/>
        </p:nvPicPr>
        <p:blipFill>
          <a:blip r:embed="rId4"/>
          <a:stretch>
            <a:fillRect/>
          </a:stretch>
        </p:blipFill>
        <p:spPr>
          <a:xfrm>
            <a:off x="3107183" y="1085039"/>
            <a:ext cx="2862509" cy="2629041"/>
          </a:xfrm>
          <a:prstGeom prst="rect">
            <a:avLst/>
          </a:prstGeom>
        </p:spPr>
      </p:pic>
      <p:sp>
        <p:nvSpPr>
          <p:cNvPr id="519" name="右矢印 518"/>
          <p:cNvSpPr/>
          <p:nvPr/>
        </p:nvSpPr>
        <p:spPr>
          <a:xfrm>
            <a:off x="2669450" y="2217574"/>
            <a:ext cx="565050" cy="763130"/>
          </a:xfrm>
          <a:prstGeom prst="rightArrow">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FFFFFF"/>
              </a:solidFill>
              <a:latin typeface="Arial"/>
              <a:ea typeface="ＭＳ Ｐゴシック"/>
            </a:endParaRPr>
          </a:p>
        </p:txBody>
      </p:sp>
      <p:sp>
        <p:nvSpPr>
          <p:cNvPr id="520" name="右矢印 519"/>
          <p:cNvSpPr/>
          <p:nvPr/>
        </p:nvSpPr>
        <p:spPr>
          <a:xfrm>
            <a:off x="5698975" y="2217574"/>
            <a:ext cx="541433" cy="868431"/>
          </a:xfrm>
          <a:prstGeom prst="right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FFFFFF"/>
              </a:solidFill>
              <a:latin typeface="Arial"/>
              <a:ea typeface="ＭＳ Ｐゴシック"/>
            </a:endParaRPr>
          </a:p>
        </p:txBody>
      </p:sp>
      <p:sp>
        <p:nvSpPr>
          <p:cNvPr id="528" name="テキスト ボックス 527"/>
          <p:cNvSpPr txBox="1"/>
          <p:nvPr/>
        </p:nvSpPr>
        <p:spPr>
          <a:xfrm>
            <a:off x="2117007" y="546228"/>
            <a:ext cx="1836274" cy="646331"/>
          </a:xfrm>
          <a:prstGeom prst="rect">
            <a:avLst/>
          </a:prstGeom>
          <a:noFill/>
        </p:spPr>
        <p:txBody>
          <a:bodyPr wrap="square" rtlCol="0">
            <a:spAutoFit/>
          </a:bodyPr>
          <a:lstStyle/>
          <a:p>
            <a:pPr algn="ctr"/>
            <a:r>
              <a:rPr kumimoji="1" lang="ja-JP" altLang="en-US" dirty="0" smtClean="0">
                <a:solidFill>
                  <a:srgbClr val="58585B"/>
                </a:solidFill>
                <a:ea typeface="ＭＳ Ｐゴシック" pitchFamily="34" charset="-128"/>
                <a:cs typeface="+mn-cs"/>
              </a:rPr>
              <a:t>モバイル端末の増加</a:t>
            </a:r>
            <a:endParaRPr kumimoji="1" lang="ja-JP" altLang="en-US" dirty="0">
              <a:solidFill>
                <a:srgbClr val="58585B"/>
              </a:solidFill>
              <a:ea typeface="ＭＳ Ｐゴシック" pitchFamily="34" charset="-128"/>
              <a:cs typeface="+mn-cs"/>
            </a:endParaRPr>
          </a:p>
        </p:txBody>
      </p:sp>
    </p:spTree>
    <p:extLst>
      <p:ext uri="{BB962C8B-B14F-4D97-AF65-F5344CB8AC3E}">
        <p14:creationId xmlns:p14="http://schemas.microsoft.com/office/powerpoint/2010/main" val="192039882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5"/>
                                        </p:tgtEl>
                                        <p:attrNameLst>
                                          <p:attrName>style.visibility</p:attrName>
                                        </p:attrNameLst>
                                      </p:cBhvr>
                                      <p:to>
                                        <p:strVal val="visible"/>
                                      </p:to>
                                    </p:set>
                                    <p:animEffect transition="in" filter="fade">
                                      <p:cBhvr>
                                        <p:cTn id="7" dur="500"/>
                                        <p:tgtEl>
                                          <p:spTgt spid="52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28"/>
                                        </p:tgtEl>
                                        <p:attrNameLst>
                                          <p:attrName>style.visibility</p:attrName>
                                        </p:attrNameLst>
                                      </p:cBhvr>
                                      <p:to>
                                        <p:strVal val="visible"/>
                                      </p:to>
                                    </p:set>
                                    <p:animEffect transition="in" filter="fade">
                                      <p:cBhvr>
                                        <p:cTn id="15" dur="500"/>
                                        <p:tgtEl>
                                          <p:spTgt spid="5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19"/>
                                        </p:tgtEl>
                                        <p:attrNameLst>
                                          <p:attrName>style.visibility</p:attrName>
                                        </p:attrNameLst>
                                      </p:cBhvr>
                                      <p:to>
                                        <p:strVal val="visible"/>
                                      </p:to>
                                    </p:set>
                                    <p:animEffect transition="in" filter="fade">
                                      <p:cBhvr>
                                        <p:cTn id="18" dur="500"/>
                                        <p:tgtEl>
                                          <p:spTgt spid="5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26"/>
                                        </p:tgtEl>
                                        <p:attrNameLst>
                                          <p:attrName>style.visibility</p:attrName>
                                        </p:attrNameLst>
                                      </p:cBhvr>
                                      <p:to>
                                        <p:strVal val="visible"/>
                                      </p:to>
                                    </p:set>
                                    <p:animEffect transition="in" filter="fade">
                                      <p:cBhvr>
                                        <p:cTn id="26" dur="500"/>
                                        <p:tgtEl>
                                          <p:spTgt spid="5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29"/>
                                        </p:tgtEl>
                                        <p:attrNameLst>
                                          <p:attrName>style.visibility</p:attrName>
                                        </p:attrNameLst>
                                      </p:cBhvr>
                                      <p:to>
                                        <p:strVal val="visible"/>
                                      </p:to>
                                    </p:set>
                                    <p:animEffect transition="in" filter="fade">
                                      <p:cBhvr>
                                        <p:cTn id="31" dur="500"/>
                                        <p:tgtEl>
                                          <p:spTgt spid="52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20"/>
                                        </p:tgtEl>
                                        <p:attrNameLst>
                                          <p:attrName>style.visibility</p:attrName>
                                        </p:attrNameLst>
                                      </p:cBhvr>
                                      <p:to>
                                        <p:strVal val="visible"/>
                                      </p:to>
                                    </p:set>
                                    <p:animEffect transition="in" filter="fade">
                                      <p:cBhvr>
                                        <p:cTn id="34" dur="500"/>
                                        <p:tgtEl>
                                          <p:spTgt spid="5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27"/>
                                        </p:tgtEl>
                                        <p:attrNameLst>
                                          <p:attrName>style.visibility</p:attrName>
                                        </p:attrNameLst>
                                      </p:cBhvr>
                                      <p:to>
                                        <p:strVal val="visible"/>
                                      </p:to>
                                    </p:set>
                                    <p:animEffect transition="in" filter="fade">
                                      <p:cBhvr>
                                        <p:cTn id="42" dur="500"/>
                                        <p:tgtEl>
                                          <p:spTgt spid="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 grpId="0"/>
      <p:bldP spid="526" grpId="0"/>
      <p:bldP spid="527" grpId="0"/>
      <p:bldP spid="529" grpId="0"/>
      <p:bldP spid="519" grpId="0" animBg="1"/>
      <p:bldP spid="520" grpId="0" animBg="1"/>
      <p:bldP spid="52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a:spLocks noGrp="1"/>
          </p:cNvSpPr>
          <p:nvPr>
            <p:ph type="title"/>
          </p:nvPr>
        </p:nvSpPr>
        <p:spPr>
          <a:xfrm>
            <a:off x="437766" y="341313"/>
            <a:ext cx="8345488" cy="731837"/>
          </a:xfrm>
        </p:spPr>
        <p:txBody>
          <a:bodyPr/>
          <a:lstStyle/>
          <a:p>
            <a:r>
              <a:rPr lang="en-US" dirty="0" smtClean="0"/>
              <a:t>AIR-OEAP</a:t>
            </a:r>
            <a:r>
              <a:rPr lang="ja-JP" altLang="en-US" dirty="0" smtClean="0"/>
              <a:t>を</a:t>
            </a:r>
            <a:r>
              <a:rPr lang="en-US" altLang="ja-JP" dirty="0"/>
              <a:t>WLC</a:t>
            </a:r>
            <a:r>
              <a:rPr lang="ja-JP" altLang="en-US" dirty="0"/>
              <a:t>へ接続する設定</a:t>
            </a:r>
            <a:endParaRPr lang="en-US" dirty="0"/>
          </a:p>
        </p:txBody>
      </p:sp>
      <p:grpSp>
        <p:nvGrpSpPr>
          <p:cNvPr id="8" name="Group 7"/>
          <p:cNvGrpSpPr/>
          <p:nvPr/>
        </p:nvGrpSpPr>
        <p:grpSpPr>
          <a:xfrm>
            <a:off x="269414" y="1793393"/>
            <a:ext cx="8646868" cy="365760"/>
            <a:chOff x="640846" y="1987037"/>
            <a:chExt cx="7922241" cy="365760"/>
          </a:xfrm>
        </p:grpSpPr>
        <p:sp>
          <p:nvSpPr>
            <p:cNvPr id="41" name="Rectangle 40"/>
            <p:cNvSpPr/>
            <p:nvPr/>
          </p:nvSpPr>
          <p:spPr>
            <a:xfrm>
              <a:off x="661261" y="2004808"/>
              <a:ext cx="7901826"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pic>
          <p:nvPicPr>
            <p:cNvPr id="42" name="Picture 41"/>
            <p:cNvPicPr>
              <a:picLocks noChangeAspect="1"/>
            </p:cNvPicPr>
            <p:nvPr/>
          </p:nvPicPr>
          <p:blipFill>
            <a:blip r:embed="rId3"/>
            <a:stretch>
              <a:fillRect/>
            </a:stretch>
          </p:blipFill>
          <p:spPr>
            <a:xfrm>
              <a:off x="640846" y="1987037"/>
              <a:ext cx="365760" cy="365760"/>
            </a:xfrm>
            <a:prstGeom prst="rect">
              <a:avLst/>
            </a:prstGeom>
          </p:spPr>
        </p:pic>
        <p:sp>
          <p:nvSpPr>
            <p:cNvPr id="43" name="Rectangle 42"/>
            <p:cNvSpPr/>
            <p:nvPr/>
          </p:nvSpPr>
          <p:spPr>
            <a:xfrm>
              <a:off x="1098714" y="2091556"/>
              <a:ext cx="7281039" cy="163507"/>
            </a:xfrm>
            <a:prstGeom prst="rect">
              <a:avLst/>
            </a:prstGeom>
          </p:spPr>
          <p:txBody>
            <a:bodyPr wrap="square" lIns="0" tIns="0" rIns="0" bIns="0" anchor="ctr" anchorCtr="0">
              <a:noAutofit/>
            </a:bodyPr>
            <a:lstStyle/>
            <a:p>
              <a:r>
                <a:rPr lang="en-US" sz="1600" dirty="0" smtClean="0"/>
                <a:t>LAN 1</a:t>
              </a:r>
              <a:r>
                <a:rPr lang="ja-JP" altLang="en-US" sz="1600" dirty="0" smtClean="0"/>
                <a:t>、</a:t>
              </a:r>
              <a:r>
                <a:rPr lang="en-US" sz="1600" dirty="0" smtClean="0"/>
                <a:t> </a:t>
              </a:r>
              <a:r>
                <a:rPr lang="en-US" sz="1600" dirty="0"/>
                <a:t>LAN </a:t>
              </a:r>
              <a:r>
                <a:rPr lang="en-US" sz="1600" dirty="0" smtClean="0"/>
                <a:t>2</a:t>
              </a:r>
              <a:r>
                <a:rPr lang="ja-JP" altLang="en-US" sz="1600" dirty="0" smtClean="0"/>
                <a:t>または</a:t>
              </a:r>
              <a:r>
                <a:rPr lang="en-US" sz="1600" dirty="0" smtClean="0"/>
                <a:t>LAN 3</a:t>
              </a:r>
              <a:r>
                <a:rPr lang="ja-JP" altLang="en-US" sz="1600" dirty="0" smtClean="0"/>
                <a:t>ポートへ接続。コンピュータは</a:t>
              </a:r>
              <a:r>
                <a:rPr lang="en-US" sz="1600" dirty="0"/>
                <a:t>10.0.0.</a:t>
              </a:r>
              <a:r>
                <a:rPr lang="en-US" sz="1600" dirty="0" smtClean="0"/>
                <a:t>X</a:t>
              </a:r>
              <a:r>
                <a:rPr lang="ja-JP" altLang="en-US" sz="1600" dirty="0" smtClean="0"/>
                <a:t>の</a:t>
              </a:r>
              <a:r>
                <a:rPr lang="en-US" sz="1600" dirty="0" smtClean="0"/>
                <a:t>IP</a:t>
              </a:r>
              <a:r>
                <a:rPr lang="ja-JP" altLang="en-US" sz="1600" dirty="0" smtClean="0"/>
                <a:t>アドレスを取得</a:t>
              </a:r>
              <a:endParaRPr lang="en-US" sz="1600" b="1" dirty="0"/>
            </a:p>
          </p:txBody>
        </p:sp>
      </p:grpSp>
      <p:grpSp>
        <p:nvGrpSpPr>
          <p:cNvPr id="4" name="Group 3"/>
          <p:cNvGrpSpPr/>
          <p:nvPr/>
        </p:nvGrpSpPr>
        <p:grpSpPr>
          <a:xfrm>
            <a:off x="269639" y="1170073"/>
            <a:ext cx="8646415" cy="365760"/>
            <a:chOff x="641261" y="1170073"/>
            <a:chExt cx="7921826" cy="365760"/>
          </a:xfrm>
        </p:grpSpPr>
        <p:sp>
          <p:nvSpPr>
            <p:cNvPr id="45" name="Rectangle 44"/>
            <p:cNvSpPr/>
            <p:nvPr/>
          </p:nvSpPr>
          <p:spPr>
            <a:xfrm>
              <a:off x="658351" y="1183820"/>
              <a:ext cx="7904736"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pic>
          <p:nvPicPr>
            <p:cNvPr id="46" name="Picture 45"/>
            <p:cNvPicPr>
              <a:picLocks noChangeAspect="1"/>
            </p:cNvPicPr>
            <p:nvPr/>
          </p:nvPicPr>
          <p:blipFill>
            <a:blip r:embed="rId4"/>
            <a:stretch>
              <a:fillRect/>
            </a:stretch>
          </p:blipFill>
          <p:spPr>
            <a:xfrm>
              <a:off x="641261" y="1170073"/>
              <a:ext cx="365760" cy="365760"/>
            </a:xfrm>
            <a:prstGeom prst="rect">
              <a:avLst/>
            </a:prstGeom>
          </p:spPr>
        </p:pic>
        <p:sp>
          <p:nvSpPr>
            <p:cNvPr id="47" name="Rectangle 46"/>
            <p:cNvSpPr/>
            <p:nvPr/>
          </p:nvSpPr>
          <p:spPr>
            <a:xfrm>
              <a:off x="1099128" y="1196514"/>
              <a:ext cx="7463959" cy="320040"/>
            </a:xfrm>
            <a:prstGeom prst="rect">
              <a:avLst/>
            </a:prstGeom>
          </p:spPr>
          <p:txBody>
            <a:bodyPr wrap="square" lIns="0" tIns="0" rIns="0" bIns="0" anchor="ctr" anchorCtr="0">
              <a:noAutofit/>
            </a:bodyPr>
            <a:lstStyle/>
            <a:p>
              <a:r>
                <a:rPr lang="en-US" sz="1600" dirty="0" smtClean="0"/>
                <a:t>AIR</a:t>
              </a:r>
              <a:r>
                <a:rPr lang="en-US" sz="1600" dirty="0"/>
                <a:t>-OEAP1810 </a:t>
              </a:r>
              <a:r>
                <a:rPr lang="ja-JP" altLang="en-US" sz="1600" dirty="0" smtClean="0"/>
                <a:t>のクレドル（受け台）の裏面にある</a:t>
              </a:r>
              <a:r>
                <a:rPr lang="en-US" altLang="ja-JP" sz="1600" dirty="0" smtClean="0"/>
                <a:t>WAN</a:t>
              </a:r>
              <a:r>
                <a:rPr lang="ja-JP" altLang="en-US" sz="1600" dirty="0" smtClean="0"/>
                <a:t>と記されたポートにホームルータを接続</a:t>
              </a:r>
              <a:endParaRPr lang="en-US" sz="1600" b="1" dirty="0"/>
            </a:p>
          </p:txBody>
        </p:sp>
      </p:grpSp>
      <p:grpSp>
        <p:nvGrpSpPr>
          <p:cNvPr id="2" name="Group 1"/>
          <p:cNvGrpSpPr/>
          <p:nvPr/>
        </p:nvGrpSpPr>
        <p:grpSpPr>
          <a:xfrm>
            <a:off x="269640" y="2794479"/>
            <a:ext cx="8646106" cy="463499"/>
            <a:chOff x="269640" y="2794479"/>
            <a:chExt cx="8646106" cy="463499"/>
          </a:xfrm>
        </p:grpSpPr>
        <p:sp>
          <p:nvSpPr>
            <p:cNvPr id="49" name="Rectangle 48"/>
            <p:cNvSpPr/>
            <p:nvPr/>
          </p:nvSpPr>
          <p:spPr>
            <a:xfrm>
              <a:off x="287152" y="2794808"/>
              <a:ext cx="8628594" cy="46317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pic>
          <p:nvPicPr>
            <p:cNvPr id="50" name="Picture 49"/>
            <p:cNvPicPr>
              <a:picLocks noChangeAspect="1"/>
            </p:cNvPicPr>
            <p:nvPr/>
          </p:nvPicPr>
          <p:blipFill>
            <a:blip r:embed="rId5"/>
            <a:stretch>
              <a:fillRect/>
            </a:stretch>
          </p:blipFill>
          <p:spPr>
            <a:xfrm>
              <a:off x="269640" y="2794479"/>
              <a:ext cx="421272" cy="385969"/>
            </a:xfrm>
            <a:prstGeom prst="rect">
              <a:avLst/>
            </a:prstGeom>
          </p:spPr>
        </p:pic>
        <p:sp>
          <p:nvSpPr>
            <p:cNvPr id="51" name="Rectangle 50"/>
            <p:cNvSpPr/>
            <p:nvPr/>
          </p:nvSpPr>
          <p:spPr>
            <a:xfrm>
              <a:off x="769701" y="2814688"/>
              <a:ext cx="8146044" cy="443290"/>
            </a:xfrm>
            <a:prstGeom prst="rect">
              <a:avLst/>
            </a:prstGeom>
          </p:spPr>
          <p:txBody>
            <a:bodyPr wrap="square" lIns="0" tIns="0" rIns="0" bIns="0" anchor="ctr" anchorCtr="0">
              <a:noAutofit/>
            </a:bodyPr>
            <a:lstStyle/>
            <a:p>
              <a:r>
                <a:rPr lang="ja-JP" altLang="en-US" sz="1600" dirty="0" smtClean="0"/>
                <a:t>デフォルトの</a:t>
              </a:r>
              <a:r>
                <a:rPr lang="en-US" altLang="ja-JP" sz="1600" dirty="0" smtClean="0"/>
                <a:t>IP</a:t>
              </a:r>
              <a:r>
                <a:rPr lang="ja-JP" altLang="en-US" sz="1600" dirty="0" smtClean="0"/>
                <a:t>アドレスを使用して、</a:t>
              </a:r>
              <a:r>
                <a:rPr lang="en-US" sz="1600" dirty="0" smtClean="0"/>
                <a:t>Cisco </a:t>
              </a:r>
              <a:r>
                <a:rPr lang="en-US" sz="1600" dirty="0" err="1"/>
                <a:t>OfficeExtend</a:t>
              </a:r>
              <a:r>
                <a:rPr lang="en-US" sz="1600" dirty="0"/>
                <a:t> Access </a:t>
              </a:r>
              <a:r>
                <a:rPr lang="en-US" sz="1600" dirty="0" smtClean="0"/>
                <a:t>Point</a:t>
              </a:r>
              <a:r>
                <a:rPr lang="ja-JP" altLang="en-US" sz="1600" dirty="0" smtClean="0"/>
                <a:t>へ接続</a:t>
              </a:r>
              <a:endParaRPr lang="en-US" altLang="ja-JP" sz="1600" dirty="0" smtClean="0"/>
            </a:p>
            <a:p>
              <a:r>
                <a:rPr lang="en-US" sz="1600" dirty="0" smtClean="0"/>
                <a:t>: </a:t>
              </a:r>
              <a:r>
                <a:rPr lang="en-US" sz="1600" u="sng" dirty="0">
                  <a:hlinkClick r:id="rId6"/>
                </a:rPr>
                <a:t>http://10.0.0.1/</a:t>
              </a:r>
              <a:endParaRPr lang="en-US" sz="1600" b="1" dirty="0"/>
            </a:p>
          </p:txBody>
        </p:sp>
      </p:grpSp>
      <p:grpSp>
        <p:nvGrpSpPr>
          <p:cNvPr id="3" name="Group 2"/>
          <p:cNvGrpSpPr/>
          <p:nvPr/>
        </p:nvGrpSpPr>
        <p:grpSpPr>
          <a:xfrm>
            <a:off x="269414" y="3416569"/>
            <a:ext cx="8646868" cy="365760"/>
            <a:chOff x="640846" y="3620966"/>
            <a:chExt cx="7922241" cy="365760"/>
          </a:xfrm>
        </p:grpSpPr>
        <p:sp>
          <p:nvSpPr>
            <p:cNvPr id="53" name="Rectangle 52"/>
            <p:cNvSpPr/>
            <p:nvPr/>
          </p:nvSpPr>
          <p:spPr>
            <a:xfrm>
              <a:off x="657464" y="3630904"/>
              <a:ext cx="7905623"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pic>
          <p:nvPicPr>
            <p:cNvPr id="54" name="Picture 53"/>
            <p:cNvPicPr>
              <a:picLocks noChangeAspect="1"/>
            </p:cNvPicPr>
            <p:nvPr/>
          </p:nvPicPr>
          <p:blipFill>
            <a:blip r:embed="rId7"/>
            <a:stretch>
              <a:fillRect/>
            </a:stretch>
          </p:blipFill>
          <p:spPr>
            <a:xfrm>
              <a:off x="640846" y="3620966"/>
              <a:ext cx="365760" cy="365760"/>
            </a:xfrm>
            <a:prstGeom prst="rect">
              <a:avLst/>
            </a:prstGeom>
          </p:spPr>
        </p:pic>
        <p:sp>
          <p:nvSpPr>
            <p:cNvPr id="55" name="Rectangle 54"/>
            <p:cNvSpPr/>
            <p:nvPr/>
          </p:nvSpPr>
          <p:spPr>
            <a:xfrm>
              <a:off x="1103028" y="3672398"/>
              <a:ext cx="7460058" cy="282054"/>
            </a:xfrm>
            <a:prstGeom prst="rect">
              <a:avLst/>
            </a:prstGeom>
          </p:spPr>
          <p:txBody>
            <a:bodyPr wrap="square" lIns="0" tIns="0" rIns="0" bIns="0" anchor="ctr" anchorCtr="0">
              <a:noAutofit/>
            </a:bodyPr>
            <a:lstStyle/>
            <a:p>
              <a:r>
                <a:rPr lang="ja-JP" altLang="en-US" sz="1600" dirty="0" smtClean="0"/>
                <a:t>デフォルトのクレデンシャルでログイン</a:t>
              </a:r>
              <a:r>
                <a:rPr lang="en-US" sz="1600" dirty="0" smtClean="0"/>
                <a:t>(</a:t>
              </a:r>
              <a:r>
                <a:rPr lang="en-US" sz="1600" dirty="0"/>
                <a:t>admin/admin</a:t>
              </a:r>
              <a:r>
                <a:rPr lang="en-US" sz="1600" dirty="0" smtClean="0"/>
                <a:t>)</a:t>
              </a:r>
              <a:r>
                <a:rPr lang="ja-JP" altLang="en-US" sz="1600" dirty="0" smtClean="0"/>
                <a:t>し、</a:t>
              </a:r>
              <a:r>
                <a:rPr lang="en-US" sz="1600" dirty="0" smtClean="0"/>
                <a:t> Administration</a:t>
              </a:r>
              <a:r>
                <a:rPr lang="ja-JP" altLang="en-US" sz="1600" dirty="0" smtClean="0"/>
                <a:t>ページへアクセス</a:t>
              </a:r>
              <a:endParaRPr lang="en-US" sz="1600" b="1" dirty="0"/>
            </a:p>
          </p:txBody>
        </p:sp>
      </p:grpSp>
      <p:grpSp>
        <p:nvGrpSpPr>
          <p:cNvPr id="15" name="Group 14"/>
          <p:cNvGrpSpPr/>
          <p:nvPr/>
        </p:nvGrpSpPr>
        <p:grpSpPr>
          <a:xfrm>
            <a:off x="278514" y="4032387"/>
            <a:ext cx="8628730" cy="367331"/>
            <a:chOff x="670010" y="4032387"/>
            <a:chExt cx="7905623" cy="367331"/>
          </a:xfrm>
        </p:grpSpPr>
        <p:grpSp>
          <p:nvGrpSpPr>
            <p:cNvPr id="60" name="Group 59"/>
            <p:cNvGrpSpPr/>
            <p:nvPr/>
          </p:nvGrpSpPr>
          <p:grpSpPr>
            <a:xfrm>
              <a:off x="670010" y="4052246"/>
              <a:ext cx="7905623" cy="347472"/>
              <a:chOff x="657464" y="3630904"/>
              <a:chExt cx="7905623" cy="347472"/>
            </a:xfrm>
          </p:grpSpPr>
          <p:sp>
            <p:nvSpPr>
              <p:cNvPr id="61" name="Rectangle 60"/>
              <p:cNvSpPr/>
              <p:nvPr/>
            </p:nvSpPr>
            <p:spPr>
              <a:xfrm>
                <a:off x="657464" y="3630904"/>
                <a:ext cx="7905623"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63" name="Rectangle 62"/>
              <p:cNvSpPr/>
              <p:nvPr/>
            </p:nvSpPr>
            <p:spPr>
              <a:xfrm>
                <a:off x="1103028" y="3672398"/>
                <a:ext cx="7460058" cy="282054"/>
              </a:xfrm>
              <a:prstGeom prst="rect">
                <a:avLst/>
              </a:prstGeom>
            </p:spPr>
            <p:txBody>
              <a:bodyPr wrap="square" lIns="0" tIns="0" rIns="0" bIns="0" anchor="ctr" anchorCtr="0">
                <a:noAutofit/>
              </a:bodyPr>
              <a:lstStyle/>
              <a:p>
                <a:r>
                  <a:rPr lang="en-US" sz="1600" b="1" dirty="0" smtClean="0"/>
                  <a:t>Configuration </a:t>
                </a:r>
                <a:r>
                  <a:rPr lang="en-US" sz="1600" b="1" dirty="0"/>
                  <a:t>&gt; </a:t>
                </a:r>
                <a:r>
                  <a:rPr lang="en-US" sz="1600" b="1" dirty="0" smtClean="0"/>
                  <a:t>WAN</a:t>
                </a:r>
                <a:r>
                  <a:rPr lang="ja-JP" altLang="en-US" sz="1600" b="1" dirty="0" smtClean="0"/>
                  <a:t>へ移動、</a:t>
                </a:r>
                <a:r>
                  <a:rPr lang="en-US" sz="1600" b="1" dirty="0" smtClean="0"/>
                  <a:t> </a:t>
                </a:r>
                <a:r>
                  <a:rPr lang="ja-JP" altLang="en-US" sz="1600" dirty="0" smtClean="0"/>
                  <a:t>企業用</a:t>
                </a:r>
                <a:r>
                  <a:rPr lang="en-US" sz="1600" dirty="0" smtClean="0"/>
                  <a:t>WLC</a:t>
                </a:r>
                <a:r>
                  <a:rPr lang="ja-JP" altLang="en-US" sz="1600" dirty="0" smtClean="0"/>
                  <a:t>の</a:t>
                </a:r>
                <a:r>
                  <a:rPr lang="en-US" altLang="ja-JP" sz="1600" dirty="0" smtClean="0"/>
                  <a:t>IP</a:t>
                </a:r>
                <a:r>
                  <a:rPr lang="ja-JP" altLang="en-US" sz="1600" dirty="0" smtClean="0"/>
                  <a:t>アドレスを入力</a:t>
                </a:r>
                <a:endParaRPr lang="en-US" sz="1600" b="1" dirty="0"/>
              </a:p>
            </p:txBody>
          </p:sp>
        </p:grpSp>
        <p:pic>
          <p:nvPicPr>
            <p:cNvPr id="64" name="Picture 63"/>
            <p:cNvPicPr>
              <a:picLocks noChangeAspect="1"/>
            </p:cNvPicPr>
            <p:nvPr/>
          </p:nvPicPr>
          <p:blipFill>
            <a:blip r:embed="rId8"/>
            <a:stretch>
              <a:fillRect/>
            </a:stretch>
          </p:blipFill>
          <p:spPr>
            <a:xfrm>
              <a:off x="673260" y="4032387"/>
              <a:ext cx="365760" cy="365760"/>
            </a:xfrm>
            <a:prstGeom prst="rect">
              <a:avLst/>
            </a:prstGeom>
          </p:spPr>
        </p:pic>
      </p:grpSp>
      <p:grpSp>
        <p:nvGrpSpPr>
          <p:cNvPr id="28" name="Group 27"/>
          <p:cNvGrpSpPr/>
          <p:nvPr/>
        </p:nvGrpSpPr>
        <p:grpSpPr>
          <a:xfrm>
            <a:off x="771729" y="2267989"/>
            <a:ext cx="6652421" cy="370514"/>
            <a:chOff x="559006" y="4037276"/>
            <a:chExt cx="6094933" cy="370514"/>
          </a:xfrm>
        </p:grpSpPr>
        <p:sp>
          <p:nvSpPr>
            <p:cNvPr id="29" name="Rectangle 28"/>
            <p:cNvSpPr/>
            <p:nvPr/>
          </p:nvSpPr>
          <p:spPr>
            <a:xfrm>
              <a:off x="561785" y="4037276"/>
              <a:ext cx="6092154" cy="36576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30" name="Rectangle 29"/>
            <p:cNvSpPr/>
            <p:nvPr/>
          </p:nvSpPr>
          <p:spPr>
            <a:xfrm>
              <a:off x="1017669" y="4037276"/>
              <a:ext cx="5473665" cy="365760"/>
            </a:xfrm>
            <a:prstGeom prst="rect">
              <a:avLst/>
            </a:prstGeom>
          </p:spPr>
          <p:txBody>
            <a:bodyPr wrap="square" lIns="0" tIns="0" rIns="0" bIns="0" anchor="ctr" anchorCtr="0">
              <a:noAutofit/>
            </a:bodyPr>
            <a:lstStyle/>
            <a:p>
              <a:r>
                <a:rPr lang="en-US" sz="1600" dirty="0" smtClean="0"/>
                <a:t>AIR</a:t>
              </a:r>
              <a:r>
                <a:rPr lang="en-US" sz="1600" dirty="0"/>
                <a:t>-</a:t>
              </a:r>
              <a:r>
                <a:rPr lang="en-US" sz="1600" dirty="0" smtClean="0"/>
                <a:t>OEAP1810</a:t>
              </a:r>
              <a:r>
                <a:rPr lang="ja-JP" altLang="en-US" sz="1600" dirty="0" smtClean="0"/>
                <a:t>の</a:t>
              </a:r>
              <a:r>
                <a:rPr lang="en-US" sz="1600" dirty="0" smtClean="0"/>
                <a:t>LAN </a:t>
              </a:r>
              <a:r>
                <a:rPr lang="en-US" sz="1600" dirty="0"/>
                <a:t>3 </a:t>
              </a:r>
              <a:r>
                <a:rPr lang="ja-JP" altLang="en-US" sz="1600" dirty="0" smtClean="0"/>
                <a:t>は、</a:t>
              </a:r>
              <a:r>
                <a:rPr lang="ja-JP" altLang="en-US" sz="1600" b="1" dirty="0" smtClean="0">
                  <a:solidFill>
                    <a:srgbClr val="0000FF"/>
                  </a:solidFill>
                </a:rPr>
                <a:t>専用の</a:t>
              </a:r>
              <a:r>
                <a:rPr lang="ja-JP" altLang="en-US" sz="1600" dirty="0" smtClean="0"/>
                <a:t>ローカルポート</a:t>
              </a:r>
              <a:endParaRPr lang="en-US" sz="1600" dirty="0"/>
            </a:p>
          </p:txBody>
        </p:sp>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9006" y="4042030"/>
              <a:ext cx="365760" cy="365760"/>
            </a:xfrm>
            <a:prstGeom prst="rect">
              <a:avLst/>
            </a:prstGeom>
          </p:spPr>
        </p:pic>
      </p:grpSp>
      <p:sp>
        <p:nvSpPr>
          <p:cNvPr id="32" name="TextBox 31"/>
          <p:cNvSpPr txBox="1"/>
          <p:nvPr/>
        </p:nvSpPr>
        <p:spPr>
          <a:xfrm>
            <a:off x="7816672" y="170195"/>
            <a:ext cx="1126019" cy="369332"/>
          </a:xfrm>
          <a:prstGeom prst="rect">
            <a:avLst/>
          </a:prstGeom>
          <a:solidFill>
            <a:schemeClr val="accent4">
              <a:lumMod val="60000"/>
              <a:lumOff val="40000"/>
            </a:schemeClr>
          </a:solidFill>
        </p:spPr>
        <p:txBody>
          <a:bodyPr wrap="square" rtlCol="0">
            <a:spAutoFit/>
          </a:bodyPr>
          <a:lstStyle/>
          <a:p>
            <a:pPr algn="ctr"/>
            <a:r>
              <a:rPr lang="ja-JP" altLang="en-US" dirty="0" smtClean="0"/>
              <a:t>参考</a:t>
            </a:r>
            <a:endParaRPr lang="en-US" dirty="0"/>
          </a:p>
        </p:txBody>
      </p:sp>
    </p:spTree>
    <p:extLst>
      <p:ext uri="{BB962C8B-B14F-4D97-AF65-F5344CB8AC3E}">
        <p14:creationId xmlns:p14="http://schemas.microsoft.com/office/powerpoint/2010/main" val="282841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a:spLocks noGrp="1"/>
          </p:cNvSpPr>
          <p:nvPr>
            <p:ph type="title"/>
          </p:nvPr>
        </p:nvSpPr>
        <p:spPr>
          <a:xfrm>
            <a:off x="437766" y="341313"/>
            <a:ext cx="8345488" cy="731837"/>
          </a:xfrm>
        </p:spPr>
        <p:txBody>
          <a:bodyPr/>
          <a:lstStyle/>
          <a:p>
            <a:r>
              <a:rPr lang="en-US" dirty="0" smtClean="0"/>
              <a:t>AIR-OEAP1810</a:t>
            </a:r>
            <a:r>
              <a:rPr lang="ja-JP" altLang="en-US" dirty="0" smtClean="0"/>
              <a:t>：パーソナル</a:t>
            </a:r>
            <a:r>
              <a:rPr lang="en-US" dirty="0" smtClean="0"/>
              <a:t>SSID</a:t>
            </a:r>
            <a:r>
              <a:rPr lang="ja-JP" altLang="en-US" dirty="0" smtClean="0"/>
              <a:t>のサポート</a:t>
            </a:r>
            <a:endParaRPr lang="en-US" dirty="0"/>
          </a:p>
        </p:txBody>
      </p:sp>
      <p:pic>
        <p:nvPicPr>
          <p:cNvPr id="16" name="Picture 15"/>
          <p:cNvPicPr/>
          <p:nvPr/>
        </p:nvPicPr>
        <p:blipFill>
          <a:blip r:embed="rId3"/>
          <a:stretch>
            <a:fillRect/>
          </a:stretch>
        </p:blipFill>
        <p:spPr>
          <a:xfrm>
            <a:off x="570982" y="934556"/>
            <a:ext cx="5178066" cy="2606312"/>
          </a:xfrm>
          <a:prstGeom prst="rect">
            <a:avLst/>
          </a:prstGeom>
        </p:spPr>
      </p:pic>
      <p:grpSp>
        <p:nvGrpSpPr>
          <p:cNvPr id="2" name="Group 1"/>
          <p:cNvGrpSpPr/>
          <p:nvPr/>
        </p:nvGrpSpPr>
        <p:grpSpPr>
          <a:xfrm>
            <a:off x="570566" y="3996845"/>
            <a:ext cx="8212687" cy="365760"/>
            <a:chOff x="570567" y="4201952"/>
            <a:chExt cx="6497207" cy="365760"/>
          </a:xfrm>
        </p:grpSpPr>
        <p:sp>
          <p:nvSpPr>
            <p:cNvPr id="18" name="Rectangle 17"/>
            <p:cNvSpPr/>
            <p:nvPr/>
          </p:nvSpPr>
          <p:spPr>
            <a:xfrm>
              <a:off x="590982" y="4219723"/>
              <a:ext cx="6476792"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pic>
          <p:nvPicPr>
            <p:cNvPr id="19" name="Picture 18"/>
            <p:cNvPicPr>
              <a:picLocks noChangeAspect="1"/>
            </p:cNvPicPr>
            <p:nvPr/>
          </p:nvPicPr>
          <p:blipFill>
            <a:blip r:embed="rId4"/>
            <a:stretch>
              <a:fillRect/>
            </a:stretch>
          </p:blipFill>
          <p:spPr>
            <a:xfrm>
              <a:off x="570567" y="4201952"/>
              <a:ext cx="365760" cy="365760"/>
            </a:xfrm>
            <a:prstGeom prst="rect">
              <a:avLst/>
            </a:prstGeom>
          </p:spPr>
        </p:pic>
        <p:sp>
          <p:nvSpPr>
            <p:cNvPr id="20" name="Rectangle 19"/>
            <p:cNvSpPr/>
            <p:nvPr/>
          </p:nvSpPr>
          <p:spPr>
            <a:xfrm>
              <a:off x="1028436" y="4306471"/>
              <a:ext cx="5931762" cy="176644"/>
            </a:xfrm>
            <a:prstGeom prst="rect">
              <a:avLst/>
            </a:prstGeom>
          </p:spPr>
          <p:txBody>
            <a:bodyPr wrap="square" lIns="0" tIns="0" rIns="0" bIns="0" anchor="ctr" anchorCtr="0">
              <a:noAutofit/>
            </a:bodyPr>
            <a:lstStyle/>
            <a:p>
              <a:r>
                <a:rPr lang="ja-JP" altLang="en-US" sz="1600" dirty="0" smtClean="0"/>
                <a:t>この</a:t>
              </a:r>
              <a:r>
                <a:rPr lang="en-US" altLang="ja-JP" sz="1600" dirty="0" smtClean="0"/>
                <a:t>AP</a:t>
              </a:r>
              <a:r>
                <a:rPr lang="ja-JP" altLang="en-US" sz="1600" dirty="0" smtClean="0"/>
                <a:t>にアサインしたいパーソナル</a:t>
              </a:r>
              <a:r>
                <a:rPr lang="en-US" sz="1600" dirty="0" smtClean="0"/>
                <a:t>SSID</a:t>
              </a:r>
              <a:r>
                <a:rPr lang="ja-JP" altLang="en-US" sz="1600" dirty="0" smtClean="0"/>
                <a:t>を入力、</a:t>
              </a:r>
              <a:r>
                <a:rPr lang="en-US" altLang="ja-JP" sz="1600" dirty="0" smtClean="0"/>
                <a:t>Broadcast</a:t>
              </a:r>
              <a:r>
                <a:rPr lang="ja-JP" altLang="en-US" sz="1600" dirty="0" smtClean="0"/>
                <a:t>チェックボックスを</a:t>
              </a:r>
              <a:endParaRPr lang="en-US" altLang="ja-JP" sz="1600" dirty="0" smtClean="0"/>
            </a:p>
          </p:txBody>
        </p:sp>
      </p:grpSp>
      <p:grpSp>
        <p:nvGrpSpPr>
          <p:cNvPr id="3" name="Group 2"/>
          <p:cNvGrpSpPr/>
          <p:nvPr/>
        </p:nvGrpSpPr>
        <p:grpSpPr>
          <a:xfrm>
            <a:off x="570982" y="3580982"/>
            <a:ext cx="8212272" cy="365760"/>
            <a:chOff x="570982" y="3707728"/>
            <a:chExt cx="6496792" cy="365760"/>
          </a:xfrm>
        </p:grpSpPr>
        <p:sp>
          <p:nvSpPr>
            <p:cNvPr id="22" name="Rectangle 21"/>
            <p:cNvSpPr/>
            <p:nvPr/>
          </p:nvSpPr>
          <p:spPr>
            <a:xfrm>
              <a:off x="588072" y="3721475"/>
              <a:ext cx="6479702" cy="3474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pic>
          <p:nvPicPr>
            <p:cNvPr id="23" name="Picture 22"/>
            <p:cNvPicPr>
              <a:picLocks noChangeAspect="1"/>
            </p:cNvPicPr>
            <p:nvPr/>
          </p:nvPicPr>
          <p:blipFill>
            <a:blip r:embed="rId5"/>
            <a:stretch>
              <a:fillRect/>
            </a:stretch>
          </p:blipFill>
          <p:spPr>
            <a:xfrm>
              <a:off x="570982" y="3707728"/>
              <a:ext cx="365760" cy="365760"/>
            </a:xfrm>
            <a:prstGeom prst="rect">
              <a:avLst/>
            </a:prstGeom>
          </p:spPr>
        </p:pic>
        <p:sp>
          <p:nvSpPr>
            <p:cNvPr id="24" name="Rectangle 23"/>
            <p:cNvSpPr/>
            <p:nvPr/>
          </p:nvSpPr>
          <p:spPr>
            <a:xfrm>
              <a:off x="1028850" y="3734169"/>
              <a:ext cx="6038924" cy="320040"/>
            </a:xfrm>
            <a:prstGeom prst="rect">
              <a:avLst/>
            </a:prstGeom>
          </p:spPr>
          <p:txBody>
            <a:bodyPr wrap="square" lIns="0" tIns="0" rIns="0" bIns="0" anchor="ctr" anchorCtr="0">
              <a:noAutofit/>
            </a:bodyPr>
            <a:lstStyle/>
            <a:p>
              <a:r>
                <a:rPr lang="en-US" sz="1600" b="1" dirty="0" smtClean="0"/>
                <a:t>Configuration </a:t>
              </a:r>
              <a:r>
                <a:rPr lang="en-US" sz="1600" b="1" dirty="0"/>
                <a:t>&gt; SSID</a:t>
              </a:r>
              <a:r>
                <a:rPr lang="en-US" sz="1600" dirty="0"/>
                <a:t> </a:t>
              </a:r>
              <a:r>
                <a:rPr lang="ja-JP" altLang="en-US" sz="1600" dirty="0" smtClean="0"/>
                <a:t>に移動し、</a:t>
              </a:r>
              <a:r>
                <a:rPr lang="en-US" sz="1600" dirty="0" smtClean="0"/>
                <a:t>2.4 </a:t>
              </a:r>
              <a:r>
                <a:rPr lang="ja-JP" altLang="en-US" sz="1600" dirty="0" smtClean="0"/>
                <a:t>もしくは</a:t>
              </a:r>
              <a:r>
                <a:rPr lang="en-US" sz="1600" dirty="0" smtClean="0"/>
                <a:t> 5GHz</a:t>
              </a:r>
              <a:r>
                <a:rPr lang="ja-JP" altLang="en-US" sz="1600" dirty="0" smtClean="0"/>
                <a:t>の</a:t>
              </a:r>
              <a:r>
                <a:rPr lang="en-US" altLang="ja-JP" sz="1600" dirty="0" smtClean="0"/>
                <a:t>SSID</a:t>
              </a:r>
              <a:r>
                <a:rPr lang="ja-JP" altLang="en-US" sz="1600" dirty="0" smtClean="0"/>
                <a:t>を設定　　</a:t>
              </a:r>
              <a:endParaRPr lang="en-US" sz="1600" b="1" dirty="0"/>
            </a:p>
          </p:txBody>
        </p:sp>
      </p:grpSp>
      <p:pic>
        <p:nvPicPr>
          <p:cNvPr id="6" name="Picture 5"/>
          <p:cNvPicPr>
            <a:picLocks noChangeAspect="1"/>
          </p:cNvPicPr>
          <p:nvPr/>
        </p:nvPicPr>
        <p:blipFill>
          <a:blip r:embed="rId6"/>
          <a:stretch>
            <a:fillRect/>
          </a:stretch>
        </p:blipFill>
        <p:spPr>
          <a:xfrm>
            <a:off x="7780670" y="4014616"/>
            <a:ext cx="419100" cy="342900"/>
          </a:xfrm>
          <a:prstGeom prst="rect">
            <a:avLst/>
          </a:prstGeom>
        </p:spPr>
      </p:pic>
      <p:grpSp>
        <p:nvGrpSpPr>
          <p:cNvPr id="15" name="Group 14"/>
          <p:cNvGrpSpPr/>
          <p:nvPr/>
        </p:nvGrpSpPr>
        <p:grpSpPr>
          <a:xfrm>
            <a:off x="596371" y="4416978"/>
            <a:ext cx="8186882" cy="458645"/>
            <a:chOff x="590982" y="4219722"/>
            <a:chExt cx="6476792" cy="458645"/>
          </a:xfrm>
        </p:grpSpPr>
        <p:sp>
          <p:nvSpPr>
            <p:cNvPr id="17" name="Rectangle 16"/>
            <p:cNvSpPr/>
            <p:nvPr/>
          </p:nvSpPr>
          <p:spPr>
            <a:xfrm>
              <a:off x="590982" y="4219723"/>
              <a:ext cx="6476792" cy="458644"/>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25" name="Rectangle 24"/>
            <p:cNvSpPr/>
            <p:nvPr/>
          </p:nvSpPr>
          <p:spPr>
            <a:xfrm>
              <a:off x="1028436" y="4219722"/>
              <a:ext cx="5931762" cy="458645"/>
            </a:xfrm>
            <a:prstGeom prst="rect">
              <a:avLst/>
            </a:prstGeom>
          </p:spPr>
          <p:txBody>
            <a:bodyPr wrap="square" lIns="0" tIns="0" rIns="0" bIns="0" anchor="ctr" anchorCtr="0">
              <a:noAutofit/>
            </a:bodyPr>
            <a:lstStyle/>
            <a:p>
              <a:r>
                <a:rPr lang="ja-JP" altLang="en-US" sz="1600" dirty="0" smtClean="0"/>
                <a:t>セキュリティとして</a:t>
              </a:r>
              <a:r>
                <a:rPr lang="ja-JP" altLang="ja-JP" sz="1600" dirty="0" smtClean="0"/>
                <a:t>O</a:t>
              </a:r>
              <a:r>
                <a:rPr lang="en-US" altLang="ja-JP" sz="1600" dirty="0" smtClean="0"/>
                <a:t>pen</a:t>
              </a:r>
              <a:r>
                <a:rPr lang="ja-JP" altLang="en-US" sz="1600" dirty="0" smtClean="0"/>
                <a:t>、</a:t>
              </a:r>
              <a:r>
                <a:rPr lang="en-US" altLang="ja-JP" sz="1600" dirty="0" smtClean="0"/>
                <a:t>WPA-PSK</a:t>
              </a:r>
              <a:r>
                <a:rPr lang="ja-JP" altLang="en-US" sz="1600" dirty="0" smtClean="0"/>
                <a:t>または</a:t>
              </a:r>
              <a:r>
                <a:rPr lang="en-US" altLang="ja-JP" sz="1600" dirty="0" smtClean="0"/>
                <a:t>WPA2-PSK</a:t>
              </a:r>
              <a:r>
                <a:rPr lang="ja-JP" altLang="en-US" sz="1600" dirty="0" smtClean="0"/>
                <a:t>（</a:t>
              </a:r>
              <a:r>
                <a:rPr lang="en-US" altLang="ja-JP" sz="1600" dirty="0" smtClean="0"/>
                <a:t>AES)</a:t>
              </a:r>
              <a:r>
                <a:rPr lang="ja-JP" altLang="en-US" sz="1600" dirty="0" smtClean="0"/>
                <a:t>を選択、パスワードを入力して</a:t>
              </a:r>
              <a:r>
                <a:rPr lang="en-US" altLang="ja-JP" sz="1600" dirty="0" smtClean="0"/>
                <a:t>Apply</a:t>
              </a:r>
            </a:p>
          </p:txBody>
        </p:sp>
      </p:grpSp>
      <p:pic>
        <p:nvPicPr>
          <p:cNvPr id="26" name="Picture 25"/>
          <p:cNvPicPr>
            <a:picLocks noChangeAspect="1"/>
          </p:cNvPicPr>
          <p:nvPr/>
        </p:nvPicPr>
        <p:blipFill>
          <a:blip r:embed="rId7"/>
          <a:stretch>
            <a:fillRect/>
          </a:stretch>
        </p:blipFill>
        <p:spPr>
          <a:xfrm>
            <a:off x="570982" y="4416979"/>
            <a:ext cx="477025" cy="365760"/>
          </a:xfrm>
          <a:prstGeom prst="rect">
            <a:avLst/>
          </a:prstGeom>
        </p:spPr>
      </p:pic>
      <p:sp>
        <p:nvSpPr>
          <p:cNvPr id="27" name="TextBox 26"/>
          <p:cNvSpPr txBox="1"/>
          <p:nvPr/>
        </p:nvSpPr>
        <p:spPr>
          <a:xfrm>
            <a:off x="7816672" y="170195"/>
            <a:ext cx="1126019" cy="369332"/>
          </a:xfrm>
          <a:prstGeom prst="rect">
            <a:avLst/>
          </a:prstGeom>
          <a:solidFill>
            <a:schemeClr val="accent4">
              <a:lumMod val="60000"/>
              <a:lumOff val="40000"/>
            </a:schemeClr>
          </a:solidFill>
        </p:spPr>
        <p:txBody>
          <a:bodyPr wrap="square" rtlCol="0">
            <a:spAutoFit/>
          </a:bodyPr>
          <a:lstStyle/>
          <a:p>
            <a:pPr algn="ctr"/>
            <a:r>
              <a:rPr lang="ja-JP" altLang="en-US" dirty="0" smtClean="0"/>
              <a:t>参考</a:t>
            </a:r>
            <a:endParaRPr lang="en-US" dirty="0"/>
          </a:p>
        </p:txBody>
      </p:sp>
    </p:spTree>
    <p:extLst>
      <p:ext uri="{BB962C8B-B14F-4D97-AF65-F5344CB8AC3E}">
        <p14:creationId xmlns:p14="http://schemas.microsoft.com/office/powerpoint/2010/main" val="156624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a:spLocks noGrp="1"/>
          </p:cNvSpPr>
          <p:nvPr>
            <p:ph type="title"/>
          </p:nvPr>
        </p:nvSpPr>
        <p:spPr>
          <a:xfrm>
            <a:off x="437766" y="341313"/>
            <a:ext cx="8345488" cy="731837"/>
          </a:xfrm>
        </p:spPr>
        <p:txBody>
          <a:bodyPr/>
          <a:lstStyle/>
          <a:p>
            <a:r>
              <a:rPr lang="ja-JP" altLang="en-US" dirty="0" smtClean="0"/>
              <a:t>参考</a:t>
            </a:r>
            <a:endParaRPr lang="en-US" dirty="0"/>
          </a:p>
        </p:txBody>
      </p:sp>
      <p:sp>
        <p:nvSpPr>
          <p:cNvPr id="7" name="Rectangle 6"/>
          <p:cNvSpPr/>
          <p:nvPr/>
        </p:nvSpPr>
        <p:spPr>
          <a:xfrm>
            <a:off x="990980" y="1212259"/>
            <a:ext cx="7472084" cy="411480"/>
          </a:xfrm>
          <a:prstGeom prst="rect">
            <a:avLst/>
          </a:prstGeom>
        </p:spPr>
        <p:txBody>
          <a:bodyPr wrap="square" lIns="0" tIns="0" rIns="0" bIns="0" anchor="ctr" anchorCtr="0">
            <a:noAutofit/>
          </a:bodyPr>
          <a:lstStyle/>
          <a:p>
            <a:r>
              <a:rPr lang="en-US" sz="1600" b="1" dirty="0" smtClean="0"/>
              <a:t>AIR-AP1810W </a:t>
            </a:r>
            <a:r>
              <a:rPr lang="en-US" sz="1600" b="1" dirty="0"/>
              <a:t>Data Sheet </a:t>
            </a:r>
            <a:r>
              <a:rPr lang="en-US" sz="1600" dirty="0"/>
              <a:t>- </a:t>
            </a:r>
            <a:r>
              <a:rPr lang="en-US" sz="1200" dirty="0">
                <a:hlinkClick r:id="rId3"/>
              </a:rPr>
              <a:t>http://</a:t>
            </a:r>
            <a:r>
              <a:rPr lang="en-US" sz="1200" dirty="0" smtClean="0">
                <a:hlinkClick r:id="rId3"/>
              </a:rPr>
              <a:t>www.cisco.com/c/en/us/products/collateral/wireless/aironet-1810w-series-access-points/datasheet-c78-736869.html</a:t>
            </a:r>
            <a:endParaRPr lang="en-US" sz="1200" b="1" dirty="0"/>
          </a:p>
        </p:txBody>
      </p:sp>
      <p:sp>
        <p:nvSpPr>
          <p:cNvPr id="13" name="Rectangle 12"/>
          <p:cNvSpPr/>
          <p:nvPr/>
        </p:nvSpPr>
        <p:spPr>
          <a:xfrm>
            <a:off x="990980" y="1907302"/>
            <a:ext cx="7472084" cy="411480"/>
          </a:xfrm>
          <a:prstGeom prst="rect">
            <a:avLst/>
          </a:prstGeom>
        </p:spPr>
        <p:txBody>
          <a:bodyPr wrap="square" lIns="0" tIns="0" rIns="0" bIns="0" anchor="ctr" anchorCtr="0">
            <a:noAutofit/>
          </a:bodyPr>
          <a:lstStyle/>
          <a:p>
            <a:r>
              <a:rPr lang="en-US" sz="1600" b="1" dirty="0" smtClean="0"/>
              <a:t>AIR-OEAP1810 </a:t>
            </a:r>
            <a:r>
              <a:rPr lang="en-US" sz="1600" b="1" dirty="0"/>
              <a:t>Data Sheet </a:t>
            </a:r>
            <a:r>
              <a:rPr lang="en-US" sz="1600" dirty="0"/>
              <a:t>- </a:t>
            </a:r>
            <a:r>
              <a:rPr lang="en-US" sz="1200" dirty="0">
                <a:hlinkClick r:id="rId4"/>
              </a:rPr>
              <a:t>http://</a:t>
            </a:r>
            <a:r>
              <a:rPr lang="en-US" sz="1200" dirty="0" smtClean="0">
                <a:hlinkClick r:id="rId4"/>
              </a:rPr>
              <a:t>www.cisco.com/c/en/us/products/collateral/wireless/aironet-1810-series-officeextend-access-points/datasheet-c78-736868.html</a:t>
            </a:r>
            <a:endParaRPr lang="en-US" sz="1200" dirty="0" smtClean="0"/>
          </a:p>
        </p:txBody>
      </p:sp>
      <p:sp>
        <p:nvSpPr>
          <p:cNvPr id="11" name="TextBox 10"/>
          <p:cNvSpPr txBox="1"/>
          <p:nvPr/>
        </p:nvSpPr>
        <p:spPr>
          <a:xfrm>
            <a:off x="7816672" y="170195"/>
            <a:ext cx="1126019" cy="369332"/>
          </a:xfrm>
          <a:prstGeom prst="rect">
            <a:avLst/>
          </a:prstGeom>
          <a:solidFill>
            <a:schemeClr val="accent4">
              <a:lumMod val="60000"/>
              <a:lumOff val="40000"/>
            </a:schemeClr>
          </a:solidFill>
        </p:spPr>
        <p:txBody>
          <a:bodyPr wrap="square" rtlCol="0">
            <a:spAutoFit/>
          </a:bodyPr>
          <a:lstStyle/>
          <a:p>
            <a:pPr algn="ctr"/>
            <a:r>
              <a:rPr lang="ja-JP" altLang="en-US" dirty="0" smtClean="0"/>
              <a:t>参考</a:t>
            </a:r>
            <a:endParaRPr lang="en-US" dirty="0"/>
          </a:p>
        </p:txBody>
      </p:sp>
      <p:sp>
        <p:nvSpPr>
          <p:cNvPr id="2" name="Rectangle 1"/>
          <p:cNvSpPr/>
          <p:nvPr/>
        </p:nvSpPr>
        <p:spPr>
          <a:xfrm>
            <a:off x="837283" y="2126380"/>
            <a:ext cx="7531199" cy="2031325"/>
          </a:xfrm>
          <a:prstGeom prst="rect">
            <a:avLst/>
          </a:prstGeom>
        </p:spPr>
        <p:txBody>
          <a:bodyPr wrap="square">
            <a:spAutoFit/>
          </a:bodyPr>
          <a:lstStyle/>
          <a:p>
            <a:endParaRPr lang="en-US" u="sng" dirty="0" smtClean="0">
              <a:hlinkClick r:id="rId5"/>
            </a:endParaRPr>
          </a:p>
          <a:p>
            <a:r>
              <a:rPr lang="en-US" u="sng" dirty="0" smtClean="0">
                <a:hlinkClick r:id="rId5"/>
              </a:rPr>
              <a:t>Aironet </a:t>
            </a:r>
            <a:r>
              <a:rPr lang="en-US" u="sng" dirty="0">
                <a:hlinkClick r:id="rId5"/>
              </a:rPr>
              <a:t>1810w Series cisco.com </a:t>
            </a:r>
            <a:r>
              <a:rPr lang="ja-JP" altLang="en-US" u="sng" dirty="0" smtClean="0">
                <a:solidFill>
                  <a:srgbClr val="2968AF"/>
                </a:solidFill>
              </a:rPr>
              <a:t>ページ</a:t>
            </a:r>
            <a:r>
              <a:rPr lang="en-US" u="sng" dirty="0" smtClean="0">
                <a:hlinkClick r:id="rId6"/>
              </a:rPr>
              <a:t>Aironet </a:t>
            </a:r>
            <a:r>
              <a:rPr lang="en-US" u="sng" dirty="0">
                <a:hlinkClick r:id="rId6"/>
              </a:rPr>
              <a:t>OEAP1810 Series cisco.com </a:t>
            </a:r>
            <a:r>
              <a:rPr lang="ja-JP" altLang="en-US" u="sng" dirty="0" smtClean="0">
                <a:hlinkClick r:id="rId6"/>
              </a:rPr>
              <a:t>ページ</a:t>
            </a:r>
            <a:endParaRPr lang="en-US" u="sng" dirty="0">
              <a:hlinkClick r:id="rId6"/>
            </a:endParaRPr>
          </a:p>
          <a:p>
            <a:r>
              <a:rPr lang="en-US" u="sng" dirty="0" smtClean="0">
                <a:hlinkClick r:id="rId7"/>
              </a:rPr>
              <a:t>Getting </a:t>
            </a:r>
            <a:r>
              <a:rPr lang="en-US" u="sng" dirty="0">
                <a:hlinkClick r:id="rId7"/>
              </a:rPr>
              <a:t>Started Guide for Aironet 1810w Series</a:t>
            </a:r>
          </a:p>
          <a:p>
            <a:r>
              <a:rPr lang="en-US" u="sng" dirty="0" smtClean="0">
                <a:hlinkClick r:id="rId8"/>
              </a:rPr>
              <a:t>Getting </a:t>
            </a:r>
            <a:r>
              <a:rPr lang="en-US" u="sng" dirty="0">
                <a:hlinkClick r:id="rId8"/>
              </a:rPr>
              <a:t>Started Guide for Aironet OEAP1810 Series</a:t>
            </a:r>
          </a:p>
          <a:p>
            <a:r>
              <a:rPr lang="en-US" u="sng" dirty="0" smtClean="0">
                <a:hlinkClick r:id="rId9"/>
              </a:rPr>
              <a:t>Deployment </a:t>
            </a:r>
            <a:r>
              <a:rPr lang="en-US" u="sng" dirty="0">
                <a:hlinkClick r:id="rId9"/>
              </a:rPr>
              <a:t>Guide for Aironet 1810w</a:t>
            </a:r>
          </a:p>
          <a:p>
            <a:r>
              <a:rPr lang="en-US" u="sng" dirty="0" smtClean="0">
                <a:hlinkClick r:id="rId10"/>
              </a:rPr>
              <a:t>Deployment </a:t>
            </a:r>
            <a:r>
              <a:rPr lang="en-US" u="sng" dirty="0">
                <a:hlinkClick r:id="rId10"/>
              </a:rPr>
              <a:t>Guide for Aironet OEAP1810	</a:t>
            </a:r>
          </a:p>
        </p:txBody>
      </p:sp>
    </p:spTree>
    <p:extLst>
      <p:ext uri="{BB962C8B-B14F-4D97-AF65-F5344CB8AC3E}">
        <p14:creationId xmlns:p14="http://schemas.microsoft.com/office/powerpoint/2010/main" val="232497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37766" y="1347788"/>
            <a:ext cx="8345488" cy="717232"/>
          </a:xfrm>
        </p:spPr>
        <p:txBody>
          <a:bodyPr/>
          <a:lstStyle/>
          <a:p>
            <a:r>
              <a:rPr lang="ja-JP" altLang="ja-JP" sz="1800" dirty="0" smtClean="0"/>
              <a:t>A</a:t>
            </a:r>
            <a:r>
              <a:rPr lang="en-US" altLang="ja-JP" sz="1800" dirty="0" smtClean="0"/>
              <a:t>P3600,AP2600,</a:t>
            </a:r>
            <a:r>
              <a:rPr lang="ja-JP" altLang="en-US" sz="1800" dirty="0" smtClean="0"/>
              <a:t> </a:t>
            </a:r>
            <a:r>
              <a:rPr lang="en-US" altLang="ja-JP" sz="1800" dirty="0" smtClean="0"/>
              <a:t>AP1600</a:t>
            </a:r>
            <a:r>
              <a:rPr lang="ja-JP" altLang="en-US" sz="1800" dirty="0" smtClean="0"/>
              <a:t>の販売終了がアナウンスされました。</a:t>
            </a:r>
            <a:r>
              <a:rPr lang="en-US" altLang="ja-JP" sz="1800" dirty="0"/>
              <a:t/>
            </a:r>
            <a:br>
              <a:rPr lang="en-US" altLang="ja-JP" sz="1800" dirty="0"/>
            </a:br>
            <a:r>
              <a:rPr lang="en-US" altLang="ja-JP" sz="1800" dirty="0" smtClean="0"/>
              <a:t>2016</a:t>
            </a:r>
            <a:r>
              <a:rPr lang="ja-JP" altLang="en-US" sz="1800" dirty="0" smtClean="0"/>
              <a:t>年</a:t>
            </a:r>
            <a:r>
              <a:rPr lang="en-US" altLang="ja-JP" sz="1800" dirty="0" smtClean="0"/>
              <a:t>12</a:t>
            </a:r>
            <a:r>
              <a:rPr lang="ja-JP" altLang="en-US" sz="1800" dirty="0" smtClean="0"/>
              <a:t>月</a:t>
            </a:r>
            <a:r>
              <a:rPr lang="en-US" altLang="ja-JP" sz="1800" dirty="0" smtClean="0"/>
              <a:t>29</a:t>
            </a:r>
            <a:r>
              <a:rPr lang="ja-JP" altLang="en-US" sz="1800" dirty="0" smtClean="0"/>
              <a:t>日が最終発注可能日となりますのでご注意ください。</a:t>
            </a:r>
            <a:endParaRPr lang="en-US" altLang="ja-JP" sz="1800" dirty="0" smtClean="0"/>
          </a:p>
          <a:p>
            <a:endParaRPr lang="en-US" altLang="en-US" sz="1800" dirty="0"/>
          </a:p>
        </p:txBody>
      </p:sp>
      <p:sp>
        <p:nvSpPr>
          <p:cNvPr id="4" name="Title 3"/>
          <p:cNvSpPr>
            <a:spLocks noGrp="1"/>
          </p:cNvSpPr>
          <p:nvPr>
            <p:ph type="title"/>
          </p:nvPr>
        </p:nvSpPr>
        <p:spPr/>
        <p:txBody>
          <a:bodyPr/>
          <a:lstStyle/>
          <a:p>
            <a:r>
              <a:rPr lang="ja-JP" altLang="en-US" dirty="0" smtClean="0"/>
              <a:t>販売終了アナウンスのご案内</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262814639"/>
              </p:ext>
            </p:extLst>
          </p:nvPr>
        </p:nvGraphicFramePr>
        <p:xfrm>
          <a:off x="762000" y="2108200"/>
          <a:ext cx="6583680" cy="1483360"/>
        </p:xfrm>
        <a:graphic>
          <a:graphicData uri="http://schemas.openxmlformats.org/drawingml/2006/table">
            <a:tbl>
              <a:tblPr firstRow="1" bandRow="1">
                <a:tableStyleId>{5C22544A-7EE6-4342-B048-85BDC9FD1C3A}</a:tableStyleId>
              </a:tblPr>
              <a:tblGrid>
                <a:gridCol w="3291840"/>
                <a:gridCol w="3291840"/>
              </a:tblGrid>
              <a:tr h="370840">
                <a:tc>
                  <a:txBody>
                    <a:bodyPr/>
                    <a:lstStyle/>
                    <a:p>
                      <a:r>
                        <a:rPr lang="ja-JP" altLang="en-US" sz="1600" dirty="0" smtClean="0"/>
                        <a:t>販売終了のシリーズ</a:t>
                      </a:r>
                      <a:endParaRPr lang="en-US" sz="1600" dirty="0"/>
                    </a:p>
                  </a:txBody>
                  <a:tcPr/>
                </a:tc>
                <a:tc>
                  <a:txBody>
                    <a:bodyPr/>
                    <a:lstStyle/>
                    <a:p>
                      <a:pPr algn="ctr"/>
                      <a:r>
                        <a:rPr lang="ja-JP" altLang="en-US" sz="1600" dirty="0" smtClean="0"/>
                        <a:t>リンク</a:t>
                      </a:r>
                      <a:endParaRPr lang="en-US" sz="1600" dirty="0"/>
                    </a:p>
                  </a:txBody>
                  <a:tcPr/>
                </a:tc>
              </a:tr>
              <a:tr h="370840">
                <a:tc>
                  <a:txBody>
                    <a:bodyPr/>
                    <a:lstStyle/>
                    <a:p>
                      <a:r>
                        <a:rPr lang="en-US" sz="1600" dirty="0" smtClean="0"/>
                        <a:t>1600</a:t>
                      </a:r>
                      <a:r>
                        <a:rPr lang="ja-JP" altLang="en-US" sz="1600" dirty="0" smtClean="0"/>
                        <a:t>シリーズ</a:t>
                      </a:r>
                      <a:endParaRPr lang="en-US" sz="1600" dirty="0"/>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1600" b="1" u="sng" dirty="0" smtClean="0">
                          <a:solidFill>
                            <a:srgbClr val="813B5F"/>
                          </a:solidFill>
                          <a:latin typeface="+mn-lt"/>
                          <a:hlinkClick r:id="rId2"/>
                        </a:rPr>
                        <a:t>Aironet 1600 Series EoS Notice</a:t>
                      </a:r>
                      <a:endParaRPr lang="en-US" sz="1600" dirty="0">
                        <a:latin typeface="+mn-lt"/>
                      </a:endParaRPr>
                    </a:p>
                  </a:txBody>
                  <a:tcPr/>
                </a:tc>
              </a:tr>
              <a:tr h="370840">
                <a:tc>
                  <a:txBody>
                    <a:bodyPr/>
                    <a:lstStyle/>
                    <a:p>
                      <a:r>
                        <a:rPr lang="en-US" sz="1600" dirty="0" smtClean="0"/>
                        <a:t>2600</a:t>
                      </a:r>
                      <a:r>
                        <a:rPr lang="ja-JP" altLang="en-US" sz="1600" dirty="0" smtClean="0"/>
                        <a:t>シリーズ</a:t>
                      </a:r>
                      <a:endParaRPr lang="en-US" sz="1600" dirty="0"/>
                    </a:p>
                  </a:txBody>
                  <a:tcPr/>
                </a:tc>
                <a:tc>
                  <a:txBody>
                    <a:bodyPr/>
                    <a:lstStyle/>
                    <a:p>
                      <a:r>
                        <a:rPr lang="en-US" sz="1600" b="1" u="sng" kern="1200" dirty="0" smtClean="0">
                          <a:solidFill>
                            <a:schemeClr val="dk1"/>
                          </a:solidFill>
                          <a:latin typeface="+mn-lt"/>
                          <a:ea typeface="+mn-ea"/>
                          <a:cs typeface="+mn-cs"/>
                          <a:hlinkClick r:id="rId3"/>
                        </a:rPr>
                        <a:t>Aironet 2600 Series </a:t>
                      </a:r>
                      <a:r>
                        <a:rPr lang="en-US" sz="1600" b="1" u="sng" kern="1200" dirty="0" err="1" smtClean="0">
                          <a:solidFill>
                            <a:schemeClr val="dk1"/>
                          </a:solidFill>
                          <a:latin typeface="+mn-lt"/>
                          <a:ea typeface="+mn-ea"/>
                          <a:cs typeface="+mn-cs"/>
                          <a:hlinkClick r:id="rId3"/>
                        </a:rPr>
                        <a:t>EoS</a:t>
                      </a:r>
                      <a:r>
                        <a:rPr lang="en-US" sz="1600" b="1" u="sng" kern="1200" dirty="0" smtClean="0">
                          <a:solidFill>
                            <a:schemeClr val="dk1"/>
                          </a:solidFill>
                          <a:latin typeface="+mn-lt"/>
                          <a:ea typeface="+mn-ea"/>
                          <a:cs typeface="+mn-cs"/>
                          <a:hlinkClick r:id="rId3"/>
                        </a:rPr>
                        <a:t> Notice</a:t>
                      </a:r>
                      <a:endParaRPr lang="en-US" sz="1600" dirty="0"/>
                    </a:p>
                  </a:txBody>
                  <a:tcPr/>
                </a:tc>
              </a:tr>
              <a:tr h="370840">
                <a:tc>
                  <a:txBody>
                    <a:bodyPr/>
                    <a:lstStyle/>
                    <a:p>
                      <a:r>
                        <a:rPr lang="en-US" sz="1600" dirty="0" smtClean="0"/>
                        <a:t>3600</a:t>
                      </a:r>
                      <a:r>
                        <a:rPr lang="ja-JP" altLang="en-US" sz="1600" dirty="0" smtClean="0"/>
                        <a:t>シリーズ</a:t>
                      </a:r>
                      <a:endParaRPr lang="en-US" sz="1600" dirty="0"/>
                    </a:p>
                  </a:txBody>
                  <a:tcPr/>
                </a:tc>
                <a:tc>
                  <a:txBody>
                    <a:bodyPr/>
                    <a:lstStyle/>
                    <a:p>
                      <a:r>
                        <a:rPr lang="en-US" sz="1600" b="1" u="sng" kern="1200" dirty="0" smtClean="0">
                          <a:solidFill>
                            <a:schemeClr val="dk1"/>
                          </a:solidFill>
                          <a:latin typeface="+mn-lt"/>
                          <a:ea typeface="+mn-ea"/>
                          <a:cs typeface="+mn-cs"/>
                          <a:hlinkClick r:id="rId4"/>
                        </a:rPr>
                        <a:t>Aironet 3600 Series </a:t>
                      </a:r>
                      <a:r>
                        <a:rPr lang="en-US" sz="1600" b="1" u="sng" kern="1200" dirty="0" err="1" smtClean="0">
                          <a:solidFill>
                            <a:schemeClr val="dk1"/>
                          </a:solidFill>
                          <a:latin typeface="+mn-lt"/>
                          <a:ea typeface="+mn-ea"/>
                          <a:cs typeface="+mn-cs"/>
                          <a:hlinkClick r:id="rId4"/>
                        </a:rPr>
                        <a:t>EoS</a:t>
                      </a:r>
                      <a:r>
                        <a:rPr lang="en-US" sz="1600" b="1" u="sng" kern="1200" dirty="0" smtClean="0">
                          <a:solidFill>
                            <a:schemeClr val="dk1"/>
                          </a:solidFill>
                          <a:latin typeface="+mn-lt"/>
                          <a:ea typeface="+mn-ea"/>
                          <a:cs typeface="+mn-cs"/>
                          <a:hlinkClick r:id="rId4"/>
                        </a:rPr>
                        <a:t> Notice</a:t>
                      </a:r>
                      <a:endParaRPr lang="en-US" sz="1600" dirty="0"/>
                    </a:p>
                  </a:txBody>
                  <a:tcPr/>
                </a:tc>
              </a:tr>
            </a:tbl>
          </a:graphicData>
        </a:graphic>
      </p:graphicFrame>
      <p:sp>
        <p:nvSpPr>
          <p:cNvPr id="9" name="TextBox 8"/>
          <p:cNvSpPr txBox="1"/>
          <p:nvPr/>
        </p:nvSpPr>
        <p:spPr>
          <a:xfrm>
            <a:off x="762000" y="3840480"/>
            <a:ext cx="6695440" cy="369332"/>
          </a:xfrm>
          <a:prstGeom prst="rect">
            <a:avLst/>
          </a:prstGeom>
          <a:noFill/>
        </p:spPr>
        <p:txBody>
          <a:bodyPr wrap="square" rtlCol="0">
            <a:spAutoFit/>
          </a:bodyPr>
          <a:lstStyle/>
          <a:p>
            <a:r>
              <a:rPr lang="ja-JP" altLang="en-US" dirty="0" smtClean="0"/>
              <a:t>新</a:t>
            </a:r>
            <a:r>
              <a:rPr lang="en-US" altLang="ja-JP" dirty="0" smtClean="0"/>
              <a:t>AP1800/2800/3800</a:t>
            </a:r>
            <a:r>
              <a:rPr lang="ja-JP" altLang="en-US" dirty="0" smtClean="0"/>
              <a:t>シリーズへ移行頂ければ幸いです。</a:t>
            </a:r>
            <a:endParaRPr lang="en-US" dirty="0"/>
          </a:p>
        </p:txBody>
      </p:sp>
    </p:spTree>
    <p:extLst>
      <p:ext uri="{BB962C8B-B14F-4D97-AF65-F5344CB8AC3E}">
        <p14:creationId xmlns:p14="http://schemas.microsoft.com/office/powerpoint/2010/main" val="17821473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437766" y="1073149"/>
            <a:ext cx="3953516" cy="3600917"/>
          </a:xfrm>
        </p:spPr>
        <p:txBody>
          <a:bodyPr/>
          <a:lstStyle/>
          <a:p>
            <a:r>
              <a:rPr lang="en-US" sz="2400" dirty="0" smtClean="0"/>
              <a:t>AP3800/2800</a:t>
            </a:r>
            <a:r>
              <a:rPr lang="ja-JP" altLang="en-US" sz="2400" dirty="0" smtClean="0"/>
              <a:t>は</a:t>
            </a:r>
            <a:r>
              <a:rPr lang="en-US" altLang="ja-JP" sz="2400" dirty="0"/>
              <a:t/>
            </a:r>
            <a:br>
              <a:rPr lang="en-US" altLang="ja-JP" sz="2400" dirty="0"/>
            </a:br>
            <a:r>
              <a:rPr lang="ja-JP" altLang="en-US" sz="2400" dirty="0" smtClean="0"/>
              <a:t>機能もパフォーマンスも</a:t>
            </a:r>
            <a:r>
              <a:rPr lang="en-US" altLang="ja-JP" sz="2400" dirty="0" smtClean="0"/>
              <a:t/>
            </a:r>
            <a:br>
              <a:rPr lang="en-US" altLang="ja-JP" sz="2400" dirty="0" smtClean="0"/>
            </a:br>
            <a:r>
              <a:rPr lang="ja-JP" altLang="en-US" sz="2400" dirty="0" smtClean="0"/>
              <a:t>従来機種より、とても向上している</a:t>
            </a:r>
            <a:endParaRPr lang="en-US" altLang="ja-JP" sz="2400" dirty="0" smtClean="0"/>
          </a:p>
          <a:p>
            <a:r>
              <a:rPr lang="ja-JP" altLang="en-US" sz="2400" dirty="0" smtClean="0"/>
              <a:t>高密度対応の容量向上や</a:t>
            </a:r>
            <a:r>
              <a:rPr lang="en-US" altLang="ja-JP" sz="2400" dirty="0" smtClean="0"/>
              <a:t>AP</a:t>
            </a:r>
            <a:r>
              <a:rPr lang="ja-JP" altLang="en-US" sz="2400" dirty="0" smtClean="0"/>
              <a:t>台数を減らしたいところなどで差別化！</a:t>
            </a:r>
            <a:endParaRPr lang="en-US" altLang="ja-JP" sz="2400" dirty="0" smtClean="0"/>
          </a:p>
          <a:p>
            <a:r>
              <a:rPr lang="en-US" altLang="ja-JP" sz="2400" dirty="0" smtClean="0"/>
              <a:t>1810W</a:t>
            </a:r>
            <a:r>
              <a:rPr lang="ja-JP" altLang="en-US" sz="2400" dirty="0" smtClean="0"/>
              <a:t>や</a:t>
            </a:r>
            <a:r>
              <a:rPr lang="en-US" altLang="ja-JP" sz="2400" dirty="0" smtClean="0"/>
              <a:t>OEAP1810</a:t>
            </a:r>
            <a:r>
              <a:rPr lang="ja-JP" altLang="en-US" sz="2400" dirty="0" smtClean="0"/>
              <a:t>も</a:t>
            </a:r>
            <a:r>
              <a:rPr lang="en-US" altLang="ja-JP" sz="2400" dirty="0" smtClean="0"/>
              <a:t/>
            </a:r>
            <a:br>
              <a:rPr lang="en-US" altLang="ja-JP" sz="2400" dirty="0" smtClean="0"/>
            </a:br>
            <a:r>
              <a:rPr lang="ja-JP" altLang="en-US" sz="2400" dirty="0" smtClean="0"/>
              <a:t>パフォーマンスが向上して、スマートなデザイン</a:t>
            </a:r>
            <a:endParaRPr lang="en-US" altLang="ja-JP" sz="2400" dirty="0" smtClean="0"/>
          </a:p>
        </p:txBody>
      </p:sp>
      <p:sp>
        <p:nvSpPr>
          <p:cNvPr id="5" name="Title 4"/>
          <p:cNvSpPr>
            <a:spLocks noGrp="1"/>
          </p:cNvSpPr>
          <p:nvPr>
            <p:ph type="title"/>
          </p:nvPr>
        </p:nvSpPr>
        <p:spPr/>
        <p:txBody>
          <a:bodyPr/>
          <a:lstStyle/>
          <a:p>
            <a:r>
              <a:rPr lang="ja-JP" altLang="en-US" dirty="0" smtClean="0"/>
              <a:t>まとめ</a:t>
            </a:r>
            <a:endParaRPr lang="en-US" dirty="0"/>
          </a:p>
        </p:txBody>
      </p:sp>
      <p:pic>
        <p:nvPicPr>
          <p:cNvPr id="7" name="Picture 6"/>
          <p:cNvPicPr>
            <a:picLocks noChangeAspect="1"/>
          </p:cNvPicPr>
          <p:nvPr/>
        </p:nvPicPr>
        <p:blipFill>
          <a:blip r:embed="rId2"/>
          <a:stretch>
            <a:fillRect/>
          </a:stretch>
        </p:blipFill>
        <p:spPr>
          <a:xfrm>
            <a:off x="4391282" y="154081"/>
            <a:ext cx="4752718" cy="1838137"/>
          </a:xfrm>
          <a:prstGeom prst="rect">
            <a:avLst/>
          </a:prstGeom>
        </p:spPr>
      </p:pic>
      <p:sp>
        <p:nvSpPr>
          <p:cNvPr id="8" name="Text Placeholder 5"/>
          <p:cNvSpPr txBox="1">
            <a:spLocks/>
          </p:cNvSpPr>
          <p:nvPr/>
        </p:nvSpPr>
        <p:spPr>
          <a:xfrm>
            <a:off x="4543682" y="1992218"/>
            <a:ext cx="3953516" cy="2843955"/>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37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ja-JP" altLang="en-US" sz="2400" dirty="0" smtClean="0"/>
              <a:t>今後に備えて古いスイッチ</a:t>
            </a:r>
            <a:r>
              <a:rPr lang="en-US" altLang="en-US" sz="2400" dirty="0" smtClean="0"/>
              <a:t>の移行もご検討ください。</a:t>
            </a:r>
            <a:endParaRPr lang="en-US" altLang="ja-JP" sz="2400" dirty="0" smtClean="0"/>
          </a:p>
          <a:p>
            <a:r>
              <a:rPr lang="ja-JP" altLang="en-US" sz="2400" dirty="0" smtClean="0"/>
              <a:t>新規</a:t>
            </a:r>
            <a:r>
              <a:rPr lang="en-US" altLang="ja-JP" sz="2400" dirty="0" smtClean="0"/>
              <a:t>AP</a:t>
            </a:r>
            <a:r>
              <a:rPr lang="ja-JP" altLang="en-US" sz="2400" dirty="0" smtClean="0"/>
              <a:t>の提案を</a:t>
            </a:r>
            <a:r>
              <a:rPr lang="en-US" altLang="ja-JP" sz="2400" dirty="0" smtClean="0"/>
              <a:t/>
            </a:r>
            <a:br>
              <a:rPr lang="en-US" altLang="ja-JP" sz="2400" dirty="0" smtClean="0"/>
            </a:br>
            <a:r>
              <a:rPr lang="ja-JP" altLang="en-US" sz="2400" dirty="0" smtClean="0"/>
              <a:t>よろしくお願い致します。</a:t>
            </a:r>
            <a:endParaRPr lang="en-US" altLang="ja-JP" sz="2400" dirty="0" smtClean="0"/>
          </a:p>
        </p:txBody>
      </p:sp>
    </p:spTree>
    <p:extLst>
      <p:ext uri="{BB962C8B-B14F-4D97-AF65-F5344CB8AC3E}">
        <p14:creationId xmlns:p14="http://schemas.microsoft.com/office/powerpoint/2010/main" val="135372474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61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260621" y="341158"/>
            <a:ext cx="8235510" cy="731520"/>
          </a:xfrm>
        </p:spPr>
        <p:txBody>
          <a:bodyPr/>
          <a:lstStyle/>
          <a:p>
            <a:r>
              <a:rPr lang="en-US" sz="2800" dirty="0" smtClean="0"/>
              <a:t>2800/3800 </a:t>
            </a:r>
            <a:r>
              <a:rPr lang="ja-JP" altLang="en-US" sz="2800" dirty="0" smtClean="0"/>
              <a:t>温度＆重さ＆寸法</a:t>
            </a:r>
            <a:endParaRPr lang="en-US" sz="2800" dirty="0"/>
          </a:p>
        </p:txBody>
      </p:sp>
      <p:pic>
        <p:nvPicPr>
          <p:cNvPr id="19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5105" y="796528"/>
            <a:ext cx="2780833" cy="2545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5105" y="3246835"/>
            <a:ext cx="3541312" cy="1025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73992" y="2713755"/>
            <a:ext cx="1794646" cy="900257"/>
          </a:xfrm>
          <a:prstGeom prst="rect">
            <a:avLst/>
          </a:prstGeom>
        </p:spPr>
        <p:txBody>
          <a:bodyPr wrap="square" lIns="68589" tIns="34295" rIns="68589" bIns="34295">
            <a:spAutoFit/>
          </a:bodyPr>
          <a:lstStyle/>
          <a:p>
            <a:r>
              <a:rPr lang="ja-JP" altLang="en-US" b="1" dirty="0" smtClean="0">
                <a:solidFill>
                  <a:srgbClr val="0070C0"/>
                </a:solidFill>
              </a:rPr>
              <a:t>重さ</a:t>
            </a:r>
            <a:r>
              <a:rPr lang="en-US" b="1" dirty="0" smtClean="0">
                <a:solidFill>
                  <a:srgbClr val="0070C0"/>
                </a:solidFill>
              </a:rPr>
              <a:t>:</a:t>
            </a:r>
          </a:p>
          <a:p>
            <a:r>
              <a:rPr lang="en-US" dirty="0" smtClean="0"/>
              <a:t>3800e</a:t>
            </a:r>
            <a:r>
              <a:rPr lang="en-US" dirty="0"/>
              <a:t>: </a:t>
            </a:r>
            <a:r>
              <a:rPr lang="en-US" dirty="0" smtClean="0"/>
              <a:t>2.1 kg. </a:t>
            </a:r>
            <a:endParaRPr lang="en-US" dirty="0"/>
          </a:p>
          <a:p>
            <a:r>
              <a:rPr lang="en-US" dirty="0"/>
              <a:t>3800i: </a:t>
            </a:r>
            <a:r>
              <a:rPr lang="en-US" dirty="0" smtClean="0"/>
              <a:t> 2.0 kg.     </a:t>
            </a:r>
            <a:endParaRPr lang="en-US" dirty="0"/>
          </a:p>
        </p:txBody>
      </p:sp>
      <p:sp>
        <p:nvSpPr>
          <p:cNvPr id="4" name="Rectangle 3"/>
          <p:cNvSpPr/>
          <p:nvPr/>
        </p:nvSpPr>
        <p:spPr>
          <a:xfrm>
            <a:off x="473992" y="3683340"/>
            <a:ext cx="4963818" cy="1177255"/>
          </a:xfrm>
          <a:prstGeom prst="rect">
            <a:avLst/>
          </a:prstGeom>
        </p:spPr>
        <p:txBody>
          <a:bodyPr wrap="square" lIns="68589" tIns="34295" rIns="68589" bIns="34295">
            <a:spAutoFit/>
          </a:bodyPr>
          <a:lstStyle/>
          <a:p>
            <a:r>
              <a:rPr lang="ja-JP" altLang="en-US" b="1" dirty="0" smtClean="0">
                <a:solidFill>
                  <a:srgbClr val="0070C0"/>
                </a:solidFill>
              </a:rPr>
              <a:t>ブラケット</a:t>
            </a:r>
            <a:r>
              <a:rPr lang="en-US" b="1" dirty="0" smtClean="0">
                <a:solidFill>
                  <a:srgbClr val="0070C0"/>
                </a:solidFill>
              </a:rPr>
              <a:t>:</a:t>
            </a:r>
          </a:p>
          <a:p>
            <a:r>
              <a:rPr lang="en-US" dirty="0" smtClean="0"/>
              <a:t>AIR-AP-BRACKET-1</a:t>
            </a:r>
            <a:r>
              <a:rPr lang="en-US" dirty="0"/>
              <a:t>, </a:t>
            </a:r>
            <a:r>
              <a:rPr lang="en-US" dirty="0" smtClean="0"/>
              <a:t>&amp; AIR-AP-BRACKET-2</a:t>
            </a:r>
          </a:p>
          <a:p>
            <a:r>
              <a:rPr lang="en-US" dirty="0" smtClean="0"/>
              <a:t>(AP2700 </a:t>
            </a:r>
            <a:r>
              <a:rPr lang="ja-JP" altLang="en-US" dirty="0" smtClean="0"/>
              <a:t>及び</a:t>
            </a:r>
            <a:r>
              <a:rPr lang="en-US" dirty="0" smtClean="0"/>
              <a:t> AP3700</a:t>
            </a:r>
            <a:r>
              <a:rPr lang="ja-JP" altLang="en-US" dirty="0" smtClean="0"/>
              <a:t>用標準ブラケット</a:t>
            </a:r>
            <a:r>
              <a:rPr lang="en-US" dirty="0" smtClean="0"/>
              <a:t>)</a:t>
            </a:r>
          </a:p>
          <a:p>
            <a:r>
              <a:rPr lang="en-US" dirty="0" smtClean="0">
                <a:solidFill>
                  <a:srgbClr val="C00000"/>
                </a:solidFill>
              </a:rPr>
              <a:t>      </a:t>
            </a:r>
            <a:endParaRPr lang="en-US" dirty="0">
              <a:solidFill>
                <a:srgbClr val="C00000"/>
              </a:solidFill>
            </a:endParaRPr>
          </a:p>
        </p:txBody>
      </p:sp>
      <p:sp>
        <p:nvSpPr>
          <p:cNvPr id="8" name="Rectangle 7"/>
          <p:cNvSpPr/>
          <p:nvPr/>
        </p:nvSpPr>
        <p:spPr>
          <a:xfrm>
            <a:off x="2268638" y="3007557"/>
            <a:ext cx="1794646" cy="623258"/>
          </a:xfrm>
          <a:prstGeom prst="rect">
            <a:avLst/>
          </a:prstGeom>
        </p:spPr>
        <p:txBody>
          <a:bodyPr wrap="square" lIns="68589" tIns="34295" rIns="68589" bIns="34295">
            <a:spAutoFit/>
          </a:bodyPr>
          <a:lstStyle/>
          <a:p>
            <a:r>
              <a:rPr lang="en-US" dirty="0"/>
              <a:t>2</a:t>
            </a:r>
            <a:r>
              <a:rPr lang="en-US" dirty="0" smtClean="0"/>
              <a:t>800e</a:t>
            </a:r>
            <a:r>
              <a:rPr lang="en-US" dirty="0"/>
              <a:t>: </a:t>
            </a:r>
            <a:r>
              <a:rPr lang="en-US" dirty="0" smtClean="0"/>
              <a:t>2.1 kg. </a:t>
            </a:r>
            <a:endParaRPr lang="en-US" dirty="0"/>
          </a:p>
          <a:p>
            <a:r>
              <a:rPr lang="en-US" dirty="0"/>
              <a:t>2</a:t>
            </a:r>
            <a:r>
              <a:rPr lang="en-US" dirty="0" smtClean="0"/>
              <a:t>800i</a:t>
            </a:r>
            <a:r>
              <a:rPr lang="en-US" dirty="0"/>
              <a:t>: </a:t>
            </a:r>
            <a:r>
              <a:rPr lang="en-US" dirty="0" smtClean="0"/>
              <a:t> 1.6 kg.     </a:t>
            </a:r>
            <a:endParaRPr lang="en-US" dirty="0"/>
          </a:p>
        </p:txBody>
      </p:sp>
      <p:sp>
        <p:nvSpPr>
          <p:cNvPr id="9" name="Rectangle 8"/>
          <p:cNvSpPr/>
          <p:nvPr/>
        </p:nvSpPr>
        <p:spPr>
          <a:xfrm>
            <a:off x="7973103" y="3551054"/>
            <a:ext cx="760479" cy="34724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B0F0"/>
                </a:solidFill>
              </a:rPr>
              <a:t>2.46”</a:t>
            </a:r>
          </a:p>
        </p:txBody>
      </p:sp>
      <p:sp>
        <p:nvSpPr>
          <p:cNvPr id="2" name="TextBox 1"/>
          <p:cNvSpPr txBox="1"/>
          <p:nvPr/>
        </p:nvSpPr>
        <p:spPr>
          <a:xfrm>
            <a:off x="7816672" y="170195"/>
            <a:ext cx="1126019" cy="369332"/>
          </a:xfrm>
          <a:prstGeom prst="rect">
            <a:avLst/>
          </a:prstGeom>
          <a:solidFill>
            <a:schemeClr val="accent4">
              <a:lumMod val="60000"/>
              <a:lumOff val="40000"/>
            </a:schemeClr>
          </a:solidFill>
        </p:spPr>
        <p:txBody>
          <a:bodyPr wrap="square" rtlCol="0">
            <a:spAutoFit/>
          </a:bodyPr>
          <a:lstStyle/>
          <a:p>
            <a:pPr algn="ctr"/>
            <a:r>
              <a:rPr lang="ja-JP" altLang="en-US" dirty="0" smtClean="0"/>
              <a:t>参考</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4053881018"/>
              </p:ext>
            </p:extLst>
          </p:nvPr>
        </p:nvGraphicFramePr>
        <p:xfrm>
          <a:off x="582294" y="1251981"/>
          <a:ext cx="4112316" cy="1282700"/>
        </p:xfrm>
        <a:graphic>
          <a:graphicData uri="http://schemas.openxmlformats.org/drawingml/2006/table">
            <a:tbl>
              <a:tblPr/>
              <a:tblGrid>
                <a:gridCol w="2222099"/>
                <a:gridCol w="1890217"/>
              </a:tblGrid>
              <a:tr h="228600">
                <a:tc>
                  <a:txBody>
                    <a:bodyPr/>
                    <a:lstStyle/>
                    <a:p>
                      <a:pPr algn="ctr" fontAlgn="ctr"/>
                      <a:r>
                        <a:rPr lang="ja-JP" altLang="en-US" sz="1600" b="0" i="0" u="none" strike="noStrike">
                          <a:solidFill>
                            <a:srgbClr val="676767"/>
                          </a:solidFill>
                          <a:effectLst/>
                          <a:latin typeface="+mn-lt"/>
                        </a:rPr>
                        <a:t>型番</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600" b="0" i="0" u="none" strike="noStrike">
                          <a:solidFill>
                            <a:srgbClr val="676767"/>
                          </a:solidFill>
                          <a:effectLst/>
                          <a:latin typeface="+mn-lt"/>
                        </a:rPr>
                        <a:t>温度幅（</a:t>
                      </a:r>
                      <a:r>
                        <a:rPr lang="en-US" altLang="ja-JP" sz="1600" b="0" i="0" u="none" strike="noStrike">
                          <a:solidFill>
                            <a:srgbClr val="676767"/>
                          </a:solidFill>
                          <a:effectLst/>
                          <a:latin typeface="+mn-lt"/>
                        </a:rPr>
                        <a:t>℃</a:t>
                      </a:r>
                      <a:r>
                        <a:rPr lang="ja-JP" altLang="en-US" sz="1600" b="0" i="0" u="none" strike="noStrike">
                          <a:solidFill>
                            <a:srgbClr val="676767"/>
                          </a:solidFill>
                          <a:effectLst/>
                          <a:latin typeface="+mn-lt"/>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r>
              <a:tr h="228600">
                <a:tc>
                  <a:txBody>
                    <a:bodyPr/>
                    <a:lstStyle/>
                    <a:p>
                      <a:pPr algn="l" fontAlgn="b"/>
                      <a:r>
                        <a:rPr lang="en-US" sz="1600" b="0" i="0" u="none" strike="noStrike" dirty="0">
                          <a:solidFill>
                            <a:srgbClr val="676767"/>
                          </a:solidFill>
                          <a:effectLst/>
                          <a:latin typeface="+mn-lt"/>
                        </a:rPr>
                        <a:t>AIR-AP3802I-Q-K9</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676767"/>
                          </a:solidFill>
                          <a:effectLst/>
                          <a:latin typeface="+mn-lt"/>
                        </a:rPr>
                        <a:t>0〜40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8600">
                <a:tc>
                  <a:txBody>
                    <a:bodyPr/>
                    <a:lstStyle/>
                    <a:p>
                      <a:pPr algn="l" fontAlgn="b"/>
                      <a:r>
                        <a:rPr lang="en-US" sz="1600" b="0" i="0" u="none" strike="noStrike">
                          <a:solidFill>
                            <a:srgbClr val="676767"/>
                          </a:solidFill>
                          <a:effectLst/>
                          <a:latin typeface="+mn-lt"/>
                        </a:rPr>
                        <a:t>AIR-AP3802E-Q-K9</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600" b="0" i="0" u="none" strike="noStrike">
                          <a:solidFill>
                            <a:srgbClr val="676767"/>
                          </a:solidFill>
                          <a:effectLst/>
                          <a:latin typeface="+mn-lt"/>
                        </a:rPr>
                        <a:t>-20〜50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r>
              <a:tr h="228600">
                <a:tc>
                  <a:txBody>
                    <a:bodyPr/>
                    <a:lstStyle/>
                    <a:p>
                      <a:pPr algn="l" fontAlgn="b"/>
                      <a:r>
                        <a:rPr lang="en-US" sz="1600" b="0" i="0" u="none" strike="noStrike">
                          <a:solidFill>
                            <a:srgbClr val="676767"/>
                          </a:solidFill>
                          <a:effectLst/>
                          <a:latin typeface="+mn-lt"/>
                        </a:rPr>
                        <a:t>AIR-AP2802I-Q-K9</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a:solidFill>
                            <a:srgbClr val="676767"/>
                          </a:solidFill>
                          <a:effectLst/>
                          <a:latin typeface="+mn-lt"/>
                        </a:rPr>
                        <a:t>0〜40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8600">
                <a:tc>
                  <a:txBody>
                    <a:bodyPr/>
                    <a:lstStyle/>
                    <a:p>
                      <a:pPr algn="l" fontAlgn="b"/>
                      <a:r>
                        <a:rPr lang="en-US" sz="1600" b="0" i="0" u="none" strike="noStrike">
                          <a:solidFill>
                            <a:srgbClr val="676767"/>
                          </a:solidFill>
                          <a:effectLst/>
                          <a:latin typeface="+mn-lt"/>
                        </a:rPr>
                        <a:t>AIR-AP2802E-Q-K9</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676767"/>
                          </a:solidFill>
                          <a:effectLst/>
                          <a:latin typeface="+mn-lt"/>
                        </a:rPr>
                        <a:t>-20〜50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r>
            </a:tbl>
          </a:graphicData>
        </a:graphic>
      </p:graphicFrame>
      <p:sp>
        <p:nvSpPr>
          <p:cNvPr id="12" name="TextBox 11"/>
          <p:cNvSpPr txBox="1"/>
          <p:nvPr/>
        </p:nvSpPr>
        <p:spPr>
          <a:xfrm>
            <a:off x="5119254" y="1814187"/>
            <a:ext cx="637111" cy="276999"/>
          </a:xfrm>
          <a:prstGeom prst="rect">
            <a:avLst/>
          </a:prstGeom>
          <a:solidFill>
            <a:srgbClr val="FFFFFF"/>
          </a:solidFill>
        </p:spPr>
        <p:txBody>
          <a:bodyPr wrap="square" rtlCol="0">
            <a:spAutoFit/>
          </a:bodyPr>
          <a:lstStyle/>
          <a:p>
            <a:pPr algn="ctr"/>
            <a:r>
              <a:rPr lang="en-US" sz="1200" dirty="0" smtClean="0"/>
              <a:t>22cm</a:t>
            </a:r>
            <a:endParaRPr lang="en-US" sz="1200" dirty="0"/>
          </a:p>
        </p:txBody>
      </p:sp>
      <p:sp>
        <p:nvSpPr>
          <p:cNvPr id="13" name="TextBox 12"/>
          <p:cNvSpPr txBox="1"/>
          <p:nvPr/>
        </p:nvSpPr>
        <p:spPr>
          <a:xfrm>
            <a:off x="6421947" y="3007557"/>
            <a:ext cx="637111" cy="276999"/>
          </a:xfrm>
          <a:prstGeom prst="rect">
            <a:avLst/>
          </a:prstGeom>
          <a:solidFill>
            <a:srgbClr val="FFFFFF"/>
          </a:solidFill>
        </p:spPr>
        <p:txBody>
          <a:bodyPr wrap="square" rtlCol="0">
            <a:spAutoFit/>
          </a:bodyPr>
          <a:lstStyle/>
          <a:p>
            <a:pPr algn="ctr"/>
            <a:r>
              <a:rPr lang="en-US" sz="1200" dirty="0" smtClean="0"/>
              <a:t>22cm</a:t>
            </a:r>
            <a:endParaRPr lang="en-US" sz="1200" dirty="0"/>
          </a:p>
        </p:txBody>
      </p:sp>
      <p:sp>
        <p:nvSpPr>
          <p:cNvPr id="14" name="TextBox 13"/>
          <p:cNvSpPr txBox="1"/>
          <p:nvPr/>
        </p:nvSpPr>
        <p:spPr>
          <a:xfrm>
            <a:off x="8044564" y="3569969"/>
            <a:ext cx="760479" cy="276999"/>
          </a:xfrm>
          <a:prstGeom prst="rect">
            <a:avLst/>
          </a:prstGeom>
          <a:solidFill>
            <a:srgbClr val="FFFFFF"/>
          </a:solidFill>
        </p:spPr>
        <p:txBody>
          <a:bodyPr wrap="square" rtlCol="0">
            <a:spAutoFit/>
          </a:bodyPr>
          <a:lstStyle/>
          <a:p>
            <a:pPr algn="ctr"/>
            <a:r>
              <a:rPr lang="en-US" sz="1200" dirty="0" smtClean="0"/>
              <a:t>6.25cm</a:t>
            </a:r>
            <a:endParaRPr lang="en-US" sz="1200" dirty="0"/>
          </a:p>
        </p:txBody>
      </p:sp>
    </p:spTree>
    <p:extLst>
      <p:ext uri="{BB962C8B-B14F-4D97-AF65-F5344CB8AC3E}">
        <p14:creationId xmlns:p14="http://schemas.microsoft.com/office/powerpoint/2010/main" val="1440689214"/>
      </p:ext>
    </p:extLst>
  </p:cSld>
  <p:clrMapOvr>
    <a:masterClrMapping/>
  </p:clrMapOvr>
  <mc:AlternateContent xmlns:mc="http://schemas.openxmlformats.org/markup-compatibility/2006">
    <mc:Choice xmlns:p14="http://schemas.microsoft.com/office/powerpoint/2010/main" Requires="p14">
      <p:transition spd="slow" p14:dur="28750" advTm="45407">
        <p:wipe/>
      </p:transition>
    </mc:Choice>
    <mc:Fallback>
      <p:transition xmlns:p14="http://schemas.microsoft.com/office/powerpoint/2010/main" spd="slow" advTm="45407">
        <p:wipe/>
      </p:transition>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260621" y="341158"/>
            <a:ext cx="8235510" cy="731520"/>
          </a:xfrm>
        </p:spPr>
        <p:txBody>
          <a:bodyPr/>
          <a:lstStyle/>
          <a:p>
            <a:r>
              <a:rPr lang="en-US" dirty="0" smtClean="0"/>
              <a:t>2800/3800 </a:t>
            </a:r>
            <a:r>
              <a:rPr lang="ja-JP" altLang="en-US" dirty="0" smtClean="0"/>
              <a:t>寸法</a:t>
            </a:r>
            <a:endParaRPr lang="en-US" dirty="0"/>
          </a:p>
        </p:txBody>
      </p:sp>
      <p:pic>
        <p:nvPicPr>
          <p:cNvPr id="19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1379" y="796528"/>
            <a:ext cx="2780833" cy="2545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1379" y="3246835"/>
            <a:ext cx="3541312" cy="1025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24770" y="1169901"/>
            <a:ext cx="4229381" cy="346259"/>
          </a:xfrm>
          <a:prstGeom prst="rect">
            <a:avLst/>
          </a:prstGeom>
        </p:spPr>
        <p:txBody>
          <a:bodyPr wrap="none" lIns="68589" tIns="34295" rIns="68589" bIns="34295">
            <a:spAutoFit/>
          </a:bodyPr>
          <a:lstStyle/>
          <a:p>
            <a:r>
              <a:rPr lang="ja-JP" altLang="en-US" b="1" dirty="0" smtClean="0">
                <a:solidFill>
                  <a:schemeClr val="tx2"/>
                </a:solidFill>
              </a:rPr>
              <a:t>注記</a:t>
            </a:r>
            <a:r>
              <a:rPr lang="en-US" b="1" dirty="0" smtClean="0">
                <a:solidFill>
                  <a:schemeClr val="tx2"/>
                </a:solidFill>
              </a:rPr>
              <a:t>: “</a:t>
            </a:r>
            <a:r>
              <a:rPr lang="ja-JP" altLang="en-US" b="1" dirty="0" smtClean="0">
                <a:solidFill>
                  <a:schemeClr val="tx2"/>
                </a:solidFill>
              </a:rPr>
              <a:t>厚み</a:t>
            </a:r>
            <a:r>
              <a:rPr lang="en-US" b="1" dirty="0" smtClean="0">
                <a:solidFill>
                  <a:schemeClr val="tx2"/>
                </a:solidFill>
              </a:rPr>
              <a:t>” </a:t>
            </a:r>
            <a:r>
              <a:rPr lang="ja-JP" altLang="en-US" b="1" dirty="0" smtClean="0">
                <a:solidFill>
                  <a:schemeClr val="tx2"/>
                </a:solidFill>
              </a:rPr>
              <a:t>はモデルによって少し異なる</a:t>
            </a:r>
            <a:endParaRPr lang="en-US" b="1" dirty="0">
              <a:solidFill>
                <a:schemeClr val="tx2"/>
              </a:solidFill>
            </a:endParaRPr>
          </a:p>
        </p:txBody>
      </p:sp>
      <p:sp>
        <p:nvSpPr>
          <p:cNvPr id="3" name="Rectangle 2"/>
          <p:cNvSpPr/>
          <p:nvPr/>
        </p:nvSpPr>
        <p:spPr>
          <a:xfrm>
            <a:off x="8136227" y="3585779"/>
            <a:ext cx="760479" cy="34724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B0F0"/>
                </a:solidFill>
              </a:rPr>
              <a:t>2.46”</a:t>
            </a:r>
          </a:p>
        </p:txBody>
      </p:sp>
      <p:sp>
        <p:nvSpPr>
          <p:cNvPr id="4" name="Rectangle 3"/>
          <p:cNvSpPr/>
          <p:nvPr/>
        </p:nvSpPr>
        <p:spPr>
          <a:xfrm>
            <a:off x="389436" y="3933019"/>
            <a:ext cx="4648390" cy="369332"/>
          </a:xfrm>
          <a:prstGeom prst="rect">
            <a:avLst/>
          </a:prstGeom>
        </p:spPr>
        <p:txBody>
          <a:bodyPr wrap="square">
            <a:spAutoFit/>
          </a:bodyPr>
          <a:lstStyle/>
          <a:p>
            <a:r>
              <a:rPr lang="en-US" b="1" dirty="0" smtClean="0">
                <a:solidFill>
                  <a:schemeClr val="tx2"/>
                </a:solidFill>
              </a:rPr>
              <a:t>  MTBF = </a:t>
            </a:r>
            <a:endParaRPr lang="en-US" dirty="0"/>
          </a:p>
        </p:txBody>
      </p:sp>
      <p:sp>
        <p:nvSpPr>
          <p:cNvPr id="6" name="Rectangle 5"/>
          <p:cNvSpPr/>
          <p:nvPr/>
        </p:nvSpPr>
        <p:spPr>
          <a:xfrm>
            <a:off x="1466490" y="3886852"/>
            <a:ext cx="3103384" cy="830997"/>
          </a:xfrm>
          <a:prstGeom prst="rect">
            <a:avLst/>
          </a:prstGeom>
        </p:spPr>
        <p:txBody>
          <a:bodyPr wrap="square">
            <a:spAutoFit/>
          </a:bodyPr>
          <a:lstStyle/>
          <a:p>
            <a:r>
              <a:rPr lang="en-US" sz="1200" dirty="0"/>
              <a:t>3800i </a:t>
            </a:r>
            <a:r>
              <a:rPr lang="en-US" sz="1200" dirty="0" smtClean="0"/>
              <a:t>    (473,140) </a:t>
            </a:r>
            <a:r>
              <a:rPr lang="ja-JP" altLang="en-US" sz="1200" dirty="0" smtClean="0"/>
              <a:t>デュアルバンド時</a:t>
            </a:r>
            <a:endParaRPr lang="en-US" sz="1200" dirty="0"/>
          </a:p>
          <a:p>
            <a:r>
              <a:rPr lang="en-US" sz="1200" dirty="0"/>
              <a:t>3800e/p (</a:t>
            </a:r>
            <a:r>
              <a:rPr lang="en-US" sz="1200" dirty="0" smtClean="0"/>
              <a:t>348,440)</a:t>
            </a:r>
            <a:r>
              <a:rPr lang="ja-JP" altLang="en-US" sz="1200" dirty="0" smtClean="0"/>
              <a:t> デュアルバンド時</a:t>
            </a:r>
            <a:endParaRPr lang="en-US" altLang="ja-JP" sz="1200" dirty="0" smtClean="0"/>
          </a:p>
          <a:p>
            <a:r>
              <a:rPr lang="en-US" sz="1200" dirty="0" smtClean="0"/>
              <a:t>2800i     (508,160)</a:t>
            </a:r>
            <a:r>
              <a:rPr lang="ja-JP" altLang="en-US" sz="1200" dirty="0" smtClean="0"/>
              <a:t> デュアルバンド</a:t>
            </a:r>
            <a:r>
              <a:rPr lang="ja-JP" altLang="en-US" sz="1200" dirty="0"/>
              <a:t>時</a:t>
            </a:r>
            <a:endParaRPr lang="en-US" sz="1200" dirty="0"/>
          </a:p>
          <a:p>
            <a:r>
              <a:rPr lang="en-US" sz="1200" dirty="0"/>
              <a:t>2800e </a:t>
            </a:r>
            <a:r>
              <a:rPr lang="en-US" sz="1200" dirty="0" smtClean="0"/>
              <a:t>   (366,990)</a:t>
            </a:r>
            <a:r>
              <a:rPr lang="ja-JP" altLang="en-US" sz="1200" dirty="0" smtClean="0"/>
              <a:t> デュアルバンド</a:t>
            </a:r>
            <a:r>
              <a:rPr lang="ja-JP" altLang="en-US" sz="1200" dirty="0"/>
              <a:t>時</a:t>
            </a:r>
            <a:endParaRPr lang="en-US" sz="1200" dirty="0"/>
          </a:p>
        </p:txBody>
      </p:sp>
      <p:sp>
        <p:nvSpPr>
          <p:cNvPr id="10" name="TextBox 9"/>
          <p:cNvSpPr txBox="1"/>
          <p:nvPr/>
        </p:nvSpPr>
        <p:spPr>
          <a:xfrm>
            <a:off x="7816672" y="170195"/>
            <a:ext cx="1126019" cy="369332"/>
          </a:xfrm>
          <a:prstGeom prst="rect">
            <a:avLst/>
          </a:prstGeom>
          <a:solidFill>
            <a:schemeClr val="accent4">
              <a:lumMod val="60000"/>
              <a:lumOff val="40000"/>
            </a:schemeClr>
          </a:solidFill>
        </p:spPr>
        <p:txBody>
          <a:bodyPr wrap="square" rtlCol="0">
            <a:spAutoFit/>
          </a:bodyPr>
          <a:lstStyle/>
          <a:p>
            <a:pPr algn="ctr"/>
            <a:r>
              <a:rPr lang="ja-JP" altLang="en-US" dirty="0" smtClean="0"/>
              <a:t>参考</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059531683"/>
              </p:ext>
            </p:extLst>
          </p:nvPr>
        </p:nvGraphicFramePr>
        <p:xfrm>
          <a:off x="260621" y="1655788"/>
          <a:ext cx="4966761" cy="1929990"/>
        </p:xfrm>
        <a:graphic>
          <a:graphicData uri="http://schemas.openxmlformats.org/drawingml/2006/table">
            <a:tbl>
              <a:tblPr/>
              <a:tblGrid>
                <a:gridCol w="1961757"/>
                <a:gridCol w="1030682"/>
                <a:gridCol w="976434"/>
                <a:gridCol w="997888"/>
              </a:tblGrid>
              <a:tr h="321665">
                <a:tc>
                  <a:txBody>
                    <a:bodyPr/>
                    <a:lstStyle/>
                    <a:p>
                      <a:pPr algn="ctr" fontAlgn="ctr"/>
                      <a:r>
                        <a:rPr lang="ja-JP" altLang="en-US" sz="1600" b="0" i="0" u="none" strike="noStrike">
                          <a:solidFill>
                            <a:srgbClr val="676767"/>
                          </a:solidFill>
                          <a:effectLst/>
                          <a:latin typeface="+mn-lt"/>
                          <a:ea typeface="ＭＳ Ｐゴシック"/>
                          <a:cs typeface="ＭＳ Ｐゴシック"/>
                        </a:rPr>
                        <a:t>型番</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600" b="0" i="0" u="none" strike="noStrike">
                          <a:solidFill>
                            <a:srgbClr val="676767"/>
                          </a:solidFill>
                          <a:effectLst/>
                          <a:latin typeface="+mn-lt"/>
                          <a:ea typeface="ＭＳ Ｐゴシック"/>
                          <a:cs typeface="ＭＳ Ｐゴシック"/>
                        </a:rPr>
                        <a:t>縦幅</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600" b="0" i="0" u="none" strike="noStrike">
                          <a:solidFill>
                            <a:srgbClr val="676767"/>
                          </a:solidFill>
                          <a:effectLst/>
                          <a:latin typeface="+mn-lt"/>
                          <a:ea typeface="ＭＳ Ｐゴシック"/>
                          <a:cs typeface="ＭＳ Ｐゴシック"/>
                        </a:rPr>
                        <a:t>横幅</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600" b="0" i="0" u="none" strike="noStrike">
                          <a:solidFill>
                            <a:srgbClr val="676767"/>
                          </a:solidFill>
                          <a:effectLst/>
                          <a:latin typeface="+mn-lt"/>
                          <a:ea typeface="ＭＳ Ｐゴシック"/>
                          <a:cs typeface="ＭＳ Ｐゴシック"/>
                        </a:rPr>
                        <a:t>高さ</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r>
              <a:tr h="321665">
                <a:tc>
                  <a:txBody>
                    <a:bodyPr/>
                    <a:lstStyle/>
                    <a:p>
                      <a:pPr algn="l" fontAlgn="b"/>
                      <a:r>
                        <a:rPr lang="en-US" sz="1600" b="0" i="0" u="none" strike="noStrike">
                          <a:solidFill>
                            <a:srgbClr val="676767"/>
                          </a:solidFill>
                          <a:effectLst/>
                          <a:latin typeface="+mn-lt"/>
                          <a:ea typeface="ＭＳ Ｐゴシック"/>
                          <a:cs typeface="ＭＳ Ｐゴシック"/>
                        </a:rPr>
                        <a:t>AIR-AP3802I-Q-K9</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676767"/>
                          </a:solidFill>
                          <a:effectLst/>
                          <a:latin typeface="+mn-lt"/>
                          <a:ea typeface="ＭＳ Ｐゴシック"/>
                          <a:cs typeface="ＭＳ Ｐゴシック"/>
                        </a:rPr>
                        <a:t>22cm</a:t>
                      </a:r>
                      <a:endParaRPr lang="en-US" sz="1600" b="0" i="0" u="none" strike="noStrike" dirty="0">
                        <a:solidFill>
                          <a:srgbClr val="676767"/>
                        </a:solidFill>
                        <a:effectLst/>
                        <a:latin typeface="+mn-lt"/>
                        <a:ea typeface="ＭＳ Ｐゴシック"/>
                        <a:cs typeface="ＭＳ Ｐゴシック"/>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676767"/>
                          </a:solidFill>
                          <a:effectLst/>
                          <a:latin typeface="+mn-lt"/>
                          <a:ea typeface="ＭＳ Ｐゴシック"/>
                          <a:cs typeface="ＭＳ Ｐゴシック"/>
                        </a:rPr>
                        <a:t>22cm</a:t>
                      </a:r>
                      <a:endParaRPr lang="en-US" sz="1600" b="0" i="0" u="none" strike="noStrike" dirty="0">
                        <a:solidFill>
                          <a:srgbClr val="676767"/>
                        </a:solidFill>
                        <a:effectLst/>
                        <a:latin typeface="+mn-lt"/>
                        <a:ea typeface="ＭＳ Ｐゴシック"/>
                        <a:cs typeface="ＭＳ Ｐゴシック"/>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676767"/>
                          </a:solidFill>
                          <a:effectLst/>
                          <a:latin typeface="+mn-lt"/>
                          <a:ea typeface="ＭＳ Ｐゴシック"/>
                          <a:cs typeface="ＭＳ Ｐゴシック"/>
                        </a:rPr>
                        <a:t>6.25cm</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1665">
                <a:tc>
                  <a:txBody>
                    <a:bodyPr/>
                    <a:lstStyle/>
                    <a:p>
                      <a:pPr algn="l" fontAlgn="b"/>
                      <a:r>
                        <a:rPr lang="en-US" sz="1600" b="0" i="0" u="none" strike="noStrike">
                          <a:solidFill>
                            <a:srgbClr val="676767"/>
                          </a:solidFill>
                          <a:effectLst/>
                          <a:latin typeface="+mn-lt"/>
                          <a:ea typeface="ＭＳ Ｐゴシック"/>
                          <a:cs typeface="ＭＳ Ｐゴシック"/>
                        </a:rPr>
                        <a:t>AIR-AP3802E-Q-K9</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600" b="0" i="0" u="none" strike="noStrike" dirty="0" smtClean="0">
                          <a:solidFill>
                            <a:srgbClr val="676767"/>
                          </a:solidFill>
                          <a:effectLst/>
                          <a:latin typeface="+mn-lt"/>
                          <a:ea typeface="ＭＳ Ｐゴシック"/>
                          <a:cs typeface="ＭＳ Ｐゴシック"/>
                        </a:rPr>
                        <a:t>22cm</a:t>
                      </a:r>
                      <a:endParaRPr lang="en-US" sz="1600" b="0" i="0" u="none" strike="noStrike" dirty="0">
                        <a:solidFill>
                          <a:srgbClr val="676767"/>
                        </a:solidFill>
                        <a:effectLst/>
                        <a:latin typeface="+mn-lt"/>
                        <a:ea typeface="ＭＳ Ｐゴシック"/>
                        <a:cs typeface="ＭＳ Ｐゴシック"/>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600" b="0" i="0" u="none" strike="noStrike" dirty="0" smtClean="0">
                          <a:solidFill>
                            <a:srgbClr val="676767"/>
                          </a:solidFill>
                          <a:effectLst/>
                          <a:latin typeface="+mn-lt"/>
                          <a:ea typeface="ＭＳ Ｐゴシック"/>
                          <a:cs typeface="ＭＳ Ｐゴシック"/>
                        </a:rPr>
                        <a:t>22cm</a:t>
                      </a:r>
                      <a:endParaRPr lang="en-US" sz="1600" b="0" i="0" u="none" strike="noStrike" dirty="0">
                        <a:solidFill>
                          <a:srgbClr val="676767"/>
                        </a:solidFill>
                        <a:effectLst/>
                        <a:latin typeface="+mn-lt"/>
                        <a:ea typeface="ＭＳ Ｐゴシック"/>
                        <a:cs typeface="ＭＳ Ｐゴシック"/>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676767"/>
                          </a:solidFill>
                          <a:effectLst/>
                          <a:latin typeface="+mn-lt"/>
                          <a:ea typeface="ＭＳ Ｐゴシック"/>
                          <a:cs typeface="ＭＳ Ｐゴシック"/>
                        </a:rPr>
                        <a:t>6.7cm</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r>
              <a:tr h="321665">
                <a:tc>
                  <a:txBody>
                    <a:bodyPr/>
                    <a:lstStyle/>
                    <a:p>
                      <a:pPr algn="l" fontAlgn="b"/>
                      <a:r>
                        <a:rPr lang="en-US" sz="1600" b="0" i="0" u="none" strike="noStrike">
                          <a:solidFill>
                            <a:srgbClr val="676767"/>
                          </a:solidFill>
                          <a:effectLst/>
                          <a:latin typeface="+mn-lt"/>
                          <a:ea typeface="ＭＳ Ｐゴシック"/>
                          <a:cs typeface="ＭＳ Ｐゴシック"/>
                        </a:rPr>
                        <a:t>AIR-AP3802P-Q-K9</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676767"/>
                          </a:solidFill>
                          <a:effectLst/>
                          <a:latin typeface="+mn-lt"/>
                          <a:ea typeface="ＭＳ Ｐゴシック"/>
                          <a:cs typeface="ＭＳ Ｐゴシック"/>
                        </a:rPr>
                        <a:t>22cm</a:t>
                      </a:r>
                      <a:endParaRPr lang="en-US" sz="1600" b="0" i="0" u="none" strike="noStrike" dirty="0">
                        <a:solidFill>
                          <a:srgbClr val="676767"/>
                        </a:solidFill>
                        <a:effectLst/>
                        <a:latin typeface="+mn-lt"/>
                        <a:ea typeface="ＭＳ Ｐゴシック"/>
                        <a:cs typeface="ＭＳ Ｐゴシック"/>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676767"/>
                          </a:solidFill>
                          <a:effectLst/>
                          <a:latin typeface="+mn-lt"/>
                          <a:ea typeface="ＭＳ Ｐゴシック"/>
                          <a:cs typeface="ＭＳ Ｐゴシック"/>
                        </a:rPr>
                        <a:t>22cm</a:t>
                      </a:r>
                      <a:endParaRPr lang="en-US" sz="1600" b="0" i="0" u="none" strike="noStrike" dirty="0">
                        <a:solidFill>
                          <a:srgbClr val="676767"/>
                        </a:solidFill>
                        <a:effectLst/>
                        <a:latin typeface="+mn-lt"/>
                        <a:ea typeface="ＭＳ Ｐゴシック"/>
                        <a:cs typeface="ＭＳ Ｐゴシック"/>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676767"/>
                          </a:solidFill>
                          <a:effectLst/>
                          <a:latin typeface="+mn-lt"/>
                          <a:ea typeface="ＭＳ Ｐゴシック"/>
                          <a:cs typeface="ＭＳ Ｐゴシック"/>
                        </a:rPr>
                        <a:t>6.7cm</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1665">
                <a:tc>
                  <a:txBody>
                    <a:bodyPr/>
                    <a:lstStyle/>
                    <a:p>
                      <a:pPr algn="l" fontAlgn="b"/>
                      <a:r>
                        <a:rPr lang="en-US" sz="1600" b="0" i="0" u="none" strike="noStrike">
                          <a:solidFill>
                            <a:srgbClr val="676767"/>
                          </a:solidFill>
                          <a:effectLst/>
                          <a:latin typeface="+mn-lt"/>
                          <a:ea typeface="ＭＳ Ｐゴシック"/>
                          <a:cs typeface="ＭＳ Ｐゴシック"/>
                        </a:rPr>
                        <a:t>AIR-AP2802I-Q-K9</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600" b="0" i="0" u="none" strike="noStrike" dirty="0" smtClean="0">
                          <a:solidFill>
                            <a:srgbClr val="676767"/>
                          </a:solidFill>
                          <a:effectLst/>
                          <a:latin typeface="+mn-lt"/>
                          <a:ea typeface="ＭＳ Ｐゴシック"/>
                          <a:cs typeface="ＭＳ Ｐゴシック"/>
                        </a:rPr>
                        <a:t>22cm</a:t>
                      </a:r>
                      <a:endParaRPr lang="en-US" sz="1600" b="0" i="0" u="none" strike="noStrike" dirty="0">
                        <a:solidFill>
                          <a:srgbClr val="676767"/>
                        </a:solidFill>
                        <a:effectLst/>
                        <a:latin typeface="+mn-lt"/>
                        <a:ea typeface="ＭＳ Ｐゴシック"/>
                        <a:cs typeface="ＭＳ Ｐゴシック"/>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600" b="0" i="0" u="none" strike="noStrike" dirty="0" smtClean="0">
                          <a:solidFill>
                            <a:srgbClr val="676767"/>
                          </a:solidFill>
                          <a:effectLst/>
                          <a:latin typeface="+mn-lt"/>
                          <a:ea typeface="ＭＳ Ｐゴシック"/>
                          <a:cs typeface="ＭＳ Ｐゴシック"/>
                        </a:rPr>
                        <a:t>22cm</a:t>
                      </a:r>
                      <a:endParaRPr lang="en-US" sz="1600" b="0" i="0" u="none" strike="noStrike" dirty="0">
                        <a:solidFill>
                          <a:srgbClr val="676767"/>
                        </a:solidFill>
                        <a:effectLst/>
                        <a:latin typeface="+mn-lt"/>
                        <a:ea typeface="ＭＳ Ｐゴシック"/>
                        <a:cs typeface="ＭＳ Ｐゴシック"/>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600" b="0" i="0" u="none" strike="noStrike">
                          <a:solidFill>
                            <a:srgbClr val="676767"/>
                          </a:solidFill>
                          <a:effectLst/>
                          <a:latin typeface="+mn-lt"/>
                          <a:ea typeface="ＭＳ Ｐゴシック"/>
                          <a:cs typeface="ＭＳ Ｐゴシック"/>
                        </a:rPr>
                        <a:t>5.5cm</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r>
              <a:tr h="321665">
                <a:tc>
                  <a:txBody>
                    <a:bodyPr/>
                    <a:lstStyle/>
                    <a:p>
                      <a:pPr algn="l" fontAlgn="b"/>
                      <a:r>
                        <a:rPr lang="en-US" sz="1600" b="0" i="0" u="none" strike="noStrike">
                          <a:solidFill>
                            <a:srgbClr val="676767"/>
                          </a:solidFill>
                          <a:effectLst/>
                          <a:latin typeface="+mn-lt"/>
                          <a:ea typeface="ＭＳ Ｐゴシック"/>
                          <a:cs typeface="ＭＳ Ｐゴシック"/>
                        </a:rPr>
                        <a:t>AIR-AP2802E-Q-K9</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676767"/>
                          </a:solidFill>
                          <a:effectLst/>
                          <a:latin typeface="+mn-lt"/>
                          <a:ea typeface="ＭＳ Ｐゴシック"/>
                          <a:cs typeface="ＭＳ Ｐゴシック"/>
                        </a:rPr>
                        <a:t>22cm</a:t>
                      </a:r>
                      <a:endParaRPr lang="en-US" sz="1600" b="0" i="0" u="none" strike="noStrike" dirty="0">
                        <a:solidFill>
                          <a:srgbClr val="676767"/>
                        </a:solidFill>
                        <a:effectLst/>
                        <a:latin typeface="+mn-lt"/>
                        <a:ea typeface="ＭＳ Ｐゴシック"/>
                        <a:cs typeface="ＭＳ Ｐゴシック"/>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676767"/>
                          </a:solidFill>
                          <a:effectLst/>
                          <a:latin typeface="+mn-lt"/>
                          <a:ea typeface="ＭＳ Ｐゴシック"/>
                          <a:cs typeface="ＭＳ Ｐゴシック"/>
                        </a:rPr>
                        <a:t>22cm</a:t>
                      </a:r>
                      <a:endParaRPr lang="en-US" sz="1600" b="0" i="0" u="none" strike="noStrike" dirty="0">
                        <a:solidFill>
                          <a:srgbClr val="676767"/>
                        </a:solidFill>
                        <a:effectLst/>
                        <a:latin typeface="+mn-lt"/>
                        <a:ea typeface="ＭＳ Ｐゴシック"/>
                        <a:cs typeface="ＭＳ Ｐゴシック"/>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676767"/>
                          </a:solidFill>
                          <a:effectLst/>
                          <a:latin typeface="+mn-lt"/>
                          <a:ea typeface="ＭＳ Ｐゴシック"/>
                          <a:cs typeface="ＭＳ Ｐゴシック"/>
                        </a:rPr>
                        <a:t>6.4cm</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5310662" y="1825525"/>
            <a:ext cx="637111" cy="276999"/>
          </a:xfrm>
          <a:prstGeom prst="rect">
            <a:avLst/>
          </a:prstGeom>
          <a:solidFill>
            <a:srgbClr val="FFFFFF"/>
          </a:solidFill>
        </p:spPr>
        <p:txBody>
          <a:bodyPr wrap="square" rtlCol="0">
            <a:spAutoFit/>
          </a:bodyPr>
          <a:lstStyle/>
          <a:p>
            <a:pPr algn="ctr"/>
            <a:r>
              <a:rPr lang="en-US" sz="1200" dirty="0" smtClean="0"/>
              <a:t>22cm</a:t>
            </a:r>
            <a:endParaRPr lang="en-US" sz="1200" dirty="0"/>
          </a:p>
        </p:txBody>
      </p:sp>
      <p:sp>
        <p:nvSpPr>
          <p:cNvPr id="13" name="TextBox 12"/>
          <p:cNvSpPr txBox="1"/>
          <p:nvPr/>
        </p:nvSpPr>
        <p:spPr>
          <a:xfrm>
            <a:off x="6687742" y="3001140"/>
            <a:ext cx="637111" cy="276999"/>
          </a:xfrm>
          <a:prstGeom prst="rect">
            <a:avLst/>
          </a:prstGeom>
          <a:solidFill>
            <a:srgbClr val="FFFFFF"/>
          </a:solidFill>
        </p:spPr>
        <p:txBody>
          <a:bodyPr wrap="square" rtlCol="0">
            <a:spAutoFit/>
          </a:bodyPr>
          <a:lstStyle/>
          <a:p>
            <a:pPr algn="ctr"/>
            <a:r>
              <a:rPr lang="en-US" sz="1200" dirty="0" smtClean="0"/>
              <a:t>22cm</a:t>
            </a:r>
            <a:endParaRPr lang="en-US" sz="1200" dirty="0"/>
          </a:p>
        </p:txBody>
      </p:sp>
      <p:sp>
        <p:nvSpPr>
          <p:cNvPr id="14" name="TextBox 13"/>
          <p:cNvSpPr txBox="1"/>
          <p:nvPr/>
        </p:nvSpPr>
        <p:spPr>
          <a:xfrm>
            <a:off x="8136227" y="3585778"/>
            <a:ext cx="760479" cy="276999"/>
          </a:xfrm>
          <a:prstGeom prst="rect">
            <a:avLst/>
          </a:prstGeom>
          <a:solidFill>
            <a:srgbClr val="FFFFFF"/>
          </a:solidFill>
        </p:spPr>
        <p:txBody>
          <a:bodyPr wrap="square" rtlCol="0">
            <a:spAutoFit/>
          </a:bodyPr>
          <a:lstStyle/>
          <a:p>
            <a:pPr algn="ctr"/>
            <a:r>
              <a:rPr lang="en-US" sz="1200" dirty="0" smtClean="0"/>
              <a:t>6.25cm</a:t>
            </a:r>
            <a:endParaRPr lang="en-US" sz="1200" dirty="0"/>
          </a:p>
        </p:txBody>
      </p:sp>
    </p:spTree>
    <p:extLst>
      <p:ext uri="{BB962C8B-B14F-4D97-AF65-F5344CB8AC3E}">
        <p14:creationId xmlns:p14="http://schemas.microsoft.com/office/powerpoint/2010/main" val="946123781"/>
      </p:ext>
    </p:extLst>
  </p:cSld>
  <p:clrMapOvr>
    <a:masterClrMapping/>
  </p:clrMapOvr>
  <mc:AlternateContent xmlns:mc="http://schemas.openxmlformats.org/markup-compatibility/2006">
    <mc:Choice xmlns:p14="http://schemas.microsoft.com/office/powerpoint/2010/main" Requires="p14">
      <p:transition spd="slow" p14:dur="28750" advTm="45407">
        <p:wipe/>
      </p:transition>
    </mc:Choice>
    <mc:Fallback>
      <p:transition xmlns:p14="http://schemas.microsoft.com/office/powerpoint/2010/main" spd="slow" advTm="45407">
        <p:wipe/>
      </p:transition>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716098" y="56874"/>
            <a:ext cx="8140700" cy="628650"/>
          </a:xfrm>
        </p:spPr>
        <p:txBody>
          <a:bodyPr/>
          <a:lstStyle/>
          <a:p>
            <a:r>
              <a:rPr lang="ja-JP" altLang="en-US" sz="2800" dirty="0" smtClean="0"/>
              <a:t>ブラケット</a:t>
            </a:r>
            <a:r>
              <a:rPr lang="en-US" sz="2800" dirty="0" smtClean="0"/>
              <a:t>-1 &amp; </a:t>
            </a:r>
            <a:r>
              <a:rPr lang="ja-JP" altLang="en-US" sz="2800" dirty="0" smtClean="0"/>
              <a:t>ブラケット</a:t>
            </a:r>
            <a:r>
              <a:rPr lang="en-US" sz="2800" dirty="0" smtClean="0"/>
              <a:t>-2 (3700 </a:t>
            </a:r>
            <a:r>
              <a:rPr lang="ja-JP" altLang="en-US" sz="2800" dirty="0" smtClean="0"/>
              <a:t>＆</a:t>
            </a:r>
            <a:r>
              <a:rPr lang="en-US" sz="2800" dirty="0" smtClean="0"/>
              <a:t> 3800)</a:t>
            </a:r>
            <a:endParaRPr lang="en-US" sz="2800" i="1" dirty="0" smtClean="0">
              <a:solidFill>
                <a:srgbClr val="D28700"/>
              </a:solidFill>
            </a:endParaRPr>
          </a:p>
        </p:txBody>
      </p:sp>
      <p:sp>
        <p:nvSpPr>
          <p:cNvPr id="5" name="Rectangle 4"/>
          <p:cNvSpPr/>
          <p:nvPr/>
        </p:nvSpPr>
        <p:spPr>
          <a:xfrm>
            <a:off x="5727531" y="2965548"/>
            <a:ext cx="2803659" cy="923330"/>
          </a:xfrm>
          <a:prstGeom prst="rect">
            <a:avLst/>
          </a:prstGeom>
        </p:spPr>
        <p:txBody>
          <a:bodyPr wrap="square">
            <a:spAutoFit/>
          </a:bodyPr>
          <a:lstStyle/>
          <a:p>
            <a:r>
              <a:rPr lang="en-US" b="1" dirty="0" smtClean="0">
                <a:solidFill>
                  <a:srgbClr val="7030A0"/>
                </a:solidFill>
              </a:rPr>
              <a:t>AP-3700</a:t>
            </a:r>
            <a:r>
              <a:rPr lang="en-US" b="1" dirty="0" smtClean="0">
                <a:solidFill>
                  <a:srgbClr val="002060"/>
                </a:solidFill>
              </a:rPr>
              <a:t> </a:t>
            </a:r>
            <a:r>
              <a:rPr lang="ja-JP" altLang="en-US" b="1" dirty="0" smtClean="0">
                <a:solidFill>
                  <a:srgbClr val="002060"/>
                </a:solidFill>
              </a:rPr>
              <a:t>ケールブは、少し安全（抜かれにくい）</a:t>
            </a:r>
            <a:r>
              <a:rPr lang="en-US" b="1" dirty="0" smtClean="0">
                <a:solidFill>
                  <a:srgbClr val="002060"/>
                </a:solidFill>
              </a:rPr>
              <a:t>– AP</a:t>
            </a:r>
            <a:r>
              <a:rPr lang="ja-JP" altLang="en-US" b="1" dirty="0" smtClean="0">
                <a:solidFill>
                  <a:srgbClr val="002060"/>
                </a:solidFill>
              </a:rPr>
              <a:t>の厚さが薄いため</a:t>
            </a:r>
            <a:endParaRPr lang="en-US" b="1" dirty="0" smtClean="0">
              <a:solidFill>
                <a:srgbClr val="002060"/>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099" y="903090"/>
            <a:ext cx="4822060" cy="1771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099" y="2752637"/>
            <a:ext cx="4822061" cy="1355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814131" y="995627"/>
            <a:ext cx="3088404" cy="1200329"/>
          </a:xfrm>
          <a:prstGeom prst="rect">
            <a:avLst/>
          </a:prstGeom>
        </p:spPr>
        <p:txBody>
          <a:bodyPr wrap="square">
            <a:spAutoFit/>
          </a:bodyPr>
          <a:lstStyle/>
          <a:p>
            <a:r>
              <a:rPr lang="en-US" b="1" dirty="0">
                <a:solidFill>
                  <a:srgbClr val="7030A0"/>
                </a:solidFill>
              </a:rPr>
              <a:t>AP-3800</a:t>
            </a:r>
            <a:r>
              <a:rPr lang="en-US" b="1" dirty="0">
                <a:solidFill>
                  <a:srgbClr val="002060"/>
                </a:solidFill>
              </a:rPr>
              <a:t> </a:t>
            </a:r>
            <a:r>
              <a:rPr lang="ja-JP" altLang="en-US" b="1" dirty="0" smtClean="0">
                <a:solidFill>
                  <a:srgbClr val="002060"/>
                </a:solidFill>
              </a:rPr>
              <a:t>は分厚いので、</a:t>
            </a:r>
            <a:endParaRPr lang="en-US" altLang="ja-JP" b="1" dirty="0" smtClean="0">
              <a:solidFill>
                <a:srgbClr val="002060"/>
              </a:solidFill>
            </a:endParaRPr>
          </a:p>
          <a:p>
            <a:r>
              <a:rPr lang="en-US" b="1" dirty="0" smtClean="0">
                <a:solidFill>
                  <a:srgbClr val="002060"/>
                </a:solidFill>
              </a:rPr>
              <a:t>Bracket-1</a:t>
            </a:r>
            <a:r>
              <a:rPr lang="ja-JP" altLang="en-US" b="1" dirty="0" smtClean="0">
                <a:solidFill>
                  <a:srgbClr val="002060"/>
                </a:solidFill>
              </a:rPr>
              <a:t>は</a:t>
            </a:r>
            <a:r>
              <a:rPr lang="en-US" altLang="ja-JP" b="1" dirty="0" smtClean="0">
                <a:solidFill>
                  <a:srgbClr val="002060"/>
                </a:solidFill>
              </a:rPr>
              <a:t>USB</a:t>
            </a:r>
            <a:r>
              <a:rPr lang="ja-JP" altLang="en-US" b="1" dirty="0" smtClean="0">
                <a:solidFill>
                  <a:srgbClr val="002060"/>
                </a:solidFill>
              </a:rPr>
              <a:t>や左側のロック用留め金に対応する</a:t>
            </a:r>
            <a:r>
              <a:rPr lang="en-US" altLang="ja-JP" b="1" dirty="0" smtClean="0">
                <a:solidFill>
                  <a:srgbClr val="002060"/>
                </a:solidFill>
              </a:rPr>
              <a:t/>
            </a:r>
            <a:br>
              <a:rPr lang="en-US" altLang="ja-JP" b="1" dirty="0" smtClean="0">
                <a:solidFill>
                  <a:srgbClr val="002060"/>
                </a:solidFill>
              </a:rPr>
            </a:br>
            <a:r>
              <a:rPr lang="ja-JP" altLang="en-US" b="1" dirty="0" smtClean="0">
                <a:solidFill>
                  <a:srgbClr val="002060"/>
                </a:solidFill>
              </a:rPr>
              <a:t>ために少し高くなっている</a:t>
            </a:r>
            <a:endParaRPr lang="en-US" altLang="ja-JP" b="1" dirty="0" smtClean="0">
              <a:solidFill>
                <a:srgbClr val="002060"/>
              </a:solidFill>
            </a:endParaRPr>
          </a:p>
        </p:txBody>
      </p:sp>
      <p:sp>
        <p:nvSpPr>
          <p:cNvPr id="3" name="Rectangle 2"/>
          <p:cNvSpPr/>
          <p:nvPr/>
        </p:nvSpPr>
        <p:spPr>
          <a:xfrm>
            <a:off x="716098" y="4212372"/>
            <a:ext cx="7815092" cy="830997"/>
          </a:xfrm>
          <a:prstGeom prst="rect">
            <a:avLst/>
          </a:prstGeom>
        </p:spPr>
        <p:txBody>
          <a:bodyPr wrap="square">
            <a:spAutoFit/>
          </a:bodyPr>
          <a:lstStyle/>
          <a:p>
            <a:r>
              <a:rPr lang="ja-JP" altLang="en-US" sz="1600" b="1" dirty="0" smtClean="0">
                <a:solidFill>
                  <a:srgbClr val="002060"/>
                </a:solidFill>
              </a:rPr>
              <a:t>注記</a:t>
            </a:r>
            <a:r>
              <a:rPr lang="en-US" sz="1600" b="1" dirty="0" smtClean="0">
                <a:solidFill>
                  <a:srgbClr val="002060"/>
                </a:solidFill>
              </a:rPr>
              <a:t>: </a:t>
            </a:r>
            <a:r>
              <a:rPr lang="ja-JP" altLang="en-US" sz="1600" b="1" dirty="0" smtClean="0">
                <a:solidFill>
                  <a:srgbClr val="002060"/>
                </a:solidFill>
              </a:rPr>
              <a:t>高さやケーブルの視界が遮られることが問題になることはないと思われる</a:t>
            </a:r>
            <a:endParaRPr lang="en-US" sz="1600" b="1" dirty="0" smtClean="0">
              <a:solidFill>
                <a:srgbClr val="002060"/>
              </a:solidFill>
            </a:endParaRPr>
          </a:p>
          <a:p>
            <a:r>
              <a:rPr lang="ja-JP" altLang="en-US" sz="1600" b="1" dirty="0" smtClean="0">
                <a:solidFill>
                  <a:srgbClr val="002060"/>
                </a:solidFill>
                <a:sym typeface="Wingdings" panose="05000000000000000000" pitchFamily="2" charset="2"/>
              </a:rPr>
              <a:t>顧客要件でケーブルセキュリティが必須な場合は、サードパーティのボックスなどを検討ください。</a:t>
            </a:r>
            <a:endParaRPr lang="en-US" sz="1600" dirty="0"/>
          </a:p>
        </p:txBody>
      </p:sp>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9118" y="2250686"/>
            <a:ext cx="1171575"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4154" y="3726953"/>
            <a:ext cx="1209675"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716098" y="533758"/>
            <a:ext cx="7919901" cy="369332"/>
          </a:xfrm>
          <a:prstGeom prst="rect">
            <a:avLst/>
          </a:prstGeom>
        </p:spPr>
        <p:txBody>
          <a:bodyPr wrap="square">
            <a:spAutoFit/>
          </a:bodyPr>
          <a:lstStyle/>
          <a:p>
            <a:r>
              <a:rPr lang="en-US" b="1" spc="-150" dirty="0" smtClean="0">
                <a:solidFill>
                  <a:srgbClr val="7030A0"/>
                </a:solidFill>
              </a:rPr>
              <a:t>AP-3800</a:t>
            </a:r>
            <a:r>
              <a:rPr lang="ja-JP" altLang="en-US" b="1" spc="-150" dirty="0" smtClean="0">
                <a:solidFill>
                  <a:srgbClr val="7030A0"/>
                </a:solidFill>
              </a:rPr>
              <a:t>の場合、</a:t>
            </a:r>
            <a:r>
              <a:rPr lang="en-US" b="1" spc="-150" dirty="0" smtClean="0">
                <a:solidFill>
                  <a:srgbClr val="7030A0"/>
                </a:solidFill>
              </a:rPr>
              <a:t>Bracket-1</a:t>
            </a:r>
            <a:r>
              <a:rPr lang="ja-JP" altLang="en-US" b="1" spc="-150" dirty="0" smtClean="0">
                <a:solidFill>
                  <a:srgbClr val="7030A0"/>
                </a:solidFill>
              </a:rPr>
              <a:t>利用時に、</a:t>
            </a:r>
            <a:r>
              <a:rPr lang="ja-JP" altLang="en-US" b="1" spc="-150" dirty="0">
                <a:solidFill>
                  <a:srgbClr val="7030A0"/>
                </a:solidFill>
              </a:rPr>
              <a:t>イーサネットケーブルは</a:t>
            </a:r>
            <a:r>
              <a:rPr lang="en-US" altLang="ja-JP" b="1" spc="-150" dirty="0" smtClean="0">
                <a:solidFill>
                  <a:srgbClr val="7030A0"/>
                </a:solidFill>
              </a:rPr>
              <a:t>3700</a:t>
            </a:r>
            <a:r>
              <a:rPr lang="ja-JP" altLang="en-US" b="1" spc="-150" dirty="0" smtClean="0">
                <a:solidFill>
                  <a:srgbClr val="7030A0"/>
                </a:solidFill>
              </a:rPr>
              <a:t>ほど安全ではない</a:t>
            </a:r>
            <a:endParaRPr lang="en-US" spc="-150" dirty="0"/>
          </a:p>
        </p:txBody>
      </p:sp>
      <p:sp>
        <p:nvSpPr>
          <p:cNvPr id="11" name="TextBox 10"/>
          <p:cNvSpPr txBox="1"/>
          <p:nvPr/>
        </p:nvSpPr>
        <p:spPr>
          <a:xfrm>
            <a:off x="7816672" y="170195"/>
            <a:ext cx="1126019" cy="369332"/>
          </a:xfrm>
          <a:prstGeom prst="rect">
            <a:avLst/>
          </a:prstGeom>
          <a:solidFill>
            <a:schemeClr val="accent4">
              <a:lumMod val="60000"/>
              <a:lumOff val="40000"/>
            </a:schemeClr>
          </a:solidFill>
        </p:spPr>
        <p:txBody>
          <a:bodyPr wrap="square" rtlCol="0">
            <a:spAutoFit/>
          </a:bodyPr>
          <a:lstStyle/>
          <a:p>
            <a:pPr algn="ctr"/>
            <a:r>
              <a:rPr lang="ja-JP" altLang="en-US" dirty="0" smtClean="0"/>
              <a:t>参考</a:t>
            </a:r>
            <a:endParaRPr lang="en-US" dirty="0"/>
          </a:p>
        </p:txBody>
      </p:sp>
    </p:spTree>
    <p:extLst>
      <p:ext uri="{BB962C8B-B14F-4D97-AF65-F5344CB8AC3E}">
        <p14:creationId xmlns:p14="http://schemas.microsoft.com/office/powerpoint/2010/main" val="511121798"/>
      </p:ext>
    </p:extLst>
  </p:cSld>
  <p:clrMapOvr>
    <a:masterClrMapping/>
  </p:clrMapOvr>
  <mc:AlternateContent xmlns:mc="http://schemas.openxmlformats.org/markup-compatibility/2006">
    <mc:Choice xmlns:p14="http://schemas.microsoft.com/office/powerpoint/2010/main" Requires="p14">
      <p:transition spd="slow" p14:dur="2875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ヘルスケア及び高温耐性の新プラスティック</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966" y="900080"/>
            <a:ext cx="4720895" cy="3268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6824" y="900080"/>
            <a:ext cx="2505576" cy="3268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74131" y="4168893"/>
            <a:ext cx="8136955" cy="815608"/>
          </a:xfrm>
          <a:prstGeom prst="rect">
            <a:avLst/>
          </a:prstGeom>
        </p:spPr>
        <p:txBody>
          <a:bodyPr wrap="square">
            <a:spAutoFit/>
          </a:bodyPr>
          <a:lstStyle/>
          <a:p>
            <a:r>
              <a:rPr lang="en-US" b="1" dirty="0" smtClean="0">
                <a:solidFill>
                  <a:schemeClr val="tx2"/>
                </a:solidFill>
              </a:rPr>
              <a:t>AP2800/3800 </a:t>
            </a:r>
            <a:r>
              <a:rPr lang="ja-JP" altLang="en-US" b="1" dirty="0" smtClean="0">
                <a:solidFill>
                  <a:schemeClr val="tx2"/>
                </a:solidFill>
              </a:rPr>
              <a:t>は新しいプラスティック </a:t>
            </a:r>
            <a:r>
              <a:rPr lang="en-US" b="1" dirty="0" smtClean="0">
                <a:solidFill>
                  <a:schemeClr val="tx2"/>
                </a:solidFill>
              </a:rPr>
              <a:t>Lexan 945</a:t>
            </a:r>
            <a:r>
              <a:rPr lang="ja-JP" altLang="en-US" b="1" dirty="0" smtClean="0">
                <a:solidFill>
                  <a:schemeClr val="tx2"/>
                </a:solidFill>
              </a:rPr>
              <a:t>を使用</a:t>
            </a:r>
            <a:r>
              <a:rPr lang="en-US" b="1" dirty="0" smtClean="0">
                <a:solidFill>
                  <a:schemeClr val="tx2"/>
                </a:solidFill>
              </a:rPr>
              <a:t> </a:t>
            </a:r>
            <a:br>
              <a:rPr lang="en-US" b="1" dirty="0" smtClean="0">
                <a:solidFill>
                  <a:schemeClr val="tx2"/>
                </a:solidFill>
              </a:rPr>
            </a:br>
            <a:r>
              <a:rPr lang="en-US" b="1" dirty="0" smtClean="0">
                <a:solidFill>
                  <a:schemeClr val="tx2"/>
                </a:solidFill>
              </a:rPr>
              <a:t>– </a:t>
            </a:r>
            <a:r>
              <a:rPr lang="ja-JP" altLang="en-US" b="1" dirty="0" smtClean="0">
                <a:solidFill>
                  <a:schemeClr val="tx2"/>
                </a:solidFill>
              </a:rPr>
              <a:t>より高い温度で、病院のクリーンルームエリアで利用可能</a:t>
            </a:r>
            <a:endParaRPr lang="en-US" altLang="ja-JP" b="1" dirty="0" smtClean="0">
              <a:solidFill>
                <a:schemeClr val="tx2"/>
              </a:solidFill>
            </a:endParaRPr>
          </a:p>
          <a:p>
            <a:r>
              <a:rPr lang="ja-JP" altLang="en-US" sz="1100" b="1" dirty="0" smtClean="0">
                <a:solidFill>
                  <a:srgbClr val="7030A0"/>
                </a:solidFill>
              </a:rPr>
              <a:t>注記</a:t>
            </a:r>
            <a:r>
              <a:rPr lang="en-US" sz="1100" b="1" dirty="0" smtClean="0">
                <a:solidFill>
                  <a:srgbClr val="7030A0"/>
                </a:solidFill>
              </a:rPr>
              <a:t>: 2700/3700</a:t>
            </a:r>
            <a:r>
              <a:rPr lang="ja-JP" altLang="en-US" sz="1100" b="1" dirty="0" smtClean="0">
                <a:solidFill>
                  <a:srgbClr val="7030A0"/>
                </a:solidFill>
              </a:rPr>
              <a:t>は</a:t>
            </a:r>
            <a:r>
              <a:rPr lang="en-US" sz="1100" b="1" dirty="0" smtClean="0">
                <a:solidFill>
                  <a:srgbClr val="7030A0"/>
                </a:solidFill>
              </a:rPr>
              <a:t> </a:t>
            </a:r>
            <a:r>
              <a:rPr lang="en-US" sz="1100" b="1" dirty="0" err="1" smtClean="0">
                <a:solidFill>
                  <a:srgbClr val="7030A0"/>
                </a:solidFill>
              </a:rPr>
              <a:t>Cycloy</a:t>
            </a:r>
            <a:r>
              <a:rPr lang="en-US" sz="1100" b="1" dirty="0" smtClean="0">
                <a:solidFill>
                  <a:srgbClr val="7030A0"/>
                </a:solidFill>
              </a:rPr>
              <a:t> C2800</a:t>
            </a:r>
            <a:r>
              <a:rPr lang="ja-JP" altLang="en-US" sz="1100" b="1" dirty="0" smtClean="0">
                <a:solidFill>
                  <a:srgbClr val="7030A0"/>
                </a:solidFill>
              </a:rPr>
              <a:t>を使用</a:t>
            </a:r>
            <a:r>
              <a:rPr lang="en-US" sz="1100" b="1" dirty="0" smtClean="0">
                <a:solidFill>
                  <a:srgbClr val="7030A0"/>
                </a:solidFill>
              </a:rPr>
              <a:t> </a:t>
            </a:r>
            <a:endParaRPr lang="en-US" sz="1100" b="1" dirty="0">
              <a:solidFill>
                <a:srgbClr val="7030A0"/>
              </a:solidFill>
            </a:endParaRPr>
          </a:p>
        </p:txBody>
      </p:sp>
      <p:sp>
        <p:nvSpPr>
          <p:cNvPr id="6" name="TextBox 5"/>
          <p:cNvSpPr txBox="1"/>
          <p:nvPr/>
        </p:nvSpPr>
        <p:spPr>
          <a:xfrm>
            <a:off x="7816672" y="170195"/>
            <a:ext cx="1126019" cy="369332"/>
          </a:xfrm>
          <a:prstGeom prst="rect">
            <a:avLst/>
          </a:prstGeom>
          <a:solidFill>
            <a:schemeClr val="accent4">
              <a:lumMod val="60000"/>
              <a:lumOff val="40000"/>
            </a:schemeClr>
          </a:solidFill>
        </p:spPr>
        <p:txBody>
          <a:bodyPr wrap="square" rtlCol="0">
            <a:spAutoFit/>
          </a:bodyPr>
          <a:lstStyle/>
          <a:p>
            <a:pPr algn="ctr"/>
            <a:r>
              <a:rPr lang="ja-JP" altLang="en-US" dirty="0" smtClean="0"/>
              <a:t>参考</a:t>
            </a:r>
            <a:endParaRPr lang="en-US" dirty="0"/>
          </a:p>
        </p:txBody>
      </p:sp>
    </p:spTree>
    <p:extLst>
      <p:ext uri="{BB962C8B-B14F-4D97-AF65-F5344CB8AC3E}">
        <p14:creationId xmlns:p14="http://schemas.microsoft.com/office/powerpoint/2010/main" val="2919314388"/>
      </p:ext>
    </p:extLst>
  </p:cSld>
  <p:clrMapOvr>
    <a:masterClrMapping/>
  </p:clrMapOvr>
  <mc:AlternateContent xmlns:mc="http://schemas.openxmlformats.org/markup-compatibility/2006">
    <mc:Choice xmlns:p14="http://schemas.microsoft.com/office/powerpoint/2010/main" Requires="p14">
      <p:transition spd="slow" p14:dur="28750">
        <p:fad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97876" y="1347788"/>
            <a:ext cx="8441769" cy="3168210"/>
          </a:xfrm>
        </p:spPr>
        <p:txBody>
          <a:bodyPr/>
          <a:lstStyle/>
          <a:p>
            <a:r>
              <a:rPr lang="ja-JP" altLang="en-US" dirty="0" smtClean="0"/>
              <a:t>現実的な構成を想定して代表的な</a:t>
            </a:r>
            <a:r>
              <a:rPr lang="en-US" altLang="ja-JP" dirty="0" smtClean="0"/>
              <a:t>100</a:t>
            </a:r>
            <a:r>
              <a:rPr lang="ja-JP" altLang="en-US" dirty="0" smtClean="0"/>
              <a:t>クライアントを混ぜて設置</a:t>
            </a:r>
            <a:endParaRPr lang="en-US" altLang="ja-JP" dirty="0" smtClean="0"/>
          </a:p>
          <a:p>
            <a:pPr lvl="1"/>
            <a:r>
              <a:rPr lang="en-US" dirty="0" smtClean="0"/>
              <a:t>10x </a:t>
            </a:r>
            <a:r>
              <a:rPr lang="en-US" dirty="0"/>
              <a:t>MacBook Pro 11n</a:t>
            </a:r>
          </a:p>
          <a:p>
            <a:pPr lvl="1"/>
            <a:r>
              <a:rPr lang="en-US" dirty="0"/>
              <a:t>10x </a:t>
            </a:r>
            <a:r>
              <a:rPr lang="en-US" dirty="0" err="1"/>
              <a:t>iPad</a:t>
            </a:r>
            <a:r>
              <a:rPr lang="en-US" dirty="0"/>
              <a:t> Air 11n</a:t>
            </a:r>
          </a:p>
          <a:p>
            <a:pPr lvl="1"/>
            <a:r>
              <a:rPr lang="en-US" dirty="0"/>
              <a:t>10x Dell E6430 w/ Broadcom 43460 11ac</a:t>
            </a:r>
          </a:p>
          <a:p>
            <a:pPr lvl="1"/>
            <a:r>
              <a:rPr lang="en-US" dirty="0"/>
              <a:t>20x MacBook Pro 11ac</a:t>
            </a:r>
          </a:p>
          <a:p>
            <a:pPr lvl="1"/>
            <a:r>
              <a:rPr lang="en-US" dirty="0"/>
              <a:t>20x MacBook Air 11ac</a:t>
            </a:r>
          </a:p>
          <a:p>
            <a:pPr lvl="1"/>
            <a:r>
              <a:rPr lang="en-US" dirty="0"/>
              <a:t>30x Dell 6430 w/ Intel 7260 11ac</a:t>
            </a:r>
          </a:p>
          <a:p>
            <a:r>
              <a:rPr lang="en-US" dirty="0" smtClean="0"/>
              <a:t>5 GHz</a:t>
            </a:r>
            <a:r>
              <a:rPr lang="ja-JP" altLang="en-US" dirty="0" smtClean="0"/>
              <a:t>と</a:t>
            </a:r>
            <a:r>
              <a:rPr lang="en-US" dirty="0" smtClean="0"/>
              <a:t>2.4 GHz</a:t>
            </a:r>
            <a:r>
              <a:rPr lang="ja-JP" altLang="en-US" dirty="0" smtClean="0"/>
              <a:t>を７対３で混ぜた構成</a:t>
            </a:r>
            <a:endParaRPr lang="en-US" dirty="0"/>
          </a:p>
          <a:p>
            <a:r>
              <a:rPr lang="ja-JP" altLang="en-US" dirty="0" smtClean="0"/>
              <a:t>クライアントは</a:t>
            </a:r>
            <a:r>
              <a:rPr lang="en-US" altLang="ja-JP" dirty="0" smtClean="0"/>
              <a:t>AP</a:t>
            </a:r>
            <a:r>
              <a:rPr lang="ja-JP" altLang="en-US" dirty="0" smtClean="0"/>
              <a:t>周辺</a:t>
            </a:r>
            <a:r>
              <a:rPr lang="en-US" dirty="0" smtClean="0"/>
              <a:t>3m</a:t>
            </a:r>
            <a:r>
              <a:rPr lang="ja-JP" altLang="en-US" dirty="0" smtClean="0"/>
              <a:t>から</a:t>
            </a:r>
            <a:r>
              <a:rPr lang="en-US" dirty="0" smtClean="0"/>
              <a:t>13.7m</a:t>
            </a:r>
            <a:r>
              <a:rPr lang="ja-JP" altLang="en-US" dirty="0" smtClean="0"/>
              <a:t>までの距離で配置</a:t>
            </a:r>
            <a:endParaRPr lang="en-US" altLang="ja-JP" dirty="0" smtClean="0"/>
          </a:p>
          <a:p>
            <a:pPr marL="292040" lvl="1" indent="0">
              <a:buNone/>
            </a:pPr>
            <a:endParaRPr lang="en-US" dirty="0"/>
          </a:p>
        </p:txBody>
      </p:sp>
      <p:sp>
        <p:nvSpPr>
          <p:cNvPr id="3" name="Title 2"/>
          <p:cNvSpPr>
            <a:spLocks noGrp="1"/>
          </p:cNvSpPr>
          <p:nvPr>
            <p:ph type="ctrTitle"/>
          </p:nvPr>
        </p:nvSpPr>
        <p:spPr/>
        <p:txBody>
          <a:bodyPr/>
          <a:lstStyle/>
          <a:p>
            <a:r>
              <a:rPr lang="ja-JP" altLang="en-US" dirty="0" smtClean="0"/>
              <a:t>複数クライアントパフォーマンステスト構成</a:t>
            </a:r>
            <a:endParaRPr lang="en-US" dirty="0"/>
          </a:p>
        </p:txBody>
      </p:sp>
      <p:pic>
        <p:nvPicPr>
          <p:cNvPr id="5" name="Picture 4" descr="Multi-Client-After.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11066" y="1783868"/>
            <a:ext cx="3786326" cy="1954117"/>
          </a:xfrm>
          <a:prstGeom prst="rect">
            <a:avLst/>
          </a:prstGeom>
        </p:spPr>
      </p:pic>
      <p:sp>
        <p:nvSpPr>
          <p:cNvPr id="4" name="Rectangle 3"/>
          <p:cNvSpPr/>
          <p:nvPr/>
        </p:nvSpPr>
        <p:spPr>
          <a:xfrm>
            <a:off x="5951471" y="3869667"/>
            <a:ext cx="3192529" cy="523220"/>
          </a:xfrm>
          <a:prstGeom prst="rect">
            <a:avLst/>
          </a:prstGeom>
        </p:spPr>
        <p:txBody>
          <a:bodyPr wrap="square">
            <a:spAutoFit/>
          </a:bodyPr>
          <a:lstStyle/>
          <a:p>
            <a:pPr algn="r"/>
            <a:r>
              <a:rPr lang="en-US" sz="1400" dirty="0"/>
              <a:t>11ac 80MHz channel 52</a:t>
            </a:r>
          </a:p>
          <a:p>
            <a:pPr algn="r"/>
            <a:r>
              <a:rPr lang="en-US" sz="1400" dirty="0"/>
              <a:t>11n channel 1</a:t>
            </a:r>
          </a:p>
        </p:txBody>
      </p:sp>
    </p:spTree>
    <p:extLst>
      <p:ext uri="{BB962C8B-B14F-4D97-AF65-F5344CB8AC3E}">
        <p14:creationId xmlns:p14="http://schemas.microsoft.com/office/powerpoint/2010/main" val="414966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55638" y="228600"/>
            <a:ext cx="8140700" cy="628650"/>
          </a:xfrm>
        </p:spPr>
        <p:txBody>
          <a:bodyPr/>
          <a:lstStyle/>
          <a:p>
            <a:r>
              <a:rPr lang="ja-JP" altLang="en-US" sz="2800" dirty="0" smtClean="0"/>
              <a:t>サードパーティによる販売製品</a:t>
            </a:r>
            <a:r>
              <a:rPr lang="en-US" altLang="ja-JP" sz="2800" dirty="0" smtClean="0"/>
              <a:t/>
            </a:r>
            <a:br>
              <a:rPr lang="en-US" altLang="ja-JP" sz="2800" dirty="0" smtClean="0"/>
            </a:br>
            <a:r>
              <a:rPr lang="ja-JP" altLang="en-US" sz="2800" dirty="0" smtClean="0"/>
              <a:t>ロック型天井マウント</a:t>
            </a:r>
            <a:endParaRPr lang="en-US" sz="2800" i="1" dirty="0" smtClean="0">
              <a:solidFill>
                <a:srgbClr val="D28700"/>
              </a:solidFill>
            </a:endParaRPr>
          </a:p>
        </p:txBody>
      </p:sp>
      <p:sp>
        <p:nvSpPr>
          <p:cNvPr id="2" name="Rectangle 1"/>
          <p:cNvSpPr/>
          <p:nvPr/>
        </p:nvSpPr>
        <p:spPr>
          <a:xfrm>
            <a:off x="6416354" y="1172865"/>
            <a:ext cx="2379984" cy="2862323"/>
          </a:xfrm>
          <a:prstGeom prst="rect">
            <a:avLst/>
          </a:prstGeom>
        </p:spPr>
        <p:txBody>
          <a:bodyPr wrap="square">
            <a:spAutoFit/>
          </a:bodyPr>
          <a:lstStyle/>
          <a:p>
            <a:r>
              <a:rPr lang="en-US" i="1" dirty="0" smtClean="0">
                <a:solidFill>
                  <a:schemeClr val="accent3">
                    <a:lumMod val="10000"/>
                  </a:schemeClr>
                </a:solidFill>
              </a:rPr>
              <a:t>Oberon </a:t>
            </a:r>
            <a:r>
              <a:rPr lang="ja-JP" altLang="en-US" i="1" dirty="0" smtClean="0">
                <a:solidFill>
                  <a:schemeClr val="accent3">
                    <a:lumMod val="10000"/>
                  </a:schemeClr>
                </a:solidFill>
              </a:rPr>
              <a:t>社のロッキングブラケットは典型的に病院や天井タイルに穴を開けられないような場所で利用されています。</a:t>
            </a:r>
            <a:endParaRPr lang="en-US" altLang="ja-JP" i="1" dirty="0" smtClean="0">
              <a:solidFill>
                <a:schemeClr val="accent3">
                  <a:lumMod val="10000"/>
                </a:schemeClr>
              </a:solidFill>
            </a:endParaRPr>
          </a:p>
          <a:p>
            <a:endParaRPr lang="en-US" i="1" dirty="0">
              <a:solidFill>
                <a:schemeClr val="accent3">
                  <a:lumMod val="10000"/>
                </a:schemeClr>
              </a:solidFill>
            </a:endParaRPr>
          </a:p>
          <a:p>
            <a:r>
              <a:rPr lang="ja-JP" altLang="en-US" dirty="0" smtClean="0"/>
              <a:t>このモデルは</a:t>
            </a:r>
            <a:r>
              <a:rPr lang="en-US" dirty="0" smtClean="0"/>
              <a:t> </a:t>
            </a:r>
          </a:p>
          <a:p>
            <a:r>
              <a:rPr lang="en-US" dirty="0" smtClean="0">
                <a:solidFill>
                  <a:srgbClr val="000090"/>
                </a:solidFill>
              </a:rPr>
              <a:t>1046</a:t>
            </a:r>
            <a:r>
              <a:rPr lang="en-US" dirty="0">
                <a:solidFill>
                  <a:srgbClr val="000090"/>
                </a:solidFill>
              </a:rPr>
              <a:t>-</a:t>
            </a:r>
            <a:r>
              <a:rPr lang="en-US" dirty="0" smtClean="0">
                <a:solidFill>
                  <a:srgbClr val="000090"/>
                </a:solidFill>
              </a:rPr>
              <a:t>CCOAP3800 </a:t>
            </a:r>
          </a:p>
          <a:p>
            <a:endParaRPr lang="en-US" i="1" dirty="0" smtClean="0">
              <a:solidFill>
                <a:schemeClr val="accent3">
                  <a:lumMod val="10000"/>
                </a:schemeClr>
              </a:solidFill>
            </a:endParaRPr>
          </a:p>
        </p:txBody>
      </p:sp>
      <p:sp>
        <p:nvSpPr>
          <p:cNvPr id="3" name="Rectangle 2"/>
          <p:cNvSpPr/>
          <p:nvPr/>
        </p:nvSpPr>
        <p:spPr>
          <a:xfrm>
            <a:off x="725499" y="4330695"/>
            <a:ext cx="8303027" cy="369332"/>
          </a:xfrm>
          <a:prstGeom prst="rect">
            <a:avLst/>
          </a:prstGeom>
        </p:spPr>
        <p:txBody>
          <a:bodyPr wrap="square">
            <a:spAutoFit/>
          </a:bodyPr>
          <a:lstStyle/>
          <a:p>
            <a:r>
              <a:rPr lang="en-US" dirty="0">
                <a:hlinkClick r:id="rId2"/>
              </a:rPr>
              <a:t>http://</a:t>
            </a:r>
            <a:r>
              <a:rPr lang="en-US" dirty="0" smtClean="0">
                <a:hlinkClick r:id="rId2"/>
              </a:rPr>
              <a:t>www.oberonwireless.com/selection-guide.php</a:t>
            </a:r>
            <a:endParaRPr lang="en-US"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38" y="822443"/>
            <a:ext cx="5622033" cy="3444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816672" y="170195"/>
            <a:ext cx="1126019" cy="369332"/>
          </a:xfrm>
          <a:prstGeom prst="rect">
            <a:avLst/>
          </a:prstGeom>
          <a:solidFill>
            <a:schemeClr val="accent4">
              <a:lumMod val="60000"/>
              <a:lumOff val="40000"/>
            </a:schemeClr>
          </a:solidFill>
        </p:spPr>
        <p:txBody>
          <a:bodyPr wrap="square" rtlCol="0">
            <a:spAutoFit/>
          </a:bodyPr>
          <a:lstStyle/>
          <a:p>
            <a:pPr algn="ctr"/>
            <a:r>
              <a:rPr lang="ja-JP" altLang="en-US" dirty="0" smtClean="0"/>
              <a:t>参考</a:t>
            </a:r>
            <a:endParaRPr lang="en-US" dirty="0"/>
          </a:p>
        </p:txBody>
      </p:sp>
    </p:spTree>
    <p:extLst>
      <p:ext uri="{BB962C8B-B14F-4D97-AF65-F5344CB8AC3E}">
        <p14:creationId xmlns:p14="http://schemas.microsoft.com/office/powerpoint/2010/main" val="3128766666"/>
      </p:ext>
    </p:extLst>
  </p:cSld>
  <p:clrMapOvr>
    <a:masterClrMapping/>
  </p:clrMapOvr>
  <mc:AlternateContent xmlns:mc="http://schemas.openxmlformats.org/markup-compatibility/2006">
    <mc:Choice xmlns:p14="http://schemas.microsoft.com/office/powerpoint/2010/main" Requires="p14">
      <p:transition spd="slow" p14:dur="2875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587829" y="170195"/>
            <a:ext cx="8140700" cy="628650"/>
          </a:xfrm>
        </p:spPr>
        <p:txBody>
          <a:bodyPr/>
          <a:lstStyle/>
          <a:p>
            <a:r>
              <a:rPr lang="ja-JP" altLang="en-US" sz="2800" dirty="0" smtClean="0"/>
              <a:t>サードパーティによる販売製品</a:t>
            </a:r>
            <a:r>
              <a:rPr lang="en-US" altLang="ja-JP" sz="2800" dirty="0" smtClean="0"/>
              <a:t/>
            </a:r>
            <a:br>
              <a:rPr lang="en-US" altLang="ja-JP" sz="2800" dirty="0" smtClean="0"/>
            </a:br>
            <a:r>
              <a:rPr lang="ja-JP" altLang="en-US" sz="2800" dirty="0" smtClean="0"/>
              <a:t>壁マウント</a:t>
            </a:r>
            <a:r>
              <a:rPr lang="en-US" sz="2800" dirty="0" smtClean="0"/>
              <a:t>&amp; </a:t>
            </a:r>
            <a:r>
              <a:rPr lang="ja-JP" altLang="en-US" sz="2800" dirty="0" smtClean="0"/>
              <a:t>色の変更</a:t>
            </a:r>
            <a:endParaRPr lang="en-US" sz="2800" i="1" dirty="0" smtClean="0">
              <a:solidFill>
                <a:srgbClr val="D28700"/>
              </a:solidFill>
            </a:endParaRPr>
          </a:p>
        </p:txBody>
      </p:sp>
      <p:pic>
        <p:nvPicPr>
          <p:cNvPr id="117763" name="Picture 3"/>
          <p:cNvPicPr>
            <a:picLocks noChangeAspect="1" noChangeArrowheads="1"/>
          </p:cNvPicPr>
          <p:nvPr/>
        </p:nvPicPr>
        <p:blipFill>
          <a:blip r:embed="rId2"/>
          <a:srcRect/>
          <a:stretch>
            <a:fillRect/>
          </a:stretch>
        </p:blipFill>
        <p:spPr bwMode="auto">
          <a:xfrm>
            <a:off x="515030" y="3161279"/>
            <a:ext cx="7395256" cy="1102337"/>
          </a:xfrm>
          <a:prstGeom prst="rect">
            <a:avLst/>
          </a:prstGeom>
          <a:noFill/>
          <a:ln w="9525">
            <a:noFill/>
            <a:miter lim="800000"/>
            <a:headEnd/>
            <a:tailEnd/>
          </a:ln>
        </p:spPr>
      </p:pic>
      <p:sp>
        <p:nvSpPr>
          <p:cNvPr id="8" name="Rectangle 7"/>
          <p:cNvSpPr/>
          <p:nvPr/>
        </p:nvSpPr>
        <p:spPr>
          <a:xfrm>
            <a:off x="587829" y="4306640"/>
            <a:ext cx="7482114" cy="369332"/>
          </a:xfrm>
          <a:prstGeom prst="rect">
            <a:avLst/>
          </a:prstGeom>
        </p:spPr>
        <p:txBody>
          <a:bodyPr wrap="square">
            <a:spAutoFit/>
          </a:bodyPr>
          <a:lstStyle/>
          <a:p>
            <a:r>
              <a:rPr lang="en-US" b="1" dirty="0" smtClean="0">
                <a:solidFill>
                  <a:schemeClr val="tx2"/>
                </a:solidFill>
                <a:hlinkClick r:id="rId3"/>
              </a:rPr>
              <a:t>www.oberonwireless.com</a:t>
            </a:r>
            <a:endParaRPr lang="en-US" dirty="0">
              <a:solidFill>
                <a:srgbClr val="002060"/>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0906" y="719227"/>
            <a:ext cx="2768942" cy="2386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image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624" y="802026"/>
            <a:ext cx="2304029" cy="2304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116653" y="1164874"/>
            <a:ext cx="2404253" cy="1200329"/>
          </a:xfrm>
          <a:prstGeom prst="rect">
            <a:avLst/>
          </a:prstGeom>
        </p:spPr>
        <p:txBody>
          <a:bodyPr wrap="square">
            <a:spAutoFit/>
          </a:bodyPr>
          <a:lstStyle/>
          <a:p>
            <a:r>
              <a:rPr lang="en-US" b="1" dirty="0" smtClean="0">
                <a:solidFill>
                  <a:schemeClr val="tx1">
                    <a:lumMod val="50000"/>
                  </a:schemeClr>
                </a:solidFill>
              </a:rPr>
              <a:t>Oberon</a:t>
            </a:r>
            <a:r>
              <a:rPr lang="ja-JP" altLang="en-US" b="1" dirty="0" smtClean="0">
                <a:solidFill>
                  <a:schemeClr val="tx1">
                    <a:lumMod val="50000"/>
                  </a:schemeClr>
                </a:solidFill>
              </a:rPr>
              <a:t>社モデル</a:t>
            </a:r>
            <a:r>
              <a:rPr lang="en-US" b="1" dirty="0" smtClean="0">
                <a:solidFill>
                  <a:schemeClr val="tx1">
                    <a:lumMod val="50000"/>
                  </a:schemeClr>
                </a:solidFill>
              </a:rPr>
              <a:t> </a:t>
            </a:r>
            <a:r>
              <a:rPr lang="en-US" b="1" dirty="0">
                <a:solidFill>
                  <a:srgbClr val="000090"/>
                </a:solidFill>
              </a:rPr>
              <a:t>1008-CCOAP </a:t>
            </a:r>
            <a:r>
              <a:rPr lang="en-US" b="1" dirty="0">
                <a:solidFill>
                  <a:schemeClr val="tx1">
                    <a:lumMod val="50000"/>
                  </a:schemeClr>
                </a:solidFill>
              </a:rPr>
              <a:t/>
            </a:r>
            <a:br>
              <a:rPr lang="en-US" b="1" dirty="0">
                <a:solidFill>
                  <a:schemeClr val="tx1">
                    <a:lumMod val="50000"/>
                  </a:schemeClr>
                </a:solidFill>
              </a:rPr>
            </a:br>
            <a:r>
              <a:rPr lang="ja-JP" altLang="en-US" b="1" dirty="0" smtClean="0">
                <a:solidFill>
                  <a:schemeClr val="tx1">
                    <a:lumMod val="50000"/>
                  </a:schemeClr>
                </a:solidFill>
              </a:rPr>
              <a:t>黒の直角ブラケット</a:t>
            </a:r>
            <a:r>
              <a:rPr lang="en-US" b="1" dirty="0" smtClean="0">
                <a:solidFill>
                  <a:schemeClr val="tx1">
                    <a:lumMod val="50000"/>
                  </a:schemeClr>
                </a:solidFill>
              </a:rPr>
              <a:t> </a:t>
            </a:r>
            <a:r>
              <a:rPr lang="ja-JP" altLang="en-US" b="1" dirty="0" smtClean="0">
                <a:solidFill>
                  <a:schemeClr val="tx1">
                    <a:lumMod val="50000"/>
                  </a:schemeClr>
                </a:solidFill>
              </a:rPr>
              <a:t>（黒い化粧カバー付き）</a:t>
            </a:r>
            <a:endParaRPr lang="en-US" b="1" dirty="0">
              <a:solidFill>
                <a:schemeClr val="tx1">
                  <a:lumMod val="50000"/>
                </a:schemeClr>
              </a:solidFill>
            </a:endParaRPr>
          </a:p>
        </p:txBody>
      </p:sp>
      <p:sp>
        <p:nvSpPr>
          <p:cNvPr id="9" name="TextBox 8"/>
          <p:cNvSpPr txBox="1"/>
          <p:nvPr/>
        </p:nvSpPr>
        <p:spPr>
          <a:xfrm>
            <a:off x="7816672" y="170195"/>
            <a:ext cx="1126019" cy="369332"/>
          </a:xfrm>
          <a:prstGeom prst="rect">
            <a:avLst/>
          </a:prstGeom>
          <a:solidFill>
            <a:schemeClr val="accent4">
              <a:lumMod val="60000"/>
              <a:lumOff val="40000"/>
            </a:schemeClr>
          </a:solidFill>
        </p:spPr>
        <p:txBody>
          <a:bodyPr wrap="square" rtlCol="0">
            <a:spAutoFit/>
          </a:bodyPr>
          <a:lstStyle/>
          <a:p>
            <a:pPr algn="ctr"/>
            <a:r>
              <a:rPr lang="ja-JP" altLang="en-US" dirty="0" smtClean="0"/>
              <a:t>参考</a:t>
            </a:r>
            <a:endParaRPr lang="en-US" dirty="0"/>
          </a:p>
        </p:txBody>
      </p:sp>
    </p:spTree>
    <p:extLst>
      <p:ext uri="{BB962C8B-B14F-4D97-AF65-F5344CB8AC3E}">
        <p14:creationId xmlns:p14="http://schemas.microsoft.com/office/powerpoint/2010/main" val="1581839927"/>
      </p:ext>
    </p:extLst>
  </p:cSld>
  <p:clrMapOvr>
    <a:masterClrMapping/>
  </p:clrMapOvr>
  <mc:AlternateContent xmlns:mc="http://schemas.openxmlformats.org/markup-compatibility/2006">
    <mc:Choice xmlns:p14="http://schemas.microsoft.com/office/powerpoint/2010/main" Requires="p14">
      <p:transition spd="slow" p14:dur="2875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336430" y="128017"/>
            <a:ext cx="8459908" cy="628650"/>
          </a:xfrm>
        </p:spPr>
        <p:txBody>
          <a:bodyPr/>
          <a:lstStyle/>
          <a:p>
            <a:r>
              <a:rPr lang="ja-JP" altLang="en-US" sz="2800" dirty="0" smtClean="0"/>
              <a:t>サードパーティのオプション</a:t>
            </a:r>
            <a:r>
              <a:rPr lang="en-US" altLang="ja-JP" sz="2800" dirty="0" smtClean="0"/>
              <a:t/>
            </a:r>
            <a:br>
              <a:rPr lang="en-US" altLang="ja-JP" sz="2800" dirty="0" smtClean="0"/>
            </a:br>
            <a:r>
              <a:rPr lang="ja-JP" altLang="en-US" sz="2800" dirty="0" smtClean="0"/>
              <a:t>天井埋め込み及び天井の上</a:t>
            </a:r>
            <a:endParaRPr lang="en-US" sz="2800" i="1" dirty="0" smtClean="0">
              <a:solidFill>
                <a:srgbClr val="D28700"/>
              </a:solidFill>
            </a:endParaRPr>
          </a:p>
        </p:txBody>
      </p:sp>
      <p:sp>
        <p:nvSpPr>
          <p:cNvPr id="8" name="Rectangle 7"/>
          <p:cNvSpPr/>
          <p:nvPr/>
        </p:nvSpPr>
        <p:spPr>
          <a:xfrm>
            <a:off x="842154" y="4401531"/>
            <a:ext cx="7482114" cy="369332"/>
          </a:xfrm>
          <a:prstGeom prst="rect">
            <a:avLst/>
          </a:prstGeom>
        </p:spPr>
        <p:txBody>
          <a:bodyPr wrap="square">
            <a:spAutoFit/>
          </a:bodyPr>
          <a:lstStyle/>
          <a:p>
            <a:r>
              <a:rPr lang="en-US" b="1" dirty="0" smtClean="0">
                <a:solidFill>
                  <a:schemeClr val="tx2"/>
                </a:solidFill>
                <a:hlinkClick r:id="rId2"/>
              </a:rPr>
              <a:t>www.oberonwireless.com</a:t>
            </a:r>
            <a:endParaRPr lang="en-US" dirty="0">
              <a:solidFill>
                <a:srgbClr val="002060"/>
              </a:solidFill>
            </a:endParaRPr>
          </a:p>
        </p:txBody>
      </p:sp>
      <p:pic>
        <p:nvPicPr>
          <p:cNvPr id="2051" name="Picture 3" descr="Oberon Model 1045-CCO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7255" y="769907"/>
            <a:ext cx="244792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11513" y="3290977"/>
            <a:ext cx="8085506" cy="1200329"/>
          </a:xfrm>
          <a:prstGeom prst="rect">
            <a:avLst/>
          </a:prstGeom>
        </p:spPr>
        <p:txBody>
          <a:bodyPr wrap="square">
            <a:spAutoFit/>
          </a:bodyPr>
          <a:lstStyle/>
          <a:p>
            <a:r>
              <a:rPr lang="ja-JP" altLang="en-US" dirty="0" smtClean="0"/>
              <a:t>モデル</a:t>
            </a:r>
            <a:r>
              <a:rPr lang="en-US" dirty="0" smtClean="0"/>
              <a:t>1045</a:t>
            </a:r>
            <a:r>
              <a:rPr lang="en-US" dirty="0"/>
              <a:t>- </a:t>
            </a:r>
            <a:r>
              <a:rPr lang="ja-JP" altLang="en-US" dirty="0" smtClean="0"/>
              <a:t>天井上ハンガーキット</a:t>
            </a:r>
            <a:r>
              <a:rPr lang="en-US" dirty="0" smtClean="0"/>
              <a:t>-</a:t>
            </a:r>
            <a:r>
              <a:rPr lang="ja-JP" altLang="en-US" dirty="0" smtClean="0"/>
              <a:t>は、ハンガー用バー、ワイヤー、天井タイルから押せる軽いパイプが含まれており、天井タイルを取り除いて設置、</a:t>
            </a:r>
            <a:r>
              <a:rPr lang="en-US" altLang="ja-JP" dirty="0" smtClean="0"/>
              <a:t>LED</a:t>
            </a:r>
            <a:r>
              <a:rPr lang="ja-JP" altLang="en-US" dirty="0" smtClean="0"/>
              <a:t>ステータスを下からみることができる</a:t>
            </a:r>
            <a:endParaRPr lang="en-US" altLang="ja-JP" dirty="0" smtClean="0"/>
          </a:p>
          <a:p>
            <a:r>
              <a:rPr lang="ja-JP" altLang="en-US" dirty="0" smtClean="0"/>
              <a:t>タイルに埋め込まれた天井マウントは開発中</a:t>
            </a:r>
            <a:endParaRPr lang="en-US" dirty="0"/>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154" y="756667"/>
            <a:ext cx="3031467" cy="2474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816672" y="170195"/>
            <a:ext cx="1126019" cy="369332"/>
          </a:xfrm>
          <a:prstGeom prst="rect">
            <a:avLst/>
          </a:prstGeom>
          <a:solidFill>
            <a:schemeClr val="accent4">
              <a:lumMod val="60000"/>
              <a:lumOff val="40000"/>
            </a:schemeClr>
          </a:solidFill>
        </p:spPr>
        <p:txBody>
          <a:bodyPr wrap="square" rtlCol="0">
            <a:spAutoFit/>
          </a:bodyPr>
          <a:lstStyle/>
          <a:p>
            <a:pPr algn="ctr"/>
            <a:r>
              <a:rPr lang="ja-JP" altLang="en-US" dirty="0" smtClean="0"/>
              <a:t>参考</a:t>
            </a:r>
            <a:endParaRPr lang="en-US" dirty="0"/>
          </a:p>
        </p:txBody>
      </p:sp>
    </p:spTree>
    <p:extLst>
      <p:ext uri="{BB962C8B-B14F-4D97-AF65-F5344CB8AC3E}">
        <p14:creationId xmlns:p14="http://schemas.microsoft.com/office/powerpoint/2010/main" val="3797731474"/>
      </p:ext>
    </p:extLst>
  </p:cSld>
  <p:clrMapOvr>
    <a:masterClrMapping/>
  </p:clrMapOvr>
  <mc:AlternateContent xmlns:mc="http://schemas.openxmlformats.org/markup-compatibility/2006">
    <mc:Choice xmlns:p14="http://schemas.microsoft.com/office/powerpoint/2010/main" Requires="p14">
      <p:transition spd="slow" p14:dur="2875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a:xfrm>
            <a:off x="220522" y="308827"/>
            <a:ext cx="8567244" cy="628650"/>
          </a:xfrm>
        </p:spPr>
        <p:txBody>
          <a:bodyPr/>
          <a:lstStyle/>
          <a:p>
            <a:r>
              <a:rPr lang="en-US" b="1" dirty="0" smtClean="0">
                <a:solidFill>
                  <a:srgbClr val="545454"/>
                </a:solidFill>
              </a:rPr>
              <a:t> AIR-PWR-50  (</a:t>
            </a:r>
            <a:r>
              <a:rPr lang="ja-JP" altLang="en-US" b="1" dirty="0" smtClean="0">
                <a:solidFill>
                  <a:srgbClr val="545454"/>
                </a:solidFill>
              </a:rPr>
              <a:t>外観</a:t>
            </a:r>
            <a:r>
              <a:rPr lang="en-US" b="1" dirty="0" smtClean="0">
                <a:solidFill>
                  <a:srgbClr val="545454"/>
                </a:solidFill>
              </a:rPr>
              <a:t>)  </a:t>
            </a:r>
            <a:r>
              <a:rPr lang="en-US" b="1" dirty="0" smtClean="0">
                <a:solidFill>
                  <a:srgbClr val="139EBD"/>
                </a:solidFill>
              </a:rPr>
              <a:t/>
            </a:r>
            <a:br>
              <a:rPr lang="en-US" b="1" dirty="0" smtClean="0">
                <a:solidFill>
                  <a:srgbClr val="139EBD"/>
                </a:solidFill>
              </a:rPr>
            </a:br>
            <a:r>
              <a:rPr lang="en-US" sz="1100" b="1" dirty="0">
                <a:solidFill>
                  <a:srgbClr val="139EBD"/>
                </a:solidFill>
              </a:rPr>
              <a:t> </a:t>
            </a:r>
            <a:r>
              <a:rPr lang="en-US" b="1" dirty="0" smtClean="0">
                <a:solidFill>
                  <a:schemeClr val="tx1"/>
                </a:solidFill>
              </a:rPr>
              <a:t/>
            </a:r>
            <a:br>
              <a:rPr lang="en-US" b="1" dirty="0" smtClean="0">
                <a:solidFill>
                  <a:schemeClr val="tx1"/>
                </a:solidFill>
              </a:rPr>
            </a:br>
            <a:endParaRPr lang="en-US" b="1" dirty="0">
              <a:solidFill>
                <a:schemeClr val="tx1"/>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0371" y="682229"/>
            <a:ext cx="3987251" cy="3378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701" y="2043113"/>
            <a:ext cx="3902695" cy="2018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350" y="800100"/>
            <a:ext cx="2036499" cy="1243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816672" y="170195"/>
            <a:ext cx="1126019" cy="369332"/>
          </a:xfrm>
          <a:prstGeom prst="rect">
            <a:avLst/>
          </a:prstGeom>
          <a:solidFill>
            <a:schemeClr val="accent4">
              <a:lumMod val="60000"/>
              <a:lumOff val="40000"/>
            </a:schemeClr>
          </a:solidFill>
        </p:spPr>
        <p:txBody>
          <a:bodyPr wrap="square" rtlCol="0">
            <a:spAutoFit/>
          </a:bodyPr>
          <a:lstStyle/>
          <a:p>
            <a:pPr algn="ctr"/>
            <a:r>
              <a:rPr lang="ja-JP" altLang="en-US" dirty="0" smtClean="0"/>
              <a:t>参考</a:t>
            </a:r>
            <a:endParaRPr lang="en-US" dirty="0"/>
          </a:p>
        </p:txBody>
      </p:sp>
    </p:spTree>
    <p:extLst>
      <p:ext uri="{BB962C8B-B14F-4D97-AF65-F5344CB8AC3E}">
        <p14:creationId xmlns:p14="http://schemas.microsoft.com/office/powerpoint/2010/main" val="1761412190"/>
      </p:ext>
    </p:extLst>
  </p:cSld>
  <p:clrMapOvr>
    <a:masterClrMapping/>
  </p:clrMapOvr>
  <mc:AlternateContent xmlns:mc="http://schemas.openxmlformats.org/markup-compatibility/2006">
    <mc:Choice xmlns:p14="http://schemas.microsoft.com/office/powerpoint/2010/main" Requires="p14">
      <p:transition spd="slow" p14:dur="28750">
        <p:fad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Blue theme 2016 16x9">
  <a:themeElements>
    <a:clrScheme name="Blue Theme 2016 Colors">
      <a:dk1>
        <a:srgbClr val="58585B"/>
      </a:dk1>
      <a:lt1>
        <a:srgbClr val="FFFFFF"/>
      </a:lt1>
      <a:dk2>
        <a:srgbClr val="58585B"/>
      </a:dk2>
      <a:lt2>
        <a:srgbClr val="049FD9"/>
      </a:lt2>
      <a:accent1>
        <a:srgbClr val="004BAF"/>
      </a:accent1>
      <a:accent2>
        <a:srgbClr val="64BBE3"/>
      </a:accent2>
      <a:accent3>
        <a:srgbClr val="E8EBF1"/>
      </a:accent3>
      <a:accent4>
        <a:srgbClr val="9E9EA2"/>
      </a:accent4>
      <a:accent5>
        <a:srgbClr val="049FD9"/>
      </a:accent5>
      <a:accent6>
        <a:srgbClr val="ABC233"/>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kumimoji="1"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Presentation1" id="{DC503DE1-91F3-4E06-9D47-79C2309E909B}" vid="{C266BCD2-BF24-49DE-B4C0-2E591CE2296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Blue theme 2014 16x9</Template>
  <TotalTime>91590</TotalTime>
  <Words>6183</Words>
  <Application>Microsoft Macintosh PowerPoint</Application>
  <PresentationFormat>On-screen Show (16:9)</PresentationFormat>
  <Paragraphs>1280</Paragraphs>
  <Slides>93</Slides>
  <Notes>61</Notes>
  <HiddenSlides>8</HiddenSlides>
  <MMClips>0</MMClips>
  <ScaleCrop>false</ScaleCrop>
  <HeadingPairs>
    <vt:vector size="4" baseType="variant">
      <vt:variant>
        <vt:lpstr>Theme</vt:lpstr>
      </vt:variant>
      <vt:variant>
        <vt:i4>2</vt:i4>
      </vt:variant>
      <vt:variant>
        <vt:lpstr>Slide Titles</vt:lpstr>
      </vt:variant>
      <vt:variant>
        <vt:i4>93</vt:i4>
      </vt:variant>
    </vt:vector>
  </HeadingPairs>
  <TitlesOfParts>
    <vt:vector size="95" baseType="lpstr">
      <vt:lpstr>Blue theme 2014 16x9</vt:lpstr>
      <vt:lpstr>Blue theme 2016 16x9</vt:lpstr>
      <vt:lpstr>屋内型 Wave2対応AP製品 最新アップデート</vt:lpstr>
      <vt:lpstr>セッションの概要</vt:lpstr>
      <vt:lpstr>シスコだけが提供する技術革新</vt:lpstr>
      <vt:lpstr>Cisco Aironet ポートフォリオ 802.11ac Wave 2対応製品のポジショニング</vt:lpstr>
      <vt:lpstr>Cisco Wave 2 対応AP 製品一覧</vt:lpstr>
      <vt:lpstr>　アクセスポイント比較表</vt:lpstr>
      <vt:lpstr>2800/3800i, &amp; 2800/3800e + “P” モデル</vt:lpstr>
      <vt:lpstr>APの進化</vt:lpstr>
      <vt:lpstr>複数クライアントパフォーマンステスト構成</vt:lpstr>
      <vt:lpstr>複数クライアントパフォーマンス</vt:lpstr>
      <vt:lpstr>Flexible Radio Architecture     注記:  RRMを含む詳細は“FRAと新しいRRMについて”セッションにてカバーされます。</vt:lpstr>
      <vt:lpstr>Flexible Radio (XOR)とは何か?</vt:lpstr>
      <vt:lpstr>マイクロ/マクロセルの構造</vt:lpstr>
      <vt:lpstr>Flexible Radio Assignment</vt:lpstr>
      <vt:lpstr>Flexible Radio Architecture  RFスイッチング/ 内蔵アンテナデザイン   注記:  RRMを含む詳細は“FRAと新しいRRMについて”セッションにてカバーされます。</vt:lpstr>
      <vt:lpstr>AP2800/3800 “I” シリーズアンテナシステム (カバーを外した写真)</vt:lpstr>
      <vt:lpstr>アンテナ設計の違いは、RFの共存を可能に</vt:lpstr>
      <vt:lpstr>2800/3800i アンテナパターン：5 GHz</vt:lpstr>
      <vt:lpstr>2800/3800i アンテナパターン：2.4 GHz</vt:lpstr>
      <vt:lpstr>AP2800/3800 デュアルバンド 単一5 GHz ラジオの場合</vt:lpstr>
      <vt:lpstr>AP2800/3800 Macro/Micro デュアル5 GHz ラジオの場合</vt:lpstr>
      <vt:lpstr>Flexible Radio Architecture  RFスイッチング/ 外付けアンテナデザイン   注記:  RRMを含む詳細は“FRAと新しいRRMについて”セッションにてカバーされます。</vt:lpstr>
      <vt:lpstr>3802e, 3802p 及び 2802e   スマートアンテナコネクタ</vt:lpstr>
      <vt:lpstr>新スマートアンテナコネクタ“DART” </vt:lpstr>
      <vt:lpstr>デュアル5GHz – “E”モデル– Macro/Macro セル 半額のケーブルコストで高密度</vt:lpstr>
      <vt:lpstr>3800/2800 Flexible Radio Assignment (FRA)  WSM モジュールとの比較</vt:lpstr>
      <vt:lpstr>外部のロケーションアンテナ</vt:lpstr>
      <vt:lpstr>屋内型アクセスポイント– 使えるアンテナの種類 </vt:lpstr>
      <vt:lpstr>電源オプション  PoE 電源＆ローカル電源オプション</vt:lpstr>
      <vt:lpstr>AP2800及び3800のポート</vt:lpstr>
      <vt:lpstr>30W GbEインジェクタ -  AIR-PWRINJ6   AP2800用の低コスト802.3atインジェクタとしての位置付け &amp; INJ4からのリプレース 2800/3800のGbE インジェクタとして利用。 このインジェクタはmGiG(N-Base-T)に対応していません。</vt:lpstr>
      <vt:lpstr>今までの30W パワーインジェクタ：AIR-PWRINJ4利用時の注意</vt:lpstr>
      <vt:lpstr>ローカル電源サプライ – 型番  AIR-PWR-50=  AIR (Aironet) PWR (Power) 50 (50 Watt)  </vt:lpstr>
      <vt:lpstr>FAQ – PoE サポート</vt:lpstr>
      <vt:lpstr>補足</vt:lpstr>
      <vt:lpstr>WiFiアライアンス認定でAP3802/2802が新規認定されました</vt:lpstr>
      <vt:lpstr>大規模大学事例（カナダ）</vt:lpstr>
      <vt:lpstr>AIR-AP1810W &amp;  AIR-OEAP1810</vt:lpstr>
      <vt:lpstr>次世代の802.11ac Wave 2 壁掛け型アクセスポイント</vt:lpstr>
      <vt:lpstr>1810W　壁掛け型</vt:lpstr>
      <vt:lpstr>1810W　アンテナパターン</vt:lpstr>
      <vt:lpstr>壁掛け型に相当するAPの競合比較</vt:lpstr>
      <vt:lpstr>次世代802.11ac Wave 2 OfficeExtendアクセスポイント</vt:lpstr>
      <vt:lpstr>Office Extend AP(OEAP)概要（復習）</vt:lpstr>
      <vt:lpstr>1810W: 最大パフォーマンス: 単一クライアント検証</vt:lpstr>
      <vt:lpstr>1810W: 最大パフォーマンス: 有線＆無線クライアント検証</vt:lpstr>
      <vt:lpstr>1810W: 60 クライアント検証</vt:lpstr>
      <vt:lpstr>1810W: 複数クライアントパフォーマンス検証</vt:lpstr>
      <vt:lpstr>1810 OEAP： 暗号化スループット</vt:lpstr>
      <vt:lpstr>スペック</vt:lpstr>
      <vt:lpstr>AIR-AP1810W 寸法, 重さ, 環境</vt:lpstr>
      <vt:lpstr>AIR-AP1810W ポート構成</vt:lpstr>
      <vt:lpstr>AIR-AP1810W パススルーポートとは?</vt:lpstr>
      <vt:lpstr>AIR-AP1810W デスクトップ置きに変更可能</vt:lpstr>
      <vt:lpstr>AIR-OEAP1810 寸法, 重さ, 環境</vt:lpstr>
      <vt:lpstr>AIR-OEAP1810 ポート構成</vt:lpstr>
      <vt:lpstr>AIR-OEAP1810 パススルーポートとは?</vt:lpstr>
      <vt:lpstr>アクセサリ</vt:lpstr>
      <vt:lpstr>AIR-AP1810W &amp; AIR-OEAP1810 アクセサリ</vt:lpstr>
      <vt:lpstr>AIR-AP1810W  アクセサリ</vt:lpstr>
      <vt:lpstr>AIR-OEAP1810  アクセサリ</vt:lpstr>
      <vt:lpstr>電源オプション</vt:lpstr>
      <vt:lpstr>電源スペック：AP1810W &amp; OEAP1810</vt:lpstr>
      <vt:lpstr>AIR-PWR-D(=) ローカルパワーサプライ</vt:lpstr>
      <vt:lpstr>AIR-PWRINJ6=, 30W GbE インジェクタ</vt:lpstr>
      <vt:lpstr>ソフトウェア機能</vt:lpstr>
      <vt:lpstr>1810でサポートするソフトウェア機能</vt:lpstr>
      <vt:lpstr>1810でサポートするソフトウェア機能</vt:lpstr>
      <vt:lpstr>OEAP1810 初期接続</vt:lpstr>
      <vt:lpstr>AIR-OEAP をWLCへ接続する設定</vt:lpstr>
      <vt:lpstr>リモートLAN – FAQ</vt:lpstr>
      <vt:lpstr>有線ポートでの802.1x設定の流れ（OEAP&amp;W共通）</vt:lpstr>
      <vt:lpstr>有線ポートでの802.1x設定方法　　　 　　 RLANの作成</vt:lpstr>
      <vt:lpstr>有線ポートでの802.1x設定方法　　  　　 Layer 2 セキュリティの選択：802.1X</vt:lpstr>
      <vt:lpstr>  　　 有線ポートでの802.1x設定方法 　　 RLANを追加し、AP1810をAPグループへ追加</vt:lpstr>
      <vt:lpstr>有線ポートでの802.1x設定方法 　  RLANを有線LANポートへアサイン</vt:lpstr>
      <vt:lpstr>AP GroupsへマッピングできるWLAN/RLANの最大数</vt:lpstr>
      <vt:lpstr>有線ポート間でのローカルスイッチング</vt:lpstr>
      <vt:lpstr>8.2MR1でサポートされない機能</vt:lpstr>
      <vt:lpstr>AIR-OEAPをWLCへ接続する設定</vt:lpstr>
      <vt:lpstr>AIR-OEAP1810：パーソナルSSIDのサポート</vt:lpstr>
      <vt:lpstr>参考</vt:lpstr>
      <vt:lpstr>販売終了アナウンスのご案内</vt:lpstr>
      <vt:lpstr>まとめ</vt:lpstr>
      <vt:lpstr>PowerPoint Presentation</vt:lpstr>
      <vt:lpstr>2800/3800 温度＆重さ＆寸法</vt:lpstr>
      <vt:lpstr>2800/3800 寸法</vt:lpstr>
      <vt:lpstr>ブラケット-1 &amp; ブラケット-2 (3700 ＆ 3800)</vt:lpstr>
      <vt:lpstr>ヘルスケア及び高温耐性の新プラスティック</vt:lpstr>
      <vt:lpstr>サードパーティによる販売製品 ロック型天井マウント</vt:lpstr>
      <vt:lpstr>サードパーティによる販売製品 壁マウント&amp; 色の変更</vt:lpstr>
      <vt:lpstr>サードパーティのオプション 天井埋め込み及び天井の上</vt:lpstr>
      <vt:lpstr> AIR-PWR-50  (外観)     </vt:lpstr>
    </vt:vector>
  </TitlesOfParts>
  <Company>Cisco Systems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latest and greatest</dc:title>
  <dc:creator>Kirsten Lemmons</dc:creator>
  <cp:lastModifiedBy>Natsuko Ohno</cp:lastModifiedBy>
  <cp:revision>706</cp:revision>
  <cp:lastPrinted>2016-03-23T19:01:42Z</cp:lastPrinted>
  <dcterms:created xsi:type="dcterms:W3CDTF">2014-12-11T18:27:23Z</dcterms:created>
  <dcterms:modified xsi:type="dcterms:W3CDTF">2016-07-13T06:36:39Z</dcterms:modified>
</cp:coreProperties>
</file>